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  <p:sldId id="277" r:id="rId23"/>
    <p:sldId id="278" r:id="rId24"/>
    <p:sldId id="279" r:id="rId25"/>
    <p:sldId id="280" r:id="rId26"/>
    <p:sldId id="281" r:id="rId27"/>
    <p:sldId id="282" r:id="rId28"/>
    <p:sldId id="283" r:id="rId29"/>
    <p:sldId id="284" r:id="rId30"/>
    <p:sldId id="285" r:id="rId31"/>
    <p:sldId id="286" r:id="rId32"/>
    <p:sldId id="287" r:id="rId33"/>
    <p:sldId id="288" r:id="rId34"/>
    <p:sldId id="289" r:id="rId35"/>
    <p:sldId id="290" r:id="rId36"/>
    <p:sldId id="291" r:id="rId37"/>
    <p:sldId id="292" r:id="rId38"/>
    <p:sldId id="293" r:id="rId39"/>
    <p:sldId id="294" r:id="rId40"/>
    <p:sldId id="295" r:id="rId41"/>
    <p:sldId id="296" r:id="rId42"/>
    <p:sldId id="297" r:id="rId43"/>
    <p:sldId id="298" r:id="rId44"/>
    <p:sldId id="299" r:id="rId45"/>
    <p:sldId id="300" r:id="rId46"/>
    <p:sldId id="301" r:id="rId47"/>
    <p:sldId id="302" r:id="rId48"/>
    <p:sldId id="303" r:id="rId49"/>
    <p:sldId id="304" r:id="rId50"/>
    <p:sldId id="305" r:id="rId51"/>
    <p:sldId id="306" r:id="rId52"/>
    <p:sldId id="307" r:id="rId53"/>
    <p:sldId id="308" r:id="rId54"/>
    <p:sldId id="309" r:id="rId55"/>
    <p:sldId id="310" r:id="rId56"/>
    <p:sldId id="311" r:id="rId57"/>
  </p:sldIdLst>
  <p:sldSz cx="17881600" cy="10058400"/>
  <p:notesSz cx="7772400" cy="10058400"/>
  <p:defaultTextStyle>
    <a:defPPr>
      <a:defRPr lang="es-E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880" userDrawn="1">
          <p15:clr>
            <a:srgbClr val="A4A3A4"/>
          </p15:clr>
        </p15:guide>
        <p15:guide id="2" pos="4969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>
        <p:scale>
          <a:sx n="220" d="100"/>
          <a:sy n="220" d="100"/>
        </p:scale>
        <p:origin x="-9066" y="-5286"/>
      </p:cViewPr>
      <p:guideLst>
        <p:guide orient="horz" pos="2880"/>
        <p:guide pos="4969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50" Type="http://schemas.openxmlformats.org/officeDocument/2006/relationships/slide" Target="slides/slide49.xml"/><Relationship Id="rId55" Type="http://schemas.openxmlformats.org/officeDocument/2006/relationships/slide" Target="slides/slide54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slide" Target="slides/slide52.xml"/><Relationship Id="rId58" Type="http://schemas.openxmlformats.org/officeDocument/2006/relationships/presProps" Target="presProps.xml"/><Relationship Id="rId5" Type="http://schemas.openxmlformats.org/officeDocument/2006/relationships/slide" Target="slides/slide4.xml"/><Relationship Id="rId61" Type="http://schemas.openxmlformats.org/officeDocument/2006/relationships/tableStyles" Target="tableStyles.xml"/><Relationship Id="rId19" Type="http://schemas.openxmlformats.org/officeDocument/2006/relationships/slide" Target="slides/slide1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slide" Target="slides/slide55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59" Type="http://schemas.openxmlformats.org/officeDocument/2006/relationships/viewProps" Target="viewProps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54" Type="http://schemas.openxmlformats.org/officeDocument/2006/relationships/slide" Target="slides/slide53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slide" Target="slides/slide56.xml"/><Relationship Id="rId10" Type="http://schemas.openxmlformats.org/officeDocument/2006/relationships/slide" Target="slides/slide9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Relationship Id="rId60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ctrTitle"/>
          </p:nvPr>
        </p:nvSpPr>
        <p:spPr>
          <a:xfrm>
            <a:off x="1341120" y="3118104"/>
            <a:ext cx="15199360" cy="276999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subTitle" idx="4"/>
          </p:nvPr>
        </p:nvSpPr>
        <p:spPr>
          <a:xfrm>
            <a:off x="2682240" y="5632704"/>
            <a:ext cx="12517120" cy="276999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2/6/2023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>
              <a:defRPr sz="1200" b="0" i="0">
                <a:solidFill>
                  <a:schemeClr val="tx1"/>
                </a:solidFill>
                <a:latin typeface="Microsoft Sans Serif"/>
                <a:cs typeface="Microsoft Sans Serif"/>
              </a:defRPr>
            </a:lvl1pPr>
          </a:lstStyle>
          <a:p>
            <a:pPr marL="38100">
              <a:spcBef>
                <a:spcPts val="180"/>
              </a:spcBef>
            </a:pPr>
            <a:fld id="{81D60167-4931-47E6-BA6A-407CBD079E47}" type="slidenum">
              <a:rPr lang="es-ES" spc="15" smtClean="0"/>
              <a:pPr marL="38100">
                <a:spcBef>
                  <a:spcPts val="180"/>
                </a:spcBef>
              </a:pPr>
              <a:t>‹Nº›</a:t>
            </a:fld>
            <a:endParaRPr lang="es-ES" spc="15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/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/>
        <p:txBody>
          <a:bodyPr lIns="0" tIns="0" rIns="0" bIns="0"/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2/6/2023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>
              <a:defRPr sz="1200" b="0" i="0">
                <a:solidFill>
                  <a:schemeClr val="tx1"/>
                </a:solidFill>
                <a:latin typeface="Microsoft Sans Serif"/>
                <a:cs typeface="Microsoft Sans Serif"/>
              </a:defRPr>
            </a:lvl1pPr>
          </a:lstStyle>
          <a:p>
            <a:pPr marL="38100">
              <a:spcBef>
                <a:spcPts val="180"/>
              </a:spcBef>
            </a:pPr>
            <a:fld id="{81D60167-4931-47E6-BA6A-407CBD079E47}" type="slidenum">
              <a:rPr lang="es-ES" spc="15" smtClean="0"/>
              <a:pPr marL="38100">
                <a:spcBef>
                  <a:spcPts val="180"/>
                </a:spcBef>
              </a:pPr>
              <a:t>‹Nº›</a:t>
            </a:fld>
            <a:endParaRPr lang="es-ES" spc="15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/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sz="half" idx="2"/>
          </p:nvPr>
        </p:nvSpPr>
        <p:spPr>
          <a:xfrm>
            <a:off x="894080" y="2313432"/>
            <a:ext cx="7778496" cy="276999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sz="half" idx="3"/>
          </p:nvPr>
        </p:nvSpPr>
        <p:spPr>
          <a:xfrm>
            <a:off x="9209024" y="2313432"/>
            <a:ext cx="7778496" cy="276999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6" name="Holder 6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2/6/2023</a:t>
            </a:fld>
            <a:endParaRPr lang="en-US"/>
          </a:p>
        </p:txBody>
      </p:sp>
      <p:sp>
        <p:nvSpPr>
          <p:cNvPr id="7" name="Holder 7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>
              <a:defRPr sz="1200" b="0" i="0">
                <a:solidFill>
                  <a:schemeClr val="tx1"/>
                </a:solidFill>
                <a:latin typeface="Microsoft Sans Serif"/>
                <a:cs typeface="Microsoft Sans Serif"/>
              </a:defRPr>
            </a:lvl1pPr>
          </a:lstStyle>
          <a:p>
            <a:pPr marL="38100">
              <a:spcBef>
                <a:spcPts val="180"/>
              </a:spcBef>
            </a:pPr>
            <a:fld id="{81D60167-4931-47E6-BA6A-407CBD079E47}" type="slidenum">
              <a:rPr lang="es-ES" spc="15" smtClean="0"/>
              <a:pPr marL="38100">
                <a:spcBef>
                  <a:spcPts val="180"/>
                </a:spcBef>
              </a:pPr>
              <a:t>‹Nº›</a:t>
            </a:fld>
            <a:endParaRPr lang="es-ES" spc="15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/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2/6/2023</a:t>
            </a:fld>
            <a:endParaRPr lang="en-US"/>
          </a:p>
        </p:txBody>
      </p:sp>
      <p:sp>
        <p:nvSpPr>
          <p:cNvPr id="5" name="Holder 5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>
              <a:defRPr sz="1200" b="0" i="0">
                <a:solidFill>
                  <a:schemeClr val="tx1"/>
                </a:solidFill>
                <a:latin typeface="Microsoft Sans Serif"/>
                <a:cs typeface="Microsoft Sans Serif"/>
              </a:defRPr>
            </a:lvl1pPr>
          </a:lstStyle>
          <a:p>
            <a:pPr marL="38100">
              <a:spcBef>
                <a:spcPts val="180"/>
              </a:spcBef>
            </a:pPr>
            <a:fld id="{81D60167-4931-47E6-BA6A-407CBD079E47}" type="slidenum">
              <a:rPr lang="es-ES" spc="15" smtClean="0"/>
              <a:pPr marL="38100">
                <a:spcBef>
                  <a:spcPts val="180"/>
                </a:spcBef>
              </a:pPr>
              <a:t>‹Nº›</a:t>
            </a:fld>
            <a:endParaRPr lang="es-ES" spc="15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2/6/2023</a:t>
            </a:fld>
            <a:endParaRPr lang="en-US"/>
          </a:p>
        </p:txBody>
      </p:sp>
      <p:sp>
        <p:nvSpPr>
          <p:cNvPr id="4" name="Holder 4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>
              <a:defRPr sz="1200" b="0" i="0">
                <a:solidFill>
                  <a:schemeClr val="tx1"/>
                </a:solidFill>
                <a:latin typeface="Microsoft Sans Serif"/>
                <a:cs typeface="Microsoft Sans Serif"/>
              </a:defRPr>
            </a:lvl1pPr>
          </a:lstStyle>
          <a:p>
            <a:pPr marL="38100">
              <a:spcBef>
                <a:spcPts val="180"/>
              </a:spcBef>
            </a:pPr>
            <a:fld id="{81D60167-4931-47E6-BA6A-407CBD079E47}" type="slidenum">
              <a:rPr lang="es-ES" spc="15" smtClean="0"/>
              <a:pPr marL="38100">
                <a:spcBef>
                  <a:spcPts val="180"/>
                </a:spcBef>
              </a:pPr>
              <a:t>‹Nº›</a:t>
            </a:fld>
            <a:endParaRPr lang="es-ES" spc="15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894080" y="402336"/>
            <a:ext cx="16093440" cy="276999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>
          <a:xfrm>
            <a:off x="894080" y="2313432"/>
            <a:ext cx="16093440" cy="276999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>
          <a:xfrm>
            <a:off x="6079744" y="9354312"/>
            <a:ext cx="5722112" cy="276999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>
          <a:xfrm>
            <a:off x="894080" y="9354312"/>
            <a:ext cx="4112768" cy="276999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2/6/2023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>
          <a:xfrm>
            <a:off x="8911583" y="9462819"/>
            <a:ext cx="577061" cy="184666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1200" b="0" i="0">
                <a:solidFill>
                  <a:schemeClr val="tx1"/>
                </a:solidFill>
                <a:latin typeface="Microsoft Sans Serif"/>
                <a:cs typeface="Microsoft Sans Serif"/>
              </a:defRPr>
            </a:lvl1pPr>
          </a:lstStyle>
          <a:p>
            <a:pPr marL="38100">
              <a:spcBef>
                <a:spcPts val="180"/>
              </a:spcBef>
            </a:pPr>
            <a:fld id="{81D60167-4931-47E6-BA6A-407CBD079E47}" type="slidenum">
              <a:rPr lang="es-ES" spc="15" smtClean="0"/>
              <a:pPr marL="38100">
                <a:spcBef>
                  <a:spcPts val="180"/>
                </a:spcBef>
              </a:pPr>
              <a:t>‹Nº›</a:t>
            </a:fld>
            <a:endParaRPr lang="es-ES" spc="15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</p:sldLayoutIdLst>
  <p:txStyles>
    <p:titleStyle>
      <a:lvl1pPr>
        <a:defRPr>
          <a:latin typeface="+mj-lt"/>
          <a:ea typeface="+mj-ea"/>
          <a:cs typeface="+mj-cs"/>
        </a:defRPr>
      </a:lvl1pPr>
    </p:titleStyle>
    <p:body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bodyStyle>
    <p:other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onlinedoctranslator.com/es/?utm_source=onlinedoctranslator&amp;utm_medium=pdf&amp;utm_campaign=attribution" TargetMode="External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5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5.xml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.png"/><Relationship Id="rId3" Type="http://schemas.openxmlformats.org/officeDocument/2006/relationships/image" Target="../media/image5.png"/><Relationship Id="rId7" Type="http://schemas.openxmlformats.org/officeDocument/2006/relationships/image" Target="../media/image9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8.png"/><Relationship Id="rId5" Type="http://schemas.openxmlformats.org/officeDocument/2006/relationships/image" Target="../media/image7.png"/><Relationship Id="rId4" Type="http://schemas.openxmlformats.org/officeDocument/2006/relationships/image" Target="../media/image6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13.png"/></Relationships>
</file>

<file path=ppt/slides/_rels/slide6.xml.rels><?xml version="1.0" encoding="UTF-8" standalone="yes"?>
<Relationships xmlns="http://schemas.openxmlformats.org/package/2006/relationships"><Relationship Id="rId13" Type="http://schemas.openxmlformats.org/officeDocument/2006/relationships/image" Target="../media/image25.png"/><Relationship Id="rId18" Type="http://schemas.openxmlformats.org/officeDocument/2006/relationships/image" Target="../media/image30.png"/><Relationship Id="rId26" Type="http://schemas.openxmlformats.org/officeDocument/2006/relationships/image" Target="../media/image38.png"/><Relationship Id="rId39" Type="http://schemas.openxmlformats.org/officeDocument/2006/relationships/image" Target="../media/image51.png"/><Relationship Id="rId21" Type="http://schemas.openxmlformats.org/officeDocument/2006/relationships/image" Target="../media/image33.png"/><Relationship Id="rId34" Type="http://schemas.openxmlformats.org/officeDocument/2006/relationships/image" Target="../media/image46.png"/><Relationship Id="rId42" Type="http://schemas.openxmlformats.org/officeDocument/2006/relationships/image" Target="../media/image54.png"/><Relationship Id="rId7" Type="http://schemas.openxmlformats.org/officeDocument/2006/relationships/image" Target="../media/image19.png"/><Relationship Id="rId2" Type="http://schemas.openxmlformats.org/officeDocument/2006/relationships/image" Target="../media/image14.png"/><Relationship Id="rId16" Type="http://schemas.openxmlformats.org/officeDocument/2006/relationships/image" Target="../media/image28.png"/><Relationship Id="rId29" Type="http://schemas.openxmlformats.org/officeDocument/2006/relationships/image" Target="../media/image41.png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18.png"/><Relationship Id="rId11" Type="http://schemas.openxmlformats.org/officeDocument/2006/relationships/image" Target="../media/image23.png"/><Relationship Id="rId24" Type="http://schemas.openxmlformats.org/officeDocument/2006/relationships/image" Target="../media/image36.png"/><Relationship Id="rId32" Type="http://schemas.openxmlformats.org/officeDocument/2006/relationships/image" Target="../media/image44.png"/><Relationship Id="rId37" Type="http://schemas.openxmlformats.org/officeDocument/2006/relationships/image" Target="../media/image49.png"/><Relationship Id="rId40" Type="http://schemas.openxmlformats.org/officeDocument/2006/relationships/image" Target="../media/image52.png"/><Relationship Id="rId45" Type="http://schemas.openxmlformats.org/officeDocument/2006/relationships/image" Target="../media/image57.png"/><Relationship Id="rId5" Type="http://schemas.openxmlformats.org/officeDocument/2006/relationships/image" Target="../media/image17.png"/><Relationship Id="rId15" Type="http://schemas.openxmlformats.org/officeDocument/2006/relationships/image" Target="../media/image27.png"/><Relationship Id="rId23" Type="http://schemas.openxmlformats.org/officeDocument/2006/relationships/image" Target="../media/image35.png"/><Relationship Id="rId28" Type="http://schemas.openxmlformats.org/officeDocument/2006/relationships/image" Target="../media/image40.png"/><Relationship Id="rId36" Type="http://schemas.openxmlformats.org/officeDocument/2006/relationships/image" Target="../media/image48.png"/><Relationship Id="rId10" Type="http://schemas.openxmlformats.org/officeDocument/2006/relationships/image" Target="../media/image22.png"/><Relationship Id="rId19" Type="http://schemas.openxmlformats.org/officeDocument/2006/relationships/image" Target="../media/image31.png"/><Relationship Id="rId31" Type="http://schemas.openxmlformats.org/officeDocument/2006/relationships/image" Target="../media/image43.png"/><Relationship Id="rId44" Type="http://schemas.openxmlformats.org/officeDocument/2006/relationships/image" Target="../media/image56.png"/><Relationship Id="rId4" Type="http://schemas.openxmlformats.org/officeDocument/2006/relationships/image" Target="../media/image16.png"/><Relationship Id="rId9" Type="http://schemas.openxmlformats.org/officeDocument/2006/relationships/image" Target="../media/image21.png"/><Relationship Id="rId14" Type="http://schemas.openxmlformats.org/officeDocument/2006/relationships/image" Target="../media/image26.png"/><Relationship Id="rId22" Type="http://schemas.openxmlformats.org/officeDocument/2006/relationships/image" Target="../media/image34.png"/><Relationship Id="rId27" Type="http://schemas.openxmlformats.org/officeDocument/2006/relationships/image" Target="../media/image39.png"/><Relationship Id="rId30" Type="http://schemas.openxmlformats.org/officeDocument/2006/relationships/image" Target="../media/image42.png"/><Relationship Id="rId35" Type="http://schemas.openxmlformats.org/officeDocument/2006/relationships/image" Target="../media/image47.png"/><Relationship Id="rId43" Type="http://schemas.openxmlformats.org/officeDocument/2006/relationships/image" Target="../media/image55.png"/><Relationship Id="rId8" Type="http://schemas.openxmlformats.org/officeDocument/2006/relationships/image" Target="../media/image20.png"/><Relationship Id="rId3" Type="http://schemas.openxmlformats.org/officeDocument/2006/relationships/image" Target="../media/image15.png"/><Relationship Id="rId12" Type="http://schemas.openxmlformats.org/officeDocument/2006/relationships/image" Target="../media/image24.png"/><Relationship Id="rId17" Type="http://schemas.openxmlformats.org/officeDocument/2006/relationships/image" Target="../media/image29.png"/><Relationship Id="rId25" Type="http://schemas.openxmlformats.org/officeDocument/2006/relationships/image" Target="../media/image37.png"/><Relationship Id="rId33" Type="http://schemas.openxmlformats.org/officeDocument/2006/relationships/image" Target="../media/image45.png"/><Relationship Id="rId38" Type="http://schemas.openxmlformats.org/officeDocument/2006/relationships/image" Target="../media/image50.png"/><Relationship Id="rId20" Type="http://schemas.openxmlformats.org/officeDocument/2006/relationships/image" Target="../media/image32.png"/><Relationship Id="rId41" Type="http://schemas.openxmlformats.org/officeDocument/2006/relationships/image" Target="../media/image53.png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58.png"/><Relationship Id="rId1" Type="http://schemas.openxmlformats.org/officeDocument/2006/relationships/slideLayout" Target="../slideLayouts/slideLayout5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60.png"/><Relationship Id="rId2" Type="http://schemas.openxmlformats.org/officeDocument/2006/relationships/image" Target="../media/image59.png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61.png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62.png"/><Relationship Id="rId1" Type="http://schemas.openxmlformats.org/officeDocument/2006/relationships/slideLayout" Target="../slideLayouts/slideLayout5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63.png"/><Relationship Id="rId1" Type="http://schemas.openxmlformats.org/officeDocument/2006/relationships/slideLayout" Target="../slideLayouts/slideLayout5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5.png"/><Relationship Id="rId2" Type="http://schemas.openxmlformats.org/officeDocument/2006/relationships/image" Target="../media/image64.png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66.png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67.png"/><Relationship Id="rId1" Type="http://schemas.openxmlformats.org/officeDocument/2006/relationships/slideLayout" Target="../slideLayouts/slideLayout5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68.png"/><Relationship Id="rId1" Type="http://schemas.openxmlformats.org/officeDocument/2006/relationships/slideLayout" Target="../slideLayouts/slideLayout5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70.png"/><Relationship Id="rId2" Type="http://schemas.openxmlformats.org/officeDocument/2006/relationships/image" Target="../media/image69.png"/><Relationship Id="rId1" Type="http://schemas.openxmlformats.org/officeDocument/2006/relationships/slideLayout" Target="../slideLayouts/slideLayout5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71.png"/><Relationship Id="rId1" Type="http://schemas.openxmlformats.org/officeDocument/2006/relationships/slideLayout" Target="../slideLayouts/slideLayout5.xml"/></Relationships>
</file>

<file path=ppt/slides/_rels/slide20.xml.rels><?xml version="1.0" encoding="UTF-8" standalone="yes"?>
<Relationships xmlns="http://schemas.openxmlformats.org/package/2006/relationships"><Relationship Id="rId8" Type="http://schemas.openxmlformats.org/officeDocument/2006/relationships/image" Target="../media/image78.png"/><Relationship Id="rId13" Type="http://schemas.openxmlformats.org/officeDocument/2006/relationships/image" Target="../media/image83.png"/><Relationship Id="rId18" Type="http://schemas.openxmlformats.org/officeDocument/2006/relationships/image" Target="../media/image88.png"/><Relationship Id="rId3" Type="http://schemas.openxmlformats.org/officeDocument/2006/relationships/image" Target="../media/image73.png"/><Relationship Id="rId21" Type="http://schemas.openxmlformats.org/officeDocument/2006/relationships/image" Target="../media/image91.png"/><Relationship Id="rId7" Type="http://schemas.openxmlformats.org/officeDocument/2006/relationships/image" Target="../media/image77.png"/><Relationship Id="rId12" Type="http://schemas.openxmlformats.org/officeDocument/2006/relationships/image" Target="../media/image82.png"/><Relationship Id="rId17" Type="http://schemas.openxmlformats.org/officeDocument/2006/relationships/image" Target="../media/image87.png"/><Relationship Id="rId25" Type="http://schemas.openxmlformats.org/officeDocument/2006/relationships/image" Target="../media/image95.png"/><Relationship Id="rId2" Type="http://schemas.openxmlformats.org/officeDocument/2006/relationships/image" Target="../media/image72.png"/><Relationship Id="rId16" Type="http://schemas.openxmlformats.org/officeDocument/2006/relationships/image" Target="../media/image86.png"/><Relationship Id="rId20" Type="http://schemas.openxmlformats.org/officeDocument/2006/relationships/image" Target="../media/image90.png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76.png"/><Relationship Id="rId11" Type="http://schemas.openxmlformats.org/officeDocument/2006/relationships/image" Target="../media/image81.png"/><Relationship Id="rId24" Type="http://schemas.openxmlformats.org/officeDocument/2006/relationships/image" Target="../media/image94.png"/><Relationship Id="rId5" Type="http://schemas.openxmlformats.org/officeDocument/2006/relationships/image" Target="../media/image75.png"/><Relationship Id="rId15" Type="http://schemas.openxmlformats.org/officeDocument/2006/relationships/image" Target="../media/image85.png"/><Relationship Id="rId23" Type="http://schemas.openxmlformats.org/officeDocument/2006/relationships/image" Target="../media/image93.png"/><Relationship Id="rId10" Type="http://schemas.openxmlformats.org/officeDocument/2006/relationships/image" Target="../media/image80.png"/><Relationship Id="rId19" Type="http://schemas.openxmlformats.org/officeDocument/2006/relationships/image" Target="../media/image89.png"/><Relationship Id="rId4" Type="http://schemas.openxmlformats.org/officeDocument/2006/relationships/image" Target="../media/image74.png"/><Relationship Id="rId9" Type="http://schemas.openxmlformats.org/officeDocument/2006/relationships/image" Target="../media/image79.png"/><Relationship Id="rId14" Type="http://schemas.openxmlformats.org/officeDocument/2006/relationships/image" Target="../media/image84.png"/><Relationship Id="rId22" Type="http://schemas.openxmlformats.org/officeDocument/2006/relationships/image" Target="../media/image92.png"/></Relationships>
</file>

<file path=ppt/slides/_rels/slide21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2.png"/><Relationship Id="rId3" Type="http://schemas.openxmlformats.org/officeDocument/2006/relationships/image" Target="../media/image97.png"/><Relationship Id="rId7" Type="http://schemas.openxmlformats.org/officeDocument/2006/relationships/image" Target="../media/image101.png"/><Relationship Id="rId2" Type="http://schemas.openxmlformats.org/officeDocument/2006/relationships/image" Target="../media/image96.png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100.png"/><Relationship Id="rId5" Type="http://schemas.openxmlformats.org/officeDocument/2006/relationships/image" Target="../media/image99.png"/><Relationship Id="rId10" Type="http://schemas.openxmlformats.org/officeDocument/2006/relationships/image" Target="../media/image104.png"/><Relationship Id="rId4" Type="http://schemas.openxmlformats.org/officeDocument/2006/relationships/image" Target="../media/image98.png"/><Relationship Id="rId9" Type="http://schemas.openxmlformats.org/officeDocument/2006/relationships/image" Target="../media/image103.png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5.png"/><Relationship Id="rId1" Type="http://schemas.openxmlformats.org/officeDocument/2006/relationships/slideLayout" Target="../slideLayouts/slideLayout5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7.png"/><Relationship Id="rId2" Type="http://schemas.openxmlformats.org/officeDocument/2006/relationships/image" Target="../media/image106.png"/><Relationship Id="rId1" Type="http://schemas.openxmlformats.org/officeDocument/2006/relationships/slideLayout" Target="../slideLayouts/slideLayout5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9.png"/><Relationship Id="rId2" Type="http://schemas.openxmlformats.org/officeDocument/2006/relationships/image" Target="../media/image108.png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110.png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2.png"/><Relationship Id="rId7" Type="http://schemas.openxmlformats.org/officeDocument/2006/relationships/image" Target="../media/image116.png"/><Relationship Id="rId2" Type="http://schemas.openxmlformats.org/officeDocument/2006/relationships/image" Target="../media/image111.png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115.png"/><Relationship Id="rId5" Type="http://schemas.openxmlformats.org/officeDocument/2006/relationships/image" Target="../media/image114.png"/><Relationship Id="rId4" Type="http://schemas.openxmlformats.org/officeDocument/2006/relationships/image" Target="../media/image113.png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8.png"/><Relationship Id="rId2" Type="http://schemas.openxmlformats.org/officeDocument/2006/relationships/image" Target="../media/image117.png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121.png"/><Relationship Id="rId5" Type="http://schemas.openxmlformats.org/officeDocument/2006/relationships/image" Target="../media/image120.png"/><Relationship Id="rId4" Type="http://schemas.openxmlformats.org/officeDocument/2006/relationships/image" Target="../media/image119.png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31.xml.rels><?xml version="1.0" encoding="UTF-8" standalone="yes"?>
<Relationships xmlns="http://schemas.openxmlformats.org/package/2006/relationships"><Relationship Id="rId8" Type="http://schemas.openxmlformats.org/officeDocument/2006/relationships/image" Target="../media/image128.png"/><Relationship Id="rId3" Type="http://schemas.openxmlformats.org/officeDocument/2006/relationships/image" Target="../media/image123.png"/><Relationship Id="rId7" Type="http://schemas.openxmlformats.org/officeDocument/2006/relationships/image" Target="../media/image127.png"/><Relationship Id="rId2" Type="http://schemas.openxmlformats.org/officeDocument/2006/relationships/image" Target="../media/image122.png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126.png"/><Relationship Id="rId11" Type="http://schemas.openxmlformats.org/officeDocument/2006/relationships/image" Target="../media/image131.png"/><Relationship Id="rId5" Type="http://schemas.openxmlformats.org/officeDocument/2006/relationships/image" Target="../media/image125.png"/><Relationship Id="rId10" Type="http://schemas.openxmlformats.org/officeDocument/2006/relationships/image" Target="../media/image130.png"/><Relationship Id="rId4" Type="http://schemas.openxmlformats.org/officeDocument/2006/relationships/image" Target="../media/image124.png"/><Relationship Id="rId9" Type="http://schemas.openxmlformats.org/officeDocument/2006/relationships/image" Target="../media/image129.png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3.png"/><Relationship Id="rId2" Type="http://schemas.openxmlformats.org/officeDocument/2006/relationships/image" Target="../media/image132.png"/><Relationship Id="rId1" Type="http://schemas.openxmlformats.org/officeDocument/2006/relationships/slideLayout" Target="../slideLayouts/slideLayout5.xml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5.png"/><Relationship Id="rId2" Type="http://schemas.openxmlformats.org/officeDocument/2006/relationships/image" Target="../media/image134.png"/><Relationship Id="rId1" Type="http://schemas.openxmlformats.org/officeDocument/2006/relationships/slideLayout" Target="../slideLayouts/slideLayout5.xml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7.png"/><Relationship Id="rId2" Type="http://schemas.openxmlformats.org/officeDocument/2006/relationships/image" Target="../media/image136.png"/><Relationship Id="rId1" Type="http://schemas.openxmlformats.org/officeDocument/2006/relationships/slideLayout" Target="../slideLayouts/slideLayout5.xml"/><Relationship Id="rId5" Type="http://schemas.openxmlformats.org/officeDocument/2006/relationships/image" Target="../media/image139.png"/><Relationship Id="rId4" Type="http://schemas.openxmlformats.org/officeDocument/2006/relationships/image" Target="../media/image138.png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0.png"/><Relationship Id="rId1" Type="http://schemas.openxmlformats.org/officeDocument/2006/relationships/slideLayout" Target="../slideLayouts/slideLayout5.xml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2.png"/><Relationship Id="rId2" Type="http://schemas.openxmlformats.org/officeDocument/2006/relationships/image" Target="../media/image141.png"/><Relationship Id="rId1" Type="http://schemas.openxmlformats.org/officeDocument/2006/relationships/slideLayout" Target="../slideLayouts/slideLayout5.xml"/></Relationships>
</file>

<file path=ppt/slides/_rels/slide3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3.png"/><Relationship Id="rId1" Type="http://schemas.openxmlformats.org/officeDocument/2006/relationships/slideLayout" Target="../slideLayouts/slideLayout5.xml"/></Relationships>
</file>

<file path=ppt/slides/_rels/slide4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4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5.png"/><Relationship Id="rId7" Type="http://schemas.openxmlformats.org/officeDocument/2006/relationships/image" Target="../media/image149.png"/><Relationship Id="rId2" Type="http://schemas.openxmlformats.org/officeDocument/2006/relationships/image" Target="../media/image144.png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148.png"/><Relationship Id="rId5" Type="http://schemas.openxmlformats.org/officeDocument/2006/relationships/image" Target="../media/image147.png"/><Relationship Id="rId4" Type="http://schemas.openxmlformats.org/officeDocument/2006/relationships/image" Target="../media/image146.png"/></Relationships>
</file>

<file path=ppt/slides/_rels/slide42.xml.rels><?xml version="1.0" encoding="UTF-8" standalone="yes"?>
<Relationships xmlns="http://schemas.openxmlformats.org/package/2006/relationships"><Relationship Id="rId8" Type="http://schemas.openxmlformats.org/officeDocument/2006/relationships/image" Target="../media/image156.png"/><Relationship Id="rId3" Type="http://schemas.openxmlformats.org/officeDocument/2006/relationships/image" Target="../media/image151.png"/><Relationship Id="rId7" Type="http://schemas.openxmlformats.org/officeDocument/2006/relationships/image" Target="../media/image155.png"/><Relationship Id="rId2" Type="http://schemas.openxmlformats.org/officeDocument/2006/relationships/image" Target="../media/image150.png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154.png"/><Relationship Id="rId5" Type="http://schemas.openxmlformats.org/officeDocument/2006/relationships/image" Target="../media/image153.png"/><Relationship Id="rId4" Type="http://schemas.openxmlformats.org/officeDocument/2006/relationships/image" Target="../media/image152.png"/></Relationships>
</file>

<file path=ppt/slides/_rels/slide4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4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8.png"/><Relationship Id="rId7" Type="http://schemas.openxmlformats.org/officeDocument/2006/relationships/image" Target="../media/image161.png"/><Relationship Id="rId2" Type="http://schemas.openxmlformats.org/officeDocument/2006/relationships/image" Target="../media/image157.png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152.png"/><Relationship Id="rId5" Type="http://schemas.openxmlformats.org/officeDocument/2006/relationships/image" Target="../media/image160.png"/><Relationship Id="rId4" Type="http://schemas.openxmlformats.org/officeDocument/2006/relationships/image" Target="../media/image159.png"/></Relationships>
</file>

<file path=ppt/slides/_rels/slide4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3.png"/><Relationship Id="rId7" Type="http://schemas.openxmlformats.org/officeDocument/2006/relationships/image" Target="../media/image167.png"/><Relationship Id="rId2" Type="http://schemas.openxmlformats.org/officeDocument/2006/relationships/image" Target="../media/image162.png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166.png"/><Relationship Id="rId5" Type="http://schemas.openxmlformats.org/officeDocument/2006/relationships/image" Target="../media/image165.png"/><Relationship Id="rId4" Type="http://schemas.openxmlformats.org/officeDocument/2006/relationships/image" Target="../media/image164.png"/></Relationships>
</file>

<file path=ppt/slides/_rels/slide4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4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4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9.png"/><Relationship Id="rId2" Type="http://schemas.openxmlformats.org/officeDocument/2006/relationships/image" Target="../media/image168.png"/><Relationship Id="rId1" Type="http://schemas.openxmlformats.org/officeDocument/2006/relationships/slideLayout" Target="../slideLayouts/slideLayout5.xml"/></Relationships>
</file>

<file path=ppt/slides/_rels/slide4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5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0.png"/><Relationship Id="rId1" Type="http://schemas.openxmlformats.org/officeDocument/2006/relationships/slideLayout" Target="../slideLayouts/slideLayout5.xml"/></Relationships>
</file>

<file path=ppt/slides/_rels/slide5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2.png"/><Relationship Id="rId2" Type="http://schemas.openxmlformats.org/officeDocument/2006/relationships/image" Target="../media/image171.png"/><Relationship Id="rId1" Type="http://schemas.openxmlformats.org/officeDocument/2006/relationships/slideLayout" Target="../slideLayouts/slideLayout5.xml"/></Relationships>
</file>

<file path=ppt/slides/_rels/slide5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4.png"/><Relationship Id="rId2" Type="http://schemas.openxmlformats.org/officeDocument/2006/relationships/image" Target="../media/image173.png"/><Relationship Id="rId1" Type="http://schemas.openxmlformats.org/officeDocument/2006/relationships/slideLayout" Target="../slideLayouts/slideLayout5.xml"/></Relationships>
</file>

<file path=ppt/slides/_rels/slide5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5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5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5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6.png"/><Relationship Id="rId2" Type="http://schemas.openxmlformats.org/officeDocument/2006/relationships/image" Target="../media/image175.png"/><Relationship Id="rId1" Type="http://schemas.openxmlformats.org/officeDocument/2006/relationships/slideLayout" Target="../slideLayouts/slideLayout5.xml"/><Relationship Id="rId5" Type="http://schemas.openxmlformats.org/officeDocument/2006/relationships/hyperlink" Target="http://www.usa.siemens.com/step..Esta" TargetMode="External"/><Relationship Id="rId4" Type="http://schemas.openxmlformats.org/officeDocument/2006/relationships/image" Target="../media/image177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7921605" y="546101"/>
            <a:ext cx="1564005" cy="220573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1350" spc="10" dirty="0">
                <a:latin typeface="Microsoft Sans Serif"/>
                <a:cs typeface="Microsoft Sans Serif"/>
              </a:rPr>
              <a:t>Tabla</a:t>
            </a:r>
            <a:r>
              <a:rPr sz="1350" spc="-45" dirty="0">
                <a:latin typeface="Microsoft Sans Serif"/>
                <a:cs typeface="Microsoft Sans Serif"/>
              </a:rPr>
              <a:t> </a:t>
            </a:r>
            <a:r>
              <a:rPr sz="1350" spc="45" dirty="0">
                <a:latin typeface="Microsoft Sans Serif"/>
                <a:cs typeface="Microsoft Sans Serif"/>
              </a:rPr>
              <a:t>de</a:t>
            </a:r>
            <a:r>
              <a:rPr sz="1350" spc="-40" dirty="0">
                <a:latin typeface="Microsoft Sans Serif"/>
                <a:cs typeface="Microsoft Sans Serif"/>
              </a:rPr>
              <a:t> </a:t>
            </a:r>
            <a:r>
              <a:rPr sz="1350" spc="55" dirty="0">
                <a:latin typeface="Microsoft Sans Serif"/>
                <a:cs typeface="Microsoft Sans Serif"/>
              </a:rPr>
              <a:t>contenido</a:t>
            </a:r>
            <a:endParaRPr sz="1350">
              <a:latin typeface="Microsoft Sans Serif"/>
              <a:cs typeface="Microsoft Sans Serif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7921604" y="1798875"/>
            <a:ext cx="4180840" cy="1306830"/>
          </a:xfrm>
          <a:prstGeom prst="rect">
            <a:avLst/>
          </a:prstGeom>
        </p:spPr>
        <p:txBody>
          <a:bodyPr vert="horz" wrap="square" lIns="0" tIns="102235" rIns="0" bIns="0" rtlCol="0">
            <a:spAutoFit/>
          </a:bodyPr>
          <a:lstStyle/>
          <a:p>
            <a:pPr marL="12700">
              <a:spcBef>
                <a:spcPts val="805"/>
              </a:spcBef>
            </a:pPr>
            <a:r>
              <a:rPr sz="1150" dirty="0">
                <a:latin typeface="Microsoft Sans Serif"/>
                <a:cs typeface="Microsoft Sans Serif"/>
              </a:rPr>
              <a:t>Introducción.................................................</a:t>
            </a:r>
            <a:r>
              <a:rPr sz="1150" spc="120" dirty="0">
                <a:latin typeface="Microsoft Sans Serif"/>
                <a:cs typeface="Microsoft Sans Serif"/>
              </a:rPr>
              <a:t> </a:t>
            </a:r>
            <a:r>
              <a:rPr sz="1150" spc="-15" dirty="0">
                <a:latin typeface="Microsoft Sans Serif"/>
                <a:cs typeface="Microsoft Sans Serif"/>
              </a:rPr>
              <a:t>..............................2</a:t>
            </a:r>
            <a:endParaRPr sz="1150">
              <a:latin typeface="Microsoft Sans Serif"/>
              <a:cs typeface="Microsoft Sans Serif"/>
            </a:endParaRPr>
          </a:p>
          <a:p>
            <a:pPr marL="12700">
              <a:spcBef>
                <a:spcPts val="675"/>
              </a:spcBef>
            </a:pPr>
            <a:r>
              <a:rPr sz="1100" spc="-5" dirty="0">
                <a:latin typeface="Microsoft Sans Serif"/>
                <a:cs typeface="Microsoft Sans Serif"/>
              </a:rPr>
              <a:t>Conductores.y.aislantes....................................................</a:t>
            </a:r>
            <a:r>
              <a:rPr sz="1100" spc="260" dirty="0">
                <a:latin typeface="Microsoft Sans Serif"/>
                <a:cs typeface="Microsoft Sans Serif"/>
              </a:rPr>
              <a:t> </a:t>
            </a:r>
            <a:r>
              <a:rPr sz="1100" spc="-10" dirty="0">
                <a:latin typeface="Microsoft Sans Serif"/>
                <a:cs typeface="Microsoft Sans Serif"/>
              </a:rPr>
              <a:t>.............3</a:t>
            </a:r>
            <a:endParaRPr sz="1100">
              <a:latin typeface="Microsoft Sans Serif"/>
              <a:cs typeface="Microsoft Sans Serif"/>
            </a:endParaRPr>
          </a:p>
          <a:p>
            <a:pPr marL="12700">
              <a:spcBef>
                <a:spcPts val="735"/>
              </a:spcBef>
            </a:pPr>
            <a:r>
              <a:rPr sz="1050" dirty="0">
                <a:latin typeface="Microsoft Sans Serif"/>
                <a:cs typeface="Microsoft Sans Serif"/>
              </a:rPr>
              <a:t>Corriente,.voltaje.y.resistencia..................................................</a:t>
            </a:r>
            <a:r>
              <a:rPr sz="1050" spc="65" dirty="0">
                <a:latin typeface="Microsoft Sans Serif"/>
                <a:cs typeface="Microsoft Sans Serif"/>
              </a:rPr>
              <a:t> </a:t>
            </a:r>
            <a:r>
              <a:rPr sz="1050" spc="-10" dirty="0">
                <a:latin typeface="Microsoft Sans Serif"/>
                <a:cs typeface="Microsoft Sans Serif"/>
              </a:rPr>
              <a:t>......6</a:t>
            </a:r>
            <a:endParaRPr sz="1050">
              <a:latin typeface="Microsoft Sans Serif"/>
              <a:cs typeface="Microsoft Sans Serif"/>
            </a:endParaRPr>
          </a:p>
          <a:p>
            <a:pPr marL="12700">
              <a:spcBef>
                <a:spcPts val="745"/>
              </a:spcBef>
            </a:pPr>
            <a:r>
              <a:rPr sz="1050" spc="-5" dirty="0">
                <a:latin typeface="Microsoft Sans Serif"/>
                <a:cs typeface="Microsoft Sans Serif"/>
              </a:rPr>
              <a:t>Ley</a:t>
            </a:r>
            <a:r>
              <a:rPr sz="1050" spc="50" dirty="0">
                <a:latin typeface="Microsoft Sans Serif"/>
                <a:cs typeface="Microsoft Sans Serif"/>
              </a:rPr>
              <a:t> </a:t>
            </a:r>
            <a:r>
              <a:rPr sz="1050" spc="35" dirty="0">
                <a:latin typeface="Microsoft Sans Serif"/>
                <a:cs typeface="Microsoft Sans Serif"/>
              </a:rPr>
              <a:t>de</a:t>
            </a:r>
            <a:r>
              <a:rPr sz="1050" spc="50" dirty="0">
                <a:latin typeface="Microsoft Sans Serif"/>
                <a:cs typeface="Microsoft Sans Serif"/>
              </a:rPr>
              <a:t> </a:t>
            </a:r>
            <a:r>
              <a:rPr sz="1050" spc="-10" dirty="0">
                <a:latin typeface="Microsoft Sans Serif"/>
                <a:cs typeface="Microsoft Sans Serif"/>
              </a:rPr>
              <a:t>Ohm...............................................</a:t>
            </a:r>
            <a:r>
              <a:rPr sz="1050" spc="55" dirty="0">
                <a:latin typeface="Microsoft Sans Serif"/>
                <a:cs typeface="Microsoft Sans Serif"/>
              </a:rPr>
              <a:t> </a:t>
            </a:r>
            <a:r>
              <a:rPr sz="1050" spc="-15" dirty="0">
                <a:latin typeface="Microsoft Sans Serif"/>
                <a:cs typeface="Microsoft Sans Serif"/>
              </a:rPr>
              <a:t>...............................</a:t>
            </a:r>
            <a:r>
              <a:rPr sz="1050" spc="50" dirty="0">
                <a:latin typeface="Microsoft Sans Serif"/>
                <a:cs typeface="Microsoft Sans Serif"/>
              </a:rPr>
              <a:t> </a:t>
            </a:r>
            <a:r>
              <a:rPr sz="1050" spc="20" dirty="0">
                <a:latin typeface="Microsoft Sans Serif"/>
                <a:cs typeface="Microsoft Sans Serif"/>
              </a:rPr>
              <a:t>Circuitos</a:t>
            </a:r>
            <a:endParaRPr sz="1050">
              <a:latin typeface="Microsoft Sans Serif"/>
              <a:cs typeface="Microsoft Sans Serif"/>
            </a:endParaRPr>
          </a:p>
          <a:p>
            <a:pPr marL="12700">
              <a:spcBef>
                <a:spcPts val="745"/>
              </a:spcBef>
            </a:pPr>
            <a:r>
              <a:rPr sz="1050" spc="-15" dirty="0">
                <a:latin typeface="Microsoft Sans Serif"/>
                <a:cs typeface="Microsoft Sans Serif"/>
              </a:rPr>
              <a:t>DC................</a:t>
            </a:r>
            <a:r>
              <a:rPr sz="1050" spc="55" dirty="0">
                <a:latin typeface="Microsoft Sans Serif"/>
                <a:cs typeface="Microsoft Sans Serif"/>
              </a:rPr>
              <a:t> </a:t>
            </a:r>
            <a:r>
              <a:rPr sz="1050" spc="-15" dirty="0">
                <a:latin typeface="Microsoft Sans Serif"/>
                <a:cs typeface="Microsoft Sans Serif"/>
              </a:rPr>
              <a:t>....................................................</a:t>
            </a:r>
            <a:r>
              <a:rPr sz="1050" spc="55" dirty="0">
                <a:latin typeface="Microsoft Sans Serif"/>
                <a:cs typeface="Microsoft Sans Serif"/>
              </a:rPr>
              <a:t> </a:t>
            </a:r>
            <a:r>
              <a:rPr sz="1050" spc="-15" dirty="0">
                <a:latin typeface="Microsoft Sans Serif"/>
                <a:cs typeface="Microsoft Sans Serif"/>
              </a:rPr>
              <a:t>............</a:t>
            </a:r>
            <a:endParaRPr sz="1050">
              <a:latin typeface="Microsoft Sans Serif"/>
              <a:cs typeface="Microsoft Sans Serif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7921605" y="3099546"/>
            <a:ext cx="4286885" cy="2299970"/>
          </a:xfrm>
          <a:prstGeom prst="rect">
            <a:avLst/>
          </a:prstGeom>
        </p:spPr>
        <p:txBody>
          <a:bodyPr vert="horz" wrap="square" lIns="0" tIns="86995" rIns="0" bIns="0" rtlCol="0">
            <a:spAutoFit/>
          </a:bodyPr>
          <a:lstStyle/>
          <a:p>
            <a:pPr marL="12700">
              <a:spcBef>
                <a:spcPts val="685"/>
              </a:spcBef>
            </a:pPr>
            <a:r>
              <a:rPr sz="1050" spc="45" dirty="0">
                <a:latin typeface="Microsoft Sans Serif"/>
                <a:cs typeface="Microsoft Sans Serif"/>
              </a:rPr>
              <a:t>Magnetismo</a:t>
            </a:r>
            <a:r>
              <a:rPr sz="1050" spc="80" dirty="0">
                <a:latin typeface="Microsoft Sans Serif"/>
                <a:cs typeface="Microsoft Sans Serif"/>
              </a:rPr>
              <a:t> </a:t>
            </a:r>
            <a:r>
              <a:rPr sz="1050" spc="-15" dirty="0">
                <a:latin typeface="Microsoft Sans Serif"/>
                <a:cs typeface="Microsoft Sans Serif"/>
              </a:rPr>
              <a:t>.................................................</a:t>
            </a:r>
            <a:r>
              <a:rPr sz="1050" spc="80" dirty="0">
                <a:latin typeface="Microsoft Sans Serif"/>
                <a:cs typeface="Microsoft Sans Serif"/>
              </a:rPr>
              <a:t> </a:t>
            </a:r>
            <a:r>
              <a:rPr sz="1050" spc="-10" dirty="0">
                <a:latin typeface="Microsoft Sans Serif"/>
                <a:cs typeface="Microsoft Sans Serif"/>
              </a:rPr>
              <a:t>..........................................20</a:t>
            </a:r>
            <a:endParaRPr sz="1050">
              <a:latin typeface="Microsoft Sans Serif"/>
              <a:cs typeface="Microsoft Sans Serif"/>
            </a:endParaRPr>
          </a:p>
          <a:p>
            <a:pPr marL="12700">
              <a:spcBef>
                <a:spcPts val="645"/>
              </a:spcBef>
            </a:pPr>
            <a:r>
              <a:rPr sz="1150" spc="35" dirty="0">
                <a:latin typeface="Microsoft Sans Serif"/>
                <a:cs typeface="Microsoft Sans Serif"/>
              </a:rPr>
              <a:t>Corriente</a:t>
            </a:r>
            <a:r>
              <a:rPr sz="1150" spc="-5" dirty="0">
                <a:latin typeface="Microsoft Sans Serif"/>
                <a:cs typeface="Microsoft Sans Serif"/>
              </a:rPr>
              <a:t> alterna............................................... </a:t>
            </a:r>
            <a:r>
              <a:rPr sz="1150" spc="-10" dirty="0">
                <a:latin typeface="Microsoft Sans Serif"/>
                <a:cs typeface="Microsoft Sans Serif"/>
              </a:rPr>
              <a:t>...................23</a:t>
            </a:r>
            <a:endParaRPr sz="1150">
              <a:latin typeface="Microsoft Sans Serif"/>
              <a:cs typeface="Microsoft Sans Serif"/>
            </a:endParaRPr>
          </a:p>
          <a:p>
            <a:pPr marL="12700">
              <a:spcBef>
                <a:spcPts val="675"/>
              </a:spcBef>
            </a:pPr>
            <a:r>
              <a:rPr sz="1100" dirty="0">
                <a:latin typeface="Microsoft Sans Serif"/>
                <a:cs typeface="Microsoft Sans Serif"/>
              </a:rPr>
              <a:t>Inductancia.y.capacitancia.................................................. </a:t>
            </a:r>
            <a:r>
              <a:rPr sz="1100" spc="-5" dirty="0">
                <a:latin typeface="Microsoft Sans Serif"/>
                <a:cs typeface="Microsoft Sans Serif"/>
              </a:rPr>
              <a:t>......30</a:t>
            </a:r>
            <a:endParaRPr sz="1100">
              <a:latin typeface="Microsoft Sans Serif"/>
              <a:cs typeface="Microsoft Sans Serif"/>
            </a:endParaRPr>
          </a:p>
          <a:p>
            <a:pPr marL="12700">
              <a:spcBef>
                <a:spcPts val="685"/>
              </a:spcBef>
            </a:pPr>
            <a:r>
              <a:rPr sz="1100" spc="-5" dirty="0">
                <a:latin typeface="Microsoft Sans Serif"/>
                <a:cs typeface="Microsoft Sans Serif"/>
              </a:rPr>
              <a:t>Reactancia.e.impedancia....................................................</a:t>
            </a:r>
            <a:r>
              <a:rPr sz="1100" spc="170" dirty="0">
                <a:latin typeface="Microsoft Sans Serif"/>
                <a:cs typeface="Microsoft Sans Serif"/>
              </a:rPr>
              <a:t> </a:t>
            </a:r>
            <a:r>
              <a:rPr sz="1100" spc="-10" dirty="0">
                <a:latin typeface="Microsoft Sans Serif"/>
                <a:cs typeface="Microsoft Sans Serif"/>
              </a:rPr>
              <a:t>.........35</a:t>
            </a:r>
            <a:endParaRPr sz="1100">
              <a:latin typeface="Microsoft Sans Serif"/>
              <a:cs typeface="Microsoft Sans Serif"/>
            </a:endParaRPr>
          </a:p>
          <a:p>
            <a:pPr marL="12700">
              <a:spcBef>
                <a:spcPts val="685"/>
              </a:spcBef>
            </a:pPr>
            <a:r>
              <a:rPr sz="1100" spc="20" dirty="0">
                <a:latin typeface="Microsoft Sans Serif"/>
                <a:cs typeface="Microsoft Sans Serif"/>
              </a:rPr>
              <a:t>Circuitos </a:t>
            </a:r>
            <a:r>
              <a:rPr sz="1100" spc="-85" dirty="0">
                <a:latin typeface="Microsoft Sans Serif"/>
                <a:cs typeface="Microsoft Sans Serif"/>
              </a:rPr>
              <a:t>RLC</a:t>
            </a:r>
            <a:r>
              <a:rPr sz="1100" spc="20" dirty="0">
                <a:latin typeface="Microsoft Sans Serif"/>
                <a:cs typeface="Microsoft Sans Serif"/>
              </a:rPr>
              <a:t> </a:t>
            </a:r>
            <a:r>
              <a:rPr sz="1100" spc="35" dirty="0">
                <a:latin typeface="Microsoft Sans Serif"/>
                <a:cs typeface="Microsoft Sans Serif"/>
              </a:rPr>
              <a:t>en</a:t>
            </a:r>
            <a:r>
              <a:rPr sz="1100" spc="20" dirty="0">
                <a:latin typeface="Microsoft Sans Serif"/>
                <a:cs typeface="Microsoft Sans Serif"/>
              </a:rPr>
              <a:t> </a:t>
            </a:r>
            <a:r>
              <a:rPr sz="1100" dirty="0">
                <a:latin typeface="Microsoft Sans Serif"/>
                <a:cs typeface="Microsoft Sans Serif"/>
              </a:rPr>
              <a:t>Serie</a:t>
            </a:r>
            <a:r>
              <a:rPr sz="1100" spc="20" dirty="0">
                <a:latin typeface="Microsoft Sans Serif"/>
                <a:cs typeface="Microsoft Sans Serif"/>
              </a:rPr>
              <a:t> </a:t>
            </a:r>
            <a:r>
              <a:rPr sz="1100" spc="10" dirty="0">
                <a:latin typeface="Microsoft Sans Serif"/>
                <a:cs typeface="Microsoft Sans Serif"/>
              </a:rPr>
              <a:t>y</a:t>
            </a:r>
            <a:r>
              <a:rPr sz="1100" spc="20" dirty="0">
                <a:latin typeface="Microsoft Sans Serif"/>
                <a:cs typeface="Microsoft Sans Serif"/>
              </a:rPr>
              <a:t> </a:t>
            </a:r>
            <a:r>
              <a:rPr sz="1100" spc="15" dirty="0">
                <a:latin typeface="Microsoft Sans Serif"/>
                <a:cs typeface="Microsoft Sans Serif"/>
              </a:rPr>
              <a:t>Paralelo</a:t>
            </a:r>
            <a:r>
              <a:rPr sz="1100" spc="20" dirty="0">
                <a:latin typeface="Microsoft Sans Serif"/>
                <a:cs typeface="Microsoft Sans Serif"/>
              </a:rPr>
              <a:t> </a:t>
            </a:r>
            <a:r>
              <a:rPr sz="1100" spc="-15" dirty="0">
                <a:latin typeface="Microsoft Sans Serif"/>
                <a:cs typeface="Microsoft Sans Serif"/>
              </a:rPr>
              <a:t>...........................................</a:t>
            </a:r>
            <a:r>
              <a:rPr sz="1100" spc="20" dirty="0">
                <a:latin typeface="Microsoft Sans Serif"/>
                <a:cs typeface="Microsoft Sans Serif"/>
              </a:rPr>
              <a:t> </a:t>
            </a:r>
            <a:r>
              <a:rPr sz="1100" spc="-5" dirty="0">
                <a:latin typeface="Microsoft Sans Serif"/>
                <a:cs typeface="Microsoft Sans Serif"/>
              </a:rPr>
              <a:t>....40</a:t>
            </a:r>
            <a:endParaRPr sz="1100">
              <a:latin typeface="Microsoft Sans Serif"/>
              <a:cs typeface="Microsoft Sans Serif"/>
            </a:endParaRPr>
          </a:p>
          <a:p>
            <a:pPr marL="12700">
              <a:spcBef>
                <a:spcPts val="785"/>
              </a:spcBef>
            </a:pPr>
            <a:r>
              <a:rPr sz="1000" spc="20" dirty="0">
                <a:latin typeface="Microsoft Sans Serif"/>
                <a:cs typeface="Microsoft Sans Serif"/>
              </a:rPr>
              <a:t>Potencia.y.factor.de.potencia.en.un.circuito.de.CA </a:t>
            </a:r>
            <a:r>
              <a:rPr sz="1000" spc="-10" dirty="0">
                <a:latin typeface="Microsoft Sans Serif"/>
                <a:cs typeface="Microsoft Sans Serif"/>
              </a:rPr>
              <a:t>..........................43</a:t>
            </a:r>
            <a:endParaRPr sz="1000">
              <a:latin typeface="Microsoft Sans Serif"/>
              <a:cs typeface="Microsoft Sans Serif"/>
            </a:endParaRPr>
          </a:p>
          <a:p>
            <a:pPr marL="12700">
              <a:spcBef>
                <a:spcPts val="755"/>
              </a:spcBef>
            </a:pPr>
            <a:r>
              <a:rPr sz="1050" dirty="0">
                <a:latin typeface="Microsoft Sans Serif"/>
                <a:cs typeface="Microsoft Sans Serif"/>
              </a:rPr>
              <a:t>Transformadores..................................................</a:t>
            </a:r>
            <a:r>
              <a:rPr sz="1050" spc="-10" dirty="0">
                <a:latin typeface="Microsoft Sans Serif"/>
                <a:cs typeface="Microsoft Sans Serif"/>
              </a:rPr>
              <a:t> ..........................47</a:t>
            </a:r>
            <a:endParaRPr sz="1050">
              <a:latin typeface="Microsoft Sans Serif"/>
              <a:cs typeface="Microsoft Sans Serif"/>
            </a:endParaRPr>
          </a:p>
          <a:p>
            <a:pPr marL="12700">
              <a:spcBef>
                <a:spcPts val="745"/>
              </a:spcBef>
            </a:pPr>
            <a:r>
              <a:rPr sz="1050" dirty="0">
                <a:latin typeface="Microsoft Sans Serif"/>
                <a:cs typeface="Microsoft Sans Serif"/>
              </a:rPr>
              <a:t>Revisar.Respuestas.</a:t>
            </a:r>
            <a:r>
              <a:rPr sz="1050" spc="60" dirty="0">
                <a:latin typeface="Microsoft Sans Serif"/>
                <a:cs typeface="Microsoft Sans Serif"/>
              </a:rPr>
              <a:t> </a:t>
            </a:r>
            <a:r>
              <a:rPr sz="1050" spc="-15" dirty="0">
                <a:latin typeface="Microsoft Sans Serif"/>
                <a:cs typeface="Microsoft Sans Serif"/>
              </a:rPr>
              <a:t>....................................................</a:t>
            </a:r>
            <a:r>
              <a:rPr sz="1050" spc="65" dirty="0">
                <a:latin typeface="Microsoft Sans Serif"/>
                <a:cs typeface="Microsoft Sans Serif"/>
              </a:rPr>
              <a:t> </a:t>
            </a:r>
            <a:r>
              <a:rPr sz="1050" spc="-10" dirty="0">
                <a:latin typeface="Microsoft Sans Serif"/>
                <a:cs typeface="Microsoft Sans Serif"/>
              </a:rPr>
              <a:t>....................53</a:t>
            </a:r>
            <a:endParaRPr sz="1050">
              <a:latin typeface="Microsoft Sans Serif"/>
              <a:cs typeface="Microsoft Sans Serif"/>
            </a:endParaRPr>
          </a:p>
          <a:p>
            <a:pPr marL="12700">
              <a:spcBef>
                <a:spcPts val="645"/>
              </a:spcBef>
            </a:pPr>
            <a:r>
              <a:rPr sz="1150" spc="15" dirty="0">
                <a:latin typeface="Microsoft Sans Serif"/>
                <a:cs typeface="Microsoft Sans Serif"/>
              </a:rPr>
              <a:t>Examen</a:t>
            </a:r>
            <a:r>
              <a:rPr sz="1150" spc="35" dirty="0">
                <a:latin typeface="Microsoft Sans Serif"/>
                <a:cs typeface="Microsoft Sans Serif"/>
              </a:rPr>
              <a:t> </a:t>
            </a:r>
            <a:r>
              <a:rPr sz="1150" spc="-10" dirty="0">
                <a:latin typeface="Microsoft Sans Serif"/>
                <a:cs typeface="Microsoft Sans Serif"/>
              </a:rPr>
              <a:t>final...............................................</a:t>
            </a:r>
            <a:r>
              <a:rPr sz="1150" spc="35" dirty="0">
                <a:latin typeface="Microsoft Sans Serif"/>
                <a:cs typeface="Microsoft Sans Serif"/>
              </a:rPr>
              <a:t> </a:t>
            </a:r>
            <a:r>
              <a:rPr sz="1150" spc="-10" dirty="0">
                <a:latin typeface="Microsoft Sans Serif"/>
                <a:cs typeface="Microsoft Sans Serif"/>
              </a:rPr>
              <a:t>..........................56</a:t>
            </a:r>
            <a:endParaRPr sz="1150">
              <a:latin typeface="Microsoft Sans Serif"/>
              <a:cs typeface="Microsoft Sans Serif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12085020" y="2900652"/>
            <a:ext cx="113030" cy="19749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1200" spc="15" dirty="0">
                <a:latin typeface="Microsoft Sans Serif"/>
                <a:cs typeface="Microsoft Sans Serif"/>
              </a:rPr>
              <a:t>3</a:t>
            </a:r>
            <a:endParaRPr sz="1200">
              <a:latin typeface="Microsoft Sans Serif"/>
              <a:cs typeface="Microsoft Sans Serif"/>
            </a:endParaRPr>
          </a:p>
        </p:txBody>
      </p:sp>
      <p:grpSp>
        <p:nvGrpSpPr>
          <p:cNvPr id="6" name="object 6"/>
          <p:cNvGrpSpPr/>
          <p:nvPr/>
        </p:nvGrpSpPr>
        <p:grpSpPr>
          <a:xfrm>
            <a:off x="5054600" y="0"/>
            <a:ext cx="2466340" cy="127000"/>
            <a:chOff x="0" y="0"/>
            <a:chExt cx="2466340" cy="127000"/>
          </a:xfrm>
        </p:grpSpPr>
        <p:sp>
          <p:nvSpPr>
            <p:cNvPr id="7" name="object 7"/>
            <p:cNvSpPr/>
            <p:nvPr/>
          </p:nvSpPr>
          <p:spPr>
            <a:xfrm>
              <a:off x="0" y="0"/>
              <a:ext cx="2466340" cy="114300"/>
            </a:xfrm>
            <a:custGeom>
              <a:avLst/>
              <a:gdLst/>
              <a:ahLst/>
              <a:cxnLst/>
              <a:rect l="l" t="t" r="r" b="b"/>
              <a:pathLst>
                <a:path w="2466340" h="114300">
                  <a:moveTo>
                    <a:pt x="0" y="114300"/>
                  </a:moveTo>
                  <a:lnTo>
                    <a:pt x="2465781" y="114300"/>
                  </a:lnTo>
                  <a:lnTo>
                    <a:pt x="2465781" y="0"/>
                  </a:lnTo>
                  <a:lnTo>
                    <a:pt x="0" y="0"/>
                  </a:lnTo>
                  <a:lnTo>
                    <a:pt x="0" y="114300"/>
                  </a:lnTo>
                  <a:close/>
                </a:path>
              </a:pathLst>
            </a:custGeom>
            <a:solidFill>
              <a:srgbClr val="F2F2F2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8" name="object 8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31750" y="0"/>
              <a:ext cx="127000" cy="127000"/>
            </a:xfrm>
            <a:prstGeom prst="rect">
              <a:avLst/>
            </a:prstGeom>
          </p:spPr>
        </p:pic>
      </p:grpSp>
      <p:sp>
        <p:nvSpPr>
          <p:cNvPr id="9" name="object 9"/>
          <p:cNvSpPr txBox="1"/>
          <p:nvPr/>
        </p:nvSpPr>
        <p:spPr>
          <a:xfrm>
            <a:off x="5220462" y="1"/>
            <a:ext cx="2274570" cy="105157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600" spc="15" dirty="0">
                <a:solidFill>
                  <a:srgbClr val="0E2B46"/>
                </a:solidFill>
                <a:latin typeface="Microsoft Sans Serif"/>
                <a:cs typeface="Microsoft Sans Serif"/>
                <a:hlinkClick r:id="rId3"/>
              </a:rPr>
              <a:t>Traducido</a:t>
            </a:r>
            <a:r>
              <a:rPr sz="600" spc="5" dirty="0">
                <a:solidFill>
                  <a:srgbClr val="0E2B46"/>
                </a:solidFill>
                <a:latin typeface="Microsoft Sans Serif"/>
                <a:cs typeface="Microsoft Sans Serif"/>
                <a:hlinkClick r:id="rId3"/>
              </a:rPr>
              <a:t> </a:t>
            </a:r>
            <a:r>
              <a:rPr sz="600" spc="15" dirty="0">
                <a:solidFill>
                  <a:srgbClr val="0E2B46"/>
                </a:solidFill>
                <a:latin typeface="Microsoft Sans Serif"/>
                <a:cs typeface="Microsoft Sans Serif"/>
                <a:hlinkClick r:id="rId3"/>
              </a:rPr>
              <a:t>del</a:t>
            </a:r>
            <a:r>
              <a:rPr sz="600" spc="5" dirty="0">
                <a:solidFill>
                  <a:srgbClr val="0E2B46"/>
                </a:solidFill>
                <a:latin typeface="Microsoft Sans Serif"/>
                <a:cs typeface="Microsoft Sans Serif"/>
                <a:hlinkClick r:id="rId3"/>
              </a:rPr>
              <a:t> </a:t>
            </a:r>
            <a:r>
              <a:rPr sz="600" spc="15" dirty="0">
                <a:solidFill>
                  <a:srgbClr val="0E2B46"/>
                </a:solidFill>
                <a:latin typeface="Microsoft Sans Serif"/>
                <a:cs typeface="Microsoft Sans Serif"/>
                <a:hlinkClick r:id="rId3"/>
              </a:rPr>
              <a:t>inglés</a:t>
            </a:r>
            <a:r>
              <a:rPr sz="600" spc="5" dirty="0">
                <a:solidFill>
                  <a:srgbClr val="0E2B46"/>
                </a:solidFill>
                <a:latin typeface="Microsoft Sans Serif"/>
                <a:cs typeface="Microsoft Sans Serif"/>
                <a:hlinkClick r:id="rId3"/>
              </a:rPr>
              <a:t> </a:t>
            </a:r>
            <a:r>
              <a:rPr sz="600" spc="10" dirty="0">
                <a:solidFill>
                  <a:srgbClr val="0E2B46"/>
                </a:solidFill>
                <a:latin typeface="Microsoft Sans Serif"/>
                <a:cs typeface="Microsoft Sans Serif"/>
                <a:hlinkClick r:id="rId3"/>
              </a:rPr>
              <a:t>al</a:t>
            </a:r>
            <a:r>
              <a:rPr sz="600" spc="5" dirty="0">
                <a:solidFill>
                  <a:srgbClr val="0E2B46"/>
                </a:solidFill>
                <a:latin typeface="Microsoft Sans Serif"/>
                <a:cs typeface="Microsoft Sans Serif"/>
                <a:hlinkClick r:id="rId3"/>
              </a:rPr>
              <a:t> </a:t>
            </a:r>
            <a:r>
              <a:rPr sz="600" spc="15" dirty="0">
                <a:solidFill>
                  <a:srgbClr val="0E2B46"/>
                </a:solidFill>
                <a:latin typeface="Microsoft Sans Serif"/>
                <a:cs typeface="Microsoft Sans Serif"/>
                <a:hlinkClick r:id="rId3"/>
              </a:rPr>
              <a:t>español</a:t>
            </a:r>
            <a:r>
              <a:rPr sz="600" spc="10" dirty="0">
                <a:solidFill>
                  <a:srgbClr val="0E2B46"/>
                </a:solidFill>
                <a:latin typeface="Microsoft Sans Serif"/>
                <a:cs typeface="Microsoft Sans Serif"/>
                <a:hlinkClick r:id="rId3"/>
              </a:rPr>
              <a:t> </a:t>
            </a:r>
            <a:r>
              <a:rPr sz="600" spc="-10" dirty="0">
                <a:solidFill>
                  <a:srgbClr val="0E2B46"/>
                </a:solidFill>
                <a:latin typeface="Microsoft Sans Serif"/>
                <a:cs typeface="Microsoft Sans Serif"/>
                <a:hlinkClick r:id="rId3"/>
              </a:rPr>
              <a:t>-</a:t>
            </a:r>
            <a:r>
              <a:rPr sz="600" spc="5" dirty="0">
                <a:solidFill>
                  <a:srgbClr val="0E2B46"/>
                </a:solidFill>
                <a:latin typeface="Microsoft Sans Serif"/>
                <a:cs typeface="Microsoft Sans Serif"/>
                <a:hlinkClick r:id="rId3"/>
              </a:rPr>
              <a:t> </a:t>
            </a:r>
            <a:r>
              <a:rPr sz="600" spc="20" dirty="0">
                <a:solidFill>
                  <a:srgbClr val="0E2B46"/>
                </a:solidFill>
                <a:latin typeface="Microsoft Sans Serif"/>
                <a:cs typeface="Microsoft Sans Serif"/>
                <a:hlinkClick r:id="rId3"/>
              </a:rPr>
              <a:t>www.onlinedoctranslator.com</a:t>
            </a:r>
            <a:endParaRPr sz="600">
              <a:latin typeface="Microsoft Sans Serif"/>
              <a:cs typeface="Microsoft Sans Serif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object 5"/>
          <p:cNvSpPr txBox="1"/>
          <p:nvPr/>
        </p:nvSpPr>
        <p:spPr>
          <a:xfrm>
            <a:off x="8928100" y="9462820"/>
            <a:ext cx="163830" cy="207749"/>
          </a:xfrm>
          <a:prstGeom prst="rect">
            <a:avLst/>
          </a:prstGeom>
        </p:spPr>
        <p:txBody>
          <a:bodyPr vert="horz" wrap="square" lIns="0" tIns="22860" rIns="0" bIns="0" rtlCol="0">
            <a:spAutoFit/>
          </a:bodyPr>
          <a:lstStyle/>
          <a:p>
            <a:pPr marL="38100">
              <a:spcBef>
                <a:spcPts val="180"/>
              </a:spcBef>
            </a:pPr>
            <a:fld id="{81D60167-4931-47E6-BA6A-407CBD079E47}" type="slidenum">
              <a:rPr sz="1200" spc="15" dirty="0">
                <a:latin typeface="Microsoft Sans Serif"/>
                <a:cs typeface="Microsoft Sans Serif"/>
              </a:rPr>
              <a:pPr marL="38100">
                <a:spcBef>
                  <a:spcPts val="180"/>
                </a:spcBef>
              </a:pPr>
              <a:t>2</a:t>
            </a:fld>
            <a:endParaRPr sz="1200">
              <a:latin typeface="Microsoft Sans Serif"/>
              <a:cs typeface="Microsoft Sans Serif"/>
            </a:endParaRPr>
          </a:p>
        </p:txBody>
      </p:sp>
      <p:sp>
        <p:nvSpPr>
          <p:cNvPr id="2" name="object 2"/>
          <p:cNvSpPr txBox="1"/>
          <p:nvPr/>
        </p:nvSpPr>
        <p:spPr>
          <a:xfrm>
            <a:off x="7957821" y="527050"/>
            <a:ext cx="1170305" cy="243656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1500" spc="65" dirty="0">
                <a:latin typeface="Microsoft Sans Serif"/>
                <a:cs typeface="Microsoft Sans Serif"/>
              </a:rPr>
              <a:t>Introducción</a:t>
            </a:r>
            <a:endParaRPr sz="1500">
              <a:latin typeface="Microsoft Sans Serif"/>
              <a:cs typeface="Microsoft Sans Serif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7957765" y="1826634"/>
            <a:ext cx="4340225" cy="986790"/>
          </a:xfrm>
          <a:prstGeom prst="rect">
            <a:avLst/>
          </a:prstGeom>
        </p:spPr>
        <p:txBody>
          <a:bodyPr vert="horz" wrap="square" lIns="0" tIns="74295" rIns="0" bIns="0" rtlCol="0">
            <a:spAutoFit/>
          </a:bodyPr>
          <a:lstStyle/>
          <a:p>
            <a:pPr marL="12700">
              <a:spcBef>
                <a:spcPts val="585"/>
              </a:spcBef>
            </a:pPr>
            <a:r>
              <a:rPr sz="1150" spc="15" dirty="0">
                <a:latin typeface="Microsoft Sans Serif"/>
                <a:cs typeface="Microsoft Sans Serif"/>
              </a:rPr>
              <a:t>Bienvenido.al.primer.curso.de.la.serie.STEP,.</a:t>
            </a:r>
            <a:endParaRPr sz="1150">
              <a:latin typeface="Microsoft Sans Serif"/>
              <a:cs typeface="Microsoft Sans Serif"/>
            </a:endParaRPr>
          </a:p>
          <a:p>
            <a:pPr marL="12700" marR="5080">
              <a:lnSpc>
                <a:spcPts val="1440"/>
              </a:lnSpc>
              <a:spcBef>
                <a:spcPts val="40"/>
              </a:spcBef>
            </a:pPr>
            <a:r>
              <a:rPr sz="850" b="1" spc="20" dirty="0">
                <a:latin typeface="Arial"/>
                <a:cs typeface="Arial"/>
              </a:rPr>
              <a:t>S</a:t>
            </a:r>
            <a:r>
              <a:rPr sz="850" spc="20" dirty="0">
                <a:latin typeface="Microsoft Sans Serif"/>
                <a:cs typeface="Microsoft Sans Serif"/>
              </a:rPr>
              <a:t>iemens.</a:t>
            </a:r>
            <a:r>
              <a:rPr sz="850" b="1" spc="20" dirty="0">
                <a:latin typeface="Arial"/>
                <a:cs typeface="Arial"/>
              </a:rPr>
              <a:t>T</a:t>
            </a:r>
            <a:r>
              <a:rPr sz="850" spc="20" dirty="0">
                <a:latin typeface="Microsoft Sans Serif"/>
                <a:cs typeface="Microsoft Sans Serif"/>
              </a:rPr>
              <a:t>técnico</a:t>
            </a:r>
            <a:r>
              <a:rPr sz="850" b="1" spc="20" dirty="0">
                <a:latin typeface="Arial"/>
                <a:cs typeface="Arial"/>
              </a:rPr>
              <a:t>mi</a:t>
            </a:r>
            <a:r>
              <a:rPr sz="850" spc="20" dirty="0">
                <a:latin typeface="Microsoft Sans Serif"/>
                <a:cs typeface="Microsoft Sans Serif"/>
              </a:rPr>
              <a:t>educación</a:t>
            </a:r>
            <a:r>
              <a:rPr sz="850" b="1" spc="20" dirty="0">
                <a:latin typeface="Arial"/>
                <a:cs typeface="Arial"/>
              </a:rPr>
              <a:t>PAGS</a:t>
            </a:r>
            <a:r>
              <a:rPr sz="850" spc="20" dirty="0">
                <a:latin typeface="Microsoft Sans Serif"/>
                <a:cs typeface="Microsoft Sans Serif"/>
              </a:rPr>
              <a:t>programa.diseñado.para.preparar. </a:t>
            </a:r>
            <a:r>
              <a:rPr sz="850" spc="25" dirty="0">
                <a:latin typeface="Microsoft Sans Serif"/>
                <a:cs typeface="Microsoft Sans Serif"/>
              </a:rPr>
              <a:t> </a:t>
            </a:r>
            <a:r>
              <a:rPr sz="850" spc="20" dirty="0">
                <a:latin typeface="Microsoft Sans Serif"/>
                <a:cs typeface="Microsoft Sans Serif"/>
              </a:rPr>
              <a:t>nuestros.distribuidores.para.vender.los.productos.de.Siemens.Industry,.Inc..más. </a:t>
            </a:r>
            <a:r>
              <a:rPr sz="850" spc="25" dirty="0">
                <a:latin typeface="Microsoft Sans Serif"/>
                <a:cs typeface="Microsoft Sans Serif"/>
              </a:rPr>
              <a:t> </a:t>
            </a:r>
            <a:r>
              <a:rPr sz="850" spc="20" dirty="0">
                <a:latin typeface="Microsoft Sans Serif"/>
                <a:cs typeface="Microsoft Sans Serif"/>
              </a:rPr>
              <a:t>efectivamente..Este.curso.cubre.</a:t>
            </a:r>
            <a:r>
              <a:rPr sz="850" b="1" spc="20" dirty="0">
                <a:latin typeface="Arial"/>
                <a:cs typeface="Arial"/>
              </a:rPr>
              <a:t>Fundamentos de </a:t>
            </a:r>
            <a:r>
              <a:rPr sz="850" b="1" spc="30" dirty="0">
                <a:latin typeface="Arial"/>
                <a:cs typeface="Arial"/>
              </a:rPr>
              <a:t>la </a:t>
            </a:r>
            <a:r>
              <a:rPr sz="850" b="1" spc="10" dirty="0">
                <a:latin typeface="Arial"/>
                <a:cs typeface="Arial"/>
              </a:rPr>
              <a:t>Electricidad</a:t>
            </a:r>
            <a:r>
              <a:rPr sz="850" spc="10" dirty="0">
                <a:latin typeface="Microsoft Sans Serif"/>
                <a:cs typeface="Microsoft Sans Serif"/>
              </a:rPr>
              <a:t>.y </a:t>
            </a:r>
            <a:r>
              <a:rPr sz="850" spc="-10" dirty="0">
                <a:latin typeface="Microsoft Sans Serif"/>
                <a:cs typeface="Microsoft Sans Serif"/>
              </a:rPr>
              <a:t>es. </a:t>
            </a:r>
            <a:r>
              <a:rPr sz="850" spc="-5" dirty="0">
                <a:latin typeface="Microsoft Sans Serif"/>
                <a:cs typeface="Microsoft Sans Serif"/>
              </a:rPr>
              <a:t> </a:t>
            </a:r>
            <a:r>
              <a:rPr sz="850" spc="20" dirty="0">
                <a:latin typeface="Microsoft Sans Serif"/>
                <a:cs typeface="Microsoft Sans Serif"/>
              </a:rPr>
              <a:t>diseñado.para.prepararlo.para.los.cursos.sobre.los.productos.Siemens.Industry,.Inc..</a:t>
            </a:r>
            <a:endParaRPr sz="850">
              <a:latin typeface="Microsoft Sans Serif"/>
              <a:cs typeface="Microsoft Sans Serif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7957807" y="3194051"/>
            <a:ext cx="4141470" cy="637943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950" spc="20" dirty="0">
                <a:latin typeface="Microsoft Sans Serif"/>
                <a:cs typeface="Microsoft Sans Serif"/>
              </a:rPr>
              <a:t>Al.completar.Conceptos.básicos.de.electricidad.usted.podrá.hacer:</a:t>
            </a:r>
            <a:endParaRPr sz="950">
              <a:latin typeface="Microsoft Sans Serif"/>
              <a:cs typeface="Microsoft Sans Serif"/>
            </a:endParaRPr>
          </a:p>
          <a:p>
            <a:pPr>
              <a:lnSpc>
                <a:spcPct val="100000"/>
              </a:lnSpc>
            </a:pPr>
            <a:endParaRPr sz="1350">
              <a:latin typeface="Microsoft Sans Serif"/>
              <a:cs typeface="Microsoft Sans Serif"/>
            </a:endParaRPr>
          </a:p>
          <a:p>
            <a:pPr marL="125730" indent="-113664">
              <a:buChar char="•"/>
              <a:tabLst>
                <a:tab pos="126364" algn="l"/>
                <a:tab pos="354330" algn="l"/>
              </a:tabLst>
            </a:pPr>
            <a:r>
              <a:rPr sz="1400" spc="-15" dirty="0">
                <a:latin typeface="Microsoft Sans Serif"/>
                <a:cs typeface="Microsoft Sans Serif"/>
              </a:rPr>
              <a:t>.	</a:t>
            </a:r>
            <a:r>
              <a:rPr sz="1150" spc="25" dirty="0">
                <a:latin typeface="Microsoft Sans Serif"/>
                <a:cs typeface="Microsoft Sans Serif"/>
              </a:rPr>
              <a:t>Explique.la.diferencia.entre.conductores.y.aislantes</a:t>
            </a:r>
            <a:endParaRPr sz="1150">
              <a:latin typeface="Microsoft Sans Serif"/>
              <a:cs typeface="Microsoft Sans Serif"/>
            </a:endParaRPr>
          </a:p>
          <a:p>
            <a:pPr marL="126364" marR="525780" indent="-126364">
              <a:lnSpc>
                <a:spcPts val="1440"/>
              </a:lnSpc>
              <a:spcBef>
                <a:spcPts val="250"/>
              </a:spcBef>
              <a:buChar char="•"/>
              <a:tabLst>
                <a:tab pos="126364" algn="l"/>
                <a:tab pos="354330" algn="l"/>
              </a:tabLst>
            </a:pPr>
            <a:r>
              <a:rPr sz="1400" spc="-15" dirty="0">
                <a:latin typeface="Microsoft Sans Serif"/>
                <a:cs typeface="Microsoft Sans Serif"/>
              </a:rPr>
              <a:t>.	</a:t>
            </a:r>
            <a:r>
              <a:rPr sz="900" spc="15" dirty="0">
                <a:latin typeface="Microsoft Sans Serif"/>
                <a:cs typeface="Microsoft Sans Serif"/>
              </a:rPr>
              <a:t>Utilice.la.ley.de.Ohm.para.calcular.la.corriente,.el.voltaje.y.la. </a:t>
            </a:r>
            <a:r>
              <a:rPr sz="900" spc="-225" dirty="0">
                <a:latin typeface="Microsoft Sans Serif"/>
                <a:cs typeface="Microsoft Sans Serif"/>
              </a:rPr>
              <a:t> </a:t>
            </a:r>
            <a:r>
              <a:rPr sz="900" spc="15" dirty="0">
                <a:latin typeface="Microsoft Sans Serif"/>
                <a:cs typeface="Microsoft Sans Serif"/>
              </a:rPr>
              <a:t>resistencia</a:t>
            </a:r>
            <a:endParaRPr sz="900">
              <a:latin typeface="Microsoft Sans Serif"/>
              <a:cs typeface="Microsoft Sans Serif"/>
            </a:endParaRPr>
          </a:p>
          <a:p>
            <a:pPr marL="126364" marR="477520" indent="-126364">
              <a:lnSpc>
                <a:spcPts val="1440"/>
              </a:lnSpc>
              <a:spcBef>
                <a:spcPts val="240"/>
              </a:spcBef>
              <a:buChar char="•"/>
              <a:tabLst>
                <a:tab pos="126364" algn="l"/>
                <a:tab pos="354330" algn="l"/>
              </a:tabLst>
            </a:pPr>
            <a:r>
              <a:rPr sz="1400" spc="-15" dirty="0">
                <a:latin typeface="Microsoft Sans Serif"/>
                <a:cs typeface="Microsoft Sans Serif"/>
              </a:rPr>
              <a:t>.	</a:t>
            </a:r>
            <a:r>
              <a:rPr sz="1000" spc="15" dirty="0">
                <a:latin typeface="Microsoft Sans Serif"/>
                <a:cs typeface="Microsoft Sans Serif"/>
              </a:rPr>
              <a:t>Calcule.la.resistencia.equivalente.para.serie,.paralelo.o. </a:t>
            </a:r>
            <a:r>
              <a:rPr sz="1000" spc="-254" dirty="0">
                <a:latin typeface="Microsoft Sans Serif"/>
                <a:cs typeface="Microsoft Sans Serif"/>
              </a:rPr>
              <a:t> </a:t>
            </a:r>
            <a:r>
              <a:rPr sz="1000" spc="30" dirty="0">
                <a:latin typeface="Microsoft Sans Serif"/>
                <a:cs typeface="Microsoft Sans Serif"/>
              </a:rPr>
              <a:t>circuitos</a:t>
            </a:r>
            <a:r>
              <a:rPr sz="1000" spc="-15" dirty="0">
                <a:latin typeface="Microsoft Sans Serif"/>
                <a:cs typeface="Microsoft Sans Serif"/>
              </a:rPr>
              <a:t> </a:t>
            </a:r>
            <a:r>
              <a:rPr sz="1000" spc="25" dirty="0">
                <a:latin typeface="Microsoft Sans Serif"/>
                <a:cs typeface="Microsoft Sans Serif"/>
              </a:rPr>
              <a:t>serie-paralelo</a:t>
            </a:r>
            <a:endParaRPr sz="1000">
              <a:latin typeface="Microsoft Sans Serif"/>
              <a:cs typeface="Microsoft Sans Serif"/>
            </a:endParaRPr>
          </a:p>
          <a:p>
            <a:pPr marL="125730" indent="-113664">
              <a:lnSpc>
                <a:spcPts val="1670"/>
              </a:lnSpc>
              <a:buChar char="•"/>
              <a:tabLst>
                <a:tab pos="126364" algn="l"/>
                <a:tab pos="354330" algn="l"/>
              </a:tabLst>
            </a:pPr>
            <a:r>
              <a:rPr sz="1400" spc="-15" dirty="0">
                <a:latin typeface="Microsoft Sans Serif"/>
                <a:cs typeface="Microsoft Sans Serif"/>
              </a:rPr>
              <a:t>.	</a:t>
            </a:r>
            <a:r>
              <a:rPr sz="850" spc="15" dirty="0">
                <a:latin typeface="Microsoft Sans Serif"/>
                <a:cs typeface="Microsoft Sans Serif"/>
              </a:rPr>
              <a:t>Calcular.la.caída.de.voltaje.a.través.de.una.resistencia</a:t>
            </a:r>
            <a:endParaRPr sz="850">
              <a:latin typeface="Microsoft Sans Serif"/>
              <a:cs typeface="Microsoft Sans Serif"/>
            </a:endParaRPr>
          </a:p>
          <a:p>
            <a:pPr marL="125730" indent="-113664">
              <a:buChar char="•"/>
              <a:tabLst>
                <a:tab pos="126364" algn="l"/>
                <a:tab pos="354330" algn="l"/>
              </a:tabLst>
            </a:pPr>
            <a:r>
              <a:rPr sz="1400" spc="-15" dirty="0">
                <a:latin typeface="Microsoft Sans Serif"/>
                <a:cs typeface="Microsoft Sans Serif"/>
              </a:rPr>
              <a:t>.	</a:t>
            </a:r>
            <a:r>
              <a:rPr sz="850" spc="15" dirty="0">
                <a:latin typeface="Microsoft Sans Serif"/>
                <a:cs typeface="Microsoft Sans Serif"/>
              </a:rPr>
              <a:t>Calcular.la.potencia.dados.otros.valores.básicos</a:t>
            </a:r>
            <a:endParaRPr sz="850">
              <a:latin typeface="Microsoft Sans Serif"/>
              <a:cs typeface="Microsoft Sans Serif"/>
            </a:endParaRPr>
          </a:p>
          <a:p>
            <a:pPr marL="126364" marR="628015" indent="-126364">
              <a:lnSpc>
                <a:spcPts val="1440"/>
              </a:lnSpc>
              <a:spcBef>
                <a:spcPts val="245"/>
              </a:spcBef>
              <a:buChar char="•"/>
              <a:tabLst>
                <a:tab pos="126364" algn="l"/>
                <a:tab pos="354330" algn="l"/>
              </a:tabLst>
            </a:pPr>
            <a:r>
              <a:rPr sz="1400" spc="-15" dirty="0">
                <a:latin typeface="Microsoft Sans Serif"/>
                <a:cs typeface="Microsoft Sans Serif"/>
              </a:rPr>
              <a:t>.	</a:t>
            </a:r>
            <a:r>
              <a:rPr sz="800" spc="20" dirty="0">
                <a:latin typeface="Microsoft Sans Serif"/>
                <a:cs typeface="Microsoft Sans Serif"/>
              </a:rPr>
              <a:t>Identificar.los.factores.que.determinan.la.fuerza.y.la.polaridad.de. </a:t>
            </a:r>
            <a:r>
              <a:rPr sz="800" spc="-200" dirty="0">
                <a:latin typeface="Microsoft Sans Serif"/>
                <a:cs typeface="Microsoft Sans Serif"/>
              </a:rPr>
              <a:t> </a:t>
            </a:r>
            <a:r>
              <a:rPr sz="800" spc="25" dirty="0">
                <a:latin typeface="Microsoft Sans Serif"/>
                <a:cs typeface="Microsoft Sans Serif"/>
              </a:rPr>
              <a:t>el.campo.magnético.de.una.bobina.portadora.de.corriente.</a:t>
            </a:r>
            <a:endParaRPr sz="800">
              <a:latin typeface="Microsoft Sans Serif"/>
              <a:cs typeface="Microsoft Sans Serif"/>
            </a:endParaRPr>
          </a:p>
          <a:p>
            <a:pPr marL="126364" marR="5715" indent="-126364">
              <a:lnSpc>
                <a:spcPts val="1440"/>
              </a:lnSpc>
              <a:spcBef>
                <a:spcPts val="240"/>
              </a:spcBef>
              <a:buChar char="•"/>
              <a:tabLst>
                <a:tab pos="126364" algn="l"/>
                <a:tab pos="354330" algn="l"/>
              </a:tabLst>
            </a:pPr>
            <a:r>
              <a:rPr sz="1400" spc="-15" dirty="0">
                <a:latin typeface="Microsoft Sans Serif"/>
                <a:cs typeface="Microsoft Sans Serif"/>
              </a:rPr>
              <a:t>.	</a:t>
            </a:r>
            <a:r>
              <a:rPr sz="950" spc="20" dirty="0">
                <a:latin typeface="Microsoft Sans Serif"/>
                <a:cs typeface="Microsoft Sans Serif"/>
              </a:rPr>
              <a:t>Determinar.los.valores.picos,.instantáneos.y.efectivos.de.un.</a:t>
            </a:r>
            <a:r>
              <a:rPr sz="950" spc="85" dirty="0">
                <a:latin typeface="Microsoft Sans Serif"/>
                <a:cs typeface="Microsoft Sans Serif"/>
              </a:rPr>
              <a:t> </a:t>
            </a:r>
            <a:r>
              <a:rPr sz="950" spc="30" dirty="0">
                <a:latin typeface="Microsoft Sans Serif"/>
                <a:cs typeface="Microsoft Sans Serif"/>
              </a:rPr>
              <a:t>Onda </a:t>
            </a:r>
            <a:r>
              <a:rPr sz="950" spc="-240" dirty="0">
                <a:latin typeface="Microsoft Sans Serif"/>
                <a:cs typeface="Microsoft Sans Serif"/>
              </a:rPr>
              <a:t> </a:t>
            </a:r>
            <a:r>
              <a:rPr sz="950" spc="25" dirty="0">
                <a:latin typeface="Microsoft Sans Serif"/>
                <a:cs typeface="Microsoft Sans Serif"/>
              </a:rPr>
              <a:t>sinusoidal</a:t>
            </a:r>
            <a:r>
              <a:rPr sz="950" spc="-15" dirty="0">
                <a:latin typeface="Microsoft Sans Serif"/>
                <a:cs typeface="Microsoft Sans Serif"/>
              </a:rPr>
              <a:t> </a:t>
            </a:r>
            <a:r>
              <a:rPr sz="950" spc="30" dirty="0">
                <a:latin typeface="Microsoft Sans Serif"/>
                <a:cs typeface="Microsoft Sans Serif"/>
              </a:rPr>
              <a:t>de</a:t>
            </a:r>
            <a:r>
              <a:rPr sz="950" spc="-10" dirty="0">
                <a:latin typeface="Microsoft Sans Serif"/>
                <a:cs typeface="Microsoft Sans Serif"/>
              </a:rPr>
              <a:t> </a:t>
            </a:r>
            <a:r>
              <a:rPr sz="950" spc="-60" dirty="0">
                <a:latin typeface="Microsoft Sans Serif"/>
                <a:cs typeface="Microsoft Sans Serif"/>
              </a:rPr>
              <a:t>CA</a:t>
            </a:r>
            <a:endParaRPr sz="950">
              <a:latin typeface="Microsoft Sans Serif"/>
              <a:cs typeface="Microsoft Sans Serif"/>
            </a:endParaRPr>
          </a:p>
          <a:p>
            <a:pPr marL="126364" marR="493395" indent="-126364">
              <a:lnSpc>
                <a:spcPts val="1440"/>
              </a:lnSpc>
              <a:spcBef>
                <a:spcPts val="240"/>
              </a:spcBef>
              <a:buChar char="•"/>
              <a:tabLst>
                <a:tab pos="126364" algn="l"/>
                <a:tab pos="354330" algn="l"/>
              </a:tabLst>
            </a:pPr>
            <a:r>
              <a:rPr sz="1400" spc="-15" dirty="0">
                <a:latin typeface="Microsoft Sans Serif"/>
                <a:cs typeface="Microsoft Sans Serif"/>
              </a:rPr>
              <a:t>.	</a:t>
            </a:r>
            <a:r>
              <a:rPr sz="900" spc="20" dirty="0">
                <a:latin typeface="Microsoft Sans Serif"/>
                <a:cs typeface="Microsoft Sans Serif"/>
              </a:rPr>
              <a:t>Identificar.los.factores.que.efectúan.la.reactancia.inductiva.y. </a:t>
            </a:r>
            <a:r>
              <a:rPr sz="900" spc="-225" dirty="0">
                <a:latin typeface="Microsoft Sans Serif"/>
                <a:cs typeface="Microsoft Sans Serif"/>
              </a:rPr>
              <a:t> </a:t>
            </a:r>
            <a:r>
              <a:rPr sz="900" spc="20" dirty="0">
                <a:latin typeface="Microsoft Sans Serif"/>
                <a:cs typeface="Microsoft Sans Serif"/>
              </a:rPr>
              <a:t>reactancia</a:t>
            </a:r>
            <a:r>
              <a:rPr sz="900" spc="-15" dirty="0">
                <a:latin typeface="Microsoft Sans Serif"/>
                <a:cs typeface="Microsoft Sans Serif"/>
              </a:rPr>
              <a:t> </a:t>
            </a:r>
            <a:r>
              <a:rPr sz="900" spc="15" dirty="0">
                <a:latin typeface="Microsoft Sans Serif"/>
                <a:cs typeface="Microsoft Sans Serif"/>
              </a:rPr>
              <a:t>capacitiva</a:t>
            </a:r>
            <a:r>
              <a:rPr sz="900" spc="-10" dirty="0">
                <a:latin typeface="Microsoft Sans Serif"/>
                <a:cs typeface="Microsoft Sans Serif"/>
              </a:rPr>
              <a:t> </a:t>
            </a:r>
            <a:r>
              <a:rPr sz="900" spc="30" dirty="0">
                <a:latin typeface="Microsoft Sans Serif"/>
                <a:cs typeface="Microsoft Sans Serif"/>
              </a:rPr>
              <a:t>en</a:t>
            </a:r>
            <a:r>
              <a:rPr sz="900" spc="-10" dirty="0">
                <a:latin typeface="Microsoft Sans Serif"/>
                <a:cs typeface="Microsoft Sans Serif"/>
              </a:rPr>
              <a:t> </a:t>
            </a:r>
            <a:r>
              <a:rPr sz="900" spc="55" dirty="0">
                <a:latin typeface="Microsoft Sans Serif"/>
                <a:cs typeface="Microsoft Sans Serif"/>
              </a:rPr>
              <a:t>un</a:t>
            </a:r>
            <a:r>
              <a:rPr sz="900" spc="-10" dirty="0">
                <a:latin typeface="Microsoft Sans Serif"/>
                <a:cs typeface="Microsoft Sans Serif"/>
              </a:rPr>
              <a:t> </a:t>
            </a:r>
            <a:r>
              <a:rPr sz="900" spc="30" dirty="0">
                <a:latin typeface="Microsoft Sans Serif"/>
                <a:cs typeface="Microsoft Sans Serif"/>
              </a:rPr>
              <a:t>circuito</a:t>
            </a:r>
            <a:r>
              <a:rPr sz="900" spc="-10" dirty="0">
                <a:latin typeface="Microsoft Sans Serif"/>
                <a:cs typeface="Microsoft Sans Serif"/>
              </a:rPr>
              <a:t> </a:t>
            </a:r>
            <a:r>
              <a:rPr sz="900" spc="30" dirty="0">
                <a:latin typeface="Microsoft Sans Serif"/>
                <a:cs typeface="Microsoft Sans Serif"/>
              </a:rPr>
              <a:t>de</a:t>
            </a:r>
            <a:r>
              <a:rPr sz="900" spc="-15" dirty="0">
                <a:latin typeface="Microsoft Sans Serif"/>
                <a:cs typeface="Microsoft Sans Serif"/>
              </a:rPr>
              <a:t> </a:t>
            </a:r>
            <a:r>
              <a:rPr sz="900" spc="-55" dirty="0">
                <a:latin typeface="Microsoft Sans Serif"/>
                <a:cs typeface="Microsoft Sans Serif"/>
              </a:rPr>
              <a:t>CA</a:t>
            </a:r>
            <a:endParaRPr sz="900">
              <a:latin typeface="Microsoft Sans Serif"/>
              <a:cs typeface="Microsoft Sans Serif"/>
            </a:endParaRPr>
          </a:p>
          <a:p>
            <a:pPr marL="125730" indent="-113664">
              <a:lnSpc>
                <a:spcPts val="1670"/>
              </a:lnSpc>
              <a:buChar char="•"/>
              <a:tabLst>
                <a:tab pos="126364" algn="l"/>
                <a:tab pos="354330" algn="l"/>
              </a:tabLst>
            </a:pPr>
            <a:r>
              <a:rPr sz="1400" spc="-15" dirty="0">
                <a:latin typeface="Microsoft Sans Serif"/>
                <a:cs typeface="Microsoft Sans Serif"/>
              </a:rPr>
              <a:t>.	</a:t>
            </a:r>
            <a:r>
              <a:rPr sz="950" spc="10" dirty="0">
                <a:latin typeface="Microsoft Sans Serif"/>
                <a:cs typeface="Microsoft Sans Serif"/>
              </a:rPr>
              <a:t>Calcular</a:t>
            </a:r>
            <a:r>
              <a:rPr sz="950" spc="-10" dirty="0">
                <a:latin typeface="Microsoft Sans Serif"/>
                <a:cs typeface="Microsoft Sans Serif"/>
              </a:rPr>
              <a:t> </a:t>
            </a:r>
            <a:r>
              <a:rPr sz="950" spc="15" dirty="0">
                <a:latin typeface="Microsoft Sans Serif"/>
                <a:cs typeface="Microsoft Sans Serif"/>
              </a:rPr>
              <a:t>la</a:t>
            </a:r>
            <a:r>
              <a:rPr sz="950" spc="-10" dirty="0">
                <a:latin typeface="Microsoft Sans Serif"/>
                <a:cs typeface="Microsoft Sans Serif"/>
              </a:rPr>
              <a:t> </a:t>
            </a:r>
            <a:r>
              <a:rPr sz="950" spc="30" dirty="0">
                <a:latin typeface="Microsoft Sans Serif"/>
                <a:cs typeface="Microsoft Sans Serif"/>
              </a:rPr>
              <a:t>impedancia</a:t>
            </a:r>
            <a:r>
              <a:rPr sz="950" spc="-10" dirty="0">
                <a:latin typeface="Microsoft Sans Serif"/>
                <a:cs typeface="Microsoft Sans Serif"/>
              </a:rPr>
              <a:t> </a:t>
            </a:r>
            <a:r>
              <a:rPr sz="950" spc="45" dirty="0">
                <a:latin typeface="Microsoft Sans Serif"/>
                <a:cs typeface="Microsoft Sans Serif"/>
              </a:rPr>
              <a:t>total</a:t>
            </a:r>
            <a:r>
              <a:rPr sz="950" spc="-5" dirty="0">
                <a:latin typeface="Microsoft Sans Serif"/>
                <a:cs typeface="Microsoft Sans Serif"/>
              </a:rPr>
              <a:t> </a:t>
            </a:r>
            <a:r>
              <a:rPr sz="950" spc="30" dirty="0">
                <a:latin typeface="Microsoft Sans Serif"/>
                <a:cs typeface="Microsoft Sans Serif"/>
              </a:rPr>
              <a:t>de</a:t>
            </a:r>
            <a:r>
              <a:rPr sz="950" spc="-10" dirty="0">
                <a:latin typeface="Microsoft Sans Serif"/>
                <a:cs typeface="Microsoft Sans Serif"/>
              </a:rPr>
              <a:t> </a:t>
            </a:r>
            <a:r>
              <a:rPr sz="950" spc="55" dirty="0">
                <a:latin typeface="Microsoft Sans Serif"/>
                <a:cs typeface="Microsoft Sans Serif"/>
              </a:rPr>
              <a:t>un</a:t>
            </a:r>
            <a:r>
              <a:rPr sz="950" spc="-10" dirty="0">
                <a:latin typeface="Microsoft Sans Serif"/>
                <a:cs typeface="Microsoft Sans Serif"/>
              </a:rPr>
              <a:t> </a:t>
            </a:r>
            <a:r>
              <a:rPr sz="950" spc="30" dirty="0">
                <a:latin typeface="Microsoft Sans Serif"/>
                <a:cs typeface="Microsoft Sans Serif"/>
              </a:rPr>
              <a:t>circuito</a:t>
            </a:r>
            <a:r>
              <a:rPr sz="950" spc="-5" dirty="0">
                <a:latin typeface="Microsoft Sans Serif"/>
                <a:cs typeface="Microsoft Sans Serif"/>
              </a:rPr>
              <a:t> </a:t>
            </a:r>
            <a:r>
              <a:rPr sz="950" spc="30" dirty="0">
                <a:latin typeface="Microsoft Sans Serif"/>
                <a:cs typeface="Microsoft Sans Serif"/>
              </a:rPr>
              <a:t>de</a:t>
            </a:r>
            <a:r>
              <a:rPr sz="950" spc="-10" dirty="0">
                <a:latin typeface="Microsoft Sans Serif"/>
                <a:cs typeface="Microsoft Sans Serif"/>
              </a:rPr>
              <a:t> </a:t>
            </a:r>
            <a:r>
              <a:rPr sz="950" spc="-60" dirty="0">
                <a:latin typeface="Microsoft Sans Serif"/>
                <a:cs typeface="Microsoft Sans Serif"/>
              </a:rPr>
              <a:t>CA</a:t>
            </a:r>
            <a:endParaRPr sz="950">
              <a:latin typeface="Microsoft Sans Serif"/>
              <a:cs typeface="Microsoft Sans Serif"/>
            </a:endParaRPr>
          </a:p>
          <a:p>
            <a:pPr marL="126364" marR="786765" indent="-126364">
              <a:lnSpc>
                <a:spcPts val="1440"/>
              </a:lnSpc>
              <a:spcBef>
                <a:spcPts val="250"/>
              </a:spcBef>
              <a:buChar char="•"/>
              <a:tabLst>
                <a:tab pos="126364" algn="l"/>
                <a:tab pos="354330" algn="l"/>
              </a:tabLst>
            </a:pPr>
            <a:r>
              <a:rPr sz="1400" spc="-15" dirty="0">
                <a:latin typeface="Microsoft Sans Serif"/>
                <a:cs typeface="Microsoft Sans Serif"/>
              </a:rPr>
              <a:t>.	</a:t>
            </a:r>
            <a:r>
              <a:rPr sz="950" spc="20" dirty="0">
                <a:latin typeface="Microsoft Sans Serif"/>
                <a:cs typeface="Microsoft Sans Serif"/>
              </a:rPr>
              <a:t>Explique.la.diferencia.entre.potencia.real.y.aparente. </a:t>
            </a:r>
            <a:r>
              <a:rPr sz="950" spc="-240" dirty="0">
                <a:latin typeface="Microsoft Sans Serif"/>
                <a:cs typeface="Microsoft Sans Serif"/>
              </a:rPr>
              <a:t> </a:t>
            </a:r>
            <a:r>
              <a:rPr sz="950" spc="20" dirty="0">
                <a:latin typeface="Microsoft Sans Serif"/>
                <a:cs typeface="Microsoft Sans Serif"/>
              </a:rPr>
              <a:t>alimentación.en.un.circuito.de.CA</a:t>
            </a:r>
            <a:endParaRPr sz="950">
              <a:latin typeface="Microsoft Sans Serif"/>
              <a:cs typeface="Microsoft Sans Serif"/>
            </a:endParaRPr>
          </a:p>
          <a:p>
            <a:pPr marL="126364" marR="73025" indent="-126364">
              <a:lnSpc>
                <a:spcPts val="1440"/>
              </a:lnSpc>
              <a:spcBef>
                <a:spcPts val="240"/>
              </a:spcBef>
              <a:buChar char="•"/>
              <a:tabLst>
                <a:tab pos="126364" algn="l"/>
                <a:tab pos="354330" algn="l"/>
              </a:tabLst>
            </a:pPr>
            <a:r>
              <a:rPr sz="1400" spc="-15" dirty="0">
                <a:latin typeface="Microsoft Sans Serif"/>
                <a:cs typeface="Microsoft Sans Serif"/>
              </a:rPr>
              <a:t>.</a:t>
            </a:r>
            <a:r>
              <a:rPr sz="1400" dirty="0">
                <a:latin typeface="Microsoft Sans Serif"/>
                <a:cs typeface="Microsoft Sans Serif"/>
              </a:rPr>
              <a:t>	</a:t>
            </a:r>
            <a:r>
              <a:rPr sz="1050" spc="25" dirty="0">
                <a:latin typeface="Microsoft Sans Serif"/>
                <a:cs typeface="Microsoft Sans Serif"/>
              </a:rPr>
              <a:t>Calcular.los.voltajes.primario.y.secundario.de.monofásicos.  </a:t>
            </a:r>
            <a:r>
              <a:rPr sz="1050" spc="35" dirty="0">
                <a:latin typeface="Microsoft Sans Serif"/>
                <a:cs typeface="Microsoft Sans Serif"/>
              </a:rPr>
              <a:t>y.transformadores.trifásicos</a:t>
            </a:r>
            <a:endParaRPr sz="1050">
              <a:latin typeface="Microsoft Sans Serif"/>
              <a:cs typeface="Microsoft Sans Serif"/>
            </a:endParaRPr>
          </a:p>
          <a:p>
            <a:pPr marL="125730" indent="-113664">
              <a:lnSpc>
                <a:spcPts val="1670"/>
              </a:lnSpc>
              <a:buChar char="•"/>
              <a:tabLst>
                <a:tab pos="126364" algn="l"/>
                <a:tab pos="354330" algn="l"/>
              </a:tabLst>
            </a:pPr>
            <a:r>
              <a:rPr sz="1400" spc="-15" dirty="0">
                <a:latin typeface="Microsoft Sans Serif"/>
                <a:cs typeface="Microsoft Sans Serif"/>
              </a:rPr>
              <a:t>.	</a:t>
            </a:r>
            <a:r>
              <a:rPr sz="950" spc="30" dirty="0">
                <a:latin typeface="Microsoft Sans Serif"/>
                <a:cs typeface="Microsoft Sans Serif"/>
              </a:rPr>
              <a:t>Calcular.la.potencia.aparente.requerida.para.un.transformador</a:t>
            </a:r>
            <a:endParaRPr sz="950">
              <a:latin typeface="Microsoft Sans Serif"/>
              <a:cs typeface="Microsoft Sans Serif"/>
            </a:endParaRPr>
          </a:p>
          <a:p>
            <a:pPr marL="12700" marR="70485">
              <a:lnSpc>
                <a:spcPct val="114300"/>
              </a:lnSpc>
              <a:spcBef>
                <a:spcPts val="1370"/>
              </a:spcBef>
            </a:pPr>
            <a:r>
              <a:rPr sz="1050" spc="25" dirty="0">
                <a:latin typeface="Microsoft Sans Serif"/>
                <a:cs typeface="Microsoft Sans Serif"/>
              </a:rPr>
              <a:t>Este.conocimiento.lo.ayudará.a.comprender.mejor.a.los.clientes. </a:t>
            </a:r>
            <a:r>
              <a:rPr sz="1050" spc="-265" dirty="0">
                <a:latin typeface="Microsoft Sans Serif"/>
                <a:cs typeface="Microsoft Sans Serif"/>
              </a:rPr>
              <a:t> </a:t>
            </a:r>
            <a:r>
              <a:rPr sz="1050" spc="15" dirty="0">
                <a:latin typeface="Microsoft Sans Serif"/>
                <a:cs typeface="Microsoft Sans Serif"/>
              </a:rPr>
              <a:t>aplicaciones..Además,.será.más.capaz.de.describir. </a:t>
            </a:r>
            <a:r>
              <a:rPr sz="1050" spc="20" dirty="0">
                <a:latin typeface="Microsoft Sans Serif"/>
                <a:cs typeface="Microsoft Sans Serif"/>
              </a:rPr>
              <a:t> </a:t>
            </a:r>
            <a:r>
              <a:rPr sz="1050" spc="30" dirty="0">
                <a:latin typeface="Microsoft Sans Serif"/>
                <a:cs typeface="Microsoft Sans Serif"/>
              </a:rPr>
              <a:t>productos.a.los.clientes.y.determinar.diferencias.importantes. </a:t>
            </a:r>
            <a:r>
              <a:rPr sz="1050" spc="35" dirty="0">
                <a:latin typeface="Microsoft Sans Serif"/>
                <a:cs typeface="Microsoft Sans Serif"/>
              </a:rPr>
              <a:t> entre.productos..</a:t>
            </a:r>
            <a:endParaRPr sz="1050">
              <a:latin typeface="Microsoft Sans Serif"/>
              <a:cs typeface="Microsoft Sans Serif"/>
            </a:endParaRPr>
          </a:p>
          <a:p>
            <a:pPr>
              <a:spcBef>
                <a:spcPts val="30"/>
              </a:spcBef>
            </a:pPr>
            <a:endParaRPr sz="1200">
              <a:latin typeface="Microsoft Sans Serif"/>
              <a:cs typeface="Microsoft Sans Serif"/>
            </a:endParaRPr>
          </a:p>
          <a:p>
            <a:pPr marL="12700" marR="5080">
              <a:lnSpc>
                <a:spcPct val="150000"/>
              </a:lnSpc>
            </a:pPr>
            <a:r>
              <a:rPr sz="800" spc="20" dirty="0">
                <a:latin typeface="Microsoft Sans Serif"/>
                <a:cs typeface="Microsoft Sans Serif"/>
              </a:rPr>
              <a:t>Después.de.haber.completado.este.curso,.si.desea.determinar. </a:t>
            </a:r>
            <a:r>
              <a:rPr sz="800" spc="25" dirty="0">
                <a:latin typeface="Microsoft Sans Serif"/>
                <a:cs typeface="Microsoft Sans Serif"/>
              </a:rPr>
              <a:t> cómo.bien.ha.retenido.la.información.cubierta,.puede. </a:t>
            </a:r>
            <a:r>
              <a:rPr sz="800" spc="30" dirty="0">
                <a:latin typeface="Microsoft Sans Serif"/>
                <a:cs typeface="Microsoft Sans Serif"/>
              </a:rPr>
              <a:t> </a:t>
            </a:r>
            <a:r>
              <a:rPr sz="800" spc="20" dirty="0">
                <a:latin typeface="Microsoft Sans Serif"/>
                <a:cs typeface="Microsoft Sans Serif"/>
              </a:rPr>
              <a:t>completar.un.examen.final.en.línea.como.se.describirá.más</a:t>
            </a:r>
            <a:r>
              <a:rPr sz="800" spc="85" dirty="0">
                <a:latin typeface="Microsoft Sans Serif"/>
                <a:cs typeface="Microsoft Sans Serif"/>
              </a:rPr>
              <a:t> </a:t>
            </a:r>
            <a:r>
              <a:rPr sz="800" spc="10" dirty="0">
                <a:latin typeface="Microsoft Sans Serif"/>
                <a:cs typeface="Microsoft Sans Serif"/>
              </a:rPr>
              <a:t>adelante.en.este.curso..Si. </a:t>
            </a:r>
            <a:r>
              <a:rPr sz="800" spc="-195" dirty="0">
                <a:latin typeface="Microsoft Sans Serif"/>
                <a:cs typeface="Microsoft Sans Serif"/>
              </a:rPr>
              <a:t> </a:t>
            </a:r>
            <a:r>
              <a:rPr sz="800" spc="25" dirty="0">
                <a:latin typeface="Microsoft Sans Serif"/>
                <a:cs typeface="Microsoft Sans Serif"/>
              </a:rPr>
              <a:t>usted.aprueba.el.examen,.se.dará.la.oportunidad.de.imprimir.un. </a:t>
            </a:r>
            <a:r>
              <a:rPr sz="800" spc="30" dirty="0">
                <a:latin typeface="Microsoft Sans Serif"/>
                <a:cs typeface="Microsoft Sans Serif"/>
              </a:rPr>
              <a:t> </a:t>
            </a:r>
            <a:r>
              <a:rPr sz="800" spc="20" dirty="0">
                <a:latin typeface="Microsoft Sans Serif"/>
                <a:cs typeface="Microsoft Sans Serif"/>
              </a:rPr>
              <a:t>certificado.de.finalización.de.su.computadora.</a:t>
            </a:r>
            <a:endParaRPr sz="800">
              <a:latin typeface="Microsoft Sans Serif"/>
              <a:cs typeface="Microsoft Sans Serif"/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8017895" y="3405772"/>
            <a:ext cx="1357487" cy="1318813"/>
          </a:xfrm>
          <a:prstGeom prst="rect">
            <a:avLst/>
          </a:prstGeom>
        </p:spPr>
      </p:pic>
      <p:pic>
        <p:nvPicPr>
          <p:cNvPr id="3" name="object 3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7970508" y="6814820"/>
            <a:ext cx="3006725" cy="1442689"/>
          </a:xfrm>
          <a:prstGeom prst="rect">
            <a:avLst/>
          </a:prstGeom>
        </p:spPr>
      </p:pic>
      <p:sp>
        <p:nvSpPr>
          <p:cNvPr id="4" name="object 4"/>
          <p:cNvSpPr txBox="1"/>
          <p:nvPr/>
        </p:nvSpPr>
        <p:spPr>
          <a:xfrm>
            <a:off x="7957821" y="501650"/>
            <a:ext cx="2451735" cy="28448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1700" spc="45" dirty="0">
                <a:latin typeface="Microsoft Sans Serif"/>
                <a:cs typeface="Microsoft Sans Serif"/>
              </a:rPr>
              <a:t>Conductores</a:t>
            </a:r>
            <a:r>
              <a:rPr sz="1700" spc="-25" dirty="0">
                <a:latin typeface="Microsoft Sans Serif"/>
                <a:cs typeface="Microsoft Sans Serif"/>
              </a:rPr>
              <a:t> </a:t>
            </a:r>
            <a:r>
              <a:rPr sz="1700" spc="15" dirty="0">
                <a:latin typeface="Microsoft Sans Serif"/>
                <a:cs typeface="Microsoft Sans Serif"/>
              </a:rPr>
              <a:t>y</a:t>
            </a:r>
            <a:r>
              <a:rPr sz="1700" spc="-20" dirty="0">
                <a:latin typeface="Microsoft Sans Serif"/>
                <a:cs typeface="Microsoft Sans Serif"/>
              </a:rPr>
              <a:t> </a:t>
            </a:r>
            <a:r>
              <a:rPr sz="1700" spc="25" dirty="0">
                <a:latin typeface="Microsoft Sans Serif"/>
                <a:cs typeface="Microsoft Sans Serif"/>
              </a:rPr>
              <a:t>Aislantes</a:t>
            </a:r>
            <a:endParaRPr sz="1700">
              <a:latin typeface="Microsoft Sans Serif"/>
              <a:cs typeface="Microsoft Sans Serif"/>
            </a:endParaRPr>
          </a:p>
        </p:txBody>
      </p:sp>
      <p:sp>
        <p:nvSpPr>
          <p:cNvPr id="10" name="object 10"/>
          <p:cNvSpPr txBox="1"/>
          <p:nvPr/>
        </p:nvSpPr>
        <p:spPr>
          <a:xfrm>
            <a:off x="8928100" y="9462820"/>
            <a:ext cx="163830" cy="207749"/>
          </a:xfrm>
          <a:prstGeom prst="rect">
            <a:avLst/>
          </a:prstGeom>
        </p:spPr>
        <p:txBody>
          <a:bodyPr vert="horz" wrap="square" lIns="0" tIns="22860" rIns="0" bIns="0" rtlCol="0">
            <a:spAutoFit/>
          </a:bodyPr>
          <a:lstStyle/>
          <a:p>
            <a:pPr marL="38100">
              <a:spcBef>
                <a:spcPts val="180"/>
              </a:spcBef>
            </a:pPr>
            <a:fld id="{81D60167-4931-47E6-BA6A-407CBD079E47}" type="slidenum">
              <a:rPr sz="1200" spc="15" dirty="0">
                <a:latin typeface="Microsoft Sans Serif"/>
                <a:cs typeface="Microsoft Sans Serif"/>
              </a:rPr>
              <a:pPr marL="38100">
                <a:spcBef>
                  <a:spcPts val="180"/>
                </a:spcBef>
              </a:pPr>
              <a:t>3</a:t>
            </a:fld>
            <a:endParaRPr sz="1200">
              <a:latin typeface="Microsoft Sans Serif"/>
              <a:cs typeface="Microsoft Sans Serif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5761990" y="1913890"/>
            <a:ext cx="1483360" cy="159018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950" b="1" spc="15" dirty="0">
                <a:latin typeface="Arial"/>
                <a:cs typeface="Arial"/>
              </a:rPr>
              <a:t>Elementos</a:t>
            </a:r>
            <a:r>
              <a:rPr sz="950" b="1" spc="-30" dirty="0">
                <a:latin typeface="Arial"/>
                <a:cs typeface="Arial"/>
              </a:rPr>
              <a:t> </a:t>
            </a:r>
            <a:r>
              <a:rPr sz="950" b="1" spc="25" dirty="0">
                <a:latin typeface="Arial"/>
                <a:cs typeface="Arial"/>
              </a:rPr>
              <a:t>de</a:t>
            </a:r>
            <a:r>
              <a:rPr sz="950" b="1" spc="-30" dirty="0">
                <a:latin typeface="Arial"/>
                <a:cs typeface="Arial"/>
              </a:rPr>
              <a:t> </a:t>
            </a:r>
            <a:r>
              <a:rPr sz="950" b="1" spc="40" dirty="0">
                <a:latin typeface="Arial"/>
                <a:cs typeface="Arial"/>
              </a:rPr>
              <a:t>un</a:t>
            </a:r>
            <a:r>
              <a:rPr sz="950" b="1" spc="-25" dirty="0">
                <a:latin typeface="Arial"/>
                <a:cs typeface="Arial"/>
              </a:rPr>
              <a:t> </a:t>
            </a:r>
            <a:r>
              <a:rPr sz="950" b="1" spc="35" dirty="0">
                <a:latin typeface="Arial"/>
                <a:cs typeface="Arial"/>
              </a:rPr>
              <a:t>átomo</a:t>
            </a:r>
            <a:r>
              <a:rPr sz="950" spc="35" dirty="0">
                <a:latin typeface="Microsoft Sans Serif"/>
                <a:cs typeface="Microsoft Sans Serif"/>
              </a:rPr>
              <a:t>.</a:t>
            </a:r>
            <a:endParaRPr sz="950">
              <a:latin typeface="Microsoft Sans Serif"/>
              <a:cs typeface="Microsoft Sans Serif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7957768" y="1875789"/>
            <a:ext cx="4302760" cy="13055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>
              <a:lnSpc>
                <a:spcPct val="126299"/>
              </a:lnSpc>
              <a:spcBef>
                <a:spcPts val="100"/>
              </a:spcBef>
            </a:pPr>
            <a:r>
              <a:rPr sz="950" spc="20" dirty="0">
                <a:latin typeface="Microsoft Sans Serif"/>
                <a:cs typeface="Microsoft Sans Serif"/>
              </a:rPr>
              <a:t>Toda.la.materia.está.compuesta.</a:t>
            </a:r>
            <a:r>
              <a:rPr sz="950" b="1" spc="20" dirty="0">
                <a:latin typeface="Arial"/>
                <a:cs typeface="Arial"/>
              </a:rPr>
              <a:t>átomos</a:t>
            </a:r>
            <a:r>
              <a:rPr sz="950" spc="20" dirty="0">
                <a:latin typeface="Microsoft Sans Serif"/>
                <a:cs typeface="Microsoft Sans Serif"/>
              </a:rPr>
              <a:t>..Los.átomos.tienen.un.núcleo.con. </a:t>
            </a:r>
            <a:r>
              <a:rPr sz="950" spc="-240" dirty="0">
                <a:latin typeface="Microsoft Sans Serif"/>
                <a:cs typeface="Microsoft Sans Serif"/>
              </a:rPr>
              <a:t> </a:t>
            </a:r>
            <a:r>
              <a:rPr sz="950" spc="25" dirty="0">
                <a:latin typeface="Microsoft Sans Serif"/>
                <a:cs typeface="Microsoft Sans Serif"/>
              </a:rPr>
              <a:t>electrones.en.movimiento.alrededor..El.núcleo.está.compuesto.de. </a:t>
            </a:r>
            <a:r>
              <a:rPr sz="950" spc="30" dirty="0">
                <a:latin typeface="Microsoft Sans Serif"/>
                <a:cs typeface="Microsoft Sans Serif"/>
              </a:rPr>
              <a:t> </a:t>
            </a:r>
            <a:r>
              <a:rPr sz="950" spc="25" dirty="0">
                <a:latin typeface="Microsoft Sans Serif"/>
                <a:cs typeface="Microsoft Sans Serif"/>
              </a:rPr>
              <a:t>protones.y.neutrones.(no.mostrado)..</a:t>
            </a:r>
            <a:r>
              <a:rPr sz="950" b="1" spc="25" dirty="0">
                <a:latin typeface="Arial"/>
                <a:cs typeface="Arial"/>
              </a:rPr>
              <a:t>electrones</a:t>
            </a:r>
            <a:r>
              <a:rPr sz="950" spc="25" dirty="0">
                <a:latin typeface="Microsoft Sans Serif"/>
                <a:cs typeface="Microsoft Sans Serif"/>
              </a:rPr>
              <a:t>.tener.un.negativo.</a:t>
            </a:r>
            <a:r>
              <a:rPr sz="950" spc="65" dirty="0">
                <a:latin typeface="Microsoft Sans Serif"/>
                <a:cs typeface="Microsoft Sans Serif"/>
              </a:rPr>
              <a:t> </a:t>
            </a:r>
            <a:r>
              <a:rPr sz="950" spc="25" dirty="0">
                <a:latin typeface="Microsoft Sans Serif"/>
                <a:cs typeface="Microsoft Sans Serif"/>
              </a:rPr>
              <a:t>cargo. </a:t>
            </a:r>
            <a:r>
              <a:rPr sz="950" spc="30" dirty="0">
                <a:latin typeface="Microsoft Sans Serif"/>
                <a:cs typeface="Microsoft Sans Serif"/>
              </a:rPr>
              <a:t> </a:t>
            </a:r>
            <a:r>
              <a:rPr sz="950" spc="15" dirty="0">
                <a:latin typeface="Microsoft Sans Serif"/>
                <a:cs typeface="Microsoft Sans Serif"/>
              </a:rPr>
              <a:t>(-)..</a:t>
            </a:r>
            <a:r>
              <a:rPr sz="950" b="1" spc="15" dirty="0">
                <a:latin typeface="Arial"/>
                <a:cs typeface="Arial"/>
              </a:rPr>
              <a:t>protones</a:t>
            </a:r>
            <a:r>
              <a:rPr sz="950" spc="15" dirty="0">
                <a:latin typeface="Microsoft Sans Serif"/>
                <a:cs typeface="Microsoft Sans Serif"/>
              </a:rPr>
              <a:t>.tienen.carga.positiva.(+)..</a:t>
            </a:r>
            <a:r>
              <a:rPr sz="950" b="1" spc="15" dirty="0">
                <a:latin typeface="Arial"/>
                <a:cs typeface="Arial"/>
              </a:rPr>
              <a:t>neutrones</a:t>
            </a:r>
            <a:r>
              <a:rPr sz="950" spc="15" dirty="0">
                <a:latin typeface="Microsoft Sans Serif"/>
                <a:cs typeface="Microsoft Sans Serif"/>
              </a:rPr>
              <a:t>.son. </a:t>
            </a:r>
            <a:r>
              <a:rPr sz="950" spc="20" dirty="0">
                <a:latin typeface="Microsoft Sans Serif"/>
                <a:cs typeface="Microsoft Sans Serif"/>
              </a:rPr>
              <a:t> </a:t>
            </a:r>
            <a:r>
              <a:rPr sz="950" spc="25" dirty="0">
                <a:latin typeface="Microsoft Sans Serif"/>
                <a:cs typeface="Microsoft Sans Serif"/>
              </a:rPr>
              <a:t>neutro..En.el.estado.normal.de.un.átomo,.el.número.de.electrones. </a:t>
            </a:r>
            <a:r>
              <a:rPr sz="950" spc="30" dirty="0">
                <a:latin typeface="Microsoft Sans Serif"/>
                <a:cs typeface="Microsoft Sans Serif"/>
              </a:rPr>
              <a:t> </a:t>
            </a:r>
            <a:r>
              <a:rPr sz="950" spc="20" dirty="0">
                <a:latin typeface="Microsoft Sans Serif"/>
                <a:cs typeface="Microsoft Sans Serif"/>
              </a:rPr>
              <a:t>es.igual.al.número.de.protones.y.a.la.carga.negativa.de. </a:t>
            </a:r>
            <a:r>
              <a:rPr sz="950" spc="25" dirty="0">
                <a:latin typeface="Microsoft Sans Serif"/>
                <a:cs typeface="Microsoft Sans Serif"/>
              </a:rPr>
              <a:t> los.electrones.están.equilibrados.por.la.carga.positiva.de.los.protones.</a:t>
            </a:r>
            <a:endParaRPr sz="950">
              <a:latin typeface="Microsoft Sans Serif"/>
              <a:cs typeface="Microsoft Sans Serif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5761990" y="5005071"/>
            <a:ext cx="1059180" cy="159018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950" b="1" spc="20" dirty="0">
                <a:latin typeface="Arial"/>
                <a:cs typeface="Arial"/>
              </a:rPr>
              <a:t>electrones</a:t>
            </a:r>
            <a:r>
              <a:rPr sz="950" b="1" spc="-45" dirty="0">
                <a:latin typeface="Arial"/>
                <a:cs typeface="Arial"/>
              </a:rPr>
              <a:t> </a:t>
            </a:r>
            <a:r>
              <a:rPr sz="950" b="1" spc="10" dirty="0">
                <a:latin typeface="Arial"/>
                <a:cs typeface="Arial"/>
              </a:rPr>
              <a:t>libres</a:t>
            </a:r>
            <a:r>
              <a:rPr sz="950" spc="10" dirty="0">
                <a:latin typeface="Microsoft Sans Serif"/>
                <a:cs typeface="Microsoft Sans Serif"/>
              </a:rPr>
              <a:t>.</a:t>
            </a:r>
            <a:endParaRPr sz="950">
              <a:latin typeface="Microsoft Sans Serif"/>
              <a:cs typeface="Microsoft Sans Serif"/>
            </a:endParaRPr>
          </a:p>
        </p:txBody>
      </p:sp>
      <p:sp>
        <p:nvSpPr>
          <p:cNvPr id="8" name="object 8"/>
          <p:cNvSpPr txBox="1"/>
          <p:nvPr/>
        </p:nvSpPr>
        <p:spPr>
          <a:xfrm>
            <a:off x="7957770" y="4966971"/>
            <a:ext cx="4109085" cy="9398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>
              <a:lnSpc>
                <a:spcPct val="126299"/>
              </a:lnSpc>
              <a:spcBef>
                <a:spcPts val="100"/>
              </a:spcBef>
            </a:pPr>
            <a:r>
              <a:rPr sz="950" spc="-5" dirty="0">
                <a:latin typeface="Microsoft Sans Serif"/>
                <a:cs typeface="Microsoft Sans Serif"/>
              </a:rPr>
              <a:t>Los </a:t>
            </a:r>
            <a:r>
              <a:rPr sz="950" spc="25" dirty="0">
                <a:latin typeface="Microsoft Sans Serif"/>
                <a:cs typeface="Microsoft Sans Serif"/>
              </a:rPr>
              <a:t>electrones </a:t>
            </a:r>
            <a:r>
              <a:rPr sz="950" spc="-10" dirty="0">
                <a:latin typeface="Microsoft Sans Serif"/>
                <a:cs typeface="Microsoft Sans Serif"/>
              </a:rPr>
              <a:t>se </a:t>
            </a:r>
            <a:r>
              <a:rPr sz="950" spc="35" dirty="0">
                <a:latin typeface="Microsoft Sans Serif"/>
                <a:cs typeface="Microsoft Sans Serif"/>
              </a:rPr>
              <a:t>mueven alrededor </a:t>
            </a:r>
            <a:r>
              <a:rPr sz="950" spc="30" dirty="0">
                <a:latin typeface="Microsoft Sans Serif"/>
                <a:cs typeface="Microsoft Sans Serif"/>
              </a:rPr>
              <a:t>del núcleo </a:t>
            </a:r>
            <a:r>
              <a:rPr sz="950" dirty="0">
                <a:latin typeface="Microsoft Sans Serif"/>
                <a:cs typeface="Microsoft Sans Serif"/>
              </a:rPr>
              <a:t>a </a:t>
            </a:r>
            <a:r>
              <a:rPr sz="950" spc="35" dirty="0">
                <a:latin typeface="Microsoft Sans Serif"/>
                <a:cs typeface="Microsoft Sans Serif"/>
              </a:rPr>
              <a:t>diferentes </a:t>
            </a:r>
            <a:r>
              <a:rPr sz="950" spc="15" dirty="0">
                <a:latin typeface="Microsoft Sans Serif"/>
                <a:cs typeface="Microsoft Sans Serif"/>
              </a:rPr>
              <a:t>distancias. </a:t>
            </a:r>
            <a:r>
              <a:rPr sz="950" spc="20" dirty="0">
                <a:latin typeface="Microsoft Sans Serif"/>
                <a:cs typeface="Microsoft Sans Serif"/>
              </a:rPr>
              <a:t> más.cerca.del.núcleo,.más.fuertemente.unidos.están.los.electrones. </a:t>
            </a:r>
            <a:r>
              <a:rPr sz="950" spc="25" dirty="0">
                <a:latin typeface="Microsoft Sans Serif"/>
                <a:cs typeface="Microsoft Sans Serif"/>
              </a:rPr>
              <a:t> </a:t>
            </a:r>
            <a:r>
              <a:rPr sz="950" spc="20" dirty="0">
                <a:latin typeface="Microsoft Sans Serif"/>
                <a:cs typeface="Microsoft Sans Serif"/>
              </a:rPr>
              <a:t>al.átomo..Los.electrones.en.la.banda.exterior.pueden.salirse.fácilmente. </a:t>
            </a:r>
            <a:r>
              <a:rPr sz="950" spc="-240" dirty="0">
                <a:latin typeface="Microsoft Sans Serif"/>
                <a:cs typeface="Microsoft Sans Serif"/>
              </a:rPr>
              <a:t> </a:t>
            </a:r>
            <a:r>
              <a:rPr sz="950" spc="25" dirty="0">
                <a:latin typeface="Microsoft Sans Serif"/>
                <a:cs typeface="Microsoft Sans Serif"/>
              </a:rPr>
              <a:t>del.átomo.mediante.la.aplicación.de.alguna.fuerza.externa.como.un. </a:t>
            </a:r>
            <a:r>
              <a:rPr sz="950" spc="30" dirty="0">
                <a:latin typeface="Microsoft Sans Serif"/>
                <a:cs typeface="Microsoft Sans Serif"/>
              </a:rPr>
              <a:t> </a:t>
            </a:r>
            <a:r>
              <a:rPr sz="950" spc="25" dirty="0">
                <a:latin typeface="Microsoft Sans Serif"/>
                <a:cs typeface="Microsoft Sans Serif"/>
              </a:rPr>
              <a:t>campo.magnético,.rozamiento.o.acción.química.</a:t>
            </a:r>
            <a:endParaRPr sz="950">
              <a:latin typeface="Microsoft Sans Serif"/>
              <a:cs typeface="Microsoft Sans Serif"/>
            </a:endParaRPr>
          </a:p>
        </p:txBody>
      </p:sp>
      <p:sp>
        <p:nvSpPr>
          <p:cNvPr id="9" name="object 9"/>
          <p:cNvSpPr txBox="1"/>
          <p:nvPr/>
        </p:nvSpPr>
        <p:spPr>
          <a:xfrm>
            <a:off x="7957770" y="6062980"/>
            <a:ext cx="4218305" cy="574040"/>
          </a:xfrm>
          <a:prstGeom prst="rect">
            <a:avLst/>
          </a:prstGeom>
        </p:spPr>
        <p:txBody>
          <a:bodyPr vert="horz" wrap="square" lIns="0" tIns="58419" rIns="0" bIns="0" rtlCol="0">
            <a:spAutoFit/>
          </a:bodyPr>
          <a:lstStyle/>
          <a:p>
            <a:pPr marL="12700">
              <a:spcBef>
                <a:spcPts val="459"/>
              </a:spcBef>
            </a:pPr>
            <a:r>
              <a:rPr sz="900" spc="-5" dirty="0">
                <a:latin typeface="Microsoft Sans Serif"/>
                <a:cs typeface="Microsoft Sans Serif"/>
              </a:rPr>
              <a:t>Los</a:t>
            </a:r>
            <a:r>
              <a:rPr sz="900" spc="25" dirty="0">
                <a:latin typeface="Microsoft Sans Serif"/>
                <a:cs typeface="Microsoft Sans Serif"/>
              </a:rPr>
              <a:t> </a:t>
            </a:r>
            <a:r>
              <a:rPr sz="900" spc="20" dirty="0">
                <a:latin typeface="Microsoft Sans Serif"/>
                <a:cs typeface="Microsoft Sans Serif"/>
              </a:rPr>
              <a:t>electrones.forzados.desde.los.átomos.a</a:t>
            </a:r>
            <a:r>
              <a:rPr sz="900" spc="30" dirty="0">
                <a:latin typeface="Microsoft Sans Serif"/>
                <a:cs typeface="Microsoft Sans Serif"/>
              </a:rPr>
              <a:t> </a:t>
            </a:r>
            <a:r>
              <a:rPr sz="900" spc="10" dirty="0">
                <a:latin typeface="Microsoft Sans Serif"/>
                <a:cs typeface="Microsoft Sans Serif"/>
              </a:rPr>
              <a:t>veces.se.llaman.</a:t>
            </a:r>
            <a:r>
              <a:rPr sz="900" b="1" spc="10" dirty="0">
                <a:latin typeface="Arial"/>
                <a:cs typeface="Arial"/>
              </a:rPr>
              <a:t>electrones</a:t>
            </a:r>
            <a:r>
              <a:rPr sz="900" b="1" spc="20" dirty="0">
                <a:latin typeface="Arial"/>
                <a:cs typeface="Arial"/>
              </a:rPr>
              <a:t> </a:t>
            </a:r>
            <a:r>
              <a:rPr sz="900" b="1" spc="15" dirty="0">
                <a:latin typeface="Arial"/>
                <a:cs typeface="Arial"/>
              </a:rPr>
              <a:t>libres</a:t>
            </a:r>
            <a:endParaRPr sz="900">
              <a:latin typeface="Arial"/>
              <a:cs typeface="Arial"/>
            </a:endParaRPr>
          </a:p>
          <a:p>
            <a:pPr marL="12700" marR="866140">
              <a:lnSpc>
                <a:spcPct val="133300"/>
              </a:lnSpc>
            </a:pPr>
            <a:r>
              <a:rPr sz="900" spc="20" dirty="0">
                <a:latin typeface="Microsoft Sans Serif"/>
                <a:cs typeface="Microsoft Sans Serif"/>
              </a:rPr>
              <a:t>..Un.electrón.libre.deja.un.vacío.que.puede.llenarse.mediante. </a:t>
            </a:r>
            <a:r>
              <a:rPr sz="900" spc="-225" dirty="0">
                <a:latin typeface="Microsoft Sans Serif"/>
                <a:cs typeface="Microsoft Sans Serif"/>
              </a:rPr>
              <a:t> </a:t>
            </a:r>
            <a:r>
              <a:rPr sz="900" spc="25" dirty="0">
                <a:latin typeface="Microsoft Sans Serif"/>
                <a:cs typeface="Microsoft Sans Serif"/>
              </a:rPr>
              <a:t>un.electrón.forzado.a.salir.de.otro.átomo..</a:t>
            </a:r>
            <a:endParaRPr sz="900">
              <a:latin typeface="Microsoft Sans Serif"/>
              <a:cs typeface="Microsoft Sans Serif"/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8847125" y="2860357"/>
            <a:ext cx="788035" cy="87630"/>
            <a:chOff x="3792524" y="2860357"/>
            <a:chExt cx="788035" cy="87630"/>
          </a:xfrm>
        </p:grpSpPr>
        <p:sp>
          <p:nvSpPr>
            <p:cNvPr id="3" name="object 3"/>
            <p:cNvSpPr/>
            <p:nvPr/>
          </p:nvSpPr>
          <p:spPr>
            <a:xfrm>
              <a:off x="3805224" y="2902559"/>
              <a:ext cx="675640" cy="1905"/>
            </a:xfrm>
            <a:custGeom>
              <a:avLst/>
              <a:gdLst/>
              <a:ahLst/>
              <a:cxnLst/>
              <a:rect l="l" t="t" r="r" b="b"/>
              <a:pathLst>
                <a:path w="675639" h="1905">
                  <a:moveTo>
                    <a:pt x="0" y="0"/>
                  </a:moveTo>
                  <a:lnTo>
                    <a:pt x="675538" y="1663"/>
                  </a:lnTo>
                </a:path>
              </a:pathLst>
            </a:custGeom>
            <a:ln w="25400">
              <a:solidFill>
                <a:srgbClr val="6E7072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4" name="object 4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4436402" y="2860357"/>
              <a:ext cx="143840" cy="87083"/>
            </a:xfrm>
            <a:prstGeom prst="rect">
              <a:avLst/>
            </a:prstGeom>
          </p:spPr>
        </p:pic>
      </p:grpSp>
      <p:grpSp>
        <p:nvGrpSpPr>
          <p:cNvPr id="5" name="object 5"/>
          <p:cNvGrpSpPr/>
          <p:nvPr/>
        </p:nvGrpSpPr>
        <p:grpSpPr>
          <a:xfrm>
            <a:off x="7970507" y="1787296"/>
            <a:ext cx="245110" cy="965200"/>
            <a:chOff x="2915907" y="1787296"/>
            <a:chExt cx="245110" cy="965200"/>
          </a:xfrm>
        </p:grpSpPr>
        <p:sp>
          <p:nvSpPr>
            <p:cNvPr id="6" name="object 6"/>
            <p:cNvSpPr/>
            <p:nvPr/>
          </p:nvSpPr>
          <p:spPr>
            <a:xfrm>
              <a:off x="2918193" y="1789582"/>
              <a:ext cx="240029" cy="960119"/>
            </a:xfrm>
            <a:custGeom>
              <a:avLst/>
              <a:gdLst/>
              <a:ahLst/>
              <a:cxnLst/>
              <a:rect l="l" t="t" r="r" b="b"/>
              <a:pathLst>
                <a:path w="240030" h="960119">
                  <a:moveTo>
                    <a:pt x="120027" y="0"/>
                  </a:moveTo>
                  <a:lnTo>
                    <a:pt x="85360" y="20325"/>
                  </a:lnTo>
                  <a:lnTo>
                    <a:pt x="54669" y="77341"/>
                  </a:lnTo>
                  <a:lnTo>
                    <a:pt x="41278" y="117752"/>
                  </a:lnTo>
                  <a:lnTo>
                    <a:pt x="29439" y="165107"/>
                  </a:lnTo>
                  <a:lnTo>
                    <a:pt x="19336" y="218664"/>
                  </a:lnTo>
                  <a:lnTo>
                    <a:pt x="11154" y="277680"/>
                  </a:lnTo>
                  <a:lnTo>
                    <a:pt x="5081" y="341414"/>
                  </a:lnTo>
                  <a:lnTo>
                    <a:pt x="1301" y="409121"/>
                  </a:lnTo>
                  <a:lnTo>
                    <a:pt x="0" y="480059"/>
                  </a:lnTo>
                  <a:lnTo>
                    <a:pt x="1301" y="551001"/>
                  </a:lnTo>
                  <a:lnTo>
                    <a:pt x="5081" y="618710"/>
                  </a:lnTo>
                  <a:lnTo>
                    <a:pt x="11154" y="682444"/>
                  </a:lnTo>
                  <a:lnTo>
                    <a:pt x="19336" y="741461"/>
                  </a:lnTo>
                  <a:lnTo>
                    <a:pt x="29439" y="795017"/>
                  </a:lnTo>
                  <a:lnTo>
                    <a:pt x="41278" y="842372"/>
                  </a:lnTo>
                  <a:lnTo>
                    <a:pt x="54669" y="882781"/>
                  </a:lnTo>
                  <a:lnTo>
                    <a:pt x="85360" y="939795"/>
                  </a:lnTo>
                  <a:lnTo>
                    <a:pt x="120027" y="960119"/>
                  </a:lnTo>
                  <a:lnTo>
                    <a:pt x="137762" y="954915"/>
                  </a:lnTo>
                  <a:lnTo>
                    <a:pt x="170620" y="915503"/>
                  </a:lnTo>
                  <a:lnTo>
                    <a:pt x="198760" y="842372"/>
                  </a:lnTo>
                  <a:lnTo>
                    <a:pt x="210597" y="795017"/>
                  </a:lnTo>
                  <a:lnTo>
                    <a:pt x="220698" y="741461"/>
                  </a:lnTo>
                  <a:lnTo>
                    <a:pt x="228877" y="682444"/>
                  </a:lnTo>
                  <a:lnTo>
                    <a:pt x="234949" y="618710"/>
                  </a:lnTo>
                  <a:lnTo>
                    <a:pt x="238728" y="551001"/>
                  </a:lnTo>
                  <a:lnTo>
                    <a:pt x="240030" y="480059"/>
                  </a:lnTo>
                  <a:lnTo>
                    <a:pt x="238728" y="409121"/>
                  </a:lnTo>
                  <a:lnTo>
                    <a:pt x="234949" y="341414"/>
                  </a:lnTo>
                  <a:lnTo>
                    <a:pt x="228877" y="277680"/>
                  </a:lnTo>
                  <a:lnTo>
                    <a:pt x="220698" y="218664"/>
                  </a:lnTo>
                  <a:lnTo>
                    <a:pt x="210597" y="165107"/>
                  </a:lnTo>
                  <a:lnTo>
                    <a:pt x="198760" y="117752"/>
                  </a:lnTo>
                  <a:lnTo>
                    <a:pt x="185372" y="77341"/>
                  </a:lnTo>
                  <a:lnTo>
                    <a:pt x="154688" y="20325"/>
                  </a:lnTo>
                  <a:lnTo>
                    <a:pt x="120027" y="0"/>
                  </a:lnTo>
                  <a:close/>
                </a:path>
              </a:pathLst>
            </a:custGeom>
            <a:solidFill>
              <a:srgbClr val="CFD0D2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" name="object 7"/>
            <p:cNvSpPr/>
            <p:nvPr/>
          </p:nvSpPr>
          <p:spPr>
            <a:xfrm>
              <a:off x="2918193" y="1789582"/>
              <a:ext cx="240029" cy="960119"/>
            </a:xfrm>
            <a:custGeom>
              <a:avLst/>
              <a:gdLst/>
              <a:ahLst/>
              <a:cxnLst/>
              <a:rect l="l" t="t" r="r" b="b"/>
              <a:pathLst>
                <a:path w="240030" h="960119">
                  <a:moveTo>
                    <a:pt x="240030" y="480059"/>
                  </a:moveTo>
                  <a:lnTo>
                    <a:pt x="238728" y="551001"/>
                  </a:lnTo>
                  <a:lnTo>
                    <a:pt x="234949" y="618710"/>
                  </a:lnTo>
                  <a:lnTo>
                    <a:pt x="228877" y="682444"/>
                  </a:lnTo>
                  <a:lnTo>
                    <a:pt x="220698" y="741461"/>
                  </a:lnTo>
                  <a:lnTo>
                    <a:pt x="210597" y="795017"/>
                  </a:lnTo>
                  <a:lnTo>
                    <a:pt x="198760" y="842372"/>
                  </a:lnTo>
                  <a:lnTo>
                    <a:pt x="185372" y="882781"/>
                  </a:lnTo>
                  <a:lnTo>
                    <a:pt x="154688" y="939795"/>
                  </a:lnTo>
                  <a:lnTo>
                    <a:pt x="120027" y="960119"/>
                  </a:lnTo>
                  <a:lnTo>
                    <a:pt x="102289" y="954915"/>
                  </a:lnTo>
                  <a:lnTo>
                    <a:pt x="69425" y="915503"/>
                  </a:lnTo>
                  <a:lnTo>
                    <a:pt x="41278" y="842372"/>
                  </a:lnTo>
                  <a:lnTo>
                    <a:pt x="29439" y="795017"/>
                  </a:lnTo>
                  <a:lnTo>
                    <a:pt x="19336" y="741461"/>
                  </a:lnTo>
                  <a:lnTo>
                    <a:pt x="11154" y="682444"/>
                  </a:lnTo>
                  <a:lnTo>
                    <a:pt x="5081" y="618710"/>
                  </a:lnTo>
                  <a:lnTo>
                    <a:pt x="1301" y="551001"/>
                  </a:lnTo>
                  <a:lnTo>
                    <a:pt x="0" y="480059"/>
                  </a:lnTo>
                  <a:lnTo>
                    <a:pt x="1301" y="409121"/>
                  </a:lnTo>
                  <a:lnTo>
                    <a:pt x="5081" y="341414"/>
                  </a:lnTo>
                  <a:lnTo>
                    <a:pt x="11154" y="277680"/>
                  </a:lnTo>
                  <a:lnTo>
                    <a:pt x="19336" y="218664"/>
                  </a:lnTo>
                  <a:lnTo>
                    <a:pt x="29439" y="165107"/>
                  </a:lnTo>
                  <a:lnTo>
                    <a:pt x="41278" y="117752"/>
                  </a:lnTo>
                  <a:lnTo>
                    <a:pt x="54669" y="77341"/>
                  </a:lnTo>
                  <a:lnTo>
                    <a:pt x="85360" y="20325"/>
                  </a:lnTo>
                  <a:lnTo>
                    <a:pt x="120027" y="0"/>
                  </a:lnTo>
                  <a:lnTo>
                    <a:pt x="137762" y="5205"/>
                  </a:lnTo>
                  <a:lnTo>
                    <a:pt x="170620" y="44618"/>
                  </a:lnTo>
                  <a:lnTo>
                    <a:pt x="198760" y="117752"/>
                  </a:lnTo>
                  <a:lnTo>
                    <a:pt x="210597" y="165107"/>
                  </a:lnTo>
                  <a:lnTo>
                    <a:pt x="220698" y="218664"/>
                  </a:lnTo>
                  <a:lnTo>
                    <a:pt x="228877" y="277680"/>
                  </a:lnTo>
                  <a:lnTo>
                    <a:pt x="234949" y="341414"/>
                  </a:lnTo>
                  <a:lnTo>
                    <a:pt x="238728" y="409121"/>
                  </a:lnTo>
                  <a:lnTo>
                    <a:pt x="240030" y="480059"/>
                  </a:lnTo>
                  <a:close/>
                </a:path>
              </a:pathLst>
            </a:custGeom>
            <a:ln w="4572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8" name="object 8"/>
          <p:cNvGrpSpPr/>
          <p:nvPr/>
        </p:nvGrpSpPr>
        <p:grpSpPr>
          <a:xfrm>
            <a:off x="8090917" y="1787677"/>
            <a:ext cx="2284095" cy="963930"/>
            <a:chOff x="3036316" y="1787677"/>
            <a:chExt cx="2284095" cy="963930"/>
          </a:xfrm>
        </p:grpSpPr>
        <p:pic>
          <p:nvPicPr>
            <p:cNvPr id="9" name="object 9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3275469" y="1816938"/>
              <a:ext cx="1847761" cy="912431"/>
            </a:xfrm>
            <a:prstGeom prst="rect">
              <a:avLst/>
            </a:prstGeom>
          </p:spPr>
        </p:pic>
        <p:sp>
          <p:nvSpPr>
            <p:cNvPr id="10" name="object 10"/>
            <p:cNvSpPr/>
            <p:nvPr/>
          </p:nvSpPr>
          <p:spPr>
            <a:xfrm>
              <a:off x="3090075" y="1836597"/>
              <a:ext cx="2208530" cy="788035"/>
            </a:xfrm>
            <a:custGeom>
              <a:avLst/>
              <a:gdLst/>
              <a:ahLst/>
              <a:cxnLst/>
              <a:rect l="l" t="t" r="r" b="b"/>
              <a:pathLst>
                <a:path w="2208529" h="788035">
                  <a:moveTo>
                    <a:pt x="2188324" y="75018"/>
                  </a:moveTo>
                  <a:lnTo>
                    <a:pt x="2181834" y="53428"/>
                  </a:lnTo>
                  <a:lnTo>
                    <a:pt x="2174989" y="33655"/>
                  </a:lnTo>
                  <a:lnTo>
                    <a:pt x="2167775" y="15811"/>
                  </a:lnTo>
                  <a:lnTo>
                    <a:pt x="2160257" y="0"/>
                  </a:lnTo>
                  <a:lnTo>
                    <a:pt x="0" y="0"/>
                  </a:lnTo>
                  <a:lnTo>
                    <a:pt x="7518" y="15811"/>
                  </a:lnTo>
                  <a:lnTo>
                    <a:pt x="14719" y="33655"/>
                  </a:lnTo>
                  <a:lnTo>
                    <a:pt x="21564" y="53428"/>
                  </a:lnTo>
                  <a:lnTo>
                    <a:pt x="28054" y="75018"/>
                  </a:lnTo>
                  <a:lnTo>
                    <a:pt x="2188324" y="75018"/>
                  </a:lnTo>
                  <a:close/>
                </a:path>
                <a:path w="2208529" h="788035">
                  <a:moveTo>
                    <a:pt x="2208199" y="699681"/>
                  </a:moveTo>
                  <a:lnTo>
                    <a:pt x="1943849" y="699681"/>
                  </a:lnTo>
                  <a:lnTo>
                    <a:pt x="1924456" y="728002"/>
                  </a:lnTo>
                  <a:lnTo>
                    <a:pt x="1900618" y="752513"/>
                  </a:lnTo>
                  <a:lnTo>
                    <a:pt x="1872881" y="772642"/>
                  </a:lnTo>
                  <a:lnTo>
                    <a:pt x="1841817" y="787781"/>
                  </a:lnTo>
                  <a:lnTo>
                    <a:pt x="2189251" y="787781"/>
                  </a:lnTo>
                  <a:lnTo>
                    <a:pt x="2194471" y="767537"/>
                  </a:lnTo>
                  <a:lnTo>
                    <a:pt x="2199386" y="746061"/>
                  </a:lnTo>
                  <a:lnTo>
                    <a:pt x="2203970" y="723430"/>
                  </a:lnTo>
                  <a:lnTo>
                    <a:pt x="2208199" y="699681"/>
                  </a:lnTo>
                  <a:close/>
                </a:path>
              </a:pathLst>
            </a:custGeom>
            <a:solidFill>
              <a:srgbClr val="67686B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1" name="object 11"/>
            <p:cNvSpPr/>
            <p:nvPr/>
          </p:nvSpPr>
          <p:spPr>
            <a:xfrm>
              <a:off x="5033924" y="2413952"/>
              <a:ext cx="279400" cy="122555"/>
            </a:xfrm>
            <a:custGeom>
              <a:avLst/>
              <a:gdLst/>
              <a:ahLst/>
              <a:cxnLst/>
              <a:rect l="l" t="t" r="r" b="b"/>
              <a:pathLst>
                <a:path w="279400" h="122555">
                  <a:moveTo>
                    <a:pt x="279044" y="0"/>
                  </a:moveTo>
                  <a:lnTo>
                    <a:pt x="29121" y="0"/>
                  </a:lnTo>
                  <a:lnTo>
                    <a:pt x="25965" y="35302"/>
                  </a:lnTo>
                  <a:lnTo>
                    <a:pt x="24764" y="46774"/>
                  </a:lnTo>
                  <a:lnTo>
                    <a:pt x="21311" y="66946"/>
                  </a:lnTo>
                  <a:lnTo>
                    <a:pt x="16013" y="86272"/>
                  </a:lnTo>
                  <a:lnTo>
                    <a:pt x="8864" y="104763"/>
                  </a:lnTo>
                  <a:lnTo>
                    <a:pt x="0" y="122326"/>
                  </a:lnTo>
                  <a:lnTo>
                    <a:pt x="264350" y="122326"/>
                  </a:lnTo>
                  <a:lnTo>
                    <a:pt x="268802" y="93602"/>
                  </a:lnTo>
                  <a:lnTo>
                    <a:pt x="272749" y="63577"/>
                  </a:lnTo>
                  <a:lnTo>
                    <a:pt x="276171" y="32345"/>
                  </a:lnTo>
                  <a:lnTo>
                    <a:pt x="279044" y="0"/>
                  </a:lnTo>
                  <a:close/>
                </a:path>
              </a:pathLst>
            </a:custGeom>
            <a:solidFill>
              <a:srgbClr val="8D8F92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2" name="object 12"/>
            <p:cNvSpPr/>
            <p:nvPr/>
          </p:nvSpPr>
          <p:spPr>
            <a:xfrm>
              <a:off x="3152698" y="2126640"/>
              <a:ext cx="235585" cy="287655"/>
            </a:xfrm>
            <a:custGeom>
              <a:avLst/>
              <a:gdLst/>
              <a:ahLst/>
              <a:cxnLst/>
              <a:rect l="l" t="t" r="r" b="b"/>
              <a:pathLst>
                <a:path w="235585" h="287655">
                  <a:moveTo>
                    <a:pt x="230162" y="0"/>
                  </a:moveTo>
                  <a:lnTo>
                    <a:pt x="114" y="0"/>
                  </a:lnTo>
                  <a:lnTo>
                    <a:pt x="2443" y="34397"/>
                  </a:lnTo>
                  <a:lnTo>
                    <a:pt x="4138" y="69762"/>
                  </a:lnTo>
                  <a:lnTo>
                    <a:pt x="5173" y="105997"/>
                  </a:lnTo>
                  <a:lnTo>
                    <a:pt x="5524" y="143001"/>
                  </a:lnTo>
                  <a:lnTo>
                    <a:pt x="5164" y="180366"/>
                  </a:lnTo>
                  <a:lnTo>
                    <a:pt x="4105" y="216938"/>
                  </a:lnTo>
                  <a:lnTo>
                    <a:pt x="2374" y="252619"/>
                  </a:lnTo>
                  <a:lnTo>
                    <a:pt x="0" y="287312"/>
                  </a:lnTo>
                  <a:lnTo>
                    <a:pt x="229793" y="287312"/>
                  </a:lnTo>
                  <a:lnTo>
                    <a:pt x="232175" y="252617"/>
                  </a:lnTo>
                  <a:lnTo>
                    <a:pt x="233924" y="216942"/>
                  </a:lnTo>
                  <a:lnTo>
                    <a:pt x="235001" y="180375"/>
                  </a:lnTo>
                  <a:lnTo>
                    <a:pt x="235369" y="143001"/>
                  </a:lnTo>
                  <a:lnTo>
                    <a:pt x="235090" y="105999"/>
                  </a:lnTo>
                  <a:lnTo>
                    <a:pt x="234194" y="71293"/>
                  </a:lnTo>
                  <a:lnTo>
                    <a:pt x="232593" y="37522"/>
                  </a:lnTo>
                  <a:lnTo>
                    <a:pt x="230162" y="0"/>
                  </a:lnTo>
                  <a:close/>
                </a:path>
              </a:pathLst>
            </a:custGeom>
            <a:solidFill>
              <a:srgbClr val="A9ABAE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3" name="object 13"/>
            <p:cNvSpPr/>
            <p:nvPr/>
          </p:nvSpPr>
          <p:spPr>
            <a:xfrm>
              <a:off x="3042704" y="2746705"/>
              <a:ext cx="2169160" cy="3175"/>
            </a:xfrm>
            <a:custGeom>
              <a:avLst/>
              <a:gdLst/>
              <a:ahLst/>
              <a:cxnLst/>
              <a:rect l="l" t="t" r="r" b="b"/>
              <a:pathLst>
                <a:path w="2169160" h="3175">
                  <a:moveTo>
                    <a:pt x="2169045" y="0"/>
                  </a:moveTo>
                  <a:lnTo>
                    <a:pt x="8775" y="0"/>
                  </a:lnTo>
                  <a:lnTo>
                    <a:pt x="4419" y="1930"/>
                  </a:lnTo>
                  <a:lnTo>
                    <a:pt x="0" y="2997"/>
                  </a:lnTo>
                  <a:lnTo>
                    <a:pt x="2160257" y="2997"/>
                  </a:lnTo>
                  <a:lnTo>
                    <a:pt x="2164676" y="1930"/>
                  </a:lnTo>
                  <a:lnTo>
                    <a:pt x="2169045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4" name="object 14"/>
            <p:cNvSpPr/>
            <p:nvPr/>
          </p:nvSpPr>
          <p:spPr>
            <a:xfrm>
              <a:off x="3038221" y="2746705"/>
              <a:ext cx="2173605" cy="3175"/>
            </a:xfrm>
            <a:custGeom>
              <a:avLst/>
              <a:gdLst/>
              <a:ahLst/>
              <a:cxnLst/>
              <a:rect l="l" t="t" r="r" b="b"/>
              <a:pathLst>
                <a:path w="2173604" h="3175">
                  <a:moveTo>
                    <a:pt x="-1904" y="1498"/>
                  </a:moveTo>
                  <a:lnTo>
                    <a:pt x="2175433" y="1498"/>
                  </a:lnTo>
                </a:path>
              </a:pathLst>
            </a:custGeom>
            <a:ln w="6807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5" name="object 15"/>
            <p:cNvSpPr/>
            <p:nvPr/>
          </p:nvSpPr>
          <p:spPr>
            <a:xfrm>
              <a:off x="3051479" y="2697784"/>
              <a:ext cx="2201545" cy="49530"/>
            </a:xfrm>
            <a:custGeom>
              <a:avLst/>
              <a:gdLst/>
              <a:ahLst/>
              <a:cxnLst/>
              <a:rect l="l" t="t" r="r" b="b"/>
              <a:pathLst>
                <a:path w="2201545" h="49530">
                  <a:moveTo>
                    <a:pt x="2201252" y="0"/>
                  </a:moveTo>
                  <a:lnTo>
                    <a:pt x="41008" y="0"/>
                  </a:lnTo>
                  <a:lnTo>
                    <a:pt x="31352" y="17511"/>
                  </a:lnTo>
                  <a:lnTo>
                    <a:pt x="21270" y="31627"/>
                  </a:lnTo>
                  <a:lnTo>
                    <a:pt x="10806" y="42160"/>
                  </a:lnTo>
                  <a:lnTo>
                    <a:pt x="0" y="48920"/>
                  </a:lnTo>
                  <a:lnTo>
                    <a:pt x="2160270" y="48920"/>
                  </a:lnTo>
                  <a:lnTo>
                    <a:pt x="2171075" y="42160"/>
                  </a:lnTo>
                  <a:lnTo>
                    <a:pt x="2181537" y="31627"/>
                  </a:lnTo>
                  <a:lnTo>
                    <a:pt x="2191611" y="17511"/>
                  </a:lnTo>
                  <a:lnTo>
                    <a:pt x="2201252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6" name="object 16"/>
            <p:cNvSpPr/>
            <p:nvPr/>
          </p:nvSpPr>
          <p:spPr>
            <a:xfrm>
              <a:off x="3038221" y="1789581"/>
              <a:ext cx="2275205" cy="337185"/>
            </a:xfrm>
            <a:custGeom>
              <a:avLst/>
              <a:gdLst/>
              <a:ahLst/>
              <a:cxnLst/>
              <a:rect l="l" t="t" r="r" b="b"/>
              <a:pathLst>
                <a:path w="2275204" h="337185">
                  <a:moveTo>
                    <a:pt x="2212111" y="47015"/>
                  </a:moveTo>
                  <a:lnTo>
                    <a:pt x="2199995" y="26974"/>
                  </a:lnTo>
                  <a:lnTo>
                    <a:pt x="2187257" y="12217"/>
                  </a:lnTo>
                  <a:lnTo>
                    <a:pt x="2173986" y="3124"/>
                  </a:lnTo>
                  <a:lnTo>
                    <a:pt x="2160257" y="0"/>
                  </a:lnTo>
                  <a:lnTo>
                    <a:pt x="0" y="0"/>
                  </a:lnTo>
                  <a:lnTo>
                    <a:pt x="13716" y="3124"/>
                  </a:lnTo>
                  <a:lnTo>
                    <a:pt x="26987" y="12217"/>
                  </a:lnTo>
                  <a:lnTo>
                    <a:pt x="39738" y="26974"/>
                  </a:lnTo>
                  <a:lnTo>
                    <a:pt x="51854" y="47015"/>
                  </a:lnTo>
                  <a:lnTo>
                    <a:pt x="2212111" y="47015"/>
                  </a:lnTo>
                  <a:close/>
                </a:path>
                <a:path w="2275204" h="337185">
                  <a:moveTo>
                    <a:pt x="2274849" y="337058"/>
                  </a:moveTo>
                  <a:lnTo>
                    <a:pt x="2271928" y="303974"/>
                  </a:lnTo>
                  <a:lnTo>
                    <a:pt x="2268436" y="272034"/>
                  </a:lnTo>
                  <a:lnTo>
                    <a:pt x="2264397" y="241363"/>
                  </a:lnTo>
                  <a:lnTo>
                    <a:pt x="2259838" y="212051"/>
                  </a:lnTo>
                  <a:lnTo>
                    <a:pt x="1986699" y="212051"/>
                  </a:lnTo>
                  <a:lnTo>
                    <a:pt x="1999221" y="232105"/>
                  </a:lnTo>
                  <a:lnTo>
                    <a:pt x="2009368" y="253631"/>
                  </a:lnTo>
                  <a:lnTo>
                    <a:pt x="2016912" y="276479"/>
                  </a:lnTo>
                  <a:lnTo>
                    <a:pt x="2021649" y="300469"/>
                  </a:lnTo>
                  <a:lnTo>
                    <a:pt x="2022983" y="312508"/>
                  </a:lnTo>
                  <a:lnTo>
                    <a:pt x="2023237" y="318376"/>
                  </a:lnTo>
                  <a:lnTo>
                    <a:pt x="2024697" y="337058"/>
                  </a:lnTo>
                  <a:lnTo>
                    <a:pt x="2274849" y="337058"/>
                  </a:lnTo>
                  <a:close/>
                </a:path>
              </a:pathLst>
            </a:custGeom>
            <a:solidFill>
              <a:srgbClr val="8D8F92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7" name="object 17"/>
            <p:cNvSpPr/>
            <p:nvPr/>
          </p:nvSpPr>
          <p:spPr>
            <a:xfrm>
              <a:off x="3118129" y="1911616"/>
              <a:ext cx="2179955" cy="90170"/>
            </a:xfrm>
            <a:custGeom>
              <a:avLst/>
              <a:gdLst/>
              <a:ahLst/>
              <a:cxnLst/>
              <a:rect l="l" t="t" r="r" b="b"/>
              <a:pathLst>
                <a:path w="2179954" h="90169">
                  <a:moveTo>
                    <a:pt x="2160270" y="0"/>
                  </a:moveTo>
                  <a:lnTo>
                    <a:pt x="0" y="0"/>
                  </a:lnTo>
                  <a:lnTo>
                    <a:pt x="5425" y="20607"/>
                  </a:lnTo>
                  <a:lnTo>
                    <a:pt x="10525" y="42518"/>
                  </a:lnTo>
                  <a:lnTo>
                    <a:pt x="15276" y="65674"/>
                  </a:lnTo>
                  <a:lnTo>
                    <a:pt x="19659" y="90017"/>
                  </a:lnTo>
                  <a:lnTo>
                    <a:pt x="300888" y="90017"/>
                  </a:lnTo>
                  <a:lnTo>
                    <a:pt x="332060" y="55378"/>
                  </a:lnTo>
                  <a:lnTo>
                    <a:pt x="370506" y="28825"/>
                  </a:lnTo>
                  <a:lnTo>
                    <a:pt x="414777" y="11822"/>
                  </a:lnTo>
                  <a:lnTo>
                    <a:pt x="463423" y="5829"/>
                  </a:lnTo>
                  <a:lnTo>
                    <a:pt x="1744484" y="5829"/>
                  </a:lnTo>
                  <a:lnTo>
                    <a:pt x="1793081" y="11829"/>
                  </a:lnTo>
                  <a:lnTo>
                    <a:pt x="1837282" y="28844"/>
                  </a:lnTo>
                  <a:lnTo>
                    <a:pt x="1875660" y="55399"/>
                  </a:lnTo>
                  <a:lnTo>
                    <a:pt x="1906790" y="90017"/>
                  </a:lnTo>
                  <a:lnTo>
                    <a:pt x="2179929" y="90017"/>
                  </a:lnTo>
                  <a:lnTo>
                    <a:pt x="2175541" y="65674"/>
                  </a:lnTo>
                  <a:lnTo>
                    <a:pt x="2170790" y="42518"/>
                  </a:lnTo>
                  <a:lnTo>
                    <a:pt x="2165693" y="20607"/>
                  </a:lnTo>
                  <a:lnTo>
                    <a:pt x="2160270" y="0"/>
                  </a:lnTo>
                  <a:close/>
                </a:path>
              </a:pathLst>
            </a:custGeom>
            <a:solidFill>
              <a:srgbClr val="67686B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8" name="object 18"/>
            <p:cNvSpPr/>
            <p:nvPr/>
          </p:nvSpPr>
          <p:spPr>
            <a:xfrm>
              <a:off x="3092488" y="2624378"/>
              <a:ext cx="2186940" cy="73660"/>
            </a:xfrm>
            <a:custGeom>
              <a:avLst/>
              <a:gdLst/>
              <a:ahLst/>
              <a:cxnLst/>
              <a:rect l="l" t="t" r="r" b="b"/>
              <a:pathLst>
                <a:path w="2186940" h="73660">
                  <a:moveTo>
                    <a:pt x="2186838" y="0"/>
                  </a:moveTo>
                  <a:lnTo>
                    <a:pt x="1839404" y="0"/>
                  </a:lnTo>
                  <a:lnTo>
                    <a:pt x="1822500" y="5618"/>
                  </a:lnTo>
                  <a:lnTo>
                    <a:pt x="1804963" y="9745"/>
                  </a:lnTo>
                  <a:lnTo>
                    <a:pt x="1786867" y="12289"/>
                  </a:lnTo>
                  <a:lnTo>
                    <a:pt x="1768284" y="13157"/>
                  </a:lnTo>
                  <a:lnTo>
                    <a:pt x="487857" y="13157"/>
                  </a:lnTo>
                  <a:lnTo>
                    <a:pt x="469259" y="12292"/>
                  </a:lnTo>
                  <a:lnTo>
                    <a:pt x="451153" y="9755"/>
                  </a:lnTo>
                  <a:lnTo>
                    <a:pt x="433606" y="5629"/>
                  </a:lnTo>
                  <a:lnTo>
                    <a:pt x="416687" y="0"/>
                  </a:lnTo>
                  <a:lnTo>
                    <a:pt x="26581" y="0"/>
                  </a:lnTo>
                  <a:lnTo>
                    <a:pt x="20429" y="20942"/>
                  </a:lnTo>
                  <a:lnTo>
                    <a:pt x="13933" y="40198"/>
                  </a:lnTo>
                  <a:lnTo>
                    <a:pt x="7116" y="57707"/>
                  </a:lnTo>
                  <a:lnTo>
                    <a:pt x="0" y="73405"/>
                  </a:lnTo>
                  <a:lnTo>
                    <a:pt x="2160244" y="73405"/>
                  </a:lnTo>
                  <a:lnTo>
                    <a:pt x="2167375" y="57707"/>
                  </a:lnTo>
                  <a:lnTo>
                    <a:pt x="2174198" y="40198"/>
                  </a:lnTo>
                  <a:lnTo>
                    <a:pt x="2180693" y="20942"/>
                  </a:lnTo>
                  <a:lnTo>
                    <a:pt x="2186838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9" name="object 19"/>
            <p:cNvSpPr/>
            <p:nvPr/>
          </p:nvSpPr>
          <p:spPr>
            <a:xfrm>
              <a:off x="3137789" y="2001634"/>
              <a:ext cx="281305" cy="125095"/>
            </a:xfrm>
            <a:custGeom>
              <a:avLst/>
              <a:gdLst/>
              <a:ahLst/>
              <a:cxnLst/>
              <a:rect l="l" t="t" r="r" b="b"/>
              <a:pathLst>
                <a:path w="281304" h="125094">
                  <a:moveTo>
                    <a:pt x="281228" y="0"/>
                  </a:moveTo>
                  <a:lnTo>
                    <a:pt x="0" y="0"/>
                  </a:lnTo>
                  <a:lnTo>
                    <a:pt x="4565" y="29308"/>
                  </a:lnTo>
                  <a:lnTo>
                    <a:pt x="8607" y="59978"/>
                  </a:lnTo>
                  <a:lnTo>
                    <a:pt x="12101" y="91911"/>
                  </a:lnTo>
                  <a:lnTo>
                    <a:pt x="15024" y="125006"/>
                  </a:lnTo>
                  <a:lnTo>
                    <a:pt x="245071" y="125006"/>
                  </a:lnTo>
                  <a:lnTo>
                    <a:pt x="244703" y="114858"/>
                  </a:lnTo>
                  <a:lnTo>
                    <a:pt x="247179" y="83415"/>
                  </a:lnTo>
                  <a:lnTo>
                    <a:pt x="254350" y="53547"/>
                  </a:lnTo>
                  <a:lnTo>
                    <a:pt x="265829" y="25620"/>
                  </a:lnTo>
                  <a:lnTo>
                    <a:pt x="281228" y="0"/>
                  </a:lnTo>
                  <a:close/>
                </a:path>
              </a:pathLst>
            </a:custGeom>
            <a:solidFill>
              <a:srgbClr val="8D8F92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0" name="object 20"/>
            <p:cNvSpPr/>
            <p:nvPr/>
          </p:nvSpPr>
          <p:spPr>
            <a:xfrm>
              <a:off x="3119069" y="2536278"/>
              <a:ext cx="390525" cy="88265"/>
            </a:xfrm>
            <a:custGeom>
              <a:avLst/>
              <a:gdLst/>
              <a:ahLst/>
              <a:cxnLst/>
              <a:rect l="l" t="t" r="r" b="b"/>
              <a:pathLst>
                <a:path w="390525" h="88264">
                  <a:moveTo>
                    <a:pt x="287934" y="0"/>
                  </a:moveTo>
                  <a:lnTo>
                    <a:pt x="18935" y="0"/>
                  </a:lnTo>
                  <a:lnTo>
                    <a:pt x="14701" y="23738"/>
                  </a:lnTo>
                  <a:lnTo>
                    <a:pt x="10125" y="46374"/>
                  </a:lnTo>
                  <a:lnTo>
                    <a:pt x="5219" y="67847"/>
                  </a:lnTo>
                  <a:lnTo>
                    <a:pt x="0" y="88099"/>
                  </a:lnTo>
                  <a:lnTo>
                    <a:pt x="390105" y="88099"/>
                  </a:lnTo>
                  <a:lnTo>
                    <a:pt x="359000" y="72941"/>
                  </a:lnTo>
                  <a:lnTo>
                    <a:pt x="331219" y="52822"/>
                  </a:lnTo>
                  <a:lnTo>
                    <a:pt x="307338" y="28317"/>
                  </a:lnTo>
                  <a:lnTo>
                    <a:pt x="287934" y="0"/>
                  </a:lnTo>
                  <a:close/>
                </a:path>
              </a:pathLst>
            </a:custGeom>
            <a:solidFill>
              <a:srgbClr val="67686B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1" name="object 21"/>
            <p:cNvSpPr/>
            <p:nvPr/>
          </p:nvSpPr>
          <p:spPr>
            <a:xfrm>
              <a:off x="3138004" y="2413952"/>
              <a:ext cx="269240" cy="122555"/>
            </a:xfrm>
            <a:custGeom>
              <a:avLst/>
              <a:gdLst/>
              <a:ahLst/>
              <a:cxnLst/>
              <a:rect l="l" t="t" r="r" b="b"/>
              <a:pathLst>
                <a:path w="269239" h="122555">
                  <a:moveTo>
                    <a:pt x="244487" y="0"/>
                  </a:moveTo>
                  <a:lnTo>
                    <a:pt x="14693" y="0"/>
                  </a:lnTo>
                  <a:lnTo>
                    <a:pt x="11826" y="32345"/>
                  </a:lnTo>
                  <a:lnTo>
                    <a:pt x="8404" y="63577"/>
                  </a:lnTo>
                  <a:lnTo>
                    <a:pt x="4453" y="93602"/>
                  </a:lnTo>
                  <a:lnTo>
                    <a:pt x="0" y="122326"/>
                  </a:lnTo>
                  <a:lnTo>
                    <a:pt x="268998" y="122326"/>
                  </a:lnTo>
                  <a:lnTo>
                    <a:pt x="258077" y="99861"/>
                  </a:lnTo>
                  <a:lnTo>
                    <a:pt x="249999" y="75928"/>
                  </a:lnTo>
                  <a:lnTo>
                    <a:pt x="244988" y="50740"/>
                  </a:lnTo>
                  <a:lnTo>
                    <a:pt x="243268" y="24510"/>
                  </a:lnTo>
                  <a:lnTo>
                    <a:pt x="243268" y="18656"/>
                  </a:lnTo>
                  <a:lnTo>
                    <a:pt x="244487" y="0"/>
                  </a:lnTo>
                  <a:close/>
                </a:path>
              </a:pathLst>
            </a:custGeom>
            <a:solidFill>
              <a:srgbClr val="8D8F92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2" name="object 22"/>
            <p:cNvSpPr/>
            <p:nvPr/>
          </p:nvSpPr>
          <p:spPr>
            <a:xfrm>
              <a:off x="5062918" y="2126640"/>
              <a:ext cx="255904" cy="287655"/>
            </a:xfrm>
            <a:custGeom>
              <a:avLst/>
              <a:gdLst/>
              <a:ahLst/>
              <a:cxnLst/>
              <a:rect l="l" t="t" r="r" b="b"/>
              <a:pathLst>
                <a:path w="255904" h="287655">
                  <a:moveTo>
                    <a:pt x="250151" y="0"/>
                  </a:moveTo>
                  <a:lnTo>
                    <a:pt x="0" y="0"/>
                  </a:lnTo>
                  <a:lnTo>
                    <a:pt x="2383" y="34411"/>
                  </a:lnTo>
                  <a:lnTo>
                    <a:pt x="4159" y="69743"/>
                  </a:lnTo>
                  <a:lnTo>
                    <a:pt x="5268" y="105954"/>
                  </a:lnTo>
                  <a:lnTo>
                    <a:pt x="5651" y="143001"/>
                  </a:lnTo>
                  <a:lnTo>
                    <a:pt x="5291" y="180366"/>
                  </a:lnTo>
                  <a:lnTo>
                    <a:pt x="4232" y="216938"/>
                  </a:lnTo>
                  <a:lnTo>
                    <a:pt x="2501" y="252619"/>
                  </a:lnTo>
                  <a:lnTo>
                    <a:pt x="127" y="287312"/>
                  </a:lnTo>
                  <a:lnTo>
                    <a:pt x="250050" y="287312"/>
                  </a:lnTo>
                  <a:lnTo>
                    <a:pt x="252424" y="252619"/>
                  </a:lnTo>
                  <a:lnTo>
                    <a:pt x="254155" y="216938"/>
                  </a:lnTo>
                  <a:lnTo>
                    <a:pt x="255215" y="180366"/>
                  </a:lnTo>
                  <a:lnTo>
                    <a:pt x="255574" y="143001"/>
                  </a:lnTo>
                  <a:lnTo>
                    <a:pt x="255223" y="105997"/>
                  </a:lnTo>
                  <a:lnTo>
                    <a:pt x="254187" y="69762"/>
                  </a:lnTo>
                  <a:lnTo>
                    <a:pt x="252488" y="34397"/>
                  </a:lnTo>
                  <a:lnTo>
                    <a:pt x="250151" y="0"/>
                  </a:lnTo>
                  <a:close/>
                </a:path>
              </a:pathLst>
            </a:custGeom>
            <a:solidFill>
              <a:srgbClr val="A9ABAE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3" name="object 23"/>
            <p:cNvSpPr/>
            <p:nvPr/>
          </p:nvSpPr>
          <p:spPr>
            <a:xfrm>
              <a:off x="3038221" y="1789582"/>
              <a:ext cx="2280285" cy="960119"/>
            </a:xfrm>
            <a:custGeom>
              <a:avLst/>
              <a:gdLst/>
              <a:ahLst/>
              <a:cxnLst/>
              <a:rect l="l" t="t" r="r" b="b"/>
              <a:pathLst>
                <a:path w="2280285" h="960119">
                  <a:moveTo>
                    <a:pt x="2030349" y="480059"/>
                  </a:moveTo>
                  <a:lnTo>
                    <a:pt x="2029873" y="437939"/>
                  </a:lnTo>
                  <a:lnTo>
                    <a:pt x="2028488" y="396879"/>
                  </a:lnTo>
                  <a:lnTo>
                    <a:pt x="2026255" y="356989"/>
                  </a:lnTo>
                  <a:lnTo>
                    <a:pt x="2023237" y="318376"/>
                  </a:lnTo>
                  <a:lnTo>
                    <a:pt x="2022983" y="312508"/>
                  </a:lnTo>
                  <a:lnTo>
                    <a:pt x="2022462" y="306730"/>
                  </a:lnTo>
                  <a:lnTo>
                    <a:pt x="2021725" y="300989"/>
                  </a:lnTo>
                  <a:lnTo>
                    <a:pt x="2021700" y="300824"/>
                  </a:lnTo>
                  <a:lnTo>
                    <a:pt x="2021687" y="300647"/>
                  </a:lnTo>
                  <a:lnTo>
                    <a:pt x="2021674" y="300481"/>
                  </a:lnTo>
                  <a:lnTo>
                    <a:pt x="2009555" y="253856"/>
                  </a:lnTo>
                  <a:lnTo>
                    <a:pt x="1987193" y="212421"/>
                  </a:lnTo>
                  <a:lnTo>
                    <a:pt x="1956030" y="177633"/>
                  </a:lnTo>
                  <a:lnTo>
                    <a:pt x="1917531" y="150963"/>
                  </a:lnTo>
                  <a:lnTo>
                    <a:pt x="1873163" y="133883"/>
                  </a:lnTo>
                  <a:lnTo>
                    <a:pt x="1824393" y="127863"/>
                  </a:lnTo>
                  <a:lnTo>
                    <a:pt x="543331" y="127863"/>
                  </a:lnTo>
                  <a:lnTo>
                    <a:pt x="497686" y="133120"/>
                  </a:lnTo>
                  <a:lnTo>
                    <a:pt x="455787" y="148094"/>
                  </a:lnTo>
                  <a:lnTo>
                    <a:pt x="418827" y="171591"/>
                  </a:lnTo>
                  <a:lnTo>
                    <a:pt x="388000" y="202416"/>
                  </a:lnTo>
                  <a:lnTo>
                    <a:pt x="364503" y="239374"/>
                  </a:lnTo>
                  <a:lnTo>
                    <a:pt x="349528" y="281270"/>
                  </a:lnTo>
                  <a:lnTo>
                    <a:pt x="344271" y="326910"/>
                  </a:lnTo>
                  <a:lnTo>
                    <a:pt x="344271" y="331419"/>
                  </a:lnTo>
                  <a:lnTo>
                    <a:pt x="344474" y="335876"/>
                  </a:lnTo>
                  <a:lnTo>
                    <a:pt x="344766" y="340296"/>
                  </a:lnTo>
                  <a:lnTo>
                    <a:pt x="347071" y="374580"/>
                  </a:lnTo>
                  <a:lnTo>
                    <a:pt x="348672" y="408351"/>
                  </a:lnTo>
                  <a:lnTo>
                    <a:pt x="349567" y="443057"/>
                  </a:lnTo>
                  <a:lnTo>
                    <a:pt x="349846" y="480059"/>
                  </a:lnTo>
                  <a:lnTo>
                    <a:pt x="349451" y="519325"/>
                  </a:lnTo>
                  <a:lnTo>
                    <a:pt x="348284" y="557717"/>
                  </a:lnTo>
                  <a:lnTo>
                    <a:pt x="346375" y="595113"/>
                  </a:lnTo>
                  <a:lnTo>
                    <a:pt x="343750" y="631393"/>
                  </a:lnTo>
                  <a:lnTo>
                    <a:pt x="343357" y="637222"/>
                  </a:lnTo>
                  <a:lnTo>
                    <a:pt x="343052" y="643013"/>
                  </a:lnTo>
                  <a:lnTo>
                    <a:pt x="343052" y="648881"/>
                  </a:lnTo>
                  <a:lnTo>
                    <a:pt x="348310" y="694521"/>
                  </a:lnTo>
                  <a:lnTo>
                    <a:pt x="363286" y="736419"/>
                  </a:lnTo>
                  <a:lnTo>
                    <a:pt x="386786" y="773380"/>
                  </a:lnTo>
                  <a:lnTo>
                    <a:pt x="417615" y="804207"/>
                  </a:lnTo>
                  <a:lnTo>
                    <a:pt x="454578" y="827707"/>
                  </a:lnTo>
                  <a:lnTo>
                    <a:pt x="496479" y="842683"/>
                  </a:lnTo>
                  <a:lnTo>
                    <a:pt x="542124" y="847940"/>
                  </a:lnTo>
                  <a:lnTo>
                    <a:pt x="1822551" y="847940"/>
                  </a:lnTo>
                  <a:lnTo>
                    <a:pt x="1871976" y="841755"/>
                  </a:lnTo>
                  <a:lnTo>
                    <a:pt x="1916857" y="824220"/>
                  </a:lnTo>
                  <a:lnTo>
                    <a:pt x="1955663" y="796869"/>
                  </a:lnTo>
                  <a:lnTo>
                    <a:pt x="1986864" y="761234"/>
                  </a:lnTo>
                  <a:lnTo>
                    <a:pt x="2008929" y="718849"/>
                  </a:lnTo>
                  <a:lnTo>
                    <a:pt x="2020328" y="671245"/>
                  </a:lnTo>
                  <a:lnTo>
                    <a:pt x="2020468" y="671131"/>
                  </a:lnTo>
                  <a:lnTo>
                    <a:pt x="2024691" y="626121"/>
                  </a:lnTo>
                  <a:lnTo>
                    <a:pt x="2027789" y="579100"/>
                  </a:lnTo>
                  <a:lnTo>
                    <a:pt x="2029698" y="530328"/>
                  </a:lnTo>
                  <a:lnTo>
                    <a:pt x="2030349" y="480059"/>
                  </a:lnTo>
                  <a:close/>
                </a:path>
                <a:path w="2280285" h="960119">
                  <a:moveTo>
                    <a:pt x="2280272" y="480059"/>
                  </a:moveTo>
                  <a:lnTo>
                    <a:pt x="2278971" y="551001"/>
                  </a:lnTo>
                  <a:lnTo>
                    <a:pt x="2275190" y="618710"/>
                  </a:lnTo>
                  <a:lnTo>
                    <a:pt x="2269117" y="682444"/>
                  </a:lnTo>
                  <a:lnTo>
                    <a:pt x="2260936" y="741461"/>
                  </a:lnTo>
                  <a:lnTo>
                    <a:pt x="2250834" y="795017"/>
                  </a:lnTo>
                  <a:lnTo>
                    <a:pt x="2238995" y="842372"/>
                  </a:lnTo>
                  <a:lnTo>
                    <a:pt x="2225606" y="882781"/>
                  </a:lnTo>
                  <a:lnTo>
                    <a:pt x="2194918" y="939795"/>
                  </a:lnTo>
                  <a:lnTo>
                    <a:pt x="2160257" y="960119"/>
                  </a:lnTo>
                  <a:lnTo>
                    <a:pt x="0" y="960119"/>
                  </a:lnTo>
                  <a:lnTo>
                    <a:pt x="17734" y="954915"/>
                  </a:lnTo>
                  <a:lnTo>
                    <a:pt x="34660" y="939795"/>
                  </a:lnTo>
                  <a:lnTo>
                    <a:pt x="65345" y="882781"/>
                  </a:lnTo>
                  <a:lnTo>
                    <a:pt x="78732" y="842372"/>
                  </a:lnTo>
                  <a:lnTo>
                    <a:pt x="90569" y="795017"/>
                  </a:lnTo>
                  <a:lnTo>
                    <a:pt x="100670" y="741461"/>
                  </a:lnTo>
                  <a:lnTo>
                    <a:pt x="108849" y="682444"/>
                  </a:lnTo>
                  <a:lnTo>
                    <a:pt x="114921" y="618710"/>
                  </a:lnTo>
                  <a:lnTo>
                    <a:pt x="118701" y="551001"/>
                  </a:lnTo>
                  <a:lnTo>
                    <a:pt x="120002" y="480059"/>
                  </a:lnTo>
                  <a:lnTo>
                    <a:pt x="118701" y="409121"/>
                  </a:lnTo>
                  <a:lnTo>
                    <a:pt x="114921" y="341414"/>
                  </a:lnTo>
                  <a:lnTo>
                    <a:pt x="108849" y="277680"/>
                  </a:lnTo>
                  <a:lnTo>
                    <a:pt x="100670" y="218664"/>
                  </a:lnTo>
                  <a:lnTo>
                    <a:pt x="90569" y="165107"/>
                  </a:lnTo>
                  <a:lnTo>
                    <a:pt x="78732" y="117752"/>
                  </a:lnTo>
                  <a:lnTo>
                    <a:pt x="65345" y="77341"/>
                  </a:lnTo>
                  <a:lnTo>
                    <a:pt x="34660" y="20325"/>
                  </a:lnTo>
                  <a:lnTo>
                    <a:pt x="0" y="0"/>
                  </a:lnTo>
                  <a:lnTo>
                    <a:pt x="2160257" y="0"/>
                  </a:lnTo>
                  <a:lnTo>
                    <a:pt x="2194918" y="20325"/>
                  </a:lnTo>
                  <a:lnTo>
                    <a:pt x="2225606" y="77341"/>
                  </a:lnTo>
                  <a:lnTo>
                    <a:pt x="2238995" y="117752"/>
                  </a:lnTo>
                  <a:lnTo>
                    <a:pt x="2250834" y="165107"/>
                  </a:lnTo>
                  <a:lnTo>
                    <a:pt x="2260936" y="218664"/>
                  </a:lnTo>
                  <a:lnTo>
                    <a:pt x="2269117" y="277680"/>
                  </a:lnTo>
                  <a:lnTo>
                    <a:pt x="2275190" y="341414"/>
                  </a:lnTo>
                  <a:lnTo>
                    <a:pt x="2278971" y="409121"/>
                  </a:lnTo>
                  <a:lnTo>
                    <a:pt x="2280272" y="480059"/>
                  </a:lnTo>
                  <a:close/>
                </a:path>
              </a:pathLst>
            </a:custGeom>
            <a:ln w="381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24" name="object 24"/>
          <p:cNvGrpSpPr/>
          <p:nvPr/>
        </p:nvGrpSpPr>
        <p:grpSpPr>
          <a:xfrm>
            <a:off x="8847125" y="5011737"/>
            <a:ext cx="788035" cy="87630"/>
            <a:chOff x="3792524" y="5011737"/>
            <a:chExt cx="788035" cy="87630"/>
          </a:xfrm>
        </p:grpSpPr>
        <p:sp>
          <p:nvSpPr>
            <p:cNvPr id="25" name="object 25"/>
            <p:cNvSpPr/>
            <p:nvPr/>
          </p:nvSpPr>
          <p:spPr>
            <a:xfrm>
              <a:off x="3805224" y="5053939"/>
              <a:ext cx="675640" cy="1905"/>
            </a:xfrm>
            <a:custGeom>
              <a:avLst/>
              <a:gdLst/>
              <a:ahLst/>
              <a:cxnLst/>
              <a:rect l="l" t="t" r="r" b="b"/>
              <a:pathLst>
                <a:path w="675639" h="1904">
                  <a:moveTo>
                    <a:pt x="0" y="0"/>
                  </a:moveTo>
                  <a:lnTo>
                    <a:pt x="675538" y="1663"/>
                  </a:lnTo>
                </a:path>
              </a:pathLst>
            </a:custGeom>
            <a:ln w="25400">
              <a:solidFill>
                <a:srgbClr val="6E7072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26" name="object 26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4436402" y="5011737"/>
              <a:ext cx="143840" cy="87083"/>
            </a:xfrm>
            <a:prstGeom prst="rect">
              <a:avLst/>
            </a:prstGeom>
          </p:spPr>
        </p:pic>
      </p:grpSp>
      <p:grpSp>
        <p:nvGrpSpPr>
          <p:cNvPr id="27" name="object 27"/>
          <p:cNvGrpSpPr/>
          <p:nvPr/>
        </p:nvGrpSpPr>
        <p:grpSpPr>
          <a:xfrm>
            <a:off x="7970507" y="3938676"/>
            <a:ext cx="245110" cy="965200"/>
            <a:chOff x="2915907" y="3938676"/>
            <a:chExt cx="245110" cy="965200"/>
          </a:xfrm>
        </p:grpSpPr>
        <p:sp>
          <p:nvSpPr>
            <p:cNvPr id="28" name="object 28"/>
            <p:cNvSpPr/>
            <p:nvPr/>
          </p:nvSpPr>
          <p:spPr>
            <a:xfrm>
              <a:off x="2918193" y="3940962"/>
              <a:ext cx="240029" cy="960119"/>
            </a:xfrm>
            <a:custGeom>
              <a:avLst/>
              <a:gdLst/>
              <a:ahLst/>
              <a:cxnLst/>
              <a:rect l="l" t="t" r="r" b="b"/>
              <a:pathLst>
                <a:path w="240030" h="960120">
                  <a:moveTo>
                    <a:pt x="120027" y="0"/>
                  </a:moveTo>
                  <a:lnTo>
                    <a:pt x="85360" y="20325"/>
                  </a:lnTo>
                  <a:lnTo>
                    <a:pt x="54669" y="77341"/>
                  </a:lnTo>
                  <a:lnTo>
                    <a:pt x="41278" y="117752"/>
                  </a:lnTo>
                  <a:lnTo>
                    <a:pt x="29439" y="165107"/>
                  </a:lnTo>
                  <a:lnTo>
                    <a:pt x="19336" y="218664"/>
                  </a:lnTo>
                  <a:lnTo>
                    <a:pt x="11154" y="277680"/>
                  </a:lnTo>
                  <a:lnTo>
                    <a:pt x="5081" y="341414"/>
                  </a:lnTo>
                  <a:lnTo>
                    <a:pt x="1301" y="409121"/>
                  </a:lnTo>
                  <a:lnTo>
                    <a:pt x="0" y="480060"/>
                  </a:lnTo>
                  <a:lnTo>
                    <a:pt x="1301" y="551001"/>
                  </a:lnTo>
                  <a:lnTo>
                    <a:pt x="5081" y="618710"/>
                  </a:lnTo>
                  <a:lnTo>
                    <a:pt x="11154" y="682444"/>
                  </a:lnTo>
                  <a:lnTo>
                    <a:pt x="19336" y="741461"/>
                  </a:lnTo>
                  <a:lnTo>
                    <a:pt x="29439" y="795017"/>
                  </a:lnTo>
                  <a:lnTo>
                    <a:pt x="41278" y="842372"/>
                  </a:lnTo>
                  <a:lnTo>
                    <a:pt x="54669" y="882781"/>
                  </a:lnTo>
                  <a:lnTo>
                    <a:pt x="85360" y="939795"/>
                  </a:lnTo>
                  <a:lnTo>
                    <a:pt x="120027" y="960119"/>
                  </a:lnTo>
                  <a:lnTo>
                    <a:pt x="137762" y="954915"/>
                  </a:lnTo>
                  <a:lnTo>
                    <a:pt x="170620" y="915503"/>
                  </a:lnTo>
                  <a:lnTo>
                    <a:pt x="198760" y="842372"/>
                  </a:lnTo>
                  <a:lnTo>
                    <a:pt x="210597" y="795017"/>
                  </a:lnTo>
                  <a:lnTo>
                    <a:pt x="220698" y="741461"/>
                  </a:lnTo>
                  <a:lnTo>
                    <a:pt x="228877" y="682444"/>
                  </a:lnTo>
                  <a:lnTo>
                    <a:pt x="234949" y="618710"/>
                  </a:lnTo>
                  <a:lnTo>
                    <a:pt x="238728" y="551001"/>
                  </a:lnTo>
                  <a:lnTo>
                    <a:pt x="240030" y="480060"/>
                  </a:lnTo>
                  <a:lnTo>
                    <a:pt x="238728" y="409121"/>
                  </a:lnTo>
                  <a:lnTo>
                    <a:pt x="234949" y="341414"/>
                  </a:lnTo>
                  <a:lnTo>
                    <a:pt x="228877" y="277680"/>
                  </a:lnTo>
                  <a:lnTo>
                    <a:pt x="220698" y="218664"/>
                  </a:lnTo>
                  <a:lnTo>
                    <a:pt x="210597" y="165107"/>
                  </a:lnTo>
                  <a:lnTo>
                    <a:pt x="198760" y="117752"/>
                  </a:lnTo>
                  <a:lnTo>
                    <a:pt x="185372" y="77341"/>
                  </a:lnTo>
                  <a:lnTo>
                    <a:pt x="154688" y="20325"/>
                  </a:lnTo>
                  <a:lnTo>
                    <a:pt x="120027" y="0"/>
                  </a:lnTo>
                  <a:close/>
                </a:path>
              </a:pathLst>
            </a:custGeom>
            <a:solidFill>
              <a:srgbClr val="CFD0D2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9" name="object 29"/>
            <p:cNvSpPr/>
            <p:nvPr/>
          </p:nvSpPr>
          <p:spPr>
            <a:xfrm>
              <a:off x="2918193" y="3940962"/>
              <a:ext cx="240029" cy="960119"/>
            </a:xfrm>
            <a:custGeom>
              <a:avLst/>
              <a:gdLst/>
              <a:ahLst/>
              <a:cxnLst/>
              <a:rect l="l" t="t" r="r" b="b"/>
              <a:pathLst>
                <a:path w="240030" h="960120">
                  <a:moveTo>
                    <a:pt x="240030" y="480060"/>
                  </a:moveTo>
                  <a:lnTo>
                    <a:pt x="238728" y="551001"/>
                  </a:lnTo>
                  <a:lnTo>
                    <a:pt x="234949" y="618710"/>
                  </a:lnTo>
                  <a:lnTo>
                    <a:pt x="228877" y="682444"/>
                  </a:lnTo>
                  <a:lnTo>
                    <a:pt x="220698" y="741461"/>
                  </a:lnTo>
                  <a:lnTo>
                    <a:pt x="210597" y="795017"/>
                  </a:lnTo>
                  <a:lnTo>
                    <a:pt x="198760" y="842372"/>
                  </a:lnTo>
                  <a:lnTo>
                    <a:pt x="185372" y="882781"/>
                  </a:lnTo>
                  <a:lnTo>
                    <a:pt x="154688" y="939795"/>
                  </a:lnTo>
                  <a:lnTo>
                    <a:pt x="120027" y="960119"/>
                  </a:lnTo>
                  <a:lnTo>
                    <a:pt x="102289" y="954915"/>
                  </a:lnTo>
                  <a:lnTo>
                    <a:pt x="69425" y="915503"/>
                  </a:lnTo>
                  <a:lnTo>
                    <a:pt x="41278" y="842372"/>
                  </a:lnTo>
                  <a:lnTo>
                    <a:pt x="29439" y="795017"/>
                  </a:lnTo>
                  <a:lnTo>
                    <a:pt x="19336" y="741461"/>
                  </a:lnTo>
                  <a:lnTo>
                    <a:pt x="11154" y="682444"/>
                  </a:lnTo>
                  <a:lnTo>
                    <a:pt x="5081" y="618710"/>
                  </a:lnTo>
                  <a:lnTo>
                    <a:pt x="1301" y="551001"/>
                  </a:lnTo>
                  <a:lnTo>
                    <a:pt x="0" y="480060"/>
                  </a:lnTo>
                  <a:lnTo>
                    <a:pt x="1301" y="409121"/>
                  </a:lnTo>
                  <a:lnTo>
                    <a:pt x="5081" y="341414"/>
                  </a:lnTo>
                  <a:lnTo>
                    <a:pt x="11154" y="277680"/>
                  </a:lnTo>
                  <a:lnTo>
                    <a:pt x="19336" y="218664"/>
                  </a:lnTo>
                  <a:lnTo>
                    <a:pt x="29439" y="165107"/>
                  </a:lnTo>
                  <a:lnTo>
                    <a:pt x="41278" y="117752"/>
                  </a:lnTo>
                  <a:lnTo>
                    <a:pt x="54669" y="77341"/>
                  </a:lnTo>
                  <a:lnTo>
                    <a:pt x="85360" y="20325"/>
                  </a:lnTo>
                  <a:lnTo>
                    <a:pt x="120027" y="0"/>
                  </a:lnTo>
                  <a:lnTo>
                    <a:pt x="137762" y="5205"/>
                  </a:lnTo>
                  <a:lnTo>
                    <a:pt x="170620" y="44618"/>
                  </a:lnTo>
                  <a:lnTo>
                    <a:pt x="198760" y="117752"/>
                  </a:lnTo>
                  <a:lnTo>
                    <a:pt x="210597" y="165107"/>
                  </a:lnTo>
                  <a:lnTo>
                    <a:pt x="220698" y="218664"/>
                  </a:lnTo>
                  <a:lnTo>
                    <a:pt x="228877" y="277680"/>
                  </a:lnTo>
                  <a:lnTo>
                    <a:pt x="234949" y="341414"/>
                  </a:lnTo>
                  <a:lnTo>
                    <a:pt x="238728" y="409121"/>
                  </a:lnTo>
                  <a:lnTo>
                    <a:pt x="240030" y="480060"/>
                  </a:lnTo>
                  <a:close/>
                </a:path>
              </a:pathLst>
            </a:custGeom>
            <a:ln w="4572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30" name="object 30"/>
          <p:cNvGrpSpPr/>
          <p:nvPr/>
        </p:nvGrpSpPr>
        <p:grpSpPr>
          <a:xfrm>
            <a:off x="8144676" y="3987977"/>
            <a:ext cx="2223135" cy="861060"/>
            <a:chOff x="3090075" y="3987977"/>
            <a:chExt cx="2223135" cy="861060"/>
          </a:xfrm>
        </p:grpSpPr>
        <p:sp>
          <p:nvSpPr>
            <p:cNvPr id="31" name="object 31"/>
            <p:cNvSpPr/>
            <p:nvPr/>
          </p:nvSpPr>
          <p:spPr>
            <a:xfrm>
              <a:off x="3277755" y="4010583"/>
              <a:ext cx="1843405" cy="835660"/>
            </a:xfrm>
            <a:custGeom>
              <a:avLst/>
              <a:gdLst/>
              <a:ahLst/>
              <a:cxnLst/>
              <a:rect l="l" t="t" r="r" b="b"/>
              <a:pathLst>
                <a:path w="1843404" h="835660">
                  <a:moveTo>
                    <a:pt x="1843189" y="0"/>
                  </a:moveTo>
                  <a:lnTo>
                    <a:pt x="0" y="0"/>
                  </a:lnTo>
                  <a:lnTo>
                    <a:pt x="0" y="835660"/>
                  </a:lnTo>
                  <a:lnTo>
                    <a:pt x="1843189" y="835660"/>
                  </a:lnTo>
                  <a:lnTo>
                    <a:pt x="1843189" y="0"/>
                  </a:lnTo>
                  <a:close/>
                </a:path>
              </a:pathLst>
            </a:custGeom>
            <a:solidFill>
              <a:srgbClr val="E3E4E5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2" name="object 32"/>
            <p:cNvSpPr/>
            <p:nvPr/>
          </p:nvSpPr>
          <p:spPr>
            <a:xfrm>
              <a:off x="3277755" y="4010583"/>
              <a:ext cx="1843405" cy="835660"/>
            </a:xfrm>
            <a:custGeom>
              <a:avLst/>
              <a:gdLst/>
              <a:ahLst/>
              <a:cxnLst/>
              <a:rect l="l" t="t" r="r" b="b"/>
              <a:pathLst>
                <a:path w="1843404" h="835660">
                  <a:moveTo>
                    <a:pt x="1843189" y="835660"/>
                  </a:moveTo>
                  <a:lnTo>
                    <a:pt x="0" y="835660"/>
                  </a:lnTo>
                  <a:lnTo>
                    <a:pt x="0" y="0"/>
                  </a:lnTo>
                  <a:lnTo>
                    <a:pt x="1843189" y="0"/>
                  </a:lnTo>
                  <a:lnTo>
                    <a:pt x="1843189" y="835660"/>
                  </a:lnTo>
                  <a:close/>
                </a:path>
              </a:pathLst>
            </a:custGeom>
            <a:ln w="4571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33" name="object 33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3486175" y="4487735"/>
              <a:ext cx="150863" cy="150875"/>
            </a:xfrm>
            <a:prstGeom prst="rect">
              <a:avLst/>
            </a:prstGeom>
          </p:spPr>
        </p:pic>
        <p:pic>
          <p:nvPicPr>
            <p:cNvPr id="34" name="object 34"/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3945483" y="4194352"/>
              <a:ext cx="150875" cy="150888"/>
            </a:xfrm>
            <a:prstGeom prst="rect">
              <a:avLst/>
            </a:prstGeom>
          </p:spPr>
        </p:pic>
        <p:pic>
          <p:nvPicPr>
            <p:cNvPr id="35" name="object 35"/>
            <p:cNvPicPr/>
            <p:nvPr/>
          </p:nvPicPr>
          <p:blipFill>
            <a:blip r:embed="rId7" cstate="print"/>
            <a:stretch>
              <a:fillRect/>
            </a:stretch>
          </p:blipFill>
          <p:spPr>
            <a:xfrm>
              <a:off x="4807800" y="4274375"/>
              <a:ext cx="150875" cy="150875"/>
            </a:xfrm>
            <a:prstGeom prst="rect">
              <a:avLst/>
            </a:prstGeom>
          </p:spPr>
        </p:pic>
        <p:pic>
          <p:nvPicPr>
            <p:cNvPr id="36" name="object 36"/>
            <p:cNvPicPr/>
            <p:nvPr/>
          </p:nvPicPr>
          <p:blipFill>
            <a:blip r:embed="rId8" cstate="print"/>
            <a:stretch>
              <a:fillRect/>
            </a:stretch>
          </p:blipFill>
          <p:spPr>
            <a:xfrm>
              <a:off x="4324794" y="4458106"/>
              <a:ext cx="150875" cy="150863"/>
            </a:xfrm>
            <a:prstGeom prst="rect">
              <a:avLst/>
            </a:prstGeom>
          </p:spPr>
        </p:pic>
        <p:sp>
          <p:nvSpPr>
            <p:cNvPr id="37" name="object 37"/>
            <p:cNvSpPr/>
            <p:nvPr/>
          </p:nvSpPr>
          <p:spPr>
            <a:xfrm>
              <a:off x="3090075" y="3987977"/>
              <a:ext cx="2208530" cy="788035"/>
            </a:xfrm>
            <a:custGeom>
              <a:avLst/>
              <a:gdLst/>
              <a:ahLst/>
              <a:cxnLst/>
              <a:rect l="l" t="t" r="r" b="b"/>
              <a:pathLst>
                <a:path w="2208529" h="788035">
                  <a:moveTo>
                    <a:pt x="2188324" y="75018"/>
                  </a:moveTo>
                  <a:lnTo>
                    <a:pt x="2181834" y="53428"/>
                  </a:lnTo>
                  <a:lnTo>
                    <a:pt x="2174989" y="33655"/>
                  </a:lnTo>
                  <a:lnTo>
                    <a:pt x="2167775" y="15811"/>
                  </a:lnTo>
                  <a:lnTo>
                    <a:pt x="2160257" y="0"/>
                  </a:lnTo>
                  <a:lnTo>
                    <a:pt x="0" y="0"/>
                  </a:lnTo>
                  <a:lnTo>
                    <a:pt x="7518" y="15811"/>
                  </a:lnTo>
                  <a:lnTo>
                    <a:pt x="14719" y="33655"/>
                  </a:lnTo>
                  <a:lnTo>
                    <a:pt x="21564" y="53428"/>
                  </a:lnTo>
                  <a:lnTo>
                    <a:pt x="28054" y="75018"/>
                  </a:lnTo>
                  <a:lnTo>
                    <a:pt x="2188324" y="75018"/>
                  </a:lnTo>
                  <a:close/>
                </a:path>
                <a:path w="2208529" h="788035">
                  <a:moveTo>
                    <a:pt x="2208199" y="699681"/>
                  </a:moveTo>
                  <a:lnTo>
                    <a:pt x="1943849" y="699681"/>
                  </a:lnTo>
                  <a:lnTo>
                    <a:pt x="1924456" y="728002"/>
                  </a:lnTo>
                  <a:lnTo>
                    <a:pt x="1900618" y="752513"/>
                  </a:lnTo>
                  <a:lnTo>
                    <a:pt x="1872881" y="772642"/>
                  </a:lnTo>
                  <a:lnTo>
                    <a:pt x="1841817" y="787781"/>
                  </a:lnTo>
                  <a:lnTo>
                    <a:pt x="2189251" y="787781"/>
                  </a:lnTo>
                  <a:lnTo>
                    <a:pt x="2194471" y="767537"/>
                  </a:lnTo>
                  <a:lnTo>
                    <a:pt x="2199386" y="746061"/>
                  </a:lnTo>
                  <a:lnTo>
                    <a:pt x="2203970" y="723430"/>
                  </a:lnTo>
                  <a:lnTo>
                    <a:pt x="2208199" y="699681"/>
                  </a:lnTo>
                  <a:close/>
                </a:path>
              </a:pathLst>
            </a:custGeom>
            <a:solidFill>
              <a:srgbClr val="67686B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8" name="object 38"/>
            <p:cNvSpPr/>
            <p:nvPr/>
          </p:nvSpPr>
          <p:spPr>
            <a:xfrm>
              <a:off x="5033924" y="4565332"/>
              <a:ext cx="279400" cy="122555"/>
            </a:xfrm>
            <a:custGeom>
              <a:avLst/>
              <a:gdLst/>
              <a:ahLst/>
              <a:cxnLst/>
              <a:rect l="l" t="t" r="r" b="b"/>
              <a:pathLst>
                <a:path w="279400" h="122554">
                  <a:moveTo>
                    <a:pt x="279044" y="0"/>
                  </a:moveTo>
                  <a:lnTo>
                    <a:pt x="29121" y="0"/>
                  </a:lnTo>
                  <a:lnTo>
                    <a:pt x="25965" y="35302"/>
                  </a:lnTo>
                  <a:lnTo>
                    <a:pt x="24764" y="46774"/>
                  </a:lnTo>
                  <a:lnTo>
                    <a:pt x="21311" y="66946"/>
                  </a:lnTo>
                  <a:lnTo>
                    <a:pt x="16013" y="86272"/>
                  </a:lnTo>
                  <a:lnTo>
                    <a:pt x="8864" y="104763"/>
                  </a:lnTo>
                  <a:lnTo>
                    <a:pt x="0" y="122326"/>
                  </a:lnTo>
                  <a:lnTo>
                    <a:pt x="264350" y="122326"/>
                  </a:lnTo>
                  <a:lnTo>
                    <a:pt x="268802" y="93604"/>
                  </a:lnTo>
                  <a:lnTo>
                    <a:pt x="272749" y="63582"/>
                  </a:lnTo>
                  <a:lnTo>
                    <a:pt x="276171" y="32350"/>
                  </a:lnTo>
                  <a:lnTo>
                    <a:pt x="279044" y="0"/>
                  </a:lnTo>
                  <a:close/>
                </a:path>
              </a:pathLst>
            </a:custGeom>
            <a:solidFill>
              <a:srgbClr val="8D8F92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9" name="object 39"/>
            <p:cNvSpPr/>
            <p:nvPr/>
          </p:nvSpPr>
          <p:spPr>
            <a:xfrm>
              <a:off x="3152698" y="4278020"/>
              <a:ext cx="235585" cy="287655"/>
            </a:xfrm>
            <a:custGeom>
              <a:avLst/>
              <a:gdLst/>
              <a:ahLst/>
              <a:cxnLst/>
              <a:rect l="l" t="t" r="r" b="b"/>
              <a:pathLst>
                <a:path w="235585" h="287654">
                  <a:moveTo>
                    <a:pt x="230162" y="0"/>
                  </a:moveTo>
                  <a:lnTo>
                    <a:pt x="114" y="0"/>
                  </a:lnTo>
                  <a:lnTo>
                    <a:pt x="2443" y="34397"/>
                  </a:lnTo>
                  <a:lnTo>
                    <a:pt x="4138" y="69762"/>
                  </a:lnTo>
                  <a:lnTo>
                    <a:pt x="5173" y="105997"/>
                  </a:lnTo>
                  <a:lnTo>
                    <a:pt x="5524" y="143002"/>
                  </a:lnTo>
                  <a:lnTo>
                    <a:pt x="5164" y="180366"/>
                  </a:lnTo>
                  <a:lnTo>
                    <a:pt x="4105" y="216938"/>
                  </a:lnTo>
                  <a:lnTo>
                    <a:pt x="2374" y="252619"/>
                  </a:lnTo>
                  <a:lnTo>
                    <a:pt x="0" y="287312"/>
                  </a:lnTo>
                  <a:lnTo>
                    <a:pt x="229793" y="287312"/>
                  </a:lnTo>
                  <a:lnTo>
                    <a:pt x="232175" y="252617"/>
                  </a:lnTo>
                  <a:lnTo>
                    <a:pt x="233924" y="216942"/>
                  </a:lnTo>
                  <a:lnTo>
                    <a:pt x="235001" y="180375"/>
                  </a:lnTo>
                  <a:lnTo>
                    <a:pt x="235369" y="143002"/>
                  </a:lnTo>
                  <a:lnTo>
                    <a:pt x="235090" y="105999"/>
                  </a:lnTo>
                  <a:lnTo>
                    <a:pt x="234194" y="71293"/>
                  </a:lnTo>
                  <a:lnTo>
                    <a:pt x="232593" y="37522"/>
                  </a:lnTo>
                  <a:lnTo>
                    <a:pt x="230162" y="0"/>
                  </a:lnTo>
                  <a:close/>
                </a:path>
              </a:pathLst>
            </a:custGeom>
            <a:solidFill>
              <a:srgbClr val="A9ABAE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40" name="object 40"/>
          <p:cNvGrpSpPr/>
          <p:nvPr/>
        </p:nvGrpSpPr>
        <p:grpSpPr>
          <a:xfrm>
            <a:off x="8090917" y="4849165"/>
            <a:ext cx="2216785" cy="53975"/>
            <a:chOff x="3036316" y="4849164"/>
            <a:chExt cx="2216785" cy="53975"/>
          </a:xfrm>
        </p:grpSpPr>
        <p:sp>
          <p:nvSpPr>
            <p:cNvPr id="41" name="object 41"/>
            <p:cNvSpPr/>
            <p:nvPr/>
          </p:nvSpPr>
          <p:spPr>
            <a:xfrm>
              <a:off x="3042704" y="4898097"/>
              <a:ext cx="2169160" cy="3175"/>
            </a:xfrm>
            <a:custGeom>
              <a:avLst/>
              <a:gdLst/>
              <a:ahLst/>
              <a:cxnLst/>
              <a:rect l="l" t="t" r="r" b="b"/>
              <a:pathLst>
                <a:path w="2169160" h="3175">
                  <a:moveTo>
                    <a:pt x="2169045" y="0"/>
                  </a:moveTo>
                  <a:lnTo>
                    <a:pt x="8775" y="0"/>
                  </a:lnTo>
                  <a:lnTo>
                    <a:pt x="4419" y="1917"/>
                  </a:lnTo>
                  <a:lnTo>
                    <a:pt x="0" y="2984"/>
                  </a:lnTo>
                  <a:lnTo>
                    <a:pt x="2160257" y="2984"/>
                  </a:lnTo>
                  <a:lnTo>
                    <a:pt x="2164676" y="1917"/>
                  </a:lnTo>
                  <a:lnTo>
                    <a:pt x="2169045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2" name="object 42"/>
            <p:cNvSpPr/>
            <p:nvPr/>
          </p:nvSpPr>
          <p:spPr>
            <a:xfrm>
              <a:off x="3038221" y="4898097"/>
              <a:ext cx="2173605" cy="3175"/>
            </a:xfrm>
            <a:custGeom>
              <a:avLst/>
              <a:gdLst/>
              <a:ahLst/>
              <a:cxnLst/>
              <a:rect l="l" t="t" r="r" b="b"/>
              <a:pathLst>
                <a:path w="2173604" h="3175">
                  <a:moveTo>
                    <a:pt x="-1904" y="1492"/>
                  </a:moveTo>
                  <a:lnTo>
                    <a:pt x="2175433" y="1492"/>
                  </a:lnTo>
                </a:path>
              </a:pathLst>
            </a:custGeom>
            <a:ln w="6794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3" name="object 43"/>
            <p:cNvSpPr/>
            <p:nvPr/>
          </p:nvSpPr>
          <p:spPr>
            <a:xfrm>
              <a:off x="3051479" y="4849164"/>
              <a:ext cx="2201545" cy="49530"/>
            </a:xfrm>
            <a:custGeom>
              <a:avLst/>
              <a:gdLst/>
              <a:ahLst/>
              <a:cxnLst/>
              <a:rect l="l" t="t" r="r" b="b"/>
              <a:pathLst>
                <a:path w="2201545" h="49529">
                  <a:moveTo>
                    <a:pt x="2201252" y="0"/>
                  </a:moveTo>
                  <a:lnTo>
                    <a:pt x="41008" y="0"/>
                  </a:lnTo>
                  <a:lnTo>
                    <a:pt x="31352" y="17511"/>
                  </a:lnTo>
                  <a:lnTo>
                    <a:pt x="21270" y="31629"/>
                  </a:lnTo>
                  <a:lnTo>
                    <a:pt x="10806" y="42165"/>
                  </a:lnTo>
                  <a:lnTo>
                    <a:pt x="0" y="48933"/>
                  </a:lnTo>
                  <a:lnTo>
                    <a:pt x="2160270" y="48933"/>
                  </a:lnTo>
                  <a:lnTo>
                    <a:pt x="2171075" y="42165"/>
                  </a:lnTo>
                  <a:lnTo>
                    <a:pt x="2181537" y="31629"/>
                  </a:lnTo>
                  <a:lnTo>
                    <a:pt x="2191611" y="17511"/>
                  </a:lnTo>
                  <a:lnTo>
                    <a:pt x="2201252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44" name="object 44"/>
          <p:cNvSpPr/>
          <p:nvPr/>
        </p:nvSpPr>
        <p:spPr>
          <a:xfrm>
            <a:off x="8092820" y="3940963"/>
            <a:ext cx="2212340" cy="47625"/>
          </a:xfrm>
          <a:custGeom>
            <a:avLst/>
            <a:gdLst/>
            <a:ahLst/>
            <a:cxnLst/>
            <a:rect l="l" t="t" r="r" b="b"/>
            <a:pathLst>
              <a:path w="2212340" h="47625">
                <a:moveTo>
                  <a:pt x="2160257" y="0"/>
                </a:moveTo>
                <a:lnTo>
                  <a:pt x="0" y="0"/>
                </a:lnTo>
                <a:lnTo>
                  <a:pt x="13722" y="3111"/>
                </a:lnTo>
                <a:lnTo>
                  <a:pt x="26998" y="12215"/>
                </a:lnTo>
                <a:lnTo>
                  <a:pt x="39738" y="26965"/>
                </a:lnTo>
                <a:lnTo>
                  <a:pt x="51854" y="47015"/>
                </a:lnTo>
                <a:lnTo>
                  <a:pt x="2212111" y="47015"/>
                </a:lnTo>
                <a:lnTo>
                  <a:pt x="2200003" y="26965"/>
                </a:lnTo>
                <a:lnTo>
                  <a:pt x="2187265" y="12215"/>
                </a:lnTo>
                <a:lnTo>
                  <a:pt x="2173986" y="3111"/>
                </a:lnTo>
                <a:lnTo>
                  <a:pt x="2160257" y="0"/>
                </a:lnTo>
                <a:close/>
              </a:path>
            </a:pathLst>
          </a:custGeom>
          <a:solidFill>
            <a:srgbClr val="8D8F92"/>
          </a:solidFill>
        </p:spPr>
        <p:txBody>
          <a:bodyPr wrap="square" lIns="0" tIns="0" rIns="0" bIns="0" rtlCol="0"/>
          <a:lstStyle/>
          <a:p>
            <a:endParaRPr/>
          </a:p>
        </p:txBody>
      </p:sp>
      <p:grpSp>
        <p:nvGrpSpPr>
          <p:cNvPr id="45" name="object 45"/>
          <p:cNvGrpSpPr/>
          <p:nvPr/>
        </p:nvGrpSpPr>
        <p:grpSpPr>
          <a:xfrm>
            <a:off x="8172730" y="4062997"/>
            <a:ext cx="2195195" cy="215265"/>
            <a:chOff x="3118129" y="4062996"/>
            <a:chExt cx="2195195" cy="215265"/>
          </a:xfrm>
        </p:grpSpPr>
        <p:sp>
          <p:nvSpPr>
            <p:cNvPr id="46" name="object 46"/>
            <p:cNvSpPr/>
            <p:nvPr/>
          </p:nvSpPr>
          <p:spPr>
            <a:xfrm>
              <a:off x="5024920" y="4153014"/>
              <a:ext cx="288290" cy="125095"/>
            </a:xfrm>
            <a:custGeom>
              <a:avLst/>
              <a:gdLst/>
              <a:ahLst/>
              <a:cxnLst/>
              <a:rect l="l" t="t" r="r" b="b"/>
              <a:pathLst>
                <a:path w="288289" h="125095">
                  <a:moveTo>
                    <a:pt x="273138" y="0"/>
                  </a:moveTo>
                  <a:lnTo>
                    <a:pt x="0" y="0"/>
                  </a:lnTo>
                  <a:lnTo>
                    <a:pt x="12533" y="20046"/>
                  </a:lnTo>
                  <a:lnTo>
                    <a:pt x="22675" y="41575"/>
                  </a:lnTo>
                  <a:lnTo>
                    <a:pt x="30218" y="64420"/>
                  </a:lnTo>
                  <a:lnTo>
                    <a:pt x="34950" y="88417"/>
                  </a:lnTo>
                  <a:lnTo>
                    <a:pt x="36283" y="100456"/>
                  </a:lnTo>
                  <a:lnTo>
                    <a:pt x="36537" y="106324"/>
                  </a:lnTo>
                  <a:lnTo>
                    <a:pt x="37998" y="125006"/>
                  </a:lnTo>
                  <a:lnTo>
                    <a:pt x="288150" y="125006"/>
                  </a:lnTo>
                  <a:lnTo>
                    <a:pt x="285235" y="91913"/>
                  </a:lnTo>
                  <a:lnTo>
                    <a:pt x="281744" y="59983"/>
                  </a:lnTo>
                  <a:lnTo>
                    <a:pt x="277704" y="29313"/>
                  </a:lnTo>
                  <a:lnTo>
                    <a:pt x="273138" y="0"/>
                  </a:lnTo>
                  <a:close/>
                </a:path>
              </a:pathLst>
            </a:custGeom>
            <a:solidFill>
              <a:srgbClr val="8D8F92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7" name="object 47"/>
            <p:cNvSpPr/>
            <p:nvPr/>
          </p:nvSpPr>
          <p:spPr>
            <a:xfrm>
              <a:off x="3118129" y="4062996"/>
              <a:ext cx="2179955" cy="90170"/>
            </a:xfrm>
            <a:custGeom>
              <a:avLst/>
              <a:gdLst/>
              <a:ahLst/>
              <a:cxnLst/>
              <a:rect l="l" t="t" r="r" b="b"/>
              <a:pathLst>
                <a:path w="2179954" h="90170">
                  <a:moveTo>
                    <a:pt x="2160270" y="0"/>
                  </a:moveTo>
                  <a:lnTo>
                    <a:pt x="0" y="0"/>
                  </a:lnTo>
                  <a:lnTo>
                    <a:pt x="5425" y="20607"/>
                  </a:lnTo>
                  <a:lnTo>
                    <a:pt x="10525" y="42518"/>
                  </a:lnTo>
                  <a:lnTo>
                    <a:pt x="15276" y="65674"/>
                  </a:lnTo>
                  <a:lnTo>
                    <a:pt x="19659" y="90017"/>
                  </a:lnTo>
                  <a:lnTo>
                    <a:pt x="300888" y="90017"/>
                  </a:lnTo>
                  <a:lnTo>
                    <a:pt x="332060" y="55378"/>
                  </a:lnTo>
                  <a:lnTo>
                    <a:pt x="370506" y="28825"/>
                  </a:lnTo>
                  <a:lnTo>
                    <a:pt x="414777" y="11822"/>
                  </a:lnTo>
                  <a:lnTo>
                    <a:pt x="463423" y="5829"/>
                  </a:lnTo>
                  <a:lnTo>
                    <a:pt x="1744484" y="5829"/>
                  </a:lnTo>
                  <a:lnTo>
                    <a:pt x="1793081" y="11829"/>
                  </a:lnTo>
                  <a:lnTo>
                    <a:pt x="1837282" y="28844"/>
                  </a:lnTo>
                  <a:lnTo>
                    <a:pt x="1875660" y="55399"/>
                  </a:lnTo>
                  <a:lnTo>
                    <a:pt x="1906790" y="90017"/>
                  </a:lnTo>
                  <a:lnTo>
                    <a:pt x="2179929" y="90017"/>
                  </a:lnTo>
                  <a:lnTo>
                    <a:pt x="2175541" y="65674"/>
                  </a:lnTo>
                  <a:lnTo>
                    <a:pt x="2170790" y="42518"/>
                  </a:lnTo>
                  <a:lnTo>
                    <a:pt x="2165693" y="20607"/>
                  </a:lnTo>
                  <a:lnTo>
                    <a:pt x="2160270" y="0"/>
                  </a:lnTo>
                  <a:close/>
                </a:path>
              </a:pathLst>
            </a:custGeom>
            <a:solidFill>
              <a:srgbClr val="67686B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48" name="object 48"/>
          <p:cNvSpPr/>
          <p:nvPr/>
        </p:nvSpPr>
        <p:spPr>
          <a:xfrm>
            <a:off x="8147088" y="4775758"/>
            <a:ext cx="2186940" cy="73660"/>
          </a:xfrm>
          <a:custGeom>
            <a:avLst/>
            <a:gdLst/>
            <a:ahLst/>
            <a:cxnLst/>
            <a:rect l="l" t="t" r="r" b="b"/>
            <a:pathLst>
              <a:path w="2186940" h="73660">
                <a:moveTo>
                  <a:pt x="2186838" y="0"/>
                </a:moveTo>
                <a:lnTo>
                  <a:pt x="1839404" y="0"/>
                </a:lnTo>
                <a:lnTo>
                  <a:pt x="1822500" y="5618"/>
                </a:lnTo>
                <a:lnTo>
                  <a:pt x="1804963" y="9745"/>
                </a:lnTo>
                <a:lnTo>
                  <a:pt x="1786867" y="12289"/>
                </a:lnTo>
                <a:lnTo>
                  <a:pt x="1768284" y="13157"/>
                </a:lnTo>
                <a:lnTo>
                  <a:pt x="487857" y="13157"/>
                </a:lnTo>
                <a:lnTo>
                  <a:pt x="469259" y="12292"/>
                </a:lnTo>
                <a:lnTo>
                  <a:pt x="451153" y="9755"/>
                </a:lnTo>
                <a:lnTo>
                  <a:pt x="433606" y="5629"/>
                </a:lnTo>
                <a:lnTo>
                  <a:pt x="416687" y="0"/>
                </a:lnTo>
                <a:lnTo>
                  <a:pt x="26581" y="0"/>
                </a:lnTo>
                <a:lnTo>
                  <a:pt x="20429" y="20942"/>
                </a:lnTo>
                <a:lnTo>
                  <a:pt x="13933" y="40198"/>
                </a:lnTo>
                <a:lnTo>
                  <a:pt x="7116" y="57707"/>
                </a:lnTo>
                <a:lnTo>
                  <a:pt x="0" y="73406"/>
                </a:lnTo>
                <a:lnTo>
                  <a:pt x="2160244" y="73406"/>
                </a:lnTo>
                <a:lnTo>
                  <a:pt x="2167375" y="57707"/>
                </a:lnTo>
                <a:lnTo>
                  <a:pt x="2174198" y="40198"/>
                </a:lnTo>
                <a:lnTo>
                  <a:pt x="2180693" y="20942"/>
                </a:lnTo>
                <a:lnTo>
                  <a:pt x="2186838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9" name="object 49"/>
          <p:cNvSpPr/>
          <p:nvPr/>
        </p:nvSpPr>
        <p:spPr>
          <a:xfrm>
            <a:off x="8192390" y="4153015"/>
            <a:ext cx="281305" cy="125095"/>
          </a:xfrm>
          <a:custGeom>
            <a:avLst/>
            <a:gdLst/>
            <a:ahLst/>
            <a:cxnLst/>
            <a:rect l="l" t="t" r="r" b="b"/>
            <a:pathLst>
              <a:path w="281304" h="125095">
                <a:moveTo>
                  <a:pt x="281228" y="0"/>
                </a:moveTo>
                <a:lnTo>
                  <a:pt x="0" y="0"/>
                </a:lnTo>
                <a:lnTo>
                  <a:pt x="4565" y="29313"/>
                </a:lnTo>
                <a:lnTo>
                  <a:pt x="8607" y="59983"/>
                </a:lnTo>
                <a:lnTo>
                  <a:pt x="12101" y="91913"/>
                </a:lnTo>
                <a:lnTo>
                  <a:pt x="15024" y="125006"/>
                </a:lnTo>
                <a:lnTo>
                  <a:pt x="245071" y="125006"/>
                </a:lnTo>
                <a:lnTo>
                  <a:pt x="244703" y="114858"/>
                </a:lnTo>
                <a:lnTo>
                  <a:pt x="247179" y="83415"/>
                </a:lnTo>
                <a:lnTo>
                  <a:pt x="254350" y="53547"/>
                </a:lnTo>
                <a:lnTo>
                  <a:pt x="265829" y="25620"/>
                </a:lnTo>
                <a:lnTo>
                  <a:pt x="281228" y="0"/>
                </a:lnTo>
                <a:close/>
              </a:path>
            </a:pathLst>
          </a:custGeom>
          <a:solidFill>
            <a:srgbClr val="8D8F92"/>
          </a:solidFill>
        </p:spPr>
        <p:txBody>
          <a:bodyPr wrap="square" lIns="0" tIns="0" rIns="0" bIns="0" rtlCol="0"/>
          <a:lstStyle/>
          <a:p>
            <a:endParaRPr/>
          </a:p>
        </p:txBody>
      </p:sp>
      <p:grpSp>
        <p:nvGrpSpPr>
          <p:cNvPr id="50" name="object 50"/>
          <p:cNvGrpSpPr/>
          <p:nvPr/>
        </p:nvGrpSpPr>
        <p:grpSpPr>
          <a:xfrm>
            <a:off x="8173670" y="4565332"/>
            <a:ext cx="390525" cy="210820"/>
            <a:chOff x="3119069" y="4565332"/>
            <a:chExt cx="390525" cy="210820"/>
          </a:xfrm>
        </p:grpSpPr>
        <p:sp>
          <p:nvSpPr>
            <p:cNvPr id="51" name="object 51"/>
            <p:cNvSpPr/>
            <p:nvPr/>
          </p:nvSpPr>
          <p:spPr>
            <a:xfrm>
              <a:off x="3119069" y="4687658"/>
              <a:ext cx="390525" cy="88265"/>
            </a:xfrm>
            <a:custGeom>
              <a:avLst/>
              <a:gdLst/>
              <a:ahLst/>
              <a:cxnLst/>
              <a:rect l="l" t="t" r="r" b="b"/>
              <a:pathLst>
                <a:path w="390525" h="88264">
                  <a:moveTo>
                    <a:pt x="287934" y="0"/>
                  </a:moveTo>
                  <a:lnTo>
                    <a:pt x="18935" y="0"/>
                  </a:lnTo>
                  <a:lnTo>
                    <a:pt x="14701" y="23738"/>
                  </a:lnTo>
                  <a:lnTo>
                    <a:pt x="10125" y="46374"/>
                  </a:lnTo>
                  <a:lnTo>
                    <a:pt x="5219" y="67847"/>
                  </a:lnTo>
                  <a:lnTo>
                    <a:pt x="0" y="88099"/>
                  </a:lnTo>
                  <a:lnTo>
                    <a:pt x="390105" y="88099"/>
                  </a:lnTo>
                  <a:lnTo>
                    <a:pt x="359000" y="72941"/>
                  </a:lnTo>
                  <a:lnTo>
                    <a:pt x="331219" y="52822"/>
                  </a:lnTo>
                  <a:lnTo>
                    <a:pt x="307338" y="28317"/>
                  </a:lnTo>
                  <a:lnTo>
                    <a:pt x="287934" y="0"/>
                  </a:lnTo>
                  <a:close/>
                </a:path>
              </a:pathLst>
            </a:custGeom>
            <a:solidFill>
              <a:srgbClr val="67686B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2" name="object 52"/>
            <p:cNvSpPr/>
            <p:nvPr/>
          </p:nvSpPr>
          <p:spPr>
            <a:xfrm>
              <a:off x="3138004" y="4565332"/>
              <a:ext cx="269240" cy="122555"/>
            </a:xfrm>
            <a:custGeom>
              <a:avLst/>
              <a:gdLst/>
              <a:ahLst/>
              <a:cxnLst/>
              <a:rect l="l" t="t" r="r" b="b"/>
              <a:pathLst>
                <a:path w="269239" h="122554">
                  <a:moveTo>
                    <a:pt x="244487" y="0"/>
                  </a:moveTo>
                  <a:lnTo>
                    <a:pt x="14693" y="0"/>
                  </a:lnTo>
                  <a:lnTo>
                    <a:pt x="11826" y="32350"/>
                  </a:lnTo>
                  <a:lnTo>
                    <a:pt x="8404" y="63582"/>
                  </a:lnTo>
                  <a:lnTo>
                    <a:pt x="4453" y="93604"/>
                  </a:lnTo>
                  <a:lnTo>
                    <a:pt x="0" y="122326"/>
                  </a:lnTo>
                  <a:lnTo>
                    <a:pt x="268998" y="122326"/>
                  </a:lnTo>
                  <a:lnTo>
                    <a:pt x="258077" y="99861"/>
                  </a:lnTo>
                  <a:lnTo>
                    <a:pt x="249999" y="75928"/>
                  </a:lnTo>
                  <a:lnTo>
                    <a:pt x="244988" y="50740"/>
                  </a:lnTo>
                  <a:lnTo>
                    <a:pt x="243268" y="24510"/>
                  </a:lnTo>
                  <a:lnTo>
                    <a:pt x="243268" y="18656"/>
                  </a:lnTo>
                  <a:lnTo>
                    <a:pt x="244487" y="0"/>
                  </a:lnTo>
                  <a:close/>
                </a:path>
              </a:pathLst>
            </a:custGeom>
            <a:solidFill>
              <a:srgbClr val="8D8F92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53" name="object 53"/>
          <p:cNvGrpSpPr/>
          <p:nvPr/>
        </p:nvGrpSpPr>
        <p:grpSpPr>
          <a:xfrm>
            <a:off x="8090917" y="3939057"/>
            <a:ext cx="2284095" cy="963930"/>
            <a:chOff x="3036316" y="3939057"/>
            <a:chExt cx="2284095" cy="963930"/>
          </a:xfrm>
        </p:grpSpPr>
        <p:sp>
          <p:nvSpPr>
            <p:cNvPr id="54" name="object 54"/>
            <p:cNvSpPr/>
            <p:nvPr/>
          </p:nvSpPr>
          <p:spPr>
            <a:xfrm>
              <a:off x="5062918" y="4278020"/>
              <a:ext cx="255904" cy="287655"/>
            </a:xfrm>
            <a:custGeom>
              <a:avLst/>
              <a:gdLst/>
              <a:ahLst/>
              <a:cxnLst/>
              <a:rect l="l" t="t" r="r" b="b"/>
              <a:pathLst>
                <a:path w="255904" h="287654">
                  <a:moveTo>
                    <a:pt x="250151" y="0"/>
                  </a:moveTo>
                  <a:lnTo>
                    <a:pt x="0" y="0"/>
                  </a:lnTo>
                  <a:lnTo>
                    <a:pt x="2383" y="34411"/>
                  </a:lnTo>
                  <a:lnTo>
                    <a:pt x="4159" y="69743"/>
                  </a:lnTo>
                  <a:lnTo>
                    <a:pt x="5268" y="105954"/>
                  </a:lnTo>
                  <a:lnTo>
                    <a:pt x="5651" y="143002"/>
                  </a:lnTo>
                  <a:lnTo>
                    <a:pt x="5291" y="180366"/>
                  </a:lnTo>
                  <a:lnTo>
                    <a:pt x="4232" y="216938"/>
                  </a:lnTo>
                  <a:lnTo>
                    <a:pt x="2501" y="252619"/>
                  </a:lnTo>
                  <a:lnTo>
                    <a:pt x="127" y="287312"/>
                  </a:lnTo>
                  <a:lnTo>
                    <a:pt x="250050" y="287312"/>
                  </a:lnTo>
                  <a:lnTo>
                    <a:pt x="252424" y="252619"/>
                  </a:lnTo>
                  <a:lnTo>
                    <a:pt x="254155" y="216938"/>
                  </a:lnTo>
                  <a:lnTo>
                    <a:pt x="255215" y="180366"/>
                  </a:lnTo>
                  <a:lnTo>
                    <a:pt x="255574" y="143002"/>
                  </a:lnTo>
                  <a:lnTo>
                    <a:pt x="255223" y="105997"/>
                  </a:lnTo>
                  <a:lnTo>
                    <a:pt x="254187" y="69762"/>
                  </a:lnTo>
                  <a:lnTo>
                    <a:pt x="252488" y="34397"/>
                  </a:lnTo>
                  <a:lnTo>
                    <a:pt x="250151" y="0"/>
                  </a:lnTo>
                  <a:close/>
                </a:path>
              </a:pathLst>
            </a:custGeom>
            <a:solidFill>
              <a:srgbClr val="A9ABAE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5" name="object 55"/>
            <p:cNvSpPr/>
            <p:nvPr/>
          </p:nvSpPr>
          <p:spPr>
            <a:xfrm>
              <a:off x="3038221" y="3940962"/>
              <a:ext cx="2280285" cy="960119"/>
            </a:xfrm>
            <a:custGeom>
              <a:avLst/>
              <a:gdLst/>
              <a:ahLst/>
              <a:cxnLst/>
              <a:rect l="l" t="t" r="r" b="b"/>
              <a:pathLst>
                <a:path w="2280285" h="960120">
                  <a:moveTo>
                    <a:pt x="2030349" y="480060"/>
                  </a:moveTo>
                  <a:lnTo>
                    <a:pt x="2029873" y="437939"/>
                  </a:lnTo>
                  <a:lnTo>
                    <a:pt x="2028488" y="396879"/>
                  </a:lnTo>
                  <a:lnTo>
                    <a:pt x="2026255" y="356989"/>
                  </a:lnTo>
                  <a:lnTo>
                    <a:pt x="2023237" y="318376"/>
                  </a:lnTo>
                  <a:lnTo>
                    <a:pt x="2022983" y="312508"/>
                  </a:lnTo>
                  <a:lnTo>
                    <a:pt x="2022462" y="306730"/>
                  </a:lnTo>
                  <a:lnTo>
                    <a:pt x="2021725" y="301002"/>
                  </a:lnTo>
                  <a:lnTo>
                    <a:pt x="2021700" y="300824"/>
                  </a:lnTo>
                  <a:lnTo>
                    <a:pt x="2021687" y="300647"/>
                  </a:lnTo>
                  <a:lnTo>
                    <a:pt x="2021674" y="300481"/>
                  </a:lnTo>
                  <a:lnTo>
                    <a:pt x="2009555" y="253856"/>
                  </a:lnTo>
                  <a:lnTo>
                    <a:pt x="1987193" y="212421"/>
                  </a:lnTo>
                  <a:lnTo>
                    <a:pt x="1956030" y="177633"/>
                  </a:lnTo>
                  <a:lnTo>
                    <a:pt x="1917531" y="150963"/>
                  </a:lnTo>
                  <a:lnTo>
                    <a:pt x="1873163" y="133883"/>
                  </a:lnTo>
                  <a:lnTo>
                    <a:pt x="1824393" y="127863"/>
                  </a:lnTo>
                  <a:lnTo>
                    <a:pt x="543331" y="127863"/>
                  </a:lnTo>
                  <a:lnTo>
                    <a:pt x="497686" y="133120"/>
                  </a:lnTo>
                  <a:lnTo>
                    <a:pt x="455787" y="148094"/>
                  </a:lnTo>
                  <a:lnTo>
                    <a:pt x="418827" y="171591"/>
                  </a:lnTo>
                  <a:lnTo>
                    <a:pt x="388000" y="202416"/>
                  </a:lnTo>
                  <a:lnTo>
                    <a:pt x="364503" y="239374"/>
                  </a:lnTo>
                  <a:lnTo>
                    <a:pt x="349528" y="281270"/>
                  </a:lnTo>
                  <a:lnTo>
                    <a:pt x="344271" y="326910"/>
                  </a:lnTo>
                  <a:lnTo>
                    <a:pt x="344271" y="331419"/>
                  </a:lnTo>
                  <a:lnTo>
                    <a:pt x="344474" y="335876"/>
                  </a:lnTo>
                  <a:lnTo>
                    <a:pt x="344766" y="340296"/>
                  </a:lnTo>
                  <a:lnTo>
                    <a:pt x="347071" y="374580"/>
                  </a:lnTo>
                  <a:lnTo>
                    <a:pt x="348672" y="408351"/>
                  </a:lnTo>
                  <a:lnTo>
                    <a:pt x="349567" y="443057"/>
                  </a:lnTo>
                  <a:lnTo>
                    <a:pt x="349846" y="480060"/>
                  </a:lnTo>
                  <a:lnTo>
                    <a:pt x="349451" y="519325"/>
                  </a:lnTo>
                  <a:lnTo>
                    <a:pt x="348284" y="557717"/>
                  </a:lnTo>
                  <a:lnTo>
                    <a:pt x="346375" y="595113"/>
                  </a:lnTo>
                  <a:lnTo>
                    <a:pt x="343750" y="631393"/>
                  </a:lnTo>
                  <a:lnTo>
                    <a:pt x="343357" y="637222"/>
                  </a:lnTo>
                  <a:lnTo>
                    <a:pt x="343052" y="643013"/>
                  </a:lnTo>
                  <a:lnTo>
                    <a:pt x="343052" y="648881"/>
                  </a:lnTo>
                  <a:lnTo>
                    <a:pt x="348310" y="694521"/>
                  </a:lnTo>
                  <a:lnTo>
                    <a:pt x="363286" y="736419"/>
                  </a:lnTo>
                  <a:lnTo>
                    <a:pt x="386786" y="773380"/>
                  </a:lnTo>
                  <a:lnTo>
                    <a:pt x="417615" y="804207"/>
                  </a:lnTo>
                  <a:lnTo>
                    <a:pt x="454578" y="827707"/>
                  </a:lnTo>
                  <a:lnTo>
                    <a:pt x="496479" y="842683"/>
                  </a:lnTo>
                  <a:lnTo>
                    <a:pt x="542124" y="847940"/>
                  </a:lnTo>
                  <a:lnTo>
                    <a:pt x="1822551" y="847940"/>
                  </a:lnTo>
                  <a:lnTo>
                    <a:pt x="1871976" y="841755"/>
                  </a:lnTo>
                  <a:lnTo>
                    <a:pt x="1916857" y="824220"/>
                  </a:lnTo>
                  <a:lnTo>
                    <a:pt x="1955663" y="796869"/>
                  </a:lnTo>
                  <a:lnTo>
                    <a:pt x="1986864" y="761234"/>
                  </a:lnTo>
                  <a:lnTo>
                    <a:pt x="2008929" y="718849"/>
                  </a:lnTo>
                  <a:lnTo>
                    <a:pt x="2020328" y="671245"/>
                  </a:lnTo>
                  <a:lnTo>
                    <a:pt x="2020468" y="671131"/>
                  </a:lnTo>
                  <a:lnTo>
                    <a:pt x="2024691" y="626121"/>
                  </a:lnTo>
                  <a:lnTo>
                    <a:pt x="2027789" y="579100"/>
                  </a:lnTo>
                  <a:lnTo>
                    <a:pt x="2029698" y="530328"/>
                  </a:lnTo>
                  <a:lnTo>
                    <a:pt x="2030349" y="480060"/>
                  </a:lnTo>
                  <a:close/>
                </a:path>
                <a:path w="2280285" h="960120">
                  <a:moveTo>
                    <a:pt x="2280272" y="480060"/>
                  </a:moveTo>
                  <a:lnTo>
                    <a:pt x="2278971" y="551001"/>
                  </a:lnTo>
                  <a:lnTo>
                    <a:pt x="2275190" y="618710"/>
                  </a:lnTo>
                  <a:lnTo>
                    <a:pt x="2269117" y="682444"/>
                  </a:lnTo>
                  <a:lnTo>
                    <a:pt x="2260936" y="741461"/>
                  </a:lnTo>
                  <a:lnTo>
                    <a:pt x="2250834" y="795017"/>
                  </a:lnTo>
                  <a:lnTo>
                    <a:pt x="2238995" y="842372"/>
                  </a:lnTo>
                  <a:lnTo>
                    <a:pt x="2225606" y="882781"/>
                  </a:lnTo>
                  <a:lnTo>
                    <a:pt x="2194918" y="939795"/>
                  </a:lnTo>
                  <a:lnTo>
                    <a:pt x="2160257" y="960119"/>
                  </a:lnTo>
                  <a:lnTo>
                    <a:pt x="0" y="960119"/>
                  </a:lnTo>
                  <a:lnTo>
                    <a:pt x="17734" y="954915"/>
                  </a:lnTo>
                  <a:lnTo>
                    <a:pt x="34660" y="939795"/>
                  </a:lnTo>
                  <a:lnTo>
                    <a:pt x="65345" y="882781"/>
                  </a:lnTo>
                  <a:lnTo>
                    <a:pt x="78732" y="842372"/>
                  </a:lnTo>
                  <a:lnTo>
                    <a:pt x="90569" y="795017"/>
                  </a:lnTo>
                  <a:lnTo>
                    <a:pt x="100670" y="741461"/>
                  </a:lnTo>
                  <a:lnTo>
                    <a:pt x="108849" y="682444"/>
                  </a:lnTo>
                  <a:lnTo>
                    <a:pt x="114921" y="618710"/>
                  </a:lnTo>
                  <a:lnTo>
                    <a:pt x="118701" y="551001"/>
                  </a:lnTo>
                  <a:lnTo>
                    <a:pt x="120002" y="480060"/>
                  </a:lnTo>
                  <a:lnTo>
                    <a:pt x="118701" y="409121"/>
                  </a:lnTo>
                  <a:lnTo>
                    <a:pt x="114921" y="341414"/>
                  </a:lnTo>
                  <a:lnTo>
                    <a:pt x="108849" y="277680"/>
                  </a:lnTo>
                  <a:lnTo>
                    <a:pt x="100670" y="218664"/>
                  </a:lnTo>
                  <a:lnTo>
                    <a:pt x="90569" y="165107"/>
                  </a:lnTo>
                  <a:lnTo>
                    <a:pt x="78732" y="117752"/>
                  </a:lnTo>
                  <a:lnTo>
                    <a:pt x="65345" y="77341"/>
                  </a:lnTo>
                  <a:lnTo>
                    <a:pt x="34660" y="20325"/>
                  </a:lnTo>
                  <a:lnTo>
                    <a:pt x="0" y="0"/>
                  </a:lnTo>
                  <a:lnTo>
                    <a:pt x="2160257" y="0"/>
                  </a:lnTo>
                  <a:lnTo>
                    <a:pt x="2194918" y="20325"/>
                  </a:lnTo>
                  <a:lnTo>
                    <a:pt x="2225606" y="77341"/>
                  </a:lnTo>
                  <a:lnTo>
                    <a:pt x="2238995" y="117752"/>
                  </a:lnTo>
                  <a:lnTo>
                    <a:pt x="2250834" y="165107"/>
                  </a:lnTo>
                  <a:lnTo>
                    <a:pt x="2260936" y="218664"/>
                  </a:lnTo>
                  <a:lnTo>
                    <a:pt x="2269117" y="277680"/>
                  </a:lnTo>
                  <a:lnTo>
                    <a:pt x="2275190" y="341414"/>
                  </a:lnTo>
                  <a:lnTo>
                    <a:pt x="2278971" y="409121"/>
                  </a:lnTo>
                  <a:lnTo>
                    <a:pt x="2280272" y="480060"/>
                  </a:lnTo>
                  <a:close/>
                </a:path>
              </a:pathLst>
            </a:custGeom>
            <a:ln w="381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56" name="object 56"/>
          <p:cNvGrpSpPr/>
          <p:nvPr/>
        </p:nvGrpSpPr>
        <p:grpSpPr>
          <a:xfrm>
            <a:off x="7970508" y="6720611"/>
            <a:ext cx="3037205" cy="557530"/>
            <a:chOff x="2915907" y="6720611"/>
            <a:chExt cx="3037205" cy="557530"/>
          </a:xfrm>
        </p:grpSpPr>
        <p:sp>
          <p:nvSpPr>
            <p:cNvPr id="57" name="object 57"/>
            <p:cNvSpPr/>
            <p:nvPr/>
          </p:nvSpPr>
          <p:spPr>
            <a:xfrm>
              <a:off x="2917278" y="7080580"/>
              <a:ext cx="2571750" cy="194945"/>
            </a:xfrm>
            <a:custGeom>
              <a:avLst/>
              <a:gdLst/>
              <a:ahLst/>
              <a:cxnLst/>
              <a:rect l="l" t="t" r="r" b="b"/>
              <a:pathLst>
                <a:path w="2571750" h="194945">
                  <a:moveTo>
                    <a:pt x="2571369" y="0"/>
                  </a:moveTo>
                  <a:lnTo>
                    <a:pt x="0" y="0"/>
                  </a:lnTo>
                  <a:lnTo>
                    <a:pt x="0" y="194817"/>
                  </a:lnTo>
                  <a:lnTo>
                    <a:pt x="2571369" y="194817"/>
                  </a:lnTo>
                  <a:lnTo>
                    <a:pt x="2571369" y="0"/>
                  </a:lnTo>
                  <a:close/>
                </a:path>
              </a:pathLst>
            </a:custGeom>
            <a:solidFill>
              <a:srgbClr val="939598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8" name="object 58"/>
            <p:cNvSpPr/>
            <p:nvPr/>
          </p:nvSpPr>
          <p:spPr>
            <a:xfrm>
              <a:off x="2917278" y="7080580"/>
              <a:ext cx="2571750" cy="194945"/>
            </a:xfrm>
            <a:custGeom>
              <a:avLst/>
              <a:gdLst/>
              <a:ahLst/>
              <a:cxnLst/>
              <a:rect l="l" t="t" r="r" b="b"/>
              <a:pathLst>
                <a:path w="2571750" h="194945">
                  <a:moveTo>
                    <a:pt x="2571369" y="0"/>
                  </a:moveTo>
                  <a:lnTo>
                    <a:pt x="0" y="0"/>
                  </a:lnTo>
                  <a:lnTo>
                    <a:pt x="0" y="194817"/>
                  </a:lnTo>
                  <a:lnTo>
                    <a:pt x="2571369" y="194817"/>
                  </a:lnTo>
                  <a:lnTo>
                    <a:pt x="2571369" y="0"/>
                  </a:lnTo>
                  <a:close/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9" name="object 59"/>
            <p:cNvSpPr/>
            <p:nvPr/>
          </p:nvSpPr>
          <p:spPr>
            <a:xfrm>
              <a:off x="5466676" y="7082485"/>
              <a:ext cx="44450" cy="191135"/>
            </a:xfrm>
            <a:custGeom>
              <a:avLst/>
              <a:gdLst/>
              <a:ahLst/>
              <a:cxnLst/>
              <a:rect l="l" t="t" r="r" b="b"/>
              <a:pathLst>
                <a:path w="44450" h="191134">
                  <a:moveTo>
                    <a:pt x="21971" y="0"/>
                  </a:moveTo>
                  <a:lnTo>
                    <a:pt x="13126" y="7534"/>
                  </a:lnTo>
                  <a:lnTo>
                    <a:pt x="6175" y="28093"/>
                  </a:lnTo>
                  <a:lnTo>
                    <a:pt x="1629" y="58609"/>
                  </a:lnTo>
                  <a:lnTo>
                    <a:pt x="0" y="96012"/>
                  </a:lnTo>
                  <a:lnTo>
                    <a:pt x="1629" y="133564"/>
                  </a:lnTo>
                  <a:lnTo>
                    <a:pt x="6175" y="163691"/>
                  </a:lnTo>
                  <a:lnTo>
                    <a:pt x="13126" y="183724"/>
                  </a:lnTo>
                  <a:lnTo>
                    <a:pt x="21971" y="190995"/>
                  </a:lnTo>
                  <a:lnTo>
                    <a:pt x="30388" y="183724"/>
                  </a:lnTo>
                  <a:lnTo>
                    <a:pt x="37391" y="163691"/>
                  </a:lnTo>
                  <a:lnTo>
                    <a:pt x="42180" y="133564"/>
                  </a:lnTo>
                  <a:lnTo>
                    <a:pt x="43954" y="96012"/>
                  </a:lnTo>
                  <a:lnTo>
                    <a:pt x="42180" y="58609"/>
                  </a:lnTo>
                  <a:lnTo>
                    <a:pt x="37391" y="28093"/>
                  </a:lnTo>
                  <a:lnTo>
                    <a:pt x="30388" y="7534"/>
                  </a:lnTo>
                  <a:lnTo>
                    <a:pt x="21971" y="0"/>
                  </a:lnTo>
                  <a:close/>
                </a:path>
              </a:pathLst>
            </a:custGeom>
            <a:solidFill>
              <a:srgbClr val="A7A9AC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0" name="object 60"/>
            <p:cNvSpPr/>
            <p:nvPr/>
          </p:nvSpPr>
          <p:spPr>
            <a:xfrm>
              <a:off x="5466676" y="7082485"/>
              <a:ext cx="44450" cy="191135"/>
            </a:xfrm>
            <a:custGeom>
              <a:avLst/>
              <a:gdLst/>
              <a:ahLst/>
              <a:cxnLst/>
              <a:rect l="l" t="t" r="r" b="b"/>
              <a:pathLst>
                <a:path w="44450" h="191134">
                  <a:moveTo>
                    <a:pt x="21971" y="0"/>
                  </a:moveTo>
                  <a:lnTo>
                    <a:pt x="30388" y="7534"/>
                  </a:lnTo>
                  <a:lnTo>
                    <a:pt x="37391" y="28093"/>
                  </a:lnTo>
                  <a:lnTo>
                    <a:pt x="42180" y="58609"/>
                  </a:lnTo>
                  <a:lnTo>
                    <a:pt x="43954" y="96012"/>
                  </a:lnTo>
                  <a:lnTo>
                    <a:pt x="42180" y="133564"/>
                  </a:lnTo>
                  <a:lnTo>
                    <a:pt x="37391" y="163691"/>
                  </a:lnTo>
                  <a:lnTo>
                    <a:pt x="30388" y="183724"/>
                  </a:lnTo>
                  <a:lnTo>
                    <a:pt x="21971" y="190995"/>
                  </a:lnTo>
                  <a:lnTo>
                    <a:pt x="13126" y="183724"/>
                  </a:lnTo>
                  <a:lnTo>
                    <a:pt x="6175" y="163691"/>
                  </a:lnTo>
                  <a:lnTo>
                    <a:pt x="1629" y="133564"/>
                  </a:lnTo>
                  <a:lnTo>
                    <a:pt x="0" y="96012"/>
                  </a:lnTo>
                  <a:lnTo>
                    <a:pt x="1629" y="58609"/>
                  </a:lnTo>
                  <a:lnTo>
                    <a:pt x="6175" y="28093"/>
                  </a:lnTo>
                  <a:lnTo>
                    <a:pt x="13126" y="7534"/>
                  </a:lnTo>
                  <a:lnTo>
                    <a:pt x="21971" y="0"/>
                  </a:lnTo>
                  <a:close/>
                </a:path>
              </a:pathLst>
            </a:custGeom>
            <a:ln w="9144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1" name="object 61"/>
            <p:cNvSpPr/>
            <p:nvPr/>
          </p:nvSpPr>
          <p:spPr>
            <a:xfrm>
              <a:off x="5467565" y="7118032"/>
              <a:ext cx="481330" cy="108585"/>
            </a:xfrm>
            <a:custGeom>
              <a:avLst/>
              <a:gdLst/>
              <a:ahLst/>
              <a:cxnLst/>
              <a:rect l="l" t="t" r="r" b="b"/>
              <a:pathLst>
                <a:path w="481329" h="108584">
                  <a:moveTo>
                    <a:pt x="469125" y="0"/>
                  </a:moveTo>
                  <a:lnTo>
                    <a:pt x="0" y="0"/>
                  </a:lnTo>
                  <a:lnTo>
                    <a:pt x="0" y="105155"/>
                  </a:lnTo>
                  <a:lnTo>
                    <a:pt x="1904" y="107962"/>
                  </a:lnTo>
                  <a:lnTo>
                    <a:pt x="466356" y="107962"/>
                  </a:lnTo>
                  <a:lnTo>
                    <a:pt x="472862" y="103918"/>
                  </a:lnTo>
                  <a:lnTo>
                    <a:pt x="477404" y="92754"/>
                  </a:lnTo>
                  <a:lnTo>
                    <a:pt x="480067" y="75922"/>
                  </a:lnTo>
                  <a:lnTo>
                    <a:pt x="480936" y="54876"/>
                  </a:lnTo>
                  <a:lnTo>
                    <a:pt x="480378" y="36283"/>
                  </a:lnTo>
                  <a:lnTo>
                    <a:pt x="478464" y="18532"/>
                  </a:lnTo>
                  <a:lnTo>
                    <a:pt x="474833" y="5234"/>
                  </a:lnTo>
                  <a:lnTo>
                    <a:pt x="469125" y="0"/>
                  </a:lnTo>
                  <a:close/>
                </a:path>
              </a:pathLst>
            </a:custGeom>
            <a:solidFill>
              <a:srgbClr val="E6E7E8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2" name="object 62"/>
            <p:cNvSpPr/>
            <p:nvPr/>
          </p:nvSpPr>
          <p:spPr>
            <a:xfrm>
              <a:off x="5294731" y="6725183"/>
              <a:ext cx="654050" cy="501015"/>
            </a:xfrm>
            <a:custGeom>
              <a:avLst/>
              <a:gdLst/>
              <a:ahLst/>
              <a:cxnLst/>
              <a:rect l="l" t="t" r="r" b="b"/>
              <a:pathLst>
                <a:path w="654050" h="501015">
                  <a:moveTo>
                    <a:pt x="174739" y="392849"/>
                  </a:moveTo>
                  <a:lnTo>
                    <a:pt x="641959" y="392849"/>
                  </a:lnTo>
                  <a:lnTo>
                    <a:pt x="647668" y="398083"/>
                  </a:lnTo>
                  <a:lnTo>
                    <a:pt x="651298" y="411381"/>
                  </a:lnTo>
                  <a:lnTo>
                    <a:pt x="653212" y="429132"/>
                  </a:lnTo>
                  <a:lnTo>
                    <a:pt x="653770" y="447725"/>
                  </a:lnTo>
                  <a:lnTo>
                    <a:pt x="652901" y="468772"/>
                  </a:lnTo>
                  <a:lnTo>
                    <a:pt x="650238" y="485603"/>
                  </a:lnTo>
                  <a:lnTo>
                    <a:pt x="645696" y="496767"/>
                  </a:lnTo>
                  <a:lnTo>
                    <a:pt x="639190" y="500811"/>
                  </a:lnTo>
                  <a:lnTo>
                    <a:pt x="174739" y="500811"/>
                  </a:lnTo>
                  <a:lnTo>
                    <a:pt x="172834" y="498005"/>
                  </a:lnTo>
                  <a:lnTo>
                    <a:pt x="172834" y="495350"/>
                  </a:lnTo>
                  <a:lnTo>
                    <a:pt x="172834" y="394766"/>
                  </a:lnTo>
                  <a:lnTo>
                    <a:pt x="172834" y="392849"/>
                  </a:lnTo>
                  <a:lnTo>
                    <a:pt x="174739" y="392849"/>
                  </a:lnTo>
                  <a:close/>
                </a:path>
                <a:path w="654050" h="501015">
                  <a:moveTo>
                    <a:pt x="409879" y="0"/>
                  </a:moveTo>
                  <a:lnTo>
                    <a:pt x="0" y="437692"/>
                  </a:lnTo>
                </a:path>
                <a:path w="654050" h="501015">
                  <a:moveTo>
                    <a:pt x="653719" y="186690"/>
                  </a:moveTo>
                  <a:lnTo>
                    <a:pt x="444245" y="458266"/>
                  </a:lnTo>
                </a:path>
              </a:pathLst>
            </a:custGeom>
            <a:ln w="9144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3" name="object 63"/>
            <p:cNvSpPr/>
            <p:nvPr/>
          </p:nvSpPr>
          <p:spPr>
            <a:xfrm>
              <a:off x="5464015" y="7080580"/>
              <a:ext cx="19685" cy="189865"/>
            </a:xfrm>
            <a:custGeom>
              <a:avLst/>
              <a:gdLst/>
              <a:ahLst/>
              <a:cxnLst/>
              <a:rect l="l" t="t" r="r" b="b"/>
              <a:pathLst>
                <a:path w="19685" h="189865">
                  <a:moveTo>
                    <a:pt x="19171" y="0"/>
                  </a:moveTo>
                  <a:lnTo>
                    <a:pt x="1561" y="76995"/>
                  </a:lnTo>
                  <a:lnTo>
                    <a:pt x="0" y="132581"/>
                  </a:lnTo>
                  <a:lnTo>
                    <a:pt x="7243" y="168606"/>
                  </a:lnTo>
                  <a:lnTo>
                    <a:pt x="16048" y="186915"/>
                  </a:lnTo>
                  <a:lnTo>
                    <a:pt x="19171" y="189356"/>
                  </a:lnTo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64" name="object 64"/>
          <p:cNvSpPr txBox="1"/>
          <p:nvPr/>
        </p:nvSpPr>
        <p:spPr>
          <a:xfrm>
            <a:off x="5761990" y="519834"/>
            <a:ext cx="861060" cy="166712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1000" b="1" spc="10" dirty="0">
                <a:latin typeface="Arial"/>
                <a:cs typeface="Arial"/>
              </a:rPr>
              <a:t>Conductores</a:t>
            </a:r>
            <a:r>
              <a:rPr sz="1000" spc="-10" dirty="0">
                <a:latin typeface="Microsoft Sans Serif"/>
                <a:cs typeface="Microsoft Sans Serif"/>
              </a:rPr>
              <a:t>.</a:t>
            </a:r>
            <a:endParaRPr sz="1000">
              <a:latin typeface="Microsoft Sans Serif"/>
              <a:cs typeface="Microsoft Sans Serif"/>
            </a:endParaRPr>
          </a:p>
        </p:txBody>
      </p:sp>
      <p:sp>
        <p:nvSpPr>
          <p:cNvPr id="69" name="object 69"/>
          <p:cNvSpPr txBox="1"/>
          <p:nvPr/>
        </p:nvSpPr>
        <p:spPr>
          <a:xfrm>
            <a:off x="8928100" y="9462820"/>
            <a:ext cx="163830" cy="207749"/>
          </a:xfrm>
          <a:prstGeom prst="rect">
            <a:avLst/>
          </a:prstGeom>
        </p:spPr>
        <p:txBody>
          <a:bodyPr vert="horz" wrap="square" lIns="0" tIns="22860" rIns="0" bIns="0" rtlCol="0">
            <a:spAutoFit/>
          </a:bodyPr>
          <a:lstStyle/>
          <a:p>
            <a:pPr marL="38100">
              <a:spcBef>
                <a:spcPts val="180"/>
              </a:spcBef>
            </a:pPr>
            <a:fld id="{81D60167-4931-47E6-BA6A-407CBD079E47}" type="slidenum">
              <a:rPr sz="1200" spc="15" dirty="0">
                <a:latin typeface="Microsoft Sans Serif"/>
                <a:cs typeface="Microsoft Sans Serif"/>
              </a:rPr>
              <a:pPr marL="38100">
                <a:spcBef>
                  <a:spcPts val="180"/>
                </a:spcBef>
              </a:pPr>
              <a:t>4</a:t>
            </a:fld>
            <a:endParaRPr sz="1200">
              <a:latin typeface="Microsoft Sans Serif"/>
              <a:cs typeface="Microsoft Sans Serif"/>
            </a:endParaRPr>
          </a:p>
        </p:txBody>
      </p:sp>
      <p:sp>
        <p:nvSpPr>
          <p:cNvPr id="65" name="object 65"/>
          <p:cNvSpPr txBox="1"/>
          <p:nvPr/>
        </p:nvSpPr>
        <p:spPr>
          <a:xfrm>
            <a:off x="7957764" y="488084"/>
            <a:ext cx="4291330" cy="112268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 indent="-635">
              <a:lnSpc>
                <a:spcPct val="126299"/>
              </a:lnSpc>
              <a:spcBef>
                <a:spcPts val="100"/>
              </a:spcBef>
            </a:pPr>
            <a:r>
              <a:rPr sz="950" spc="30" dirty="0">
                <a:latin typeface="Microsoft Sans Serif"/>
                <a:cs typeface="Microsoft Sans Serif"/>
              </a:rPr>
              <a:t>Un.</a:t>
            </a:r>
            <a:r>
              <a:rPr sz="950" b="1" spc="30" dirty="0">
                <a:latin typeface="Arial"/>
                <a:cs typeface="Arial"/>
              </a:rPr>
              <a:t>corriente</a:t>
            </a:r>
            <a:r>
              <a:rPr sz="950" b="1" spc="50" dirty="0">
                <a:latin typeface="Arial"/>
                <a:cs typeface="Arial"/>
              </a:rPr>
              <a:t> </a:t>
            </a:r>
            <a:r>
              <a:rPr sz="950" b="1" spc="20" dirty="0">
                <a:latin typeface="Arial"/>
                <a:cs typeface="Arial"/>
              </a:rPr>
              <a:t>eléctrica</a:t>
            </a:r>
            <a:r>
              <a:rPr sz="950" spc="20" dirty="0">
                <a:latin typeface="Microsoft Sans Serif"/>
                <a:cs typeface="Microsoft Sans Serif"/>
              </a:rPr>
              <a:t>.se.produce.cuando.los.electrones.libres.se.mueven. </a:t>
            </a:r>
            <a:r>
              <a:rPr sz="950" spc="-235" dirty="0">
                <a:latin typeface="Microsoft Sans Serif"/>
                <a:cs typeface="Microsoft Sans Serif"/>
              </a:rPr>
              <a:t> </a:t>
            </a:r>
            <a:r>
              <a:rPr sz="950" spc="30" dirty="0">
                <a:latin typeface="Microsoft Sans Serif"/>
                <a:cs typeface="Microsoft Sans Serif"/>
              </a:rPr>
              <a:t>de.átomo.a.átomo.en.un.material..Materiales.que.permiten. </a:t>
            </a:r>
            <a:r>
              <a:rPr sz="950" spc="35" dirty="0">
                <a:latin typeface="Microsoft Sans Serif"/>
                <a:cs typeface="Microsoft Sans Serif"/>
              </a:rPr>
              <a:t> </a:t>
            </a:r>
            <a:r>
              <a:rPr sz="950" spc="20" dirty="0">
                <a:latin typeface="Microsoft Sans Serif"/>
                <a:cs typeface="Microsoft Sans Serif"/>
              </a:rPr>
              <a:t>electrones.que.se.mueven.libremente.se.llaman.</a:t>
            </a:r>
            <a:r>
              <a:rPr sz="950" b="1" spc="20" dirty="0">
                <a:latin typeface="Arial"/>
                <a:cs typeface="Arial"/>
              </a:rPr>
              <a:t>conductores</a:t>
            </a:r>
            <a:endParaRPr sz="950">
              <a:latin typeface="Arial"/>
              <a:cs typeface="Arial"/>
            </a:endParaRPr>
          </a:p>
          <a:p>
            <a:pPr marL="12700" marR="85725">
              <a:lnSpc>
                <a:spcPct val="126299"/>
              </a:lnSpc>
            </a:pPr>
            <a:r>
              <a:rPr sz="950" spc="10" dirty="0">
                <a:latin typeface="Microsoft Sans Serif"/>
                <a:cs typeface="Microsoft Sans Serif"/>
              </a:rPr>
              <a:t>..Cobre,.plata,.</a:t>
            </a:r>
            <a:r>
              <a:rPr sz="950" dirty="0">
                <a:latin typeface="Microsoft Sans Serif"/>
                <a:cs typeface="Microsoft Sans Serif"/>
              </a:rPr>
              <a:t> </a:t>
            </a:r>
            <a:r>
              <a:rPr sz="950" spc="15" dirty="0">
                <a:latin typeface="Microsoft Sans Serif"/>
                <a:cs typeface="Microsoft Sans Serif"/>
              </a:rPr>
              <a:t>el</a:t>
            </a:r>
            <a:r>
              <a:rPr sz="950" dirty="0">
                <a:latin typeface="Microsoft Sans Serif"/>
                <a:cs typeface="Microsoft Sans Serif"/>
              </a:rPr>
              <a:t> </a:t>
            </a:r>
            <a:r>
              <a:rPr sz="950" spc="35" dirty="0">
                <a:latin typeface="Microsoft Sans Serif"/>
                <a:cs typeface="Microsoft Sans Serif"/>
              </a:rPr>
              <a:t>oro,</a:t>
            </a:r>
            <a:r>
              <a:rPr sz="950" dirty="0">
                <a:latin typeface="Microsoft Sans Serif"/>
                <a:cs typeface="Microsoft Sans Serif"/>
              </a:rPr>
              <a:t> </a:t>
            </a:r>
            <a:r>
              <a:rPr sz="950" spc="15" dirty="0">
                <a:latin typeface="Microsoft Sans Serif"/>
                <a:cs typeface="Microsoft Sans Serif"/>
              </a:rPr>
              <a:t>el</a:t>
            </a:r>
            <a:r>
              <a:rPr sz="950" dirty="0">
                <a:latin typeface="Microsoft Sans Serif"/>
                <a:cs typeface="Microsoft Sans Serif"/>
              </a:rPr>
              <a:t> </a:t>
            </a:r>
            <a:r>
              <a:rPr sz="950" spc="35" dirty="0">
                <a:latin typeface="Microsoft Sans Serif"/>
                <a:cs typeface="Microsoft Sans Serif"/>
              </a:rPr>
              <a:t>aluminio,</a:t>
            </a:r>
            <a:r>
              <a:rPr sz="950" dirty="0">
                <a:latin typeface="Microsoft Sans Serif"/>
                <a:cs typeface="Microsoft Sans Serif"/>
              </a:rPr>
              <a:t> </a:t>
            </a:r>
            <a:r>
              <a:rPr sz="950" spc="15" dirty="0">
                <a:latin typeface="Microsoft Sans Serif"/>
                <a:cs typeface="Microsoft Sans Serif"/>
              </a:rPr>
              <a:t>el</a:t>
            </a:r>
            <a:r>
              <a:rPr sz="950" dirty="0">
                <a:latin typeface="Microsoft Sans Serif"/>
                <a:cs typeface="Microsoft Sans Serif"/>
              </a:rPr>
              <a:t> </a:t>
            </a:r>
            <a:r>
              <a:rPr sz="950" spc="5" dirty="0">
                <a:latin typeface="Microsoft Sans Serif"/>
                <a:cs typeface="Microsoft Sans Serif"/>
              </a:rPr>
              <a:t>zinc,</a:t>
            </a:r>
            <a:r>
              <a:rPr sz="950" dirty="0">
                <a:latin typeface="Microsoft Sans Serif"/>
                <a:cs typeface="Microsoft Sans Serif"/>
              </a:rPr>
              <a:t> </a:t>
            </a:r>
            <a:r>
              <a:rPr sz="950" spc="15" dirty="0">
                <a:latin typeface="Microsoft Sans Serif"/>
                <a:cs typeface="Microsoft Sans Serif"/>
              </a:rPr>
              <a:t>el</a:t>
            </a:r>
            <a:r>
              <a:rPr sz="950" dirty="0">
                <a:latin typeface="Microsoft Sans Serif"/>
                <a:cs typeface="Microsoft Sans Serif"/>
              </a:rPr>
              <a:t> </a:t>
            </a:r>
            <a:r>
              <a:rPr sz="950" spc="40" dirty="0">
                <a:latin typeface="Microsoft Sans Serif"/>
                <a:cs typeface="Microsoft Sans Serif"/>
              </a:rPr>
              <a:t>latón</a:t>
            </a:r>
            <a:r>
              <a:rPr sz="950" dirty="0">
                <a:latin typeface="Microsoft Sans Serif"/>
                <a:cs typeface="Microsoft Sans Serif"/>
              </a:rPr>
              <a:t> </a:t>
            </a:r>
            <a:r>
              <a:rPr sz="950" spc="5" dirty="0">
                <a:latin typeface="Microsoft Sans Serif"/>
                <a:cs typeface="Microsoft Sans Serif"/>
              </a:rPr>
              <a:t>y</a:t>
            </a:r>
            <a:r>
              <a:rPr sz="950" dirty="0">
                <a:latin typeface="Microsoft Sans Serif"/>
                <a:cs typeface="Microsoft Sans Serif"/>
              </a:rPr>
              <a:t> </a:t>
            </a:r>
            <a:r>
              <a:rPr sz="950" spc="15" dirty="0">
                <a:latin typeface="Microsoft Sans Serif"/>
                <a:cs typeface="Microsoft Sans Serif"/>
              </a:rPr>
              <a:t>el</a:t>
            </a:r>
            <a:r>
              <a:rPr sz="950" dirty="0">
                <a:latin typeface="Microsoft Sans Serif"/>
                <a:cs typeface="Microsoft Sans Serif"/>
              </a:rPr>
              <a:t> </a:t>
            </a:r>
            <a:r>
              <a:rPr sz="950" spc="45" dirty="0">
                <a:latin typeface="Microsoft Sans Serif"/>
                <a:cs typeface="Microsoft Sans Serif"/>
              </a:rPr>
              <a:t>hierro</a:t>
            </a:r>
            <a:r>
              <a:rPr sz="950" dirty="0">
                <a:latin typeface="Microsoft Sans Serif"/>
                <a:cs typeface="Microsoft Sans Serif"/>
              </a:rPr>
              <a:t> </a:t>
            </a:r>
            <a:r>
              <a:rPr sz="950" spc="-10" dirty="0">
                <a:latin typeface="Microsoft Sans Serif"/>
                <a:cs typeface="Microsoft Sans Serif"/>
              </a:rPr>
              <a:t>se</a:t>
            </a:r>
            <a:r>
              <a:rPr sz="950" dirty="0">
                <a:latin typeface="Microsoft Sans Serif"/>
                <a:cs typeface="Microsoft Sans Serif"/>
              </a:rPr>
              <a:t> </a:t>
            </a:r>
            <a:r>
              <a:rPr sz="950" spc="25" dirty="0">
                <a:latin typeface="Microsoft Sans Serif"/>
                <a:cs typeface="Microsoft Sans Serif"/>
              </a:rPr>
              <a:t>consideran </a:t>
            </a:r>
            <a:r>
              <a:rPr sz="950" spc="-235" dirty="0">
                <a:latin typeface="Microsoft Sans Serif"/>
                <a:cs typeface="Microsoft Sans Serif"/>
              </a:rPr>
              <a:t> </a:t>
            </a:r>
            <a:r>
              <a:rPr sz="950" spc="25" dirty="0">
                <a:latin typeface="Microsoft Sans Serif"/>
                <a:cs typeface="Microsoft Sans Serif"/>
              </a:rPr>
              <a:t>buenos. </a:t>
            </a:r>
            <a:r>
              <a:rPr sz="950" spc="20" dirty="0">
                <a:latin typeface="Microsoft Sans Serif"/>
                <a:cs typeface="Microsoft Sans Serif"/>
              </a:rPr>
              <a:t>conductores..De.estos.materiales,.el.cobre.y.el.aluminio.son.los. </a:t>
            </a:r>
            <a:r>
              <a:rPr sz="950" spc="25" dirty="0">
                <a:latin typeface="Microsoft Sans Serif"/>
                <a:cs typeface="Microsoft Sans Serif"/>
              </a:rPr>
              <a:t> los.más.comúnmente.utilizados.como.conductores..</a:t>
            </a:r>
            <a:endParaRPr sz="950">
              <a:latin typeface="Microsoft Sans Serif"/>
              <a:cs typeface="Microsoft Sans Serif"/>
            </a:endParaRPr>
          </a:p>
        </p:txBody>
      </p:sp>
      <p:sp>
        <p:nvSpPr>
          <p:cNvPr id="66" name="object 66"/>
          <p:cNvSpPr txBox="1"/>
          <p:nvPr/>
        </p:nvSpPr>
        <p:spPr>
          <a:xfrm>
            <a:off x="5761990" y="3213508"/>
            <a:ext cx="742950" cy="174407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1050" b="1" spc="10" dirty="0">
                <a:latin typeface="Arial"/>
                <a:cs typeface="Arial"/>
              </a:rPr>
              <a:t>aisladores</a:t>
            </a:r>
            <a:r>
              <a:rPr sz="1050" spc="10" dirty="0">
                <a:latin typeface="Microsoft Sans Serif"/>
                <a:cs typeface="Microsoft Sans Serif"/>
              </a:rPr>
              <a:t>.</a:t>
            </a:r>
            <a:endParaRPr sz="1050">
              <a:latin typeface="Microsoft Sans Serif"/>
              <a:cs typeface="Microsoft Sans Serif"/>
            </a:endParaRPr>
          </a:p>
        </p:txBody>
      </p:sp>
      <p:sp>
        <p:nvSpPr>
          <p:cNvPr id="67" name="object 67"/>
          <p:cNvSpPr txBox="1"/>
          <p:nvPr/>
        </p:nvSpPr>
        <p:spPr>
          <a:xfrm>
            <a:off x="7957770" y="3188107"/>
            <a:ext cx="4214495" cy="574040"/>
          </a:xfrm>
          <a:prstGeom prst="rect">
            <a:avLst/>
          </a:prstGeom>
        </p:spPr>
        <p:txBody>
          <a:bodyPr vert="horz" wrap="square" lIns="0" tIns="50800" rIns="0" bIns="0" rtlCol="0">
            <a:spAutoFit/>
          </a:bodyPr>
          <a:lstStyle/>
          <a:p>
            <a:pPr marL="12700">
              <a:spcBef>
                <a:spcPts val="400"/>
              </a:spcBef>
            </a:pPr>
            <a:r>
              <a:rPr sz="950" spc="20" dirty="0">
                <a:latin typeface="Microsoft Sans Serif"/>
                <a:cs typeface="Microsoft Sans Serif"/>
              </a:rPr>
              <a:t>Los.materiales.que.permiten.pocos.electrones.libres.se.llaman.</a:t>
            </a:r>
            <a:r>
              <a:rPr sz="950" b="1" spc="20" dirty="0">
                <a:latin typeface="Arial"/>
                <a:cs typeface="Arial"/>
              </a:rPr>
              <a:t>aisladores</a:t>
            </a:r>
            <a:endParaRPr sz="950">
              <a:latin typeface="Arial"/>
              <a:cs typeface="Arial"/>
            </a:endParaRPr>
          </a:p>
          <a:p>
            <a:pPr marL="12700" marR="554355">
              <a:lnSpc>
                <a:spcPct val="126299"/>
              </a:lnSpc>
            </a:pPr>
            <a:r>
              <a:rPr sz="950" spc="-10" dirty="0">
                <a:latin typeface="Microsoft Sans Serif"/>
                <a:cs typeface="Microsoft Sans Serif"/>
              </a:rPr>
              <a:t>.. </a:t>
            </a:r>
            <a:r>
              <a:rPr sz="950" spc="20" dirty="0">
                <a:latin typeface="Microsoft Sans Serif"/>
                <a:cs typeface="Microsoft Sans Serif"/>
              </a:rPr>
              <a:t>Materiales.como.plástico,.caucho,.vidrio,.mica,.y.cerámica.son.  buenos.aislantes.</a:t>
            </a:r>
            <a:endParaRPr sz="950">
              <a:latin typeface="Microsoft Sans Serif"/>
              <a:cs typeface="Microsoft Sans Serif"/>
            </a:endParaRPr>
          </a:p>
        </p:txBody>
      </p:sp>
      <p:sp>
        <p:nvSpPr>
          <p:cNvPr id="68" name="object 68"/>
          <p:cNvSpPr txBox="1"/>
          <p:nvPr/>
        </p:nvSpPr>
        <p:spPr>
          <a:xfrm>
            <a:off x="7957809" y="5307738"/>
            <a:ext cx="4105910" cy="162369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>
              <a:lnSpc>
                <a:spcPct val="133300"/>
              </a:lnSpc>
              <a:spcBef>
                <a:spcPts val="100"/>
              </a:spcBef>
            </a:pPr>
            <a:r>
              <a:rPr sz="900" spc="20" dirty="0">
                <a:latin typeface="Microsoft Sans Serif"/>
                <a:cs typeface="Microsoft Sans Serif"/>
              </a:rPr>
              <a:t>Un.cable.eléctrico.es.un.ejemplo.de.cómo.los.conductores.y. </a:t>
            </a:r>
            <a:r>
              <a:rPr sz="900" spc="25" dirty="0">
                <a:latin typeface="Microsoft Sans Serif"/>
                <a:cs typeface="Microsoft Sans Serif"/>
              </a:rPr>
              <a:t> </a:t>
            </a:r>
            <a:r>
              <a:rPr sz="900" spc="15" dirty="0">
                <a:latin typeface="Microsoft Sans Serif"/>
                <a:cs typeface="Microsoft Sans Serif"/>
              </a:rPr>
              <a:t>se.utilizan.aislantes..Los.electrones.fluyen.a</a:t>
            </a:r>
            <a:r>
              <a:rPr sz="900" spc="55" dirty="0">
                <a:latin typeface="Microsoft Sans Serif"/>
                <a:cs typeface="Microsoft Sans Serif"/>
              </a:rPr>
              <a:t> </a:t>
            </a:r>
            <a:r>
              <a:rPr sz="900" spc="35" dirty="0">
                <a:latin typeface="Microsoft Sans Serif"/>
                <a:cs typeface="Microsoft Sans Serif"/>
              </a:rPr>
              <a:t>lo</a:t>
            </a:r>
            <a:r>
              <a:rPr sz="900" spc="60" dirty="0">
                <a:latin typeface="Microsoft Sans Serif"/>
                <a:cs typeface="Microsoft Sans Serif"/>
              </a:rPr>
              <a:t> </a:t>
            </a:r>
            <a:r>
              <a:rPr sz="900" spc="25" dirty="0">
                <a:latin typeface="Microsoft Sans Serif"/>
                <a:cs typeface="Microsoft Sans Serif"/>
              </a:rPr>
              <a:t>largo.de.un.cobre.o.aluminio. </a:t>
            </a:r>
            <a:r>
              <a:rPr sz="900" spc="-225" dirty="0">
                <a:latin typeface="Microsoft Sans Serif"/>
                <a:cs typeface="Microsoft Sans Serif"/>
              </a:rPr>
              <a:t> </a:t>
            </a:r>
            <a:r>
              <a:rPr sz="900" spc="25" dirty="0">
                <a:latin typeface="Microsoft Sans Serif"/>
                <a:cs typeface="Microsoft Sans Serif"/>
              </a:rPr>
              <a:t>conductor.para.suministrar.energía.a.un.dispositivo.eléctrico.como.un. </a:t>
            </a:r>
            <a:r>
              <a:rPr sz="900" spc="30" dirty="0">
                <a:latin typeface="Microsoft Sans Serif"/>
                <a:cs typeface="Microsoft Sans Serif"/>
              </a:rPr>
              <a:t> </a:t>
            </a:r>
            <a:r>
              <a:rPr sz="900" spc="25" dirty="0">
                <a:latin typeface="Microsoft Sans Serif"/>
                <a:cs typeface="Microsoft Sans Serif"/>
              </a:rPr>
              <a:t>radio,.lámpara,.o.un.motor..Un.aislante.alrededor.del.exterior.de. </a:t>
            </a:r>
            <a:r>
              <a:rPr sz="900" spc="30" dirty="0">
                <a:latin typeface="Microsoft Sans Serif"/>
                <a:cs typeface="Microsoft Sans Serif"/>
              </a:rPr>
              <a:t> </a:t>
            </a:r>
            <a:r>
              <a:rPr sz="900" spc="25" dirty="0">
                <a:latin typeface="Microsoft Sans Serif"/>
                <a:cs typeface="Microsoft Sans Serif"/>
              </a:rPr>
              <a:t>el.conductor.de.cobre.se.proporciona.para.mantener.los.electrones.en.la. </a:t>
            </a:r>
            <a:r>
              <a:rPr sz="900" spc="30" dirty="0">
                <a:latin typeface="Microsoft Sans Serif"/>
                <a:cs typeface="Microsoft Sans Serif"/>
              </a:rPr>
              <a:t> </a:t>
            </a:r>
            <a:r>
              <a:rPr sz="900" spc="35" dirty="0">
                <a:latin typeface="Microsoft Sans Serif"/>
                <a:cs typeface="Microsoft Sans Serif"/>
              </a:rPr>
              <a:t>conductor.</a:t>
            </a:r>
            <a:endParaRPr sz="900">
              <a:latin typeface="Microsoft Sans Serif"/>
              <a:cs typeface="Microsoft Sans Serif"/>
            </a:endParaRPr>
          </a:p>
          <a:p>
            <a:pPr>
              <a:spcBef>
                <a:spcPts val="45"/>
              </a:spcBef>
            </a:pPr>
            <a:endParaRPr sz="950">
              <a:latin typeface="Microsoft Sans Serif"/>
              <a:cs typeface="Microsoft Sans Serif"/>
            </a:endParaRPr>
          </a:p>
          <a:p>
            <a:pPr marL="3067685" marR="39370" indent="-243840">
              <a:lnSpc>
                <a:spcPct val="138200"/>
              </a:lnSpc>
            </a:pPr>
            <a:r>
              <a:rPr sz="850" spc="25" dirty="0">
                <a:latin typeface="Microsoft Sans Serif"/>
                <a:cs typeface="Microsoft Sans Serif"/>
              </a:rPr>
              <a:t>aislador de </a:t>
            </a:r>
            <a:r>
              <a:rPr sz="850" spc="45" dirty="0">
                <a:latin typeface="Microsoft Sans Serif"/>
                <a:cs typeface="Microsoft Sans Serif"/>
              </a:rPr>
              <a:t>goma </a:t>
            </a:r>
            <a:r>
              <a:rPr sz="850" spc="50" dirty="0">
                <a:latin typeface="Microsoft Sans Serif"/>
                <a:cs typeface="Microsoft Sans Serif"/>
              </a:rPr>
              <a:t> </a:t>
            </a:r>
            <a:r>
              <a:rPr sz="850" spc="35" dirty="0">
                <a:latin typeface="Microsoft Sans Serif"/>
                <a:cs typeface="Microsoft Sans Serif"/>
              </a:rPr>
              <a:t>conductor</a:t>
            </a:r>
            <a:r>
              <a:rPr sz="850" spc="-25" dirty="0">
                <a:latin typeface="Microsoft Sans Serif"/>
                <a:cs typeface="Microsoft Sans Serif"/>
              </a:rPr>
              <a:t> </a:t>
            </a:r>
            <a:r>
              <a:rPr sz="850" spc="25" dirty="0">
                <a:latin typeface="Microsoft Sans Serif"/>
                <a:cs typeface="Microsoft Sans Serif"/>
              </a:rPr>
              <a:t>de</a:t>
            </a:r>
            <a:r>
              <a:rPr sz="850" spc="-25" dirty="0">
                <a:latin typeface="Microsoft Sans Serif"/>
                <a:cs typeface="Microsoft Sans Serif"/>
              </a:rPr>
              <a:t> </a:t>
            </a:r>
            <a:r>
              <a:rPr sz="850" spc="25" dirty="0">
                <a:latin typeface="Microsoft Sans Serif"/>
                <a:cs typeface="Microsoft Sans Serif"/>
              </a:rPr>
              <a:t>cobre</a:t>
            </a:r>
            <a:endParaRPr sz="850">
              <a:latin typeface="Microsoft Sans Serif"/>
              <a:cs typeface="Microsoft Sans Serif"/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8001000" y="3276600"/>
            <a:ext cx="4286250" cy="4622800"/>
          </a:xfrm>
          <a:custGeom>
            <a:avLst/>
            <a:gdLst/>
            <a:ahLst/>
            <a:cxnLst/>
            <a:rect l="l" t="t" r="r" b="b"/>
            <a:pathLst>
              <a:path w="4286250" h="4622800">
                <a:moveTo>
                  <a:pt x="4286250" y="0"/>
                </a:moveTo>
                <a:lnTo>
                  <a:pt x="0" y="0"/>
                </a:lnTo>
                <a:lnTo>
                  <a:pt x="0" y="4622800"/>
                </a:lnTo>
                <a:lnTo>
                  <a:pt x="4286250" y="4622800"/>
                </a:lnTo>
                <a:lnTo>
                  <a:pt x="4286250" y="0"/>
                </a:lnTo>
                <a:close/>
              </a:path>
            </a:pathLst>
          </a:custGeom>
          <a:solidFill>
            <a:srgbClr val="D1D3D4"/>
          </a:solidFill>
        </p:spPr>
        <p:txBody>
          <a:bodyPr wrap="square" lIns="0" tIns="0" rIns="0" bIns="0" rtlCol="0"/>
          <a:lstStyle/>
          <a:p>
            <a:endParaRPr/>
          </a:p>
        </p:txBody>
      </p:sp>
      <p:grpSp>
        <p:nvGrpSpPr>
          <p:cNvPr id="3" name="object 3"/>
          <p:cNvGrpSpPr/>
          <p:nvPr/>
        </p:nvGrpSpPr>
        <p:grpSpPr>
          <a:xfrm>
            <a:off x="8507502" y="1965604"/>
            <a:ext cx="796925" cy="1056640"/>
            <a:chOff x="3452901" y="1965604"/>
            <a:chExt cx="796925" cy="1056640"/>
          </a:xfrm>
        </p:grpSpPr>
        <p:sp>
          <p:nvSpPr>
            <p:cNvPr id="4" name="object 4"/>
            <p:cNvSpPr/>
            <p:nvPr/>
          </p:nvSpPr>
          <p:spPr>
            <a:xfrm>
              <a:off x="3452901" y="1970176"/>
              <a:ext cx="791845" cy="1047115"/>
            </a:xfrm>
            <a:custGeom>
              <a:avLst/>
              <a:gdLst/>
              <a:ahLst/>
              <a:cxnLst/>
              <a:rect l="l" t="t" r="r" b="b"/>
              <a:pathLst>
                <a:path w="791845" h="1047114">
                  <a:moveTo>
                    <a:pt x="466343" y="172847"/>
                  </a:moveTo>
                  <a:lnTo>
                    <a:pt x="510579" y="176072"/>
                  </a:lnTo>
                  <a:lnTo>
                    <a:pt x="552985" y="185465"/>
                  </a:lnTo>
                  <a:lnTo>
                    <a:pt x="593177" y="200600"/>
                  </a:lnTo>
                  <a:lnTo>
                    <a:pt x="630771" y="221050"/>
                  </a:lnTo>
                  <a:lnTo>
                    <a:pt x="665382" y="246390"/>
                  </a:lnTo>
                  <a:lnTo>
                    <a:pt x="696626" y="276193"/>
                  </a:lnTo>
                  <a:lnTo>
                    <a:pt x="724119" y="310033"/>
                  </a:lnTo>
                  <a:lnTo>
                    <a:pt x="747474" y="347486"/>
                  </a:lnTo>
                  <a:lnTo>
                    <a:pt x="766310" y="388123"/>
                  </a:lnTo>
                  <a:lnTo>
                    <a:pt x="780239" y="431521"/>
                  </a:lnTo>
                  <a:lnTo>
                    <a:pt x="788879" y="477252"/>
                  </a:lnTo>
                  <a:lnTo>
                    <a:pt x="791845" y="524891"/>
                  </a:lnTo>
                  <a:lnTo>
                    <a:pt x="788879" y="572287"/>
                  </a:lnTo>
                  <a:lnTo>
                    <a:pt x="780239" y="617745"/>
                  </a:lnTo>
                  <a:lnTo>
                    <a:pt x="766310" y="660846"/>
                  </a:lnTo>
                  <a:lnTo>
                    <a:pt x="747474" y="701176"/>
                  </a:lnTo>
                  <a:lnTo>
                    <a:pt x="724119" y="738318"/>
                  </a:lnTo>
                  <a:lnTo>
                    <a:pt x="696626" y="771858"/>
                  </a:lnTo>
                  <a:lnTo>
                    <a:pt x="665382" y="801378"/>
                  </a:lnTo>
                  <a:lnTo>
                    <a:pt x="630771" y="826464"/>
                  </a:lnTo>
                  <a:lnTo>
                    <a:pt x="593177" y="846699"/>
                  </a:lnTo>
                  <a:lnTo>
                    <a:pt x="552985" y="861667"/>
                  </a:lnTo>
                  <a:lnTo>
                    <a:pt x="510579" y="870953"/>
                  </a:lnTo>
                  <a:lnTo>
                    <a:pt x="466343" y="874141"/>
                  </a:lnTo>
                  <a:lnTo>
                    <a:pt x="422071" y="870953"/>
                  </a:lnTo>
                  <a:lnTo>
                    <a:pt x="379561" y="861667"/>
                  </a:lnTo>
                  <a:lnTo>
                    <a:pt x="339213" y="846699"/>
                  </a:lnTo>
                  <a:lnTo>
                    <a:pt x="301422" y="826464"/>
                  </a:lnTo>
                  <a:lnTo>
                    <a:pt x="266588" y="801378"/>
                  </a:lnTo>
                  <a:lnTo>
                    <a:pt x="235108" y="771858"/>
                  </a:lnTo>
                  <a:lnTo>
                    <a:pt x="207380" y="738318"/>
                  </a:lnTo>
                  <a:lnTo>
                    <a:pt x="183801" y="701176"/>
                  </a:lnTo>
                  <a:lnTo>
                    <a:pt x="164770" y="660846"/>
                  </a:lnTo>
                  <a:lnTo>
                    <a:pt x="150684" y="617745"/>
                  </a:lnTo>
                  <a:lnTo>
                    <a:pt x="141940" y="572287"/>
                  </a:lnTo>
                  <a:lnTo>
                    <a:pt x="138937" y="524891"/>
                  </a:lnTo>
                  <a:lnTo>
                    <a:pt x="141940" y="477252"/>
                  </a:lnTo>
                  <a:lnTo>
                    <a:pt x="150684" y="431521"/>
                  </a:lnTo>
                  <a:lnTo>
                    <a:pt x="164770" y="388123"/>
                  </a:lnTo>
                  <a:lnTo>
                    <a:pt x="183801" y="347486"/>
                  </a:lnTo>
                  <a:lnTo>
                    <a:pt x="207380" y="310033"/>
                  </a:lnTo>
                  <a:lnTo>
                    <a:pt x="235108" y="276193"/>
                  </a:lnTo>
                  <a:lnTo>
                    <a:pt x="266588" y="246390"/>
                  </a:lnTo>
                  <a:lnTo>
                    <a:pt x="301422" y="221050"/>
                  </a:lnTo>
                  <a:lnTo>
                    <a:pt x="339213" y="200600"/>
                  </a:lnTo>
                  <a:lnTo>
                    <a:pt x="379561" y="185465"/>
                  </a:lnTo>
                  <a:lnTo>
                    <a:pt x="422071" y="176072"/>
                  </a:lnTo>
                  <a:lnTo>
                    <a:pt x="466343" y="172847"/>
                  </a:lnTo>
                  <a:close/>
                </a:path>
                <a:path w="791845" h="1047114">
                  <a:moveTo>
                    <a:pt x="0" y="524891"/>
                  </a:moveTo>
                  <a:lnTo>
                    <a:pt x="286258" y="524891"/>
                  </a:lnTo>
                </a:path>
                <a:path w="791845" h="1047114">
                  <a:moveTo>
                    <a:pt x="646429" y="0"/>
                  </a:moveTo>
                  <a:lnTo>
                    <a:pt x="646429" y="233172"/>
                  </a:lnTo>
                  <a:lnTo>
                    <a:pt x="286258" y="418858"/>
                  </a:lnTo>
                </a:path>
                <a:path w="791845" h="1047114">
                  <a:moveTo>
                    <a:pt x="646429" y="1046988"/>
                  </a:moveTo>
                  <a:lnTo>
                    <a:pt x="646429" y="812927"/>
                  </a:lnTo>
                  <a:lnTo>
                    <a:pt x="286258" y="626364"/>
                  </a:lnTo>
                </a:path>
              </a:pathLst>
            </a:custGeom>
            <a:ln w="9144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" name="object 5"/>
            <p:cNvSpPr/>
            <p:nvPr/>
          </p:nvSpPr>
          <p:spPr>
            <a:xfrm>
              <a:off x="3739159" y="2336825"/>
              <a:ext cx="0" cy="313690"/>
            </a:xfrm>
            <a:custGeom>
              <a:avLst/>
              <a:gdLst/>
              <a:ahLst/>
              <a:cxnLst/>
              <a:rect l="l" t="t" r="r" b="b"/>
              <a:pathLst>
                <a:path h="313689">
                  <a:moveTo>
                    <a:pt x="0" y="313690"/>
                  </a:moveTo>
                  <a:lnTo>
                    <a:pt x="0" y="0"/>
                  </a:lnTo>
                </a:path>
              </a:pathLst>
            </a:custGeom>
            <a:ln w="35687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6" name="object 6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3944181" y="2677229"/>
              <a:ext cx="157645" cy="108369"/>
            </a:xfrm>
            <a:prstGeom prst="rect">
              <a:avLst/>
            </a:prstGeom>
          </p:spPr>
        </p:pic>
      </p:grpSp>
      <p:grpSp>
        <p:nvGrpSpPr>
          <p:cNvPr id="7" name="object 7"/>
          <p:cNvGrpSpPr/>
          <p:nvPr/>
        </p:nvGrpSpPr>
        <p:grpSpPr>
          <a:xfrm>
            <a:off x="9536443" y="2277053"/>
            <a:ext cx="1086485" cy="433705"/>
            <a:chOff x="4481842" y="2277052"/>
            <a:chExt cx="1086485" cy="433705"/>
          </a:xfrm>
        </p:grpSpPr>
        <p:sp>
          <p:nvSpPr>
            <p:cNvPr id="8" name="object 8"/>
            <p:cNvSpPr/>
            <p:nvPr/>
          </p:nvSpPr>
          <p:spPr>
            <a:xfrm>
              <a:off x="4481842" y="2277402"/>
              <a:ext cx="1086485" cy="433070"/>
            </a:xfrm>
            <a:custGeom>
              <a:avLst/>
              <a:gdLst/>
              <a:ahLst/>
              <a:cxnLst/>
              <a:rect l="l" t="t" r="r" b="b"/>
              <a:pathLst>
                <a:path w="1086485" h="433069">
                  <a:moveTo>
                    <a:pt x="645680" y="432549"/>
                  </a:moveTo>
                  <a:lnTo>
                    <a:pt x="645680" y="0"/>
                  </a:lnTo>
                </a:path>
                <a:path w="1086485" h="433069">
                  <a:moveTo>
                    <a:pt x="0" y="216268"/>
                  </a:moveTo>
                  <a:lnTo>
                    <a:pt x="1086357" y="216268"/>
                  </a:lnTo>
                </a:path>
              </a:pathLst>
            </a:custGeom>
            <a:ln w="20091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" name="object 9"/>
            <p:cNvSpPr/>
            <p:nvPr/>
          </p:nvSpPr>
          <p:spPr>
            <a:xfrm>
              <a:off x="4904384" y="2279738"/>
              <a:ext cx="227965" cy="427990"/>
            </a:xfrm>
            <a:custGeom>
              <a:avLst/>
              <a:gdLst/>
              <a:ahLst/>
              <a:cxnLst/>
              <a:rect l="l" t="t" r="r" b="b"/>
              <a:pathLst>
                <a:path w="227964" h="427989">
                  <a:moveTo>
                    <a:pt x="0" y="0"/>
                  </a:moveTo>
                  <a:lnTo>
                    <a:pt x="0" y="427863"/>
                  </a:lnTo>
                  <a:lnTo>
                    <a:pt x="227698" y="21400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0" name="object 10"/>
            <p:cNvSpPr/>
            <p:nvPr/>
          </p:nvSpPr>
          <p:spPr>
            <a:xfrm>
              <a:off x="4904384" y="2279738"/>
              <a:ext cx="227965" cy="427990"/>
            </a:xfrm>
            <a:custGeom>
              <a:avLst/>
              <a:gdLst/>
              <a:ahLst/>
              <a:cxnLst/>
              <a:rect l="l" t="t" r="r" b="b"/>
              <a:pathLst>
                <a:path w="227964" h="427989">
                  <a:moveTo>
                    <a:pt x="227698" y="214007"/>
                  </a:moveTo>
                  <a:lnTo>
                    <a:pt x="0" y="0"/>
                  </a:lnTo>
                  <a:lnTo>
                    <a:pt x="0" y="427863"/>
                  </a:lnTo>
                  <a:lnTo>
                    <a:pt x="227698" y="214007"/>
                  </a:lnTo>
                  <a:close/>
                </a:path>
              </a:pathLst>
            </a:custGeom>
            <a:ln w="5372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pic>
        <p:nvPicPr>
          <p:cNvPr id="11" name="object 11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7494270" y="2123453"/>
            <a:ext cx="926058" cy="740435"/>
          </a:xfrm>
          <a:prstGeom prst="rect">
            <a:avLst/>
          </a:prstGeom>
        </p:spPr>
      </p:pic>
      <p:grpSp>
        <p:nvGrpSpPr>
          <p:cNvPr id="12" name="object 12"/>
          <p:cNvGrpSpPr/>
          <p:nvPr/>
        </p:nvGrpSpPr>
        <p:grpSpPr>
          <a:xfrm>
            <a:off x="10781386" y="2340775"/>
            <a:ext cx="1440815" cy="306070"/>
            <a:chOff x="5726785" y="2340775"/>
            <a:chExt cx="1440815" cy="306070"/>
          </a:xfrm>
        </p:grpSpPr>
        <p:sp>
          <p:nvSpPr>
            <p:cNvPr id="13" name="object 13"/>
            <p:cNvSpPr/>
            <p:nvPr/>
          </p:nvSpPr>
          <p:spPr>
            <a:xfrm>
              <a:off x="5729960" y="2457107"/>
              <a:ext cx="706755" cy="57150"/>
            </a:xfrm>
            <a:custGeom>
              <a:avLst/>
              <a:gdLst/>
              <a:ahLst/>
              <a:cxnLst/>
              <a:rect l="l" t="t" r="r" b="b"/>
              <a:pathLst>
                <a:path w="706754" h="57150">
                  <a:moveTo>
                    <a:pt x="0" y="0"/>
                  </a:moveTo>
                  <a:lnTo>
                    <a:pt x="705180" y="56603"/>
                  </a:lnTo>
                  <a:lnTo>
                    <a:pt x="706653" y="34226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E1E2E3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4" name="object 14"/>
            <p:cNvSpPr/>
            <p:nvPr/>
          </p:nvSpPr>
          <p:spPr>
            <a:xfrm>
              <a:off x="5729960" y="2457107"/>
              <a:ext cx="706755" cy="57150"/>
            </a:xfrm>
            <a:custGeom>
              <a:avLst/>
              <a:gdLst/>
              <a:ahLst/>
              <a:cxnLst/>
              <a:rect l="l" t="t" r="r" b="b"/>
              <a:pathLst>
                <a:path w="706754" h="57150">
                  <a:moveTo>
                    <a:pt x="705180" y="56603"/>
                  </a:moveTo>
                  <a:lnTo>
                    <a:pt x="0" y="0"/>
                  </a:lnTo>
                  <a:lnTo>
                    <a:pt x="706653" y="34226"/>
                  </a:lnTo>
                  <a:lnTo>
                    <a:pt x="705180" y="56603"/>
                  </a:lnTo>
                  <a:close/>
                </a:path>
              </a:pathLst>
            </a:custGeom>
            <a:ln w="6350">
              <a:solidFill>
                <a:srgbClr val="E1E2E3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5" name="object 15"/>
            <p:cNvSpPr/>
            <p:nvPr/>
          </p:nvSpPr>
          <p:spPr>
            <a:xfrm>
              <a:off x="6438900" y="2490990"/>
              <a:ext cx="707390" cy="22860"/>
            </a:xfrm>
            <a:custGeom>
              <a:avLst/>
              <a:gdLst/>
              <a:ahLst/>
              <a:cxnLst/>
              <a:rect l="l" t="t" r="r" b="b"/>
              <a:pathLst>
                <a:path w="707390" h="22860">
                  <a:moveTo>
                    <a:pt x="0" y="0"/>
                  </a:moveTo>
                  <a:lnTo>
                    <a:pt x="114" y="22618"/>
                  </a:lnTo>
                  <a:lnTo>
                    <a:pt x="707161" y="7543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E1E2E3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6" name="object 16"/>
            <p:cNvSpPr/>
            <p:nvPr/>
          </p:nvSpPr>
          <p:spPr>
            <a:xfrm>
              <a:off x="6438900" y="2490990"/>
              <a:ext cx="707390" cy="22860"/>
            </a:xfrm>
            <a:custGeom>
              <a:avLst/>
              <a:gdLst/>
              <a:ahLst/>
              <a:cxnLst/>
              <a:rect l="l" t="t" r="r" b="b"/>
              <a:pathLst>
                <a:path w="707390" h="22860">
                  <a:moveTo>
                    <a:pt x="0" y="0"/>
                  </a:moveTo>
                  <a:lnTo>
                    <a:pt x="707161" y="7543"/>
                  </a:lnTo>
                  <a:lnTo>
                    <a:pt x="114" y="22618"/>
                  </a:lnTo>
                  <a:lnTo>
                    <a:pt x="0" y="0"/>
                  </a:lnTo>
                  <a:close/>
                </a:path>
              </a:pathLst>
            </a:custGeom>
            <a:ln w="6350">
              <a:solidFill>
                <a:srgbClr val="E1E2E3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7" name="object 17"/>
            <p:cNvSpPr/>
            <p:nvPr/>
          </p:nvSpPr>
          <p:spPr>
            <a:xfrm>
              <a:off x="7149401" y="2491994"/>
              <a:ext cx="13970" cy="34925"/>
            </a:xfrm>
            <a:custGeom>
              <a:avLst/>
              <a:gdLst/>
              <a:ahLst/>
              <a:cxnLst/>
              <a:rect l="l" t="t" r="r" b="b"/>
              <a:pathLst>
                <a:path w="13970" h="34925">
                  <a:moveTo>
                    <a:pt x="3682" y="0"/>
                  </a:moveTo>
                  <a:lnTo>
                    <a:pt x="444" y="7797"/>
                  </a:lnTo>
                  <a:lnTo>
                    <a:pt x="114" y="17284"/>
                  </a:lnTo>
                  <a:lnTo>
                    <a:pt x="0" y="26581"/>
                  </a:lnTo>
                  <a:lnTo>
                    <a:pt x="2908" y="34378"/>
                  </a:lnTo>
                  <a:lnTo>
                    <a:pt x="10121" y="34645"/>
                  </a:lnTo>
                  <a:lnTo>
                    <a:pt x="13347" y="26822"/>
                  </a:lnTo>
                  <a:lnTo>
                    <a:pt x="13461" y="17551"/>
                  </a:lnTo>
                  <a:lnTo>
                    <a:pt x="13804" y="8064"/>
                  </a:lnTo>
                  <a:lnTo>
                    <a:pt x="10909" y="253"/>
                  </a:lnTo>
                  <a:lnTo>
                    <a:pt x="3682" y="0"/>
                  </a:lnTo>
                  <a:close/>
                </a:path>
              </a:pathLst>
            </a:custGeom>
            <a:solidFill>
              <a:srgbClr val="E8E9EA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8" name="object 18"/>
            <p:cNvSpPr/>
            <p:nvPr/>
          </p:nvSpPr>
          <p:spPr>
            <a:xfrm>
              <a:off x="5738838" y="2460853"/>
              <a:ext cx="1417955" cy="66040"/>
            </a:xfrm>
            <a:custGeom>
              <a:avLst/>
              <a:gdLst/>
              <a:ahLst/>
              <a:cxnLst/>
              <a:rect l="l" t="t" r="r" b="b"/>
              <a:pathLst>
                <a:path w="1417954" h="66039">
                  <a:moveTo>
                    <a:pt x="211378" y="4559"/>
                  </a:moveTo>
                  <a:lnTo>
                    <a:pt x="7302" y="0"/>
                  </a:lnTo>
                  <a:lnTo>
                    <a:pt x="3454" y="88"/>
                  </a:lnTo>
                  <a:lnTo>
                    <a:pt x="457" y="7670"/>
                  </a:lnTo>
                  <a:lnTo>
                    <a:pt x="0" y="26911"/>
                  </a:lnTo>
                  <a:lnTo>
                    <a:pt x="2679" y="34493"/>
                  </a:lnTo>
                  <a:lnTo>
                    <a:pt x="6502" y="34836"/>
                  </a:lnTo>
                  <a:lnTo>
                    <a:pt x="210629" y="38938"/>
                  </a:lnTo>
                  <a:lnTo>
                    <a:pt x="210540" y="21958"/>
                  </a:lnTo>
                  <a:lnTo>
                    <a:pt x="210959" y="10210"/>
                  </a:lnTo>
                  <a:lnTo>
                    <a:pt x="211378" y="4559"/>
                  </a:lnTo>
                  <a:close/>
                </a:path>
                <a:path w="1417954" h="66039">
                  <a:moveTo>
                    <a:pt x="1417078" y="65659"/>
                  </a:moveTo>
                  <a:lnTo>
                    <a:pt x="1413471" y="65519"/>
                  </a:lnTo>
                  <a:lnTo>
                    <a:pt x="1410563" y="57721"/>
                  </a:lnTo>
                  <a:lnTo>
                    <a:pt x="1410677" y="48425"/>
                  </a:lnTo>
                  <a:lnTo>
                    <a:pt x="1411008" y="38938"/>
                  </a:lnTo>
                  <a:lnTo>
                    <a:pt x="1414221" y="31191"/>
                  </a:lnTo>
                  <a:lnTo>
                    <a:pt x="1154925" y="25527"/>
                  </a:lnTo>
                  <a:lnTo>
                    <a:pt x="1151483" y="33083"/>
                  </a:lnTo>
                  <a:lnTo>
                    <a:pt x="1151610" y="42608"/>
                  </a:lnTo>
                  <a:lnTo>
                    <a:pt x="1151267" y="52082"/>
                  </a:lnTo>
                  <a:lnTo>
                    <a:pt x="1154163" y="59905"/>
                  </a:lnTo>
                  <a:lnTo>
                    <a:pt x="1417078" y="65659"/>
                  </a:lnTo>
                  <a:close/>
                </a:path>
                <a:path w="1417954" h="66039">
                  <a:moveTo>
                    <a:pt x="1417853" y="31267"/>
                  </a:moveTo>
                  <a:lnTo>
                    <a:pt x="1414246" y="31140"/>
                  </a:lnTo>
                  <a:lnTo>
                    <a:pt x="1417853" y="31267"/>
                  </a:lnTo>
                  <a:close/>
                </a:path>
              </a:pathLst>
            </a:custGeom>
            <a:solidFill>
              <a:srgbClr val="7F8184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9" name="object 19"/>
            <p:cNvSpPr/>
            <p:nvPr/>
          </p:nvSpPr>
          <p:spPr>
            <a:xfrm>
              <a:off x="6837934" y="2364587"/>
              <a:ext cx="108585" cy="278130"/>
            </a:xfrm>
            <a:custGeom>
              <a:avLst/>
              <a:gdLst/>
              <a:ahLst/>
              <a:cxnLst/>
              <a:rect l="l" t="t" r="r" b="b"/>
              <a:pathLst>
                <a:path w="108584" h="278130">
                  <a:moveTo>
                    <a:pt x="56997" y="0"/>
                  </a:moveTo>
                  <a:lnTo>
                    <a:pt x="35754" y="10469"/>
                  </a:lnTo>
                  <a:lnTo>
                    <a:pt x="17992" y="39868"/>
                  </a:lnTo>
                  <a:lnTo>
                    <a:pt x="5484" y="83806"/>
                  </a:lnTo>
                  <a:lnTo>
                    <a:pt x="0" y="137896"/>
                  </a:lnTo>
                  <a:lnTo>
                    <a:pt x="3126" y="192040"/>
                  </a:lnTo>
                  <a:lnTo>
                    <a:pt x="13793" y="236412"/>
                  </a:lnTo>
                  <a:lnTo>
                    <a:pt x="30359" y="266518"/>
                  </a:lnTo>
                  <a:lnTo>
                    <a:pt x="51181" y="277863"/>
                  </a:lnTo>
                  <a:lnTo>
                    <a:pt x="70937" y="268913"/>
                  </a:lnTo>
                  <a:lnTo>
                    <a:pt x="87836" y="243562"/>
                  </a:lnTo>
                  <a:lnTo>
                    <a:pt x="100444" y="205231"/>
                  </a:lnTo>
                  <a:lnTo>
                    <a:pt x="107327" y="157340"/>
                  </a:lnTo>
                  <a:lnTo>
                    <a:pt x="58674" y="156286"/>
                  </a:lnTo>
                  <a:lnTo>
                    <a:pt x="55067" y="156171"/>
                  </a:lnTo>
                  <a:lnTo>
                    <a:pt x="52171" y="148348"/>
                  </a:lnTo>
                  <a:lnTo>
                    <a:pt x="52514" y="138874"/>
                  </a:lnTo>
                  <a:lnTo>
                    <a:pt x="52387" y="129349"/>
                  </a:lnTo>
                  <a:lnTo>
                    <a:pt x="55829" y="121793"/>
                  </a:lnTo>
                  <a:lnTo>
                    <a:pt x="108115" y="122961"/>
                  </a:lnTo>
                  <a:lnTo>
                    <a:pt x="103255" y="74879"/>
                  </a:lnTo>
                  <a:lnTo>
                    <a:pt x="92295" y="36006"/>
                  </a:lnTo>
                  <a:lnTo>
                    <a:pt x="76466" y="9870"/>
                  </a:lnTo>
                  <a:lnTo>
                    <a:pt x="56997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0" name="object 20"/>
            <p:cNvSpPr/>
            <p:nvPr/>
          </p:nvSpPr>
          <p:spPr>
            <a:xfrm>
              <a:off x="5952325" y="2364485"/>
              <a:ext cx="915035" cy="99695"/>
            </a:xfrm>
            <a:custGeom>
              <a:avLst/>
              <a:gdLst/>
              <a:ahLst/>
              <a:cxnLst/>
              <a:rect l="l" t="t" r="r" b="b"/>
              <a:pathLst>
                <a:path w="915034" h="99694">
                  <a:moveTo>
                    <a:pt x="894168" y="69697"/>
                  </a:moveTo>
                  <a:lnTo>
                    <a:pt x="5626" y="50012"/>
                  </a:lnTo>
                  <a:lnTo>
                    <a:pt x="3949" y="57124"/>
                  </a:lnTo>
                  <a:lnTo>
                    <a:pt x="1181" y="72288"/>
                  </a:lnTo>
                  <a:lnTo>
                    <a:pt x="0" y="80162"/>
                  </a:lnTo>
                  <a:lnTo>
                    <a:pt x="888796" y="99618"/>
                  </a:lnTo>
                  <a:lnTo>
                    <a:pt x="891146" y="84302"/>
                  </a:lnTo>
                  <a:lnTo>
                    <a:pt x="894168" y="69697"/>
                  </a:lnTo>
                  <a:close/>
                </a:path>
                <a:path w="915034" h="99694">
                  <a:moveTo>
                    <a:pt x="914527" y="19710"/>
                  </a:moveTo>
                  <a:lnTo>
                    <a:pt x="25958" y="0"/>
                  </a:lnTo>
                  <a:lnTo>
                    <a:pt x="22669" y="5118"/>
                  </a:lnTo>
                  <a:lnTo>
                    <a:pt x="19570" y="10782"/>
                  </a:lnTo>
                  <a:lnTo>
                    <a:pt x="16624" y="16954"/>
                  </a:lnTo>
                  <a:lnTo>
                    <a:pt x="13792" y="23583"/>
                  </a:lnTo>
                  <a:lnTo>
                    <a:pt x="902347" y="43268"/>
                  </a:lnTo>
                  <a:lnTo>
                    <a:pt x="905179" y="36626"/>
                  </a:lnTo>
                  <a:lnTo>
                    <a:pt x="908126" y="30454"/>
                  </a:lnTo>
                  <a:lnTo>
                    <a:pt x="911225" y="24803"/>
                  </a:lnTo>
                  <a:lnTo>
                    <a:pt x="914527" y="19710"/>
                  </a:lnTo>
                  <a:close/>
                </a:path>
              </a:pathLst>
            </a:custGeom>
            <a:solidFill>
              <a:srgbClr val="66676A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1" name="object 21"/>
            <p:cNvSpPr/>
            <p:nvPr/>
          </p:nvSpPr>
          <p:spPr>
            <a:xfrm>
              <a:off x="5957951" y="2388069"/>
              <a:ext cx="897255" cy="46355"/>
            </a:xfrm>
            <a:custGeom>
              <a:avLst/>
              <a:gdLst/>
              <a:ahLst/>
              <a:cxnLst/>
              <a:rect l="l" t="t" r="r" b="b"/>
              <a:pathLst>
                <a:path w="897254" h="46355">
                  <a:moveTo>
                    <a:pt x="8166" y="0"/>
                  </a:moveTo>
                  <a:lnTo>
                    <a:pt x="3849" y="12609"/>
                  </a:lnTo>
                  <a:lnTo>
                    <a:pt x="0" y="26428"/>
                  </a:lnTo>
                  <a:lnTo>
                    <a:pt x="888542" y="46113"/>
                  </a:lnTo>
                  <a:lnTo>
                    <a:pt x="892394" y="32284"/>
                  </a:lnTo>
                  <a:lnTo>
                    <a:pt x="896721" y="19684"/>
                  </a:lnTo>
                  <a:lnTo>
                    <a:pt x="8166" y="0"/>
                  </a:lnTo>
                  <a:close/>
                </a:path>
              </a:pathLst>
            </a:custGeom>
            <a:solidFill>
              <a:srgbClr val="AAACA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2" name="object 22"/>
            <p:cNvSpPr/>
            <p:nvPr/>
          </p:nvSpPr>
          <p:spPr>
            <a:xfrm>
              <a:off x="5978283" y="2344902"/>
              <a:ext cx="916940" cy="39370"/>
            </a:xfrm>
            <a:custGeom>
              <a:avLst/>
              <a:gdLst/>
              <a:ahLst/>
              <a:cxnLst/>
              <a:rect l="l" t="t" r="r" b="b"/>
              <a:pathLst>
                <a:path w="916940" h="39369">
                  <a:moveTo>
                    <a:pt x="28105" y="0"/>
                  </a:moveTo>
                  <a:lnTo>
                    <a:pt x="20595" y="1231"/>
                  </a:lnTo>
                  <a:lnTo>
                    <a:pt x="13376" y="5019"/>
                  </a:lnTo>
                  <a:lnTo>
                    <a:pt x="6495" y="11194"/>
                  </a:lnTo>
                  <a:lnTo>
                    <a:pt x="0" y="19583"/>
                  </a:lnTo>
                  <a:lnTo>
                    <a:pt x="888568" y="39293"/>
                  </a:lnTo>
                  <a:lnTo>
                    <a:pt x="895048" y="30882"/>
                  </a:lnTo>
                  <a:lnTo>
                    <a:pt x="901922" y="24698"/>
                  </a:lnTo>
                  <a:lnTo>
                    <a:pt x="909138" y="20909"/>
                  </a:lnTo>
                  <a:lnTo>
                    <a:pt x="916647" y="19684"/>
                  </a:lnTo>
                  <a:lnTo>
                    <a:pt x="28105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3" name="object 23"/>
            <p:cNvSpPr/>
            <p:nvPr/>
          </p:nvSpPr>
          <p:spPr>
            <a:xfrm>
              <a:off x="5949302" y="2444648"/>
              <a:ext cx="940435" cy="198120"/>
            </a:xfrm>
            <a:custGeom>
              <a:avLst/>
              <a:gdLst/>
              <a:ahLst/>
              <a:cxnLst/>
              <a:rect l="l" t="t" r="r" b="b"/>
              <a:pathLst>
                <a:path w="940434" h="198119">
                  <a:moveTo>
                    <a:pt x="899071" y="146532"/>
                  </a:moveTo>
                  <a:lnTo>
                    <a:pt x="890663" y="102743"/>
                  </a:lnTo>
                  <a:lnTo>
                    <a:pt x="888580" y="69443"/>
                  </a:lnTo>
                  <a:lnTo>
                    <a:pt x="888631" y="57835"/>
                  </a:lnTo>
                  <a:lnTo>
                    <a:pt x="888974" y="47917"/>
                  </a:lnTo>
                  <a:lnTo>
                    <a:pt x="889635" y="38214"/>
                  </a:lnTo>
                  <a:lnTo>
                    <a:pt x="890587" y="28714"/>
                  </a:lnTo>
                  <a:lnTo>
                    <a:pt x="891819" y="19456"/>
                  </a:lnTo>
                  <a:lnTo>
                    <a:pt x="3022" y="0"/>
                  </a:lnTo>
                  <a:lnTo>
                    <a:pt x="1054" y="18567"/>
                  </a:lnTo>
                  <a:lnTo>
                    <a:pt x="419" y="28257"/>
                  </a:lnTo>
                  <a:lnTo>
                    <a:pt x="76" y="38163"/>
                  </a:lnTo>
                  <a:lnTo>
                    <a:pt x="0" y="49796"/>
                  </a:lnTo>
                  <a:lnTo>
                    <a:pt x="304" y="61188"/>
                  </a:lnTo>
                  <a:lnTo>
                    <a:pt x="5664" y="106222"/>
                  </a:lnTo>
                  <a:lnTo>
                    <a:pt x="10490" y="126860"/>
                  </a:lnTo>
                  <a:lnTo>
                    <a:pt x="899071" y="146532"/>
                  </a:lnTo>
                  <a:close/>
                </a:path>
                <a:path w="940434" h="198119">
                  <a:moveTo>
                    <a:pt x="939812" y="197802"/>
                  </a:moveTo>
                  <a:lnTo>
                    <a:pt x="930363" y="195453"/>
                  </a:lnTo>
                  <a:lnTo>
                    <a:pt x="921524" y="189026"/>
                  </a:lnTo>
                  <a:lnTo>
                    <a:pt x="913434" y="178930"/>
                  </a:lnTo>
                  <a:lnTo>
                    <a:pt x="906284" y="165582"/>
                  </a:lnTo>
                  <a:lnTo>
                    <a:pt x="17767" y="145897"/>
                  </a:lnTo>
                  <a:lnTo>
                    <a:pt x="24828" y="159258"/>
                  </a:lnTo>
                  <a:lnTo>
                    <a:pt x="32791" y="169341"/>
                  </a:lnTo>
                  <a:lnTo>
                    <a:pt x="41617" y="175768"/>
                  </a:lnTo>
                  <a:lnTo>
                    <a:pt x="51244" y="178130"/>
                  </a:lnTo>
                  <a:lnTo>
                    <a:pt x="939812" y="197802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4" name="object 24"/>
            <p:cNvSpPr/>
            <p:nvPr/>
          </p:nvSpPr>
          <p:spPr>
            <a:xfrm>
              <a:off x="5959792" y="2571508"/>
              <a:ext cx="895985" cy="38735"/>
            </a:xfrm>
            <a:custGeom>
              <a:avLst/>
              <a:gdLst/>
              <a:ahLst/>
              <a:cxnLst/>
              <a:rect l="l" t="t" r="r" b="b"/>
              <a:pathLst>
                <a:path w="895984" h="38735">
                  <a:moveTo>
                    <a:pt x="0" y="0"/>
                  </a:moveTo>
                  <a:lnTo>
                    <a:pt x="2019" y="6857"/>
                  </a:lnTo>
                  <a:lnTo>
                    <a:pt x="4521" y="13284"/>
                  </a:lnTo>
                  <a:lnTo>
                    <a:pt x="7277" y="19037"/>
                  </a:lnTo>
                  <a:lnTo>
                    <a:pt x="895794" y="38722"/>
                  </a:lnTo>
                  <a:lnTo>
                    <a:pt x="893089" y="32956"/>
                  </a:lnTo>
                  <a:lnTo>
                    <a:pt x="890587" y="26530"/>
                  </a:lnTo>
                  <a:lnTo>
                    <a:pt x="888580" y="19672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66676A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5" name="object 25"/>
            <p:cNvSpPr/>
            <p:nvPr/>
          </p:nvSpPr>
          <p:spPr>
            <a:xfrm>
              <a:off x="5745848" y="2471483"/>
              <a:ext cx="1397000" cy="41275"/>
            </a:xfrm>
            <a:custGeom>
              <a:avLst/>
              <a:gdLst/>
              <a:ahLst/>
              <a:cxnLst/>
              <a:rect l="l" t="t" r="r" b="b"/>
              <a:pathLst>
                <a:path w="1397000" h="41275">
                  <a:moveTo>
                    <a:pt x="196761" y="4533"/>
                  </a:moveTo>
                  <a:lnTo>
                    <a:pt x="127" y="0"/>
                  </a:lnTo>
                  <a:lnTo>
                    <a:pt x="0" y="10185"/>
                  </a:lnTo>
                  <a:lnTo>
                    <a:pt x="196392" y="14465"/>
                  </a:lnTo>
                  <a:lnTo>
                    <a:pt x="196761" y="4533"/>
                  </a:lnTo>
                  <a:close/>
                </a:path>
                <a:path w="1397000" h="41275">
                  <a:moveTo>
                    <a:pt x="1396657" y="30772"/>
                  </a:moveTo>
                  <a:lnTo>
                    <a:pt x="1149578" y="25577"/>
                  </a:lnTo>
                  <a:lnTo>
                    <a:pt x="1149210" y="35547"/>
                  </a:lnTo>
                  <a:lnTo>
                    <a:pt x="1396530" y="40957"/>
                  </a:lnTo>
                  <a:lnTo>
                    <a:pt x="1396657" y="30772"/>
                  </a:lnTo>
                  <a:close/>
                </a:path>
              </a:pathLst>
            </a:custGeom>
            <a:solidFill>
              <a:srgbClr val="CFD0D2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26" name="object 26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6721253" y="2362022"/>
              <a:ext cx="90658" cy="278828"/>
            </a:xfrm>
            <a:prstGeom prst="rect">
              <a:avLst/>
            </a:prstGeom>
          </p:spPr>
        </p:pic>
        <p:sp>
          <p:nvSpPr>
            <p:cNvPr id="27" name="object 27"/>
            <p:cNvSpPr/>
            <p:nvPr/>
          </p:nvSpPr>
          <p:spPr>
            <a:xfrm>
              <a:off x="5949378" y="2344902"/>
              <a:ext cx="1214120" cy="297815"/>
            </a:xfrm>
            <a:custGeom>
              <a:avLst/>
              <a:gdLst/>
              <a:ahLst/>
              <a:cxnLst/>
              <a:rect l="l" t="t" r="r" b="b"/>
              <a:pathLst>
                <a:path w="1214120" h="297814">
                  <a:moveTo>
                    <a:pt x="1213485" y="164642"/>
                  </a:moveTo>
                  <a:lnTo>
                    <a:pt x="1213370" y="173913"/>
                  </a:lnTo>
                  <a:lnTo>
                    <a:pt x="1210144" y="181736"/>
                  </a:lnTo>
                  <a:lnTo>
                    <a:pt x="1206538" y="181609"/>
                  </a:lnTo>
                  <a:lnTo>
                    <a:pt x="1202931" y="181470"/>
                  </a:lnTo>
                  <a:lnTo>
                    <a:pt x="1200023" y="173672"/>
                  </a:lnTo>
                  <a:lnTo>
                    <a:pt x="1200137" y="164376"/>
                  </a:lnTo>
                  <a:lnTo>
                    <a:pt x="1200467" y="154889"/>
                  </a:lnTo>
                  <a:lnTo>
                    <a:pt x="1203706" y="147091"/>
                  </a:lnTo>
                  <a:lnTo>
                    <a:pt x="1207312" y="147218"/>
                  </a:lnTo>
                  <a:lnTo>
                    <a:pt x="1210932" y="147345"/>
                  </a:lnTo>
                  <a:lnTo>
                    <a:pt x="1213827" y="155155"/>
                  </a:lnTo>
                  <a:lnTo>
                    <a:pt x="1213485" y="164642"/>
                  </a:lnTo>
                </a:path>
                <a:path w="1214120" h="297814">
                  <a:moveTo>
                    <a:pt x="947229" y="175971"/>
                  </a:moveTo>
                  <a:lnTo>
                    <a:pt x="943622" y="175856"/>
                  </a:lnTo>
                  <a:lnTo>
                    <a:pt x="940727" y="168033"/>
                  </a:lnTo>
                  <a:lnTo>
                    <a:pt x="941069" y="158559"/>
                  </a:lnTo>
                  <a:lnTo>
                    <a:pt x="940942" y="149034"/>
                  </a:lnTo>
                  <a:lnTo>
                    <a:pt x="944384" y="141477"/>
                  </a:lnTo>
                  <a:lnTo>
                    <a:pt x="947991" y="141592"/>
                  </a:lnTo>
                  <a:lnTo>
                    <a:pt x="1207312" y="147218"/>
                  </a:lnTo>
                  <a:lnTo>
                    <a:pt x="1203706" y="147091"/>
                  </a:lnTo>
                  <a:lnTo>
                    <a:pt x="1200467" y="154889"/>
                  </a:lnTo>
                  <a:lnTo>
                    <a:pt x="1200137" y="164376"/>
                  </a:lnTo>
                  <a:lnTo>
                    <a:pt x="1200023" y="173672"/>
                  </a:lnTo>
                  <a:lnTo>
                    <a:pt x="1202931" y="181470"/>
                  </a:lnTo>
                  <a:lnTo>
                    <a:pt x="1206538" y="181609"/>
                  </a:lnTo>
                  <a:lnTo>
                    <a:pt x="947229" y="175971"/>
                  </a:lnTo>
                </a:path>
                <a:path w="1214120" h="297814">
                  <a:moveTo>
                    <a:pt x="888555" y="157581"/>
                  </a:moveTo>
                  <a:lnTo>
                    <a:pt x="894039" y="103491"/>
                  </a:lnTo>
                  <a:lnTo>
                    <a:pt x="906548" y="59553"/>
                  </a:lnTo>
                  <a:lnTo>
                    <a:pt x="924309" y="30154"/>
                  </a:lnTo>
                  <a:lnTo>
                    <a:pt x="945553" y="19684"/>
                  </a:lnTo>
                  <a:lnTo>
                    <a:pt x="57010" y="0"/>
                  </a:lnTo>
                  <a:lnTo>
                    <a:pt x="35759" y="10468"/>
                  </a:lnTo>
                  <a:lnTo>
                    <a:pt x="17994" y="39874"/>
                  </a:lnTo>
                  <a:lnTo>
                    <a:pt x="5484" y="83821"/>
                  </a:lnTo>
                  <a:lnTo>
                    <a:pt x="0" y="137909"/>
                  </a:lnTo>
                  <a:lnTo>
                    <a:pt x="3119" y="192058"/>
                  </a:lnTo>
                  <a:lnTo>
                    <a:pt x="13782" y="236429"/>
                  </a:lnTo>
                  <a:lnTo>
                    <a:pt x="30346" y="266532"/>
                  </a:lnTo>
                  <a:lnTo>
                    <a:pt x="51168" y="277875"/>
                  </a:lnTo>
                  <a:lnTo>
                    <a:pt x="939736" y="297548"/>
                  </a:lnTo>
                </a:path>
              </a:pathLst>
            </a:custGeom>
            <a:ln w="825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8" name="object 28"/>
            <p:cNvSpPr/>
            <p:nvPr/>
          </p:nvSpPr>
          <p:spPr>
            <a:xfrm>
              <a:off x="6721399" y="2362021"/>
              <a:ext cx="90805" cy="279400"/>
            </a:xfrm>
            <a:custGeom>
              <a:avLst/>
              <a:gdLst/>
              <a:ahLst/>
              <a:cxnLst/>
              <a:rect l="l" t="t" r="r" b="b"/>
              <a:pathLst>
                <a:path w="90804" h="279400">
                  <a:moveTo>
                    <a:pt x="90512" y="723"/>
                  </a:moveTo>
                  <a:lnTo>
                    <a:pt x="35725" y="10502"/>
                  </a:lnTo>
                  <a:lnTo>
                    <a:pt x="5384" y="83908"/>
                  </a:lnTo>
                  <a:lnTo>
                    <a:pt x="0" y="137896"/>
                  </a:lnTo>
                  <a:lnTo>
                    <a:pt x="2984" y="191985"/>
                  </a:lnTo>
                  <a:lnTo>
                    <a:pt x="13589" y="236435"/>
                  </a:lnTo>
                  <a:lnTo>
                    <a:pt x="30124" y="266674"/>
                  </a:lnTo>
                  <a:lnTo>
                    <a:pt x="50952" y="278066"/>
                  </a:lnTo>
                  <a:lnTo>
                    <a:pt x="84442" y="278828"/>
                  </a:lnTo>
                  <a:lnTo>
                    <a:pt x="63614" y="267423"/>
                  </a:lnTo>
                  <a:lnTo>
                    <a:pt x="47078" y="237185"/>
                  </a:lnTo>
                  <a:lnTo>
                    <a:pt x="36487" y="192722"/>
                  </a:lnTo>
                  <a:lnTo>
                    <a:pt x="33502" y="138633"/>
                  </a:lnTo>
                  <a:lnTo>
                    <a:pt x="38874" y="84645"/>
                  </a:lnTo>
                  <a:lnTo>
                    <a:pt x="51396" y="40690"/>
                  </a:lnTo>
                  <a:lnTo>
                    <a:pt x="69215" y="11226"/>
                  </a:lnTo>
                  <a:lnTo>
                    <a:pt x="90512" y="723"/>
                  </a:lnTo>
                  <a:close/>
                </a:path>
              </a:pathLst>
            </a:custGeom>
            <a:solidFill>
              <a:srgbClr val="BCBDB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9" name="object 29"/>
            <p:cNvSpPr/>
            <p:nvPr/>
          </p:nvSpPr>
          <p:spPr>
            <a:xfrm>
              <a:off x="5738838" y="2364587"/>
              <a:ext cx="1207770" cy="278130"/>
            </a:xfrm>
            <a:custGeom>
              <a:avLst/>
              <a:gdLst/>
              <a:ahLst/>
              <a:cxnLst/>
              <a:rect l="l" t="t" r="r" b="b"/>
              <a:pathLst>
                <a:path w="1207770" h="278130">
                  <a:moveTo>
                    <a:pt x="211378" y="100825"/>
                  </a:moveTo>
                  <a:lnTo>
                    <a:pt x="7302" y="96266"/>
                  </a:lnTo>
                  <a:lnTo>
                    <a:pt x="3454" y="96354"/>
                  </a:lnTo>
                  <a:lnTo>
                    <a:pt x="457" y="103936"/>
                  </a:lnTo>
                  <a:lnTo>
                    <a:pt x="126" y="113423"/>
                  </a:lnTo>
                  <a:lnTo>
                    <a:pt x="0" y="123177"/>
                  </a:lnTo>
                  <a:lnTo>
                    <a:pt x="2679" y="130759"/>
                  </a:lnTo>
                  <a:lnTo>
                    <a:pt x="6502" y="131102"/>
                  </a:lnTo>
                  <a:lnTo>
                    <a:pt x="210629" y="135204"/>
                  </a:lnTo>
                </a:path>
                <a:path w="1207770" h="278130">
                  <a:moveTo>
                    <a:pt x="1157770" y="156286"/>
                  </a:moveTo>
                  <a:lnTo>
                    <a:pt x="1154163" y="156171"/>
                  </a:lnTo>
                  <a:lnTo>
                    <a:pt x="1151267" y="148348"/>
                  </a:lnTo>
                  <a:lnTo>
                    <a:pt x="1151610" y="138874"/>
                  </a:lnTo>
                  <a:lnTo>
                    <a:pt x="1151483" y="129349"/>
                  </a:lnTo>
                  <a:lnTo>
                    <a:pt x="1154925" y="121793"/>
                  </a:lnTo>
                  <a:lnTo>
                    <a:pt x="1158532" y="121907"/>
                  </a:lnTo>
                  <a:lnTo>
                    <a:pt x="1207211" y="122961"/>
                  </a:lnTo>
                  <a:lnTo>
                    <a:pt x="1202351" y="74879"/>
                  </a:lnTo>
                  <a:lnTo>
                    <a:pt x="1191391" y="36006"/>
                  </a:lnTo>
                  <a:lnTo>
                    <a:pt x="1175562" y="9870"/>
                  </a:lnTo>
                  <a:lnTo>
                    <a:pt x="1156093" y="0"/>
                  </a:lnTo>
                  <a:lnTo>
                    <a:pt x="1134850" y="10469"/>
                  </a:lnTo>
                  <a:lnTo>
                    <a:pt x="1117088" y="39868"/>
                  </a:lnTo>
                  <a:lnTo>
                    <a:pt x="1104580" y="83806"/>
                  </a:lnTo>
                  <a:lnTo>
                    <a:pt x="1099096" y="137896"/>
                  </a:lnTo>
                  <a:lnTo>
                    <a:pt x="1102222" y="192040"/>
                  </a:lnTo>
                  <a:lnTo>
                    <a:pt x="1112889" y="236412"/>
                  </a:lnTo>
                  <a:lnTo>
                    <a:pt x="1129455" y="266518"/>
                  </a:lnTo>
                  <a:lnTo>
                    <a:pt x="1150277" y="277863"/>
                  </a:lnTo>
                  <a:lnTo>
                    <a:pt x="1170033" y="268913"/>
                  </a:lnTo>
                  <a:lnTo>
                    <a:pt x="1186932" y="243562"/>
                  </a:lnTo>
                  <a:lnTo>
                    <a:pt x="1199540" y="205231"/>
                  </a:lnTo>
                  <a:lnTo>
                    <a:pt x="1206423" y="157340"/>
                  </a:lnTo>
                  <a:lnTo>
                    <a:pt x="1157770" y="156286"/>
                  </a:lnTo>
                </a:path>
              </a:pathLst>
            </a:custGeom>
            <a:ln w="825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30" name="object 30"/>
          <p:cNvSpPr txBox="1"/>
          <p:nvPr/>
        </p:nvSpPr>
        <p:spPr>
          <a:xfrm>
            <a:off x="5761991" y="513485"/>
            <a:ext cx="1210945" cy="174407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1050" b="1" spc="10" dirty="0">
                <a:latin typeface="Arial"/>
                <a:cs typeface="Arial"/>
              </a:rPr>
              <a:t>Semiconductores</a:t>
            </a:r>
            <a:r>
              <a:rPr sz="1050" spc="10" dirty="0">
                <a:latin typeface="Microsoft Sans Serif"/>
                <a:cs typeface="Microsoft Sans Serif"/>
              </a:rPr>
              <a:t>.</a:t>
            </a:r>
            <a:endParaRPr sz="1050">
              <a:latin typeface="Microsoft Sans Serif"/>
              <a:cs typeface="Microsoft Sans Serif"/>
            </a:endParaRPr>
          </a:p>
        </p:txBody>
      </p:sp>
      <p:sp>
        <p:nvSpPr>
          <p:cNvPr id="40" name="object 40"/>
          <p:cNvSpPr txBox="1"/>
          <p:nvPr/>
        </p:nvSpPr>
        <p:spPr>
          <a:xfrm>
            <a:off x="8928100" y="9462820"/>
            <a:ext cx="163830" cy="207749"/>
          </a:xfrm>
          <a:prstGeom prst="rect">
            <a:avLst/>
          </a:prstGeom>
        </p:spPr>
        <p:txBody>
          <a:bodyPr vert="horz" wrap="square" lIns="0" tIns="22860" rIns="0" bIns="0" rtlCol="0">
            <a:spAutoFit/>
          </a:bodyPr>
          <a:lstStyle/>
          <a:p>
            <a:pPr marL="38100">
              <a:spcBef>
                <a:spcPts val="180"/>
              </a:spcBef>
            </a:pPr>
            <a:fld id="{81D60167-4931-47E6-BA6A-407CBD079E47}" type="slidenum">
              <a:rPr sz="1200" spc="15" dirty="0">
                <a:latin typeface="Microsoft Sans Serif"/>
                <a:cs typeface="Microsoft Sans Serif"/>
              </a:rPr>
              <a:pPr marL="38100">
                <a:spcBef>
                  <a:spcPts val="180"/>
                </a:spcBef>
              </a:pPr>
              <a:t>5</a:t>
            </a:fld>
            <a:endParaRPr sz="1200">
              <a:latin typeface="Microsoft Sans Serif"/>
              <a:cs typeface="Microsoft Sans Serif"/>
            </a:endParaRPr>
          </a:p>
        </p:txBody>
      </p:sp>
      <p:sp>
        <p:nvSpPr>
          <p:cNvPr id="31" name="object 31"/>
          <p:cNvSpPr txBox="1"/>
          <p:nvPr/>
        </p:nvSpPr>
        <p:spPr>
          <a:xfrm>
            <a:off x="7957810" y="489354"/>
            <a:ext cx="4600575" cy="13055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>
              <a:lnSpc>
                <a:spcPct val="120000"/>
              </a:lnSpc>
              <a:spcBef>
                <a:spcPts val="100"/>
              </a:spcBef>
            </a:pPr>
            <a:r>
              <a:rPr sz="1000" b="1" spc="20" dirty="0">
                <a:latin typeface="Arial"/>
                <a:cs typeface="Arial"/>
              </a:rPr>
              <a:t>Semiconductor</a:t>
            </a:r>
            <a:r>
              <a:rPr sz="1000" spc="20" dirty="0">
                <a:latin typeface="Microsoft Sans Serif"/>
                <a:cs typeface="Microsoft Sans Serif"/>
              </a:rPr>
              <a:t>.materiales,.como.el.silicio,.pueden.utilizarse. </a:t>
            </a:r>
            <a:r>
              <a:rPr sz="1000" spc="25" dirty="0">
                <a:latin typeface="Microsoft Sans Serif"/>
                <a:cs typeface="Microsoft Sans Serif"/>
              </a:rPr>
              <a:t> fabricar.dispositivos.que.tengan.características.tanto. </a:t>
            </a:r>
            <a:r>
              <a:rPr sz="1000" spc="30" dirty="0">
                <a:latin typeface="Microsoft Sans Serif"/>
                <a:cs typeface="Microsoft Sans Serif"/>
              </a:rPr>
              <a:t> </a:t>
            </a:r>
            <a:r>
              <a:rPr sz="1000" spc="25" dirty="0">
                <a:latin typeface="Microsoft Sans Serif"/>
                <a:cs typeface="Microsoft Sans Serif"/>
              </a:rPr>
              <a:t>conductores.y.aislantes..Muchos.dispositivos.semiconductores.actúan.como.  un.conductor.cuando.se.aplica.una.fuerza.externa.en.una.dirección. </a:t>
            </a:r>
            <a:r>
              <a:rPr sz="1000" spc="30" dirty="0">
                <a:latin typeface="Microsoft Sans Serif"/>
                <a:cs typeface="Microsoft Sans Serif"/>
              </a:rPr>
              <a:t> </a:t>
            </a:r>
            <a:r>
              <a:rPr sz="1000" spc="20" dirty="0">
                <a:latin typeface="Microsoft Sans Serif"/>
                <a:cs typeface="Microsoft Sans Serif"/>
              </a:rPr>
              <a:t>y.como.un.aislante.cuando.la.fuerza.externa.se.aplica.en.la. </a:t>
            </a:r>
            <a:r>
              <a:rPr sz="1000" spc="25" dirty="0">
                <a:latin typeface="Microsoft Sans Serif"/>
                <a:cs typeface="Microsoft Sans Serif"/>
              </a:rPr>
              <a:t> </a:t>
            </a:r>
            <a:r>
              <a:rPr sz="1000" spc="20" dirty="0">
                <a:latin typeface="Microsoft Sans Serif"/>
                <a:cs typeface="Microsoft Sans Serif"/>
              </a:rPr>
              <a:t>sentido.opuesto..Este.principio.es.la.base.para.los.transistores,. </a:t>
            </a:r>
            <a:r>
              <a:rPr sz="1000" spc="25" dirty="0">
                <a:latin typeface="Microsoft Sans Serif"/>
                <a:cs typeface="Microsoft Sans Serif"/>
              </a:rPr>
              <a:t> </a:t>
            </a:r>
            <a:r>
              <a:rPr sz="1000" spc="20" dirty="0">
                <a:latin typeface="Microsoft Sans Serif"/>
                <a:cs typeface="Microsoft Sans Serif"/>
              </a:rPr>
              <a:t>diodos,.y.otros.dispositivos.electrónicos.de.estado.sólido..</a:t>
            </a:r>
            <a:endParaRPr sz="1000">
              <a:latin typeface="Microsoft Sans Serif"/>
              <a:cs typeface="Microsoft Sans Serif"/>
            </a:endParaRPr>
          </a:p>
        </p:txBody>
      </p:sp>
      <p:sp>
        <p:nvSpPr>
          <p:cNvPr id="32" name="object 32"/>
          <p:cNvSpPr txBox="1"/>
          <p:nvPr/>
        </p:nvSpPr>
        <p:spPr>
          <a:xfrm>
            <a:off x="10514521" y="2647165"/>
            <a:ext cx="347345" cy="151323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900" spc="35" dirty="0">
                <a:latin typeface="Microsoft Sans Serif"/>
                <a:cs typeface="Microsoft Sans Serif"/>
              </a:rPr>
              <a:t>Diodo</a:t>
            </a:r>
            <a:endParaRPr sz="900">
              <a:latin typeface="Microsoft Sans Serif"/>
              <a:cs typeface="Microsoft Sans Serif"/>
            </a:endParaRPr>
          </a:p>
        </p:txBody>
      </p:sp>
      <p:sp>
        <p:nvSpPr>
          <p:cNvPr id="33" name="object 33"/>
          <p:cNvSpPr txBox="1"/>
          <p:nvPr/>
        </p:nvSpPr>
        <p:spPr>
          <a:xfrm>
            <a:off x="8143986" y="2755104"/>
            <a:ext cx="537845" cy="14362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850" spc="20" dirty="0">
                <a:latin typeface="Microsoft Sans Serif"/>
                <a:cs typeface="Microsoft Sans Serif"/>
              </a:rPr>
              <a:t>Transistor</a:t>
            </a:r>
            <a:endParaRPr sz="850">
              <a:latin typeface="Microsoft Sans Serif"/>
              <a:cs typeface="Microsoft Sans Serif"/>
            </a:endParaRPr>
          </a:p>
        </p:txBody>
      </p:sp>
      <p:sp>
        <p:nvSpPr>
          <p:cNvPr id="34" name="object 34"/>
          <p:cNvSpPr txBox="1"/>
          <p:nvPr/>
        </p:nvSpPr>
        <p:spPr>
          <a:xfrm>
            <a:off x="5761991" y="3269389"/>
            <a:ext cx="666115" cy="174407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1050" b="1" spc="25" dirty="0">
                <a:latin typeface="Arial"/>
                <a:cs typeface="Arial"/>
              </a:rPr>
              <a:t>Opinión</a:t>
            </a:r>
            <a:r>
              <a:rPr sz="1050" b="1" spc="-70" dirty="0">
                <a:latin typeface="Arial"/>
                <a:cs typeface="Arial"/>
              </a:rPr>
              <a:t> </a:t>
            </a:r>
            <a:r>
              <a:rPr sz="1050" b="1" spc="15" dirty="0">
                <a:latin typeface="Arial"/>
                <a:cs typeface="Arial"/>
              </a:rPr>
              <a:t>1</a:t>
            </a:r>
            <a:endParaRPr sz="1050">
              <a:latin typeface="Arial"/>
              <a:cs typeface="Arial"/>
            </a:endParaRPr>
          </a:p>
        </p:txBody>
      </p:sp>
      <p:sp>
        <p:nvSpPr>
          <p:cNvPr id="35" name="object 35"/>
          <p:cNvSpPr txBox="1"/>
          <p:nvPr/>
        </p:nvSpPr>
        <p:spPr>
          <a:xfrm>
            <a:off x="8060690" y="3393112"/>
            <a:ext cx="3916679" cy="2804160"/>
          </a:xfrm>
          <a:prstGeom prst="rect">
            <a:avLst/>
          </a:prstGeom>
        </p:spPr>
        <p:txBody>
          <a:bodyPr vert="horz" wrap="square" lIns="0" tIns="20955" rIns="0" bIns="0" rtlCol="0">
            <a:spAutoFit/>
          </a:bodyPr>
          <a:lstStyle/>
          <a:p>
            <a:pPr marL="305435" marR="57785" indent="-243204">
              <a:lnSpc>
                <a:spcPct val="117400"/>
              </a:lnSpc>
              <a:spcBef>
                <a:spcPts val="165"/>
              </a:spcBef>
            </a:pPr>
            <a:r>
              <a:rPr sz="1200" spc="-15" dirty="0">
                <a:latin typeface="Microsoft Sans Serif"/>
                <a:cs typeface="Microsoft Sans Serif"/>
              </a:rPr>
              <a:t>.</a:t>
            </a:r>
            <a:r>
              <a:rPr sz="1200" spc="-30" dirty="0">
                <a:latin typeface="Microsoft Sans Serif"/>
                <a:cs typeface="Microsoft Sans Serif"/>
              </a:rPr>
              <a:t> </a:t>
            </a:r>
            <a:r>
              <a:rPr sz="1200" spc="-15" dirty="0">
                <a:latin typeface="Microsoft Sans Serif"/>
                <a:cs typeface="Microsoft Sans Serif"/>
              </a:rPr>
              <a:t>.</a:t>
            </a:r>
            <a:r>
              <a:rPr sz="1200" spc="280" dirty="0">
                <a:latin typeface="Microsoft Sans Serif"/>
                <a:cs typeface="Microsoft Sans Serif"/>
              </a:rPr>
              <a:t> </a:t>
            </a:r>
            <a:r>
              <a:rPr sz="950" spc="20" dirty="0">
                <a:latin typeface="Microsoft Sans Serif"/>
                <a:cs typeface="Microsoft Sans Serif"/>
              </a:rPr>
              <a:t>Enumere.las.tres.partículas.básicas.de.un.átomo.y.enuncie.las. </a:t>
            </a:r>
            <a:r>
              <a:rPr sz="950" spc="-240" dirty="0">
                <a:latin typeface="Microsoft Sans Serif"/>
                <a:cs typeface="Microsoft Sans Serif"/>
              </a:rPr>
              <a:t> </a:t>
            </a:r>
            <a:r>
              <a:rPr sz="950" spc="20" dirty="0">
                <a:latin typeface="Microsoft Sans Serif"/>
                <a:cs typeface="Microsoft Sans Serif"/>
              </a:rPr>
              <a:t>carga.de.cada.(positivo,.negativo.o.neutro)..</a:t>
            </a:r>
            <a:endParaRPr sz="950">
              <a:latin typeface="Microsoft Sans Serif"/>
              <a:cs typeface="Microsoft Sans Serif"/>
            </a:endParaRPr>
          </a:p>
          <a:p>
            <a:pPr>
              <a:spcBef>
                <a:spcPts val="50"/>
              </a:spcBef>
            </a:pPr>
            <a:r>
              <a:rPr sz="1200" spc="-15" dirty="0">
                <a:latin typeface="Microsoft Sans Serif"/>
                <a:cs typeface="Microsoft Sans Serif"/>
              </a:rPr>
              <a:t>.</a:t>
            </a:r>
            <a:endParaRPr sz="1200">
              <a:latin typeface="Microsoft Sans Serif"/>
              <a:cs typeface="Microsoft Sans Serif"/>
            </a:endParaRPr>
          </a:p>
          <a:p>
            <a:pPr>
              <a:spcBef>
                <a:spcPts val="50"/>
              </a:spcBef>
              <a:tabLst>
                <a:tab pos="1370965" algn="l"/>
              </a:tabLst>
            </a:pPr>
            <a:r>
              <a:rPr sz="1150" spc="-15" dirty="0">
                <a:latin typeface="Microsoft Sans Serif"/>
                <a:cs typeface="Microsoft Sans Serif"/>
              </a:rPr>
              <a:t>.</a:t>
            </a:r>
            <a:r>
              <a:rPr sz="1150" dirty="0">
                <a:latin typeface="Microsoft Sans Serif"/>
                <a:cs typeface="Microsoft Sans Serif"/>
              </a:rPr>
              <a:t> </a:t>
            </a:r>
            <a:r>
              <a:rPr sz="1150" spc="20" dirty="0">
                <a:latin typeface="Microsoft Sans Serif"/>
                <a:cs typeface="Microsoft Sans Serif"/>
              </a:rPr>
              <a:t>Elemento..	Cargo</a:t>
            </a:r>
            <a:endParaRPr sz="1150">
              <a:latin typeface="Microsoft Sans Serif"/>
              <a:cs typeface="Microsoft Sans Serif"/>
            </a:endParaRPr>
          </a:p>
          <a:p>
            <a:pPr>
              <a:spcBef>
                <a:spcPts val="10"/>
              </a:spcBef>
              <a:tabLst>
                <a:tab pos="913765" algn="l"/>
                <a:tab pos="1370965" algn="l"/>
              </a:tabLst>
            </a:pPr>
            <a:r>
              <a:rPr sz="1150" spc="-15" dirty="0">
                <a:latin typeface="Microsoft Sans Serif"/>
                <a:cs typeface="Microsoft Sans Serif"/>
              </a:rPr>
              <a:t>.</a:t>
            </a:r>
            <a:r>
              <a:rPr sz="1150" spc="-10" dirty="0">
                <a:latin typeface="Microsoft Sans Serif"/>
                <a:cs typeface="Microsoft Sans Serif"/>
              </a:rPr>
              <a:t> </a:t>
            </a:r>
            <a:r>
              <a:rPr sz="1150" spc="-15" dirty="0">
                <a:latin typeface="Microsoft Sans Serif"/>
                <a:cs typeface="Microsoft Sans Serif"/>
              </a:rPr>
              <a:t>.</a:t>
            </a:r>
            <a:r>
              <a:rPr sz="1150" spc="-5" dirty="0">
                <a:latin typeface="Microsoft Sans Serif"/>
                <a:cs typeface="Microsoft Sans Serif"/>
              </a:rPr>
              <a:t> </a:t>
            </a:r>
            <a:r>
              <a:rPr sz="1150" spc="-15" dirty="0">
                <a:latin typeface="Microsoft Sans Serif"/>
                <a:cs typeface="Microsoft Sans Serif"/>
              </a:rPr>
              <a:t>.	</a:t>
            </a:r>
            <a:r>
              <a:rPr sz="1200" spc="-15" dirty="0">
                <a:latin typeface="Microsoft Sans Serif"/>
                <a:cs typeface="Microsoft Sans Serif"/>
              </a:rPr>
              <a:t>.	.</a:t>
            </a:r>
            <a:endParaRPr sz="1200">
              <a:latin typeface="Microsoft Sans Serif"/>
              <a:cs typeface="Microsoft Sans Serif"/>
            </a:endParaRPr>
          </a:p>
          <a:p>
            <a:pPr>
              <a:spcBef>
                <a:spcPts val="50"/>
              </a:spcBef>
              <a:tabLst>
                <a:tab pos="595630" algn="l"/>
                <a:tab pos="1370965" algn="l"/>
                <a:tab pos="1923414" algn="l"/>
              </a:tabLst>
            </a:pPr>
            <a:r>
              <a:rPr sz="1150" spc="-15" dirty="0">
                <a:latin typeface="Microsoft Sans Serif"/>
                <a:cs typeface="Microsoft Sans Serif"/>
              </a:rPr>
              <a:t>.</a:t>
            </a:r>
            <a:r>
              <a:rPr sz="1150" u="sng" spc="-15" dirty="0">
                <a:uFill>
                  <a:solidFill>
                    <a:srgbClr val="000000"/>
                  </a:solidFill>
                </a:uFill>
                <a:latin typeface="Times New Roman"/>
                <a:cs typeface="Times New Roman"/>
              </a:rPr>
              <a:t>	</a:t>
            </a:r>
            <a:r>
              <a:rPr sz="1150" spc="-15" dirty="0">
                <a:latin typeface="Microsoft Sans Serif"/>
                <a:cs typeface="Microsoft Sans Serif"/>
              </a:rPr>
              <a:t>.	</a:t>
            </a:r>
            <a:r>
              <a:rPr sz="1150" u="sng" spc="-15" dirty="0">
                <a:uFill>
                  <a:solidFill>
                    <a:srgbClr val="000000"/>
                  </a:solidFill>
                </a:uFill>
                <a:latin typeface="Times New Roman"/>
                <a:cs typeface="Times New Roman"/>
              </a:rPr>
              <a:t> 	</a:t>
            </a:r>
            <a:endParaRPr sz="1150">
              <a:latin typeface="Times New Roman"/>
              <a:cs typeface="Times New Roman"/>
            </a:endParaRPr>
          </a:p>
          <a:p>
            <a:pPr>
              <a:spcBef>
                <a:spcPts val="5"/>
              </a:spcBef>
            </a:pPr>
            <a:endParaRPr sz="1300">
              <a:latin typeface="Times New Roman"/>
              <a:cs typeface="Times New Roman"/>
            </a:endParaRPr>
          </a:p>
          <a:p>
            <a:pPr>
              <a:tabLst>
                <a:tab pos="595630" algn="l"/>
                <a:tab pos="1370965" algn="l"/>
                <a:tab pos="1923414" algn="l"/>
              </a:tabLst>
            </a:pPr>
            <a:r>
              <a:rPr sz="1150" spc="-15" dirty="0">
                <a:latin typeface="Microsoft Sans Serif"/>
                <a:cs typeface="Microsoft Sans Serif"/>
              </a:rPr>
              <a:t>.</a:t>
            </a:r>
            <a:r>
              <a:rPr sz="1150" u="sng" spc="-15" dirty="0">
                <a:uFill>
                  <a:solidFill>
                    <a:srgbClr val="000000"/>
                  </a:solidFill>
                </a:uFill>
                <a:latin typeface="Times New Roman"/>
                <a:cs typeface="Times New Roman"/>
              </a:rPr>
              <a:t>	</a:t>
            </a:r>
            <a:r>
              <a:rPr sz="1150" spc="-15" dirty="0">
                <a:latin typeface="Microsoft Sans Serif"/>
                <a:cs typeface="Microsoft Sans Serif"/>
              </a:rPr>
              <a:t>.	</a:t>
            </a:r>
            <a:r>
              <a:rPr sz="1150" u="sng" spc="-15" dirty="0">
                <a:uFill>
                  <a:solidFill>
                    <a:srgbClr val="000000"/>
                  </a:solidFill>
                </a:uFill>
                <a:latin typeface="Times New Roman"/>
                <a:cs typeface="Times New Roman"/>
              </a:rPr>
              <a:t> 	</a:t>
            </a:r>
            <a:endParaRPr sz="1150">
              <a:latin typeface="Times New Roman"/>
              <a:cs typeface="Times New Roman"/>
            </a:endParaRPr>
          </a:p>
          <a:p>
            <a:pPr>
              <a:spcBef>
                <a:spcPts val="5"/>
              </a:spcBef>
            </a:pPr>
            <a:endParaRPr sz="1300">
              <a:latin typeface="Times New Roman"/>
              <a:cs typeface="Times New Roman"/>
            </a:endParaRPr>
          </a:p>
          <a:p>
            <a:pPr>
              <a:tabLst>
                <a:tab pos="595630" algn="l"/>
                <a:tab pos="1370965" algn="l"/>
                <a:tab pos="1923414" algn="l"/>
              </a:tabLst>
            </a:pPr>
            <a:r>
              <a:rPr sz="1150" spc="-15" dirty="0">
                <a:latin typeface="Microsoft Sans Serif"/>
                <a:cs typeface="Microsoft Sans Serif"/>
              </a:rPr>
              <a:t>.</a:t>
            </a:r>
            <a:r>
              <a:rPr sz="1150" u="sng" spc="-15" dirty="0">
                <a:uFill>
                  <a:solidFill>
                    <a:srgbClr val="000000"/>
                  </a:solidFill>
                </a:uFill>
                <a:latin typeface="Times New Roman"/>
                <a:cs typeface="Times New Roman"/>
              </a:rPr>
              <a:t>	</a:t>
            </a:r>
            <a:r>
              <a:rPr sz="1150" spc="-15" dirty="0">
                <a:latin typeface="Microsoft Sans Serif"/>
                <a:cs typeface="Microsoft Sans Serif"/>
              </a:rPr>
              <a:t>.	</a:t>
            </a:r>
            <a:r>
              <a:rPr sz="1150" u="sng" spc="-15" dirty="0">
                <a:uFill>
                  <a:solidFill>
                    <a:srgbClr val="000000"/>
                  </a:solidFill>
                </a:uFill>
                <a:latin typeface="Times New Roman"/>
                <a:cs typeface="Times New Roman"/>
              </a:rPr>
              <a:t> 	</a:t>
            </a:r>
            <a:endParaRPr sz="1150">
              <a:latin typeface="Times New Roman"/>
              <a:cs typeface="Times New Roman"/>
            </a:endParaRPr>
          </a:p>
          <a:p>
            <a:pPr marL="305435" marR="5080" indent="-306070">
              <a:lnSpc>
                <a:spcPct val="131200"/>
              </a:lnSpc>
              <a:spcBef>
                <a:spcPts val="1000"/>
              </a:spcBef>
              <a:tabLst>
                <a:tab pos="305435" algn="l"/>
                <a:tab pos="1030605" algn="l"/>
              </a:tabLst>
            </a:pPr>
            <a:r>
              <a:rPr sz="1200" spc="-5" dirty="0">
                <a:latin typeface="Microsoft Sans Serif"/>
                <a:cs typeface="Microsoft Sans Serif"/>
              </a:rPr>
              <a:t>2..	</a:t>
            </a:r>
            <a:r>
              <a:rPr sz="750" spc="20" dirty="0">
                <a:latin typeface="Microsoft Sans Serif"/>
                <a:cs typeface="Microsoft Sans Serif"/>
              </a:rPr>
              <a:t>Los.materiales.que.permiten.que.muchos.electrones.se.muevan.libremente.son. </a:t>
            </a:r>
            <a:r>
              <a:rPr sz="750" spc="-185" dirty="0">
                <a:latin typeface="Microsoft Sans Serif"/>
                <a:cs typeface="Microsoft Sans Serif"/>
              </a:rPr>
              <a:t> </a:t>
            </a:r>
            <a:r>
              <a:rPr sz="750" spc="25" dirty="0">
                <a:latin typeface="Microsoft Sans Serif"/>
                <a:cs typeface="Microsoft Sans Serif"/>
              </a:rPr>
              <a:t>llamado.</a:t>
            </a:r>
            <a:r>
              <a:rPr sz="750" u="sng" spc="25" dirty="0">
                <a:uFill>
                  <a:solidFill>
                    <a:srgbClr val="000000"/>
                  </a:solidFill>
                </a:uFill>
                <a:latin typeface="Times New Roman"/>
                <a:cs typeface="Times New Roman"/>
              </a:rPr>
              <a:t>	</a:t>
            </a:r>
            <a:r>
              <a:rPr sz="750" spc="-10" dirty="0">
                <a:latin typeface="Microsoft Sans Serif"/>
                <a:cs typeface="Microsoft Sans Serif"/>
              </a:rPr>
              <a:t>.</a:t>
            </a:r>
            <a:endParaRPr sz="750">
              <a:latin typeface="Microsoft Sans Serif"/>
              <a:cs typeface="Microsoft Sans Serif"/>
            </a:endParaRPr>
          </a:p>
          <a:p>
            <a:pPr>
              <a:lnSpc>
                <a:spcPct val="100000"/>
              </a:lnSpc>
            </a:pPr>
            <a:endParaRPr sz="1000">
              <a:latin typeface="Microsoft Sans Serif"/>
              <a:cs typeface="Microsoft Sans Serif"/>
            </a:endParaRPr>
          </a:p>
          <a:p>
            <a:pPr>
              <a:spcBef>
                <a:spcPts val="600"/>
              </a:spcBef>
            </a:pPr>
            <a:r>
              <a:rPr sz="1000" spc="-5" dirty="0">
                <a:latin typeface="Microsoft Sans Serif"/>
                <a:cs typeface="Microsoft Sans Serif"/>
              </a:rPr>
              <a:t>3..</a:t>
            </a:r>
            <a:r>
              <a:rPr sz="1000" spc="55" dirty="0">
                <a:latin typeface="Microsoft Sans Serif"/>
                <a:cs typeface="Microsoft Sans Serif"/>
              </a:rPr>
              <a:t> </a:t>
            </a:r>
            <a:r>
              <a:rPr sz="1000" spc="15" dirty="0">
                <a:latin typeface="Microsoft Sans Serif"/>
                <a:cs typeface="Microsoft Sans Serif"/>
              </a:rPr>
              <a:t>¿Cuáles.de.los.siguientes.materiales.son.buenos.conductores?</a:t>
            </a:r>
            <a:endParaRPr sz="1000">
              <a:latin typeface="Microsoft Sans Serif"/>
              <a:cs typeface="Microsoft Sans Serif"/>
            </a:endParaRPr>
          </a:p>
        </p:txBody>
      </p:sp>
      <p:sp>
        <p:nvSpPr>
          <p:cNvPr id="36" name="object 36"/>
          <p:cNvSpPr txBox="1"/>
          <p:nvPr/>
        </p:nvSpPr>
        <p:spPr>
          <a:xfrm>
            <a:off x="8060690" y="6365647"/>
            <a:ext cx="864869" cy="759182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>
              <a:spcBef>
                <a:spcPts val="100"/>
              </a:spcBef>
            </a:pPr>
            <a:r>
              <a:rPr sz="1150" spc="-15" dirty="0">
                <a:latin typeface="Microsoft Sans Serif"/>
                <a:cs typeface="Microsoft Sans Serif"/>
              </a:rPr>
              <a:t>.</a:t>
            </a:r>
            <a:r>
              <a:rPr sz="1150" spc="-40" dirty="0">
                <a:latin typeface="Microsoft Sans Serif"/>
                <a:cs typeface="Microsoft Sans Serif"/>
              </a:rPr>
              <a:t> </a:t>
            </a:r>
            <a:r>
              <a:rPr sz="1150" spc="15" dirty="0">
                <a:latin typeface="Microsoft Sans Serif"/>
                <a:cs typeface="Microsoft Sans Serif"/>
              </a:rPr>
              <a:t>a..cobre.</a:t>
            </a:r>
            <a:endParaRPr sz="1150">
              <a:latin typeface="Microsoft Sans Serif"/>
              <a:cs typeface="Microsoft Sans Serif"/>
            </a:endParaRPr>
          </a:p>
          <a:p>
            <a:pPr>
              <a:spcBef>
                <a:spcPts val="60"/>
              </a:spcBef>
            </a:pPr>
            <a:r>
              <a:rPr sz="1150" spc="-15" dirty="0">
                <a:latin typeface="Microsoft Sans Serif"/>
                <a:cs typeface="Microsoft Sans Serif"/>
              </a:rPr>
              <a:t>.</a:t>
            </a:r>
            <a:r>
              <a:rPr sz="1150" spc="-10" dirty="0">
                <a:latin typeface="Microsoft Sans Serif"/>
                <a:cs typeface="Microsoft Sans Serif"/>
              </a:rPr>
              <a:t> </a:t>
            </a:r>
            <a:r>
              <a:rPr sz="1150" spc="20" dirty="0">
                <a:latin typeface="Microsoft Sans Serif"/>
                <a:cs typeface="Microsoft Sans Serif"/>
              </a:rPr>
              <a:t>b..plástico..</a:t>
            </a:r>
            <a:endParaRPr sz="1150">
              <a:latin typeface="Microsoft Sans Serif"/>
              <a:cs typeface="Microsoft Sans Serif"/>
            </a:endParaRPr>
          </a:p>
          <a:p>
            <a:pPr>
              <a:spcBef>
                <a:spcPts val="60"/>
              </a:spcBef>
            </a:pPr>
            <a:r>
              <a:rPr sz="1150" spc="-15" dirty="0">
                <a:latin typeface="Microsoft Sans Serif"/>
                <a:cs typeface="Microsoft Sans Serif"/>
              </a:rPr>
              <a:t>.</a:t>
            </a:r>
            <a:r>
              <a:rPr sz="1150" spc="-35" dirty="0">
                <a:latin typeface="Microsoft Sans Serif"/>
                <a:cs typeface="Microsoft Sans Serif"/>
              </a:rPr>
              <a:t> </a:t>
            </a:r>
            <a:r>
              <a:rPr sz="1150" spc="15" dirty="0">
                <a:latin typeface="Microsoft Sans Serif"/>
                <a:cs typeface="Microsoft Sans Serif"/>
              </a:rPr>
              <a:t>c..plata.</a:t>
            </a:r>
            <a:r>
              <a:rPr sz="1150" spc="-35" dirty="0">
                <a:latin typeface="Microsoft Sans Serif"/>
                <a:cs typeface="Microsoft Sans Serif"/>
              </a:rPr>
              <a:t> </a:t>
            </a:r>
            <a:r>
              <a:rPr sz="1150" spc="-15" dirty="0">
                <a:latin typeface="Microsoft Sans Serif"/>
                <a:cs typeface="Microsoft Sans Serif"/>
              </a:rPr>
              <a:t>.</a:t>
            </a:r>
            <a:endParaRPr sz="1150">
              <a:latin typeface="Microsoft Sans Serif"/>
              <a:cs typeface="Microsoft Sans Serif"/>
            </a:endParaRPr>
          </a:p>
          <a:p>
            <a:pPr>
              <a:spcBef>
                <a:spcPts val="60"/>
              </a:spcBef>
            </a:pPr>
            <a:r>
              <a:rPr sz="1150" spc="-15" dirty="0">
                <a:latin typeface="Microsoft Sans Serif"/>
                <a:cs typeface="Microsoft Sans Serif"/>
              </a:rPr>
              <a:t>.</a:t>
            </a:r>
            <a:r>
              <a:rPr sz="1150" spc="-35" dirty="0">
                <a:latin typeface="Microsoft Sans Serif"/>
                <a:cs typeface="Microsoft Sans Serif"/>
              </a:rPr>
              <a:t> </a:t>
            </a:r>
            <a:r>
              <a:rPr sz="1150" spc="25" dirty="0">
                <a:latin typeface="Microsoft Sans Serif"/>
                <a:cs typeface="Microsoft Sans Serif"/>
              </a:rPr>
              <a:t>d..goma..</a:t>
            </a:r>
            <a:endParaRPr sz="1150">
              <a:latin typeface="Microsoft Sans Serif"/>
              <a:cs typeface="Microsoft Sans Serif"/>
            </a:endParaRPr>
          </a:p>
        </p:txBody>
      </p:sp>
      <p:sp>
        <p:nvSpPr>
          <p:cNvPr id="37" name="object 37"/>
          <p:cNvSpPr txBox="1"/>
          <p:nvPr/>
        </p:nvSpPr>
        <p:spPr>
          <a:xfrm>
            <a:off x="9432290" y="6359297"/>
            <a:ext cx="53975" cy="7569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>
              <a:spcBef>
                <a:spcPts val="100"/>
              </a:spcBef>
            </a:pPr>
            <a:r>
              <a:rPr sz="1200" spc="-15" dirty="0">
                <a:latin typeface="Microsoft Sans Serif"/>
                <a:cs typeface="Microsoft Sans Serif"/>
              </a:rPr>
              <a:t>.</a:t>
            </a:r>
            <a:endParaRPr sz="1200">
              <a:latin typeface="Microsoft Sans Serif"/>
              <a:cs typeface="Microsoft Sans Serif"/>
            </a:endParaRPr>
          </a:p>
          <a:p>
            <a:pPr>
              <a:lnSpc>
                <a:spcPct val="100000"/>
              </a:lnSpc>
            </a:pPr>
            <a:r>
              <a:rPr sz="1200" spc="-15" dirty="0">
                <a:latin typeface="Microsoft Sans Serif"/>
                <a:cs typeface="Microsoft Sans Serif"/>
              </a:rPr>
              <a:t>.</a:t>
            </a:r>
            <a:endParaRPr sz="1200">
              <a:latin typeface="Microsoft Sans Serif"/>
              <a:cs typeface="Microsoft Sans Serif"/>
            </a:endParaRPr>
          </a:p>
          <a:p>
            <a:pPr>
              <a:lnSpc>
                <a:spcPct val="100000"/>
              </a:lnSpc>
            </a:pPr>
            <a:r>
              <a:rPr sz="1200" spc="-15" dirty="0">
                <a:latin typeface="Microsoft Sans Serif"/>
                <a:cs typeface="Microsoft Sans Serif"/>
              </a:rPr>
              <a:t>.</a:t>
            </a:r>
            <a:endParaRPr sz="1200">
              <a:latin typeface="Microsoft Sans Serif"/>
              <a:cs typeface="Microsoft Sans Serif"/>
            </a:endParaRPr>
          </a:p>
          <a:p>
            <a:pPr>
              <a:lnSpc>
                <a:spcPct val="100000"/>
              </a:lnSpc>
            </a:pPr>
            <a:r>
              <a:rPr sz="1200" spc="-15" dirty="0">
                <a:latin typeface="Microsoft Sans Serif"/>
                <a:cs typeface="Microsoft Sans Serif"/>
              </a:rPr>
              <a:t>.</a:t>
            </a:r>
            <a:endParaRPr sz="1200">
              <a:latin typeface="Microsoft Sans Serif"/>
              <a:cs typeface="Microsoft Sans Serif"/>
            </a:endParaRPr>
          </a:p>
        </p:txBody>
      </p:sp>
      <p:sp>
        <p:nvSpPr>
          <p:cNvPr id="38" name="object 38"/>
          <p:cNvSpPr txBox="1"/>
          <p:nvPr/>
        </p:nvSpPr>
        <p:spPr>
          <a:xfrm>
            <a:off x="9889489" y="6359297"/>
            <a:ext cx="1070610" cy="7569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>
              <a:spcBef>
                <a:spcPts val="100"/>
              </a:spcBef>
              <a:tabLst>
                <a:tab pos="456565" algn="l"/>
              </a:tabLst>
            </a:pPr>
            <a:r>
              <a:rPr sz="1200" spc="30" dirty="0">
                <a:latin typeface="Microsoft Sans Serif"/>
                <a:cs typeface="Microsoft Sans Serif"/>
              </a:rPr>
              <a:t>mi..	</a:t>
            </a:r>
            <a:r>
              <a:rPr sz="1150" spc="50" dirty="0">
                <a:latin typeface="Microsoft Sans Serif"/>
                <a:cs typeface="Microsoft Sans Serif"/>
              </a:rPr>
              <a:t>aluminio</a:t>
            </a:r>
            <a:endParaRPr sz="1150">
              <a:latin typeface="Microsoft Sans Serif"/>
              <a:cs typeface="Microsoft Sans Serif"/>
            </a:endParaRPr>
          </a:p>
          <a:p>
            <a:pPr>
              <a:tabLst>
                <a:tab pos="456565" algn="l"/>
              </a:tabLst>
            </a:pPr>
            <a:r>
              <a:rPr sz="1200" spc="-45" dirty="0">
                <a:latin typeface="Microsoft Sans Serif"/>
                <a:cs typeface="Microsoft Sans Serif"/>
              </a:rPr>
              <a:t>F..	</a:t>
            </a:r>
            <a:r>
              <a:rPr sz="950" spc="40" dirty="0">
                <a:latin typeface="Microsoft Sans Serif"/>
                <a:cs typeface="Microsoft Sans Serif"/>
              </a:rPr>
              <a:t>vidrio</a:t>
            </a:r>
            <a:endParaRPr sz="950">
              <a:latin typeface="Microsoft Sans Serif"/>
              <a:cs typeface="Microsoft Sans Serif"/>
            </a:endParaRPr>
          </a:p>
          <a:p>
            <a:pPr>
              <a:spcBef>
                <a:spcPts val="700"/>
              </a:spcBef>
              <a:tabLst>
                <a:tab pos="456565" algn="l"/>
              </a:tabLst>
            </a:pPr>
            <a:r>
              <a:rPr sz="500" spc="15" dirty="0">
                <a:latin typeface="Microsoft Sans Serif"/>
                <a:cs typeface="Microsoft Sans Serif"/>
              </a:rPr>
              <a:t>gramo..	planchar</a:t>
            </a:r>
            <a:endParaRPr sz="500">
              <a:latin typeface="Microsoft Sans Serif"/>
              <a:cs typeface="Microsoft Sans Serif"/>
            </a:endParaRPr>
          </a:p>
          <a:p>
            <a:pPr>
              <a:spcBef>
                <a:spcPts val="140"/>
              </a:spcBef>
              <a:tabLst>
                <a:tab pos="456565" algn="l"/>
              </a:tabLst>
            </a:pPr>
            <a:r>
              <a:rPr sz="1200" spc="15" dirty="0">
                <a:latin typeface="Microsoft Sans Serif"/>
                <a:cs typeface="Microsoft Sans Serif"/>
              </a:rPr>
              <a:t>h..	</a:t>
            </a:r>
            <a:r>
              <a:rPr sz="1200" spc="35" dirty="0">
                <a:latin typeface="Microsoft Sans Serif"/>
                <a:cs typeface="Microsoft Sans Serif"/>
              </a:rPr>
              <a:t>mica</a:t>
            </a:r>
            <a:endParaRPr sz="1200">
              <a:latin typeface="Microsoft Sans Serif"/>
              <a:cs typeface="Microsoft Sans Serif"/>
            </a:endParaRPr>
          </a:p>
        </p:txBody>
      </p:sp>
      <p:sp>
        <p:nvSpPr>
          <p:cNvPr id="39" name="object 39"/>
          <p:cNvSpPr txBox="1"/>
          <p:nvPr/>
        </p:nvSpPr>
        <p:spPr>
          <a:xfrm>
            <a:off x="8060690" y="7318146"/>
            <a:ext cx="3357245" cy="34671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>
              <a:spcBef>
                <a:spcPts val="100"/>
              </a:spcBef>
            </a:pPr>
            <a:r>
              <a:rPr sz="850" spc="-5" dirty="0">
                <a:latin typeface="Microsoft Sans Serif"/>
                <a:cs typeface="Microsoft Sans Serif"/>
              </a:rPr>
              <a:t>4..</a:t>
            </a:r>
            <a:r>
              <a:rPr sz="850" spc="25" dirty="0">
                <a:latin typeface="Microsoft Sans Serif"/>
                <a:cs typeface="Microsoft Sans Serif"/>
              </a:rPr>
              <a:t> </a:t>
            </a:r>
            <a:r>
              <a:rPr sz="850" spc="20" dirty="0">
                <a:latin typeface="Microsoft Sans Serif"/>
                <a:cs typeface="Microsoft Sans Serif"/>
              </a:rPr>
              <a:t>Los.materiales.que.permiten.pocos.electrones.libres.se.llaman.</a:t>
            </a:r>
            <a:endParaRPr sz="850">
              <a:latin typeface="Microsoft Sans Serif"/>
              <a:cs typeface="Microsoft Sans Serif"/>
            </a:endParaRPr>
          </a:p>
          <a:p>
            <a:pPr>
              <a:spcBef>
                <a:spcPts val="70"/>
              </a:spcBef>
              <a:tabLst>
                <a:tab pos="305435" algn="l"/>
                <a:tab pos="786130" algn="l"/>
              </a:tabLst>
            </a:pPr>
            <a:r>
              <a:rPr sz="1200" spc="-15" dirty="0">
                <a:latin typeface="Microsoft Sans Serif"/>
                <a:cs typeface="Microsoft Sans Serif"/>
              </a:rPr>
              <a:t>.	</a:t>
            </a:r>
            <a:r>
              <a:rPr sz="1200" u="sng" spc="-15" dirty="0">
                <a:uFill>
                  <a:solidFill>
                    <a:srgbClr val="000000"/>
                  </a:solidFill>
                </a:uFill>
                <a:latin typeface="Times New Roman"/>
                <a:cs typeface="Times New Roman"/>
              </a:rPr>
              <a:t> 	</a:t>
            </a:r>
            <a:r>
              <a:rPr sz="1150" spc="-15" dirty="0">
                <a:latin typeface="Microsoft Sans Serif"/>
                <a:cs typeface="Microsoft Sans Serif"/>
              </a:rPr>
              <a:t>.</a:t>
            </a:r>
            <a:endParaRPr sz="1150">
              <a:latin typeface="Microsoft Sans Serif"/>
              <a:cs typeface="Microsoft Sans Serif"/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7970508" y="5003801"/>
            <a:ext cx="1123315" cy="628015"/>
            <a:chOff x="2915907" y="5003800"/>
            <a:chExt cx="1123315" cy="628015"/>
          </a:xfrm>
        </p:grpSpPr>
        <p:sp>
          <p:nvSpPr>
            <p:cNvPr id="3" name="object 3"/>
            <p:cNvSpPr/>
            <p:nvPr/>
          </p:nvSpPr>
          <p:spPr>
            <a:xfrm>
              <a:off x="2918193" y="5006086"/>
              <a:ext cx="1118870" cy="622935"/>
            </a:xfrm>
            <a:custGeom>
              <a:avLst/>
              <a:gdLst/>
              <a:ahLst/>
              <a:cxnLst/>
              <a:rect l="l" t="t" r="r" b="b"/>
              <a:pathLst>
                <a:path w="1118870" h="622935">
                  <a:moveTo>
                    <a:pt x="1118362" y="0"/>
                  </a:moveTo>
                  <a:lnTo>
                    <a:pt x="0" y="0"/>
                  </a:lnTo>
                  <a:lnTo>
                    <a:pt x="0" y="622820"/>
                  </a:lnTo>
                  <a:lnTo>
                    <a:pt x="1118362" y="622820"/>
                  </a:lnTo>
                  <a:lnTo>
                    <a:pt x="1118362" y="0"/>
                  </a:lnTo>
                  <a:close/>
                </a:path>
              </a:pathLst>
            </a:custGeom>
            <a:solidFill>
              <a:srgbClr val="BCBDB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" name="object 4"/>
            <p:cNvSpPr/>
            <p:nvPr/>
          </p:nvSpPr>
          <p:spPr>
            <a:xfrm>
              <a:off x="2918193" y="5006086"/>
              <a:ext cx="1118870" cy="622935"/>
            </a:xfrm>
            <a:custGeom>
              <a:avLst/>
              <a:gdLst/>
              <a:ahLst/>
              <a:cxnLst/>
              <a:rect l="l" t="t" r="r" b="b"/>
              <a:pathLst>
                <a:path w="1118870" h="622935">
                  <a:moveTo>
                    <a:pt x="0" y="0"/>
                  </a:moveTo>
                  <a:lnTo>
                    <a:pt x="1118362" y="0"/>
                  </a:lnTo>
                  <a:lnTo>
                    <a:pt x="1118362" y="622820"/>
                  </a:lnTo>
                  <a:lnTo>
                    <a:pt x="0" y="622820"/>
                  </a:lnTo>
                  <a:lnTo>
                    <a:pt x="0" y="0"/>
                  </a:lnTo>
                  <a:close/>
                </a:path>
              </a:pathLst>
            </a:custGeom>
            <a:ln w="4572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" name="object 5"/>
            <p:cNvSpPr/>
            <p:nvPr/>
          </p:nvSpPr>
          <p:spPr>
            <a:xfrm>
              <a:off x="2993250" y="5087493"/>
              <a:ext cx="175895" cy="196215"/>
            </a:xfrm>
            <a:custGeom>
              <a:avLst/>
              <a:gdLst/>
              <a:ahLst/>
              <a:cxnLst/>
              <a:rect l="l" t="t" r="r" b="b"/>
              <a:pathLst>
                <a:path w="175894" h="196214">
                  <a:moveTo>
                    <a:pt x="87769" y="0"/>
                  </a:moveTo>
                  <a:lnTo>
                    <a:pt x="53213" y="7586"/>
                  </a:lnTo>
                  <a:lnTo>
                    <a:pt x="25358" y="28389"/>
                  </a:lnTo>
                  <a:lnTo>
                    <a:pt x="6766" y="59477"/>
                  </a:lnTo>
                  <a:lnTo>
                    <a:pt x="0" y="97917"/>
                  </a:lnTo>
                  <a:lnTo>
                    <a:pt x="6766" y="136344"/>
                  </a:lnTo>
                  <a:lnTo>
                    <a:pt x="25358" y="167392"/>
                  </a:lnTo>
                  <a:lnTo>
                    <a:pt x="53213" y="188153"/>
                  </a:lnTo>
                  <a:lnTo>
                    <a:pt x="87769" y="195719"/>
                  </a:lnTo>
                  <a:lnTo>
                    <a:pt x="121887" y="188153"/>
                  </a:lnTo>
                  <a:lnTo>
                    <a:pt x="149782" y="167392"/>
                  </a:lnTo>
                  <a:lnTo>
                    <a:pt x="168606" y="136344"/>
                  </a:lnTo>
                  <a:lnTo>
                    <a:pt x="175513" y="97917"/>
                  </a:lnTo>
                  <a:lnTo>
                    <a:pt x="168606" y="59477"/>
                  </a:lnTo>
                  <a:lnTo>
                    <a:pt x="149782" y="28389"/>
                  </a:lnTo>
                  <a:lnTo>
                    <a:pt x="121887" y="7586"/>
                  </a:lnTo>
                  <a:lnTo>
                    <a:pt x="87769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" name="object 6"/>
            <p:cNvSpPr/>
            <p:nvPr/>
          </p:nvSpPr>
          <p:spPr>
            <a:xfrm>
              <a:off x="2993250" y="5087493"/>
              <a:ext cx="175895" cy="196215"/>
            </a:xfrm>
            <a:custGeom>
              <a:avLst/>
              <a:gdLst/>
              <a:ahLst/>
              <a:cxnLst/>
              <a:rect l="l" t="t" r="r" b="b"/>
              <a:pathLst>
                <a:path w="175894" h="196214">
                  <a:moveTo>
                    <a:pt x="87769" y="0"/>
                  </a:moveTo>
                  <a:lnTo>
                    <a:pt x="121887" y="7586"/>
                  </a:lnTo>
                  <a:lnTo>
                    <a:pt x="149782" y="28389"/>
                  </a:lnTo>
                  <a:lnTo>
                    <a:pt x="168606" y="59477"/>
                  </a:lnTo>
                  <a:lnTo>
                    <a:pt x="175513" y="97917"/>
                  </a:lnTo>
                  <a:lnTo>
                    <a:pt x="168606" y="136344"/>
                  </a:lnTo>
                  <a:lnTo>
                    <a:pt x="149782" y="167392"/>
                  </a:lnTo>
                  <a:lnTo>
                    <a:pt x="121887" y="188153"/>
                  </a:lnTo>
                  <a:lnTo>
                    <a:pt x="87769" y="195719"/>
                  </a:lnTo>
                  <a:lnTo>
                    <a:pt x="53213" y="188153"/>
                  </a:lnTo>
                  <a:lnTo>
                    <a:pt x="25358" y="167392"/>
                  </a:lnTo>
                  <a:lnTo>
                    <a:pt x="6766" y="136344"/>
                  </a:lnTo>
                  <a:lnTo>
                    <a:pt x="0" y="97917"/>
                  </a:lnTo>
                  <a:lnTo>
                    <a:pt x="6766" y="59477"/>
                  </a:lnTo>
                  <a:lnTo>
                    <a:pt x="25358" y="28389"/>
                  </a:lnTo>
                  <a:lnTo>
                    <a:pt x="53213" y="7586"/>
                  </a:lnTo>
                  <a:lnTo>
                    <a:pt x="87769" y="0"/>
                  </a:lnTo>
                  <a:close/>
                </a:path>
              </a:pathLst>
            </a:custGeom>
            <a:ln w="4572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" name="object 7"/>
            <p:cNvSpPr/>
            <p:nvPr/>
          </p:nvSpPr>
          <p:spPr>
            <a:xfrm>
              <a:off x="3049892" y="5177154"/>
              <a:ext cx="64135" cy="16510"/>
            </a:xfrm>
            <a:custGeom>
              <a:avLst/>
              <a:gdLst/>
              <a:ahLst/>
              <a:cxnLst/>
              <a:rect l="l" t="t" r="r" b="b"/>
              <a:pathLst>
                <a:path w="64135" h="16510">
                  <a:moveTo>
                    <a:pt x="64007" y="0"/>
                  </a:moveTo>
                  <a:lnTo>
                    <a:pt x="0" y="0"/>
                  </a:lnTo>
                  <a:lnTo>
                    <a:pt x="0" y="16383"/>
                  </a:lnTo>
                  <a:lnTo>
                    <a:pt x="64007" y="16383"/>
                  </a:lnTo>
                  <a:lnTo>
                    <a:pt x="64007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" name="object 8"/>
            <p:cNvSpPr/>
            <p:nvPr/>
          </p:nvSpPr>
          <p:spPr>
            <a:xfrm>
              <a:off x="3049892" y="5149722"/>
              <a:ext cx="64135" cy="71755"/>
            </a:xfrm>
            <a:custGeom>
              <a:avLst/>
              <a:gdLst/>
              <a:ahLst/>
              <a:cxnLst/>
              <a:rect l="l" t="t" r="r" b="b"/>
              <a:pathLst>
                <a:path w="64135" h="71754">
                  <a:moveTo>
                    <a:pt x="0" y="27431"/>
                  </a:moveTo>
                  <a:lnTo>
                    <a:pt x="64007" y="27431"/>
                  </a:lnTo>
                  <a:lnTo>
                    <a:pt x="64007" y="43814"/>
                  </a:lnTo>
                  <a:lnTo>
                    <a:pt x="0" y="43814"/>
                  </a:lnTo>
                  <a:lnTo>
                    <a:pt x="0" y="27431"/>
                  </a:lnTo>
                  <a:close/>
                </a:path>
                <a:path w="64135" h="71754">
                  <a:moveTo>
                    <a:pt x="24637" y="71247"/>
                  </a:moveTo>
                  <a:lnTo>
                    <a:pt x="24637" y="0"/>
                  </a:lnTo>
                  <a:lnTo>
                    <a:pt x="39382" y="0"/>
                  </a:lnTo>
                  <a:lnTo>
                    <a:pt x="39382" y="71247"/>
                  </a:lnTo>
                  <a:lnTo>
                    <a:pt x="24637" y="71247"/>
                  </a:lnTo>
                  <a:close/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9" name="object 9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2989948" y="5320284"/>
              <a:ext cx="181101" cy="201167"/>
            </a:xfrm>
            <a:prstGeom prst="rect">
              <a:avLst/>
            </a:prstGeom>
          </p:spPr>
        </p:pic>
        <p:pic>
          <p:nvPicPr>
            <p:cNvPr id="10" name="object 10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3405111" y="5085206"/>
              <a:ext cx="180213" cy="200291"/>
            </a:xfrm>
            <a:prstGeom prst="rect">
              <a:avLst/>
            </a:prstGeom>
          </p:spPr>
        </p:pic>
        <p:pic>
          <p:nvPicPr>
            <p:cNvPr id="11" name="object 11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3404234" y="5320284"/>
              <a:ext cx="181089" cy="201167"/>
            </a:xfrm>
            <a:prstGeom prst="rect">
              <a:avLst/>
            </a:prstGeom>
          </p:spPr>
        </p:pic>
        <p:sp>
          <p:nvSpPr>
            <p:cNvPr id="12" name="object 12"/>
            <p:cNvSpPr/>
            <p:nvPr/>
          </p:nvSpPr>
          <p:spPr>
            <a:xfrm>
              <a:off x="3799700" y="5087493"/>
              <a:ext cx="175895" cy="196215"/>
            </a:xfrm>
            <a:custGeom>
              <a:avLst/>
              <a:gdLst/>
              <a:ahLst/>
              <a:cxnLst/>
              <a:rect l="l" t="t" r="r" b="b"/>
              <a:pathLst>
                <a:path w="175895" h="196214">
                  <a:moveTo>
                    <a:pt x="86867" y="0"/>
                  </a:moveTo>
                  <a:lnTo>
                    <a:pt x="52828" y="7586"/>
                  </a:lnTo>
                  <a:lnTo>
                    <a:pt x="25241" y="28389"/>
                  </a:lnTo>
                  <a:lnTo>
                    <a:pt x="6750" y="59477"/>
                  </a:lnTo>
                  <a:lnTo>
                    <a:pt x="0" y="97917"/>
                  </a:lnTo>
                  <a:lnTo>
                    <a:pt x="6750" y="136344"/>
                  </a:lnTo>
                  <a:lnTo>
                    <a:pt x="25241" y="167392"/>
                  </a:lnTo>
                  <a:lnTo>
                    <a:pt x="52828" y="188153"/>
                  </a:lnTo>
                  <a:lnTo>
                    <a:pt x="86867" y="195719"/>
                  </a:lnTo>
                  <a:lnTo>
                    <a:pt x="121560" y="188153"/>
                  </a:lnTo>
                  <a:lnTo>
                    <a:pt x="149717" y="167392"/>
                  </a:lnTo>
                  <a:lnTo>
                    <a:pt x="168610" y="136344"/>
                  </a:lnTo>
                  <a:lnTo>
                    <a:pt x="175513" y="97917"/>
                  </a:lnTo>
                  <a:lnTo>
                    <a:pt x="168610" y="59477"/>
                  </a:lnTo>
                  <a:lnTo>
                    <a:pt x="149717" y="28389"/>
                  </a:lnTo>
                  <a:lnTo>
                    <a:pt x="121560" y="7586"/>
                  </a:lnTo>
                  <a:lnTo>
                    <a:pt x="86867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3" name="object 13"/>
            <p:cNvSpPr/>
            <p:nvPr/>
          </p:nvSpPr>
          <p:spPr>
            <a:xfrm>
              <a:off x="3799700" y="5087493"/>
              <a:ext cx="175895" cy="196215"/>
            </a:xfrm>
            <a:custGeom>
              <a:avLst/>
              <a:gdLst/>
              <a:ahLst/>
              <a:cxnLst/>
              <a:rect l="l" t="t" r="r" b="b"/>
              <a:pathLst>
                <a:path w="175895" h="196214">
                  <a:moveTo>
                    <a:pt x="86867" y="0"/>
                  </a:moveTo>
                  <a:lnTo>
                    <a:pt x="121560" y="7586"/>
                  </a:lnTo>
                  <a:lnTo>
                    <a:pt x="149717" y="28389"/>
                  </a:lnTo>
                  <a:lnTo>
                    <a:pt x="168610" y="59477"/>
                  </a:lnTo>
                  <a:lnTo>
                    <a:pt x="175513" y="97917"/>
                  </a:lnTo>
                  <a:lnTo>
                    <a:pt x="168610" y="136344"/>
                  </a:lnTo>
                  <a:lnTo>
                    <a:pt x="149717" y="167392"/>
                  </a:lnTo>
                  <a:lnTo>
                    <a:pt x="121560" y="188153"/>
                  </a:lnTo>
                  <a:lnTo>
                    <a:pt x="86867" y="195719"/>
                  </a:lnTo>
                  <a:lnTo>
                    <a:pt x="52828" y="188153"/>
                  </a:lnTo>
                  <a:lnTo>
                    <a:pt x="25241" y="167392"/>
                  </a:lnTo>
                  <a:lnTo>
                    <a:pt x="6750" y="136344"/>
                  </a:lnTo>
                  <a:lnTo>
                    <a:pt x="0" y="97917"/>
                  </a:lnTo>
                  <a:lnTo>
                    <a:pt x="6750" y="59477"/>
                  </a:lnTo>
                  <a:lnTo>
                    <a:pt x="25241" y="28389"/>
                  </a:lnTo>
                  <a:lnTo>
                    <a:pt x="52828" y="7586"/>
                  </a:lnTo>
                  <a:lnTo>
                    <a:pt x="86867" y="0"/>
                  </a:lnTo>
                  <a:close/>
                </a:path>
              </a:pathLst>
            </a:custGeom>
            <a:ln w="4572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4" name="object 14"/>
            <p:cNvSpPr/>
            <p:nvPr/>
          </p:nvSpPr>
          <p:spPr>
            <a:xfrm>
              <a:off x="3855453" y="5177154"/>
              <a:ext cx="64135" cy="16510"/>
            </a:xfrm>
            <a:custGeom>
              <a:avLst/>
              <a:gdLst/>
              <a:ahLst/>
              <a:cxnLst/>
              <a:rect l="l" t="t" r="r" b="b"/>
              <a:pathLst>
                <a:path w="64135" h="16510">
                  <a:moveTo>
                    <a:pt x="64008" y="0"/>
                  </a:moveTo>
                  <a:lnTo>
                    <a:pt x="0" y="0"/>
                  </a:lnTo>
                  <a:lnTo>
                    <a:pt x="0" y="16383"/>
                  </a:lnTo>
                  <a:lnTo>
                    <a:pt x="64008" y="16383"/>
                  </a:lnTo>
                  <a:lnTo>
                    <a:pt x="64008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5" name="object 15"/>
            <p:cNvSpPr/>
            <p:nvPr/>
          </p:nvSpPr>
          <p:spPr>
            <a:xfrm>
              <a:off x="3855453" y="5149722"/>
              <a:ext cx="64135" cy="71755"/>
            </a:xfrm>
            <a:custGeom>
              <a:avLst/>
              <a:gdLst/>
              <a:ahLst/>
              <a:cxnLst/>
              <a:rect l="l" t="t" r="r" b="b"/>
              <a:pathLst>
                <a:path w="64135" h="71754">
                  <a:moveTo>
                    <a:pt x="0" y="27431"/>
                  </a:moveTo>
                  <a:lnTo>
                    <a:pt x="64008" y="27431"/>
                  </a:lnTo>
                  <a:lnTo>
                    <a:pt x="64008" y="43814"/>
                  </a:lnTo>
                  <a:lnTo>
                    <a:pt x="0" y="43814"/>
                  </a:lnTo>
                  <a:lnTo>
                    <a:pt x="0" y="27431"/>
                  </a:lnTo>
                  <a:close/>
                </a:path>
                <a:path w="64135" h="71754">
                  <a:moveTo>
                    <a:pt x="24764" y="71247"/>
                  </a:moveTo>
                  <a:lnTo>
                    <a:pt x="24764" y="0"/>
                  </a:lnTo>
                  <a:lnTo>
                    <a:pt x="39369" y="0"/>
                  </a:lnTo>
                  <a:lnTo>
                    <a:pt x="39369" y="71247"/>
                  </a:lnTo>
                  <a:lnTo>
                    <a:pt x="24764" y="71247"/>
                  </a:lnTo>
                  <a:close/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16" name="object 16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3796525" y="5320284"/>
              <a:ext cx="180975" cy="201167"/>
            </a:xfrm>
            <a:prstGeom prst="rect">
              <a:avLst/>
            </a:prstGeom>
          </p:spPr>
        </p:pic>
      </p:grpSp>
      <p:grpSp>
        <p:nvGrpSpPr>
          <p:cNvPr id="17" name="object 17"/>
          <p:cNvGrpSpPr/>
          <p:nvPr/>
        </p:nvGrpSpPr>
        <p:grpSpPr>
          <a:xfrm>
            <a:off x="9258033" y="5003801"/>
            <a:ext cx="1129030" cy="628015"/>
            <a:chOff x="4203433" y="5003800"/>
            <a:chExt cx="1129030" cy="628015"/>
          </a:xfrm>
        </p:grpSpPr>
        <p:sp>
          <p:nvSpPr>
            <p:cNvPr id="18" name="object 18"/>
            <p:cNvSpPr/>
            <p:nvPr/>
          </p:nvSpPr>
          <p:spPr>
            <a:xfrm>
              <a:off x="4205719" y="5006086"/>
              <a:ext cx="1123950" cy="622935"/>
            </a:xfrm>
            <a:custGeom>
              <a:avLst/>
              <a:gdLst/>
              <a:ahLst/>
              <a:cxnLst/>
              <a:rect l="l" t="t" r="r" b="b"/>
              <a:pathLst>
                <a:path w="1123950" h="622935">
                  <a:moveTo>
                    <a:pt x="1123835" y="0"/>
                  </a:moveTo>
                  <a:lnTo>
                    <a:pt x="0" y="0"/>
                  </a:lnTo>
                  <a:lnTo>
                    <a:pt x="0" y="622820"/>
                  </a:lnTo>
                  <a:lnTo>
                    <a:pt x="1123835" y="622820"/>
                  </a:lnTo>
                  <a:lnTo>
                    <a:pt x="1123835" y="0"/>
                  </a:lnTo>
                  <a:close/>
                </a:path>
              </a:pathLst>
            </a:custGeom>
            <a:solidFill>
              <a:srgbClr val="BCBDB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9" name="object 19"/>
            <p:cNvSpPr/>
            <p:nvPr/>
          </p:nvSpPr>
          <p:spPr>
            <a:xfrm>
              <a:off x="4205719" y="5006086"/>
              <a:ext cx="1123950" cy="622935"/>
            </a:xfrm>
            <a:custGeom>
              <a:avLst/>
              <a:gdLst/>
              <a:ahLst/>
              <a:cxnLst/>
              <a:rect l="l" t="t" r="r" b="b"/>
              <a:pathLst>
                <a:path w="1123950" h="622935">
                  <a:moveTo>
                    <a:pt x="0" y="0"/>
                  </a:moveTo>
                  <a:lnTo>
                    <a:pt x="1123835" y="0"/>
                  </a:lnTo>
                  <a:lnTo>
                    <a:pt x="1123835" y="622820"/>
                  </a:lnTo>
                  <a:lnTo>
                    <a:pt x="0" y="622820"/>
                  </a:lnTo>
                  <a:lnTo>
                    <a:pt x="0" y="0"/>
                  </a:lnTo>
                  <a:close/>
                </a:path>
              </a:pathLst>
            </a:custGeom>
            <a:ln w="4572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20" name="object 20"/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4277474" y="5085206"/>
              <a:ext cx="180086" cy="200291"/>
            </a:xfrm>
            <a:prstGeom prst="rect">
              <a:avLst/>
            </a:prstGeom>
          </p:spPr>
        </p:pic>
        <p:pic>
          <p:nvPicPr>
            <p:cNvPr id="21" name="object 21"/>
            <p:cNvPicPr/>
            <p:nvPr/>
          </p:nvPicPr>
          <p:blipFill>
            <a:blip r:embed="rId7" cstate="print"/>
            <a:stretch>
              <a:fillRect/>
            </a:stretch>
          </p:blipFill>
          <p:spPr>
            <a:xfrm>
              <a:off x="4276585" y="5320284"/>
              <a:ext cx="180975" cy="201167"/>
            </a:xfrm>
            <a:prstGeom prst="rect">
              <a:avLst/>
            </a:prstGeom>
          </p:spPr>
        </p:pic>
        <p:sp>
          <p:nvSpPr>
            <p:cNvPr id="22" name="object 22"/>
            <p:cNvSpPr/>
            <p:nvPr/>
          </p:nvSpPr>
          <p:spPr>
            <a:xfrm>
              <a:off x="4694034" y="5087493"/>
              <a:ext cx="174625" cy="196215"/>
            </a:xfrm>
            <a:custGeom>
              <a:avLst/>
              <a:gdLst/>
              <a:ahLst/>
              <a:cxnLst/>
              <a:rect l="l" t="t" r="r" b="b"/>
              <a:pathLst>
                <a:path w="174625" h="196214">
                  <a:moveTo>
                    <a:pt x="86868" y="0"/>
                  </a:moveTo>
                  <a:lnTo>
                    <a:pt x="52828" y="7586"/>
                  </a:lnTo>
                  <a:lnTo>
                    <a:pt x="25241" y="28389"/>
                  </a:lnTo>
                  <a:lnTo>
                    <a:pt x="6750" y="59477"/>
                  </a:lnTo>
                  <a:lnTo>
                    <a:pt x="0" y="97917"/>
                  </a:lnTo>
                  <a:lnTo>
                    <a:pt x="6750" y="136344"/>
                  </a:lnTo>
                  <a:lnTo>
                    <a:pt x="25241" y="167392"/>
                  </a:lnTo>
                  <a:lnTo>
                    <a:pt x="52828" y="188153"/>
                  </a:lnTo>
                  <a:lnTo>
                    <a:pt x="86868" y="195719"/>
                  </a:lnTo>
                  <a:lnTo>
                    <a:pt x="120993" y="188153"/>
                  </a:lnTo>
                  <a:lnTo>
                    <a:pt x="148891" y="167392"/>
                  </a:lnTo>
                  <a:lnTo>
                    <a:pt x="167717" y="136344"/>
                  </a:lnTo>
                  <a:lnTo>
                    <a:pt x="174625" y="97917"/>
                  </a:lnTo>
                  <a:lnTo>
                    <a:pt x="167717" y="59477"/>
                  </a:lnTo>
                  <a:lnTo>
                    <a:pt x="148891" y="28389"/>
                  </a:lnTo>
                  <a:lnTo>
                    <a:pt x="120993" y="7586"/>
                  </a:lnTo>
                  <a:lnTo>
                    <a:pt x="86868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3" name="object 23"/>
            <p:cNvSpPr/>
            <p:nvPr/>
          </p:nvSpPr>
          <p:spPr>
            <a:xfrm>
              <a:off x="4694034" y="5087493"/>
              <a:ext cx="174625" cy="196215"/>
            </a:xfrm>
            <a:custGeom>
              <a:avLst/>
              <a:gdLst/>
              <a:ahLst/>
              <a:cxnLst/>
              <a:rect l="l" t="t" r="r" b="b"/>
              <a:pathLst>
                <a:path w="174625" h="196214">
                  <a:moveTo>
                    <a:pt x="86868" y="0"/>
                  </a:moveTo>
                  <a:lnTo>
                    <a:pt x="120993" y="7586"/>
                  </a:lnTo>
                  <a:lnTo>
                    <a:pt x="148891" y="28389"/>
                  </a:lnTo>
                  <a:lnTo>
                    <a:pt x="167717" y="59477"/>
                  </a:lnTo>
                  <a:lnTo>
                    <a:pt x="174625" y="97917"/>
                  </a:lnTo>
                  <a:lnTo>
                    <a:pt x="167717" y="136344"/>
                  </a:lnTo>
                  <a:lnTo>
                    <a:pt x="148891" y="167392"/>
                  </a:lnTo>
                  <a:lnTo>
                    <a:pt x="120993" y="188153"/>
                  </a:lnTo>
                  <a:lnTo>
                    <a:pt x="86868" y="195719"/>
                  </a:lnTo>
                  <a:lnTo>
                    <a:pt x="52828" y="188153"/>
                  </a:lnTo>
                  <a:lnTo>
                    <a:pt x="25241" y="167392"/>
                  </a:lnTo>
                  <a:lnTo>
                    <a:pt x="6750" y="136344"/>
                  </a:lnTo>
                  <a:lnTo>
                    <a:pt x="0" y="97917"/>
                  </a:lnTo>
                  <a:lnTo>
                    <a:pt x="6750" y="59477"/>
                  </a:lnTo>
                  <a:lnTo>
                    <a:pt x="25241" y="28389"/>
                  </a:lnTo>
                  <a:lnTo>
                    <a:pt x="52828" y="7586"/>
                  </a:lnTo>
                  <a:lnTo>
                    <a:pt x="86868" y="0"/>
                  </a:lnTo>
                  <a:close/>
                </a:path>
              </a:pathLst>
            </a:custGeom>
            <a:ln w="4572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4" name="object 24"/>
            <p:cNvSpPr/>
            <p:nvPr/>
          </p:nvSpPr>
          <p:spPr>
            <a:xfrm>
              <a:off x="4749787" y="5177154"/>
              <a:ext cx="64135" cy="16510"/>
            </a:xfrm>
            <a:custGeom>
              <a:avLst/>
              <a:gdLst/>
              <a:ahLst/>
              <a:cxnLst/>
              <a:rect l="l" t="t" r="r" b="b"/>
              <a:pathLst>
                <a:path w="64135" h="16510">
                  <a:moveTo>
                    <a:pt x="63995" y="0"/>
                  </a:moveTo>
                  <a:lnTo>
                    <a:pt x="0" y="0"/>
                  </a:lnTo>
                  <a:lnTo>
                    <a:pt x="0" y="16383"/>
                  </a:lnTo>
                  <a:lnTo>
                    <a:pt x="63995" y="16383"/>
                  </a:lnTo>
                  <a:lnTo>
                    <a:pt x="63995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5" name="object 25"/>
            <p:cNvSpPr/>
            <p:nvPr/>
          </p:nvSpPr>
          <p:spPr>
            <a:xfrm>
              <a:off x="4749787" y="5149722"/>
              <a:ext cx="64135" cy="71755"/>
            </a:xfrm>
            <a:custGeom>
              <a:avLst/>
              <a:gdLst/>
              <a:ahLst/>
              <a:cxnLst/>
              <a:rect l="l" t="t" r="r" b="b"/>
              <a:pathLst>
                <a:path w="64135" h="71754">
                  <a:moveTo>
                    <a:pt x="0" y="27431"/>
                  </a:moveTo>
                  <a:lnTo>
                    <a:pt x="63995" y="27431"/>
                  </a:lnTo>
                  <a:lnTo>
                    <a:pt x="63995" y="43814"/>
                  </a:lnTo>
                  <a:lnTo>
                    <a:pt x="0" y="43814"/>
                  </a:lnTo>
                  <a:lnTo>
                    <a:pt x="0" y="27431"/>
                  </a:lnTo>
                  <a:close/>
                </a:path>
                <a:path w="64135" h="71754">
                  <a:moveTo>
                    <a:pt x="24637" y="71247"/>
                  </a:moveTo>
                  <a:lnTo>
                    <a:pt x="24637" y="0"/>
                  </a:lnTo>
                  <a:lnTo>
                    <a:pt x="39242" y="0"/>
                  </a:lnTo>
                  <a:lnTo>
                    <a:pt x="39242" y="71247"/>
                  </a:lnTo>
                  <a:lnTo>
                    <a:pt x="24637" y="71247"/>
                  </a:lnTo>
                  <a:close/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26" name="object 26"/>
            <p:cNvPicPr/>
            <p:nvPr/>
          </p:nvPicPr>
          <p:blipFill>
            <a:blip r:embed="rId8" cstate="print"/>
            <a:stretch>
              <a:fillRect/>
            </a:stretch>
          </p:blipFill>
          <p:spPr>
            <a:xfrm>
              <a:off x="4690732" y="5320284"/>
              <a:ext cx="180212" cy="201167"/>
            </a:xfrm>
            <a:prstGeom prst="rect">
              <a:avLst/>
            </a:prstGeom>
          </p:spPr>
        </p:pic>
        <p:sp>
          <p:nvSpPr>
            <p:cNvPr id="27" name="object 27"/>
            <p:cNvSpPr/>
            <p:nvPr/>
          </p:nvSpPr>
          <p:spPr>
            <a:xfrm>
              <a:off x="5085321" y="5087493"/>
              <a:ext cx="175895" cy="196215"/>
            </a:xfrm>
            <a:custGeom>
              <a:avLst/>
              <a:gdLst/>
              <a:ahLst/>
              <a:cxnLst/>
              <a:rect l="l" t="t" r="r" b="b"/>
              <a:pathLst>
                <a:path w="175895" h="196214">
                  <a:moveTo>
                    <a:pt x="87757" y="0"/>
                  </a:moveTo>
                  <a:lnTo>
                    <a:pt x="53631" y="7586"/>
                  </a:lnTo>
                  <a:lnTo>
                    <a:pt x="25733" y="28389"/>
                  </a:lnTo>
                  <a:lnTo>
                    <a:pt x="6907" y="59477"/>
                  </a:lnTo>
                  <a:lnTo>
                    <a:pt x="0" y="97917"/>
                  </a:lnTo>
                  <a:lnTo>
                    <a:pt x="6907" y="136344"/>
                  </a:lnTo>
                  <a:lnTo>
                    <a:pt x="25733" y="167392"/>
                  </a:lnTo>
                  <a:lnTo>
                    <a:pt x="53631" y="188153"/>
                  </a:lnTo>
                  <a:lnTo>
                    <a:pt x="87757" y="195719"/>
                  </a:lnTo>
                  <a:lnTo>
                    <a:pt x="121961" y="188153"/>
                  </a:lnTo>
                  <a:lnTo>
                    <a:pt x="149896" y="167392"/>
                  </a:lnTo>
                  <a:lnTo>
                    <a:pt x="168733" y="136344"/>
                  </a:lnTo>
                  <a:lnTo>
                    <a:pt x="175641" y="97917"/>
                  </a:lnTo>
                  <a:lnTo>
                    <a:pt x="168733" y="59477"/>
                  </a:lnTo>
                  <a:lnTo>
                    <a:pt x="149896" y="28389"/>
                  </a:lnTo>
                  <a:lnTo>
                    <a:pt x="121961" y="7586"/>
                  </a:lnTo>
                  <a:lnTo>
                    <a:pt x="87757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8" name="object 28"/>
            <p:cNvSpPr/>
            <p:nvPr/>
          </p:nvSpPr>
          <p:spPr>
            <a:xfrm>
              <a:off x="5085321" y="5087493"/>
              <a:ext cx="175895" cy="196215"/>
            </a:xfrm>
            <a:custGeom>
              <a:avLst/>
              <a:gdLst/>
              <a:ahLst/>
              <a:cxnLst/>
              <a:rect l="l" t="t" r="r" b="b"/>
              <a:pathLst>
                <a:path w="175895" h="196214">
                  <a:moveTo>
                    <a:pt x="87757" y="0"/>
                  </a:moveTo>
                  <a:lnTo>
                    <a:pt x="121961" y="7586"/>
                  </a:lnTo>
                  <a:lnTo>
                    <a:pt x="149896" y="28389"/>
                  </a:lnTo>
                  <a:lnTo>
                    <a:pt x="168733" y="59477"/>
                  </a:lnTo>
                  <a:lnTo>
                    <a:pt x="175641" y="97917"/>
                  </a:lnTo>
                  <a:lnTo>
                    <a:pt x="168733" y="136344"/>
                  </a:lnTo>
                  <a:lnTo>
                    <a:pt x="149896" y="167392"/>
                  </a:lnTo>
                  <a:lnTo>
                    <a:pt x="121961" y="188153"/>
                  </a:lnTo>
                  <a:lnTo>
                    <a:pt x="87757" y="195719"/>
                  </a:lnTo>
                  <a:lnTo>
                    <a:pt x="53631" y="188153"/>
                  </a:lnTo>
                  <a:lnTo>
                    <a:pt x="25733" y="167392"/>
                  </a:lnTo>
                  <a:lnTo>
                    <a:pt x="6907" y="136344"/>
                  </a:lnTo>
                  <a:lnTo>
                    <a:pt x="0" y="97917"/>
                  </a:lnTo>
                  <a:lnTo>
                    <a:pt x="6907" y="59477"/>
                  </a:lnTo>
                  <a:lnTo>
                    <a:pt x="25733" y="28389"/>
                  </a:lnTo>
                  <a:lnTo>
                    <a:pt x="53631" y="7586"/>
                  </a:lnTo>
                  <a:lnTo>
                    <a:pt x="87757" y="0"/>
                  </a:lnTo>
                  <a:close/>
                </a:path>
              </a:pathLst>
            </a:custGeom>
            <a:ln w="4572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9" name="object 29"/>
            <p:cNvSpPr/>
            <p:nvPr/>
          </p:nvSpPr>
          <p:spPr>
            <a:xfrm>
              <a:off x="5142077" y="5177154"/>
              <a:ext cx="64135" cy="16510"/>
            </a:xfrm>
            <a:custGeom>
              <a:avLst/>
              <a:gdLst/>
              <a:ahLst/>
              <a:cxnLst/>
              <a:rect l="l" t="t" r="r" b="b"/>
              <a:pathLst>
                <a:path w="64135" h="16510">
                  <a:moveTo>
                    <a:pt x="64020" y="0"/>
                  </a:moveTo>
                  <a:lnTo>
                    <a:pt x="0" y="0"/>
                  </a:lnTo>
                  <a:lnTo>
                    <a:pt x="0" y="16383"/>
                  </a:lnTo>
                  <a:lnTo>
                    <a:pt x="64020" y="16383"/>
                  </a:lnTo>
                  <a:lnTo>
                    <a:pt x="64020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0" name="object 30"/>
            <p:cNvSpPr/>
            <p:nvPr/>
          </p:nvSpPr>
          <p:spPr>
            <a:xfrm>
              <a:off x="5142077" y="5149722"/>
              <a:ext cx="64135" cy="71755"/>
            </a:xfrm>
            <a:custGeom>
              <a:avLst/>
              <a:gdLst/>
              <a:ahLst/>
              <a:cxnLst/>
              <a:rect l="l" t="t" r="r" b="b"/>
              <a:pathLst>
                <a:path w="64135" h="71754">
                  <a:moveTo>
                    <a:pt x="0" y="27431"/>
                  </a:moveTo>
                  <a:lnTo>
                    <a:pt x="64020" y="27431"/>
                  </a:lnTo>
                  <a:lnTo>
                    <a:pt x="64020" y="43814"/>
                  </a:lnTo>
                  <a:lnTo>
                    <a:pt x="0" y="43814"/>
                  </a:lnTo>
                  <a:lnTo>
                    <a:pt x="0" y="27431"/>
                  </a:lnTo>
                  <a:close/>
                </a:path>
                <a:path w="64135" h="71754">
                  <a:moveTo>
                    <a:pt x="24650" y="71247"/>
                  </a:moveTo>
                  <a:lnTo>
                    <a:pt x="24650" y="0"/>
                  </a:lnTo>
                  <a:lnTo>
                    <a:pt x="39268" y="0"/>
                  </a:lnTo>
                  <a:lnTo>
                    <a:pt x="39268" y="71247"/>
                  </a:lnTo>
                  <a:lnTo>
                    <a:pt x="24650" y="71247"/>
                  </a:lnTo>
                  <a:close/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1" name="object 31"/>
            <p:cNvSpPr/>
            <p:nvPr/>
          </p:nvSpPr>
          <p:spPr>
            <a:xfrm>
              <a:off x="5084432" y="5322570"/>
              <a:ext cx="176530" cy="196850"/>
            </a:xfrm>
            <a:custGeom>
              <a:avLst/>
              <a:gdLst/>
              <a:ahLst/>
              <a:cxnLst/>
              <a:rect l="l" t="t" r="r" b="b"/>
              <a:pathLst>
                <a:path w="176529" h="196850">
                  <a:moveTo>
                    <a:pt x="88646" y="0"/>
                  </a:moveTo>
                  <a:lnTo>
                    <a:pt x="54381" y="7566"/>
                  </a:lnTo>
                  <a:lnTo>
                    <a:pt x="26177" y="28327"/>
                  </a:lnTo>
                  <a:lnTo>
                    <a:pt x="7046" y="59375"/>
                  </a:lnTo>
                  <a:lnTo>
                    <a:pt x="0" y="97802"/>
                  </a:lnTo>
                  <a:lnTo>
                    <a:pt x="7046" y="136384"/>
                  </a:lnTo>
                  <a:lnTo>
                    <a:pt x="26177" y="167773"/>
                  </a:lnTo>
                  <a:lnTo>
                    <a:pt x="54381" y="188874"/>
                  </a:lnTo>
                  <a:lnTo>
                    <a:pt x="88646" y="196595"/>
                  </a:lnTo>
                  <a:lnTo>
                    <a:pt x="122469" y="188874"/>
                  </a:lnTo>
                  <a:lnTo>
                    <a:pt x="150447" y="167773"/>
                  </a:lnTo>
                  <a:lnTo>
                    <a:pt x="169495" y="136384"/>
                  </a:lnTo>
                  <a:lnTo>
                    <a:pt x="176530" y="97802"/>
                  </a:lnTo>
                  <a:lnTo>
                    <a:pt x="169495" y="59375"/>
                  </a:lnTo>
                  <a:lnTo>
                    <a:pt x="150447" y="28327"/>
                  </a:lnTo>
                  <a:lnTo>
                    <a:pt x="122469" y="7566"/>
                  </a:lnTo>
                  <a:lnTo>
                    <a:pt x="88646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2" name="object 32"/>
            <p:cNvSpPr/>
            <p:nvPr/>
          </p:nvSpPr>
          <p:spPr>
            <a:xfrm>
              <a:off x="5084432" y="5322570"/>
              <a:ext cx="176530" cy="196850"/>
            </a:xfrm>
            <a:custGeom>
              <a:avLst/>
              <a:gdLst/>
              <a:ahLst/>
              <a:cxnLst/>
              <a:rect l="l" t="t" r="r" b="b"/>
              <a:pathLst>
                <a:path w="176529" h="196850">
                  <a:moveTo>
                    <a:pt x="88646" y="0"/>
                  </a:moveTo>
                  <a:lnTo>
                    <a:pt x="122469" y="7566"/>
                  </a:lnTo>
                  <a:lnTo>
                    <a:pt x="150447" y="28327"/>
                  </a:lnTo>
                  <a:lnTo>
                    <a:pt x="169495" y="59375"/>
                  </a:lnTo>
                  <a:lnTo>
                    <a:pt x="176530" y="97802"/>
                  </a:lnTo>
                  <a:lnTo>
                    <a:pt x="169495" y="136384"/>
                  </a:lnTo>
                  <a:lnTo>
                    <a:pt x="150447" y="167773"/>
                  </a:lnTo>
                  <a:lnTo>
                    <a:pt x="122469" y="188874"/>
                  </a:lnTo>
                  <a:lnTo>
                    <a:pt x="88646" y="196595"/>
                  </a:lnTo>
                  <a:lnTo>
                    <a:pt x="54381" y="188874"/>
                  </a:lnTo>
                  <a:lnTo>
                    <a:pt x="26177" y="167773"/>
                  </a:lnTo>
                  <a:lnTo>
                    <a:pt x="7046" y="136384"/>
                  </a:lnTo>
                  <a:lnTo>
                    <a:pt x="0" y="97802"/>
                  </a:lnTo>
                  <a:lnTo>
                    <a:pt x="7046" y="59375"/>
                  </a:lnTo>
                  <a:lnTo>
                    <a:pt x="26177" y="28327"/>
                  </a:lnTo>
                  <a:lnTo>
                    <a:pt x="54381" y="7566"/>
                  </a:lnTo>
                  <a:lnTo>
                    <a:pt x="88646" y="0"/>
                  </a:lnTo>
                  <a:close/>
                </a:path>
              </a:pathLst>
            </a:custGeom>
            <a:ln w="4572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3" name="object 33"/>
            <p:cNvSpPr/>
            <p:nvPr/>
          </p:nvSpPr>
          <p:spPr>
            <a:xfrm>
              <a:off x="5144757" y="5411216"/>
              <a:ext cx="64135" cy="17145"/>
            </a:xfrm>
            <a:custGeom>
              <a:avLst/>
              <a:gdLst/>
              <a:ahLst/>
              <a:cxnLst/>
              <a:rect l="l" t="t" r="r" b="b"/>
              <a:pathLst>
                <a:path w="64135" h="17145">
                  <a:moveTo>
                    <a:pt x="63995" y="0"/>
                  </a:moveTo>
                  <a:lnTo>
                    <a:pt x="0" y="0"/>
                  </a:lnTo>
                  <a:lnTo>
                    <a:pt x="0" y="16522"/>
                  </a:lnTo>
                  <a:lnTo>
                    <a:pt x="63995" y="16522"/>
                  </a:lnTo>
                  <a:lnTo>
                    <a:pt x="63995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4" name="object 34"/>
            <p:cNvSpPr/>
            <p:nvPr/>
          </p:nvSpPr>
          <p:spPr>
            <a:xfrm>
              <a:off x="5144757" y="5411216"/>
              <a:ext cx="64135" cy="17145"/>
            </a:xfrm>
            <a:custGeom>
              <a:avLst/>
              <a:gdLst/>
              <a:ahLst/>
              <a:cxnLst/>
              <a:rect l="l" t="t" r="r" b="b"/>
              <a:pathLst>
                <a:path w="64135" h="17145">
                  <a:moveTo>
                    <a:pt x="0" y="0"/>
                  </a:moveTo>
                  <a:lnTo>
                    <a:pt x="63995" y="0"/>
                  </a:lnTo>
                  <a:lnTo>
                    <a:pt x="63995" y="16522"/>
                  </a:lnTo>
                  <a:lnTo>
                    <a:pt x="0" y="16522"/>
                  </a:lnTo>
                  <a:lnTo>
                    <a:pt x="0" y="0"/>
                  </a:lnTo>
                  <a:close/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35" name="object 35"/>
            <p:cNvPicPr/>
            <p:nvPr/>
          </p:nvPicPr>
          <p:blipFill>
            <a:blip r:embed="rId9" cstate="print"/>
            <a:stretch>
              <a:fillRect/>
            </a:stretch>
          </p:blipFill>
          <p:spPr>
            <a:xfrm>
              <a:off x="4484103" y="5226050"/>
              <a:ext cx="181101" cy="201168"/>
            </a:xfrm>
            <a:prstGeom prst="rect">
              <a:avLst/>
            </a:prstGeom>
          </p:spPr>
        </p:pic>
        <p:sp>
          <p:nvSpPr>
            <p:cNvPr id="36" name="object 36"/>
            <p:cNvSpPr/>
            <p:nvPr/>
          </p:nvSpPr>
          <p:spPr>
            <a:xfrm>
              <a:off x="4909807" y="5202694"/>
              <a:ext cx="175895" cy="196850"/>
            </a:xfrm>
            <a:custGeom>
              <a:avLst/>
              <a:gdLst/>
              <a:ahLst/>
              <a:cxnLst/>
              <a:rect l="l" t="t" r="r" b="b"/>
              <a:pathLst>
                <a:path w="175895" h="196850">
                  <a:moveTo>
                    <a:pt x="87757" y="0"/>
                  </a:moveTo>
                  <a:lnTo>
                    <a:pt x="53578" y="7582"/>
                  </a:lnTo>
                  <a:lnTo>
                    <a:pt x="25685" y="28379"/>
                  </a:lnTo>
                  <a:lnTo>
                    <a:pt x="6889" y="59466"/>
                  </a:lnTo>
                  <a:lnTo>
                    <a:pt x="0" y="97916"/>
                  </a:lnTo>
                  <a:lnTo>
                    <a:pt x="6889" y="136098"/>
                  </a:lnTo>
                  <a:lnTo>
                    <a:pt x="25685" y="167486"/>
                  </a:lnTo>
                  <a:lnTo>
                    <a:pt x="53578" y="188755"/>
                  </a:lnTo>
                  <a:lnTo>
                    <a:pt x="87757" y="196583"/>
                  </a:lnTo>
                  <a:lnTo>
                    <a:pt x="121507" y="188755"/>
                  </a:lnTo>
                  <a:lnTo>
                    <a:pt x="149447" y="167486"/>
                  </a:lnTo>
                  <a:lnTo>
                    <a:pt x="168481" y="136098"/>
                  </a:lnTo>
                  <a:lnTo>
                    <a:pt x="175513" y="97916"/>
                  </a:lnTo>
                  <a:lnTo>
                    <a:pt x="168481" y="59466"/>
                  </a:lnTo>
                  <a:lnTo>
                    <a:pt x="149447" y="28379"/>
                  </a:lnTo>
                  <a:lnTo>
                    <a:pt x="121507" y="7582"/>
                  </a:lnTo>
                  <a:lnTo>
                    <a:pt x="87757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7" name="object 37"/>
            <p:cNvSpPr/>
            <p:nvPr/>
          </p:nvSpPr>
          <p:spPr>
            <a:xfrm>
              <a:off x="4909807" y="5202694"/>
              <a:ext cx="175895" cy="196850"/>
            </a:xfrm>
            <a:custGeom>
              <a:avLst/>
              <a:gdLst/>
              <a:ahLst/>
              <a:cxnLst/>
              <a:rect l="l" t="t" r="r" b="b"/>
              <a:pathLst>
                <a:path w="175895" h="196850">
                  <a:moveTo>
                    <a:pt x="87757" y="0"/>
                  </a:moveTo>
                  <a:lnTo>
                    <a:pt x="121507" y="7582"/>
                  </a:lnTo>
                  <a:lnTo>
                    <a:pt x="149447" y="28379"/>
                  </a:lnTo>
                  <a:lnTo>
                    <a:pt x="168481" y="59466"/>
                  </a:lnTo>
                  <a:lnTo>
                    <a:pt x="175513" y="97916"/>
                  </a:lnTo>
                  <a:lnTo>
                    <a:pt x="168481" y="136098"/>
                  </a:lnTo>
                  <a:lnTo>
                    <a:pt x="149447" y="167486"/>
                  </a:lnTo>
                  <a:lnTo>
                    <a:pt x="121507" y="188755"/>
                  </a:lnTo>
                  <a:lnTo>
                    <a:pt x="87757" y="196583"/>
                  </a:lnTo>
                  <a:lnTo>
                    <a:pt x="53578" y="188755"/>
                  </a:lnTo>
                  <a:lnTo>
                    <a:pt x="25685" y="167486"/>
                  </a:lnTo>
                  <a:lnTo>
                    <a:pt x="6889" y="136098"/>
                  </a:lnTo>
                  <a:lnTo>
                    <a:pt x="0" y="97916"/>
                  </a:lnTo>
                  <a:lnTo>
                    <a:pt x="6889" y="59466"/>
                  </a:lnTo>
                  <a:lnTo>
                    <a:pt x="25685" y="28379"/>
                  </a:lnTo>
                  <a:lnTo>
                    <a:pt x="53578" y="7582"/>
                  </a:lnTo>
                  <a:lnTo>
                    <a:pt x="87757" y="0"/>
                  </a:lnTo>
                  <a:close/>
                </a:path>
              </a:pathLst>
            </a:custGeom>
            <a:ln w="4571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8" name="object 38"/>
            <p:cNvSpPr/>
            <p:nvPr/>
          </p:nvSpPr>
          <p:spPr>
            <a:xfrm>
              <a:off x="4969243" y="5291454"/>
              <a:ext cx="64135" cy="16510"/>
            </a:xfrm>
            <a:custGeom>
              <a:avLst/>
              <a:gdLst/>
              <a:ahLst/>
              <a:cxnLst/>
              <a:rect l="l" t="t" r="r" b="b"/>
              <a:pathLst>
                <a:path w="64135" h="16510">
                  <a:moveTo>
                    <a:pt x="64020" y="0"/>
                  </a:moveTo>
                  <a:lnTo>
                    <a:pt x="0" y="0"/>
                  </a:lnTo>
                  <a:lnTo>
                    <a:pt x="0" y="16383"/>
                  </a:lnTo>
                  <a:lnTo>
                    <a:pt x="64020" y="16383"/>
                  </a:lnTo>
                  <a:lnTo>
                    <a:pt x="64020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9" name="object 39"/>
            <p:cNvSpPr/>
            <p:nvPr/>
          </p:nvSpPr>
          <p:spPr>
            <a:xfrm>
              <a:off x="4969243" y="5291454"/>
              <a:ext cx="64135" cy="16510"/>
            </a:xfrm>
            <a:custGeom>
              <a:avLst/>
              <a:gdLst/>
              <a:ahLst/>
              <a:cxnLst/>
              <a:rect l="l" t="t" r="r" b="b"/>
              <a:pathLst>
                <a:path w="64135" h="16510">
                  <a:moveTo>
                    <a:pt x="0" y="0"/>
                  </a:moveTo>
                  <a:lnTo>
                    <a:pt x="64020" y="0"/>
                  </a:lnTo>
                  <a:lnTo>
                    <a:pt x="64020" y="16383"/>
                  </a:lnTo>
                  <a:lnTo>
                    <a:pt x="0" y="16383"/>
                  </a:lnTo>
                  <a:lnTo>
                    <a:pt x="0" y="0"/>
                  </a:lnTo>
                  <a:close/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40" name="object 40"/>
          <p:cNvGrpSpPr/>
          <p:nvPr/>
        </p:nvGrpSpPr>
        <p:grpSpPr>
          <a:xfrm>
            <a:off x="10555592" y="5003801"/>
            <a:ext cx="1123950" cy="628015"/>
            <a:chOff x="5500992" y="5003800"/>
            <a:chExt cx="1123950" cy="628015"/>
          </a:xfrm>
        </p:grpSpPr>
        <p:sp>
          <p:nvSpPr>
            <p:cNvPr id="41" name="object 41"/>
            <p:cNvSpPr/>
            <p:nvPr/>
          </p:nvSpPr>
          <p:spPr>
            <a:xfrm>
              <a:off x="5503278" y="5006086"/>
              <a:ext cx="1119505" cy="622935"/>
            </a:xfrm>
            <a:custGeom>
              <a:avLst/>
              <a:gdLst/>
              <a:ahLst/>
              <a:cxnLst/>
              <a:rect l="l" t="t" r="r" b="b"/>
              <a:pathLst>
                <a:path w="1119504" h="622935">
                  <a:moveTo>
                    <a:pt x="1119124" y="0"/>
                  </a:moveTo>
                  <a:lnTo>
                    <a:pt x="0" y="0"/>
                  </a:lnTo>
                  <a:lnTo>
                    <a:pt x="0" y="622820"/>
                  </a:lnTo>
                  <a:lnTo>
                    <a:pt x="1119124" y="622820"/>
                  </a:lnTo>
                  <a:lnTo>
                    <a:pt x="1119124" y="0"/>
                  </a:lnTo>
                  <a:close/>
                </a:path>
              </a:pathLst>
            </a:custGeom>
            <a:solidFill>
              <a:srgbClr val="BCBDB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2" name="object 42"/>
            <p:cNvSpPr/>
            <p:nvPr/>
          </p:nvSpPr>
          <p:spPr>
            <a:xfrm>
              <a:off x="5503278" y="5006086"/>
              <a:ext cx="1119505" cy="622935"/>
            </a:xfrm>
            <a:custGeom>
              <a:avLst/>
              <a:gdLst/>
              <a:ahLst/>
              <a:cxnLst/>
              <a:rect l="l" t="t" r="r" b="b"/>
              <a:pathLst>
                <a:path w="1119504" h="622935">
                  <a:moveTo>
                    <a:pt x="0" y="0"/>
                  </a:moveTo>
                  <a:lnTo>
                    <a:pt x="1119123" y="0"/>
                  </a:lnTo>
                  <a:lnTo>
                    <a:pt x="1119123" y="622820"/>
                  </a:lnTo>
                  <a:lnTo>
                    <a:pt x="0" y="622820"/>
                  </a:lnTo>
                  <a:lnTo>
                    <a:pt x="0" y="0"/>
                  </a:lnTo>
                  <a:close/>
                </a:path>
              </a:pathLst>
            </a:custGeom>
            <a:ln w="4572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43" name="object 43"/>
            <p:cNvPicPr/>
            <p:nvPr/>
          </p:nvPicPr>
          <p:blipFill>
            <a:blip r:embed="rId10" cstate="print"/>
            <a:stretch>
              <a:fillRect/>
            </a:stretch>
          </p:blipFill>
          <p:spPr>
            <a:xfrm>
              <a:off x="5575934" y="5085206"/>
              <a:ext cx="180060" cy="200291"/>
            </a:xfrm>
            <a:prstGeom prst="rect">
              <a:avLst/>
            </a:prstGeom>
          </p:spPr>
        </p:pic>
        <p:sp>
          <p:nvSpPr>
            <p:cNvPr id="44" name="object 44"/>
            <p:cNvSpPr/>
            <p:nvPr/>
          </p:nvSpPr>
          <p:spPr>
            <a:xfrm>
              <a:off x="5992482" y="5087493"/>
              <a:ext cx="175895" cy="196215"/>
            </a:xfrm>
            <a:custGeom>
              <a:avLst/>
              <a:gdLst/>
              <a:ahLst/>
              <a:cxnLst/>
              <a:rect l="l" t="t" r="r" b="b"/>
              <a:pathLst>
                <a:path w="175895" h="196214">
                  <a:moveTo>
                    <a:pt x="86868" y="0"/>
                  </a:moveTo>
                  <a:lnTo>
                    <a:pt x="52828" y="7586"/>
                  </a:lnTo>
                  <a:lnTo>
                    <a:pt x="25241" y="28389"/>
                  </a:lnTo>
                  <a:lnTo>
                    <a:pt x="6750" y="59477"/>
                  </a:lnTo>
                  <a:lnTo>
                    <a:pt x="0" y="97917"/>
                  </a:lnTo>
                  <a:lnTo>
                    <a:pt x="6750" y="136344"/>
                  </a:lnTo>
                  <a:lnTo>
                    <a:pt x="25241" y="167392"/>
                  </a:lnTo>
                  <a:lnTo>
                    <a:pt x="52828" y="188153"/>
                  </a:lnTo>
                  <a:lnTo>
                    <a:pt x="86868" y="195719"/>
                  </a:lnTo>
                  <a:lnTo>
                    <a:pt x="121132" y="188153"/>
                  </a:lnTo>
                  <a:lnTo>
                    <a:pt x="149336" y="167392"/>
                  </a:lnTo>
                  <a:lnTo>
                    <a:pt x="168467" y="136344"/>
                  </a:lnTo>
                  <a:lnTo>
                    <a:pt x="175513" y="97917"/>
                  </a:lnTo>
                  <a:lnTo>
                    <a:pt x="168467" y="59477"/>
                  </a:lnTo>
                  <a:lnTo>
                    <a:pt x="149336" y="28389"/>
                  </a:lnTo>
                  <a:lnTo>
                    <a:pt x="121132" y="7586"/>
                  </a:lnTo>
                  <a:lnTo>
                    <a:pt x="86868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5" name="object 45"/>
            <p:cNvSpPr/>
            <p:nvPr/>
          </p:nvSpPr>
          <p:spPr>
            <a:xfrm>
              <a:off x="5992482" y="5087493"/>
              <a:ext cx="175895" cy="196215"/>
            </a:xfrm>
            <a:custGeom>
              <a:avLst/>
              <a:gdLst/>
              <a:ahLst/>
              <a:cxnLst/>
              <a:rect l="l" t="t" r="r" b="b"/>
              <a:pathLst>
                <a:path w="175895" h="196214">
                  <a:moveTo>
                    <a:pt x="86868" y="0"/>
                  </a:moveTo>
                  <a:lnTo>
                    <a:pt x="121132" y="7586"/>
                  </a:lnTo>
                  <a:lnTo>
                    <a:pt x="149336" y="28389"/>
                  </a:lnTo>
                  <a:lnTo>
                    <a:pt x="168467" y="59477"/>
                  </a:lnTo>
                  <a:lnTo>
                    <a:pt x="175513" y="97917"/>
                  </a:lnTo>
                  <a:lnTo>
                    <a:pt x="168467" y="136344"/>
                  </a:lnTo>
                  <a:lnTo>
                    <a:pt x="149336" y="167392"/>
                  </a:lnTo>
                  <a:lnTo>
                    <a:pt x="121132" y="188153"/>
                  </a:lnTo>
                  <a:lnTo>
                    <a:pt x="86868" y="195719"/>
                  </a:lnTo>
                  <a:lnTo>
                    <a:pt x="52828" y="188153"/>
                  </a:lnTo>
                  <a:lnTo>
                    <a:pt x="25241" y="167392"/>
                  </a:lnTo>
                  <a:lnTo>
                    <a:pt x="6750" y="136344"/>
                  </a:lnTo>
                  <a:lnTo>
                    <a:pt x="0" y="97917"/>
                  </a:lnTo>
                  <a:lnTo>
                    <a:pt x="6750" y="59477"/>
                  </a:lnTo>
                  <a:lnTo>
                    <a:pt x="25241" y="28389"/>
                  </a:lnTo>
                  <a:lnTo>
                    <a:pt x="52828" y="7586"/>
                  </a:lnTo>
                  <a:lnTo>
                    <a:pt x="86868" y="0"/>
                  </a:lnTo>
                  <a:close/>
                </a:path>
              </a:pathLst>
            </a:custGeom>
            <a:ln w="4572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6" name="object 46"/>
            <p:cNvSpPr/>
            <p:nvPr/>
          </p:nvSpPr>
          <p:spPr>
            <a:xfrm>
              <a:off x="6048247" y="5177154"/>
              <a:ext cx="64135" cy="16510"/>
            </a:xfrm>
            <a:custGeom>
              <a:avLst/>
              <a:gdLst/>
              <a:ahLst/>
              <a:cxnLst/>
              <a:rect l="l" t="t" r="r" b="b"/>
              <a:pathLst>
                <a:path w="64135" h="16510">
                  <a:moveTo>
                    <a:pt x="63995" y="0"/>
                  </a:moveTo>
                  <a:lnTo>
                    <a:pt x="0" y="0"/>
                  </a:lnTo>
                  <a:lnTo>
                    <a:pt x="0" y="16383"/>
                  </a:lnTo>
                  <a:lnTo>
                    <a:pt x="63995" y="16383"/>
                  </a:lnTo>
                  <a:lnTo>
                    <a:pt x="63995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7" name="object 47"/>
            <p:cNvSpPr/>
            <p:nvPr/>
          </p:nvSpPr>
          <p:spPr>
            <a:xfrm>
              <a:off x="6048247" y="5149722"/>
              <a:ext cx="64135" cy="71755"/>
            </a:xfrm>
            <a:custGeom>
              <a:avLst/>
              <a:gdLst/>
              <a:ahLst/>
              <a:cxnLst/>
              <a:rect l="l" t="t" r="r" b="b"/>
              <a:pathLst>
                <a:path w="64135" h="71754">
                  <a:moveTo>
                    <a:pt x="0" y="27431"/>
                  </a:moveTo>
                  <a:lnTo>
                    <a:pt x="63995" y="27431"/>
                  </a:lnTo>
                  <a:lnTo>
                    <a:pt x="63995" y="43814"/>
                  </a:lnTo>
                  <a:lnTo>
                    <a:pt x="0" y="43814"/>
                  </a:lnTo>
                  <a:lnTo>
                    <a:pt x="0" y="27431"/>
                  </a:lnTo>
                  <a:close/>
                </a:path>
                <a:path w="64135" h="71754">
                  <a:moveTo>
                    <a:pt x="24625" y="71247"/>
                  </a:moveTo>
                  <a:lnTo>
                    <a:pt x="24625" y="0"/>
                  </a:lnTo>
                  <a:lnTo>
                    <a:pt x="39230" y="0"/>
                  </a:lnTo>
                  <a:lnTo>
                    <a:pt x="39230" y="71247"/>
                  </a:lnTo>
                  <a:lnTo>
                    <a:pt x="24625" y="71247"/>
                  </a:lnTo>
                  <a:close/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48" name="object 48"/>
            <p:cNvPicPr/>
            <p:nvPr/>
          </p:nvPicPr>
          <p:blipFill>
            <a:blip r:embed="rId11" cstate="print"/>
            <a:stretch>
              <a:fillRect/>
            </a:stretch>
          </p:blipFill>
          <p:spPr>
            <a:xfrm>
              <a:off x="5989180" y="5320284"/>
              <a:ext cx="181101" cy="201167"/>
            </a:xfrm>
            <a:prstGeom prst="rect">
              <a:avLst/>
            </a:prstGeom>
          </p:spPr>
        </p:pic>
        <p:sp>
          <p:nvSpPr>
            <p:cNvPr id="49" name="object 49"/>
            <p:cNvSpPr/>
            <p:nvPr/>
          </p:nvSpPr>
          <p:spPr>
            <a:xfrm>
              <a:off x="6384670" y="5087493"/>
              <a:ext cx="175260" cy="196215"/>
            </a:xfrm>
            <a:custGeom>
              <a:avLst/>
              <a:gdLst/>
              <a:ahLst/>
              <a:cxnLst/>
              <a:rect l="l" t="t" r="r" b="b"/>
              <a:pathLst>
                <a:path w="175259" h="196214">
                  <a:moveTo>
                    <a:pt x="86867" y="0"/>
                  </a:moveTo>
                  <a:lnTo>
                    <a:pt x="52876" y="7586"/>
                  </a:lnTo>
                  <a:lnTo>
                    <a:pt x="25284" y="28389"/>
                  </a:lnTo>
                  <a:lnTo>
                    <a:pt x="6766" y="59477"/>
                  </a:lnTo>
                  <a:lnTo>
                    <a:pt x="0" y="97917"/>
                  </a:lnTo>
                  <a:lnTo>
                    <a:pt x="6766" y="136344"/>
                  </a:lnTo>
                  <a:lnTo>
                    <a:pt x="25284" y="167392"/>
                  </a:lnTo>
                  <a:lnTo>
                    <a:pt x="52876" y="188153"/>
                  </a:lnTo>
                  <a:lnTo>
                    <a:pt x="86867" y="195719"/>
                  </a:lnTo>
                  <a:lnTo>
                    <a:pt x="121056" y="188153"/>
                  </a:lnTo>
                  <a:lnTo>
                    <a:pt x="148993" y="167392"/>
                  </a:lnTo>
                  <a:lnTo>
                    <a:pt x="167838" y="136344"/>
                  </a:lnTo>
                  <a:lnTo>
                    <a:pt x="174751" y="97917"/>
                  </a:lnTo>
                  <a:lnTo>
                    <a:pt x="167838" y="59477"/>
                  </a:lnTo>
                  <a:lnTo>
                    <a:pt x="148993" y="28389"/>
                  </a:lnTo>
                  <a:lnTo>
                    <a:pt x="121056" y="7586"/>
                  </a:lnTo>
                  <a:lnTo>
                    <a:pt x="86867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0" name="object 50"/>
            <p:cNvSpPr/>
            <p:nvPr/>
          </p:nvSpPr>
          <p:spPr>
            <a:xfrm>
              <a:off x="6384670" y="5087493"/>
              <a:ext cx="175260" cy="196215"/>
            </a:xfrm>
            <a:custGeom>
              <a:avLst/>
              <a:gdLst/>
              <a:ahLst/>
              <a:cxnLst/>
              <a:rect l="l" t="t" r="r" b="b"/>
              <a:pathLst>
                <a:path w="175259" h="196214">
                  <a:moveTo>
                    <a:pt x="86867" y="0"/>
                  </a:moveTo>
                  <a:lnTo>
                    <a:pt x="121056" y="7586"/>
                  </a:lnTo>
                  <a:lnTo>
                    <a:pt x="148993" y="28389"/>
                  </a:lnTo>
                  <a:lnTo>
                    <a:pt x="167838" y="59477"/>
                  </a:lnTo>
                  <a:lnTo>
                    <a:pt x="174751" y="97917"/>
                  </a:lnTo>
                  <a:lnTo>
                    <a:pt x="167838" y="136344"/>
                  </a:lnTo>
                  <a:lnTo>
                    <a:pt x="148993" y="167392"/>
                  </a:lnTo>
                  <a:lnTo>
                    <a:pt x="121056" y="188153"/>
                  </a:lnTo>
                  <a:lnTo>
                    <a:pt x="86867" y="195719"/>
                  </a:lnTo>
                  <a:lnTo>
                    <a:pt x="52876" y="188153"/>
                  </a:lnTo>
                  <a:lnTo>
                    <a:pt x="25284" y="167392"/>
                  </a:lnTo>
                  <a:lnTo>
                    <a:pt x="6766" y="136344"/>
                  </a:lnTo>
                  <a:lnTo>
                    <a:pt x="0" y="97917"/>
                  </a:lnTo>
                  <a:lnTo>
                    <a:pt x="6766" y="59477"/>
                  </a:lnTo>
                  <a:lnTo>
                    <a:pt x="25284" y="28389"/>
                  </a:lnTo>
                  <a:lnTo>
                    <a:pt x="52876" y="7586"/>
                  </a:lnTo>
                  <a:lnTo>
                    <a:pt x="86867" y="0"/>
                  </a:lnTo>
                  <a:close/>
                </a:path>
              </a:pathLst>
            </a:custGeom>
            <a:ln w="4571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1" name="object 51"/>
            <p:cNvSpPr/>
            <p:nvPr/>
          </p:nvSpPr>
          <p:spPr>
            <a:xfrm>
              <a:off x="6440525" y="5177154"/>
              <a:ext cx="64135" cy="16510"/>
            </a:xfrm>
            <a:custGeom>
              <a:avLst/>
              <a:gdLst/>
              <a:ahLst/>
              <a:cxnLst/>
              <a:rect l="l" t="t" r="r" b="b"/>
              <a:pathLst>
                <a:path w="64134" h="16510">
                  <a:moveTo>
                    <a:pt x="64020" y="0"/>
                  </a:moveTo>
                  <a:lnTo>
                    <a:pt x="0" y="0"/>
                  </a:lnTo>
                  <a:lnTo>
                    <a:pt x="0" y="16383"/>
                  </a:lnTo>
                  <a:lnTo>
                    <a:pt x="64020" y="16383"/>
                  </a:lnTo>
                  <a:lnTo>
                    <a:pt x="64020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2" name="object 52"/>
            <p:cNvSpPr/>
            <p:nvPr/>
          </p:nvSpPr>
          <p:spPr>
            <a:xfrm>
              <a:off x="6440525" y="5149722"/>
              <a:ext cx="64135" cy="71755"/>
            </a:xfrm>
            <a:custGeom>
              <a:avLst/>
              <a:gdLst/>
              <a:ahLst/>
              <a:cxnLst/>
              <a:rect l="l" t="t" r="r" b="b"/>
              <a:pathLst>
                <a:path w="64134" h="71754">
                  <a:moveTo>
                    <a:pt x="0" y="27431"/>
                  </a:moveTo>
                  <a:lnTo>
                    <a:pt x="64020" y="27431"/>
                  </a:lnTo>
                  <a:lnTo>
                    <a:pt x="64020" y="43814"/>
                  </a:lnTo>
                  <a:lnTo>
                    <a:pt x="0" y="43814"/>
                  </a:lnTo>
                  <a:lnTo>
                    <a:pt x="0" y="27431"/>
                  </a:lnTo>
                  <a:close/>
                </a:path>
                <a:path w="64134" h="71754">
                  <a:moveTo>
                    <a:pt x="24663" y="71247"/>
                  </a:moveTo>
                  <a:lnTo>
                    <a:pt x="24663" y="0"/>
                  </a:lnTo>
                  <a:lnTo>
                    <a:pt x="39243" y="0"/>
                  </a:lnTo>
                  <a:lnTo>
                    <a:pt x="39243" y="71247"/>
                  </a:lnTo>
                  <a:lnTo>
                    <a:pt x="24663" y="71247"/>
                  </a:lnTo>
                  <a:close/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53" name="object 53"/>
          <p:cNvGrpSpPr/>
          <p:nvPr/>
        </p:nvGrpSpPr>
        <p:grpSpPr>
          <a:xfrm>
            <a:off x="10209403" y="9115297"/>
            <a:ext cx="783590" cy="78740"/>
            <a:chOff x="5154803" y="9115297"/>
            <a:chExt cx="783590" cy="78740"/>
          </a:xfrm>
        </p:grpSpPr>
        <p:sp>
          <p:nvSpPr>
            <p:cNvPr id="54" name="object 54"/>
            <p:cNvSpPr/>
            <p:nvPr/>
          </p:nvSpPr>
          <p:spPr>
            <a:xfrm>
              <a:off x="5219306" y="9154121"/>
              <a:ext cx="718820" cy="0"/>
            </a:xfrm>
            <a:custGeom>
              <a:avLst/>
              <a:gdLst/>
              <a:ahLst/>
              <a:cxnLst/>
              <a:rect l="l" t="t" r="r" b="b"/>
              <a:pathLst>
                <a:path w="718820">
                  <a:moveTo>
                    <a:pt x="0" y="0"/>
                  </a:moveTo>
                  <a:lnTo>
                    <a:pt x="718693" y="0"/>
                  </a:lnTo>
                </a:path>
              </a:pathLst>
            </a:custGeom>
            <a:ln w="9144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55" name="object 55"/>
            <p:cNvPicPr/>
            <p:nvPr/>
          </p:nvPicPr>
          <p:blipFill>
            <a:blip r:embed="rId12" cstate="print"/>
            <a:stretch>
              <a:fillRect/>
            </a:stretch>
          </p:blipFill>
          <p:spPr>
            <a:xfrm>
              <a:off x="5154803" y="9115297"/>
              <a:ext cx="84162" cy="78676"/>
            </a:xfrm>
            <a:prstGeom prst="rect">
              <a:avLst/>
            </a:prstGeom>
          </p:spPr>
        </p:pic>
      </p:grpSp>
      <p:pic>
        <p:nvPicPr>
          <p:cNvPr id="56" name="object 56"/>
          <p:cNvPicPr/>
          <p:nvPr/>
        </p:nvPicPr>
        <p:blipFill>
          <a:blip r:embed="rId13" cstate="print"/>
          <a:stretch>
            <a:fillRect/>
          </a:stretch>
        </p:blipFill>
        <p:spPr>
          <a:xfrm>
            <a:off x="9382773" y="8467967"/>
            <a:ext cx="71323" cy="93167"/>
          </a:xfrm>
          <a:prstGeom prst="rect">
            <a:avLst/>
          </a:prstGeom>
        </p:spPr>
      </p:pic>
      <p:pic>
        <p:nvPicPr>
          <p:cNvPr id="57" name="object 57"/>
          <p:cNvPicPr/>
          <p:nvPr/>
        </p:nvPicPr>
        <p:blipFill>
          <a:blip r:embed="rId14" cstate="print"/>
          <a:stretch>
            <a:fillRect/>
          </a:stretch>
        </p:blipFill>
        <p:spPr>
          <a:xfrm>
            <a:off x="9196210" y="8515463"/>
            <a:ext cx="75895" cy="90500"/>
          </a:xfrm>
          <a:prstGeom prst="rect">
            <a:avLst/>
          </a:prstGeom>
        </p:spPr>
      </p:pic>
      <p:pic>
        <p:nvPicPr>
          <p:cNvPr id="58" name="object 58"/>
          <p:cNvPicPr/>
          <p:nvPr/>
        </p:nvPicPr>
        <p:blipFill>
          <a:blip r:embed="rId15" cstate="print"/>
          <a:stretch>
            <a:fillRect/>
          </a:stretch>
        </p:blipFill>
        <p:spPr>
          <a:xfrm>
            <a:off x="8954795" y="8417674"/>
            <a:ext cx="179260" cy="170014"/>
          </a:xfrm>
          <a:prstGeom prst="rect">
            <a:avLst/>
          </a:prstGeom>
        </p:spPr>
      </p:pic>
      <p:pic>
        <p:nvPicPr>
          <p:cNvPr id="59" name="object 59"/>
          <p:cNvPicPr/>
          <p:nvPr/>
        </p:nvPicPr>
        <p:blipFill>
          <a:blip r:embed="rId16" cstate="print"/>
          <a:stretch>
            <a:fillRect/>
          </a:stretch>
        </p:blipFill>
        <p:spPr>
          <a:xfrm>
            <a:off x="8971293" y="8094840"/>
            <a:ext cx="150825" cy="159080"/>
          </a:xfrm>
          <a:prstGeom prst="rect">
            <a:avLst/>
          </a:prstGeom>
        </p:spPr>
      </p:pic>
      <p:pic>
        <p:nvPicPr>
          <p:cNvPr id="60" name="object 60"/>
          <p:cNvPicPr/>
          <p:nvPr/>
        </p:nvPicPr>
        <p:blipFill>
          <a:blip r:embed="rId17" cstate="print"/>
          <a:stretch>
            <a:fillRect/>
          </a:stretch>
        </p:blipFill>
        <p:spPr>
          <a:xfrm>
            <a:off x="9371851" y="8291437"/>
            <a:ext cx="84023" cy="78689"/>
          </a:xfrm>
          <a:prstGeom prst="rect">
            <a:avLst/>
          </a:prstGeom>
        </p:spPr>
      </p:pic>
      <p:pic>
        <p:nvPicPr>
          <p:cNvPr id="61" name="object 61"/>
          <p:cNvPicPr/>
          <p:nvPr/>
        </p:nvPicPr>
        <p:blipFill>
          <a:blip r:embed="rId17" cstate="print"/>
          <a:stretch>
            <a:fillRect/>
          </a:stretch>
        </p:blipFill>
        <p:spPr>
          <a:xfrm>
            <a:off x="7977403" y="8306931"/>
            <a:ext cx="84010" cy="78689"/>
          </a:xfrm>
          <a:prstGeom prst="rect">
            <a:avLst/>
          </a:prstGeom>
        </p:spPr>
      </p:pic>
      <p:pic>
        <p:nvPicPr>
          <p:cNvPr id="62" name="object 62"/>
          <p:cNvPicPr/>
          <p:nvPr/>
        </p:nvPicPr>
        <p:blipFill>
          <a:blip r:embed="rId18" cstate="print"/>
          <a:stretch>
            <a:fillRect/>
          </a:stretch>
        </p:blipFill>
        <p:spPr>
          <a:xfrm>
            <a:off x="8062366" y="8612365"/>
            <a:ext cx="75882" cy="90500"/>
          </a:xfrm>
          <a:prstGeom prst="rect">
            <a:avLst/>
          </a:prstGeom>
        </p:spPr>
      </p:pic>
      <p:pic>
        <p:nvPicPr>
          <p:cNvPr id="63" name="object 63"/>
          <p:cNvPicPr/>
          <p:nvPr/>
        </p:nvPicPr>
        <p:blipFill>
          <a:blip r:embed="rId19" cstate="print"/>
          <a:stretch>
            <a:fillRect/>
          </a:stretch>
        </p:blipFill>
        <p:spPr>
          <a:xfrm>
            <a:off x="8423541" y="8705711"/>
            <a:ext cx="81356" cy="91389"/>
          </a:xfrm>
          <a:prstGeom prst="rect">
            <a:avLst/>
          </a:prstGeom>
        </p:spPr>
      </p:pic>
      <p:pic>
        <p:nvPicPr>
          <p:cNvPr id="64" name="object 64"/>
          <p:cNvPicPr/>
          <p:nvPr/>
        </p:nvPicPr>
        <p:blipFill>
          <a:blip r:embed="rId20" cstate="print"/>
          <a:stretch>
            <a:fillRect/>
          </a:stretch>
        </p:blipFill>
        <p:spPr>
          <a:xfrm>
            <a:off x="8939288" y="8290547"/>
            <a:ext cx="84150" cy="78562"/>
          </a:xfrm>
          <a:prstGeom prst="rect">
            <a:avLst/>
          </a:prstGeom>
        </p:spPr>
      </p:pic>
      <p:pic>
        <p:nvPicPr>
          <p:cNvPr id="65" name="object 65"/>
          <p:cNvPicPr/>
          <p:nvPr/>
        </p:nvPicPr>
        <p:blipFill>
          <a:blip r:embed="rId21" cstate="print"/>
          <a:stretch>
            <a:fillRect/>
          </a:stretch>
        </p:blipFill>
        <p:spPr>
          <a:xfrm>
            <a:off x="9379979" y="8138782"/>
            <a:ext cx="75895" cy="90500"/>
          </a:xfrm>
          <a:prstGeom prst="rect">
            <a:avLst/>
          </a:prstGeom>
        </p:spPr>
      </p:pic>
      <p:pic>
        <p:nvPicPr>
          <p:cNvPr id="66" name="object 66"/>
          <p:cNvPicPr/>
          <p:nvPr/>
        </p:nvPicPr>
        <p:blipFill>
          <a:blip r:embed="rId22" cstate="print"/>
          <a:stretch>
            <a:fillRect/>
          </a:stretch>
        </p:blipFill>
        <p:spPr>
          <a:xfrm>
            <a:off x="8424430" y="7895450"/>
            <a:ext cx="91516" cy="79578"/>
          </a:xfrm>
          <a:prstGeom prst="rect">
            <a:avLst/>
          </a:prstGeom>
        </p:spPr>
      </p:pic>
      <p:pic>
        <p:nvPicPr>
          <p:cNvPr id="67" name="object 67"/>
          <p:cNvPicPr/>
          <p:nvPr/>
        </p:nvPicPr>
        <p:blipFill>
          <a:blip r:embed="rId23" cstate="print"/>
          <a:stretch>
            <a:fillRect/>
          </a:stretch>
        </p:blipFill>
        <p:spPr>
          <a:xfrm>
            <a:off x="8041398" y="7941170"/>
            <a:ext cx="78562" cy="86944"/>
          </a:xfrm>
          <a:prstGeom prst="rect">
            <a:avLst/>
          </a:prstGeom>
        </p:spPr>
      </p:pic>
      <p:pic>
        <p:nvPicPr>
          <p:cNvPr id="68" name="object 68"/>
          <p:cNvPicPr/>
          <p:nvPr/>
        </p:nvPicPr>
        <p:blipFill>
          <a:blip r:embed="rId24" cstate="print"/>
          <a:stretch>
            <a:fillRect/>
          </a:stretch>
        </p:blipFill>
        <p:spPr>
          <a:xfrm>
            <a:off x="9209926" y="8075663"/>
            <a:ext cx="78689" cy="84150"/>
          </a:xfrm>
          <a:prstGeom prst="rect">
            <a:avLst/>
          </a:prstGeom>
        </p:spPr>
      </p:pic>
      <p:grpSp>
        <p:nvGrpSpPr>
          <p:cNvPr id="69" name="object 69"/>
          <p:cNvGrpSpPr/>
          <p:nvPr/>
        </p:nvGrpSpPr>
        <p:grpSpPr>
          <a:xfrm>
            <a:off x="11104994" y="9115297"/>
            <a:ext cx="783590" cy="78740"/>
            <a:chOff x="6050394" y="9115297"/>
            <a:chExt cx="783590" cy="78740"/>
          </a:xfrm>
        </p:grpSpPr>
        <p:sp>
          <p:nvSpPr>
            <p:cNvPr id="70" name="object 70"/>
            <p:cNvSpPr/>
            <p:nvPr/>
          </p:nvSpPr>
          <p:spPr>
            <a:xfrm>
              <a:off x="6050394" y="9155137"/>
              <a:ext cx="718820" cy="0"/>
            </a:xfrm>
            <a:custGeom>
              <a:avLst/>
              <a:gdLst/>
              <a:ahLst/>
              <a:cxnLst/>
              <a:rect l="l" t="t" r="r" b="b"/>
              <a:pathLst>
                <a:path w="718820">
                  <a:moveTo>
                    <a:pt x="718820" y="0"/>
                  </a:moveTo>
                  <a:lnTo>
                    <a:pt x="0" y="0"/>
                  </a:lnTo>
                </a:path>
              </a:pathLst>
            </a:custGeom>
            <a:ln w="9144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71" name="object 71"/>
            <p:cNvPicPr/>
            <p:nvPr/>
          </p:nvPicPr>
          <p:blipFill>
            <a:blip r:embed="rId25" cstate="print"/>
            <a:stretch>
              <a:fillRect/>
            </a:stretch>
          </p:blipFill>
          <p:spPr>
            <a:xfrm>
              <a:off x="6749554" y="9115297"/>
              <a:ext cx="84023" cy="78676"/>
            </a:xfrm>
            <a:prstGeom prst="rect">
              <a:avLst/>
            </a:prstGeom>
          </p:spPr>
        </p:pic>
      </p:grpSp>
      <p:grpSp>
        <p:nvGrpSpPr>
          <p:cNvPr id="72" name="object 72"/>
          <p:cNvGrpSpPr/>
          <p:nvPr/>
        </p:nvGrpSpPr>
        <p:grpSpPr>
          <a:xfrm>
            <a:off x="7970507" y="9120746"/>
            <a:ext cx="783590" cy="78740"/>
            <a:chOff x="2915907" y="9120746"/>
            <a:chExt cx="783590" cy="78740"/>
          </a:xfrm>
        </p:grpSpPr>
        <p:sp>
          <p:nvSpPr>
            <p:cNvPr id="73" name="object 73"/>
            <p:cNvSpPr/>
            <p:nvPr/>
          </p:nvSpPr>
          <p:spPr>
            <a:xfrm>
              <a:off x="2915907" y="9159709"/>
              <a:ext cx="718820" cy="0"/>
            </a:xfrm>
            <a:custGeom>
              <a:avLst/>
              <a:gdLst/>
              <a:ahLst/>
              <a:cxnLst/>
              <a:rect l="l" t="t" r="r" b="b"/>
              <a:pathLst>
                <a:path w="718820">
                  <a:moveTo>
                    <a:pt x="718693" y="0"/>
                  </a:moveTo>
                  <a:lnTo>
                    <a:pt x="0" y="0"/>
                  </a:lnTo>
                </a:path>
              </a:pathLst>
            </a:custGeom>
            <a:ln w="9144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74" name="object 74"/>
            <p:cNvPicPr/>
            <p:nvPr/>
          </p:nvPicPr>
          <p:blipFill>
            <a:blip r:embed="rId26" cstate="print"/>
            <a:stretch>
              <a:fillRect/>
            </a:stretch>
          </p:blipFill>
          <p:spPr>
            <a:xfrm>
              <a:off x="3615829" y="9120746"/>
              <a:ext cx="83261" cy="78701"/>
            </a:xfrm>
            <a:prstGeom prst="rect">
              <a:avLst/>
            </a:prstGeom>
          </p:spPr>
        </p:pic>
      </p:grpSp>
      <p:grpSp>
        <p:nvGrpSpPr>
          <p:cNvPr id="75" name="object 75"/>
          <p:cNvGrpSpPr/>
          <p:nvPr/>
        </p:nvGrpSpPr>
        <p:grpSpPr>
          <a:xfrm>
            <a:off x="8863342" y="9120746"/>
            <a:ext cx="783590" cy="78740"/>
            <a:chOff x="3808742" y="9120746"/>
            <a:chExt cx="783590" cy="78740"/>
          </a:xfrm>
        </p:grpSpPr>
        <p:sp>
          <p:nvSpPr>
            <p:cNvPr id="76" name="object 76"/>
            <p:cNvSpPr/>
            <p:nvPr/>
          </p:nvSpPr>
          <p:spPr>
            <a:xfrm>
              <a:off x="3873233" y="9160598"/>
              <a:ext cx="718820" cy="0"/>
            </a:xfrm>
            <a:custGeom>
              <a:avLst/>
              <a:gdLst/>
              <a:ahLst/>
              <a:cxnLst/>
              <a:rect l="l" t="t" r="r" b="b"/>
              <a:pathLst>
                <a:path w="718820">
                  <a:moveTo>
                    <a:pt x="0" y="0"/>
                  </a:moveTo>
                  <a:lnTo>
                    <a:pt x="718693" y="0"/>
                  </a:lnTo>
                </a:path>
              </a:pathLst>
            </a:custGeom>
            <a:ln w="9144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77" name="object 77"/>
            <p:cNvPicPr/>
            <p:nvPr/>
          </p:nvPicPr>
          <p:blipFill>
            <a:blip r:embed="rId27" cstate="print"/>
            <a:stretch>
              <a:fillRect/>
            </a:stretch>
          </p:blipFill>
          <p:spPr>
            <a:xfrm>
              <a:off x="3808742" y="9120746"/>
              <a:ext cx="83261" cy="78701"/>
            </a:xfrm>
            <a:prstGeom prst="rect">
              <a:avLst/>
            </a:prstGeom>
          </p:spPr>
        </p:pic>
      </p:grpSp>
      <p:grpSp>
        <p:nvGrpSpPr>
          <p:cNvPr id="78" name="object 78"/>
          <p:cNvGrpSpPr/>
          <p:nvPr/>
        </p:nvGrpSpPr>
        <p:grpSpPr>
          <a:xfrm>
            <a:off x="10593464" y="8167993"/>
            <a:ext cx="294005" cy="309245"/>
            <a:chOff x="5538863" y="8167992"/>
            <a:chExt cx="294005" cy="309245"/>
          </a:xfrm>
        </p:grpSpPr>
        <p:sp>
          <p:nvSpPr>
            <p:cNvPr id="79" name="object 79"/>
            <p:cNvSpPr/>
            <p:nvPr/>
          </p:nvSpPr>
          <p:spPr>
            <a:xfrm>
              <a:off x="5540235" y="8169363"/>
              <a:ext cx="290830" cy="306705"/>
            </a:xfrm>
            <a:custGeom>
              <a:avLst/>
              <a:gdLst/>
              <a:ahLst/>
              <a:cxnLst/>
              <a:rect l="l" t="t" r="r" b="b"/>
              <a:pathLst>
                <a:path w="290829" h="306704">
                  <a:moveTo>
                    <a:pt x="145427" y="0"/>
                  </a:moveTo>
                  <a:lnTo>
                    <a:pt x="99379" y="7804"/>
                  </a:lnTo>
                  <a:lnTo>
                    <a:pt x="59447" y="29520"/>
                  </a:lnTo>
                  <a:lnTo>
                    <a:pt x="27997" y="62599"/>
                  </a:lnTo>
                  <a:lnTo>
                    <a:pt x="7393" y="104493"/>
                  </a:lnTo>
                  <a:lnTo>
                    <a:pt x="0" y="152653"/>
                  </a:lnTo>
                  <a:lnTo>
                    <a:pt x="7393" y="201310"/>
                  </a:lnTo>
                  <a:lnTo>
                    <a:pt x="27997" y="243504"/>
                  </a:lnTo>
                  <a:lnTo>
                    <a:pt x="59447" y="276738"/>
                  </a:lnTo>
                  <a:lnTo>
                    <a:pt x="99379" y="298510"/>
                  </a:lnTo>
                  <a:lnTo>
                    <a:pt x="145427" y="306323"/>
                  </a:lnTo>
                  <a:lnTo>
                    <a:pt x="191401" y="298510"/>
                  </a:lnTo>
                  <a:lnTo>
                    <a:pt x="231288" y="276738"/>
                  </a:lnTo>
                  <a:lnTo>
                    <a:pt x="262715" y="243504"/>
                  </a:lnTo>
                  <a:lnTo>
                    <a:pt x="283310" y="201310"/>
                  </a:lnTo>
                  <a:lnTo>
                    <a:pt x="290703" y="152653"/>
                  </a:lnTo>
                  <a:lnTo>
                    <a:pt x="283310" y="104493"/>
                  </a:lnTo>
                  <a:lnTo>
                    <a:pt x="262715" y="62599"/>
                  </a:lnTo>
                  <a:lnTo>
                    <a:pt x="231288" y="29520"/>
                  </a:lnTo>
                  <a:lnTo>
                    <a:pt x="191401" y="7804"/>
                  </a:lnTo>
                  <a:lnTo>
                    <a:pt x="145427" y="0"/>
                  </a:lnTo>
                  <a:close/>
                </a:path>
              </a:pathLst>
            </a:custGeom>
            <a:solidFill>
              <a:srgbClr val="939598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0" name="object 80"/>
            <p:cNvSpPr/>
            <p:nvPr/>
          </p:nvSpPr>
          <p:spPr>
            <a:xfrm>
              <a:off x="5540235" y="8169363"/>
              <a:ext cx="290830" cy="306705"/>
            </a:xfrm>
            <a:custGeom>
              <a:avLst/>
              <a:gdLst/>
              <a:ahLst/>
              <a:cxnLst/>
              <a:rect l="l" t="t" r="r" b="b"/>
              <a:pathLst>
                <a:path w="290829" h="306704">
                  <a:moveTo>
                    <a:pt x="145427" y="0"/>
                  </a:moveTo>
                  <a:lnTo>
                    <a:pt x="191401" y="7804"/>
                  </a:lnTo>
                  <a:lnTo>
                    <a:pt x="231288" y="29520"/>
                  </a:lnTo>
                  <a:lnTo>
                    <a:pt x="262715" y="62599"/>
                  </a:lnTo>
                  <a:lnTo>
                    <a:pt x="283310" y="104493"/>
                  </a:lnTo>
                  <a:lnTo>
                    <a:pt x="290703" y="152653"/>
                  </a:lnTo>
                  <a:lnTo>
                    <a:pt x="283310" y="201310"/>
                  </a:lnTo>
                  <a:lnTo>
                    <a:pt x="262715" y="243504"/>
                  </a:lnTo>
                  <a:lnTo>
                    <a:pt x="231288" y="276738"/>
                  </a:lnTo>
                  <a:lnTo>
                    <a:pt x="191401" y="298510"/>
                  </a:lnTo>
                  <a:lnTo>
                    <a:pt x="145427" y="306323"/>
                  </a:lnTo>
                  <a:lnTo>
                    <a:pt x="99379" y="298510"/>
                  </a:lnTo>
                  <a:lnTo>
                    <a:pt x="59447" y="276738"/>
                  </a:lnTo>
                  <a:lnTo>
                    <a:pt x="27997" y="243504"/>
                  </a:lnTo>
                  <a:lnTo>
                    <a:pt x="7393" y="201310"/>
                  </a:lnTo>
                  <a:lnTo>
                    <a:pt x="0" y="152653"/>
                  </a:lnTo>
                  <a:lnTo>
                    <a:pt x="7393" y="104493"/>
                  </a:lnTo>
                  <a:lnTo>
                    <a:pt x="27997" y="62599"/>
                  </a:lnTo>
                  <a:lnTo>
                    <a:pt x="59447" y="29520"/>
                  </a:lnTo>
                  <a:lnTo>
                    <a:pt x="99379" y="7804"/>
                  </a:lnTo>
                  <a:lnTo>
                    <a:pt x="145427" y="0"/>
                  </a:lnTo>
                  <a:close/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81" name="object 81"/>
          <p:cNvSpPr/>
          <p:nvPr/>
        </p:nvSpPr>
        <p:spPr>
          <a:xfrm>
            <a:off x="11256899" y="7865833"/>
            <a:ext cx="133985" cy="264160"/>
          </a:xfrm>
          <a:custGeom>
            <a:avLst/>
            <a:gdLst/>
            <a:ahLst/>
            <a:cxnLst/>
            <a:rect l="l" t="t" r="r" b="b"/>
            <a:pathLst>
              <a:path w="133985" h="264159">
                <a:moveTo>
                  <a:pt x="0" y="264160"/>
                </a:moveTo>
                <a:lnTo>
                  <a:pt x="9052" y="191058"/>
                </a:lnTo>
                <a:lnTo>
                  <a:pt x="28895" y="131045"/>
                </a:lnTo>
                <a:lnTo>
                  <a:pt x="55392" y="83026"/>
                </a:lnTo>
                <a:lnTo>
                  <a:pt x="84409" y="45908"/>
                </a:lnTo>
                <a:lnTo>
                  <a:pt x="111812" y="18597"/>
                </a:lnTo>
                <a:lnTo>
                  <a:pt x="133464" y="0"/>
                </a:lnTo>
              </a:path>
            </a:pathLst>
          </a:custGeom>
          <a:ln w="9144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2" name="object 82"/>
          <p:cNvSpPr/>
          <p:nvPr/>
        </p:nvSpPr>
        <p:spPr>
          <a:xfrm>
            <a:off x="10686276" y="7865833"/>
            <a:ext cx="133985" cy="264160"/>
          </a:xfrm>
          <a:custGeom>
            <a:avLst/>
            <a:gdLst/>
            <a:ahLst/>
            <a:cxnLst/>
            <a:rect l="l" t="t" r="r" b="b"/>
            <a:pathLst>
              <a:path w="133985" h="264159">
                <a:moveTo>
                  <a:pt x="133489" y="264160"/>
                </a:moveTo>
                <a:lnTo>
                  <a:pt x="124412" y="191058"/>
                </a:lnTo>
                <a:lnTo>
                  <a:pt x="104542" y="131045"/>
                </a:lnTo>
                <a:lnTo>
                  <a:pt x="78022" y="83026"/>
                </a:lnTo>
                <a:lnTo>
                  <a:pt x="48996" y="45908"/>
                </a:lnTo>
                <a:lnTo>
                  <a:pt x="21607" y="18597"/>
                </a:lnTo>
                <a:lnTo>
                  <a:pt x="0" y="0"/>
                </a:lnTo>
              </a:path>
            </a:pathLst>
          </a:custGeom>
          <a:ln w="9144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83" name="object 83"/>
          <p:cNvPicPr/>
          <p:nvPr/>
        </p:nvPicPr>
        <p:blipFill>
          <a:blip r:embed="rId28" cstate="print"/>
          <a:stretch>
            <a:fillRect/>
          </a:stretch>
        </p:blipFill>
        <p:spPr>
          <a:xfrm>
            <a:off x="10096893" y="8283181"/>
            <a:ext cx="84150" cy="78676"/>
          </a:xfrm>
          <a:prstGeom prst="rect">
            <a:avLst/>
          </a:prstGeom>
        </p:spPr>
      </p:pic>
      <p:pic>
        <p:nvPicPr>
          <p:cNvPr id="84" name="object 84"/>
          <p:cNvPicPr/>
          <p:nvPr/>
        </p:nvPicPr>
        <p:blipFill>
          <a:blip r:embed="rId29" cstate="print"/>
          <a:stretch>
            <a:fillRect/>
          </a:stretch>
        </p:blipFill>
        <p:spPr>
          <a:xfrm>
            <a:off x="10149979" y="8482572"/>
            <a:ext cx="92290" cy="71323"/>
          </a:xfrm>
          <a:prstGeom prst="rect">
            <a:avLst/>
          </a:prstGeom>
        </p:spPr>
      </p:pic>
      <p:pic>
        <p:nvPicPr>
          <p:cNvPr id="85" name="object 85"/>
          <p:cNvPicPr/>
          <p:nvPr/>
        </p:nvPicPr>
        <p:blipFill>
          <a:blip r:embed="rId30" cstate="print"/>
          <a:stretch>
            <a:fillRect/>
          </a:stretch>
        </p:blipFill>
        <p:spPr>
          <a:xfrm>
            <a:off x="10277094" y="8684629"/>
            <a:ext cx="92290" cy="71323"/>
          </a:xfrm>
          <a:prstGeom prst="rect">
            <a:avLst/>
          </a:prstGeom>
        </p:spPr>
      </p:pic>
      <p:pic>
        <p:nvPicPr>
          <p:cNvPr id="86" name="object 86"/>
          <p:cNvPicPr/>
          <p:nvPr/>
        </p:nvPicPr>
        <p:blipFill>
          <a:blip r:embed="rId31" cstate="print"/>
          <a:stretch>
            <a:fillRect/>
          </a:stretch>
        </p:blipFill>
        <p:spPr>
          <a:xfrm>
            <a:off x="10549522" y="8770608"/>
            <a:ext cx="92405" cy="71323"/>
          </a:xfrm>
          <a:prstGeom prst="rect">
            <a:avLst/>
          </a:prstGeom>
        </p:spPr>
      </p:pic>
      <p:pic>
        <p:nvPicPr>
          <p:cNvPr id="87" name="object 87"/>
          <p:cNvPicPr/>
          <p:nvPr/>
        </p:nvPicPr>
        <p:blipFill>
          <a:blip r:embed="rId32" cstate="print"/>
          <a:stretch>
            <a:fillRect/>
          </a:stretch>
        </p:blipFill>
        <p:spPr>
          <a:xfrm>
            <a:off x="10726052" y="8807183"/>
            <a:ext cx="86817" cy="85928"/>
          </a:xfrm>
          <a:prstGeom prst="rect">
            <a:avLst/>
          </a:prstGeom>
        </p:spPr>
      </p:pic>
      <p:pic>
        <p:nvPicPr>
          <p:cNvPr id="88" name="object 88"/>
          <p:cNvPicPr/>
          <p:nvPr/>
        </p:nvPicPr>
        <p:blipFill>
          <a:blip r:embed="rId33" cstate="print"/>
          <a:stretch>
            <a:fillRect/>
          </a:stretch>
        </p:blipFill>
        <p:spPr>
          <a:xfrm>
            <a:off x="10141725" y="8024482"/>
            <a:ext cx="89611" cy="76784"/>
          </a:xfrm>
          <a:prstGeom prst="rect">
            <a:avLst/>
          </a:prstGeom>
        </p:spPr>
      </p:pic>
      <p:pic>
        <p:nvPicPr>
          <p:cNvPr id="89" name="object 89"/>
          <p:cNvPicPr/>
          <p:nvPr/>
        </p:nvPicPr>
        <p:blipFill>
          <a:blip r:embed="rId34" cstate="print"/>
          <a:stretch>
            <a:fillRect/>
          </a:stretch>
        </p:blipFill>
        <p:spPr>
          <a:xfrm>
            <a:off x="10626344" y="7825092"/>
            <a:ext cx="90512" cy="81356"/>
          </a:xfrm>
          <a:prstGeom prst="rect">
            <a:avLst/>
          </a:prstGeom>
        </p:spPr>
      </p:pic>
      <p:pic>
        <p:nvPicPr>
          <p:cNvPr id="90" name="object 90"/>
          <p:cNvPicPr/>
          <p:nvPr/>
        </p:nvPicPr>
        <p:blipFill>
          <a:blip r:embed="rId35" cstate="print"/>
          <a:stretch>
            <a:fillRect/>
          </a:stretch>
        </p:blipFill>
        <p:spPr>
          <a:xfrm>
            <a:off x="10802886" y="7783055"/>
            <a:ext cx="85940" cy="88722"/>
          </a:xfrm>
          <a:prstGeom prst="rect">
            <a:avLst/>
          </a:prstGeom>
        </p:spPr>
      </p:pic>
      <p:pic>
        <p:nvPicPr>
          <p:cNvPr id="91" name="object 91"/>
          <p:cNvPicPr/>
          <p:nvPr/>
        </p:nvPicPr>
        <p:blipFill>
          <a:blip r:embed="rId36" cstate="print"/>
          <a:stretch>
            <a:fillRect/>
          </a:stretch>
        </p:blipFill>
        <p:spPr>
          <a:xfrm>
            <a:off x="10326382" y="7862558"/>
            <a:ext cx="91528" cy="74117"/>
          </a:xfrm>
          <a:prstGeom prst="rect">
            <a:avLst/>
          </a:prstGeom>
        </p:spPr>
      </p:pic>
      <p:sp>
        <p:nvSpPr>
          <p:cNvPr id="92" name="object 92"/>
          <p:cNvSpPr/>
          <p:nvPr/>
        </p:nvSpPr>
        <p:spPr>
          <a:xfrm>
            <a:off x="10165957" y="8314778"/>
            <a:ext cx="346075" cy="6350"/>
          </a:xfrm>
          <a:custGeom>
            <a:avLst/>
            <a:gdLst/>
            <a:ahLst/>
            <a:cxnLst/>
            <a:rect l="l" t="t" r="r" b="b"/>
            <a:pathLst>
              <a:path w="346075" h="6350">
                <a:moveTo>
                  <a:pt x="345706" y="0"/>
                </a:moveTo>
                <a:lnTo>
                  <a:pt x="0" y="6350"/>
                </a:lnTo>
              </a:path>
            </a:pathLst>
          </a:custGeom>
          <a:ln w="9144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3" name="object 93"/>
          <p:cNvSpPr/>
          <p:nvPr/>
        </p:nvSpPr>
        <p:spPr>
          <a:xfrm>
            <a:off x="10195167" y="8432762"/>
            <a:ext cx="339725" cy="95250"/>
          </a:xfrm>
          <a:custGeom>
            <a:avLst/>
            <a:gdLst/>
            <a:ahLst/>
            <a:cxnLst/>
            <a:rect l="l" t="t" r="r" b="b"/>
            <a:pathLst>
              <a:path w="339725" h="95250">
                <a:moveTo>
                  <a:pt x="339343" y="0"/>
                </a:moveTo>
                <a:lnTo>
                  <a:pt x="0" y="94995"/>
                </a:lnTo>
              </a:path>
            </a:pathLst>
          </a:custGeom>
          <a:ln w="9144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4" name="object 94"/>
          <p:cNvSpPr/>
          <p:nvPr/>
        </p:nvSpPr>
        <p:spPr>
          <a:xfrm>
            <a:off x="10209898" y="8062429"/>
            <a:ext cx="340360" cy="95250"/>
          </a:xfrm>
          <a:custGeom>
            <a:avLst/>
            <a:gdLst/>
            <a:ahLst/>
            <a:cxnLst/>
            <a:rect l="l" t="t" r="r" b="b"/>
            <a:pathLst>
              <a:path w="340360" h="95250">
                <a:moveTo>
                  <a:pt x="340106" y="94996"/>
                </a:moveTo>
                <a:lnTo>
                  <a:pt x="0" y="0"/>
                </a:lnTo>
              </a:path>
            </a:pathLst>
          </a:custGeom>
          <a:ln w="9144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5" name="object 95"/>
          <p:cNvSpPr/>
          <p:nvPr/>
        </p:nvSpPr>
        <p:spPr>
          <a:xfrm>
            <a:off x="10331438" y="8515045"/>
            <a:ext cx="306705" cy="204470"/>
          </a:xfrm>
          <a:custGeom>
            <a:avLst/>
            <a:gdLst/>
            <a:ahLst/>
            <a:cxnLst/>
            <a:rect l="l" t="t" r="r" b="b"/>
            <a:pathLst>
              <a:path w="306704" h="204470">
                <a:moveTo>
                  <a:pt x="306336" y="0"/>
                </a:moveTo>
                <a:lnTo>
                  <a:pt x="233584" y="66735"/>
                </a:lnTo>
                <a:lnTo>
                  <a:pt x="172973" y="116968"/>
                </a:lnTo>
                <a:lnTo>
                  <a:pt x="123355" y="153058"/>
                </a:lnTo>
                <a:lnTo>
                  <a:pt x="83583" y="177361"/>
                </a:lnTo>
                <a:lnTo>
                  <a:pt x="28985" y="200035"/>
                </a:lnTo>
                <a:lnTo>
                  <a:pt x="11865" y="203120"/>
                </a:lnTo>
                <a:lnTo>
                  <a:pt x="0" y="203847"/>
                </a:lnTo>
              </a:path>
            </a:pathLst>
          </a:custGeom>
          <a:ln w="9144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6" name="object 96"/>
          <p:cNvSpPr/>
          <p:nvPr/>
        </p:nvSpPr>
        <p:spPr>
          <a:xfrm>
            <a:off x="10378047" y="7899616"/>
            <a:ext cx="307975" cy="204470"/>
          </a:xfrm>
          <a:custGeom>
            <a:avLst/>
            <a:gdLst/>
            <a:ahLst/>
            <a:cxnLst/>
            <a:rect l="l" t="t" r="r" b="b"/>
            <a:pathLst>
              <a:path w="307975" h="204470">
                <a:moveTo>
                  <a:pt x="307352" y="203961"/>
                </a:moveTo>
                <a:lnTo>
                  <a:pt x="234265" y="137185"/>
                </a:lnTo>
                <a:lnTo>
                  <a:pt x="173402" y="86921"/>
                </a:lnTo>
                <a:lnTo>
                  <a:pt x="123603" y="50811"/>
                </a:lnTo>
                <a:lnTo>
                  <a:pt x="83710" y="26495"/>
                </a:lnTo>
                <a:lnTo>
                  <a:pt x="29001" y="3811"/>
                </a:lnTo>
                <a:lnTo>
                  <a:pt x="11867" y="726"/>
                </a:lnTo>
                <a:lnTo>
                  <a:pt x="0" y="0"/>
                </a:lnTo>
              </a:path>
            </a:pathLst>
          </a:custGeom>
          <a:ln w="9144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7" name="object 97"/>
          <p:cNvSpPr/>
          <p:nvPr/>
        </p:nvSpPr>
        <p:spPr>
          <a:xfrm>
            <a:off x="10613124" y="8461971"/>
            <a:ext cx="259715" cy="383540"/>
          </a:xfrm>
          <a:custGeom>
            <a:avLst/>
            <a:gdLst/>
            <a:ahLst/>
            <a:cxnLst/>
            <a:rect l="l" t="t" r="r" b="b"/>
            <a:pathLst>
              <a:path w="259714" h="383540">
                <a:moveTo>
                  <a:pt x="133477" y="88645"/>
                </a:moveTo>
                <a:lnTo>
                  <a:pt x="124405" y="162175"/>
                </a:lnTo>
                <a:lnTo>
                  <a:pt x="104538" y="222475"/>
                </a:lnTo>
                <a:lnTo>
                  <a:pt x="78020" y="270668"/>
                </a:lnTo>
                <a:lnTo>
                  <a:pt x="48995" y="307876"/>
                </a:lnTo>
                <a:lnTo>
                  <a:pt x="21607" y="335220"/>
                </a:lnTo>
                <a:lnTo>
                  <a:pt x="0" y="353821"/>
                </a:lnTo>
              </a:path>
              <a:path w="259714" h="383540">
                <a:moveTo>
                  <a:pt x="224917" y="0"/>
                </a:moveTo>
                <a:lnTo>
                  <a:pt x="259181" y="97694"/>
                </a:lnTo>
                <a:lnTo>
                  <a:pt x="232902" y="225202"/>
                </a:lnTo>
                <a:lnTo>
                  <a:pt x="187072" y="335899"/>
                </a:lnTo>
                <a:lnTo>
                  <a:pt x="162687" y="383158"/>
                </a:lnTo>
              </a:path>
            </a:pathLst>
          </a:custGeom>
          <a:ln w="9144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8" name="object 98"/>
          <p:cNvSpPr/>
          <p:nvPr/>
        </p:nvSpPr>
        <p:spPr>
          <a:xfrm>
            <a:off x="10854564" y="7838402"/>
            <a:ext cx="97155" cy="382270"/>
          </a:xfrm>
          <a:custGeom>
            <a:avLst/>
            <a:gdLst/>
            <a:ahLst/>
            <a:cxnLst/>
            <a:rect l="l" t="t" r="r" b="b"/>
            <a:pathLst>
              <a:path w="97154" h="382270">
                <a:moveTo>
                  <a:pt x="62979" y="382143"/>
                </a:moveTo>
                <a:lnTo>
                  <a:pt x="96751" y="284660"/>
                </a:lnTo>
                <a:lnTo>
                  <a:pt x="70256" y="157495"/>
                </a:lnTo>
                <a:lnTo>
                  <a:pt x="24378" y="47118"/>
                </a:lnTo>
                <a:lnTo>
                  <a:pt x="0" y="0"/>
                </a:lnTo>
              </a:path>
            </a:pathLst>
          </a:custGeom>
          <a:ln w="9144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99" name="object 99"/>
          <p:cNvPicPr/>
          <p:nvPr/>
        </p:nvPicPr>
        <p:blipFill>
          <a:blip r:embed="rId37" cstate="print"/>
          <a:stretch>
            <a:fillRect/>
          </a:stretch>
        </p:blipFill>
        <p:spPr>
          <a:xfrm>
            <a:off x="11903723" y="8283181"/>
            <a:ext cx="84150" cy="78676"/>
          </a:xfrm>
          <a:prstGeom prst="rect">
            <a:avLst/>
          </a:prstGeom>
        </p:spPr>
      </p:pic>
      <p:pic>
        <p:nvPicPr>
          <p:cNvPr id="100" name="object 100"/>
          <p:cNvPicPr/>
          <p:nvPr/>
        </p:nvPicPr>
        <p:blipFill>
          <a:blip r:embed="rId38" cstate="print"/>
          <a:stretch>
            <a:fillRect/>
          </a:stretch>
        </p:blipFill>
        <p:spPr>
          <a:xfrm>
            <a:off x="11842496" y="8482572"/>
            <a:ext cx="92417" cy="71323"/>
          </a:xfrm>
          <a:prstGeom prst="rect">
            <a:avLst/>
          </a:prstGeom>
        </p:spPr>
      </p:pic>
      <p:pic>
        <p:nvPicPr>
          <p:cNvPr id="101" name="object 101"/>
          <p:cNvPicPr/>
          <p:nvPr/>
        </p:nvPicPr>
        <p:blipFill>
          <a:blip r:embed="rId39" cstate="print"/>
          <a:stretch>
            <a:fillRect/>
          </a:stretch>
        </p:blipFill>
        <p:spPr>
          <a:xfrm>
            <a:off x="11715369" y="8684629"/>
            <a:ext cx="92417" cy="71323"/>
          </a:xfrm>
          <a:prstGeom prst="rect">
            <a:avLst/>
          </a:prstGeom>
        </p:spPr>
      </p:pic>
      <p:pic>
        <p:nvPicPr>
          <p:cNvPr id="102" name="object 102"/>
          <p:cNvPicPr/>
          <p:nvPr/>
        </p:nvPicPr>
        <p:blipFill>
          <a:blip r:embed="rId40" cstate="print"/>
          <a:stretch>
            <a:fillRect/>
          </a:stretch>
        </p:blipFill>
        <p:spPr>
          <a:xfrm>
            <a:off x="11442966" y="8770608"/>
            <a:ext cx="92278" cy="71323"/>
          </a:xfrm>
          <a:prstGeom prst="rect">
            <a:avLst/>
          </a:prstGeom>
        </p:spPr>
      </p:pic>
      <p:pic>
        <p:nvPicPr>
          <p:cNvPr id="103" name="object 103"/>
          <p:cNvPicPr/>
          <p:nvPr/>
        </p:nvPicPr>
        <p:blipFill>
          <a:blip r:embed="rId41" cstate="print"/>
          <a:stretch>
            <a:fillRect/>
          </a:stretch>
        </p:blipFill>
        <p:spPr>
          <a:xfrm>
            <a:off x="11271897" y="8807183"/>
            <a:ext cx="86944" cy="85928"/>
          </a:xfrm>
          <a:prstGeom prst="rect">
            <a:avLst/>
          </a:prstGeom>
        </p:spPr>
      </p:pic>
      <p:pic>
        <p:nvPicPr>
          <p:cNvPr id="104" name="object 104"/>
          <p:cNvPicPr/>
          <p:nvPr/>
        </p:nvPicPr>
        <p:blipFill>
          <a:blip r:embed="rId42" cstate="print"/>
          <a:stretch>
            <a:fillRect/>
          </a:stretch>
        </p:blipFill>
        <p:spPr>
          <a:xfrm>
            <a:off x="11853443" y="8024482"/>
            <a:ext cx="89598" cy="76784"/>
          </a:xfrm>
          <a:prstGeom prst="rect">
            <a:avLst/>
          </a:prstGeom>
        </p:spPr>
      </p:pic>
      <p:pic>
        <p:nvPicPr>
          <p:cNvPr id="105" name="object 105"/>
          <p:cNvPicPr/>
          <p:nvPr/>
        </p:nvPicPr>
        <p:blipFill>
          <a:blip r:embed="rId43" cstate="print"/>
          <a:stretch>
            <a:fillRect/>
          </a:stretch>
        </p:blipFill>
        <p:spPr>
          <a:xfrm>
            <a:off x="11367909" y="7825092"/>
            <a:ext cx="90500" cy="81356"/>
          </a:xfrm>
          <a:prstGeom prst="rect">
            <a:avLst/>
          </a:prstGeom>
        </p:spPr>
      </p:pic>
      <p:pic>
        <p:nvPicPr>
          <p:cNvPr id="106" name="object 106"/>
          <p:cNvPicPr/>
          <p:nvPr/>
        </p:nvPicPr>
        <p:blipFill>
          <a:blip r:embed="rId44" cstate="print"/>
          <a:stretch>
            <a:fillRect/>
          </a:stretch>
        </p:blipFill>
        <p:spPr>
          <a:xfrm>
            <a:off x="11196078" y="7783055"/>
            <a:ext cx="85928" cy="88722"/>
          </a:xfrm>
          <a:prstGeom prst="rect">
            <a:avLst/>
          </a:prstGeom>
        </p:spPr>
      </p:pic>
      <p:pic>
        <p:nvPicPr>
          <p:cNvPr id="107" name="object 107"/>
          <p:cNvPicPr/>
          <p:nvPr/>
        </p:nvPicPr>
        <p:blipFill>
          <a:blip r:embed="rId45" cstate="print"/>
          <a:stretch>
            <a:fillRect/>
          </a:stretch>
        </p:blipFill>
        <p:spPr>
          <a:xfrm>
            <a:off x="11666995" y="7862558"/>
            <a:ext cx="91389" cy="74117"/>
          </a:xfrm>
          <a:prstGeom prst="rect">
            <a:avLst/>
          </a:prstGeom>
        </p:spPr>
      </p:pic>
      <p:sp>
        <p:nvSpPr>
          <p:cNvPr id="108" name="object 108"/>
          <p:cNvSpPr/>
          <p:nvPr/>
        </p:nvSpPr>
        <p:spPr>
          <a:xfrm>
            <a:off x="11573244" y="8314778"/>
            <a:ext cx="346075" cy="6350"/>
          </a:xfrm>
          <a:custGeom>
            <a:avLst/>
            <a:gdLst/>
            <a:ahLst/>
            <a:cxnLst/>
            <a:rect l="l" t="t" r="r" b="b"/>
            <a:pathLst>
              <a:path w="346075" h="6350">
                <a:moveTo>
                  <a:pt x="0" y="0"/>
                </a:moveTo>
                <a:lnTo>
                  <a:pt x="345567" y="6350"/>
                </a:lnTo>
              </a:path>
            </a:pathLst>
          </a:custGeom>
          <a:ln w="9144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9" name="object 109"/>
          <p:cNvSpPr/>
          <p:nvPr/>
        </p:nvSpPr>
        <p:spPr>
          <a:xfrm>
            <a:off x="11550384" y="8432762"/>
            <a:ext cx="339725" cy="95250"/>
          </a:xfrm>
          <a:custGeom>
            <a:avLst/>
            <a:gdLst/>
            <a:ahLst/>
            <a:cxnLst/>
            <a:rect l="l" t="t" r="r" b="b"/>
            <a:pathLst>
              <a:path w="339725" h="95250">
                <a:moveTo>
                  <a:pt x="0" y="0"/>
                </a:moveTo>
                <a:lnTo>
                  <a:pt x="339216" y="94995"/>
                </a:lnTo>
              </a:path>
            </a:pathLst>
          </a:custGeom>
          <a:ln w="9144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0" name="object 110"/>
          <p:cNvSpPr/>
          <p:nvPr/>
        </p:nvSpPr>
        <p:spPr>
          <a:xfrm>
            <a:off x="11534749" y="8062429"/>
            <a:ext cx="340360" cy="95250"/>
          </a:xfrm>
          <a:custGeom>
            <a:avLst/>
            <a:gdLst/>
            <a:ahLst/>
            <a:cxnLst/>
            <a:rect l="l" t="t" r="r" b="b"/>
            <a:pathLst>
              <a:path w="340359" h="95250">
                <a:moveTo>
                  <a:pt x="0" y="94996"/>
                </a:moveTo>
                <a:lnTo>
                  <a:pt x="340245" y="0"/>
                </a:lnTo>
              </a:path>
            </a:pathLst>
          </a:custGeom>
          <a:ln w="9144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1" name="object 111"/>
          <p:cNvSpPr/>
          <p:nvPr/>
        </p:nvSpPr>
        <p:spPr>
          <a:xfrm>
            <a:off x="11447006" y="8515045"/>
            <a:ext cx="306705" cy="204470"/>
          </a:xfrm>
          <a:custGeom>
            <a:avLst/>
            <a:gdLst/>
            <a:ahLst/>
            <a:cxnLst/>
            <a:rect l="l" t="t" r="r" b="b"/>
            <a:pathLst>
              <a:path w="306704" h="204470">
                <a:moveTo>
                  <a:pt x="0" y="0"/>
                </a:moveTo>
                <a:lnTo>
                  <a:pt x="72753" y="66735"/>
                </a:lnTo>
                <a:lnTo>
                  <a:pt x="133375" y="116968"/>
                </a:lnTo>
                <a:lnTo>
                  <a:pt x="183008" y="153058"/>
                </a:lnTo>
                <a:lnTo>
                  <a:pt x="222794" y="177361"/>
                </a:lnTo>
                <a:lnTo>
                  <a:pt x="277397" y="200035"/>
                </a:lnTo>
                <a:lnTo>
                  <a:pt x="294498" y="203120"/>
                </a:lnTo>
                <a:lnTo>
                  <a:pt x="306323" y="203847"/>
                </a:lnTo>
              </a:path>
            </a:pathLst>
          </a:custGeom>
          <a:ln w="9144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2" name="object 112"/>
          <p:cNvSpPr/>
          <p:nvPr/>
        </p:nvSpPr>
        <p:spPr>
          <a:xfrm>
            <a:off x="11399507" y="7899616"/>
            <a:ext cx="307340" cy="204470"/>
          </a:xfrm>
          <a:custGeom>
            <a:avLst/>
            <a:gdLst/>
            <a:ahLst/>
            <a:cxnLst/>
            <a:rect l="l" t="t" r="r" b="b"/>
            <a:pathLst>
              <a:path w="307340" h="204470">
                <a:moveTo>
                  <a:pt x="0" y="203961"/>
                </a:moveTo>
                <a:lnTo>
                  <a:pt x="73041" y="137185"/>
                </a:lnTo>
                <a:lnTo>
                  <a:pt x="133869" y="86921"/>
                </a:lnTo>
                <a:lnTo>
                  <a:pt x="183643" y="50811"/>
                </a:lnTo>
                <a:lnTo>
                  <a:pt x="223519" y="26495"/>
                </a:lnTo>
                <a:lnTo>
                  <a:pt x="278213" y="3811"/>
                </a:lnTo>
                <a:lnTo>
                  <a:pt x="295345" y="726"/>
                </a:lnTo>
                <a:lnTo>
                  <a:pt x="307213" y="0"/>
                </a:lnTo>
              </a:path>
            </a:pathLst>
          </a:custGeom>
          <a:ln w="9144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3" name="object 113"/>
          <p:cNvSpPr/>
          <p:nvPr/>
        </p:nvSpPr>
        <p:spPr>
          <a:xfrm>
            <a:off x="11212522" y="8461971"/>
            <a:ext cx="259715" cy="383540"/>
          </a:xfrm>
          <a:custGeom>
            <a:avLst/>
            <a:gdLst/>
            <a:ahLst/>
            <a:cxnLst/>
            <a:rect l="l" t="t" r="r" b="b"/>
            <a:pathLst>
              <a:path w="259714" h="383540">
                <a:moveTo>
                  <a:pt x="125645" y="88645"/>
                </a:moveTo>
                <a:lnTo>
                  <a:pt x="134712" y="162175"/>
                </a:lnTo>
                <a:lnTo>
                  <a:pt x="154582" y="222475"/>
                </a:lnTo>
                <a:lnTo>
                  <a:pt x="181112" y="270668"/>
                </a:lnTo>
                <a:lnTo>
                  <a:pt x="210161" y="307876"/>
                </a:lnTo>
                <a:lnTo>
                  <a:pt x="237587" y="335220"/>
                </a:lnTo>
                <a:lnTo>
                  <a:pt x="259249" y="353821"/>
                </a:lnTo>
              </a:path>
              <a:path w="259714" h="383540">
                <a:moveTo>
                  <a:pt x="34205" y="0"/>
                </a:moveTo>
                <a:lnTo>
                  <a:pt x="0" y="97694"/>
                </a:lnTo>
                <a:lnTo>
                  <a:pt x="26272" y="225202"/>
                </a:lnTo>
                <a:lnTo>
                  <a:pt x="72068" y="335899"/>
                </a:lnTo>
                <a:lnTo>
                  <a:pt x="96435" y="383158"/>
                </a:lnTo>
              </a:path>
            </a:pathLst>
          </a:custGeom>
          <a:ln w="9144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4" name="object 114"/>
          <p:cNvSpPr/>
          <p:nvPr/>
        </p:nvSpPr>
        <p:spPr>
          <a:xfrm>
            <a:off x="11133474" y="7838402"/>
            <a:ext cx="97155" cy="382270"/>
          </a:xfrm>
          <a:custGeom>
            <a:avLst/>
            <a:gdLst/>
            <a:ahLst/>
            <a:cxnLst/>
            <a:rect l="l" t="t" r="r" b="b"/>
            <a:pathLst>
              <a:path w="97154" h="382270">
                <a:moveTo>
                  <a:pt x="33750" y="382143"/>
                </a:moveTo>
                <a:lnTo>
                  <a:pt x="0" y="284660"/>
                </a:lnTo>
                <a:lnTo>
                  <a:pt x="26542" y="157495"/>
                </a:lnTo>
                <a:lnTo>
                  <a:pt x="72469" y="47118"/>
                </a:lnTo>
                <a:lnTo>
                  <a:pt x="96869" y="0"/>
                </a:lnTo>
              </a:path>
            </a:pathLst>
          </a:custGeom>
          <a:ln w="9144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5" name="object 115"/>
          <p:cNvSpPr/>
          <p:nvPr/>
        </p:nvSpPr>
        <p:spPr>
          <a:xfrm>
            <a:off x="10645141" y="8215083"/>
            <a:ext cx="192405" cy="203200"/>
          </a:xfrm>
          <a:custGeom>
            <a:avLst/>
            <a:gdLst/>
            <a:ahLst/>
            <a:cxnLst/>
            <a:rect l="l" t="t" r="r" b="b"/>
            <a:pathLst>
              <a:path w="192404" h="203200">
                <a:moveTo>
                  <a:pt x="0" y="102374"/>
                </a:moveTo>
                <a:lnTo>
                  <a:pt x="192011" y="102374"/>
                </a:lnTo>
              </a:path>
              <a:path w="192404" h="203200">
                <a:moveTo>
                  <a:pt x="96875" y="0"/>
                </a:moveTo>
                <a:lnTo>
                  <a:pt x="96875" y="202946"/>
                </a:lnTo>
              </a:path>
            </a:pathLst>
          </a:custGeom>
          <a:ln w="27432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grpSp>
        <p:nvGrpSpPr>
          <p:cNvPr id="116" name="object 116"/>
          <p:cNvGrpSpPr/>
          <p:nvPr/>
        </p:nvGrpSpPr>
        <p:grpSpPr>
          <a:xfrm>
            <a:off x="11210684" y="8167993"/>
            <a:ext cx="292735" cy="309245"/>
            <a:chOff x="6156083" y="8167992"/>
            <a:chExt cx="292735" cy="309245"/>
          </a:xfrm>
        </p:grpSpPr>
        <p:sp>
          <p:nvSpPr>
            <p:cNvPr id="117" name="object 117"/>
            <p:cNvSpPr/>
            <p:nvPr/>
          </p:nvSpPr>
          <p:spPr>
            <a:xfrm>
              <a:off x="6157455" y="8169363"/>
              <a:ext cx="290195" cy="306705"/>
            </a:xfrm>
            <a:custGeom>
              <a:avLst/>
              <a:gdLst/>
              <a:ahLst/>
              <a:cxnLst/>
              <a:rect l="l" t="t" r="r" b="b"/>
              <a:pathLst>
                <a:path w="290195" h="306704">
                  <a:moveTo>
                    <a:pt x="144399" y="0"/>
                  </a:moveTo>
                  <a:lnTo>
                    <a:pt x="98857" y="7804"/>
                  </a:lnTo>
                  <a:lnTo>
                    <a:pt x="59231" y="29520"/>
                  </a:lnTo>
                  <a:lnTo>
                    <a:pt x="27935" y="62599"/>
                  </a:lnTo>
                  <a:lnTo>
                    <a:pt x="7386" y="104493"/>
                  </a:lnTo>
                  <a:lnTo>
                    <a:pt x="0" y="152653"/>
                  </a:lnTo>
                  <a:lnTo>
                    <a:pt x="7386" y="201310"/>
                  </a:lnTo>
                  <a:lnTo>
                    <a:pt x="27935" y="243504"/>
                  </a:lnTo>
                  <a:lnTo>
                    <a:pt x="59231" y="276738"/>
                  </a:lnTo>
                  <a:lnTo>
                    <a:pt x="98857" y="298510"/>
                  </a:lnTo>
                  <a:lnTo>
                    <a:pt x="144399" y="306323"/>
                  </a:lnTo>
                  <a:lnTo>
                    <a:pt x="190441" y="298510"/>
                  </a:lnTo>
                  <a:lnTo>
                    <a:pt x="230368" y="276738"/>
                  </a:lnTo>
                  <a:lnTo>
                    <a:pt x="261817" y="243504"/>
                  </a:lnTo>
                  <a:lnTo>
                    <a:pt x="282420" y="201310"/>
                  </a:lnTo>
                  <a:lnTo>
                    <a:pt x="289813" y="152653"/>
                  </a:lnTo>
                  <a:lnTo>
                    <a:pt x="282420" y="104493"/>
                  </a:lnTo>
                  <a:lnTo>
                    <a:pt x="261817" y="62599"/>
                  </a:lnTo>
                  <a:lnTo>
                    <a:pt x="230368" y="29520"/>
                  </a:lnTo>
                  <a:lnTo>
                    <a:pt x="190441" y="7804"/>
                  </a:lnTo>
                  <a:lnTo>
                    <a:pt x="144399" y="0"/>
                  </a:lnTo>
                  <a:close/>
                </a:path>
              </a:pathLst>
            </a:custGeom>
            <a:solidFill>
              <a:srgbClr val="939598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18" name="object 118"/>
            <p:cNvSpPr/>
            <p:nvPr/>
          </p:nvSpPr>
          <p:spPr>
            <a:xfrm>
              <a:off x="6157455" y="8169363"/>
              <a:ext cx="290195" cy="306705"/>
            </a:xfrm>
            <a:custGeom>
              <a:avLst/>
              <a:gdLst/>
              <a:ahLst/>
              <a:cxnLst/>
              <a:rect l="l" t="t" r="r" b="b"/>
              <a:pathLst>
                <a:path w="290195" h="306704">
                  <a:moveTo>
                    <a:pt x="144399" y="0"/>
                  </a:moveTo>
                  <a:lnTo>
                    <a:pt x="98857" y="7804"/>
                  </a:lnTo>
                  <a:lnTo>
                    <a:pt x="59231" y="29520"/>
                  </a:lnTo>
                  <a:lnTo>
                    <a:pt x="27935" y="62599"/>
                  </a:lnTo>
                  <a:lnTo>
                    <a:pt x="7386" y="104493"/>
                  </a:lnTo>
                  <a:lnTo>
                    <a:pt x="0" y="152653"/>
                  </a:lnTo>
                  <a:lnTo>
                    <a:pt x="7386" y="201310"/>
                  </a:lnTo>
                  <a:lnTo>
                    <a:pt x="27935" y="243504"/>
                  </a:lnTo>
                  <a:lnTo>
                    <a:pt x="59231" y="276738"/>
                  </a:lnTo>
                  <a:lnTo>
                    <a:pt x="98857" y="298510"/>
                  </a:lnTo>
                  <a:lnTo>
                    <a:pt x="144399" y="306323"/>
                  </a:lnTo>
                  <a:lnTo>
                    <a:pt x="190441" y="298510"/>
                  </a:lnTo>
                  <a:lnTo>
                    <a:pt x="230368" y="276738"/>
                  </a:lnTo>
                  <a:lnTo>
                    <a:pt x="261817" y="243504"/>
                  </a:lnTo>
                  <a:lnTo>
                    <a:pt x="282420" y="201310"/>
                  </a:lnTo>
                  <a:lnTo>
                    <a:pt x="289813" y="152653"/>
                  </a:lnTo>
                  <a:lnTo>
                    <a:pt x="282420" y="104493"/>
                  </a:lnTo>
                  <a:lnTo>
                    <a:pt x="261817" y="62599"/>
                  </a:lnTo>
                  <a:lnTo>
                    <a:pt x="230368" y="29520"/>
                  </a:lnTo>
                  <a:lnTo>
                    <a:pt x="190441" y="7804"/>
                  </a:lnTo>
                  <a:lnTo>
                    <a:pt x="144399" y="0"/>
                  </a:lnTo>
                  <a:close/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19" name="object 119"/>
            <p:cNvSpPr/>
            <p:nvPr/>
          </p:nvSpPr>
          <p:spPr>
            <a:xfrm>
              <a:off x="6205842" y="8218766"/>
              <a:ext cx="192405" cy="203200"/>
            </a:xfrm>
            <a:custGeom>
              <a:avLst/>
              <a:gdLst/>
              <a:ahLst/>
              <a:cxnLst/>
              <a:rect l="l" t="t" r="r" b="b"/>
              <a:pathLst>
                <a:path w="192404" h="203200">
                  <a:moveTo>
                    <a:pt x="0" y="102362"/>
                  </a:moveTo>
                  <a:lnTo>
                    <a:pt x="192024" y="102362"/>
                  </a:lnTo>
                </a:path>
                <a:path w="192404" h="203200">
                  <a:moveTo>
                    <a:pt x="97027" y="0"/>
                  </a:moveTo>
                  <a:lnTo>
                    <a:pt x="97027" y="202946"/>
                  </a:lnTo>
                </a:path>
              </a:pathLst>
            </a:custGeom>
            <a:ln w="27432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120" name="object 120"/>
          <p:cNvGrpSpPr/>
          <p:nvPr/>
        </p:nvGrpSpPr>
        <p:grpSpPr>
          <a:xfrm>
            <a:off x="8250694" y="8181303"/>
            <a:ext cx="372110" cy="311785"/>
            <a:chOff x="3196094" y="8181302"/>
            <a:chExt cx="372110" cy="311785"/>
          </a:xfrm>
        </p:grpSpPr>
        <p:sp>
          <p:nvSpPr>
            <p:cNvPr id="121" name="object 121"/>
            <p:cNvSpPr/>
            <p:nvPr/>
          </p:nvSpPr>
          <p:spPr>
            <a:xfrm>
              <a:off x="3197466" y="8184858"/>
              <a:ext cx="290195" cy="306705"/>
            </a:xfrm>
            <a:custGeom>
              <a:avLst/>
              <a:gdLst/>
              <a:ahLst/>
              <a:cxnLst/>
              <a:rect l="l" t="t" r="r" b="b"/>
              <a:pathLst>
                <a:path w="290195" h="306704">
                  <a:moveTo>
                    <a:pt x="144525" y="0"/>
                  </a:moveTo>
                  <a:lnTo>
                    <a:pt x="98966" y="7813"/>
                  </a:lnTo>
                  <a:lnTo>
                    <a:pt x="59307" y="29585"/>
                  </a:lnTo>
                  <a:lnTo>
                    <a:pt x="27976" y="62819"/>
                  </a:lnTo>
                  <a:lnTo>
                    <a:pt x="7398" y="105013"/>
                  </a:lnTo>
                  <a:lnTo>
                    <a:pt x="0" y="153670"/>
                  </a:lnTo>
                  <a:lnTo>
                    <a:pt x="7398" y="201830"/>
                  </a:lnTo>
                  <a:lnTo>
                    <a:pt x="27976" y="243724"/>
                  </a:lnTo>
                  <a:lnTo>
                    <a:pt x="59307" y="276803"/>
                  </a:lnTo>
                  <a:lnTo>
                    <a:pt x="98966" y="298519"/>
                  </a:lnTo>
                  <a:lnTo>
                    <a:pt x="144525" y="306324"/>
                  </a:lnTo>
                  <a:lnTo>
                    <a:pt x="190568" y="298519"/>
                  </a:lnTo>
                  <a:lnTo>
                    <a:pt x="230495" y="276803"/>
                  </a:lnTo>
                  <a:lnTo>
                    <a:pt x="261944" y="243724"/>
                  </a:lnTo>
                  <a:lnTo>
                    <a:pt x="282547" y="201830"/>
                  </a:lnTo>
                  <a:lnTo>
                    <a:pt x="289940" y="153670"/>
                  </a:lnTo>
                  <a:lnTo>
                    <a:pt x="282547" y="105013"/>
                  </a:lnTo>
                  <a:lnTo>
                    <a:pt x="261944" y="62819"/>
                  </a:lnTo>
                  <a:lnTo>
                    <a:pt x="230495" y="29585"/>
                  </a:lnTo>
                  <a:lnTo>
                    <a:pt x="190568" y="7813"/>
                  </a:lnTo>
                  <a:lnTo>
                    <a:pt x="144525" y="0"/>
                  </a:lnTo>
                  <a:close/>
                </a:path>
              </a:pathLst>
            </a:custGeom>
            <a:solidFill>
              <a:srgbClr val="939598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22" name="object 122"/>
            <p:cNvSpPr/>
            <p:nvPr/>
          </p:nvSpPr>
          <p:spPr>
            <a:xfrm>
              <a:off x="3197466" y="8184858"/>
              <a:ext cx="290195" cy="306705"/>
            </a:xfrm>
            <a:custGeom>
              <a:avLst/>
              <a:gdLst/>
              <a:ahLst/>
              <a:cxnLst/>
              <a:rect l="l" t="t" r="r" b="b"/>
              <a:pathLst>
                <a:path w="290195" h="306704">
                  <a:moveTo>
                    <a:pt x="144525" y="0"/>
                  </a:moveTo>
                  <a:lnTo>
                    <a:pt x="190568" y="7813"/>
                  </a:lnTo>
                  <a:lnTo>
                    <a:pt x="230495" y="29585"/>
                  </a:lnTo>
                  <a:lnTo>
                    <a:pt x="261944" y="62819"/>
                  </a:lnTo>
                  <a:lnTo>
                    <a:pt x="282547" y="105013"/>
                  </a:lnTo>
                  <a:lnTo>
                    <a:pt x="289940" y="153670"/>
                  </a:lnTo>
                  <a:lnTo>
                    <a:pt x="282547" y="201830"/>
                  </a:lnTo>
                  <a:lnTo>
                    <a:pt x="261944" y="243724"/>
                  </a:lnTo>
                  <a:lnTo>
                    <a:pt x="230495" y="276803"/>
                  </a:lnTo>
                  <a:lnTo>
                    <a:pt x="190568" y="298519"/>
                  </a:lnTo>
                  <a:lnTo>
                    <a:pt x="144525" y="306324"/>
                  </a:lnTo>
                  <a:lnTo>
                    <a:pt x="98966" y="298519"/>
                  </a:lnTo>
                  <a:lnTo>
                    <a:pt x="59307" y="276803"/>
                  </a:lnTo>
                  <a:lnTo>
                    <a:pt x="27976" y="243724"/>
                  </a:lnTo>
                  <a:lnTo>
                    <a:pt x="7398" y="201830"/>
                  </a:lnTo>
                  <a:lnTo>
                    <a:pt x="0" y="153670"/>
                  </a:lnTo>
                  <a:lnTo>
                    <a:pt x="7398" y="105013"/>
                  </a:lnTo>
                  <a:lnTo>
                    <a:pt x="27976" y="62819"/>
                  </a:lnTo>
                  <a:lnTo>
                    <a:pt x="59307" y="29585"/>
                  </a:lnTo>
                  <a:lnTo>
                    <a:pt x="98966" y="7813"/>
                  </a:lnTo>
                  <a:lnTo>
                    <a:pt x="144525" y="0"/>
                  </a:lnTo>
                  <a:close/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23" name="object 123"/>
            <p:cNvSpPr/>
            <p:nvPr/>
          </p:nvSpPr>
          <p:spPr>
            <a:xfrm>
              <a:off x="3520300" y="8181302"/>
              <a:ext cx="47625" cy="28575"/>
            </a:xfrm>
            <a:custGeom>
              <a:avLst/>
              <a:gdLst/>
              <a:ahLst/>
              <a:cxnLst/>
              <a:rect l="l" t="t" r="r" b="b"/>
              <a:pathLst>
                <a:path w="47625" h="28575">
                  <a:moveTo>
                    <a:pt x="47497" y="0"/>
                  </a:moveTo>
                  <a:lnTo>
                    <a:pt x="0" y="28320"/>
                  </a:lnTo>
                  <a:lnTo>
                    <a:pt x="12826" y="28320"/>
                  </a:lnTo>
                  <a:lnTo>
                    <a:pt x="47497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124" name="object 124"/>
          <p:cNvGrpSpPr/>
          <p:nvPr/>
        </p:nvGrpSpPr>
        <p:grpSpPr>
          <a:xfrm>
            <a:off x="9051811" y="7937081"/>
            <a:ext cx="374015" cy="819785"/>
            <a:chOff x="3997210" y="7937080"/>
            <a:chExt cx="374015" cy="819785"/>
          </a:xfrm>
        </p:grpSpPr>
        <p:sp>
          <p:nvSpPr>
            <p:cNvPr id="125" name="object 125"/>
            <p:cNvSpPr/>
            <p:nvPr/>
          </p:nvSpPr>
          <p:spPr>
            <a:xfrm>
              <a:off x="3998582" y="8184857"/>
              <a:ext cx="290195" cy="306705"/>
            </a:xfrm>
            <a:custGeom>
              <a:avLst/>
              <a:gdLst/>
              <a:ahLst/>
              <a:cxnLst/>
              <a:rect l="l" t="t" r="r" b="b"/>
              <a:pathLst>
                <a:path w="290195" h="306704">
                  <a:moveTo>
                    <a:pt x="144399" y="0"/>
                  </a:moveTo>
                  <a:lnTo>
                    <a:pt x="98857" y="7813"/>
                  </a:lnTo>
                  <a:lnTo>
                    <a:pt x="59231" y="29585"/>
                  </a:lnTo>
                  <a:lnTo>
                    <a:pt x="27935" y="62819"/>
                  </a:lnTo>
                  <a:lnTo>
                    <a:pt x="7386" y="105013"/>
                  </a:lnTo>
                  <a:lnTo>
                    <a:pt x="0" y="153670"/>
                  </a:lnTo>
                  <a:lnTo>
                    <a:pt x="7386" y="201830"/>
                  </a:lnTo>
                  <a:lnTo>
                    <a:pt x="27935" y="243724"/>
                  </a:lnTo>
                  <a:lnTo>
                    <a:pt x="59231" y="276803"/>
                  </a:lnTo>
                  <a:lnTo>
                    <a:pt x="98857" y="298519"/>
                  </a:lnTo>
                  <a:lnTo>
                    <a:pt x="144399" y="306324"/>
                  </a:lnTo>
                  <a:lnTo>
                    <a:pt x="190441" y="298519"/>
                  </a:lnTo>
                  <a:lnTo>
                    <a:pt x="230368" y="276803"/>
                  </a:lnTo>
                  <a:lnTo>
                    <a:pt x="261817" y="243724"/>
                  </a:lnTo>
                  <a:lnTo>
                    <a:pt x="282420" y="201830"/>
                  </a:lnTo>
                  <a:lnTo>
                    <a:pt x="289813" y="153670"/>
                  </a:lnTo>
                  <a:lnTo>
                    <a:pt x="282420" y="105013"/>
                  </a:lnTo>
                  <a:lnTo>
                    <a:pt x="261817" y="62819"/>
                  </a:lnTo>
                  <a:lnTo>
                    <a:pt x="230368" y="29585"/>
                  </a:lnTo>
                  <a:lnTo>
                    <a:pt x="190441" y="7813"/>
                  </a:lnTo>
                  <a:lnTo>
                    <a:pt x="144399" y="0"/>
                  </a:lnTo>
                  <a:close/>
                </a:path>
              </a:pathLst>
            </a:custGeom>
            <a:solidFill>
              <a:srgbClr val="939598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26" name="object 126"/>
            <p:cNvSpPr/>
            <p:nvPr/>
          </p:nvSpPr>
          <p:spPr>
            <a:xfrm>
              <a:off x="3998582" y="8184857"/>
              <a:ext cx="290195" cy="306705"/>
            </a:xfrm>
            <a:custGeom>
              <a:avLst/>
              <a:gdLst/>
              <a:ahLst/>
              <a:cxnLst/>
              <a:rect l="l" t="t" r="r" b="b"/>
              <a:pathLst>
                <a:path w="290195" h="306704">
                  <a:moveTo>
                    <a:pt x="144399" y="0"/>
                  </a:moveTo>
                  <a:lnTo>
                    <a:pt x="190441" y="7813"/>
                  </a:lnTo>
                  <a:lnTo>
                    <a:pt x="230368" y="29585"/>
                  </a:lnTo>
                  <a:lnTo>
                    <a:pt x="261817" y="62819"/>
                  </a:lnTo>
                  <a:lnTo>
                    <a:pt x="282420" y="105013"/>
                  </a:lnTo>
                  <a:lnTo>
                    <a:pt x="289813" y="153670"/>
                  </a:lnTo>
                  <a:lnTo>
                    <a:pt x="282420" y="201830"/>
                  </a:lnTo>
                  <a:lnTo>
                    <a:pt x="261817" y="243724"/>
                  </a:lnTo>
                  <a:lnTo>
                    <a:pt x="230368" y="276803"/>
                  </a:lnTo>
                  <a:lnTo>
                    <a:pt x="190441" y="298519"/>
                  </a:lnTo>
                  <a:lnTo>
                    <a:pt x="144399" y="306324"/>
                  </a:lnTo>
                  <a:lnTo>
                    <a:pt x="98857" y="298519"/>
                  </a:lnTo>
                  <a:lnTo>
                    <a:pt x="59231" y="276803"/>
                  </a:lnTo>
                  <a:lnTo>
                    <a:pt x="27935" y="243724"/>
                  </a:lnTo>
                  <a:lnTo>
                    <a:pt x="7386" y="201830"/>
                  </a:lnTo>
                  <a:lnTo>
                    <a:pt x="0" y="153670"/>
                  </a:lnTo>
                  <a:lnTo>
                    <a:pt x="7386" y="105013"/>
                  </a:lnTo>
                  <a:lnTo>
                    <a:pt x="27935" y="62819"/>
                  </a:lnTo>
                  <a:lnTo>
                    <a:pt x="59231" y="29585"/>
                  </a:lnTo>
                  <a:lnTo>
                    <a:pt x="98857" y="7813"/>
                  </a:lnTo>
                  <a:lnTo>
                    <a:pt x="144399" y="0"/>
                  </a:lnTo>
                  <a:close/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27" name="object 127"/>
            <p:cNvSpPr/>
            <p:nvPr/>
          </p:nvSpPr>
          <p:spPr>
            <a:xfrm>
              <a:off x="4324972" y="7941652"/>
              <a:ext cx="41910" cy="810260"/>
            </a:xfrm>
            <a:custGeom>
              <a:avLst/>
              <a:gdLst/>
              <a:ahLst/>
              <a:cxnLst/>
              <a:rect l="l" t="t" r="r" b="b"/>
              <a:pathLst>
                <a:path w="41910" h="810259">
                  <a:moveTo>
                    <a:pt x="0" y="0"/>
                  </a:moveTo>
                  <a:lnTo>
                    <a:pt x="27505" y="85000"/>
                  </a:lnTo>
                  <a:lnTo>
                    <a:pt x="38624" y="149591"/>
                  </a:lnTo>
                  <a:lnTo>
                    <a:pt x="38276" y="196193"/>
                  </a:lnTo>
                  <a:lnTo>
                    <a:pt x="31382" y="227226"/>
                  </a:lnTo>
                  <a:lnTo>
                    <a:pt x="22860" y="245110"/>
                  </a:lnTo>
                </a:path>
                <a:path w="41910" h="810259">
                  <a:moveTo>
                    <a:pt x="2794" y="810133"/>
                  </a:moveTo>
                  <a:lnTo>
                    <a:pt x="30238" y="725133"/>
                  </a:lnTo>
                  <a:lnTo>
                    <a:pt x="41326" y="660549"/>
                  </a:lnTo>
                  <a:lnTo>
                    <a:pt x="40979" y="613966"/>
                  </a:lnTo>
                  <a:lnTo>
                    <a:pt x="34115" y="582971"/>
                  </a:lnTo>
                  <a:lnTo>
                    <a:pt x="25654" y="565150"/>
                  </a:lnTo>
                </a:path>
              </a:pathLst>
            </a:custGeom>
            <a:ln w="9144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28" name="object 128"/>
          <p:cNvSpPr/>
          <p:nvPr/>
        </p:nvSpPr>
        <p:spPr>
          <a:xfrm>
            <a:off x="8093075" y="8464767"/>
            <a:ext cx="138430" cy="198755"/>
          </a:xfrm>
          <a:custGeom>
            <a:avLst/>
            <a:gdLst/>
            <a:ahLst/>
            <a:cxnLst/>
            <a:rect l="l" t="t" r="r" b="b"/>
            <a:pathLst>
              <a:path w="138430" h="198754">
                <a:moveTo>
                  <a:pt x="138036" y="0"/>
                </a:moveTo>
                <a:lnTo>
                  <a:pt x="73350" y="57913"/>
                </a:lnTo>
                <a:lnTo>
                  <a:pt x="32641" y="107335"/>
                </a:lnTo>
                <a:lnTo>
                  <a:pt x="10471" y="147636"/>
                </a:lnTo>
                <a:lnTo>
                  <a:pt x="1402" y="178187"/>
                </a:lnTo>
                <a:lnTo>
                  <a:pt x="0" y="198361"/>
                </a:lnTo>
              </a:path>
            </a:pathLst>
          </a:custGeom>
          <a:ln w="9144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9" name="object 129"/>
          <p:cNvSpPr/>
          <p:nvPr/>
        </p:nvSpPr>
        <p:spPr>
          <a:xfrm>
            <a:off x="8082902" y="8013917"/>
            <a:ext cx="138430" cy="198755"/>
          </a:xfrm>
          <a:custGeom>
            <a:avLst/>
            <a:gdLst/>
            <a:ahLst/>
            <a:cxnLst/>
            <a:rect l="l" t="t" r="r" b="b"/>
            <a:pathLst>
              <a:path w="138430" h="198754">
                <a:moveTo>
                  <a:pt x="138175" y="198373"/>
                </a:moveTo>
                <a:lnTo>
                  <a:pt x="73489" y="140459"/>
                </a:lnTo>
                <a:lnTo>
                  <a:pt x="32772" y="91037"/>
                </a:lnTo>
                <a:lnTo>
                  <a:pt x="10580" y="50734"/>
                </a:lnTo>
                <a:lnTo>
                  <a:pt x="1471" y="20179"/>
                </a:lnTo>
                <a:lnTo>
                  <a:pt x="0" y="0"/>
                </a:lnTo>
              </a:path>
            </a:pathLst>
          </a:custGeom>
          <a:ln w="9144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0" name="object 130"/>
          <p:cNvSpPr/>
          <p:nvPr/>
        </p:nvSpPr>
        <p:spPr>
          <a:xfrm>
            <a:off x="9382367" y="8330272"/>
            <a:ext cx="221615" cy="0"/>
          </a:xfrm>
          <a:custGeom>
            <a:avLst/>
            <a:gdLst/>
            <a:ahLst/>
            <a:cxnLst/>
            <a:rect l="l" t="t" r="r" b="b"/>
            <a:pathLst>
              <a:path w="221614">
                <a:moveTo>
                  <a:pt x="221234" y="0"/>
                </a:moveTo>
                <a:lnTo>
                  <a:pt x="0" y="0"/>
                </a:lnTo>
              </a:path>
            </a:pathLst>
          </a:custGeom>
          <a:ln w="9144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1" name="object 131"/>
          <p:cNvSpPr/>
          <p:nvPr/>
        </p:nvSpPr>
        <p:spPr>
          <a:xfrm>
            <a:off x="8012545" y="8344878"/>
            <a:ext cx="221615" cy="0"/>
          </a:xfrm>
          <a:custGeom>
            <a:avLst/>
            <a:gdLst/>
            <a:ahLst/>
            <a:cxnLst/>
            <a:rect l="l" t="t" r="r" b="b"/>
            <a:pathLst>
              <a:path w="221614">
                <a:moveTo>
                  <a:pt x="221234" y="0"/>
                </a:moveTo>
                <a:lnTo>
                  <a:pt x="0" y="0"/>
                </a:lnTo>
              </a:path>
            </a:pathLst>
          </a:custGeom>
          <a:ln w="9144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2" name="object 132"/>
          <p:cNvSpPr/>
          <p:nvPr/>
        </p:nvSpPr>
        <p:spPr>
          <a:xfrm>
            <a:off x="8348079" y="8541461"/>
            <a:ext cx="130175" cy="211454"/>
          </a:xfrm>
          <a:custGeom>
            <a:avLst/>
            <a:gdLst/>
            <a:ahLst/>
            <a:cxnLst/>
            <a:rect l="l" t="t" r="r" b="b"/>
            <a:pathLst>
              <a:path w="130175" h="211454">
                <a:moveTo>
                  <a:pt x="0" y="0"/>
                </a:moveTo>
                <a:lnTo>
                  <a:pt x="29519" y="69763"/>
                </a:lnTo>
                <a:lnTo>
                  <a:pt x="59466" y="124191"/>
                </a:lnTo>
                <a:lnTo>
                  <a:pt x="87645" y="164872"/>
                </a:lnTo>
                <a:lnTo>
                  <a:pt x="111861" y="193393"/>
                </a:lnTo>
                <a:lnTo>
                  <a:pt x="129921" y="211340"/>
                </a:lnTo>
              </a:path>
            </a:pathLst>
          </a:custGeom>
          <a:ln w="9144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3" name="object 133"/>
          <p:cNvSpPr/>
          <p:nvPr/>
        </p:nvSpPr>
        <p:spPr>
          <a:xfrm>
            <a:off x="9111602" y="8581721"/>
            <a:ext cx="125730" cy="214629"/>
          </a:xfrm>
          <a:custGeom>
            <a:avLst/>
            <a:gdLst/>
            <a:ahLst/>
            <a:cxnLst/>
            <a:rect l="l" t="t" r="r" b="b"/>
            <a:pathLst>
              <a:path w="125729" h="214629">
                <a:moveTo>
                  <a:pt x="0" y="214007"/>
                </a:moveTo>
                <a:lnTo>
                  <a:pt x="47015" y="155773"/>
                </a:lnTo>
                <a:lnTo>
                  <a:pt x="80863" y="103805"/>
                </a:lnTo>
                <a:lnTo>
                  <a:pt x="103738" y="59553"/>
                </a:lnTo>
                <a:lnTo>
                  <a:pt x="117835" y="24468"/>
                </a:lnTo>
                <a:lnTo>
                  <a:pt x="125349" y="0"/>
                </a:lnTo>
              </a:path>
            </a:pathLst>
          </a:custGeom>
          <a:ln w="9144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4" name="object 134"/>
          <p:cNvSpPr/>
          <p:nvPr/>
        </p:nvSpPr>
        <p:spPr>
          <a:xfrm>
            <a:off x="9128125" y="7887679"/>
            <a:ext cx="125730" cy="215265"/>
          </a:xfrm>
          <a:custGeom>
            <a:avLst/>
            <a:gdLst/>
            <a:ahLst/>
            <a:cxnLst/>
            <a:rect l="l" t="t" r="r" b="b"/>
            <a:pathLst>
              <a:path w="125729" h="215265">
                <a:moveTo>
                  <a:pt x="0" y="0"/>
                </a:moveTo>
                <a:lnTo>
                  <a:pt x="46910" y="58387"/>
                </a:lnTo>
                <a:lnTo>
                  <a:pt x="80552" y="110605"/>
                </a:lnTo>
                <a:lnTo>
                  <a:pt x="103260" y="155118"/>
                </a:lnTo>
                <a:lnTo>
                  <a:pt x="117367" y="190390"/>
                </a:lnTo>
                <a:lnTo>
                  <a:pt x="125209" y="214884"/>
                </a:lnTo>
              </a:path>
            </a:pathLst>
          </a:custGeom>
          <a:ln w="9144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5" name="object 135"/>
          <p:cNvSpPr/>
          <p:nvPr/>
        </p:nvSpPr>
        <p:spPr>
          <a:xfrm>
            <a:off x="8332585" y="7931619"/>
            <a:ext cx="130175" cy="211454"/>
          </a:xfrm>
          <a:custGeom>
            <a:avLst/>
            <a:gdLst/>
            <a:ahLst/>
            <a:cxnLst/>
            <a:rect l="l" t="t" r="r" b="b"/>
            <a:pathLst>
              <a:path w="130175" h="211454">
                <a:moveTo>
                  <a:pt x="0" y="211200"/>
                </a:moveTo>
                <a:lnTo>
                  <a:pt x="29933" y="141077"/>
                </a:lnTo>
                <a:lnTo>
                  <a:pt x="60061" y="86474"/>
                </a:lnTo>
                <a:lnTo>
                  <a:pt x="88203" y="45813"/>
                </a:lnTo>
                <a:lnTo>
                  <a:pt x="112174" y="17514"/>
                </a:lnTo>
                <a:lnTo>
                  <a:pt x="129794" y="0"/>
                </a:lnTo>
              </a:path>
            </a:pathLst>
          </a:custGeom>
          <a:ln w="9144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6" name="object 136"/>
          <p:cNvSpPr/>
          <p:nvPr/>
        </p:nvSpPr>
        <p:spPr>
          <a:xfrm>
            <a:off x="8575789" y="8331162"/>
            <a:ext cx="419734" cy="0"/>
          </a:xfrm>
          <a:custGeom>
            <a:avLst/>
            <a:gdLst/>
            <a:ahLst/>
            <a:cxnLst/>
            <a:rect l="l" t="t" r="r" b="b"/>
            <a:pathLst>
              <a:path w="419735">
                <a:moveTo>
                  <a:pt x="0" y="0"/>
                </a:moveTo>
                <a:lnTo>
                  <a:pt x="419735" y="0"/>
                </a:lnTo>
              </a:path>
            </a:pathLst>
          </a:custGeom>
          <a:ln w="9144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7" name="object 137"/>
          <p:cNvSpPr/>
          <p:nvPr/>
        </p:nvSpPr>
        <p:spPr>
          <a:xfrm>
            <a:off x="8528291" y="8481148"/>
            <a:ext cx="462280" cy="60960"/>
          </a:xfrm>
          <a:custGeom>
            <a:avLst/>
            <a:gdLst/>
            <a:ahLst/>
            <a:cxnLst/>
            <a:rect l="l" t="t" r="r" b="b"/>
            <a:pathLst>
              <a:path w="462279" h="60959">
                <a:moveTo>
                  <a:pt x="0" y="0"/>
                </a:moveTo>
                <a:lnTo>
                  <a:pt x="67454" y="30326"/>
                </a:lnTo>
                <a:lnTo>
                  <a:pt x="131307" y="49433"/>
                </a:lnTo>
                <a:lnTo>
                  <a:pt x="191138" y="59001"/>
                </a:lnTo>
                <a:lnTo>
                  <a:pt x="246522" y="60710"/>
                </a:lnTo>
                <a:lnTo>
                  <a:pt x="297037" y="56240"/>
                </a:lnTo>
                <a:lnTo>
                  <a:pt x="342259" y="47270"/>
                </a:lnTo>
                <a:lnTo>
                  <a:pt x="381767" y="35482"/>
                </a:lnTo>
                <a:lnTo>
                  <a:pt x="415137" y="22553"/>
                </a:lnTo>
                <a:lnTo>
                  <a:pt x="441946" y="10166"/>
                </a:lnTo>
                <a:lnTo>
                  <a:pt x="461772" y="0"/>
                </a:lnTo>
              </a:path>
            </a:pathLst>
          </a:custGeom>
          <a:ln w="9144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8" name="object 138"/>
          <p:cNvSpPr/>
          <p:nvPr/>
        </p:nvSpPr>
        <p:spPr>
          <a:xfrm>
            <a:off x="8540103" y="8160772"/>
            <a:ext cx="461009" cy="60960"/>
          </a:xfrm>
          <a:custGeom>
            <a:avLst/>
            <a:gdLst/>
            <a:ahLst/>
            <a:cxnLst/>
            <a:rect l="l" t="t" r="r" b="b"/>
            <a:pathLst>
              <a:path w="461010" h="60959">
                <a:moveTo>
                  <a:pt x="0" y="60661"/>
                </a:moveTo>
                <a:lnTo>
                  <a:pt x="67487" y="30362"/>
                </a:lnTo>
                <a:lnTo>
                  <a:pt x="131361" y="11271"/>
                </a:lnTo>
                <a:lnTo>
                  <a:pt x="191194" y="1709"/>
                </a:lnTo>
                <a:lnTo>
                  <a:pt x="246556" y="0"/>
                </a:lnTo>
                <a:lnTo>
                  <a:pt x="297021" y="4463"/>
                </a:lnTo>
                <a:lnTo>
                  <a:pt x="342159" y="13423"/>
                </a:lnTo>
                <a:lnTo>
                  <a:pt x="381542" y="25200"/>
                </a:lnTo>
                <a:lnTo>
                  <a:pt x="414743" y="38118"/>
                </a:lnTo>
                <a:lnTo>
                  <a:pt x="441332" y="50497"/>
                </a:lnTo>
                <a:lnTo>
                  <a:pt x="460882" y="60661"/>
                </a:lnTo>
              </a:path>
            </a:pathLst>
          </a:custGeom>
          <a:ln w="9144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9" name="object 139"/>
          <p:cNvSpPr/>
          <p:nvPr/>
        </p:nvSpPr>
        <p:spPr>
          <a:xfrm>
            <a:off x="8444090" y="8563445"/>
            <a:ext cx="635000" cy="122555"/>
          </a:xfrm>
          <a:custGeom>
            <a:avLst/>
            <a:gdLst/>
            <a:ahLst/>
            <a:cxnLst/>
            <a:rect l="l" t="t" r="r" b="b"/>
            <a:pathLst>
              <a:path w="635000" h="122554">
                <a:moveTo>
                  <a:pt x="0" y="5448"/>
                </a:moveTo>
                <a:lnTo>
                  <a:pt x="52593" y="45345"/>
                </a:lnTo>
                <a:lnTo>
                  <a:pt x="104535" y="75964"/>
                </a:lnTo>
                <a:lnTo>
                  <a:pt x="155635" y="98118"/>
                </a:lnTo>
                <a:lnTo>
                  <a:pt x="205706" y="112622"/>
                </a:lnTo>
                <a:lnTo>
                  <a:pt x="254559" y="120288"/>
                </a:lnTo>
                <a:lnTo>
                  <a:pt x="302005" y="121932"/>
                </a:lnTo>
                <a:lnTo>
                  <a:pt x="347857" y="118367"/>
                </a:lnTo>
                <a:lnTo>
                  <a:pt x="391924" y="110407"/>
                </a:lnTo>
                <a:lnTo>
                  <a:pt x="434019" y="98866"/>
                </a:lnTo>
                <a:lnTo>
                  <a:pt x="473954" y="84558"/>
                </a:lnTo>
                <a:lnTo>
                  <a:pt x="511540" y="68296"/>
                </a:lnTo>
                <a:lnTo>
                  <a:pt x="546587" y="50896"/>
                </a:lnTo>
                <a:lnTo>
                  <a:pt x="608315" y="15934"/>
                </a:lnTo>
                <a:lnTo>
                  <a:pt x="634618" y="0"/>
                </a:lnTo>
              </a:path>
            </a:pathLst>
          </a:custGeom>
          <a:ln w="9144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0" name="object 140"/>
          <p:cNvSpPr/>
          <p:nvPr/>
        </p:nvSpPr>
        <p:spPr>
          <a:xfrm>
            <a:off x="8424025" y="8004859"/>
            <a:ext cx="635635" cy="121920"/>
          </a:xfrm>
          <a:custGeom>
            <a:avLst/>
            <a:gdLst/>
            <a:ahLst/>
            <a:cxnLst/>
            <a:rect l="l" t="t" r="r" b="b"/>
            <a:pathLst>
              <a:path w="635635" h="121920">
                <a:moveTo>
                  <a:pt x="0" y="115990"/>
                </a:moveTo>
                <a:lnTo>
                  <a:pt x="52760" y="76274"/>
                </a:lnTo>
                <a:lnTo>
                  <a:pt x="104845" y="45790"/>
                </a:lnTo>
                <a:lnTo>
                  <a:pt x="156069" y="23729"/>
                </a:lnTo>
                <a:lnTo>
                  <a:pt x="206245" y="9283"/>
                </a:lnTo>
                <a:lnTo>
                  <a:pt x="255185" y="1643"/>
                </a:lnTo>
                <a:lnTo>
                  <a:pt x="302702" y="0"/>
                </a:lnTo>
                <a:lnTo>
                  <a:pt x="348611" y="3544"/>
                </a:lnTo>
                <a:lnTo>
                  <a:pt x="392723" y="11466"/>
                </a:lnTo>
                <a:lnTo>
                  <a:pt x="434852" y="22959"/>
                </a:lnTo>
                <a:lnTo>
                  <a:pt x="474810" y="37212"/>
                </a:lnTo>
                <a:lnTo>
                  <a:pt x="512412" y="53418"/>
                </a:lnTo>
                <a:lnTo>
                  <a:pt x="547469" y="70766"/>
                </a:lnTo>
                <a:lnTo>
                  <a:pt x="609204" y="105655"/>
                </a:lnTo>
                <a:lnTo>
                  <a:pt x="635507" y="121578"/>
                </a:lnTo>
              </a:path>
            </a:pathLst>
          </a:custGeom>
          <a:ln w="9144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1" name="object 141"/>
          <p:cNvSpPr/>
          <p:nvPr/>
        </p:nvSpPr>
        <p:spPr>
          <a:xfrm>
            <a:off x="9105253" y="8343100"/>
            <a:ext cx="192405" cy="0"/>
          </a:xfrm>
          <a:custGeom>
            <a:avLst/>
            <a:gdLst/>
            <a:ahLst/>
            <a:cxnLst/>
            <a:rect l="l" t="t" r="r" b="b"/>
            <a:pathLst>
              <a:path w="192404">
                <a:moveTo>
                  <a:pt x="0" y="0"/>
                </a:moveTo>
                <a:lnTo>
                  <a:pt x="192024" y="0"/>
                </a:lnTo>
              </a:path>
            </a:pathLst>
          </a:custGeom>
          <a:ln w="27432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2" name="object 142"/>
          <p:cNvSpPr/>
          <p:nvPr/>
        </p:nvSpPr>
        <p:spPr>
          <a:xfrm>
            <a:off x="8302359" y="8245309"/>
            <a:ext cx="192405" cy="203200"/>
          </a:xfrm>
          <a:custGeom>
            <a:avLst/>
            <a:gdLst/>
            <a:ahLst/>
            <a:cxnLst/>
            <a:rect l="l" t="t" r="r" b="b"/>
            <a:pathLst>
              <a:path w="192404" h="203200">
                <a:moveTo>
                  <a:pt x="0" y="102362"/>
                </a:moveTo>
                <a:lnTo>
                  <a:pt x="192023" y="102362"/>
                </a:lnTo>
              </a:path>
              <a:path w="192404" h="203200">
                <a:moveTo>
                  <a:pt x="97028" y="0"/>
                </a:moveTo>
                <a:lnTo>
                  <a:pt x="97028" y="202933"/>
                </a:lnTo>
              </a:path>
            </a:pathLst>
          </a:custGeom>
          <a:ln w="27432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3" name="object 143"/>
          <p:cNvSpPr txBox="1"/>
          <p:nvPr/>
        </p:nvSpPr>
        <p:spPr>
          <a:xfrm>
            <a:off x="7957821" y="501650"/>
            <a:ext cx="3077845" cy="28448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1700" spc="50" dirty="0">
                <a:latin typeface="Microsoft Sans Serif"/>
                <a:cs typeface="Microsoft Sans Serif"/>
              </a:rPr>
              <a:t>Corriente,</a:t>
            </a:r>
            <a:r>
              <a:rPr sz="1700" spc="-25" dirty="0">
                <a:latin typeface="Microsoft Sans Serif"/>
                <a:cs typeface="Microsoft Sans Serif"/>
              </a:rPr>
              <a:t> </a:t>
            </a:r>
            <a:r>
              <a:rPr sz="1700" spc="50" dirty="0">
                <a:latin typeface="Microsoft Sans Serif"/>
                <a:cs typeface="Microsoft Sans Serif"/>
              </a:rPr>
              <a:t>voltaje</a:t>
            </a:r>
            <a:r>
              <a:rPr sz="1700" spc="-25" dirty="0">
                <a:latin typeface="Microsoft Sans Serif"/>
                <a:cs typeface="Microsoft Sans Serif"/>
              </a:rPr>
              <a:t> </a:t>
            </a:r>
            <a:r>
              <a:rPr sz="1700" spc="15" dirty="0">
                <a:latin typeface="Microsoft Sans Serif"/>
                <a:cs typeface="Microsoft Sans Serif"/>
              </a:rPr>
              <a:t>y</a:t>
            </a:r>
            <a:r>
              <a:rPr sz="1700" spc="-25" dirty="0">
                <a:latin typeface="Microsoft Sans Serif"/>
                <a:cs typeface="Microsoft Sans Serif"/>
              </a:rPr>
              <a:t> </a:t>
            </a:r>
            <a:r>
              <a:rPr sz="1700" spc="35" dirty="0">
                <a:latin typeface="Microsoft Sans Serif"/>
                <a:cs typeface="Microsoft Sans Serif"/>
              </a:rPr>
              <a:t>resistencia</a:t>
            </a:r>
            <a:endParaRPr sz="1700">
              <a:latin typeface="Microsoft Sans Serif"/>
              <a:cs typeface="Microsoft Sans Serif"/>
            </a:endParaRPr>
          </a:p>
        </p:txBody>
      </p:sp>
      <p:sp>
        <p:nvSpPr>
          <p:cNvPr id="151" name="object 151"/>
          <p:cNvSpPr txBox="1"/>
          <p:nvPr/>
        </p:nvSpPr>
        <p:spPr>
          <a:xfrm>
            <a:off x="8928100" y="9462820"/>
            <a:ext cx="163830" cy="207749"/>
          </a:xfrm>
          <a:prstGeom prst="rect">
            <a:avLst/>
          </a:prstGeom>
        </p:spPr>
        <p:txBody>
          <a:bodyPr vert="horz" wrap="square" lIns="0" tIns="22860" rIns="0" bIns="0" rtlCol="0">
            <a:spAutoFit/>
          </a:bodyPr>
          <a:lstStyle/>
          <a:p>
            <a:pPr marL="38100">
              <a:spcBef>
                <a:spcPts val="180"/>
              </a:spcBef>
            </a:pPr>
            <a:fld id="{81D60167-4931-47E6-BA6A-407CBD079E47}" type="slidenum">
              <a:rPr sz="1200" spc="15" dirty="0">
                <a:latin typeface="Microsoft Sans Serif"/>
                <a:cs typeface="Microsoft Sans Serif"/>
              </a:rPr>
              <a:pPr marL="38100">
                <a:spcBef>
                  <a:spcPts val="180"/>
                </a:spcBef>
              </a:pPr>
              <a:t>6</a:t>
            </a:fld>
            <a:endParaRPr sz="1200">
              <a:latin typeface="Microsoft Sans Serif"/>
              <a:cs typeface="Microsoft Sans Serif"/>
            </a:endParaRPr>
          </a:p>
        </p:txBody>
      </p:sp>
      <p:sp>
        <p:nvSpPr>
          <p:cNvPr id="144" name="object 144"/>
          <p:cNvSpPr txBox="1"/>
          <p:nvPr/>
        </p:nvSpPr>
        <p:spPr>
          <a:xfrm>
            <a:off x="7957809" y="1875789"/>
            <a:ext cx="4201160" cy="13055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>
              <a:lnSpc>
                <a:spcPct val="126299"/>
              </a:lnSpc>
              <a:spcBef>
                <a:spcPts val="100"/>
              </a:spcBef>
            </a:pPr>
            <a:r>
              <a:rPr sz="950" spc="20" dirty="0">
                <a:latin typeface="Microsoft Sans Serif"/>
                <a:cs typeface="Microsoft Sans Serif"/>
              </a:rPr>
              <a:t>Todos.los.materiales.están.compuestos.por.uno.o.más.elementos..Un. </a:t>
            </a:r>
            <a:r>
              <a:rPr sz="950" spc="25" dirty="0">
                <a:latin typeface="Microsoft Sans Serif"/>
                <a:cs typeface="Microsoft Sans Serif"/>
              </a:rPr>
              <a:t> </a:t>
            </a:r>
            <a:r>
              <a:rPr sz="950" spc="30" dirty="0">
                <a:latin typeface="Microsoft Sans Serif"/>
                <a:cs typeface="Microsoft Sans Serif"/>
              </a:rPr>
              <a:t>elemento.es.un.material.formado.por.un.tipo.de.átomo..Los.elementos. </a:t>
            </a:r>
            <a:r>
              <a:rPr sz="950" spc="35" dirty="0">
                <a:latin typeface="Microsoft Sans Serif"/>
                <a:cs typeface="Microsoft Sans Serif"/>
              </a:rPr>
              <a:t> </a:t>
            </a:r>
            <a:r>
              <a:rPr sz="950" spc="25" dirty="0">
                <a:latin typeface="Microsoft Sans Serif"/>
                <a:cs typeface="Microsoft Sans Serif"/>
              </a:rPr>
              <a:t>se.identifican.con.frecuencia.por.la.cantidad.de.protones.y.electrones.en. </a:t>
            </a:r>
            <a:r>
              <a:rPr sz="950" spc="-240" dirty="0">
                <a:latin typeface="Microsoft Sans Serif"/>
                <a:cs typeface="Microsoft Sans Serif"/>
              </a:rPr>
              <a:t> </a:t>
            </a:r>
            <a:r>
              <a:rPr sz="950" spc="30" dirty="0">
                <a:latin typeface="Microsoft Sans Serif"/>
                <a:cs typeface="Microsoft Sans Serif"/>
              </a:rPr>
              <a:t>un.átomo.del.elemento..Un.átomo.de.hidrógeno,.por.ejemplo,.tiene. </a:t>
            </a:r>
            <a:r>
              <a:rPr sz="950" spc="35" dirty="0">
                <a:latin typeface="Microsoft Sans Serif"/>
                <a:cs typeface="Microsoft Sans Serif"/>
              </a:rPr>
              <a:t> </a:t>
            </a:r>
            <a:r>
              <a:rPr sz="950" spc="30" dirty="0">
                <a:latin typeface="Microsoft Sans Serif"/>
                <a:cs typeface="Microsoft Sans Serif"/>
              </a:rPr>
              <a:t>sólo.un.electrón.y.un.protón..Un.átomo.de.aluminio.tiene.</a:t>
            </a:r>
            <a:r>
              <a:rPr sz="950" spc="-5" dirty="0">
                <a:latin typeface="Microsoft Sans Serif"/>
                <a:cs typeface="Microsoft Sans Serif"/>
              </a:rPr>
              <a:t> </a:t>
            </a:r>
            <a:r>
              <a:rPr sz="950" dirty="0">
                <a:latin typeface="Microsoft Sans Serif"/>
                <a:cs typeface="Microsoft Sans Serif"/>
              </a:rPr>
              <a:t>3.</a:t>
            </a:r>
            <a:r>
              <a:rPr sz="950" spc="-5" dirty="0">
                <a:latin typeface="Microsoft Sans Serif"/>
                <a:cs typeface="Microsoft Sans Serif"/>
              </a:rPr>
              <a:t> </a:t>
            </a:r>
            <a:r>
              <a:rPr sz="950" spc="20" dirty="0">
                <a:latin typeface="Microsoft Sans Serif"/>
                <a:cs typeface="Microsoft Sans Serif"/>
              </a:rPr>
              <a:t>electrones.y. </a:t>
            </a:r>
            <a:r>
              <a:rPr sz="950" spc="-235" dirty="0">
                <a:latin typeface="Microsoft Sans Serif"/>
                <a:cs typeface="Microsoft Sans Serif"/>
              </a:rPr>
              <a:t> </a:t>
            </a:r>
            <a:r>
              <a:rPr sz="950" spc="30" dirty="0">
                <a:latin typeface="Microsoft Sans Serif"/>
                <a:cs typeface="Microsoft Sans Serif"/>
              </a:rPr>
              <a:t>3.protones..Un.átomo.con.un.número.igual.de. </a:t>
            </a:r>
            <a:r>
              <a:rPr sz="950" spc="35" dirty="0">
                <a:latin typeface="Microsoft Sans Serif"/>
                <a:cs typeface="Microsoft Sans Serif"/>
              </a:rPr>
              <a:t> </a:t>
            </a:r>
            <a:r>
              <a:rPr sz="950" spc="25" dirty="0">
                <a:latin typeface="Microsoft Sans Serif"/>
                <a:cs typeface="Microsoft Sans Serif"/>
              </a:rPr>
              <a:t>electrones.y.protones.es.neutro.eléctricamente..</a:t>
            </a:r>
            <a:endParaRPr sz="950">
              <a:latin typeface="Microsoft Sans Serif"/>
              <a:cs typeface="Microsoft Sans Serif"/>
            </a:endParaRPr>
          </a:p>
        </p:txBody>
      </p:sp>
      <p:sp>
        <p:nvSpPr>
          <p:cNvPr id="145" name="object 145"/>
          <p:cNvSpPr txBox="1"/>
          <p:nvPr/>
        </p:nvSpPr>
        <p:spPr>
          <a:xfrm>
            <a:off x="5761990" y="3351530"/>
            <a:ext cx="1310640" cy="189796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1150" b="1" spc="-5" dirty="0">
                <a:latin typeface="Arial"/>
                <a:cs typeface="Arial"/>
              </a:rPr>
              <a:t>Cargos</a:t>
            </a:r>
            <a:r>
              <a:rPr sz="1150" b="1" spc="-25" dirty="0">
                <a:latin typeface="Arial"/>
                <a:cs typeface="Arial"/>
              </a:rPr>
              <a:t> </a:t>
            </a:r>
            <a:r>
              <a:rPr sz="1150" b="1" spc="15" dirty="0">
                <a:latin typeface="Arial"/>
                <a:cs typeface="Arial"/>
              </a:rPr>
              <a:t>electricos</a:t>
            </a:r>
            <a:r>
              <a:rPr sz="1150" spc="-15" dirty="0">
                <a:latin typeface="Microsoft Sans Serif"/>
                <a:cs typeface="Microsoft Sans Serif"/>
              </a:rPr>
              <a:t>.</a:t>
            </a:r>
            <a:endParaRPr sz="1150">
              <a:latin typeface="Microsoft Sans Serif"/>
              <a:cs typeface="Microsoft Sans Serif"/>
            </a:endParaRPr>
          </a:p>
        </p:txBody>
      </p:sp>
      <p:sp>
        <p:nvSpPr>
          <p:cNvPr id="146" name="object 146"/>
          <p:cNvSpPr txBox="1"/>
          <p:nvPr/>
        </p:nvSpPr>
        <p:spPr>
          <a:xfrm>
            <a:off x="7957767" y="3337560"/>
            <a:ext cx="4354830" cy="14884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>
              <a:lnSpc>
                <a:spcPct val="133300"/>
              </a:lnSpc>
              <a:spcBef>
                <a:spcPts val="100"/>
              </a:spcBef>
            </a:pPr>
            <a:r>
              <a:rPr sz="900" spc="-5" dirty="0">
                <a:latin typeface="Microsoft Sans Serif"/>
                <a:cs typeface="Microsoft Sans Serif"/>
              </a:rPr>
              <a:t>Los </a:t>
            </a:r>
            <a:r>
              <a:rPr sz="900" spc="25" dirty="0">
                <a:latin typeface="Microsoft Sans Serif"/>
                <a:cs typeface="Microsoft Sans Serif"/>
              </a:rPr>
              <a:t>electrones </a:t>
            </a:r>
            <a:r>
              <a:rPr sz="900" spc="30" dirty="0">
                <a:latin typeface="Microsoft Sans Serif"/>
                <a:cs typeface="Microsoft Sans Serif"/>
              </a:rPr>
              <a:t>en </a:t>
            </a:r>
            <a:r>
              <a:rPr sz="900" spc="15" dirty="0">
                <a:latin typeface="Microsoft Sans Serif"/>
                <a:cs typeface="Microsoft Sans Serif"/>
              </a:rPr>
              <a:t>la </a:t>
            </a:r>
            <a:r>
              <a:rPr sz="900" spc="30" dirty="0">
                <a:latin typeface="Microsoft Sans Serif"/>
                <a:cs typeface="Microsoft Sans Serif"/>
              </a:rPr>
              <a:t>banda </a:t>
            </a:r>
            <a:r>
              <a:rPr sz="900" spc="40" dirty="0">
                <a:latin typeface="Microsoft Sans Serif"/>
                <a:cs typeface="Microsoft Sans Serif"/>
              </a:rPr>
              <a:t>exterior </a:t>
            </a:r>
            <a:r>
              <a:rPr sz="900" spc="30" dirty="0">
                <a:latin typeface="Microsoft Sans Serif"/>
                <a:cs typeface="Microsoft Sans Serif"/>
              </a:rPr>
              <a:t>de </a:t>
            </a:r>
            <a:r>
              <a:rPr sz="900" spc="55" dirty="0">
                <a:latin typeface="Microsoft Sans Serif"/>
                <a:cs typeface="Microsoft Sans Serif"/>
              </a:rPr>
              <a:t>un </a:t>
            </a:r>
            <a:r>
              <a:rPr sz="900" spc="50" dirty="0">
                <a:latin typeface="Microsoft Sans Serif"/>
                <a:cs typeface="Microsoft Sans Serif"/>
              </a:rPr>
              <a:t>átomo </a:t>
            </a:r>
            <a:r>
              <a:rPr sz="900" spc="35" dirty="0">
                <a:latin typeface="Microsoft Sans Serif"/>
                <a:cs typeface="Microsoft Sans Serif"/>
              </a:rPr>
              <a:t>pueden </a:t>
            </a:r>
            <a:r>
              <a:rPr sz="900" spc="20" dirty="0">
                <a:latin typeface="Microsoft Sans Serif"/>
                <a:cs typeface="Microsoft Sans Serif"/>
              </a:rPr>
              <a:t>ser </a:t>
            </a:r>
            <a:r>
              <a:rPr sz="900" spc="30" dirty="0">
                <a:latin typeface="Microsoft Sans Serif"/>
                <a:cs typeface="Microsoft Sans Serif"/>
              </a:rPr>
              <a:t>fácilmente </a:t>
            </a:r>
            <a:r>
              <a:rPr sz="900" spc="35" dirty="0">
                <a:latin typeface="Microsoft Sans Serif"/>
                <a:cs typeface="Microsoft Sans Serif"/>
              </a:rPr>
              <a:t> </a:t>
            </a:r>
            <a:r>
              <a:rPr sz="900" spc="10" dirty="0">
                <a:latin typeface="Microsoft Sans Serif"/>
                <a:cs typeface="Microsoft Sans Serif"/>
              </a:rPr>
              <a:t>desplazados.</a:t>
            </a:r>
            <a:r>
              <a:rPr sz="900" spc="120" dirty="0">
                <a:latin typeface="Microsoft Sans Serif"/>
                <a:cs typeface="Microsoft Sans Serif"/>
              </a:rPr>
              <a:t> </a:t>
            </a:r>
            <a:r>
              <a:rPr sz="900" spc="20" dirty="0">
                <a:latin typeface="Microsoft Sans Serif"/>
                <a:cs typeface="Microsoft Sans Serif"/>
              </a:rPr>
              <a:t>por.la.aplicación.de.fuerza.externa..Cuando.un.electrón.es.forzado. </a:t>
            </a:r>
            <a:r>
              <a:rPr sz="900" spc="-225" dirty="0">
                <a:latin typeface="Microsoft Sans Serif"/>
                <a:cs typeface="Microsoft Sans Serif"/>
              </a:rPr>
              <a:t> </a:t>
            </a:r>
            <a:r>
              <a:rPr sz="900" spc="25" dirty="0">
                <a:latin typeface="Microsoft Sans Serif"/>
                <a:cs typeface="Microsoft Sans Serif"/>
              </a:rPr>
              <a:t>de.un.átomo,.el.átomo.que.deja.atras.tiene.más.protones. </a:t>
            </a:r>
            <a:r>
              <a:rPr sz="900" spc="30" dirty="0">
                <a:latin typeface="Microsoft Sans Serif"/>
                <a:cs typeface="Microsoft Sans Serif"/>
              </a:rPr>
              <a:t> </a:t>
            </a:r>
            <a:r>
              <a:rPr sz="900" spc="20" dirty="0">
                <a:latin typeface="Microsoft Sans Serif"/>
                <a:cs typeface="Microsoft Sans Serif"/>
              </a:rPr>
              <a:t>que.los.electrones..Este.átomo.ahora.tiene.un.</a:t>
            </a:r>
            <a:r>
              <a:rPr sz="900" b="1" spc="20" dirty="0">
                <a:latin typeface="Arial"/>
                <a:cs typeface="Arial"/>
              </a:rPr>
              <a:t>Carga positiva.</a:t>
            </a:r>
            <a:r>
              <a:rPr sz="900" spc="20" dirty="0">
                <a:latin typeface="Microsoft Sans Serif"/>
                <a:cs typeface="Microsoft Sans Serif"/>
              </a:rPr>
              <a:t>.átomos.o. </a:t>
            </a:r>
            <a:r>
              <a:rPr sz="900" spc="25" dirty="0">
                <a:latin typeface="Microsoft Sans Serif"/>
                <a:cs typeface="Microsoft Sans Serif"/>
              </a:rPr>
              <a:t> </a:t>
            </a:r>
            <a:r>
              <a:rPr sz="900" spc="20" dirty="0">
                <a:latin typeface="Microsoft Sans Serif"/>
                <a:cs typeface="Microsoft Sans Serif"/>
              </a:rPr>
              <a:t>las.moléculas.de.un.material.también.pueden.tener.un.exceso.de.electrones,. </a:t>
            </a:r>
            <a:r>
              <a:rPr sz="900" spc="25" dirty="0">
                <a:latin typeface="Microsoft Sans Serif"/>
                <a:cs typeface="Microsoft Sans Serif"/>
              </a:rPr>
              <a:t> dando.el.material.a.</a:t>
            </a:r>
            <a:r>
              <a:rPr sz="900" b="1" spc="25" dirty="0">
                <a:latin typeface="Arial"/>
                <a:cs typeface="Arial"/>
              </a:rPr>
              <a:t>carga negativa</a:t>
            </a:r>
            <a:r>
              <a:rPr sz="900" spc="25" dirty="0">
                <a:latin typeface="Microsoft Sans Serif"/>
                <a:cs typeface="Microsoft Sans Serif"/>
              </a:rPr>
              <a:t>..Un.positivo.o.negativo. </a:t>
            </a:r>
            <a:r>
              <a:rPr sz="900" spc="30" dirty="0">
                <a:latin typeface="Microsoft Sans Serif"/>
                <a:cs typeface="Microsoft Sans Serif"/>
              </a:rPr>
              <a:t> </a:t>
            </a:r>
            <a:r>
              <a:rPr sz="900" spc="10" dirty="0">
                <a:latin typeface="Microsoft Sans Serif"/>
                <a:cs typeface="Microsoft Sans Serif"/>
              </a:rPr>
              <a:t>la.carga.es.causada.por.una.ausencia.o.un.exceso.de.electrones..La. </a:t>
            </a:r>
            <a:r>
              <a:rPr sz="900" spc="15" dirty="0">
                <a:latin typeface="Microsoft Sans Serif"/>
                <a:cs typeface="Microsoft Sans Serif"/>
              </a:rPr>
              <a:t> </a:t>
            </a:r>
            <a:r>
              <a:rPr sz="900" spc="30" dirty="0">
                <a:latin typeface="Microsoft Sans Serif"/>
                <a:cs typeface="Microsoft Sans Serif"/>
              </a:rPr>
              <a:t>número.de.protones.permanece.constante.</a:t>
            </a:r>
            <a:endParaRPr sz="900">
              <a:latin typeface="Microsoft Sans Serif"/>
              <a:cs typeface="Microsoft Sans Serif"/>
            </a:endParaRPr>
          </a:p>
        </p:txBody>
      </p:sp>
      <p:sp>
        <p:nvSpPr>
          <p:cNvPr id="147" name="object 147"/>
          <p:cNvSpPr txBox="1"/>
          <p:nvPr/>
        </p:nvSpPr>
        <p:spPr>
          <a:xfrm>
            <a:off x="7957769" y="5690148"/>
            <a:ext cx="4521200" cy="167893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63830">
              <a:spcBef>
                <a:spcPts val="100"/>
              </a:spcBef>
              <a:tabLst>
                <a:tab pos="1414145" algn="l"/>
                <a:tab pos="2750185" algn="l"/>
              </a:tabLst>
            </a:pPr>
            <a:r>
              <a:rPr sz="950" spc="10" dirty="0">
                <a:latin typeface="Microsoft Sans Serif"/>
                <a:cs typeface="Microsoft Sans Serif"/>
              </a:rPr>
              <a:t>Carga</a:t>
            </a:r>
            <a:r>
              <a:rPr sz="950" spc="-5" dirty="0">
                <a:latin typeface="Microsoft Sans Serif"/>
                <a:cs typeface="Microsoft Sans Serif"/>
              </a:rPr>
              <a:t> </a:t>
            </a:r>
            <a:r>
              <a:rPr sz="950" spc="45" dirty="0">
                <a:latin typeface="Microsoft Sans Serif"/>
                <a:cs typeface="Microsoft Sans Serif"/>
              </a:rPr>
              <a:t>neutra	</a:t>
            </a:r>
            <a:r>
              <a:rPr sz="950" spc="10" dirty="0">
                <a:latin typeface="Microsoft Sans Serif"/>
                <a:cs typeface="Microsoft Sans Serif"/>
              </a:rPr>
              <a:t>Carga</a:t>
            </a:r>
            <a:r>
              <a:rPr sz="950" spc="-10" dirty="0">
                <a:latin typeface="Microsoft Sans Serif"/>
                <a:cs typeface="Microsoft Sans Serif"/>
              </a:rPr>
              <a:t> </a:t>
            </a:r>
            <a:r>
              <a:rPr sz="950" spc="30" dirty="0">
                <a:latin typeface="Microsoft Sans Serif"/>
                <a:cs typeface="Microsoft Sans Serif"/>
              </a:rPr>
              <a:t>negativa	</a:t>
            </a:r>
            <a:r>
              <a:rPr sz="950" spc="10" dirty="0">
                <a:latin typeface="Microsoft Sans Serif"/>
                <a:cs typeface="Microsoft Sans Serif"/>
              </a:rPr>
              <a:t>Carga</a:t>
            </a:r>
            <a:r>
              <a:rPr sz="950" spc="-35" dirty="0">
                <a:latin typeface="Microsoft Sans Serif"/>
                <a:cs typeface="Microsoft Sans Serif"/>
              </a:rPr>
              <a:t> </a:t>
            </a:r>
            <a:r>
              <a:rPr sz="950" spc="25" dirty="0">
                <a:latin typeface="Microsoft Sans Serif"/>
                <a:cs typeface="Microsoft Sans Serif"/>
              </a:rPr>
              <a:t>positiva</a:t>
            </a:r>
            <a:endParaRPr sz="950">
              <a:latin typeface="Microsoft Sans Serif"/>
              <a:cs typeface="Microsoft Sans Serif"/>
            </a:endParaRPr>
          </a:p>
          <a:p>
            <a:pPr>
              <a:spcBef>
                <a:spcPts val="40"/>
              </a:spcBef>
            </a:pPr>
            <a:endParaRPr sz="1550">
              <a:latin typeface="Microsoft Sans Serif"/>
              <a:cs typeface="Microsoft Sans Serif"/>
            </a:endParaRPr>
          </a:p>
          <a:p>
            <a:pPr marL="12700" marR="5080">
              <a:lnSpc>
                <a:spcPct val="120000"/>
              </a:lnSpc>
            </a:pPr>
            <a:r>
              <a:rPr sz="1000" dirty="0">
                <a:latin typeface="Microsoft Sans Serif"/>
                <a:cs typeface="Microsoft Sans Serif"/>
              </a:rPr>
              <a:t>El.viejo </a:t>
            </a:r>
            <a:r>
              <a:rPr sz="1000" spc="20" dirty="0">
                <a:latin typeface="Microsoft Sans Serif"/>
                <a:cs typeface="Microsoft Sans Serif"/>
              </a:rPr>
              <a:t>dicho,.“los.opuestos.se.atraen”,.es.cierto.cuando.se.trata.con. </a:t>
            </a:r>
            <a:r>
              <a:rPr sz="1000" spc="25" dirty="0">
                <a:latin typeface="Microsoft Sans Serif"/>
                <a:cs typeface="Microsoft Sans Serif"/>
              </a:rPr>
              <a:t> </a:t>
            </a:r>
            <a:r>
              <a:rPr sz="1000" spc="20" dirty="0">
                <a:latin typeface="Microsoft Sans Serif"/>
                <a:cs typeface="Microsoft Sans Serif"/>
              </a:rPr>
              <a:t>cargas.eléctricas..Los.cuerpos.cargados.tienen.un.campo.eléctrico.invisible. </a:t>
            </a:r>
            <a:r>
              <a:rPr sz="1000" spc="-254" dirty="0">
                <a:latin typeface="Microsoft Sans Serif"/>
                <a:cs typeface="Microsoft Sans Serif"/>
              </a:rPr>
              <a:t> </a:t>
            </a:r>
            <a:r>
              <a:rPr sz="1000" spc="20" dirty="0">
                <a:latin typeface="Microsoft Sans Serif"/>
                <a:cs typeface="Microsoft Sans Serif"/>
              </a:rPr>
              <a:t>alrededor..Estas.líneas.invisibles.de.fuerza.provocan.atracción.o. </a:t>
            </a:r>
            <a:r>
              <a:rPr sz="1000" spc="25" dirty="0">
                <a:latin typeface="Microsoft Sans Serif"/>
                <a:cs typeface="Microsoft Sans Serif"/>
              </a:rPr>
              <a:t> </a:t>
            </a:r>
            <a:r>
              <a:rPr sz="1000" spc="20" dirty="0">
                <a:latin typeface="Microsoft Sans Serif"/>
                <a:cs typeface="Microsoft Sans Serif"/>
              </a:rPr>
              <a:t>repulsión..Cuando.dos.cuerpos.con.cargas.similares.se.juntan,. </a:t>
            </a:r>
            <a:r>
              <a:rPr sz="1000" spc="25" dirty="0">
                <a:latin typeface="Microsoft Sans Serif"/>
                <a:cs typeface="Microsoft Sans Serif"/>
              </a:rPr>
              <a:t> </a:t>
            </a:r>
            <a:r>
              <a:rPr sz="1000" spc="20" dirty="0">
                <a:latin typeface="Microsoft Sans Serif"/>
                <a:cs typeface="Microsoft Sans Serif"/>
              </a:rPr>
              <a:t>sus.campos.eléctricos.repelen.un.cuerpo.del.otro..Cuando.dos. </a:t>
            </a:r>
            <a:r>
              <a:rPr sz="1000" spc="25" dirty="0">
                <a:latin typeface="Microsoft Sans Serif"/>
                <a:cs typeface="Microsoft Sans Serif"/>
              </a:rPr>
              <a:t> </a:t>
            </a:r>
            <a:r>
              <a:rPr sz="1000" spc="20" dirty="0">
                <a:latin typeface="Microsoft Sans Serif"/>
                <a:cs typeface="Microsoft Sans Serif"/>
              </a:rPr>
              <a:t>cuerpos.con.diferente.carga.son.reunidos,.sus.campos.eléctricos. </a:t>
            </a:r>
            <a:r>
              <a:rPr sz="1000" spc="25" dirty="0">
                <a:latin typeface="Microsoft Sans Serif"/>
                <a:cs typeface="Microsoft Sans Serif"/>
              </a:rPr>
              <a:t> atraer.un.cuerpo.hacia.el.otro..</a:t>
            </a:r>
            <a:endParaRPr sz="1000">
              <a:latin typeface="Microsoft Sans Serif"/>
              <a:cs typeface="Microsoft Sans Serif"/>
            </a:endParaRPr>
          </a:p>
        </p:txBody>
      </p:sp>
      <p:sp>
        <p:nvSpPr>
          <p:cNvPr id="148" name="object 148"/>
          <p:cNvSpPr txBox="1"/>
          <p:nvPr/>
        </p:nvSpPr>
        <p:spPr>
          <a:xfrm>
            <a:off x="5761991" y="6074409"/>
            <a:ext cx="1816735" cy="383540"/>
          </a:xfrm>
          <a:prstGeom prst="rect">
            <a:avLst/>
          </a:prstGeom>
        </p:spPr>
        <p:txBody>
          <a:bodyPr vert="horz" wrap="square" lIns="0" tIns="5080" rIns="0" bIns="0" rtlCol="0">
            <a:spAutoFit/>
          </a:bodyPr>
          <a:lstStyle/>
          <a:p>
            <a:pPr marL="12700" marR="5080">
              <a:lnSpc>
                <a:spcPct val="104299"/>
              </a:lnSpc>
              <a:spcBef>
                <a:spcPts val="40"/>
              </a:spcBef>
            </a:pPr>
            <a:r>
              <a:rPr sz="1150" b="1" spc="30" dirty="0">
                <a:latin typeface="Arial"/>
                <a:cs typeface="Arial"/>
              </a:rPr>
              <a:t>atracción</a:t>
            </a:r>
            <a:r>
              <a:rPr sz="1150" b="1" spc="-40" dirty="0">
                <a:latin typeface="Arial"/>
                <a:cs typeface="Arial"/>
              </a:rPr>
              <a:t> </a:t>
            </a:r>
            <a:r>
              <a:rPr sz="1150" b="1" spc="10" dirty="0">
                <a:latin typeface="Arial"/>
                <a:cs typeface="Arial"/>
              </a:rPr>
              <a:t>y</a:t>
            </a:r>
            <a:r>
              <a:rPr sz="1150" b="1" spc="-35" dirty="0">
                <a:latin typeface="Arial"/>
                <a:cs typeface="Arial"/>
              </a:rPr>
              <a:t> </a:t>
            </a:r>
            <a:r>
              <a:rPr sz="1150" b="1" spc="25" dirty="0">
                <a:latin typeface="Arial"/>
                <a:cs typeface="Arial"/>
              </a:rPr>
              <a:t>repulsión</a:t>
            </a:r>
            <a:r>
              <a:rPr sz="1150" b="1" spc="-35" dirty="0">
                <a:latin typeface="Arial"/>
                <a:cs typeface="Arial"/>
              </a:rPr>
              <a:t> </a:t>
            </a:r>
            <a:r>
              <a:rPr sz="1150" b="1" spc="15" dirty="0">
                <a:latin typeface="Arial"/>
                <a:cs typeface="Arial"/>
              </a:rPr>
              <a:t>de</a:t>
            </a:r>
            <a:r>
              <a:rPr sz="1150" spc="15" dirty="0">
                <a:latin typeface="Microsoft Sans Serif"/>
                <a:cs typeface="Microsoft Sans Serif"/>
              </a:rPr>
              <a:t>. </a:t>
            </a:r>
            <a:r>
              <a:rPr sz="1150" spc="-290" dirty="0">
                <a:latin typeface="Microsoft Sans Serif"/>
                <a:cs typeface="Microsoft Sans Serif"/>
              </a:rPr>
              <a:t> </a:t>
            </a:r>
            <a:r>
              <a:rPr sz="1150" b="1" spc="5" dirty="0">
                <a:latin typeface="Arial"/>
                <a:cs typeface="Arial"/>
              </a:rPr>
              <a:t>Cargas</a:t>
            </a:r>
            <a:r>
              <a:rPr sz="1150" b="1" spc="-30" dirty="0">
                <a:latin typeface="Arial"/>
                <a:cs typeface="Arial"/>
              </a:rPr>
              <a:t> </a:t>
            </a:r>
            <a:r>
              <a:rPr sz="1150" b="1" spc="15" dirty="0">
                <a:latin typeface="Arial"/>
                <a:cs typeface="Arial"/>
              </a:rPr>
              <a:t>eléctricas</a:t>
            </a:r>
            <a:r>
              <a:rPr sz="1150" spc="15" dirty="0">
                <a:latin typeface="Microsoft Sans Serif"/>
                <a:cs typeface="Microsoft Sans Serif"/>
              </a:rPr>
              <a:t>.</a:t>
            </a:r>
            <a:endParaRPr sz="1150">
              <a:latin typeface="Microsoft Sans Serif"/>
              <a:cs typeface="Microsoft Sans Serif"/>
            </a:endParaRPr>
          </a:p>
        </p:txBody>
      </p:sp>
      <p:sp>
        <p:nvSpPr>
          <p:cNvPr id="149" name="object 149"/>
          <p:cNvSpPr txBox="1"/>
          <p:nvPr/>
        </p:nvSpPr>
        <p:spPr>
          <a:xfrm>
            <a:off x="8172314" y="7564243"/>
            <a:ext cx="1196340" cy="105157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600" spc="-20" dirty="0">
                <a:latin typeface="Microsoft Sans Serif"/>
                <a:cs typeface="Microsoft Sans Serif"/>
              </a:rPr>
              <a:t>A</a:t>
            </a:r>
            <a:r>
              <a:rPr sz="600" spc="-10" dirty="0">
                <a:latin typeface="Microsoft Sans Serif"/>
                <a:cs typeface="Microsoft Sans Serif"/>
              </a:rPr>
              <a:t> </a:t>
            </a:r>
            <a:r>
              <a:rPr sz="600" spc="15" dirty="0">
                <a:latin typeface="Microsoft Sans Serif"/>
                <a:cs typeface="Microsoft Sans Serif"/>
              </a:rPr>
              <a:t>diferencia</a:t>
            </a:r>
            <a:r>
              <a:rPr sz="600" spc="-10" dirty="0">
                <a:latin typeface="Microsoft Sans Serif"/>
                <a:cs typeface="Microsoft Sans Serif"/>
              </a:rPr>
              <a:t> </a:t>
            </a:r>
            <a:r>
              <a:rPr sz="600" spc="20" dirty="0">
                <a:latin typeface="Microsoft Sans Serif"/>
                <a:cs typeface="Microsoft Sans Serif"/>
              </a:rPr>
              <a:t>de</a:t>
            </a:r>
            <a:r>
              <a:rPr sz="600" spc="-10" dirty="0">
                <a:latin typeface="Microsoft Sans Serif"/>
                <a:cs typeface="Microsoft Sans Serif"/>
              </a:rPr>
              <a:t> </a:t>
            </a:r>
            <a:r>
              <a:rPr sz="600" spc="10" dirty="0">
                <a:latin typeface="Microsoft Sans Serif"/>
                <a:cs typeface="Microsoft Sans Serif"/>
              </a:rPr>
              <a:t>los</a:t>
            </a:r>
            <a:r>
              <a:rPr sz="600" spc="-5" dirty="0">
                <a:latin typeface="Microsoft Sans Serif"/>
                <a:cs typeface="Microsoft Sans Serif"/>
              </a:rPr>
              <a:t> </a:t>
            </a:r>
            <a:r>
              <a:rPr sz="600" spc="15" dirty="0">
                <a:latin typeface="Microsoft Sans Serif"/>
                <a:cs typeface="Microsoft Sans Serif"/>
              </a:rPr>
              <a:t>cargos</a:t>
            </a:r>
            <a:r>
              <a:rPr sz="600" spc="-10" dirty="0">
                <a:latin typeface="Microsoft Sans Serif"/>
                <a:cs typeface="Microsoft Sans Serif"/>
              </a:rPr>
              <a:t> </a:t>
            </a:r>
            <a:r>
              <a:rPr sz="600" spc="20" dirty="0">
                <a:latin typeface="Microsoft Sans Serif"/>
                <a:cs typeface="Microsoft Sans Serif"/>
              </a:rPr>
              <a:t>atraen</a:t>
            </a:r>
            <a:endParaRPr sz="600">
              <a:latin typeface="Microsoft Sans Serif"/>
              <a:cs typeface="Microsoft Sans Serif"/>
            </a:endParaRPr>
          </a:p>
        </p:txBody>
      </p:sp>
      <p:sp>
        <p:nvSpPr>
          <p:cNvPr id="150" name="object 150"/>
          <p:cNvSpPr txBox="1"/>
          <p:nvPr/>
        </p:nvSpPr>
        <p:spPr>
          <a:xfrm>
            <a:off x="10517419" y="7551542"/>
            <a:ext cx="1042035" cy="120546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700" spc="5" dirty="0">
                <a:latin typeface="Microsoft Sans Serif"/>
                <a:cs typeface="Microsoft Sans Serif"/>
              </a:rPr>
              <a:t>Repeler</a:t>
            </a:r>
            <a:r>
              <a:rPr sz="700" spc="-15" dirty="0">
                <a:latin typeface="Microsoft Sans Serif"/>
                <a:cs typeface="Microsoft Sans Serif"/>
              </a:rPr>
              <a:t> </a:t>
            </a:r>
            <a:r>
              <a:rPr sz="700" spc="10" dirty="0">
                <a:latin typeface="Microsoft Sans Serif"/>
                <a:cs typeface="Microsoft Sans Serif"/>
              </a:rPr>
              <a:t>cargas</a:t>
            </a:r>
            <a:r>
              <a:rPr sz="700" spc="-15" dirty="0">
                <a:latin typeface="Microsoft Sans Serif"/>
                <a:cs typeface="Microsoft Sans Serif"/>
              </a:rPr>
              <a:t> </a:t>
            </a:r>
            <a:r>
              <a:rPr sz="700" spc="15" dirty="0">
                <a:latin typeface="Microsoft Sans Serif"/>
                <a:cs typeface="Microsoft Sans Serif"/>
              </a:rPr>
              <a:t>similares</a:t>
            </a:r>
            <a:endParaRPr sz="700">
              <a:latin typeface="Microsoft Sans Serif"/>
              <a:cs typeface="Microsoft Sans Serif"/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7970508" y="5262016"/>
            <a:ext cx="244475" cy="963294"/>
            <a:chOff x="2915907" y="5262016"/>
            <a:chExt cx="244475" cy="963294"/>
          </a:xfrm>
        </p:grpSpPr>
        <p:sp>
          <p:nvSpPr>
            <p:cNvPr id="3" name="object 3"/>
            <p:cNvSpPr/>
            <p:nvPr/>
          </p:nvSpPr>
          <p:spPr>
            <a:xfrm>
              <a:off x="2918193" y="5264302"/>
              <a:ext cx="240029" cy="958850"/>
            </a:xfrm>
            <a:custGeom>
              <a:avLst/>
              <a:gdLst/>
              <a:ahLst/>
              <a:cxnLst/>
              <a:rect l="l" t="t" r="r" b="b"/>
              <a:pathLst>
                <a:path w="240030" h="958850">
                  <a:moveTo>
                    <a:pt x="119837" y="0"/>
                  </a:moveTo>
                  <a:lnTo>
                    <a:pt x="85228" y="20295"/>
                  </a:lnTo>
                  <a:lnTo>
                    <a:pt x="54586" y="77227"/>
                  </a:lnTo>
                  <a:lnTo>
                    <a:pt x="41217" y="117578"/>
                  </a:lnTo>
                  <a:lnTo>
                    <a:pt x="29395" y="164863"/>
                  </a:lnTo>
                  <a:lnTo>
                    <a:pt x="19307" y="218340"/>
                  </a:lnTo>
                  <a:lnTo>
                    <a:pt x="11138" y="277269"/>
                  </a:lnTo>
                  <a:lnTo>
                    <a:pt x="5074" y="340908"/>
                  </a:lnTo>
                  <a:lnTo>
                    <a:pt x="1299" y="408515"/>
                  </a:lnTo>
                  <a:lnTo>
                    <a:pt x="0" y="479348"/>
                  </a:lnTo>
                  <a:lnTo>
                    <a:pt x="1299" y="550184"/>
                  </a:lnTo>
                  <a:lnTo>
                    <a:pt x="5074" y="617792"/>
                  </a:lnTo>
                  <a:lnTo>
                    <a:pt x="11138" y="681430"/>
                  </a:lnTo>
                  <a:lnTo>
                    <a:pt x="19307" y="740358"/>
                  </a:lnTo>
                  <a:lnTo>
                    <a:pt x="29395" y="793834"/>
                  </a:lnTo>
                  <a:lnTo>
                    <a:pt x="41217" y="841116"/>
                  </a:lnTo>
                  <a:lnTo>
                    <a:pt x="54586" y="881464"/>
                  </a:lnTo>
                  <a:lnTo>
                    <a:pt x="85228" y="938391"/>
                  </a:lnTo>
                  <a:lnTo>
                    <a:pt x="119837" y="958684"/>
                  </a:lnTo>
                  <a:lnTo>
                    <a:pt x="137544" y="953487"/>
                  </a:lnTo>
                  <a:lnTo>
                    <a:pt x="170355" y="914136"/>
                  </a:lnTo>
                  <a:lnTo>
                    <a:pt x="198457" y="841116"/>
                  </a:lnTo>
                  <a:lnTo>
                    <a:pt x="210278" y="793834"/>
                  </a:lnTo>
                  <a:lnTo>
                    <a:pt x="220366" y="740358"/>
                  </a:lnTo>
                  <a:lnTo>
                    <a:pt x="228535" y="681430"/>
                  </a:lnTo>
                  <a:lnTo>
                    <a:pt x="234600" y="617792"/>
                  </a:lnTo>
                  <a:lnTo>
                    <a:pt x="238374" y="550184"/>
                  </a:lnTo>
                  <a:lnTo>
                    <a:pt x="239674" y="479348"/>
                  </a:lnTo>
                  <a:lnTo>
                    <a:pt x="238374" y="408515"/>
                  </a:lnTo>
                  <a:lnTo>
                    <a:pt x="234600" y="340908"/>
                  </a:lnTo>
                  <a:lnTo>
                    <a:pt x="228535" y="277269"/>
                  </a:lnTo>
                  <a:lnTo>
                    <a:pt x="220366" y="218340"/>
                  </a:lnTo>
                  <a:lnTo>
                    <a:pt x="210278" y="164863"/>
                  </a:lnTo>
                  <a:lnTo>
                    <a:pt x="198457" y="117578"/>
                  </a:lnTo>
                  <a:lnTo>
                    <a:pt x="185087" y="77227"/>
                  </a:lnTo>
                  <a:lnTo>
                    <a:pt x="154446" y="20295"/>
                  </a:lnTo>
                  <a:lnTo>
                    <a:pt x="119837" y="0"/>
                  </a:lnTo>
                  <a:close/>
                </a:path>
              </a:pathLst>
            </a:custGeom>
            <a:solidFill>
              <a:srgbClr val="66676A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" name="object 4"/>
            <p:cNvSpPr/>
            <p:nvPr/>
          </p:nvSpPr>
          <p:spPr>
            <a:xfrm>
              <a:off x="2918193" y="5264302"/>
              <a:ext cx="240029" cy="958850"/>
            </a:xfrm>
            <a:custGeom>
              <a:avLst/>
              <a:gdLst/>
              <a:ahLst/>
              <a:cxnLst/>
              <a:rect l="l" t="t" r="r" b="b"/>
              <a:pathLst>
                <a:path w="240030" h="958850">
                  <a:moveTo>
                    <a:pt x="239674" y="479348"/>
                  </a:moveTo>
                  <a:lnTo>
                    <a:pt x="238374" y="550184"/>
                  </a:lnTo>
                  <a:lnTo>
                    <a:pt x="234600" y="617792"/>
                  </a:lnTo>
                  <a:lnTo>
                    <a:pt x="228535" y="681430"/>
                  </a:lnTo>
                  <a:lnTo>
                    <a:pt x="220366" y="740358"/>
                  </a:lnTo>
                  <a:lnTo>
                    <a:pt x="210278" y="793834"/>
                  </a:lnTo>
                  <a:lnTo>
                    <a:pt x="198457" y="841116"/>
                  </a:lnTo>
                  <a:lnTo>
                    <a:pt x="185087" y="881464"/>
                  </a:lnTo>
                  <a:lnTo>
                    <a:pt x="154446" y="938391"/>
                  </a:lnTo>
                  <a:lnTo>
                    <a:pt x="119837" y="958684"/>
                  </a:lnTo>
                  <a:lnTo>
                    <a:pt x="102129" y="953487"/>
                  </a:lnTo>
                  <a:lnTo>
                    <a:pt x="69318" y="914136"/>
                  </a:lnTo>
                  <a:lnTo>
                    <a:pt x="41217" y="841116"/>
                  </a:lnTo>
                  <a:lnTo>
                    <a:pt x="29395" y="793834"/>
                  </a:lnTo>
                  <a:lnTo>
                    <a:pt x="19307" y="740358"/>
                  </a:lnTo>
                  <a:lnTo>
                    <a:pt x="11138" y="681430"/>
                  </a:lnTo>
                  <a:lnTo>
                    <a:pt x="5074" y="617792"/>
                  </a:lnTo>
                  <a:lnTo>
                    <a:pt x="1299" y="550184"/>
                  </a:lnTo>
                  <a:lnTo>
                    <a:pt x="0" y="479348"/>
                  </a:lnTo>
                  <a:lnTo>
                    <a:pt x="1299" y="408515"/>
                  </a:lnTo>
                  <a:lnTo>
                    <a:pt x="5074" y="340908"/>
                  </a:lnTo>
                  <a:lnTo>
                    <a:pt x="11138" y="277269"/>
                  </a:lnTo>
                  <a:lnTo>
                    <a:pt x="19307" y="218340"/>
                  </a:lnTo>
                  <a:lnTo>
                    <a:pt x="29395" y="164863"/>
                  </a:lnTo>
                  <a:lnTo>
                    <a:pt x="41217" y="117578"/>
                  </a:lnTo>
                  <a:lnTo>
                    <a:pt x="54586" y="77227"/>
                  </a:lnTo>
                  <a:lnTo>
                    <a:pt x="85228" y="20295"/>
                  </a:lnTo>
                  <a:lnTo>
                    <a:pt x="119837" y="0"/>
                  </a:lnTo>
                  <a:lnTo>
                    <a:pt x="137544" y="5197"/>
                  </a:lnTo>
                  <a:lnTo>
                    <a:pt x="170355" y="44552"/>
                  </a:lnTo>
                  <a:lnTo>
                    <a:pt x="198457" y="117578"/>
                  </a:lnTo>
                  <a:lnTo>
                    <a:pt x="210278" y="164863"/>
                  </a:lnTo>
                  <a:lnTo>
                    <a:pt x="220366" y="218340"/>
                  </a:lnTo>
                  <a:lnTo>
                    <a:pt x="228535" y="277269"/>
                  </a:lnTo>
                  <a:lnTo>
                    <a:pt x="234600" y="340908"/>
                  </a:lnTo>
                  <a:lnTo>
                    <a:pt x="238374" y="408515"/>
                  </a:lnTo>
                  <a:lnTo>
                    <a:pt x="239674" y="479348"/>
                  </a:lnTo>
                  <a:close/>
                </a:path>
              </a:pathLst>
            </a:custGeom>
            <a:ln w="4571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5" name="object 5"/>
          <p:cNvGrpSpPr/>
          <p:nvPr/>
        </p:nvGrpSpPr>
        <p:grpSpPr>
          <a:xfrm>
            <a:off x="8092630" y="5352733"/>
            <a:ext cx="2358390" cy="870585"/>
            <a:chOff x="3038030" y="5352732"/>
            <a:chExt cx="2358390" cy="870585"/>
          </a:xfrm>
        </p:grpSpPr>
        <p:sp>
          <p:nvSpPr>
            <p:cNvPr id="6" name="object 6"/>
            <p:cNvSpPr/>
            <p:nvPr/>
          </p:nvSpPr>
          <p:spPr>
            <a:xfrm>
              <a:off x="3270364" y="5352732"/>
              <a:ext cx="2045335" cy="815975"/>
            </a:xfrm>
            <a:custGeom>
              <a:avLst/>
              <a:gdLst/>
              <a:ahLst/>
              <a:cxnLst/>
              <a:rect l="l" t="t" r="r" b="b"/>
              <a:pathLst>
                <a:path w="2045335" h="815975">
                  <a:moveTo>
                    <a:pt x="0" y="815479"/>
                  </a:moveTo>
                  <a:lnTo>
                    <a:pt x="2044915" y="815479"/>
                  </a:lnTo>
                  <a:lnTo>
                    <a:pt x="2044915" y="0"/>
                  </a:lnTo>
                  <a:lnTo>
                    <a:pt x="0" y="0"/>
                  </a:lnTo>
                  <a:lnTo>
                    <a:pt x="0" y="815479"/>
                  </a:lnTo>
                  <a:close/>
                </a:path>
              </a:pathLst>
            </a:custGeom>
            <a:solidFill>
              <a:srgbClr val="828487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7" name="object 7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3162439" y="5400840"/>
              <a:ext cx="2233574" cy="701484"/>
            </a:xfrm>
            <a:prstGeom prst="rect">
              <a:avLst/>
            </a:prstGeom>
          </p:spPr>
        </p:pic>
        <p:sp>
          <p:nvSpPr>
            <p:cNvPr id="8" name="object 8"/>
            <p:cNvSpPr/>
            <p:nvPr/>
          </p:nvSpPr>
          <p:spPr>
            <a:xfrm>
              <a:off x="3038030" y="6148400"/>
              <a:ext cx="2337435" cy="74930"/>
            </a:xfrm>
            <a:custGeom>
              <a:avLst/>
              <a:gdLst/>
              <a:ahLst/>
              <a:cxnLst/>
              <a:rect l="l" t="t" r="r" b="b"/>
              <a:pathLst>
                <a:path w="2337435" h="74929">
                  <a:moveTo>
                    <a:pt x="2337054" y="0"/>
                  </a:moveTo>
                  <a:lnTo>
                    <a:pt x="64173" y="0"/>
                  </a:lnTo>
                  <a:lnTo>
                    <a:pt x="49632" y="31547"/>
                  </a:lnTo>
                  <a:lnTo>
                    <a:pt x="33977" y="54976"/>
                  </a:lnTo>
                  <a:lnTo>
                    <a:pt x="17376" y="69564"/>
                  </a:lnTo>
                  <a:lnTo>
                    <a:pt x="0" y="74587"/>
                  </a:lnTo>
                  <a:lnTo>
                    <a:pt x="2272880" y="74587"/>
                  </a:lnTo>
                  <a:lnTo>
                    <a:pt x="2290257" y="69564"/>
                  </a:lnTo>
                  <a:lnTo>
                    <a:pt x="2306858" y="54976"/>
                  </a:lnTo>
                  <a:lnTo>
                    <a:pt x="2322513" y="31547"/>
                  </a:lnTo>
                  <a:lnTo>
                    <a:pt x="2337054" y="0"/>
                  </a:lnTo>
                  <a:close/>
                </a:path>
              </a:pathLst>
            </a:custGeom>
            <a:solidFill>
              <a:srgbClr val="66676A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9" name="object 9"/>
          <p:cNvGrpSpPr/>
          <p:nvPr/>
        </p:nvGrpSpPr>
        <p:grpSpPr>
          <a:xfrm>
            <a:off x="8092631" y="5264302"/>
            <a:ext cx="2342515" cy="88900"/>
            <a:chOff x="3038030" y="5264302"/>
            <a:chExt cx="2342515" cy="88900"/>
          </a:xfrm>
        </p:grpSpPr>
        <p:sp>
          <p:nvSpPr>
            <p:cNvPr id="10" name="object 10"/>
            <p:cNvSpPr/>
            <p:nvPr/>
          </p:nvSpPr>
          <p:spPr>
            <a:xfrm>
              <a:off x="3038030" y="5264302"/>
              <a:ext cx="2318385" cy="35560"/>
            </a:xfrm>
            <a:custGeom>
              <a:avLst/>
              <a:gdLst/>
              <a:ahLst/>
              <a:cxnLst/>
              <a:rect l="l" t="t" r="r" b="b"/>
              <a:pathLst>
                <a:path w="2318385" h="35560">
                  <a:moveTo>
                    <a:pt x="2272880" y="0"/>
                  </a:moveTo>
                  <a:lnTo>
                    <a:pt x="0" y="0"/>
                  </a:lnTo>
                  <a:lnTo>
                    <a:pt x="11797" y="2312"/>
                  </a:lnTo>
                  <a:lnTo>
                    <a:pt x="23266" y="9093"/>
                  </a:lnTo>
                  <a:lnTo>
                    <a:pt x="34354" y="20102"/>
                  </a:lnTo>
                  <a:lnTo>
                    <a:pt x="45008" y="35102"/>
                  </a:lnTo>
                  <a:lnTo>
                    <a:pt x="2317889" y="35102"/>
                  </a:lnTo>
                  <a:lnTo>
                    <a:pt x="2307229" y="20102"/>
                  </a:lnTo>
                  <a:lnTo>
                    <a:pt x="2296142" y="9093"/>
                  </a:lnTo>
                  <a:lnTo>
                    <a:pt x="2284676" y="2312"/>
                  </a:lnTo>
                  <a:lnTo>
                    <a:pt x="2272880" y="0"/>
                  </a:lnTo>
                  <a:close/>
                </a:path>
              </a:pathLst>
            </a:custGeom>
            <a:solidFill>
              <a:srgbClr val="66676A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1" name="object 11"/>
            <p:cNvSpPr/>
            <p:nvPr/>
          </p:nvSpPr>
          <p:spPr>
            <a:xfrm>
              <a:off x="3083039" y="5299405"/>
              <a:ext cx="2297430" cy="53340"/>
            </a:xfrm>
            <a:custGeom>
              <a:avLst/>
              <a:gdLst/>
              <a:ahLst/>
              <a:cxnLst/>
              <a:rect l="l" t="t" r="r" b="b"/>
              <a:pathLst>
                <a:path w="2297429" h="53339">
                  <a:moveTo>
                    <a:pt x="2272880" y="0"/>
                  </a:moveTo>
                  <a:lnTo>
                    <a:pt x="0" y="0"/>
                  </a:lnTo>
                  <a:lnTo>
                    <a:pt x="6394" y="11254"/>
                  </a:lnTo>
                  <a:lnTo>
                    <a:pt x="12580" y="23929"/>
                  </a:lnTo>
                  <a:lnTo>
                    <a:pt x="18550" y="37972"/>
                  </a:lnTo>
                  <a:lnTo>
                    <a:pt x="24295" y="53327"/>
                  </a:lnTo>
                  <a:lnTo>
                    <a:pt x="2297176" y="53327"/>
                  </a:lnTo>
                  <a:lnTo>
                    <a:pt x="2291436" y="37972"/>
                  </a:lnTo>
                  <a:lnTo>
                    <a:pt x="2285466" y="23929"/>
                  </a:lnTo>
                  <a:lnTo>
                    <a:pt x="2279277" y="11254"/>
                  </a:lnTo>
                  <a:lnTo>
                    <a:pt x="2272880" y="0"/>
                  </a:lnTo>
                  <a:close/>
                </a:path>
              </a:pathLst>
            </a:custGeom>
            <a:solidFill>
              <a:srgbClr val="D9DBDC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12" name="object 12"/>
          <p:cNvGrpSpPr/>
          <p:nvPr/>
        </p:nvGrpSpPr>
        <p:grpSpPr>
          <a:xfrm>
            <a:off x="8090344" y="5262016"/>
            <a:ext cx="2397760" cy="963294"/>
            <a:chOff x="3035744" y="5262016"/>
            <a:chExt cx="2397760" cy="963294"/>
          </a:xfrm>
        </p:grpSpPr>
        <p:sp>
          <p:nvSpPr>
            <p:cNvPr id="13" name="object 13"/>
            <p:cNvSpPr/>
            <p:nvPr/>
          </p:nvSpPr>
          <p:spPr>
            <a:xfrm>
              <a:off x="3102203" y="5975032"/>
              <a:ext cx="2313940" cy="173990"/>
            </a:xfrm>
            <a:custGeom>
              <a:avLst/>
              <a:gdLst/>
              <a:ahLst/>
              <a:cxnLst/>
              <a:rect l="l" t="t" r="r" b="b"/>
              <a:pathLst>
                <a:path w="2313940" h="173989">
                  <a:moveTo>
                    <a:pt x="2313673" y="0"/>
                  </a:moveTo>
                  <a:lnTo>
                    <a:pt x="2109152" y="0"/>
                  </a:lnTo>
                  <a:lnTo>
                    <a:pt x="2087873" y="44452"/>
                  </a:lnTo>
                  <a:lnTo>
                    <a:pt x="2056734" y="81954"/>
                  </a:lnTo>
                  <a:lnTo>
                    <a:pt x="2017392" y="110825"/>
                  </a:lnTo>
                  <a:lnTo>
                    <a:pt x="1971506" y="129381"/>
                  </a:lnTo>
                  <a:lnTo>
                    <a:pt x="1920735" y="135940"/>
                  </a:lnTo>
                  <a:lnTo>
                    <a:pt x="515810" y="135940"/>
                  </a:lnTo>
                  <a:lnTo>
                    <a:pt x="469202" y="131355"/>
                  </a:lnTo>
                  <a:lnTo>
                    <a:pt x="419394" y="118248"/>
                  </a:lnTo>
                  <a:lnTo>
                    <a:pt x="369676" y="97588"/>
                  </a:lnTo>
                  <a:lnTo>
                    <a:pt x="323339" y="70346"/>
                  </a:lnTo>
                  <a:lnTo>
                    <a:pt x="283675" y="37493"/>
                  </a:lnTo>
                  <a:lnTo>
                    <a:pt x="253974" y="0"/>
                  </a:lnTo>
                  <a:lnTo>
                    <a:pt x="40792" y="0"/>
                  </a:lnTo>
                  <a:lnTo>
                    <a:pt x="32688" y="50813"/>
                  </a:lnTo>
                  <a:lnTo>
                    <a:pt x="23096" y="96989"/>
                  </a:lnTo>
                  <a:lnTo>
                    <a:pt x="12154" y="138013"/>
                  </a:lnTo>
                  <a:lnTo>
                    <a:pt x="0" y="173367"/>
                  </a:lnTo>
                  <a:lnTo>
                    <a:pt x="2272880" y="173367"/>
                  </a:lnTo>
                  <a:lnTo>
                    <a:pt x="2285041" y="138013"/>
                  </a:lnTo>
                  <a:lnTo>
                    <a:pt x="2295982" y="96989"/>
                  </a:lnTo>
                  <a:lnTo>
                    <a:pt x="2305570" y="50813"/>
                  </a:lnTo>
                  <a:lnTo>
                    <a:pt x="2313673" y="0"/>
                  </a:lnTo>
                  <a:close/>
                </a:path>
              </a:pathLst>
            </a:custGeom>
            <a:solidFill>
              <a:srgbClr val="AAACA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4" name="object 14"/>
            <p:cNvSpPr/>
            <p:nvPr/>
          </p:nvSpPr>
          <p:spPr>
            <a:xfrm>
              <a:off x="3132823" y="5450535"/>
              <a:ext cx="264160" cy="524510"/>
            </a:xfrm>
            <a:custGeom>
              <a:avLst/>
              <a:gdLst/>
              <a:ahLst/>
              <a:cxnLst/>
              <a:rect l="l" t="t" r="r" b="b"/>
              <a:pathLst>
                <a:path w="264160" h="524510">
                  <a:moveTo>
                    <a:pt x="263702" y="0"/>
                  </a:moveTo>
                  <a:lnTo>
                    <a:pt x="0" y="0"/>
                  </a:lnTo>
                  <a:lnTo>
                    <a:pt x="7301" y="42181"/>
                  </a:lnTo>
                  <a:lnTo>
                    <a:pt x="13463" y="87468"/>
                  </a:lnTo>
                  <a:lnTo>
                    <a:pt x="18403" y="135532"/>
                  </a:lnTo>
                  <a:lnTo>
                    <a:pt x="22036" y="186047"/>
                  </a:lnTo>
                  <a:lnTo>
                    <a:pt x="24278" y="238684"/>
                  </a:lnTo>
                  <a:lnTo>
                    <a:pt x="25044" y="293115"/>
                  </a:lnTo>
                  <a:lnTo>
                    <a:pt x="24407" y="342824"/>
                  </a:lnTo>
                  <a:lnTo>
                    <a:pt x="22538" y="391063"/>
                  </a:lnTo>
                  <a:lnTo>
                    <a:pt x="19500" y="437586"/>
                  </a:lnTo>
                  <a:lnTo>
                    <a:pt x="15357" y="482146"/>
                  </a:lnTo>
                  <a:lnTo>
                    <a:pt x="10172" y="524497"/>
                  </a:lnTo>
                  <a:lnTo>
                    <a:pt x="223354" y="524497"/>
                  </a:lnTo>
                  <a:lnTo>
                    <a:pt x="215437" y="509444"/>
                  </a:lnTo>
                  <a:lnTo>
                    <a:pt x="209548" y="493922"/>
                  </a:lnTo>
                  <a:lnTo>
                    <a:pt x="205875" y="477980"/>
                  </a:lnTo>
                  <a:lnTo>
                    <a:pt x="204609" y="461670"/>
                  </a:lnTo>
                  <a:lnTo>
                    <a:pt x="204609" y="455828"/>
                  </a:lnTo>
                  <a:lnTo>
                    <a:pt x="207912" y="407998"/>
                  </a:lnTo>
                  <a:lnTo>
                    <a:pt x="209818" y="370659"/>
                  </a:lnTo>
                  <a:lnTo>
                    <a:pt x="210983" y="332324"/>
                  </a:lnTo>
                  <a:lnTo>
                    <a:pt x="211378" y="293115"/>
                  </a:lnTo>
                  <a:lnTo>
                    <a:pt x="211101" y="256168"/>
                  </a:lnTo>
                  <a:lnTo>
                    <a:pt x="210211" y="221513"/>
                  </a:lnTo>
                  <a:lnTo>
                    <a:pt x="208619" y="187792"/>
                  </a:lnTo>
                  <a:lnTo>
                    <a:pt x="205816" y="144691"/>
                  </a:lnTo>
                  <a:lnTo>
                    <a:pt x="205816" y="140195"/>
                  </a:lnTo>
                  <a:lnTo>
                    <a:pt x="209829" y="100262"/>
                  </a:lnTo>
                  <a:lnTo>
                    <a:pt x="221343" y="63058"/>
                  </a:lnTo>
                  <a:lnTo>
                    <a:pt x="239565" y="29374"/>
                  </a:lnTo>
                  <a:lnTo>
                    <a:pt x="263702" y="0"/>
                  </a:lnTo>
                  <a:close/>
                </a:path>
              </a:pathLst>
            </a:custGeom>
            <a:solidFill>
              <a:srgbClr val="D9DBDC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5" name="object 15"/>
            <p:cNvSpPr/>
            <p:nvPr/>
          </p:nvSpPr>
          <p:spPr>
            <a:xfrm>
              <a:off x="3107334" y="5352732"/>
              <a:ext cx="2298700" cy="98425"/>
            </a:xfrm>
            <a:custGeom>
              <a:avLst/>
              <a:gdLst/>
              <a:ahLst/>
              <a:cxnLst/>
              <a:rect l="l" t="t" r="r" b="b"/>
              <a:pathLst>
                <a:path w="2298700" h="98425">
                  <a:moveTo>
                    <a:pt x="2272880" y="0"/>
                  </a:moveTo>
                  <a:lnTo>
                    <a:pt x="0" y="0"/>
                  </a:lnTo>
                  <a:lnTo>
                    <a:pt x="7036" y="21594"/>
                  </a:lnTo>
                  <a:lnTo>
                    <a:pt x="13649" y="45162"/>
                  </a:lnTo>
                  <a:lnTo>
                    <a:pt x="19809" y="70599"/>
                  </a:lnTo>
                  <a:lnTo>
                    <a:pt x="25488" y="97802"/>
                  </a:lnTo>
                  <a:lnTo>
                    <a:pt x="289191" y="97802"/>
                  </a:lnTo>
                  <a:lnTo>
                    <a:pt x="318644" y="73391"/>
                  </a:lnTo>
                  <a:lnTo>
                    <a:pt x="352477" y="54952"/>
                  </a:lnTo>
                  <a:lnTo>
                    <a:pt x="389884" y="43295"/>
                  </a:lnTo>
                  <a:lnTo>
                    <a:pt x="430060" y="39230"/>
                  </a:lnTo>
                  <a:lnTo>
                    <a:pt x="1917433" y="39230"/>
                  </a:lnTo>
                  <a:lnTo>
                    <a:pt x="1957547" y="43304"/>
                  </a:lnTo>
                  <a:lnTo>
                    <a:pt x="1994881" y="54976"/>
                  </a:lnTo>
                  <a:lnTo>
                    <a:pt x="2028647" y="73418"/>
                  </a:lnTo>
                  <a:lnTo>
                    <a:pt x="2058060" y="97802"/>
                  </a:lnTo>
                  <a:lnTo>
                    <a:pt x="2298369" y="97802"/>
                  </a:lnTo>
                  <a:lnTo>
                    <a:pt x="2292692" y="70599"/>
                  </a:lnTo>
                  <a:lnTo>
                    <a:pt x="2286534" y="45162"/>
                  </a:lnTo>
                  <a:lnTo>
                    <a:pt x="2279922" y="21594"/>
                  </a:lnTo>
                  <a:lnTo>
                    <a:pt x="2272880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6" name="object 16"/>
            <p:cNvSpPr/>
            <p:nvPr/>
          </p:nvSpPr>
          <p:spPr>
            <a:xfrm>
              <a:off x="5165394" y="5450535"/>
              <a:ext cx="265430" cy="524510"/>
            </a:xfrm>
            <a:custGeom>
              <a:avLst/>
              <a:gdLst/>
              <a:ahLst/>
              <a:cxnLst/>
              <a:rect l="l" t="t" r="r" b="b"/>
              <a:pathLst>
                <a:path w="265429" h="524510">
                  <a:moveTo>
                    <a:pt x="240309" y="0"/>
                  </a:moveTo>
                  <a:lnTo>
                    <a:pt x="0" y="0"/>
                  </a:lnTo>
                  <a:lnTo>
                    <a:pt x="20614" y="24250"/>
                  </a:lnTo>
                  <a:lnTo>
                    <a:pt x="37198" y="51595"/>
                  </a:lnTo>
                  <a:lnTo>
                    <a:pt x="49266" y="81590"/>
                  </a:lnTo>
                  <a:lnTo>
                    <a:pt x="56337" y="113792"/>
                  </a:lnTo>
                  <a:lnTo>
                    <a:pt x="57670" y="125818"/>
                  </a:lnTo>
                  <a:lnTo>
                    <a:pt x="57924" y="131673"/>
                  </a:lnTo>
                  <a:lnTo>
                    <a:pt x="60941" y="170223"/>
                  </a:lnTo>
                  <a:lnTo>
                    <a:pt x="63169" y="210056"/>
                  </a:lnTo>
                  <a:lnTo>
                    <a:pt x="64550" y="251058"/>
                  </a:lnTo>
                  <a:lnTo>
                    <a:pt x="65024" y="293115"/>
                  </a:lnTo>
                  <a:lnTo>
                    <a:pt x="64373" y="343302"/>
                  </a:lnTo>
                  <a:lnTo>
                    <a:pt x="62464" y="392001"/>
                  </a:lnTo>
                  <a:lnTo>
                    <a:pt x="59366" y="438952"/>
                  </a:lnTo>
                  <a:lnTo>
                    <a:pt x="55143" y="483895"/>
                  </a:lnTo>
                  <a:lnTo>
                    <a:pt x="45961" y="524497"/>
                  </a:lnTo>
                  <a:lnTo>
                    <a:pt x="250482" y="524497"/>
                  </a:lnTo>
                  <a:lnTo>
                    <a:pt x="255661" y="482146"/>
                  </a:lnTo>
                  <a:lnTo>
                    <a:pt x="259804" y="437586"/>
                  </a:lnTo>
                  <a:lnTo>
                    <a:pt x="262843" y="391063"/>
                  </a:lnTo>
                  <a:lnTo>
                    <a:pt x="264715" y="342824"/>
                  </a:lnTo>
                  <a:lnTo>
                    <a:pt x="265353" y="293115"/>
                  </a:lnTo>
                  <a:lnTo>
                    <a:pt x="264587" y="238684"/>
                  </a:lnTo>
                  <a:lnTo>
                    <a:pt x="262346" y="186047"/>
                  </a:lnTo>
                  <a:lnTo>
                    <a:pt x="258713" y="135532"/>
                  </a:lnTo>
                  <a:lnTo>
                    <a:pt x="253773" y="87468"/>
                  </a:lnTo>
                  <a:lnTo>
                    <a:pt x="247610" y="42181"/>
                  </a:lnTo>
                  <a:lnTo>
                    <a:pt x="240309" y="0"/>
                  </a:lnTo>
                  <a:close/>
                </a:path>
              </a:pathLst>
            </a:custGeom>
            <a:solidFill>
              <a:srgbClr val="D9DBDC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7" name="object 17"/>
            <p:cNvSpPr/>
            <p:nvPr/>
          </p:nvSpPr>
          <p:spPr>
            <a:xfrm>
              <a:off x="3038030" y="5264302"/>
              <a:ext cx="2393315" cy="958850"/>
            </a:xfrm>
            <a:custGeom>
              <a:avLst/>
              <a:gdLst/>
              <a:ahLst/>
              <a:cxnLst/>
              <a:rect l="l" t="t" r="r" b="b"/>
              <a:pathLst>
                <a:path w="2393315" h="958850">
                  <a:moveTo>
                    <a:pt x="2192388" y="479348"/>
                  </a:moveTo>
                  <a:lnTo>
                    <a:pt x="2191914" y="437290"/>
                  </a:lnTo>
                  <a:lnTo>
                    <a:pt x="2190534" y="396289"/>
                  </a:lnTo>
                  <a:lnTo>
                    <a:pt x="2188305" y="356456"/>
                  </a:lnTo>
                  <a:lnTo>
                    <a:pt x="2185289" y="317906"/>
                  </a:lnTo>
                  <a:lnTo>
                    <a:pt x="2185035" y="312051"/>
                  </a:lnTo>
                  <a:lnTo>
                    <a:pt x="2184501" y="306260"/>
                  </a:lnTo>
                  <a:lnTo>
                    <a:pt x="2183739" y="300545"/>
                  </a:lnTo>
                  <a:lnTo>
                    <a:pt x="2183726" y="300380"/>
                  </a:lnTo>
                  <a:lnTo>
                    <a:pt x="2183726" y="300202"/>
                  </a:lnTo>
                  <a:lnTo>
                    <a:pt x="2183726" y="300037"/>
                  </a:lnTo>
                  <a:lnTo>
                    <a:pt x="2171626" y="253478"/>
                  </a:lnTo>
                  <a:lnTo>
                    <a:pt x="2149296" y="212101"/>
                  </a:lnTo>
                  <a:lnTo>
                    <a:pt x="2118175" y="177361"/>
                  </a:lnTo>
                  <a:lnTo>
                    <a:pt x="2079731" y="150729"/>
                  </a:lnTo>
                  <a:lnTo>
                    <a:pt x="2035430" y="133672"/>
                  </a:lnTo>
                  <a:lnTo>
                    <a:pt x="1986737" y="127660"/>
                  </a:lnTo>
                  <a:lnTo>
                    <a:pt x="499364" y="127660"/>
                  </a:lnTo>
                  <a:lnTo>
                    <a:pt x="453792" y="132910"/>
                  </a:lnTo>
                  <a:lnTo>
                    <a:pt x="411958" y="147865"/>
                  </a:lnTo>
                  <a:lnTo>
                    <a:pt x="375054" y="171330"/>
                  </a:lnTo>
                  <a:lnTo>
                    <a:pt x="344274" y="202113"/>
                  </a:lnTo>
                  <a:lnTo>
                    <a:pt x="320811" y="239019"/>
                  </a:lnTo>
                  <a:lnTo>
                    <a:pt x="305858" y="280855"/>
                  </a:lnTo>
                  <a:lnTo>
                    <a:pt x="300608" y="326428"/>
                  </a:lnTo>
                  <a:lnTo>
                    <a:pt x="300608" y="330923"/>
                  </a:lnTo>
                  <a:lnTo>
                    <a:pt x="300799" y="335394"/>
                  </a:lnTo>
                  <a:lnTo>
                    <a:pt x="301104" y="339788"/>
                  </a:lnTo>
                  <a:lnTo>
                    <a:pt x="303412" y="374024"/>
                  </a:lnTo>
                  <a:lnTo>
                    <a:pt x="305004" y="407746"/>
                  </a:lnTo>
                  <a:lnTo>
                    <a:pt x="305894" y="442400"/>
                  </a:lnTo>
                  <a:lnTo>
                    <a:pt x="306171" y="479348"/>
                  </a:lnTo>
                  <a:lnTo>
                    <a:pt x="305776" y="518557"/>
                  </a:lnTo>
                  <a:lnTo>
                    <a:pt x="304611" y="556891"/>
                  </a:lnTo>
                  <a:lnTo>
                    <a:pt x="302705" y="594231"/>
                  </a:lnTo>
                  <a:lnTo>
                    <a:pt x="300088" y="630453"/>
                  </a:lnTo>
                  <a:lnTo>
                    <a:pt x="299707" y="636282"/>
                  </a:lnTo>
                  <a:lnTo>
                    <a:pt x="299402" y="642061"/>
                  </a:lnTo>
                  <a:lnTo>
                    <a:pt x="299402" y="647903"/>
                  </a:lnTo>
                  <a:lnTo>
                    <a:pt x="306956" y="687966"/>
                  </a:lnTo>
                  <a:lnTo>
                    <a:pt x="327805" y="725278"/>
                  </a:lnTo>
                  <a:lnTo>
                    <a:pt x="359234" y="759042"/>
                  </a:lnTo>
                  <a:lnTo>
                    <a:pt x="398525" y="788458"/>
                  </a:lnTo>
                  <a:lnTo>
                    <a:pt x="442963" y="812728"/>
                  </a:lnTo>
                  <a:lnTo>
                    <a:pt x="489829" y="831052"/>
                  </a:lnTo>
                  <a:lnTo>
                    <a:pt x="536408" y="842633"/>
                  </a:lnTo>
                  <a:lnTo>
                    <a:pt x="579983" y="846670"/>
                  </a:lnTo>
                  <a:lnTo>
                    <a:pt x="1984908" y="846670"/>
                  </a:lnTo>
                  <a:lnTo>
                    <a:pt x="2034253" y="840494"/>
                  </a:lnTo>
                  <a:lnTo>
                    <a:pt x="2079062" y="822986"/>
                  </a:lnTo>
                  <a:lnTo>
                    <a:pt x="2117807" y="795677"/>
                  </a:lnTo>
                  <a:lnTo>
                    <a:pt x="2148962" y="760098"/>
                  </a:lnTo>
                  <a:lnTo>
                    <a:pt x="2170999" y="717780"/>
                  </a:lnTo>
                  <a:lnTo>
                    <a:pt x="2182393" y="670255"/>
                  </a:lnTo>
                  <a:lnTo>
                    <a:pt x="2186730" y="625184"/>
                  </a:lnTo>
                  <a:lnTo>
                    <a:pt x="2189829" y="578234"/>
                  </a:lnTo>
                  <a:lnTo>
                    <a:pt x="2191737" y="529535"/>
                  </a:lnTo>
                  <a:lnTo>
                    <a:pt x="2192388" y="479348"/>
                  </a:lnTo>
                  <a:close/>
                </a:path>
                <a:path w="2393315" h="958850">
                  <a:moveTo>
                    <a:pt x="2392718" y="479348"/>
                  </a:moveTo>
                  <a:lnTo>
                    <a:pt x="2391418" y="550184"/>
                  </a:lnTo>
                  <a:lnTo>
                    <a:pt x="2387643" y="617792"/>
                  </a:lnTo>
                  <a:lnTo>
                    <a:pt x="2381579" y="681430"/>
                  </a:lnTo>
                  <a:lnTo>
                    <a:pt x="2373410" y="740358"/>
                  </a:lnTo>
                  <a:lnTo>
                    <a:pt x="2363322" y="793834"/>
                  </a:lnTo>
                  <a:lnTo>
                    <a:pt x="2351501" y="841116"/>
                  </a:lnTo>
                  <a:lnTo>
                    <a:pt x="2338131" y="881464"/>
                  </a:lnTo>
                  <a:lnTo>
                    <a:pt x="2307489" y="938391"/>
                  </a:lnTo>
                  <a:lnTo>
                    <a:pt x="2272880" y="958684"/>
                  </a:lnTo>
                  <a:lnTo>
                    <a:pt x="0" y="958684"/>
                  </a:lnTo>
                  <a:lnTo>
                    <a:pt x="17707" y="953487"/>
                  </a:lnTo>
                  <a:lnTo>
                    <a:pt x="34608" y="938391"/>
                  </a:lnTo>
                  <a:lnTo>
                    <a:pt x="65250" y="881464"/>
                  </a:lnTo>
                  <a:lnTo>
                    <a:pt x="78620" y="841116"/>
                  </a:lnTo>
                  <a:lnTo>
                    <a:pt x="90441" y="793834"/>
                  </a:lnTo>
                  <a:lnTo>
                    <a:pt x="100529" y="740358"/>
                  </a:lnTo>
                  <a:lnTo>
                    <a:pt x="108698" y="681430"/>
                  </a:lnTo>
                  <a:lnTo>
                    <a:pt x="114763" y="617792"/>
                  </a:lnTo>
                  <a:lnTo>
                    <a:pt x="118537" y="550184"/>
                  </a:lnTo>
                  <a:lnTo>
                    <a:pt x="119837" y="479348"/>
                  </a:lnTo>
                  <a:lnTo>
                    <a:pt x="118537" y="408515"/>
                  </a:lnTo>
                  <a:lnTo>
                    <a:pt x="114763" y="340908"/>
                  </a:lnTo>
                  <a:lnTo>
                    <a:pt x="108698" y="277269"/>
                  </a:lnTo>
                  <a:lnTo>
                    <a:pt x="100529" y="218340"/>
                  </a:lnTo>
                  <a:lnTo>
                    <a:pt x="90441" y="164863"/>
                  </a:lnTo>
                  <a:lnTo>
                    <a:pt x="78620" y="117578"/>
                  </a:lnTo>
                  <a:lnTo>
                    <a:pt x="65250" y="77227"/>
                  </a:lnTo>
                  <a:lnTo>
                    <a:pt x="34608" y="20295"/>
                  </a:lnTo>
                  <a:lnTo>
                    <a:pt x="0" y="0"/>
                  </a:lnTo>
                  <a:lnTo>
                    <a:pt x="2272880" y="0"/>
                  </a:lnTo>
                  <a:lnTo>
                    <a:pt x="2307489" y="20295"/>
                  </a:lnTo>
                  <a:lnTo>
                    <a:pt x="2338131" y="77227"/>
                  </a:lnTo>
                  <a:lnTo>
                    <a:pt x="2351501" y="117578"/>
                  </a:lnTo>
                  <a:lnTo>
                    <a:pt x="2363322" y="164863"/>
                  </a:lnTo>
                  <a:lnTo>
                    <a:pt x="2373410" y="218340"/>
                  </a:lnTo>
                  <a:lnTo>
                    <a:pt x="2381579" y="277269"/>
                  </a:lnTo>
                  <a:lnTo>
                    <a:pt x="2387643" y="340908"/>
                  </a:lnTo>
                  <a:lnTo>
                    <a:pt x="2391418" y="408515"/>
                  </a:lnTo>
                  <a:lnTo>
                    <a:pt x="2392718" y="479348"/>
                  </a:lnTo>
                  <a:close/>
                </a:path>
              </a:pathLst>
            </a:custGeom>
            <a:ln w="4572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8" name="object 18"/>
          <p:cNvSpPr/>
          <p:nvPr/>
        </p:nvSpPr>
        <p:spPr>
          <a:xfrm>
            <a:off x="8626132" y="6378346"/>
            <a:ext cx="1206500" cy="180340"/>
          </a:xfrm>
          <a:custGeom>
            <a:avLst/>
            <a:gdLst/>
            <a:ahLst/>
            <a:cxnLst/>
            <a:rect l="l" t="t" r="r" b="b"/>
            <a:pathLst>
              <a:path w="1206500" h="180340">
                <a:moveTo>
                  <a:pt x="1205877" y="89954"/>
                </a:moveTo>
                <a:lnTo>
                  <a:pt x="961110" y="0"/>
                </a:lnTo>
                <a:lnTo>
                  <a:pt x="992911" y="65239"/>
                </a:lnTo>
                <a:lnTo>
                  <a:pt x="0" y="65239"/>
                </a:lnTo>
                <a:lnTo>
                  <a:pt x="0" y="114655"/>
                </a:lnTo>
                <a:lnTo>
                  <a:pt x="992911" y="114655"/>
                </a:lnTo>
                <a:lnTo>
                  <a:pt x="961110" y="179882"/>
                </a:lnTo>
                <a:lnTo>
                  <a:pt x="1205877" y="89954"/>
                </a:lnTo>
                <a:close/>
              </a:path>
            </a:pathLst>
          </a:custGeom>
          <a:solidFill>
            <a:srgbClr val="5B5C5F"/>
          </a:solidFill>
        </p:spPr>
        <p:txBody>
          <a:bodyPr wrap="square" lIns="0" tIns="0" rIns="0" bIns="0" rtlCol="0"/>
          <a:lstStyle/>
          <a:p>
            <a:endParaRPr/>
          </a:p>
        </p:txBody>
      </p:sp>
      <p:graphicFrame>
        <p:nvGraphicFramePr>
          <p:cNvPr id="19" name="object 19"/>
          <p:cNvGraphicFramePr>
            <a:graphicFrameLocks noGrp="1"/>
          </p:cNvGraphicFramePr>
          <p:nvPr/>
        </p:nvGraphicFramePr>
        <p:xfrm>
          <a:off x="7970507" y="7954423"/>
          <a:ext cx="3331210" cy="774386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104013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66929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62179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184448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505"/>
                        </a:spcBef>
                      </a:pPr>
                      <a:r>
                        <a:rPr sz="650" b="1" spc="20" dirty="0">
                          <a:latin typeface="Arial"/>
                          <a:cs typeface="Arial"/>
                        </a:rPr>
                        <a:t>Unidad</a:t>
                      </a:r>
                      <a:endParaRPr sz="650">
                        <a:latin typeface="Arial"/>
                        <a:cs typeface="Arial"/>
                      </a:endParaRPr>
                    </a:p>
                  </a:txBody>
                  <a:tcPr marL="0" marR="0" marT="64135" marB="0">
                    <a:lnL w="12700">
                      <a:solidFill>
                        <a:srgbClr val="010101"/>
                      </a:solidFill>
                      <a:prstDash val="solid"/>
                    </a:lnL>
                    <a:lnR w="12700">
                      <a:solidFill>
                        <a:srgbClr val="010101"/>
                      </a:solidFill>
                      <a:prstDash val="solid"/>
                    </a:lnR>
                    <a:lnT w="12700">
                      <a:solidFill>
                        <a:srgbClr val="010101"/>
                      </a:solidFill>
                      <a:prstDash val="solid"/>
                    </a:lnT>
                    <a:lnB w="12700">
                      <a:solidFill>
                        <a:srgbClr val="010101"/>
                      </a:solidFill>
                      <a:prstDash val="solid"/>
                    </a:lnB>
                    <a:solidFill>
                      <a:srgbClr val="C0C0C0"/>
                    </a:solidFill>
                  </a:tcPr>
                </a:tc>
                <a:tc>
                  <a:txBody>
                    <a:bodyPr/>
                    <a:lstStyle/>
                    <a:p>
                      <a:pPr marL="45085" marR="21590">
                        <a:lnSpc>
                          <a:spcPts val="1245"/>
                        </a:lnSpc>
                        <a:spcBef>
                          <a:spcPts val="105"/>
                        </a:spcBef>
                      </a:pPr>
                      <a:r>
                        <a:rPr sz="1050" b="1" spc="10" dirty="0">
                          <a:latin typeface="Arial"/>
                          <a:cs typeface="Arial"/>
                        </a:rPr>
                        <a:t>Símbolo</a:t>
                      </a:r>
                      <a:endParaRPr sz="1050">
                        <a:latin typeface="Arial"/>
                        <a:cs typeface="Arial"/>
                      </a:endParaRPr>
                    </a:p>
                  </a:txBody>
                  <a:tcPr marL="0" marR="0" marT="13335" marB="0">
                    <a:lnL w="12700">
                      <a:solidFill>
                        <a:srgbClr val="010101"/>
                      </a:solidFill>
                      <a:prstDash val="solid"/>
                    </a:lnL>
                    <a:lnR w="12700">
                      <a:solidFill>
                        <a:srgbClr val="010101"/>
                      </a:solidFill>
                      <a:prstDash val="solid"/>
                    </a:lnR>
                    <a:lnT w="12700">
                      <a:solidFill>
                        <a:srgbClr val="010101"/>
                      </a:solidFill>
                      <a:prstDash val="solid"/>
                    </a:lnT>
                    <a:lnB w="12700">
                      <a:solidFill>
                        <a:srgbClr val="010101"/>
                      </a:solidFill>
                      <a:prstDash val="solid"/>
                    </a:lnB>
                    <a:solidFill>
                      <a:srgbClr val="C0C0C0"/>
                    </a:solidFill>
                  </a:tcPr>
                </a:tc>
                <a:tc>
                  <a:txBody>
                    <a:bodyPr/>
                    <a:lstStyle/>
                    <a:p>
                      <a:pPr marR="43815" algn="ctr">
                        <a:lnSpc>
                          <a:spcPts val="1295"/>
                        </a:lnSpc>
                        <a:spcBef>
                          <a:spcPts val="55"/>
                        </a:spcBef>
                      </a:pPr>
                      <a:r>
                        <a:rPr sz="1100" b="1" spc="45" dirty="0">
                          <a:latin typeface="Arial"/>
                          <a:cs typeface="Arial"/>
                        </a:rPr>
                        <a:t>Medida</a:t>
                      </a:r>
                      <a:r>
                        <a:rPr sz="1100" b="1" spc="-40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1100" b="1" spc="40" dirty="0">
                          <a:latin typeface="Arial"/>
                          <a:cs typeface="Arial"/>
                        </a:rPr>
                        <a:t>equivalente</a:t>
                      </a:r>
                      <a:endParaRPr sz="1100">
                        <a:latin typeface="Arial"/>
                        <a:cs typeface="Arial"/>
                      </a:endParaRPr>
                    </a:p>
                  </a:txBody>
                  <a:tcPr marL="0" marR="0" marT="6985" marB="0">
                    <a:lnL w="12700">
                      <a:solidFill>
                        <a:srgbClr val="010101"/>
                      </a:solidFill>
                      <a:prstDash val="solid"/>
                    </a:lnL>
                    <a:lnR w="12700">
                      <a:solidFill>
                        <a:srgbClr val="010101"/>
                      </a:solidFill>
                      <a:prstDash val="solid"/>
                    </a:lnR>
                    <a:lnT w="12700">
                      <a:solidFill>
                        <a:srgbClr val="010101"/>
                      </a:solidFill>
                      <a:prstDash val="solid"/>
                    </a:lnT>
                    <a:lnB w="12700">
                      <a:solidFill>
                        <a:srgbClr val="010101"/>
                      </a:solidFill>
                      <a:prstDash val="solid"/>
                    </a:lnB>
                    <a:solidFill>
                      <a:srgbClr val="C0C0C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93598">
                <a:tc>
                  <a:txBody>
                    <a:bodyPr/>
                    <a:lstStyle/>
                    <a:p>
                      <a:pPr marR="164465" algn="r">
                        <a:lnSpc>
                          <a:spcPct val="100000"/>
                        </a:lnSpc>
                        <a:spcBef>
                          <a:spcPts val="170"/>
                        </a:spcBef>
                      </a:pPr>
                      <a:r>
                        <a:rPr sz="1000" spc="40" dirty="0">
                          <a:latin typeface="Microsoft Sans Serif"/>
                          <a:cs typeface="Microsoft Sans Serif"/>
                        </a:rPr>
                        <a:t>kiloamperio</a:t>
                      </a:r>
                      <a:endParaRPr sz="100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21590" marB="0">
                    <a:lnL w="12700">
                      <a:solidFill>
                        <a:srgbClr val="010101"/>
                      </a:solidFill>
                      <a:prstDash val="solid"/>
                    </a:lnL>
                    <a:lnR w="12700">
                      <a:solidFill>
                        <a:srgbClr val="010101"/>
                      </a:solidFill>
                      <a:prstDash val="solid"/>
                    </a:lnR>
                    <a:lnT w="12700">
                      <a:solidFill>
                        <a:srgbClr val="010101"/>
                      </a:solidFill>
                      <a:prstDash val="solid"/>
                    </a:lnT>
                    <a:lnB w="12700">
                      <a:solidFill>
                        <a:srgbClr val="010101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2700" marR="21590" algn="ctr">
                        <a:lnSpc>
                          <a:spcPts val="1410"/>
                        </a:lnSpc>
                      </a:pPr>
                      <a:r>
                        <a:rPr sz="1200" dirty="0">
                          <a:latin typeface="Microsoft Sans Serif"/>
                          <a:cs typeface="Microsoft Sans Serif"/>
                        </a:rPr>
                        <a:t>kA</a:t>
                      </a:r>
                      <a:endParaRPr sz="120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0" marB="0">
                    <a:lnL w="12700">
                      <a:solidFill>
                        <a:srgbClr val="010101"/>
                      </a:solidFill>
                      <a:prstDash val="solid"/>
                    </a:lnL>
                    <a:lnR w="12700">
                      <a:solidFill>
                        <a:srgbClr val="010101"/>
                      </a:solidFill>
                      <a:prstDash val="solid"/>
                    </a:lnR>
                    <a:lnT w="12700">
                      <a:solidFill>
                        <a:srgbClr val="010101"/>
                      </a:solidFill>
                      <a:prstDash val="solid"/>
                    </a:lnT>
                    <a:lnB w="12700">
                      <a:solidFill>
                        <a:srgbClr val="010101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R="41275" algn="ctr">
                        <a:lnSpc>
                          <a:spcPct val="100000"/>
                        </a:lnSpc>
                        <a:spcBef>
                          <a:spcPts val="20"/>
                        </a:spcBef>
                      </a:pPr>
                      <a:r>
                        <a:rPr sz="1150" spc="15" dirty="0">
                          <a:latin typeface="Microsoft Sans Serif"/>
                          <a:cs typeface="Microsoft Sans Serif"/>
                        </a:rPr>
                        <a:t>1</a:t>
                      </a:r>
                      <a:r>
                        <a:rPr sz="1150" spc="-25" dirty="0"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1150" dirty="0">
                          <a:latin typeface="Microsoft Sans Serif"/>
                          <a:cs typeface="Microsoft Sans Serif"/>
                        </a:rPr>
                        <a:t>kA</a:t>
                      </a:r>
                      <a:r>
                        <a:rPr sz="1150" spc="-25" dirty="0"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1150" spc="-15" dirty="0">
                          <a:latin typeface="Microsoft Sans Serif"/>
                          <a:cs typeface="Microsoft Sans Serif"/>
                        </a:rPr>
                        <a:t>=</a:t>
                      </a:r>
                      <a:r>
                        <a:rPr sz="1150" spc="-25" dirty="0"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1150" spc="15" dirty="0">
                          <a:latin typeface="Microsoft Sans Serif"/>
                          <a:cs typeface="Microsoft Sans Serif"/>
                        </a:rPr>
                        <a:t>1000</a:t>
                      </a:r>
                      <a:r>
                        <a:rPr sz="1150" spc="-25" dirty="0"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1150" spc="-35" dirty="0">
                          <a:latin typeface="Microsoft Sans Serif"/>
                          <a:cs typeface="Microsoft Sans Serif"/>
                        </a:rPr>
                        <a:t>A</a:t>
                      </a:r>
                      <a:endParaRPr sz="115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2540" marB="0">
                    <a:lnL w="12700">
                      <a:solidFill>
                        <a:srgbClr val="010101"/>
                      </a:solidFill>
                      <a:prstDash val="solid"/>
                    </a:lnL>
                    <a:lnR w="12700">
                      <a:solidFill>
                        <a:srgbClr val="010101"/>
                      </a:solidFill>
                      <a:prstDash val="solid"/>
                    </a:lnR>
                    <a:lnT w="12700">
                      <a:solidFill>
                        <a:srgbClr val="010101"/>
                      </a:solidFill>
                      <a:prstDash val="solid"/>
                    </a:lnT>
                    <a:lnB w="12700">
                      <a:solidFill>
                        <a:srgbClr val="010101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193598">
                <a:tc>
                  <a:txBody>
                    <a:bodyPr/>
                    <a:lstStyle/>
                    <a:p>
                      <a:pPr marR="143510" algn="r">
                        <a:lnSpc>
                          <a:spcPct val="100000"/>
                        </a:lnSpc>
                        <a:spcBef>
                          <a:spcPts val="120"/>
                        </a:spcBef>
                      </a:pPr>
                      <a:r>
                        <a:rPr sz="1050" spc="50" dirty="0">
                          <a:latin typeface="Microsoft Sans Serif"/>
                          <a:cs typeface="Microsoft Sans Serif"/>
                        </a:rPr>
                        <a:t>miliamperio</a:t>
                      </a:r>
                      <a:endParaRPr sz="105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15240" marB="0">
                    <a:lnL w="12700">
                      <a:solidFill>
                        <a:srgbClr val="010101"/>
                      </a:solidFill>
                      <a:prstDash val="solid"/>
                    </a:lnL>
                    <a:lnR w="12700">
                      <a:solidFill>
                        <a:srgbClr val="010101"/>
                      </a:solidFill>
                      <a:prstDash val="solid"/>
                    </a:lnR>
                    <a:lnT w="12700">
                      <a:solidFill>
                        <a:srgbClr val="010101"/>
                      </a:solidFill>
                      <a:prstDash val="solid"/>
                    </a:lnT>
                    <a:lnB w="12700">
                      <a:solidFill>
                        <a:srgbClr val="010101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207010">
                        <a:lnSpc>
                          <a:spcPts val="1410"/>
                        </a:lnSpc>
                      </a:pPr>
                      <a:r>
                        <a:rPr sz="1200" dirty="0">
                          <a:latin typeface="Microsoft Sans Serif"/>
                          <a:cs typeface="Microsoft Sans Serif"/>
                        </a:rPr>
                        <a:t>mamá</a:t>
                      </a:r>
                      <a:endParaRPr sz="120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0" marB="0">
                    <a:lnL w="12700">
                      <a:solidFill>
                        <a:srgbClr val="010101"/>
                      </a:solidFill>
                      <a:prstDash val="solid"/>
                    </a:lnL>
                    <a:lnR w="12700">
                      <a:solidFill>
                        <a:srgbClr val="010101"/>
                      </a:solidFill>
                      <a:prstDash val="solid"/>
                    </a:lnR>
                    <a:lnT w="12700">
                      <a:solidFill>
                        <a:srgbClr val="010101"/>
                      </a:solidFill>
                      <a:prstDash val="solid"/>
                    </a:lnT>
                    <a:lnB w="12700">
                      <a:solidFill>
                        <a:srgbClr val="010101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R="43815" algn="ctr">
                        <a:lnSpc>
                          <a:spcPct val="100000"/>
                        </a:lnSpc>
                        <a:spcBef>
                          <a:spcPts val="20"/>
                        </a:spcBef>
                      </a:pPr>
                      <a:r>
                        <a:rPr sz="1150" spc="15" dirty="0">
                          <a:latin typeface="Microsoft Sans Serif"/>
                          <a:cs typeface="Microsoft Sans Serif"/>
                        </a:rPr>
                        <a:t>1</a:t>
                      </a:r>
                      <a:r>
                        <a:rPr sz="1150" spc="-25" dirty="0"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1150" spc="40" dirty="0">
                          <a:latin typeface="Microsoft Sans Serif"/>
                          <a:cs typeface="Microsoft Sans Serif"/>
                        </a:rPr>
                        <a:t>mA</a:t>
                      </a:r>
                      <a:r>
                        <a:rPr sz="1150" spc="-25" dirty="0"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1150" spc="-15" dirty="0">
                          <a:latin typeface="Microsoft Sans Serif"/>
                          <a:cs typeface="Microsoft Sans Serif"/>
                        </a:rPr>
                        <a:t>=</a:t>
                      </a:r>
                      <a:r>
                        <a:rPr sz="1150" spc="-25" dirty="0"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1150" spc="10" dirty="0">
                          <a:latin typeface="Microsoft Sans Serif"/>
                          <a:cs typeface="Microsoft Sans Serif"/>
                        </a:rPr>
                        <a:t>0,001</a:t>
                      </a:r>
                      <a:r>
                        <a:rPr sz="1150" spc="-25" dirty="0"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1150" spc="-35" dirty="0">
                          <a:latin typeface="Microsoft Sans Serif"/>
                          <a:cs typeface="Microsoft Sans Serif"/>
                        </a:rPr>
                        <a:t>A</a:t>
                      </a:r>
                      <a:endParaRPr sz="115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2540" marB="0">
                    <a:lnL w="12700">
                      <a:solidFill>
                        <a:srgbClr val="010101"/>
                      </a:solidFill>
                      <a:prstDash val="solid"/>
                    </a:lnL>
                    <a:lnR w="12700">
                      <a:solidFill>
                        <a:srgbClr val="010101"/>
                      </a:solidFill>
                      <a:prstDash val="solid"/>
                    </a:lnR>
                    <a:lnT w="12700">
                      <a:solidFill>
                        <a:srgbClr val="010101"/>
                      </a:solidFill>
                      <a:prstDash val="solid"/>
                    </a:lnT>
                    <a:lnB w="12700">
                      <a:solidFill>
                        <a:srgbClr val="010101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02742">
                <a:tc>
                  <a:txBody>
                    <a:bodyPr/>
                    <a:lstStyle/>
                    <a:p>
                      <a:pPr marR="109220" algn="r">
                        <a:lnSpc>
                          <a:spcPct val="100000"/>
                        </a:lnSpc>
                        <a:spcBef>
                          <a:spcPts val="155"/>
                        </a:spcBef>
                      </a:pPr>
                      <a:r>
                        <a:rPr sz="1000" spc="45" dirty="0">
                          <a:latin typeface="Microsoft Sans Serif"/>
                          <a:cs typeface="Microsoft Sans Serif"/>
                        </a:rPr>
                        <a:t>microamperio</a:t>
                      </a:r>
                      <a:endParaRPr sz="100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19685" marB="0">
                    <a:lnL w="12700">
                      <a:solidFill>
                        <a:srgbClr val="010101"/>
                      </a:solidFill>
                      <a:prstDash val="solid"/>
                    </a:lnL>
                    <a:lnR w="12700">
                      <a:solidFill>
                        <a:srgbClr val="010101"/>
                      </a:solidFill>
                      <a:prstDash val="solid"/>
                    </a:lnR>
                    <a:lnT w="12700">
                      <a:solidFill>
                        <a:srgbClr val="010101"/>
                      </a:solidFill>
                      <a:prstDash val="solid"/>
                    </a:lnT>
                    <a:lnB w="12700">
                      <a:solidFill>
                        <a:srgbClr val="010101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3970" marR="21590" algn="ctr">
                        <a:lnSpc>
                          <a:spcPts val="1360"/>
                        </a:lnSpc>
                      </a:pPr>
                      <a:r>
                        <a:rPr sz="1200" spc="20" dirty="0">
                          <a:latin typeface="Microsoft Sans Serif"/>
                          <a:cs typeface="Microsoft Sans Serif"/>
                        </a:rPr>
                        <a:t>µA</a:t>
                      </a:r>
                      <a:endParaRPr sz="120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0" marB="0">
                    <a:lnL w="12700">
                      <a:solidFill>
                        <a:srgbClr val="010101"/>
                      </a:solidFill>
                      <a:prstDash val="solid"/>
                    </a:lnL>
                    <a:lnR w="12700">
                      <a:solidFill>
                        <a:srgbClr val="010101"/>
                      </a:solidFill>
                      <a:prstDash val="solid"/>
                    </a:lnR>
                    <a:lnT w="12700">
                      <a:solidFill>
                        <a:srgbClr val="010101"/>
                      </a:solidFill>
                      <a:prstDash val="solid"/>
                    </a:lnT>
                    <a:lnB w="12700">
                      <a:solidFill>
                        <a:srgbClr val="010101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R="48895" algn="ctr">
                        <a:lnSpc>
                          <a:spcPts val="1350"/>
                        </a:lnSpc>
                      </a:pPr>
                      <a:r>
                        <a:rPr sz="1150" spc="15" dirty="0">
                          <a:latin typeface="Microsoft Sans Serif"/>
                          <a:cs typeface="Microsoft Sans Serif"/>
                        </a:rPr>
                        <a:t>1</a:t>
                      </a:r>
                      <a:r>
                        <a:rPr sz="1150" spc="-20" dirty="0"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1150" spc="20" dirty="0">
                          <a:latin typeface="Microsoft Sans Serif"/>
                          <a:cs typeface="Microsoft Sans Serif"/>
                        </a:rPr>
                        <a:t>µA</a:t>
                      </a:r>
                      <a:r>
                        <a:rPr sz="1150" spc="-20" dirty="0"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1150" spc="-15" dirty="0">
                          <a:latin typeface="Microsoft Sans Serif"/>
                          <a:cs typeface="Microsoft Sans Serif"/>
                        </a:rPr>
                        <a:t>=</a:t>
                      </a:r>
                      <a:r>
                        <a:rPr sz="1150" spc="-20" dirty="0"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1150" spc="10" dirty="0">
                          <a:latin typeface="Microsoft Sans Serif"/>
                          <a:cs typeface="Microsoft Sans Serif"/>
                        </a:rPr>
                        <a:t>0,000001</a:t>
                      </a:r>
                      <a:r>
                        <a:rPr sz="1150" spc="-20" dirty="0"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1150" spc="-35" dirty="0">
                          <a:latin typeface="Microsoft Sans Serif"/>
                          <a:cs typeface="Microsoft Sans Serif"/>
                        </a:rPr>
                        <a:t>A</a:t>
                      </a:r>
                      <a:endParaRPr sz="115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0" marB="0">
                    <a:lnL w="12700">
                      <a:solidFill>
                        <a:srgbClr val="010101"/>
                      </a:solidFill>
                      <a:prstDash val="solid"/>
                    </a:lnL>
                    <a:lnR w="12700">
                      <a:solidFill>
                        <a:srgbClr val="010101"/>
                      </a:solidFill>
                      <a:prstDash val="solid"/>
                    </a:lnR>
                    <a:lnT w="12700">
                      <a:solidFill>
                        <a:srgbClr val="010101"/>
                      </a:solidFill>
                      <a:prstDash val="solid"/>
                    </a:lnT>
                    <a:lnB w="12700">
                      <a:solidFill>
                        <a:srgbClr val="010101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</a:tbl>
          </a:graphicData>
        </a:graphic>
      </p:graphicFrame>
      <p:sp>
        <p:nvSpPr>
          <p:cNvPr id="25" name="object 25"/>
          <p:cNvSpPr txBox="1"/>
          <p:nvPr/>
        </p:nvSpPr>
        <p:spPr>
          <a:xfrm>
            <a:off x="8928100" y="9462820"/>
            <a:ext cx="163830" cy="207749"/>
          </a:xfrm>
          <a:prstGeom prst="rect">
            <a:avLst/>
          </a:prstGeom>
        </p:spPr>
        <p:txBody>
          <a:bodyPr vert="horz" wrap="square" lIns="0" tIns="22860" rIns="0" bIns="0" rtlCol="0">
            <a:spAutoFit/>
          </a:bodyPr>
          <a:lstStyle/>
          <a:p>
            <a:pPr marL="38100">
              <a:spcBef>
                <a:spcPts val="180"/>
              </a:spcBef>
            </a:pPr>
            <a:fld id="{81D60167-4931-47E6-BA6A-407CBD079E47}" type="slidenum">
              <a:rPr sz="1200" spc="15" dirty="0">
                <a:latin typeface="Microsoft Sans Serif"/>
                <a:cs typeface="Microsoft Sans Serif"/>
              </a:rPr>
              <a:pPr marL="38100">
                <a:spcBef>
                  <a:spcPts val="180"/>
                </a:spcBef>
              </a:pPr>
              <a:t>7</a:t>
            </a:fld>
            <a:endParaRPr sz="1200">
              <a:latin typeface="Microsoft Sans Serif"/>
              <a:cs typeface="Microsoft Sans Serif"/>
            </a:endParaRPr>
          </a:p>
        </p:txBody>
      </p:sp>
      <p:sp>
        <p:nvSpPr>
          <p:cNvPr id="20" name="object 20"/>
          <p:cNvSpPr txBox="1"/>
          <p:nvPr/>
        </p:nvSpPr>
        <p:spPr>
          <a:xfrm>
            <a:off x="7957871" y="488033"/>
            <a:ext cx="4025265" cy="112268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>
              <a:lnSpc>
                <a:spcPct val="126299"/>
              </a:lnSpc>
              <a:spcBef>
                <a:spcPts val="100"/>
              </a:spcBef>
            </a:pPr>
            <a:r>
              <a:rPr sz="950" spc="15" dirty="0">
                <a:latin typeface="Microsoft Sans Serif"/>
                <a:cs typeface="Microsoft Sans Serif"/>
              </a:rPr>
              <a:t>La.interacción.de.las.cargas.eléctricas.depende.de. </a:t>
            </a:r>
            <a:r>
              <a:rPr sz="950" spc="20" dirty="0">
                <a:latin typeface="Microsoft Sans Serif"/>
                <a:cs typeface="Microsoft Sans Serif"/>
              </a:rPr>
              <a:t> tanto.la.cantidad.de.cada.cargo.como.la.distancia. </a:t>
            </a:r>
            <a:r>
              <a:rPr sz="950" spc="25" dirty="0">
                <a:latin typeface="Microsoft Sans Serif"/>
                <a:cs typeface="Microsoft Sans Serif"/>
              </a:rPr>
              <a:t> entre.cargos..Cuanto.mayor.el.importe.de.cada.cargo.el. </a:t>
            </a:r>
            <a:r>
              <a:rPr sz="950" spc="30" dirty="0">
                <a:latin typeface="Microsoft Sans Serif"/>
                <a:cs typeface="Microsoft Sans Serif"/>
              </a:rPr>
              <a:t> </a:t>
            </a:r>
            <a:r>
              <a:rPr sz="950" spc="20" dirty="0">
                <a:latin typeface="Microsoft Sans Serif"/>
                <a:cs typeface="Microsoft Sans Serif"/>
              </a:rPr>
              <a:t>más.objetos.cargados.se.atraen.o.se.repelen.unos.otros..Sin</a:t>
            </a:r>
            <a:r>
              <a:rPr sz="950" spc="-10" dirty="0">
                <a:latin typeface="Microsoft Sans Serif"/>
                <a:cs typeface="Microsoft Sans Serif"/>
              </a:rPr>
              <a:t> </a:t>
            </a:r>
            <a:r>
              <a:rPr sz="950" spc="40" dirty="0">
                <a:latin typeface="Microsoft Sans Serif"/>
                <a:cs typeface="Microsoft Sans Serif"/>
              </a:rPr>
              <a:t>embargo. </a:t>
            </a:r>
            <a:r>
              <a:rPr sz="950" spc="-240" dirty="0">
                <a:latin typeface="Microsoft Sans Serif"/>
                <a:cs typeface="Microsoft Sans Serif"/>
              </a:rPr>
              <a:t> </a:t>
            </a:r>
            <a:r>
              <a:rPr sz="950" spc="25" dirty="0">
                <a:latin typeface="Microsoft Sans Serif"/>
                <a:cs typeface="Microsoft Sans Serif"/>
              </a:rPr>
              <a:t>esta.interacción.es.inversamente.proporcional.al.cuadrado.de.la. </a:t>
            </a:r>
            <a:r>
              <a:rPr sz="950" spc="30" dirty="0">
                <a:latin typeface="Microsoft Sans Serif"/>
                <a:cs typeface="Microsoft Sans Serif"/>
              </a:rPr>
              <a:t> </a:t>
            </a:r>
            <a:r>
              <a:rPr sz="950" spc="20" dirty="0">
                <a:latin typeface="Microsoft Sans Serif"/>
                <a:cs typeface="Microsoft Sans Serif"/>
              </a:rPr>
              <a:t>distancia.entre.cargas..</a:t>
            </a:r>
            <a:endParaRPr sz="950">
              <a:latin typeface="Microsoft Sans Serif"/>
              <a:cs typeface="Microsoft Sans Serif"/>
            </a:endParaRPr>
          </a:p>
        </p:txBody>
      </p:sp>
      <p:sp>
        <p:nvSpPr>
          <p:cNvPr id="21" name="object 21"/>
          <p:cNvSpPr txBox="1"/>
          <p:nvPr/>
        </p:nvSpPr>
        <p:spPr>
          <a:xfrm>
            <a:off x="5761991" y="1780947"/>
            <a:ext cx="532765" cy="189796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1150" b="1" spc="25" dirty="0">
                <a:latin typeface="Arial"/>
                <a:cs typeface="Arial"/>
              </a:rPr>
              <a:t>Actual</a:t>
            </a:r>
            <a:r>
              <a:rPr sz="1150" spc="-15" dirty="0">
                <a:latin typeface="Microsoft Sans Serif"/>
                <a:cs typeface="Microsoft Sans Serif"/>
              </a:rPr>
              <a:t>.</a:t>
            </a:r>
            <a:endParaRPr sz="1150">
              <a:latin typeface="Microsoft Sans Serif"/>
              <a:cs typeface="Microsoft Sans Serif"/>
            </a:endParaRPr>
          </a:p>
        </p:txBody>
      </p:sp>
      <p:sp>
        <p:nvSpPr>
          <p:cNvPr id="22" name="object 22"/>
          <p:cNvSpPr txBox="1"/>
          <p:nvPr/>
        </p:nvSpPr>
        <p:spPr>
          <a:xfrm>
            <a:off x="7957749" y="1769517"/>
            <a:ext cx="3990340" cy="9398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>
              <a:lnSpc>
                <a:spcPct val="120000"/>
              </a:lnSpc>
              <a:spcBef>
                <a:spcPts val="100"/>
              </a:spcBef>
            </a:pPr>
            <a:r>
              <a:rPr sz="1000" spc="25" dirty="0">
                <a:latin typeface="Microsoft Sans Serif"/>
                <a:cs typeface="Microsoft Sans Serif"/>
              </a:rPr>
              <a:t>El.flujo.de.electrones.libres.en.un.material.desde.un.átomo.al. </a:t>
            </a:r>
            <a:r>
              <a:rPr sz="1000" spc="30" dirty="0">
                <a:latin typeface="Microsoft Sans Serif"/>
                <a:cs typeface="Microsoft Sans Serif"/>
              </a:rPr>
              <a:t> </a:t>
            </a:r>
            <a:r>
              <a:rPr sz="1000" spc="25" dirty="0">
                <a:latin typeface="Microsoft Sans Serif"/>
                <a:cs typeface="Microsoft Sans Serif"/>
              </a:rPr>
              <a:t>el.siguiente.átomo.en.la.misma.dirección.se.denomina.</a:t>
            </a:r>
            <a:r>
              <a:rPr sz="1000" b="1" spc="25" dirty="0">
                <a:latin typeface="Arial"/>
                <a:cs typeface="Arial"/>
              </a:rPr>
              <a:t>Actual</a:t>
            </a:r>
            <a:r>
              <a:rPr sz="1000" spc="25" dirty="0">
                <a:latin typeface="Microsoft Sans Serif"/>
                <a:cs typeface="Microsoft Sans Serif"/>
              </a:rPr>
              <a:t>.y. </a:t>
            </a:r>
            <a:r>
              <a:rPr sz="1000" spc="30" dirty="0">
                <a:latin typeface="Microsoft Sans Serif"/>
                <a:cs typeface="Microsoft Sans Serif"/>
              </a:rPr>
              <a:t> </a:t>
            </a:r>
            <a:r>
              <a:rPr sz="1000" spc="25" dirty="0">
                <a:latin typeface="Microsoft Sans Serif"/>
                <a:cs typeface="Microsoft Sans Serif"/>
              </a:rPr>
              <a:t>se.designa.con.el.símbolo.</a:t>
            </a:r>
            <a:r>
              <a:rPr sz="1000" b="1" spc="25" dirty="0">
                <a:latin typeface="Arial"/>
                <a:cs typeface="Arial"/>
              </a:rPr>
              <a:t>I</a:t>
            </a:r>
            <a:r>
              <a:rPr sz="1000" spc="25" dirty="0">
                <a:latin typeface="Microsoft Sans Serif"/>
                <a:cs typeface="Microsoft Sans Serif"/>
              </a:rPr>
              <a:t>..La.cantidad.de.corriente.que.fluye. </a:t>
            </a:r>
            <a:r>
              <a:rPr sz="1000" spc="30" dirty="0">
                <a:latin typeface="Microsoft Sans Serif"/>
                <a:cs typeface="Microsoft Sans Serif"/>
              </a:rPr>
              <a:t> </a:t>
            </a:r>
            <a:r>
              <a:rPr sz="1000" spc="25" dirty="0">
                <a:latin typeface="Microsoft Sans Serif"/>
                <a:cs typeface="Microsoft Sans Serif"/>
              </a:rPr>
              <a:t>está.determinado.por.la.cantidad.de.electrones.que.pasan.a </a:t>
            </a:r>
            <a:r>
              <a:rPr sz="1000" spc="30" dirty="0">
                <a:latin typeface="Microsoft Sans Serif"/>
                <a:cs typeface="Microsoft Sans Serif"/>
              </a:rPr>
              <a:t> </a:t>
            </a:r>
            <a:r>
              <a:rPr sz="1000" spc="20" dirty="0">
                <a:latin typeface="Microsoft Sans Serif"/>
                <a:cs typeface="Microsoft Sans Serif"/>
              </a:rPr>
              <a:t>través.de.un.</a:t>
            </a:r>
            <a:r>
              <a:rPr sz="1000" spc="55" dirty="0">
                <a:latin typeface="Microsoft Sans Serif"/>
                <a:cs typeface="Microsoft Sans Serif"/>
              </a:rPr>
              <a:t> </a:t>
            </a:r>
            <a:r>
              <a:rPr sz="1000" spc="25" dirty="0">
                <a:latin typeface="Microsoft Sans Serif"/>
                <a:cs typeface="Microsoft Sans Serif"/>
              </a:rPr>
              <a:t>sección.transversal.de.un.conductor.en.un.segundo..</a:t>
            </a:r>
            <a:endParaRPr sz="1000">
              <a:latin typeface="Microsoft Sans Serif"/>
              <a:cs typeface="Microsoft Sans Serif"/>
            </a:endParaRPr>
          </a:p>
        </p:txBody>
      </p:sp>
      <p:sp>
        <p:nvSpPr>
          <p:cNvPr id="23" name="object 23"/>
          <p:cNvSpPr txBox="1"/>
          <p:nvPr/>
        </p:nvSpPr>
        <p:spPr>
          <a:xfrm>
            <a:off x="7957739" y="2834906"/>
            <a:ext cx="4351020" cy="2251075"/>
          </a:xfrm>
          <a:prstGeom prst="rect">
            <a:avLst/>
          </a:prstGeom>
        </p:spPr>
        <p:txBody>
          <a:bodyPr vert="horz" wrap="square" lIns="0" tIns="11430" rIns="0" bIns="0" rtlCol="0">
            <a:spAutoFit/>
          </a:bodyPr>
          <a:lstStyle/>
          <a:p>
            <a:pPr marL="12700" marR="46355" indent="-635">
              <a:lnSpc>
                <a:spcPct val="130300"/>
              </a:lnSpc>
              <a:spcBef>
                <a:spcPts val="90"/>
              </a:spcBef>
            </a:pPr>
            <a:r>
              <a:rPr sz="1100" spc="30" dirty="0">
                <a:latin typeface="Microsoft Sans Serif"/>
                <a:cs typeface="Microsoft Sans Serif"/>
              </a:rPr>
              <a:t>Tenga.en.mente.que.los.átomos.son.muy.pequeños.. </a:t>
            </a:r>
            <a:r>
              <a:rPr sz="1100" spc="10" dirty="0">
                <a:latin typeface="Microsoft Sans Serif"/>
                <a:cs typeface="Microsoft Sans Serif"/>
              </a:rPr>
              <a:t>0</a:t>
            </a:r>
            <a:r>
              <a:rPr sz="750" spc="10" dirty="0">
                <a:latin typeface="Microsoft Sans Serif"/>
                <a:cs typeface="Microsoft Sans Serif"/>
              </a:rPr>
              <a:t>24 </a:t>
            </a:r>
            <a:r>
              <a:rPr sz="750" spc="15" dirty="0">
                <a:latin typeface="Microsoft Sans Serif"/>
                <a:cs typeface="Microsoft Sans Serif"/>
              </a:rPr>
              <a:t> </a:t>
            </a:r>
            <a:r>
              <a:rPr sz="900" spc="25" dirty="0">
                <a:latin typeface="Microsoft Sans Serif"/>
                <a:cs typeface="Microsoft Sans Serif"/>
              </a:rPr>
              <a:t>átomos.para.llenar.un.centímetro.cúbico.de.un.conductor.de.cobre..Este. </a:t>
            </a:r>
            <a:r>
              <a:rPr sz="900" spc="30" dirty="0">
                <a:latin typeface="Microsoft Sans Serif"/>
                <a:cs typeface="Microsoft Sans Serif"/>
              </a:rPr>
              <a:t> </a:t>
            </a:r>
            <a:r>
              <a:rPr sz="900" spc="25" dirty="0">
                <a:latin typeface="Microsoft Sans Serif"/>
                <a:cs typeface="Microsoft Sans Serif"/>
              </a:rPr>
              <a:t>significa.que.tratar.de.representar.incluso.un.pequeño.valor.de.corriente.como. </a:t>
            </a:r>
            <a:r>
              <a:rPr sz="900" spc="-225" dirty="0">
                <a:latin typeface="Microsoft Sans Serif"/>
                <a:cs typeface="Microsoft Sans Serif"/>
              </a:rPr>
              <a:t> </a:t>
            </a:r>
            <a:r>
              <a:rPr sz="900" spc="30" dirty="0">
                <a:latin typeface="Microsoft Sans Serif"/>
                <a:cs typeface="Microsoft Sans Serif"/>
              </a:rPr>
              <a:t>electrones.resultaría.en.un.número.extremadamente.grande.</a:t>
            </a:r>
            <a:endParaRPr sz="900">
              <a:latin typeface="Microsoft Sans Serif"/>
              <a:cs typeface="Microsoft Sans Serif"/>
            </a:endParaRPr>
          </a:p>
          <a:p>
            <a:pPr>
              <a:spcBef>
                <a:spcPts val="35"/>
              </a:spcBef>
            </a:pPr>
            <a:endParaRPr sz="1250">
              <a:latin typeface="Microsoft Sans Serif"/>
              <a:cs typeface="Microsoft Sans Serif"/>
            </a:endParaRPr>
          </a:p>
          <a:p>
            <a:pPr marL="12700" marR="5080">
              <a:lnSpc>
                <a:spcPct val="126299"/>
              </a:lnSpc>
            </a:pPr>
            <a:r>
              <a:rPr sz="950" spc="20" dirty="0">
                <a:latin typeface="Microsoft Sans Serif"/>
                <a:cs typeface="Microsoft Sans Serif"/>
              </a:rPr>
              <a:t>Por.este.motivo,.la.corriente.se.mide.en.</a:t>
            </a:r>
            <a:r>
              <a:rPr sz="950" b="1" spc="20" dirty="0">
                <a:latin typeface="Arial"/>
                <a:cs typeface="Arial"/>
              </a:rPr>
              <a:t>amperios,</a:t>
            </a:r>
            <a:r>
              <a:rPr sz="950" spc="20" dirty="0">
                <a:latin typeface="Microsoft Sans Serif"/>
                <a:cs typeface="Microsoft Sans Serif"/>
              </a:rPr>
              <a:t>.a </a:t>
            </a:r>
            <a:r>
              <a:rPr sz="950" spc="45" dirty="0">
                <a:latin typeface="Microsoft Sans Serif"/>
                <a:cs typeface="Microsoft Sans Serif"/>
              </a:rPr>
              <a:t>menudo. </a:t>
            </a:r>
            <a:r>
              <a:rPr sz="950" spc="20" dirty="0">
                <a:latin typeface="Microsoft Sans Serif"/>
                <a:cs typeface="Microsoft Sans Serif"/>
              </a:rPr>
              <a:t>abreviado.a. </a:t>
            </a:r>
            <a:r>
              <a:rPr sz="950" spc="25" dirty="0">
                <a:latin typeface="Microsoft Sans Serif"/>
                <a:cs typeface="Microsoft Sans Serif"/>
              </a:rPr>
              <a:t> </a:t>
            </a:r>
            <a:r>
              <a:rPr sz="950" b="1" spc="15" dirty="0">
                <a:latin typeface="Arial"/>
                <a:cs typeface="Arial"/>
              </a:rPr>
              <a:t>amperios</a:t>
            </a:r>
            <a:r>
              <a:rPr sz="950" spc="15" dirty="0">
                <a:latin typeface="Microsoft Sans Serif"/>
                <a:cs typeface="Microsoft Sans Serif"/>
              </a:rPr>
              <a:t>..La carta.</a:t>
            </a:r>
            <a:r>
              <a:rPr sz="950" b="1" spc="15" dirty="0">
                <a:latin typeface="Arial"/>
                <a:cs typeface="Arial"/>
              </a:rPr>
              <a:t>A</a:t>
            </a:r>
            <a:r>
              <a:rPr sz="950" spc="15" dirty="0">
                <a:latin typeface="Microsoft Sans Serif"/>
                <a:cs typeface="Microsoft Sans Serif"/>
              </a:rPr>
              <a:t>.es.el.símbolo.de.amperios..A. </a:t>
            </a:r>
            <a:r>
              <a:rPr sz="950" spc="20" dirty="0">
                <a:latin typeface="Microsoft Sans Serif"/>
                <a:cs typeface="Microsoft Sans Serif"/>
              </a:rPr>
              <a:t> </a:t>
            </a:r>
            <a:r>
              <a:rPr sz="950" spc="25" dirty="0">
                <a:latin typeface="Microsoft Sans Serif"/>
                <a:cs typeface="Microsoft Sans Serif"/>
              </a:rPr>
              <a:t>corriente.de.un.amperio.significa.que.en.un.segundo.alrededor.de.6.24.x.</a:t>
            </a:r>
            <a:r>
              <a:rPr sz="950" spc="105" dirty="0">
                <a:latin typeface="Microsoft Sans Serif"/>
                <a:cs typeface="Microsoft Sans Serif"/>
              </a:rPr>
              <a:t> </a:t>
            </a:r>
            <a:r>
              <a:rPr sz="950" spc="10" dirty="0">
                <a:latin typeface="Microsoft Sans Serif"/>
                <a:cs typeface="Microsoft Sans Serif"/>
              </a:rPr>
              <a:t>0</a:t>
            </a:r>
            <a:r>
              <a:rPr sz="650" spc="10" dirty="0">
                <a:latin typeface="Microsoft Sans Serif"/>
                <a:cs typeface="Microsoft Sans Serif"/>
              </a:rPr>
              <a:t>8</a:t>
            </a:r>
            <a:endParaRPr sz="650">
              <a:latin typeface="Microsoft Sans Serif"/>
              <a:cs typeface="Microsoft Sans Serif"/>
            </a:endParaRPr>
          </a:p>
          <a:p>
            <a:pPr marL="12700" marR="382270">
              <a:lnSpc>
                <a:spcPct val="126299"/>
              </a:lnSpc>
            </a:pPr>
            <a:r>
              <a:rPr sz="950" spc="-10" dirty="0">
                <a:latin typeface="Microsoft Sans Serif"/>
                <a:cs typeface="Microsoft Sans Serif"/>
              </a:rPr>
              <a:t>. </a:t>
            </a:r>
            <a:r>
              <a:rPr sz="950" spc="-5" dirty="0">
                <a:latin typeface="Microsoft Sans Serif"/>
                <a:cs typeface="Microsoft Sans Serif"/>
              </a:rPr>
              <a:t>Los </a:t>
            </a:r>
            <a:r>
              <a:rPr sz="950" spc="25" dirty="0">
                <a:latin typeface="Microsoft Sans Serif"/>
                <a:cs typeface="Microsoft Sans Serif"/>
              </a:rPr>
              <a:t>electrones </a:t>
            </a:r>
            <a:r>
              <a:rPr sz="950" spc="-10" dirty="0">
                <a:latin typeface="Microsoft Sans Serif"/>
                <a:cs typeface="Microsoft Sans Serif"/>
              </a:rPr>
              <a:t>se </a:t>
            </a:r>
            <a:r>
              <a:rPr sz="950" spc="35" dirty="0">
                <a:latin typeface="Microsoft Sans Serif"/>
                <a:cs typeface="Microsoft Sans Serif"/>
              </a:rPr>
              <a:t>mueven </a:t>
            </a:r>
            <a:r>
              <a:rPr sz="950" dirty="0">
                <a:latin typeface="Microsoft Sans Serif"/>
                <a:cs typeface="Microsoft Sans Serif"/>
              </a:rPr>
              <a:t>a </a:t>
            </a:r>
            <a:r>
              <a:rPr sz="950" spc="25" dirty="0">
                <a:latin typeface="Microsoft Sans Serif"/>
                <a:cs typeface="Microsoft Sans Serif"/>
              </a:rPr>
              <a:t>través </a:t>
            </a:r>
            <a:r>
              <a:rPr sz="950" spc="30" dirty="0">
                <a:latin typeface="Microsoft Sans Serif"/>
                <a:cs typeface="Microsoft Sans Serif"/>
              </a:rPr>
              <a:t>de </a:t>
            </a:r>
            <a:r>
              <a:rPr sz="950" spc="40" dirty="0">
                <a:latin typeface="Microsoft Sans Serif"/>
                <a:cs typeface="Microsoft Sans Serif"/>
              </a:rPr>
              <a:t>una </a:t>
            </a:r>
            <a:r>
              <a:rPr sz="950" spc="10" dirty="0">
                <a:latin typeface="Microsoft Sans Serif"/>
                <a:cs typeface="Microsoft Sans Serif"/>
              </a:rPr>
              <a:t>sección </a:t>
            </a:r>
            <a:r>
              <a:rPr sz="950" spc="25" dirty="0">
                <a:latin typeface="Microsoft Sans Serif"/>
                <a:cs typeface="Microsoft Sans Serif"/>
              </a:rPr>
              <a:t>transversal </a:t>
            </a:r>
            <a:r>
              <a:rPr sz="950" spc="30" dirty="0">
                <a:latin typeface="Microsoft Sans Serif"/>
                <a:cs typeface="Microsoft Sans Serif"/>
              </a:rPr>
              <a:t>de </a:t>
            </a:r>
            <a:r>
              <a:rPr sz="950" spc="55" dirty="0">
                <a:latin typeface="Microsoft Sans Serif"/>
                <a:cs typeface="Microsoft Sans Serif"/>
              </a:rPr>
              <a:t>un </a:t>
            </a:r>
            <a:r>
              <a:rPr sz="950" spc="-240" dirty="0">
                <a:latin typeface="Microsoft Sans Serif"/>
                <a:cs typeface="Microsoft Sans Serif"/>
              </a:rPr>
              <a:t> </a:t>
            </a:r>
            <a:r>
              <a:rPr sz="950" spc="35" dirty="0">
                <a:latin typeface="Microsoft Sans Serif"/>
                <a:cs typeface="Microsoft Sans Serif"/>
              </a:rPr>
              <a:t>conductor.</a:t>
            </a:r>
            <a:r>
              <a:rPr sz="950" spc="20" dirty="0">
                <a:latin typeface="Microsoft Sans Serif"/>
                <a:cs typeface="Microsoft Sans Serif"/>
              </a:rPr>
              <a:t> los.números.se.dan.solo.a </a:t>
            </a:r>
            <a:r>
              <a:rPr sz="950" spc="50" dirty="0">
                <a:latin typeface="Microsoft Sans Serif"/>
                <a:cs typeface="Microsoft Sans Serif"/>
              </a:rPr>
              <a:t>título</a:t>
            </a:r>
            <a:r>
              <a:rPr sz="950" spc="20" dirty="0">
                <a:latin typeface="Microsoft Sans Serif"/>
                <a:cs typeface="Microsoft Sans Serif"/>
              </a:rPr>
              <a:t> </a:t>
            </a:r>
            <a:r>
              <a:rPr sz="950" spc="25" dirty="0">
                <a:latin typeface="Microsoft Sans Serif"/>
                <a:cs typeface="Microsoft Sans Serif"/>
              </a:rPr>
              <a:t>informativo.y.no.necesita. </a:t>
            </a:r>
            <a:r>
              <a:rPr sz="950" spc="-235" dirty="0">
                <a:latin typeface="Microsoft Sans Serif"/>
                <a:cs typeface="Microsoft Sans Serif"/>
              </a:rPr>
              <a:t> </a:t>
            </a:r>
            <a:r>
              <a:rPr sz="950" spc="25" dirty="0">
                <a:latin typeface="Microsoft Sans Serif"/>
                <a:cs typeface="Microsoft Sans Serif"/>
              </a:rPr>
              <a:t>preocuparse.por.ellos..Es.importante,.sin </a:t>
            </a:r>
            <a:r>
              <a:rPr sz="950" spc="35" dirty="0">
                <a:latin typeface="Microsoft Sans Serif"/>
                <a:cs typeface="Microsoft Sans Serif"/>
              </a:rPr>
              <a:t>embargo,. </a:t>
            </a:r>
            <a:r>
              <a:rPr sz="950" spc="40" dirty="0">
                <a:latin typeface="Microsoft Sans Serif"/>
                <a:cs typeface="Microsoft Sans Serif"/>
              </a:rPr>
              <a:t> </a:t>
            </a:r>
            <a:r>
              <a:rPr sz="950" spc="30" dirty="0">
                <a:latin typeface="Microsoft Sans Serif"/>
                <a:cs typeface="Microsoft Sans Serif"/>
              </a:rPr>
              <a:t>entender.el.concepto.de.flujo.de.corriente.</a:t>
            </a:r>
            <a:endParaRPr sz="950">
              <a:latin typeface="Microsoft Sans Serif"/>
              <a:cs typeface="Microsoft Sans Serif"/>
            </a:endParaRPr>
          </a:p>
        </p:txBody>
      </p:sp>
      <p:sp>
        <p:nvSpPr>
          <p:cNvPr id="24" name="object 24"/>
          <p:cNvSpPr txBox="1"/>
          <p:nvPr/>
        </p:nvSpPr>
        <p:spPr>
          <a:xfrm>
            <a:off x="7957812" y="6836820"/>
            <a:ext cx="4360545" cy="9398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>
              <a:lnSpc>
                <a:spcPct val="133300"/>
              </a:lnSpc>
              <a:spcBef>
                <a:spcPts val="100"/>
              </a:spcBef>
            </a:pPr>
            <a:r>
              <a:rPr sz="900" spc="20" dirty="0">
                <a:latin typeface="Microsoft Sans Serif"/>
                <a:cs typeface="Microsoft Sans Serif"/>
              </a:rPr>
              <a:t>Porque.en.la.práctica.es.común.encontrar.amplias.variaciones.en.la. </a:t>
            </a:r>
            <a:r>
              <a:rPr sz="900" spc="25" dirty="0">
                <a:latin typeface="Microsoft Sans Serif"/>
                <a:cs typeface="Microsoft Sans Serif"/>
              </a:rPr>
              <a:t> </a:t>
            </a:r>
            <a:r>
              <a:rPr sz="900" spc="15" dirty="0">
                <a:latin typeface="Microsoft Sans Serif"/>
                <a:cs typeface="Microsoft Sans Serif"/>
              </a:rPr>
              <a:t>magnitud.de.las.cantidades.eléctricas,.las.unidades.eléctricas.a</a:t>
            </a:r>
            <a:r>
              <a:rPr sz="900" spc="45" dirty="0">
                <a:latin typeface="Microsoft Sans Serif"/>
                <a:cs typeface="Microsoft Sans Serif"/>
              </a:rPr>
              <a:t> </a:t>
            </a:r>
            <a:r>
              <a:rPr sz="900" spc="35" dirty="0">
                <a:latin typeface="Microsoft Sans Serif"/>
                <a:cs typeface="Microsoft Sans Serif"/>
              </a:rPr>
              <a:t>menudo.tienen. </a:t>
            </a:r>
            <a:r>
              <a:rPr sz="900" spc="40" dirty="0">
                <a:latin typeface="Microsoft Sans Serif"/>
                <a:cs typeface="Microsoft Sans Serif"/>
              </a:rPr>
              <a:t> </a:t>
            </a:r>
            <a:r>
              <a:rPr sz="900" spc="20" dirty="0">
                <a:latin typeface="Microsoft Sans Serif"/>
                <a:cs typeface="Microsoft Sans Serif"/>
              </a:rPr>
              <a:t>prefijos.de.unidades.métricas.que.representan.potencias.de.diez..Los.siguientes. </a:t>
            </a:r>
            <a:r>
              <a:rPr sz="900" spc="-225" dirty="0">
                <a:latin typeface="Microsoft Sans Serif"/>
                <a:cs typeface="Microsoft Sans Serif"/>
              </a:rPr>
              <a:t> </a:t>
            </a:r>
            <a:r>
              <a:rPr sz="900" spc="25" dirty="0">
                <a:latin typeface="Microsoft Sans Serif"/>
                <a:cs typeface="Microsoft Sans Serif"/>
              </a:rPr>
              <a:t>el.gráfico.muestra.cómo.tres.de.estos.prefijos.se.utilizan.para.representar. </a:t>
            </a:r>
            <a:r>
              <a:rPr sz="900" spc="30" dirty="0">
                <a:latin typeface="Microsoft Sans Serif"/>
                <a:cs typeface="Microsoft Sans Serif"/>
              </a:rPr>
              <a:t> </a:t>
            </a:r>
            <a:r>
              <a:rPr sz="900" spc="20" dirty="0">
                <a:latin typeface="Microsoft Sans Serif"/>
                <a:cs typeface="Microsoft Sans Serif"/>
              </a:rPr>
              <a:t>valores.grandes.y.pequeños.de.corriente.</a:t>
            </a:r>
            <a:endParaRPr sz="900">
              <a:latin typeface="Microsoft Sans Serif"/>
              <a:cs typeface="Microsoft Sans Serif"/>
            </a:endParaRP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8010246" y="1787296"/>
            <a:ext cx="911161" cy="1660728"/>
          </a:xfrm>
          <a:prstGeom prst="rect">
            <a:avLst/>
          </a:prstGeom>
        </p:spPr>
      </p:pic>
      <p:pic>
        <p:nvPicPr>
          <p:cNvPr id="3" name="object 3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9257716" y="1787296"/>
            <a:ext cx="911161" cy="1660728"/>
          </a:xfrm>
          <a:prstGeom prst="rect">
            <a:avLst/>
          </a:prstGeom>
        </p:spPr>
      </p:pic>
      <p:sp>
        <p:nvSpPr>
          <p:cNvPr id="4" name="object 4"/>
          <p:cNvSpPr/>
          <p:nvPr/>
        </p:nvSpPr>
        <p:spPr>
          <a:xfrm>
            <a:off x="9984371" y="8224087"/>
            <a:ext cx="152400" cy="0"/>
          </a:xfrm>
          <a:custGeom>
            <a:avLst/>
            <a:gdLst/>
            <a:ahLst/>
            <a:cxnLst/>
            <a:rect l="l" t="t" r="r" b="b"/>
            <a:pathLst>
              <a:path w="152400">
                <a:moveTo>
                  <a:pt x="0" y="0"/>
                </a:moveTo>
                <a:lnTo>
                  <a:pt x="152400" y="0"/>
                </a:lnTo>
              </a:path>
            </a:pathLst>
          </a:custGeom>
          <a:ln w="12700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/>
          <p:nvPr/>
        </p:nvSpPr>
        <p:spPr>
          <a:xfrm>
            <a:off x="9901821" y="8325687"/>
            <a:ext cx="317500" cy="0"/>
          </a:xfrm>
          <a:custGeom>
            <a:avLst/>
            <a:gdLst/>
            <a:ahLst/>
            <a:cxnLst/>
            <a:rect l="l" t="t" r="r" b="b"/>
            <a:pathLst>
              <a:path w="317500">
                <a:moveTo>
                  <a:pt x="0" y="0"/>
                </a:moveTo>
                <a:lnTo>
                  <a:pt x="317500" y="0"/>
                </a:lnTo>
              </a:path>
            </a:pathLst>
          </a:custGeom>
          <a:ln w="12700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" name="object 6"/>
          <p:cNvSpPr/>
          <p:nvPr/>
        </p:nvSpPr>
        <p:spPr>
          <a:xfrm>
            <a:off x="9984371" y="8401887"/>
            <a:ext cx="152400" cy="0"/>
          </a:xfrm>
          <a:custGeom>
            <a:avLst/>
            <a:gdLst/>
            <a:ahLst/>
            <a:cxnLst/>
            <a:rect l="l" t="t" r="r" b="b"/>
            <a:pathLst>
              <a:path w="152400">
                <a:moveTo>
                  <a:pt x="0" y="0"/>
                </a:moveTo>
                <a:lnTo>
                  <a:pt x="152400" y="0"/>
                </a:lnTo>
              </a:path>
            </a:pathLst>
          </a:custGeom>
          <a:ln w="12700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" name="object 7"/>
          <p:cNvSpPr/>
          <p:nvPr/>
        </p:nvSpPr>
        <p:spPr>
          <a:xfrm>
            <a:off x="10060571" y="7792287"/>
            <a:ext cx="0" cy="342900"/>
          </a:xfrm>
          <a:custGeom>
            <a:avLst/>
            <a:gdLst/>
            <a:ahLst/>
            <a:cxnLst/>
            <a:rect l="l" t="t" r="r" b="b"/>
            <a:pathLst>
              <a:path h="342900">
                <a:moveTo>
                  <a:pt x="0" y="342899"/>
                </a:moveTo>
                <a:lnTo>
                  <a:pt x="0" y="0"/>
                </a:lnTo>
              </a:path>
            </a:pathLst>
          </a:custGeom>
          <a:ln w="12700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grpSp>
        <p:nvGrpSpPr>
          <p:cNvPr id="8" name="object 8"/>
          <p:cNvGrpSpPr/>
          <p:nvPr/>
        </p:nvGrpSpPr>
        <p:grpSpPr>
          <a:xfrm>
            <a:off x="10054221" y="8401887"/>
            <a:ext cx="12700" cy="342900"/>
            <a:chOff x="4999621" y="8401887"/>
            <a:chExt cx="12700" cy="342900"/>
          </a:xfrm>
        </p:grpSpPr>
        <p:sp>
          <p:nvSpPr>
            <p:cNvPr id="9" name="object 9"/>
            <p:cNvSpPr/>
            <p:nvPr/>
          </p:nvSpPr>
          <p:spPr>
            <a:xfrm>
              <a:off x="5005971" y="8401887"/>
              <a:ext cx="0" cy="342900"/>
            </a:xfrm>
            <a:custGeom>
              <a:avLst/>
              <a:gdLst/>
              <a:ahLst/>
              <a:cxnLst/>
              <a:rect l="l" t="t" r="r" b="b"/>
              <a:pathLst>
                <a:path h="342900">
                  <a:moveTo>
                    <a:pt x="0" y="0"/>
                  </a:moveTo>
                  <a:lnTo>
                    <a:pt x="0" y="342899"/>
                  </a:lnTo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0" name="object 10"/>
            <p:cNvSpPr/>
            <p:nvPr/>
          </p:nvSpPr>
          <p:spPr>
            <a:xfrm>
              <a:off x="5005971" y="8401887"/>
              <a:ext cx="0" cy="342900"/>
            </a:xfrm>
            <a:custGeom>
              <a:avLst/>
              <a:gdLst/>
              <a:ahLst/>
              <a:cxnLst/>
              <a:rect l="l" t="t" r="r" b="b"/>
              <a:pathLst>
                <a:path h="342900">
                  <a:moveTo>
                    <a:pt x="0" y="342899"/>
                  </a:moveTo>
                  <a:lnTo>
                    <a:pt x="0" y="0"/>
                  </a:lnTo>
                </a:path>
              </a:pathLst>
            </a:custGeom>
            <a:ln w="1270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1" name="object 11"/>
          <p:cNvSpPr/>
          <p:nvPr/>
        </p:nvSpPr>
        <p:spPr>
          <a:xfrm>
            <a:off x="10498188" y="8230437"/>
            <a:ext cx="317500" cy="0"/>
          </a:xfrm>
          <a:custGeom>
            <a:avLst/>
            <a:gdLst/>
            <a:ahLst/>
            <a:cxnLst/>
            <a:rect l="l" t="t" r="r" b="b"/>
            <a:pathLst>
              <a:path w="317500">
                <a:moveTo>
                  <a:pt x="0" y="0"/>
                </a:moveTo>
                <a:lnTo>
                  <a:pt x="317500" y="0"/>
                </a:lnTo>
              </a:path>
            </a:pathLst>
          </a:custGeom>
          <a:ln w="12700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" name="object 12"/>
          <p:cNvSpPr/>
          <p:nvPr/>
        </p:nvSpPr>
        <p:spPr>
          <a:xfrm>
            <a:off x="10580738" y="8306637"/>
            <a:ext cx="152400" cy="0"/>
          </a:xfrm>
          <a:custGeom>
            <a:avLst/>
            <a:gdLst/>
            <a:ahLst/>
            <a:cxnLst/>
            <a:rect l="l" t="t" r="r" b="b"/>
            <a:pathLst>
              <a:path w="152400">
                <a:moveTo>
                  <a:pt x="0" y="0"/>
                </a:moveTo>
                <a:lnTo>
                  <a:pt x="152400" y="0"/>
                </a:lnTo>
              </a:path>
            </a:pathLst>
          </a:custGeom>
          <a:ln w="12700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grpSp>
        <p:nvGrpSpPr>
          <p:cNvPr id="13" name="object 13"/>
          <p:cNvGrpSpPr/>
          <p:nvPr/>
        </p:nvGrpSpPr>
        <p:grpSpPr>
          <a:xfrm>
            <a:off x="10650588" y="7887537"/>
            <a:ext cx="12700" cy="342900"/>
            <a:chOff x="5595988" y="7887537"/>
            <a:chExt cx="12700" cy="342900"/>
          </a:xfrm>
        </p:grpSpPr>
        <p:sp>
          <p:nvSpPr>
            <p:cNvPr id="14" name="object 14"/>
            <p:cNvSpPr/>
            <p:nvPr/>
          </p:nvSpPr>
          <p:spPr>
            <a:xfrm>
              <a:off x="5602338" y="7887537"/>
              <a:ext cx="0" cy="342900"/>
            </a:xfrm>
            <a:custGeom>
              <a:avLst/>
              <a:gdLst/>
              <a:ahLst/>
              <a:cxnLst/>
              <a:rect l="l" t="t" r="r" b="b"/>
              <a:pathLst>
                <a:path h="342900">
                  <a:moveTo>
                    <a:pt x="0" y="0"/>
                  </a:moveTo>
                  <a:lnTo>
                    <a:pt x="0" y="342899"/>
                  </a:lnTo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5" name="object 15"/>
            <p:cNvSpPr/>
            <p:nvPr/>
          </p:nvSpPr>
          <p:spPr>
            <a:xfrm>
              <a:off x="5602338" y="7887537"/>
              <a:ext cx="0" cy="342900"/>
            </a:xfrm>
            <a:custGeom>
              <a:avLst/>
              <a:gdLst/>
              <a:ahLst/>
              <a:cxnLst/>
              <a:rect l="l" t="t" r="r" b="b"/>
              <a:pathLst>
                <a:path h="342900">
                  <a:moveTo>
                    <a:pt x="0" y="342899"/>
                  </a:moveTo>
                  <a:lnTo>
                    <a:pt x="0" y="0"/>
                  </a:lnTo>
                </a:path>
              </a:pathLst>
            </a:custGeom>
            <a:ln w="1270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16" name="object 16"/>
          <p:cNvGrpSpPr/>
          <p:nvPr/>
        </p:nvGrpSpPr>
        <p:grpSpPr>
          <a:xfrm>
            <a:off x="10650588" y="8306637"/>
            <a:ext cx="12700" cy="342900"/>
            <a:chOff x="5595988" y="8306637"/>
            <a:chExt cx="12700" cy="342900"/>
          </a:xfrm>
        </p:grpSpPr>
        <p:sp>
          <p:nvSpPr>
            <p:cNvPr id="17" name="object 17"/>
            <p:cNvSpPr/>
            <p:nvPr/>
          </p:nvSpPr>
          <p:spPr>
            <a:xfrm>
              <a:off x="5602338" y="8306637"/>
              <a:ext cx="0" cy="342900"/>
            </a:xfrm>
            <a:custGeom>
              <a:avLst/>
              <a:gdLst/>
              <a:ahLst/>
              <a:cxnLst/>
              <a:rect l="l" t="t" r="r" b="b"/>
              <a:pathLst>
                <a:path h="342900">
                  <a:moveTo>
                    <a:pt x="0" y="0"/>
                  </a:moveTo>
                  <a:lnTo>
                    <a:pt x="0" y="342899"/>
                  </a:lnTo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8" name="object 18"/>
            <p:cNvSpPr/>
            <p:nvPr/>
          </p:nvSpPr>
          <p:spPr>
            <a:xfrm>
              <a:off x="5602338" y="8306637"/>
              <a:ext cx="0" cy="342900"/>
            </a:xfrm>
            <a:custGeom>
              <a:avLst/>
              <a:gdLst/>
              <a:ahLst/>
              <a:cxnLst/>
              <a:rect l="l" t="t" r="r" b="b"/>
              <a:pathLst>
                <a:path h="342900">
                  <a:moveTo>
                    <a:pt x="0" y="342899"/>
                  </a:moveTo>
                  <a:lnTo>
                    <a:pt x="0" y="0"/>
                  </a:lnTo>
                </a:path>
              </a:pathLst>
            </a:custGeom>
            <a:ln w="1270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pic>
        <p:nvPicPr>
          <p:cNvPr id="19" name="object 19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7970481" y="7119620"/>
            <a:ext cx="1085786" cy="1963597"/>
          </a:xfrm>
          <a:prstGeom prst="rect">
            <a:avLst/>
          </a:prstGeom>
        </p:spPr>
      </p:pic>
      <p:sp>
        <p:nvSpPr>
          <p:cNvPr id="20" name="object 20"/>
          <p:cNvSpPr txBox="1"/>
          <p:nvPr/>
        </p:nvSpPr>
        <p:spPr>
          <a:xfrm>
            <a:off x="5761990" y="532535"/>
            <a:ext cx="1814830" cy="151323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900" b="1" spc="10" dirty="0">
                <a:latin typeface="Arial"/>
                <a:cs typeface="Arial"/>
              </a:rPr>
              <a:t>Dirección</a:t>
            </a:r>
            <a:r>
              <a:rPr sz="900" b="1" spc="-20" dirty="0">
                <a:latin typeface="Arial"/>
                <a:cs typeface="Arial"/>
              </a:rPr>
              <a:t> </a:t>
            </a:r>
            <a:r>
              <a:rPr sz="900" b="1" spc="25" dirty="0">
                <a:latin typeface="Arial"/>
                <a:cs typeface="Arial"/>
              </a:rPr>
              <a:t>del</a:t>
            </a:r>
            <a:r>
              <a:rPr sz="900" b="1" spc="-20" dirty="0">
                <a:latin typeface="Arial"/>
                <a:cs typeface="Arial"/>
              </a:rPr>
              <a:t> </a:t>
            </a:r>
            <a:r>
              <a:rPr sz="900" b="1" spc="25" dirty="0">
                <a:latin typeface="Arial"/>
                <a:cs typeface="Arial"/>
              </a:rPr>
              <a:t>flujo</a:t>
            </a:r>
            <a:r>
              <a:rPr sz="900" b="1" spc="-15" dirty="0">
                <a:latin typeface="Arial"/>
                <a:cs typeface="Arial"/>
              </a:rPr>
              <a:t> </a:t>
            </a:r>
            <a:r>
              <a:rPr sz="900" b="1" spc="25" dirty="0">
                <a:latin typeface="Arial"/>
                <a:cs typeface="Arial"/>
              </a:rPr>
              <a:t>de</a:t>
            </a:r>
            <a:r>
              <a:rPr sz="900" b="1" spc="-20" dirty="0">
                <a:latin typeface="Arial"/>
                <a:cs typeface="Arial"/>
              </a:rPr>
              <a:t> </a:t>
            </a:r>
            <a:r>
              <a:rPr sz="900" b="1" spc="25" dirty="0">
                <a:latin typeface="Arial"/>
                <a:cs typeface="Arial"/>
              </a:rPr>
              <a:t>corriente</a:t>
            </a:r>
            <a:r>
              <a:rPr sz="900" spc="25" dirty="0">
                <a:latin typeface="Microsoft Sans Serif"/>
                <a:cs typeface="Microsoft Sans Serif"/>
              </a:rPr>
              <a:t>.</a:t>
            </a:r>
            <a:endParaRPr sz="900">
              <a:latin typeface="Microsoft Sans Serif"/>
              <a:cs typeface="Microsoft Sans Serif"/>
            </a:endParaRPr>
          </a:p>
        </p:txBody>
      </p:sp>
      <p:sp>
        <p:nvSpPr>
          <p:cNvPr id="34" name="object 34"/>
          <p:cNvSpPr txBox="1"/>
          <p:nvPr/>
        </p:nvSpPr>
        <p:spPr>
          <a:xfrm>
            <a:off x="8928100" y="9462820"/>
            <a:ext cx="163830" cy="207749"/>
          </a:xfrm>
          <a:prstGeom prst="rect">
            <a:avLst/>
          </a:prstGeom>
        </p:spPr>
        <p:txBody>
          <a:bodyPr vert="horz" wrap="square" lIns="0" tIns="22860" rIns="0" bIns="0" rtlCol="0">
            <a:spAutoFit/>
          </a:bodyPr>
          <a:lstStyle/>
          <a:p>
            <a:pPr marL="38100">
              <a:spcBef>
                <a:spcPts val="180"/>
              </a:spcBef>
            </a:pPr>
            <a:fld id="{81D60167-4931-47E6-BA6A-407CBD079E47}" type="slidenum">
              <a:rPr sz="1200" spc="15" dirty="0">
                <a:latin typeface="Microsoft Sans Serif"/>
                <a:cs typeface="Microsoft Sans Serif"/>
              </a:rPr>
              <a:pPr marL="38100">
                <a:spcBef>
                  <a:spcPts val="180"/>
                </a:spcBef>
              </a:pPr>
              <a:t>8</a:t>
            </a:fld>
            <a:endParaRPr sz="1200">
              <a:latin typeface="Microsoft Sans Serif"/>
              <a:cs typeface="Microsoft Sans Serif"/>
            </a:endParaRPr>
          </a:p>
        </p:txBody>
      </p:sp>
      <p:sp>
        <p:nvSpPr>
          <p:cNvPr id="21" name="object 21"/>
          <p:cNvSpPr txBox="1"/>
          <p:nvPr/>
        </p:nvSpPr>
        <p:spPr>
          <a:xfrm>
            <a:off x="7957743" y="488084"/>
            <a:ext cx="4188460" cy="9398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>
              <a:lnSpc>
                <a:spcPct val="126299"/>
              </a:lnSpc>
              <a:spcBef>
                <a:spcPts val="100"/>
              </a:spcBef>
            </a:pPr>
            <a:r>
              <a:rPr sz="950" spc="25" dirty="0">
                <a:latin typeface="Microsoft Sans Serif"/>
                <a:cs typeface="Microsoft Sans Serif"/>
              </a:rPr>
              <a:t>Algunas.fuentes.distinguen.entre.el.flujo.de.electrones.y.la.corriente. </a:t>
            </a:r>
            <a:r>
              <a:rPr sz="950" spc="30" dirty="0">
                <a:latin typeface="Microsoft Sans Serif"/>
                <a:cs typeface="Microsoft Sans Serif"/>
              </a:rPr>
              <a:t> </a:t>
            </a:r>
            <a:r>
              <a:rPr sz="950" spc="25" dirty="0">
                <a:latin typeface="Microsoft Sans Serif"/>
                <a:cs typeface="Microsoft Sans Serif"/>
              </a:rPr>
              <a:t>flujo..El.enfoque.de.flujo.de.corriente.convencional.ignora.el.flujo. </a:t>
            </a:r>
            <a:r>
              <a:rPr sz="950" spc="30" dirty="0">
                <a:latin typeface="Microsoft Sans Serif"/>
                <a:cs typeface="Microsoft Sans Serif"/>
              </a:rPr>
              <a:t> </a:t>
            </a:r>
            <a:r>
              <a:rPr sz="950" spc="20" dirty="0">
                <a:latin typeface="Microsoft Sans Serif"/>
                <a:cs typeface="Microsoft Sans Serif"/>
              </a:rPr>
              <a:t>de.electrones.y.establece.que.la.corriente.fluye.de.positivo.a. </a:t>
            </a:r>
            <a:r>
              <a:rPr sz="950" spc="25" dirty="0">
                <a:latin typeface="Microsoft Sans Serif"/>
                <a:cs typeface="Microsoft Sans Serif"/>
              </a:rPr>
              <a:t> </a:t>
            </a:r>
            <a:r>
              <a:rPr sz="950" spc="20" dirty="0">
                <a:latin typeface="Microsoft Sans Serif"/>
                <a:cs typeface="Microsoft Sans Serif"/>
              </a:rPr>
              <a:t>negativo..Para.evitar.confusiones,.este.libro.utiliza.la.</a:t>
            </a:r>
            <a:r>
              <a:rPr sz="950" b="1" spc="20" dirty="0">
                <a:latin typeface="Arial"/>
                <a:cs typeface="Arial"/>
              </a:rPr>
              <a:t>flujo</a:t>
            </a:r>
            <a:r>
              <a:rPr sz="950" b="1" spc="25" dirty="0">
                <a:latin typeface="Arial"/>
                <a:cs typeface="Arial"/>
              </a:rPr>
              <a:t> de</a:t>
            </a:r>
            <a:r>
              <a:rPr sz="950" b="1" spc="30" dirty="0">
                <a:latin typeface="Arial"/>
                <a:cs typeface="Arial"/>
              </a:rPr>
              <a:t> </a:t>
            </a:r>
            <a:r>
              <a:rPr sz="950" b="1" spc="20" dirty="0">
                <a:latin typeface="Arial"/>
                <a:cs typeface="Arial"/>
              </a:rPr>
              <a:t>electrones</a:t>
            </a:r>
            <a:r>
              <a:rPr sz="950" spc="20" dirty="0">
                <a:latin typeface="Microsoft Sans Serif"/>
                <a:cs typeface="Microsoft Sans Serif"/>
              </a:rPr>
              <a:t>. </a:t>
            </a:r>
            <a:r>
              <a:rPr sz="950" spc="-235" dirty="0">
                <a:latin typeface="Microsoft Sans Serif"/>
                <a:cs typeface="Microsoft Sans Serif"/>
              </a:rPr>
              <a:t> </a:t>
            </a:r>
            <a:r>
              <a:rPr sz="950" spc="20" dirty="0">
                <a:latin typeface="Microsoft Sans Serif"/>
                <a:cs typeface="Microsoft Sans Serif"/>
              </a:rPr>
              <a:t>concepto.que.establece.que.los.electrones.fluyen.de.negativo.a.</a:t>
            </a:r>
            <a:r>
              <a:rPr sz="950" spc="60" dirty="0">
                <a:latin typeface="Microsoft Sans Serif"/>
                <a:cs typeface="Microsoft Sans Serif"/>
              </a:rPr>
              <a:t> </a:t>
            </a:r>
            <a:r>
              <a:rPr sz="950" spc="25" dirty="0">
                <a:latin typeface="Microsoft Sans Serif"/>
                <a:cs typeface="Microsoft Sans Serif"/>
              </a:rPr>
              <a:t>positivo.</a:t>
            </a:r>
            <a:endParaRPr sz="950">
              <a:latin typeface="Microsoft Sans Serif"/>
              <a:cs typeface="Microsoft Sans Serif"/>
            </a:endParaRPr>
          </a:p>
        </p:txBody>
      </p:sp>
      <p:sp>
        <p:nvSpPr>
          <p:cNvPr id="22" name="object 22"/>
          <p:cNvSpPr txBox="1"/>
          <p:nvPr/>
        </p:nvSpPr>
        <p:spPr>
          <a:xfrm>
            <a:off x="7957810" y="3507023"/>
            <a:ext cx="757555" cy="112851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650" spc="10" dirty="0">
                <a:latin typeface="Microsoft Sans Serif"/>
                <a:cs typeface="Microsoft Sans Serif"/>
              </a:rPr>
              <a:t>Flujo</a:t>
            </a:r>
            <a:r>
              <a:rPr sz="650" spc="-30" dirty="0">
                <a:latin typeface="Microsoft Sans Serif"/>
                <a:cs typeface="Microsoft Sans Serif"/>
              </a:rPr>
              <a:t> </a:t>
            </a:r>
            <a:r>
              <a:rPr sz="650" spc="20" dirty="0">
                <a:latin typeface="Microsoft Sans Serif"/>
                <a:cs typeface="Microsoft Sans Serif"/>
              </a:rPr>
              <a:t>de</a:t>
            </a:r>
            <a:r>
              <a:rPr sz="650" spc="-25" dirty="0">
                <a:latin typeface="Microsoft Sans Serif"/>
                <a:cs typeface="Microsoft Sans Serif"/>
              </a:rPr>
              <a:t> </a:t>
            </a:r>
            <a:r>
              <a:rPr sz="650" spc="15" dirty="0">
                <a:latin typeface="Microsoft Sans Serif"/>
                <a:cs typeface="Microsoft Sans Serif"/>
              </a:rPr>
              <a:t>electrones</a:t>
            </a:r>
            <a:endParaRPr sz="650">
              <a:latin typeface="Microsoft Sans Serif"/>
              <a:cs typeface="Microsoft Sans Serif"/>
            </a:endParaRPr>
          </a:p>
        </p:txBody>
      </p:sp>
      <p:sp>
        <p:nvSpPr>
          <p:cNvPr id="23" name="object 23"/>
          <p:cNvSpPr txBox="1"/>
          <p:nvPr/>
        </p:nvSpPr>
        <p:spPr>
          <a:xfrm>
            <a:off x="9222476" y="3472532"/>
            <a:ext cx="709930" cy="319405"/>
          </a:xfrm>
          <a:prstGeom prst="rect">
            <a:avLst/>
          </a:prstGeom>
        </p:spPr>
        <p:txBody>
          <a:bodyPr vert="horz" wrap="square" lIns="0" tIns="21590" rIns="0" bIns="0" rtlCol="0">
            <a:spAutoFit/>
          </a:bodyPr>
          <a:lstStyle/>
          <a:p>
            <a:pPr marL="13970">
              <a:spcBef>
                <a:spcPts val="170"/>
              </a:spcBef>
            </a:pPr>
            <a:r>
              <a:rPr sz="850" spc="15" dirty="0">
                <a:latin typeface="Microsoft Sans Serif"/>
                <a:cs typeface="Microsoft Sans Serif"/>
              </a:rPr>
              <a:t>Convencional</a:t>
            </a:r>
            <a:endParaRPr sz="850">
              <a:latin typeface="Microsoft Sans Serif"/>
              <a:cs typeface="Microsoft Sans Serif"/>
            </a:endParaRPr>
          </a:p>
          <a:p>
            <a:pPr marL="12700">
              <a:spcBef>
                <a:spcPts val="80"/>
              </a:spcBef>
            </a:pPr>
            <a:r>
              <a:rPr sz="950" spc="15" dirty="0">
                <a:latin typeface="Microsoft Sans Serif"/>
                <a:cs typeface="Microsoft Sans Serif"/>
              </a:rPr>
              <a:t>Flujo</a:t>
            </a:r>
            <a:r>
              <a:rPr sz="950" spc="-10" dirty="0">
                <a:latin typeface="Microsoft Sans Serif"/>
                <a:cs typeface="Microsoft Sans Serif"/>
              </a:rPr>
              <a:t> </a:t>
            </a:r>
            <a:r>
              <a:rPr sz="950" spc="25" dirty="0">
                <a:latin typeface="Microsoft Sans Serif"/>
                <a:cs typeface="Microsoft Sans Serif"/>
              </a:rPr>
              <a:t>actual</a:t>
            </a:r>
            <a:endParaRPr sz="950">
              <a:latin typeface="Microsoft Sans Serif"/>
              <a:cs typeface="Microsoft Sans Serif"/>
            </a:endParaRPr>
          </a:p>
        </p:txBody>
      </p:sp>
      <p:sp>
        <p:nvSpPr>
          <p:cNvPr id="24" name="object 24"/>
          <p:cNvSpPr txBox="1"/>
          <p:nvPr/>
        </p:nvSpPr>
        <p:spPr>
          <a:xfrm>
            <a:off x="5761991" y="4004309"/>
            <a:ext cx="537845" cy="189796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1150" b="1" spc="35" dirty="0">
                <a:latin typeface="Arial"/>
                <a:cs typeface="Arial"/>
              </a:rPr>
              <a:t>Voltaje</a:t>
            </a:r>
            <a:endParaRPr sz="1150">
              <a:latin typeface="Arial"/>
              <a:cs typeface="Arial"/>
            </a:endParaRPr>
          </a:p>
        </p:txBody>
      </p:sp>
      <p:sp>
        <p:nvSpPr>
          <p:cNvPr id="25" name="object 25"/>
          <p:cNvSpPr txBox="1"/>
          <p:nvPr/>
        </p:nvSpPr>
        <p:spPr>
          <a:xfrm>
            <a:off x="7957758" y="3989071"/>
            <a:ext cx="4340225" cy="934871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194945">
              <a:lnSpc>
                <a:spcPct val="141200"/>
              </a:lnSpc>
              <a:spcBef>
                <a:spcPts val="100"/>
              </a:spcBef>
            </a:pPr>
            <a:r>
              <a:rPr sz="850" spc="20" dirty="0">
                <a:latin typeface="Microsoft Sans Serif"/>
                <a:cs typeface="Microsoft Sans Serif"/>
              </a:rPr>
              <a:t>La.fuerza.requerida.para.hacer.que.la.electricidad.fluya.a.través.de.un.conductor. </a:t>
            </a:r>
            <a:r>
              <a:rPr sz="850" spc="-215" dirty="0">
                <a:latin typeface="Microsoft Sans Serif"/>
                <a:cs typeface="Microsoft Sans Serif"/>
              </a:rPr>
              <a:t> </a:t>
            </a:r>
            <a:r>
              <a:rPr sz="850" spc="15" dirty="0">
                <a:latin typeface="Microsoft Sans Serif"/>
                <a:cs typeface="Microsoft Sans Serif"/>
              </a:rPr>
              <a:t>se.llama.a.</a:t>
            </a:r>
            <a:r>
              <a:rPr sz="850" b="1" spc="15" dirty="0">
                <a:latin typeface="Arial"/>
                <a:cs typeface="Arial"/>
              </a:rPr>
              <a:t>diferencia</a:t>
            </a:r>
            <a:r>
              <a:rPr sz="850" b="1" spc="-15" dirty="0">
                <a:latin typeface="Arial"/>
                <a:cs typeface="Arial"/>
              </a:rPr>
              <a:t> </a:t>
            </a:r>
            <a:r>
              <a:rPr sz="850" b="1" spc="20" dirty="0">
                <a:latin typeface="Arial"/>
                <a:cs typeface="Arial"/>
              </a:rPr>
              <a:t>de</a:t>
            </a:r>
            <a:r>
              <a:rPr sz="850" b="1" spc="-15" dirty="0">
                <a:latin typeface="Arial"/>
                <a:cs typeface="Arial"/>
              </a:rPr>
              <a:t> </a:t>
            </a:r>
            <a:r>
              <a:rPr sz="850" b="1" spc="20" dirty="0">
                <a:latin typeface="Arial"/>
                <a:cs typeface="Arial"/>
              </a:rPr>
              <a:t>potencial</a:t>
            </a:r>
            <a:r>
              <a:rPr sz="850" spc="20" dirty="0">
                <a:latin typeface="Microsoft Sans Serif"/>
                <a:cs typeface="Microsoft Sans Serif"/>
              </a:rPr>
              <a:t>,.</a:t>
            </a:r>
            <a:r>
              <a:rPr sz="850" b="1" spc="20" dirty="0">
                <a:latin typeface="Arial"/>
                <a:cs typeface="Arial"/>
              </a:rPr>
              <a:t>fuerza</a:t>
            </a:r>
            <a:r>
              <a:rPr sz="850" b="1" spc="-15" dirty="0">
                <a:latin typeface="Arial"/>
                <a:cs typeface="Arial"/>
              </a:rPr>
              <a:t> </a:t>
            </a:r>
            <a:r>
              <a:rPr sz="850" b="1" spc="30" dirty="0">
                <a:latin typeface="Arial"/>
                <a:cs typeface="Arial"/>
              </a:rPr>
              <a:t>electromotriz</a:t>
            </a:r>
            <a:r>
              <a:rPr sz="850" b="1" spc="-10" dirty="0">
                <a:latin typeface="Arial"/>
                <a:cs typeface="Arial"/>
              </a:rPr>
              <a:t> </a:t>
            </a:r>
            <a:r>
              <a:rPr sz="850" b="1" spc="20" dirty="0">
                <a:latin typeface="Arial"/>
                <a:cs typeface="Arial"/>
              </a:rPr>
              <a:t>(fem)</a:t>
            </a:r>
            <a:r>
              <a:rPr sz="850" spc="20" dirty="0">
                <a:latin typeface="Microsoft Sans Serif"/>
                <a:cs typeface="Microsoft Sans Serif"/>
              </a:rPr>
              <a:t>,.</a:t>
            </a:r>
            <a:r>
              <a:rPr sz="850" dirty="0">
                <a:latin typeface="Microsoft Sans Serif"/>
                <a:cs typeface="Microsoft Sans Serif"/>
              </a:rPr>
              <a:t> </a:t>
            </a:r>
            <a:r>
              <a:rPr sz="850" spc="25" dirty="0">
                <a:latin typeface="Microsoft Sans Serif"/>
                <a:cs typeface="Microsoft Sans Serif"/>
              </a:rPr>
              <a:t>o.</a:t>
            </a:r>
            <a:r>
              <a:rPr sz="850" b="1" spc="25" dirty="0">
                <a:latin typeface="Arial"/>
                <a:cs typeface="Arial"/>
              </a:rPr>
              <a:t>Voltaje</a:t>
            </a:r>
            <a:endParaRPr sz="850">
              <a:latin typeface="Arial"/>
              <a:cs typeface="Arial"/>
            </a:endParaRPr>
          </a:p>
          <a:p>
            <a:pPr marL="12700" marR="5080">
              <a:lnSpc>
                <a:spcPct val="141200"/>
              </a:lnSpc>
            </a:pPr>
            <a:r>
              <a:rPr sz="850" spc="10" dirty="0">
                <a:latin typeface="Microsoft Sans Serif"/>
                <a:cs typeface="Microsoft Sans Serif"/>
              </a:rPr>
              <a:t>..El.voltaje.se.designa.con.la.letra.</a:t>
            </a:r>
            <a:r>
              <a:rPr sz="850" b="1" spc="10" dirty="0">
                <a:latin typeface="Arial"/>
                <a:cs typeface="Arial"/>
              </a:rPr>
              <a:t>mi</a:t>
            </a:r>
            <a:r>
              <a:rPr sz="850" spc="10" dirty="0">
                <a:latin typeface="Microsoft Sans Serif"/>
                <a:cs typeface="Microsoft Sans Serif"/>
              </a:rPr>
              <a:t>.o.la.letra.V.. </a:t>
            </a:r>
            <a:r>
              <a:rPr sz="850" spc="15" dirty="0">
                <a:latin typeface="Microsoft Sans Serif"/>
                <a:cs typeface="Microsoft Sans Serif"/>
              </a:rPr>
              <a:t> La.unidad.de.medida.de.voltaje.es.el.</a:t>
            </a:r>
            <a:r>
              <a:rPr sz="850" b="1" spc="15" dirty="0">
                <a:latin typeface="Arial"/>
                <a:cs typeface="Arial"/>
              </a:rPr>
              <a:t>voltio</a:t>
            </a:r>
            <a:r>
              <a:rPr sz="850" spc="15" dirty="0">
                <a:latin typeface="Microsoft Sans Serif"/>
                <a:cs typeface="Microsoft Sans Serif"/>
              </a:rPr>
              <a:t>.cual</a:t>
            </a:r>
            <a:r>
              <a:rPr sz="850" spc="45" dirty="0">
                <a:latin typeface="Microsoft Sans Serif"/>
                <a:cs typeface="Microsoft Sans Serif"/>
              </a:rPr>
              <a:t> </a:t>
            </a:r>
            <a:r>
              <a:rPr sz="850" spc="-10" dirty="0">
                <a:latin typeface="Microsoft Sans Serif"/>
                <a:cs typeface="Microsoft Sans Serif"/>
              </a:rPr>
              <a:t>es</a:t>
            </a:r>
            <a:r>
              <a:rPr sz="850" spc="50" dirty="0">
                <a:latin typeface="Microsoft Sans Serif"/>
                <a:cs typeface="Microsoft Sans Serif"/>
              </a:rPr>
              <a:t> </a:t>
            </a:r>
            <a:r>
              <a:rPr sz="850" spc="35" dirty="0">
                <a:latin typeface="Microsoft Sans Serif"/>
                <a:cs typeface="Microsoft Sans Serif"/>
              </a:rPr>
              <a:t>también.</a:t>
            </a:r>
            <a:r>
              <a:rPr sz="850" spc="50" dirty="0">
                <a:latin typeface="Microsoft Sans Serif"/>
                <a:cs typeface="Microsoft Sans Serif"/>
              </a:rPr>
              <a:t> </a:t>
            </a:r>
            <a:r>
              <a:rPr sz="850" spc="20" dirty="0">
                <a:latin typeface="Microsoft Sans Serif"/>
                <a:cs typeface="Microsoft Sans Serif"/>
              </a:rPr>
              <a:t>designado.por.la.letra.</a:t>
            </a:r>
            <a:r>
              <a:rPr sz="850" b="1" spc="20" dirty="0">
                <a:latin typeface="Arial"/>
                <a:cs typeface="Arial"/>
              </a:rPr>
              <a:t>V</a:t>
            </a:r>
            <a:r>
              <a:rPr sz="850" spc="20" dirty="0">
                <a:latin typeface="Microsoft Sans Serif"/>
                <a:cs typeface="Microsoft Sans Serif"/>
              </a:rPr>
              <a:t>.</a:t>
            </a:r>
            <a:endParaRPr sz="850">
              <a:latin typeface="Microsoft Sans Serif"/>
              <a:cs typeface="Microsoft Sans Serif"/>
            </a:endParaRPr>
          </a:p>
        </p:txBody>
      </p:sp>
      <p:sp>
        <p:nvSpPr>
          <p:cNvPr id="26" name="object 26"/>
          <p:cNvSpPr txBox="1"/>
          <p:nvPr/>
        </p:nvSpPr>
        <p:spPr>
          <a:xfrm>
            <a:off x="7957779" y="5090159"/>
            <a:ext cx="4752340" cy="18542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>
              <a:lnSpc>
                <a:spcPct val="120000"/>
              </a:lnSpc>
              <a:spcBef>
                <a:spcPts val="100"/>
              </a:spcBef>
            </a:pPr>
            <a:r>
              <a:rPr sz="1000" spc="20" dirty="0">
                <a:latin typeface="Microsoft Sans Serif"/>
                <a:cs typeface="Microsoft Sans Serif"/>
              </a:rPr>
              <a:t>Se.puede.generar.un.voltaje.de.varias.formas..Una.batería.usa.un. </a:t>
            </a:r>
            <a:r>
              <a:rPr sz="1000" spc="25" dirty="0">
                <a:latin typeface="Microsoft Sans Serif"/>
                <a:cs typeface="Microsoft Sans Serif"/>
              </a:rPr>
              <a:t> proceso.electroquímico..El.alternador.de.un.automóvil.y.una.planta.de.energía. </a:t>
            </a:r>
            <a:r>
              <a:rPr sz="1000" spc="-254" dirty="0">
                <a:latin typeface="Microsoft Sans Serif"/>
                <a:cs typeface="Microsoft Sans Serif"/>
              </a:rPr>
              <a:t> </a:t>
            </a:r>
            <a:r>
              <a:rPr sz="1000" spc="25" dirty="0">
                <a:latin typeface="Microsoft Sans Serif"/>
                <a:cs typeface="Microsoft Sans Serif"/>
              </a:rPr>
              <a:t>generador.utiliza.un.proceso.de.inducción.magnética..Todos.los.voltajes. </a:t>
            </a:r>
            <a:r>
              <a:rPr sz="1000" spc="30" dirty="0">
                <a:latin typeface="Microsoft Sans Serif"/>
                <a:cs typeface="Microsoft Sans Serif"/>
              </a:rPr>
              <a:t> </a:t>
            </a:r>
            <a:r>
              <a:rPr sz="1000" spc="20" dirty="0">
                <a:latin typeface="Microsoft Sans Serif"/>
                <a:cs typeface="Microsoft Sans Serif"/>
              </a:rPr>
              <a:t>comparten.la.característica.de.un.exceso.de.electrones.en. </a:t>
            </a:r>
            <a:r>
              <a:rPr sz="1000" spc="25" dirty="0">
                <a:latin typeface="Microsoft Sans Serif"/>
                <a:cs typeface="Microsoft Sans Serif"/>
              </a:rPr>
              <a:t> </a:t>
            </a:r>
            <a:r>
              <a:rPr sz="1000" spc="20" dirty="0">
                <a:latin typeface="Microsoft Sans Serif"/>
                <a:cs typeface="Microsoft Sans Serif"/>
              </a:rPr>
              <a:t>una.terminal.y.una.escasez.en.la.otra.terminal..Esto.resulta.en. </a:t>
            </a:r>
            <a:r>
              <a:rPr sz="1000" spc="25" dirty="0">
                <a:latin typeface="Microsoft Sans Serif"/>
                <a:cs typeface="Microsoft Sans Serif"/>
              </a:rPr>
              <a:t> una.diferencia.de.potencial.entre.los.dos.terminales..</a:t>
            </a:r>
            <a:endParaRPr sz="1000">
              <a:latin typeface="Microsoft Sans Serif"/>
              <a:cs typeface="Microsoft Sans Serif"/>
            </a:endParaRPr>
          </a:p>
          <a:p>
            <a:pPr>
              <a:spcBef>
                <a:spcPts val="25"/>
              </a:spcBef>
            </a:pPr>
            <a:endParaRPr sz="1250">
              <a:latin typeface="Microsoft Sans Serif"/>
              <a:cs typeface="Microsoft Sans Serif"/>
            </a:endParaRPr>
          </a:p>
          <a:p>
            <a:pPr marL="12700" marR="717550" indent="-635">
              <a:lnSpc>
                <a:spcPct val="120000"/>
              </a:lnSpc>
            </a:pPr>
            <a:r>
              <a:rPr sz="1000" spc="25" dirty="0">
                <a:latin typeface="Microsoft Sans Serif"/>
                <a:cs typeface="Microsoft Sans Serif"/>
              </a:rPr>
              <a:t>Para.</a:t>
            </a:r>
            <a:r>
              <a:rPr sz="1000" b="1" spc="25" dirty="0">
                <a:latin typeface="Arial"/>
                <a:cs typeface="Arial"/>
              </a:rPr>
              <a:t>corriente </a:t>
            </a:r>
            <a:r>
              <a:rPr sz="1000" b="1" spc="35" dirty="0">
                <a:latin typeface="Arial"/>
                <a:cs typeface="Arial"/>
              </a:rPr>
              <a:t>continua </a:t>
            </a:r>
            <a:r>
              <a:rPr sz="1000" b="1" spc="15" dirty="0">
                <a:latin typeface="Arial"/>
                <a:cs typeface="Arial"/>
              </a:rPr>
              <a:t>(CC)</a:t>
            </a:r>
            <a:r>
              <a:rPr sz="1000" spc="15" dirty="0">
                <a:latin typeface="Microsoft Sans Serif"/>
                <a:cs typeface="Microsoft Sans Serif"/>
              </a:rPr>
              <a:t>.la.fuente.de.voltaje,.la.polaridad.del. </a:t>
            </a:r>
            <a:r>
              <a:rPr sz="1000" spc="20" dirty="0">
                <a:latin typeface="Microsoft Sans Serif"/>
                <a:cs typeface="Microsoft Sans Serif"/>
              </a:rPr>
              <a:t> </a:t>
            </a:r>
            <a:r>
              <a:rPr sz="1000" spc="25" dirty="0">
                <a:latin typeface="Microsoft Sans Serif"/>
                <a:cs typeface="Microsoft Sans Serif"/>
              </a:rPr>
              <a:t>terminales.no.cambia,.por.que.la.corriente.resultante.es.constante. </a:t>
            </a:r>
            <a:r>
              <a:rPr sz="1000" spc="-254" dirty="0">
                <a:latin typeface="Microsoft Sans Serif"/>
                <a:cs typeface="Microsoft Sans Serif"/>
              </a:rPr>
              <a:t> </a:t>
            </a:r>
            <a:r>
              <a:rPr sz="1000" spc="25" dirty="0">
                <a:latin typeface="Microsoft Sans Serif"/>
                <a:cs typeface="Microsoft Sans Serif"/>
              </a:rPr>
              <a:t>fluye.en.la.misma.dirección.</a:t>
            </a:r>
            <a:endParaRPr sz="1000">
              <a:latin typeface="Microsoft Sans Serif"/>
              <a:cs typeface="Microsoft Sans Serif"/>
            </a:endParaRPr>
          </a:p>
        </p:txBody>
      </p:sp>
      <p:sp>
        <p:nvSpPr>
          <p:cNvPr id="27" name="object 27"/>
          <p:cNvSpPr txBox="1"/>
          <p:nvPr/>
        </p:nvSpPr>
        <p:spPr>
          <a:xfrm>
            <a:off x="9104667" y="7417711"/>
            <a:ext cx="2446655" cy="305435"/>
          </a:xfrm>
          <a:prstGeom prst="rect">
            <a:avLst/>
          </a:prstGeom>
        </p:spPr>
        <p:txBody>
          <a:bodyPr vert="horz" wrap="square" lIns="0" tIns="28575" rIns="0" bIns="0" rtlCol="0">
            <a:spAutoFit/>
          </a:bodyPr>
          <a:lstStyle/>
          <a:p>
            <a:pPr algn="ctr">
              <a:spcBef>
                <a:spcPts val="225"/>
              </a:spcBef>
            </a:pPr>
            <a:r>
              <a:rPr sz="700" spc="15" dirty="0">
                <a:latin typeface="Microsoft Sans Serif"/>
                <a:cs typeface="Microsoft Sans Serif"/>
              </a:rPr>
              <a:t>Símbolos</a:t>
            </a:r>
            <a:r>
              <a:rPr sz="700" spc="-5" dirty="0">
                <a:latin typeface="Microsoft Sans Serif"/>
                <a:cs typeface="Microsoft Sans Serif"/>
              </a:rPr>
              <a:t> </a:t>
            </a:r>
            <a:r>
              <a:rPr sz="700" spc="20" dirty="0">
                <a:latin typeface="Microsoft Sans Serif"/>
                <a:cs typeface="Microsoft Sans Serif"/>
              </a:rPr>
              <a:t>de</a:t>
            </a:r>
            <a:r>
              <a:rPr sz="700" dirty="0">
                <a:latin typeface="Microsoft Sans Serif"/>
                <a:cs typeface="Microsoft Sans Serif"/>
              </a:rPr>
              <a:t> </a:t>
            </a:r>
            <a:r>
              <a:rPr sz="700" spc="25" dirty="0">
                <a:latin typeface="Microsoft Sans Serif"/>
                <a:cs typeface="Microsoft Sans Serif"/>
              </a:rPr>
              <a:t>fuentes</a:t>
            </a:r>
            <a:r>
              <a:rPr sz="700" dirty="0">
                <a:latin typeface="Microsoft Sans Serif"/>
                <a:cs typeface="Microsoft Sans Serif"/>
              </a:rPr>
              <a:t> </a:t>
            </a:r>
            <a:r>
              <a:rPr sz="700" spc="20" dirty="0">
                <a:latin typeface="Microsoft Sans Serif"/>
                <a:cs typeface="Microsoft Sans Serif"/>
              </a:rPr>
              <a:t>de</a:t>
            </a:r>
            <a:r>
              <a:rPr sz="700" dirty="0">
                <a:latin typeface="Microsoft Sans Serif"/>
                <a:cs typeface="Microsoft Sans Serif"/>
              </a:rPr>
              <a:t> </a:t>
            </a:r>
            <a:r>
              <a:rPr sz="700" spc="25" dirty="0">
                <a:latin typeface="Microsoft Sans Serif"/>
                <a:cs typeface="Microsoft Sans Serif"/>
              </a:rPr>
              <a:t>tensión</a:t>
            </a:r>
            <a:r>
              <a:rPr sz="700" spc="-5" dirty="0">
                <a:latin typeface="Microsoft Sans Serif"/>
                <a:cs typeface="Microsoft Sans Serif"/>
              </a:rPr>
              <a:t> </a:t>
            </a:r>
            <a:r>
              <a:rPr sz="700" spc="20" dirty="0">
                <a:latin typeface="Microsoft Sans Serif"/>
                <a:cs typeface="Microsoft Sans Serif"/>
              </a:rPr>
              <a:t>de</a:t>
            </a:r>
            <a:r>
              <a:rPr sz="700" dirty="0">
                <a:latin typeface="Microsoft Sans Serif"/>
                <a:cs typeface="Microsoft Sans Serif"/>
              </a:rPr>
              <a:t> </a:t>
            </a:r>
            <a:r>
              <a:rPr sz="700" spc="25" dirty="0">
                <a:latin typeface="Microsoft Sans Serif"/>
                <a:cs typeface="Microsoft Sans Serif"/>
              </a:rPr>
              <a:t>corriente</a:t>
            </a:r>
            <a:r>
              <a:rPr sz="700" dirty="0">
                <a:latin typeface="Microsoft Sans Serif"/>
                <a:cs typeface="Microsoft Sans Serif"/>
              </a:rPr>
              <a:t> </a:t>
            </a:r>
            <a:r>
              <a:rPr sz="700" spc="25" dirty="0">
                <a:latin typeface="Microsoft Sans Serif"/>
                <a:cs typeface="Microsoft Sans Serif"/>
              </a:rPr>
              <a:t>continua</a:t>
            </a:r>
            <a:r>
              <a:rPr sz="700" dirty="0">
                <a:latin typeface="Microsoft Sans Serif"/>
                <a:cs typeface="Microsoft Sans Serif"/>
              </a:rPr>
              <a:t> </a:t>
            </a:r>
            <a:r>
              <a:rPr sz="700" spc="-45" dirty="0">
                <a:latin typeface="Microsoft Sans Serif"/>
                <a:cs typeface="Microsoft Sans Serif"/>
              </a:rPr>
              <a:t>(CC)</a:t>
            </a:r>
            <a:endParaRPr sz="700">
              <a:latin typeface="Microsoft Sans Serif"/>
              <a:cs typeface="Microsoft Sans Serif"/>
            </a:endParaRPr>
          </a:p>
          <a:p>
            <a:pPr algn="ctr">
              <a:spcBef>
                <a:spcPts val="160"/>
              </a:spcBef>
            </a:pPr>
            <a:r>
              <a:rPr sz="900" spc="25" dirty="0">
                <a:latin typeface="Microsoft Sans Serif"/>
                <a:cs typeface="Microsoft Sans Serif"/>
              </a:rPr>
              <a:t>Nota:</a:t>
            </a:r>
            <a:r>
              <a:rPr sz="900" spc="-15" dirty="0">
                <a:latin typeface="Microsoft Sans Serif"/>
                <a:cs typeface="Microsoft Sans Serif"/>
              </a:rPr>
              <a:t> </a:t>
            </a:r>
            <a:r>
              <a:rPr sz="900" spc="15" dirty="0">
                <a:latin typeface="Microsoft Sans Serif"/>
                <a:cs typeface="Microsoft Sans Serif"/>
              </a:rPr>
              <a:t>los</a:t>
            </a:r>
            <a:r>
              <a:rPr sz="900" spc="-10" dirty="0">
                <a:latin typeface="Microsoft Sans Serif"/>
                <a:cs typeface="Microsoft Sans Serif"/>
              </a:rPr>
              <a:t> </a:t>
            </a:r>
            <a:r>
              <a:rPr sz="900" spc="20" dirty="0">
                <a:latin typeface="Microsoft Sans Serif"/>
                <a:cs typeface="Microsoft Sans Serif"/>
              </a:rPr>
              <a:t>signos</a:t>
            </a:r>
            <a:r>
              <a:rPr sz="900" spc="-10" dirty="0">
                <a:latin typeface="Microsoft Sans Serif"/>
                <a:cs typeface="Microsoft Sans Serif"/>
              </a:rPr>
              <a:t> </a:t>
            </a:r>
            <a:r>
              <a:rPr sz="900" spc="-15" dirty="0">
                <a:latin typeface="Microsoft Sans Serif"/>
                <a:cs typeface="Microsoft Sans Serif"/>
              </a:rPr>
              <a:t>+</a:t>
            </a:r>
            <a:r>
              <a:rPr sz="900" spc="-10" dirty="0">
                <a:latin typeface="Microsoft Sans Serif"/>
                <a:cs typeface="Microsoft Sans Serif"/>
              </a:rPr>
              <a:t> </a:t>
            </a:r>
            <a:r>
              <a:rPr sz="900" spc="5" dirty="0">
                <a:latin typeface="Microsoft Sans Serif"/>
                <a:cs typeface="Microsoft Sans Serif"/>
              </a:rPr>
              <a:t>y</a:t>
            </a:r>
            <a:r>
              <a:rPr sz="900" spc="-15" dirty="0">
                <a:latin typeface="Microsoft Sans Serif"/>
                <a:cs typeface="Microsoft Sans Serif"/>
              </a:rPr>
              <a:t> </a:t>
            </a:r>
            <a:r>
              <a:rPr sz="900" spc="-10" dirty="0">
                <a:latin typeface="Microsoft Sans Serif"/>
                <a:cs typeface="Microsoft Sans Serif"/>
              </a:rPr>
              <a:t>- </a:t>
            </a:r>
            <a:r>
              <a:rPr sz="900" spc="25" dirty="0">
                <a:latin typeface="Microsoft Sans Serif"/>
                <a:cs typeface="Microsoft Sans Serif"/>
              </a:rPr>
              <a:t>son</a:t>
            </a:r>
            <a:r>
              <a:rPr sz="900" spc="-10" dirty="0">
                <a:latin typeface="Microsoft Sans Serif"/>
                <a:cs typeface="Microsoft Sans Serif"/>
              </a:rPr>
              <a:t> </a:t>
            </a:r>
            <a:r>
              <a:rPr sz="900" spc="20" dirty="0">
                <a:latin typeface="Microsoft Sans Serif"/>
                <a:cs typeface="Microsoft Sans Serif"/>
              </a:rPr>
              <a:t>opcionales</a:t>
            </a:r>
            <a:endParaRPr sz="900">
              <a:latin typeface="Microsoft Sans Serif"/>
              <a:cs typeface="Microsoft Sans Serif"/>
            </a:endParaRPr>
          </a:p>
        </p:txBody>
      </p:sp>
      <p:sp>
        <p:nvSpPr>
          <p:cNvPr id="28" name="object 28"/>
          <p:cNvSpPr txBox="1"/>
          <p:nvPr/>
        </p:nvSpPr>
        <p:spPr>
          <a:xfrm>
            <a:off x="8786838" y="7866495"/>
            <a:ext cx="105410" cy="182101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1100" spc="-15" dirty="0">
                <a:latin typeface="Microsoft Sans Serif"/>
                <a:cs typeface="Microsoft Sans Serif"/>
              </a:rPr>
              <a:t>+</a:t>
            </a:r>
            <a:endParaRPr sz="1100">
              <a:latin typeface="Microsoft Sans Serif"/>
              <a:cs typeface="Microsoft Sans Serif"/>
            </a:endParaRPr>
          </a:p>
        </p:txBody>
      </p:sp>
      <p:sp>
        <p:nvSpPr>
          <p:cNvPr id="29" name="object 29"/>
          <p:cNvSpPr txBox="1"/>
          <p:nvPr/>
        </p:nvSpPr>
        <p:spPr>
          <a:xfrm>
            <a:off x="8177238" y="7980794"/>
            <a:ext cx="83185" cy="228268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1400" spc="-20" dirty="0">
                <a:latin typeface="Microsoft Sans Serif"/>
                <a:cs typeface="Microsoft Sans Serif"/>
              </a:rPr>
              <a:t>-</a:t>
            </a:r>
            <a:endParaRPr sz="1400">
              <a:latin typeface="Microsoft Sans Serif"/>
              <a:cs typeface="Microsoft Sans Serif"/>
            </a:endParaRPr>
          </a:p>
        </p:txBody>
      </p:sp>
      <p:sp>
        <p:nvSpPr>
          <p:cNvPr id="30" name="object 30"/>
          <p:cNvSpPr txBox="1"/>
          <p:nvPr/>
        </p:nvSpPr>
        <p:spPr>
          <a:xfrm>
            <a:off x="9883778" y="7919290"/>
            <a:ext cx="348615" cy="19749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  <a:tabLst>
                <a:tab pos="335280" algn="l"/>
              </a:tabLst>
            </a:pPr>
            <a:r>
              <a:rPr sz="1200" u="sng" spc="-15" dirty="0">
                <a:uFill>
                  <a:solidFill>
                    <a:srgbClr val="000000"/>
                  </a:solidFill>
                </a:uFill>
                <a:latin typeface="Microsoft Sans Serif"/>
                <a:cs typeface="Microsoft Sans Serif"/>
              </a:rPr>
              <a:t>+	</a:t>
            </a:r>
            <a:endParaRPr sz="1200">
              <a:latin typeface="Microsoft Sans Serif"/>
              <a:cs typeface="Microsoft Sans Serif"/>
            </a:endParaRPr>
          </a:p>
        </p:txBody>
      </p:sp>
      <p:sp>
        <p:nvSpPr>
          <p:cNvPr id="31" name="object 31"/>
          <p:cNvSpPr txBox="1"/>
          <p:nvPr/>
        </p:nvSpPr>
        <p:spPr>
          <a:xfrm>
            <a:off x="10498165" y="8001840"/>
            <a:ext cx="113030" cy="19749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1200" spc="-15" dirty="0">
                <a:latin typeface="Microsoft Sans Serif"/>
                <a:cs typeface="Microsoft Sans Serif"/>
              </a:rPr>
              <a:t>+</a:t>
            </a:r>
            <a:endParaRPr sz="1200">
              <a:latin typeface="Microsoft Sans Serif"/>
              <a:cs typeface="Microsoft Sans Serif"/>
            </a:endParaRPr>
          </a:p>
        </p:txBody>
      </p:sp>
      <p:sp>
        <p:nvSpPr>
          <p:cNvPr id="32" name="object 32"/>
          <p:cNvSpPr txBox="1"/>
          <p:nvPr/>
        </p:nvSpPr>
        <p:spPr>
          <a:xfrm>
            <a:off x="10517291" y="8281243"/>
            <a:ext cx="74930" cy="19749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1200" spc="-15" dirty="0">
                <a:latin typeface="Microsoft Sans Serif"/>
                <a:cs typeface="Microsoft Sans Serif"/>
              </a:rPr>
              <a:t>-</a:t>
            </a:r>
            <a:endParaRPr sz="1200">
              <a:latin typeface="Microsoft Sans Serif"/>
              <a:cs typeface="Microsoft Sans Serif"/>
            </a:endParaRPr>
          </a:p>
        </p:txBody>
      </p:sp>
      <p:sp>
        <p:nvSpPr>
          <p:cNvPr id="33" name="object 33"/>
          <p:cNvSpPr txBox="1"/>
          <p:nvPr/>
        </p:nvSpPr>
        <p:spPr>
          <a:xfrm>
            <a:off x="9902903" y="8351093"/>
            <a:ext cx="74930" cy="19749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1200" spc="-15" dirty="0">
                <a:latin typeface="Microsoft Sans Serif"/>
                <a:cs typeface="Microsoft Sans Serif"/>
              </a:rPr>
              <a:t>-</a:t>
            </a:r>
            <a:endParaRPr sz="1200">
              <a:latin typeface="Microsoft Sans Serif"/>
              <a:cs typeface="Microsoft Sans Serif"/>
            </a:endParaRP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object 2"/>
          <p:cNvGraphicFramePr>
            <a:graphicFrameLocks noGrp="1"/>
          </p:cNvGraphicFramePr>
          <p:nvPr/>
        </p:nvGraphicFramePr>
        <p:xfrm>
          <a:off x="7970507" y="1055790"/>
          <a:ext cx="3012440" cy="774374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75057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640715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621155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184442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505"/>
                        </a:spcBef>
                      </a:pPr>
                      <a:r>
                        <a:rPr sz="650" b="1" spc="20" dirty="0">
                          <a:latin typeface="Arial"/>
                          <a:cs typeface="Arial"/>
                        </a:rPr>
                        <a:t>Unidad</a:t>
                      </a:r>
                      <a:endParaRPr sz="650">
                        <a:latin typeface="Arial"/>
                        <a:cs typeface="Arial"/>
                      </a:endParaRPr>
                    </a:p>
                  </a:txBody>
                  <a:tcPr marL="0" marR="0" marT="64135" marB="0">
                    <a:lnL w="12700">
                      <a:solidFill>
                        <a:srgbClr val="010101"/>
                      </a:solidFill>
                      <a:prstDash val="solid"/>
                    </a:lnL>
                    <a:lnR w="12700">
                      <a:solidFill>
                        <a:srgbClr val="010101"/>
                      </a:solidFill>
                      <a:prstDash val="solid"/>
                    </a:lnR>
                    <a:lnT w="12700">
                      <a:solidFill>
                        <a:srgbClr val="010101"/>
                      </a:solidFill>
                      <a:prstDash val="solid"/>
                    </a:lnT>
                    <a:lnB w="12700">
                      <a:solidFill>
                        <a:srgbClr val="010101"/>
                      </a:solidFill>
                      <a:prstDash val="solid"/>
                    </a:lnB>
                    <a:solidFill>
                      <a:srgbClr val="C0C0C0"/>
                    </a:solidFill>
                  </a:tcPr>
                </a:tc>
                <a:tc>
                  <a:txBody>
                    <a:bodyPr/>
                    <a:lstStyle/>
                    <a:p>
                      <a:pPr marR="6350" algn="ctr">
                        <a:lnSpc>
                          <a:spcPts val="1245"/>
                        </a:lnSpc>
                        <a:spcBef>
                          <a:spcPts val="105"/>
                        </a:spcBef>
                      </a:pPr>
                      <a:r>
                        <a:rPr sz="1050" b="1" spc="10" dirty="0">
                          <a:latin typeface="Arial"/>
                          <a:cs typeface="Arial"/>
                        </a:rPr>
                        <a:t>Símbolo</a:t>
                      </a:r>
                      <a:endParaRPr sz="1050">
                        <a:latin typeface="Arial"/>
                        <a:cs typeface="Arial"/>
                      </a:endParaRPr>
                    </a:p>
                  </a:txBody>
                  <a:tcPr marL="0" marR="0" marT="13335" marB="0">
                    <a:lnL w="12700">
                      <a:solidFill>
                        <a:srgbClr val="010101"/>
                      </a:solidFill>
                      <a:prstDash val="solid"/>
                    </a:lnL>
                    <a:lnR w="12700">
                      <a:solidFill>
                        <a:srgbClr val="010101"/>
                      </a:solidFill>
                      <a:prstDash val="solid"/>
                    </a:lnR>
                    <a:lnT w="12700">
                      <a:solidFill>
                        <a:srgbClr val="010101"/>
                      </a:solidFill>
                      <a:prstDash val="solid"/>
                    </a:lnT>
                    <a:lnB w="12700">
                      <a:solidFill>
                        <a:srgbClr val="010101"/>
                      </a:solidFill>
                      <a:prstDash val="solid"/>
                    </a:lnB>
                    <a:solidFill>
                      <a:srgbClr val="C0C0C0"/>
                    </a:solidFill>
                  </a:tcPr>
                </a:tc>
                <a:tc>
                  <a:txBody>
                    <a:bodyPr/>
                    <a:lstStyle/>
                    <a:p>
                      <a:pPr marR="43815" algn="ctr">
                        <a:lnSpc>
                          <a:spcPts val="1295"/>
                        </a:lnSpc>
                        <a:spcBef>
                          <a:spcPts val="55"/>
                        </a:spcBef>
                      </a:pPr>
                      <a:r>
                        <a:rPr sz="1100" b="1" spc="45" dirty="0">
                          <a:latin typeface="Arial"/>
                          <a:cs typeface="Arial"/>
                        </a:rPr>
                        <a:t>Medida</a:t>
                      </a:r>
                      <a:r>
                        <a:rPr sz="1100" b="1" spc="-40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1100" b="1" spc="40" dirty="0">
                          <a:latin typeface="Arial"/>
                          <a:cs typeface="Arial"/>
                        </a:rPr>
                        <a:t>equivalente</a:t>
                      </a:r>
                      <a:endParaRPr sz="1100">
                        <a:latin typeface="Arial"/>
                        <a:cs typeface="Arial"/>
                      </a:endParaRPr>
                    </a:p>
                  </a:txBody>
                  <a:tcPr marL="0" marR="0" marT="6985" marB="0">
                    <a:lnL w="12700">
                      <a:solidFill>
                        <a:srgbClr val="010101"/>
                      </a:solidFill>
                      <a:prstDash val="solid"/>
                    </a:lnL>
                    <a:lnR w="12700">
                      <a:solidFill>
                        <a:srgbClr val="010101"/>
                      </a:solidFill>
                      <a:prstDash val="solid"/>
                    </a:lnR>
                    <a:lnT w="12700">
                      <a:solidFill>
                        <a:srgbClr val="010101"/>
                      </a:solidFill>
                      <a:prstDash val="solid"/>
                    </a:lnT>
                    <a:lnB w="12700">
                      <a:solidFill>
                        <a:srgbClr val="010101"/>
                      </a:solidFill>
                      <a:prstDash val="solid"/>
                    </a:lnB>
                    <a:solidFill>
                      <a:srgbClr val="C0C0C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93592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320"/>
                        </a:spcBef>
                      </a:pPr>
                      <a:r>
                        <a:rPr sz="850" spc="30" dirty="0">
                          <a:latin typeface="Microsoft Sans Serif"/>
                          <a:cs typeface="Microsoft Sans Serif"/>
                        </a:rPr>
                        <a:t>kilovoltio</a:t>
                      </a:r>
                      <a:endParaRPr sz="85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40640" marB="0">
                    <a:lnL w="12700">
                      <a:solidFill>
                        <a:srgbClr val="010101"/>
                      </a:solidFill>
                      <a:prstDash val="solid"/>
                    </a:lnL>
                    <a:lnR w="12700">
                      <a:solidFill>
                        <a:srgbClr val="010101"/>
                      </a:solidFill>
                      <a:prstDash val="solid"/>
                    </a:lnR>
                    <a:lnT w="12700">
                      <a:solidFill>
                        <a:srgbClr val="010101"/>
                      </a:solidFill>
                      <a:prstDash val="solid"/>
                    </a:lnT>
                    <a:lnB w="12700">
                      <a:solidFill>
                        <a:srgbClr val="010101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5875" algn="ctr">
                        <a:lnSpc>
                          <a:spcPts val="1410"/>
                        </a:lnSpc>
                      </a:pPr>
                      <a:r>
                        <a:rPr sz="1200" spc="-20" dirty="0">
                          <a:latin typeface="Microsoft Sans Serif"/>
                          <a:cs typeface="Microsoft Sans Serif"/>
                        </a:rPr>
                        <a:t>kV</a:t>
                      </a:r>
                      <a:endParaRPr sz="120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0" marB="0">
                    <a:lnL w="12700">
                      <a:solidFill>
                        <a:srgbClr val="010101"/>
                      </a:solidFill>
                      <a:prstDash val="solid"/>
                    </a:lnL>
                    <a:lnR w="12700">
                      <a:solidFill>
                        <a:srgbClr val="010101"/>
                      </a:solidFill>
                      <a:prstDash val="solid"/>
                    </a:lnR>
                    <a:lnT w="12700">
                      <a:solidFill>
                        <a:srgbClr val="010101"/>
                      </a:solidFill>
                      <a:prstDash val="solid"/>
                    </a:lnT>
                    <a:lnB w="12700">
                      <a:solidFill>
                        <a:srgbClr val="010101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R="34290" algn="ctr">
                        <a:lnSpc>
                          <a:spcPct val="100000"/>
                        </a:lnSpc>
                        <a:spcBef>
                          <a:spcPts val="20"/>
                        </a:spcBef>
                      </a:pPr>
                      <a:r>
                        <a:rPr sz="1150" spc="15" dirty="0">
                          <a:latin typeface="Microsoft Sans Serif"/>
                          <a:cs typeface="Microsoft Sans Serif"/>
                        </a:rPr>
                        <a:t>1</a:t>
                      </a:r>
                      <a:r>
                        <a:rPr sz="1150" spc="-25" dirty="0"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1150" spc="-20" dirty="0">
                          <a:latin typeface="Microsoft Sans Serif"/>
                          <a:cs typeface="Microsoft Sans Serif"/>
                        </a:rPr>
                        <a:t>kV</a:t>
                      </a:r>
                      <a:r>
                        <a:rPr sz="1150" spc="-25" dirty="0"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1150" spc="-15" dirty="0">
                          <a:latin typeface="Microsoft Sans Serif"/>
                          <a:cs typeface="Microsoft Sans Serif"/>
                        </a:rPr>
                        <a:t>=</a:t>
                      </a:r>
                      <a:r>
                        <a:rPr sz="1150" spc="-25" dirty="0"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1150" spc="15" dirty="0">
                          <a:latin typeface="Microsoft Sans Serif"/>
                          <a:cs typeface="Microsoft Sans Serif"/>
                        </a:rPr>
                        <a:t>1000</a:t>
                      </a:r>
                      <a:r>
                        <a:rPr sz="1150" spc="-25" dirty="0"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1150" spc="-80" dirty="0">
                          <a:latin typeface="Microsoft Sans Serif"/>
                          <a:cs typeface="Microsoft Sans Serif"/>
                        </a:rPr>
                        <a:t>V</a:t>
                      </a:r>
                      <a:endParaRPr sz="115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2540" marB="0">
                    <a:lnL w="12700">
                      <a:solidFill>
                        <a:srgbClr val="010101"/>
                      </a:solidFill>
                      <a:prstDash val="solid"/>
                    </a:lnL>
                    <a:lnR w="12700">
                      <a:solidFill>
                        <a:srgbClr val="010101"/>
                      </a:solidFill>
                      <a:prstDash val="solid"/>
                    </a:lnR>
                    <a:lnT w="12700">
                      <a:solidFill>
                        <a:srgbClr val="010101"/>
                      </a:solidFill>
                      <a:prstDash val="solid"/>
                    </a:lnT>
                    <a:lnB w="12700">
                      <a:solidFill>
                        <a:srgbClr val="010101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193598">
                <a:tc>
                  <a:txBody>
                    <a:bodyPr/>
                    <a:lstStyle/>
                    <a:p>
                      <a:pPr marR="6985" algn="ctr">
                        <a:lnSpc>
                          <a:spcPct val="100000"/>
                        </a:lnSpc>
                        <a:spcBef>
                          <a:spcPts val="370"/>
                        </a:spcBef>
                      </a:pPr>
                      <a:r>
                        <a:rPr sz="800" spc="30" dirty="0">
                          <a:latin typeface="Microsoft Sans Serif"/>
                          <a:cs typeface="Microsoft Sans Serif"/>
                        </a:rPr>
                        <a:t>milivoltios</a:t>
                      </a:r>
                      <a:endParaRPr sz="80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46990" marB="0">
                    <a:lnL w="12700">
                      <a:solidFill>
                        <a:srgbClr val="010101"/>
                      </a:solidFill>
                      <a:prstDash val="solid"/>
                    </a:lnL>
                    <a:lnR w="12700">
                      <a:solidFill>
                        <a:srgbClr val="010101"/>
                      </a:solidFill>
                      <a:prstDash val="solid"/>
                    </a:lnR>
                    <a:lnT w="12700">
                      <a:solidFill>
                        <a:srgbClr val="010101"/>
                      </a:solidFill>
                      <a:prstDash val="solid"/>
                    </a:lnT>
                    <a:lnB w="12700">
                      <a:solidFill>
                        <a:srgbClr val="010101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5875" algn="ctr">
                        <a:lnSpc>
                          <a:spcPts val="1410"/>
                        </a:lnSpc>
                      </a:pPr>
                      <a:r>
                        <a:rPr sz="1200" spc="20" dirty="0">
                          <a:latin typeface="Microsoft Sans Serif"/>
                          <a:cs typeface="Microsoft Sans Serif"/>
                        </a:rPr>
                        <a:t>mV</a:t>
                      </a:r>
                      <a:endParaRPr sz="120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0" marB="0">
                    <a:lnL w="12700">
                      <a:solidFill>
                        <a:srgbClr val="010101"/>
                      </a:solidFill>
                      <a:prstDash val="solid"/>
                    </a:lnL>
                    <a:lnR w="12700">
                      <a:solidFill>
                        <a:srgbClr val="010101"/>
                      </a:solidFill>
                      <a:prstDash val="solid"/>
                    </a:lnR>
                    <a:lnT w="12700">
                      <a:solidFill>
                        <a:srgbClr val="010101"/>
                      </a:solidFill>
                      <a:prstDash val="solid"/>
                    </a:lnT>
                    <a:lnB w="12700">
                      <a:solidFill>
                        <a:srgbClr val="010101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R="36830" algn="ctr">
                        <a:lnSpc>
                          <a:spcPct val="100000"/>
                        </a:lnSpc>
                        <a:spcBef>
                          <a:spcPts val="20"/>
                        </a:spcBef>
                      </a:pPr>
                      <a:r>
                        <a:rPr sz="1150" spc="15" dirty="0">
                          <a:latin typeface="Microsoft Sans Serif"/>
                          <a:cs typeface="Microsoft Sans Serif"/>
                        </a:rPr>
                        <a:t>1</a:t>
                      </a:r>
                      <a:r>
                        <a:rPr sz="1150" spc="-30" dirty="0"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1150" spc="20" dirty="0">
                          <a:latin typeface="Microsoft Sans Serif"/>
                          <a:cs typeface="Microsoft Sans Serif"/>
                        </a:rPr>
                        <a:t>mV</a:t>
                      </a:r>
                      <a:r>
                        <a:rPr sz="1150" spc="-25" dirty="0"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1150" spc="-15" dirty="0">
                          <a:latin typeface="Microsoft Sans Serif"/>
                          <a:cs typeface="Microsoft Sans Serif"/>
                        </a:rPr>
                        <a:t>=</a:t>
                      </a:r>
                      <a:r>
                        <a:rPr sz="1150" spc="-25" dirty="0"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1150" spc="10" dirty="0">
                          <a:latin typeface="Microsoft Sans Serif"/>
                          <a:cs typeface="Microsoft Sans Serif"/>
                        </a:rPr>
                        <a:t>0,001</a:t>
                      </a:r>
                      <a:r>
                        <a:rPr sz="1150" spc="-25" dirty="0"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1150" spc="-80" dirty="0">
                          <a:latin typeface="Microsoft Sans Serif"/>
                          <a:cs typeface="Microsoft Sans Serif"/>
                        </a:rPr>
                        <a:t>V</a:t>
                      </a:r>
                      <a:endParaRPr sz="115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2540" marB="0">
                    <a:lnL w="12700">
                      <a:solidFill>
                        <a:srgbClr val="010101"/>
                      </a:solidFill>
                      <a:prstDash val="solid"/>
                    </a:lnL>
                    <a:lnR w="12700">
                      <a:solidFill>
                        <a:srgbClr val="010101"/>
                      </a:solidFill>
                      <a:prstDash val="solid"/>
                    </a:lnR>
                    <a:lnT w="12700">
                      <a:solidFill>
                        <a:srgbClr val="010101"/>
                      </a:solidFill>
                      <a:prstDash val="solid"/>
                    </a:lnT>
                    <a:lnB w="12700">
                      <a:solidFill>
                        <a:srgbClr val="010101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02742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254"/>
                        </a:spcBef>
                      </a:pPr>
                      <a:r>
                        <a:rPr sz="900" spc="40" dirty="0">
                          <a:latin typeface="Microsoft Sans Serif"/>
                          <a:cs typeface="Microsoft Sans Serif"/>
                        </a:rPr>
                        <a:t>microvoltio</a:t>
                      </a:r>
                      <a:endParaRPr sz="90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32384" marB="0">
                    <a:lnL w="12700">
                      <a:solidFill>
                        <a:srgbClr val="010101"/>
                      </a:solidFill>
                      <a:prstDash val="solid"/>
                    </a:lnL>
                    <a:lnR w="12700">
                      <a:solidFill>
                        <a:srgbClr val="010101"/>
                      </a:solidFill>
                      <a:prstDash val="solid"/>
                    </a:lnR>
                    <a:lnT w="12700">
                      <a:solidFill>
                        <a:srgbClr val="010101"/>
                      </a:solidFill>
                      <a:prstDash val="solid"/>
                    </a:lnT>
                    <a:lnB w="12700">
                      <a:solidFill>
                        <a:srgbClr val="010101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7145" algn="ctr">
                        <a:lnSpc>
                          <a:spcPts val="1360"/>
                        </a:lnSpc>
                      </a:pPr>
                      <a:r>
                        <a:rPr sz="1200" spc="-5" dirty="0">
                          <a:latin typeface="Microsoft Sans Serif"/>
                          <a:cs typeface="Microsoft Sans Serif"/>
                        </a:rPr>
                        <a:t>µV</a:t>
                      </a:r>
                      <a:endParaRPr sz="120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0" marB="0">
                    <a:lnL w="12700">
                      <a:solidFill>
                        <a:srgbClr val="010101"/>
                      </a:solidFill>
                      <a:prstDash val="solid"/>
                    </a:lnL>
                    <a:lnR w="12700">
                      <a:solidFill>
                        <a:srgbClr val="010101"/>
                      </a:solidFill>
                      <a:prstDash val="solid"/>
                    </a:lnR>
                    <a:lnT w="12700">
                      <a:solidFill>
                        <a:srgbClr val="010101"/>
                      </a:solidFill>
                      <a:prstDash val="solid"/>
                    </a:lnT>
                    <a:lnB w="12700">
                      <a:solidFill>
                        <a:srgbClr val="010101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R="41910" algn="ctr">
                        <a:lnSpc>
                          <a:spcPts val="1350"/>
                        </a:lnSpc>
                      </a:pPr>
                      <a:r>
                        <a:rPr sz="1150" spc="15" dirty="0">
                          <a:latin typeface="Microsoft Sans Serif"/>
                          <a:cs typeface="Microsoft Sans Serif"/>
                        </a:rPr>
                        <a:t>1</a:t>
                      </a:r>
                      <a:r>
                        <a:rPr sz="1150" spc="-20" dirty="0"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1150" spc="-5" dirty="0">
                          <a:latin typeface="Microsoft Sans Serif"/>
                          <a:cs typeface="Microsoft Sans Serif"/>
                        </a:rPr>
                        <a:t>µV</a:t>
                      </a:r>
                      <a:r>
                        <a:rPr sz="1150" spc="-20" dirty="0"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1150" spc="-15" dirty="0">
                          <a:latin typeface="Microsoft Sans Serif"/>
                          <a:cs typeface="Microsoft Sans Serif"/>
                        </a:rPr>
                        <a:t>=</a:t>
                      </a:r>
                      <a:r>
                        <a:rPr sz="1150" spc="-20" dirty="0"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1150" spc="10" dirty="0">
                          <a:latin typeface="Microsoft Sans Serif"/>
                          <a:cs typeface="Microsoft Sans Serif"/>
                        </a:rPr>
                        <a:t>0,000001</a:t>
                      </a:r>
                      <a:r>
                        <a:rPr sz="1150" spc="-20" dirty="0"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1150" spc="-80" dirty="0">
                          <a:latin typeface="Microsoft Sans Serif"/>
                          <a:cs typeface="Microsoft Sans Serif"/>
                        </a:rPr>
                        <a:t>V</a:t>
                      </a:r>
                      <a:endParaRPr sz="115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0" marB="0">
                    <a:lnL w="12700">
                      <a:solidFill>
                        <a:srgbClr val="010101"/>
                      </a:solidFill>
                      <a:prstDash val="solid"/>
                    </a:lnL>
                    <a:lnR w="12700">
                      <a:solidFill>
                        <a:srgbClr val="010101"/>
                      </a:solidFill>
                      <a:prstDash val="solid"/>
                    </a:lnR>
                    <a:lnT w="12700">
                      <a:solidFill>
                        <a:srgbClr val="010101"/>
                      </a:solidFill>
                      <a:prstDash val="solid"/>
                    </a:lnT>
                    <a:lnB w="12700">
                      <a:solidFill>
                        <a:srgbClr val="010101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</a:tbl>
          </a:graphicData>
        </a:graphic>
      </p:graphicFrame>
      <p:sp>
        <p:nvSpPr>
          <p:cNvPr id="3" name="object 3"/>
          <p:cNvSpPr/>
          <p:nvPr/>
        </p:nvSpPr>
        <p:spPr>
          <a:xfrm>
            <a:off x="8650427" y="5058562"/>
            <a:ext cx="128270" cy="635000"/>
          </a:xfrm>
          <a:custGeom>
            <a:avLst/>
            <a:gdLst/>
            <a:ahLst/>
            <a:cxnLst/>
            <a:rect l="l" t="t" r="r" b="b"/>
            <a:pathLst>
              <a:path w="128270" h="635000">
                <a:moveTo>
                  <a:pt x="68592" y="634631"/>
                </a:moveTo>
                <a:lnTo>
                  <a:pt x="68592" y="508520"/>
                </a:lnTo>
                <a:lnTo>
                  <a:pt x="10045" y="481088"/>
                </a:lnTo>
                <a:lnTo>
                  <a:pt x="124345" y="427113"/>
                </a:lnTo>
                <a:lnTo>
                  <a:pt x="0" y="379488"/>
                </a:lnTo>
                <a:lnTo>
                  <a:pt x="128015" y="331977"/>
                </a:lnTo>
                <a:lnTo>
                  <a:pt x="5460" y="291731"/>
                </a:lnTo>
                <a:lnTo>
                  <a:pt x="124345" y="242315"/>
                </a:lnTo>
                <a:lnTo>
                  <a:pt x="9156" y="194817"/>
                </a:lnTo>
                <a:lnTo>
                  <a:pt x="124345" y="135394"/>
                </a:lnTo>
                <a:lnTo>
                  <a:pt x="68592" y="108838"/>
                </a:lnTo>
                <a:lnTo>
                  <a:pt x="68592" y="0"/>
                </a:lnTo>
              </a:path>
            </a:pathLst>
          </a:custGeom>
          <a:ln w="12700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/>
          <p:nvPr/>
        </p:nvSpPr>
        <p:spPr>
          <a:xfrm>
            <a:off x="9054795" y="5070387"/>
            <a:ext cx="113030" cy="636905"/>
          </a:xfrm>
          <a:custGeom>
            <a:avLst/>
            <a:gdLst/>
            <a:ahLst/>
            <a:cxnLst/>
            <a:rect l="l" t="t" r="r" b="b"/>
            <a:pathLst>
              <a:path w="113029" h="636904">
                <a:moveTo>
                  <a:pt x="0" y="85978"/>
                </a:moveTo>
                <a:lnTo>
                  <a:pt x="112534" y="85978"/>
                </a:lnTo>
                <a:lnTo>
                  <a:pt x="112534" y="549528"/>
                </a:lnTo>
                <a:lnTo>
                  <a:pt x="0" y="549528"/>
                </a:lnTo>
                <a:lnTo>
                  <a:pt x="0" y="85978"/>
                </a:lnTo>
                <a:close/>
              </a:path>
              <a:path w="113029" h="636904">
                <a:moveTo>
                  <a:pt x="59436" y="550545"/>
                </a:moveTo>
                <a:lnTo>
                  <a:pt x="59436" y="636397"/>
                </a:lnTo>
              </a:path>
              <a:path w="113029" h="636904">
                <a:moveTo>
                  <a:pt x="59436" y="0"/>
                </a:moveTo>
                <a:lnTo>
                  <a:pt x="59436" y="85978"/>
                </a:lnTo>
              </a:path>
            </a:pathLst>
          </a:custGeom>
          <a:ln w="12700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/>
          <p:nvPr/>
        </p:nvSpPr>
        <p:spPr>
          <a:xfrm>
            <a:off x="8178622" y="4840287"/>
            <a:ext cx="26034" cy="10160"/>
          </a:xfrm>
          <a:custGeom>
            <a:avLst/>
            <a:gdLst/>
            <a:ahLst/>
            <a:cxnLst/>
            <a:rect l="l" t="t" r="r" b="b"/>
            <a:pathLst>
              <a:path w="26035" h="10160">
                <a:moveTo>
                  <a:pt x="20142" y="0"/>
                </a:moveTo>
                <a:lnTo>
                  <a:pt x="12954" y="0"/>
                </a:lnTo>
                <a:lnTo>
                  <a:pt x="5803" y="0"/>
                </a:lnTo>
                <a:lnTo>
                  <a:pt x="0" y="2260"/>
                </a:lnTo>
                <a:lnTo>
                  <a:pt x="0" y="7835"/>
                </a:lnTo>
                <a:lnTo>
                  <a:pt x="5803" y="10096"/>
                </a:lnTo>
                <a:lnTo>
                  <a:pt x="20142" y="10096"/>
                </a:lnTo>
                <a:lnTo>
                  <a:pt x="25946" y="7835"/>
                </a:lnTo>
                <a:lnTo>
                  <a:pt x="25946" y="2260"/>
                </a:lnTo>
                <a:lnTo>
                  <a:pt x="20142" y="0"/>
                </a:lnTo>
                <a:close/>
              </a:path>
            </a:pathLst>
          </a:custGeom>
          <a:solidFill>
            <a:srgbClr val="E8E9EA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" name="object 6"/>
          <p:cNvSpPr/>
          <p:nvPr/>
        </p:nvSpPr>
        <p:spPr>
          <a:xfrm>
            <a:off x="8178622" y="4847589"/>
            <a:ext cx="26034" cy="198120"/>
          </a:xfrm>
          <a:custGeom>
            <a:avLst/>
            <a:gdLst/>
            <a:ahLst/>
            <a:cxnLst/>
            <a:rect l="l" t="t" r="r" b="b"/>
            <a:pathLst>
              <a:path w="26035" h="198120">
                <a:moveTo>
                  <a:pt x="25946" y="533"/>
                </a:moveTo>
                <a:lnTo>
                  <a:pt x="20789" y="2540"/>
                </a:lnTo>
                <a:lnTo>
                  <a:pt x="1879" y="2540"/>
                </a:lnTo>
                <a:lnTo>
                  <a:pt x="1879" y="0"/>
                </a:lnTo>
                <a:lnTo>
                  <a:pt x="0" y="0"/>
                </a:lnTo>
                <a:lnTo>
                  <a:pt x="0" y="2540"/>
                </a:lnTo>
                <a:lnTo>
                  <a:pt x="0" y="195580"/>
                </a:lnTo>
                <a:lnTo>
                  <a:pt x="3289" y="195580"/>
                </a:lnTo>
                <a:lnTo>
                  <a:pt x="3289" y="198120"/>
                </a:lnTo>
                <a:lnTo>
                  <a:pt x="22644" y="198120"/>
                </a:lnTo>
                <a:lnTo>
                  <a:pt x="22644" y="195580"/>
                </a:lnTo>
                <a:lnTo>
                  <a:pt x="25946" y="195580"/>
                </a:lnTo>
                <a:lnTo>
                  <a:pt x="25946" y="2794"/>
                </a:lnTo>
                <a:lnTo>
                  <a:pt x="25946" y="2540"/>
                </a:lnTo>
                <a:lnTo>
                  <a:pt x="25946" y="533"/>
                </a:lnTo>
                <a:close/>
              </a:path>
            </a:pathLst>
          </a:custGeom>
          <a:solidFill>
            <a:srgbClr val="7F8184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" name="object 7"/>
          <p:cNvSpPr/>
          <p:nvPr/>
        </p:nvSpPr>
        <p:spPr>
          <a:xfrm>
            <a:off x="8178622" y="5753099"/>
            <a:ext cx="26034" cy="158750"/>
          </a:xfrm>
          <a:custGeom>
            <a:avLst/>
            <a:gdLst/>
            <a:ahLst/>
            <a:cxnLst/>
            <a:rect l="l" t="t" r="r" b="b"/>
            <a:pathLst>
              <a:path w="26035" h="158750">
                <a:moveTo>
                  <a:pt x="25946" y="0"/>
                </a:moveTo>
                <a:lnTo>
                  <a:pt x="0" y="0"/>
                </a:lnTo>
                <a:lnTo>
                  <a:pt x="0" y="156210"/>
                </a:lnTo>
                <a:lnTo>
                  <a:pt x="3467" y="156210"/>
                </a:lnTo>
                <a:lnTo>
                  <a:pt x="3467" y="158750"/>
                </a:lnTo>
                <a:lnTo>
                  <a:pt x="22466" y="158750"/>
                </a:lnTo>
                <a:lnTo>
                  <a:pt x="22466" y="156210"/>
                </a:lnTo>
                <a:lnTo>
                  <a:pt x="25946" y="156210"/>
                </a:lnTo>
                <a:lnTo>
                  <a:pt x="25946" y="0"/>
                </a:lnTo>
                <a:close/>
              </a:path>
            </a:pathLst>
          </a:custGeom>
          <a:solidFill>
            <a:srgbClr val="7F8184"/>
          </a:solidFill>
        </p:spPr>
        <p:txBody>
          <a:bodyPr wrap="square" lIns="0" tIns="0" rIns="0" bIns="0" rtlCol="0"/>
          <a:lstStyle/>
          <a:p>
            <a:endParaRPr/>
          </a:p>
        </p:txBody>
      </p:sp>
      <p:grpSp>
        <p:nvGrpSpPr>
          <p:cNvPr id="8" name="object 8"/>
          <p:cNvGrpSpPr/>
          <p:nvPr/>
        </p:nvGrpSpPr>
        <p:grpSpPr>
          <a:xfrm>
            <a:off x="8082965" y="4836159"/>
            <a:ext cx="217804" cy="1079500"/>
            <a:chOff x="3028365" y="4836159"/>
            <a:chExt cx="217804" cy="1079500"/>
          </a:xfrm>
        </p:grpSpPr>
        <p:sp>
          <p:nvSpPr>
            <p:cNvPr id="9" name="object 9"/>
            <p:cNvSpPr/>
            <p:nvPr/>
          </p:nvSpPr>
          <p:spPr>
            <a:xfrm>
              <a:off x="3032493" y="5003761"/>
              <a:ext cx="209550" cy="81280"/>
            </a:xfrm>
            <a:custGeom>
              <a:avLst/>
              <a:gdLst/>
              <a:ahLst/>
              <a:cxnLst/>
              <a:rect l="l" t="t" r="r" b="b"/>
              <a:pathLst>
                <a:path w="209550" h="81279">
                  <a:moveTo>
                    <a:pt x="117475" y="0"/>
                  </a:moveTo>
                  <a:lnTo>
                    <a:pt x="117475" y="36601"/>
                  </a:lnTo>
                  <a:lnTo>
                    <a:pt x="117475" y="39395"/>
                  </a:lnTo>
                  <a:lnTo>
                    <a:pt x="111671" y="41655"/>
                  </a:lnTo>
                  <a:lnTo>
                    <a:pt x="97332" y="41655"/>
                  </a:lnTo>
                  <a:lnTo>
                    <a:pt x="91528" y="39395"/>
                  </a:lnTo>
                  <a:lnTo>
                    <a:pt x="91528" y="0"/>
                  </a:lnTo>
                  <a:lnTo>
                    <a:pt x="55458" y="4430"/>
                  </a:lnTo>
                  <a:lnTo>
                    <a:pt x="26414" y="13304"/>
                  </a:lnTo>
                  <a:lnTo>
                    <a:pt x="7045" y="25601"/>
                  </a:lnTo>
                  <a:lnTo>
                    <a:pt x="0" y="40297"/>
                  </a:lnTo>
                  <a:lnTo>
                    <a:pt x="8211" y="56114"/>
                  </a:lnTo>
                  <a:lnTo>
                    <a:pt x="30605" y="69032"/>
                  </a:lnTo>
                  <a:lnTo>
                    <a:pt x="63816" y="77742"/>
                  </a:lnTo>
                  <a:lnTo>
                    <a:pt x="104482" y="80937"/>
                  </a:lnTo>
                  <a:lnTo>
                    <a:pt x="145170" y="77742"/>
                  </a:lnTo>
                  <a:lnTo>
                    <a:pt x="178393" y="69032"/>
                  </a:lnTo>
                  <a:lnTo>
                    <a:pt x="200791" y="56114"/>
                  </a:lnTo>
                  <a:lnTo>
                    <a:pt x="209003" y="40297"/>
                  </a:lnTo>
                  <a:lnTo>
                    <a:pt x="201955" y="25601"/>
                  </a:lnTo>
                  <a:lnTo>
                    <a:pt x="182579" y="13304"/>
                  </a:lnTo>
                  <a:lnTo>
                    <a:pt x="153534" y="4430"/>
                  </a:lnTo>
                  <a:lnTo>
                    <a:pt x="117475" y="0"/>
                  </a:lnTo>
                  <a:close/>
                </a:path>
              </a:pathLst>
            </a:custGeom>
            <a:solidFill>
              <a:srgbClr val="D2D3D5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0" name="object 10"/>
            <p:cNvSpPr/>
            <p:nvPr/>
          </p:nvSpPr>
          <p:spPr>
            <a:xfrm>
              <a:off x="3047568" y="5065013"/>
              <a:ext cx="60960" cy="687070"/>
            </a:xfrm>
            <a:custGeom>
              <a:avLst/>
              <a:gdLst/>
              <a:ahLst/>
              <a:cxnLst/>
              <a:rect l="l" t="t" r="r" b="b"/>
              <a:pathLst>
                <a:path w="60960" h="687070">
                  <a:moveTo>
                    <a:pt x="18008" y="8674"/>
                  </a:moveTo>
                  <a:lnTo>
                    <a:pt x="11036" y="6108"/>
                  </a:lnTo>
                  <a:lnTo>
                    <a:pt x="4965" y="3213"/>
                  </a:lnTo>
                  <a:lnTo>
                    <a:pt x="0" y="0"/>
                  </a:lnTo>
                  <a:lnTo>
                    <a:pt x="0" y="668528"/>
                  </a:lnTo>
                  <a:lnTo>
                    <a:pt x="4965" y="671728"/>
                  </a:lnTo>
                  <a:lnTo>
                    <a:pt x="11036" y="674636"/>
                  </a:lnTo>
                  <a:lnTo>
                    <a:pt x="18008" y="677189"/>
                  </a:lnTo>
                  <a:lnTo>
                    <a:pt x="18008" y="8674"/>
                  </a:lnTo>
                  <a:close/>
                </a:path>
                <a:path w="60960" h="687070">
                  <a:moveTo>
                    <a:pt x="60680" y="18097"/>
                  </a:moveTo>
                  <a:lnTo>
                    <a:pt x="52666" y="17208"/>
                  </a:lnTo>
                  <a:lnTo>
                    <a:pt x="45034" y="15951"/>
                  </a:lnTo>
                  <a:lnTo>
                    <a:pt x="37922" y="14389"/>
                  </a:lnTo>
                  <a:lnTo>
                    <a:pt x="37922" y="682917"/>
                  </a:lnTo>
                  <a:lnTo>
                    <a:pt x="45034" y="684479"/>
                  </a:lnTo>
                  <a:lnTo>
                    <a:pt x="52666" y="685736"/>
                  </a:lnTo>
                  <a:lnTo>
                    <a:pt x="60680" y="686625"/>
                  </a:lnTo>
                  <a:lnTo>
                    <a:pt x="60680" y="18097"/>
                  </a:lnTo>
                  <a:close/>
                </a:path>
              </a:pathLst>
            </a:custGeom>
            <a:solidFill>
              <a:srgbClr val="A4A6A8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1" name="object 11"/>
            <p:cNvSpPr/>
            <p:nvPr/>
          </p:nvSpPr>
          <p:spPr>
            <a:xfrm>
              <a:off x="3065576" y="5073687"/>
              <a:ext cx="20320" cy="674370"/>
            </a:xfrm>
            <a:custGeom>
              <a:avLst/>
              <a:gdLst/>
              <a:ahLst/>
              <a:cxnLst/>
              <a:rect l="l" t="t" r="r" b="b"/>
              <a:pathLst>
                <a:path w="20319" h="674370">
                  <a:moveTo>
                    <a:pt x="0" y="0"/>
                  </a:moveTo>
                  <a:lnTo>
                    <a:pt x="0" y="668515"/>
                  </a:lnTo>
                  <a:lnTo>
                    <a:pt x="6019" y="670725"/>
                  </a:lnTo>
                  <a:lnTo>
                    <a:pt x="12687" y="672642"/>
                  </a:lnTo>
                  <a:lnTo>
                    <a:pt x="19913" y="674243"/>
                  </a:lnTo>
                  <a:lnTo>
                    <a:pt x="19913" y="5714"/>
                  </a:lnTo>
                  <a:lnTo>
                    <a:pt x="12687" y="4114"/>
                  </a:lnTo>
                  <a:lnTo>
                    <a:pt x="6019" y="2184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D2D3D5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2" name="object 12"/>
            <p:cNvSpPr/>
            <p:nvPr/>
          </p:nvSpPr>
          <p:spPr>
            <a:xfrm>
              <a:off x="3032493" y="5044058"/>
              <a:ext cx="15240" cy="689610"/>
            </a:xfrm>
            <a:custGeom>
              <a:avLst/>
              <a:gdLst/>
              <a:ahLst/>
              <a:cxnLst/>
              <a:rect l="l" t="t" r="r" b="b"/>
              <a:pathLst>
                <a:path w="15239" h="689610">
                  <a:moveTo>
                    <a:pt x="15074" y="20955"/>
                  </a:moveTo>
                  <a:lnTo>
                    <a:pt x="8699" y="16179"/>
                  </a:lnTo>
                  <a:lnTo>
                    <a:pt x="3962" y="11074"/>
                  </a:lnTo>
                  <a:lnTo>
                    <a:pt x="1016" y="5664"/>
                  </a:lnTo>
                  <a:lnTo>
                    <a:pt x="0" y="0"/>
                  </a:lnTo>
                  <a:lnTo>
                    <a:pt x="0" y="668528"/>
                  </a:lnTo>
                  <a:lnTo>
                    <a:pt x="1016" y="674179"/>
                  </a:lnTo>
                  <a:lnTo>
                    <a:pt x="3962" y="679589"/>
                  </a:lnTo>
                  <a:lnTo>
                    <a:pt x="8699" y="684707"/>
                  </a:lnTo>
                  <a:lnTo>
                    <a:pt x="15074" y="689483"/>
                  </a:lnTo>
                  <a:lnTo>
                    <a:pt x="15074" y="20955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3" name="object 13"/>
            <p:cNvSpPr/>
            <p:nvPr/>
          </p:nvSpPr>
          <p:spPr>
            <a:xfrm>
              <a:off x="3218256" y="5173903"/>
              <a:ext cx="0" cy="69850"/>
            </a:xfrm>
            <a:custGeom>
              <a:avLst/>
              <a:gdLst/>
              <a:ahLst/>
              <a:cxnLst/>
              <a:rect l="l" t="t" r="r" b="b"/>
              <a:pathLst>
                <a:path h="69850">
                  <a:moveTo>
                    <a:pt x="0" y="69697"/>
                  </a:moveTo>
                  <a:lnTo>
                    <a:pt x="0" y="0"/>
                  </a:lnTo>
                </a:path>
              </a:pathLst>
            </a:custGeom>
            <a:ln w="825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4" name="object 14"/>
            <p:cNvSpPr/>
            <p:nvPr/>
          </p:nvSpPr>
          <p:spPr>
            <a:xfrm>
              <a:off x="3108248" y="5082476"/>
              <a:ext cx="62865" cy="671195"/>
            </a:xfrm>
            <a:custGeom>
              <a:avLst/>
              <a:gdLst/>
              <a:ahLst/>
              <a:cxnLst/>
              <a:rect l="l" t="t" r="r" b="b"/>
              <a:pathLst>
                <a:path w="62864" h="671195">
                  <a:moveTo>
                    <a:pt x="62585" y="0"/>
                  </a:moveTo>
                  <a:lnTo>
                    <a:pt x="54480" y="947"/>
                  </a:lnTo>
                  <a:lnTo>
                    <a:pt x="46123" y="1644"/>
                  </a:lnTo>
                  <a:lnTo>
                    <a:pt x="37532" y="2075"/>
                  </a:lnTo>
                  <a:lnTo>
                    <a:pt x="28727" y="2222"/>
                  </a:lnTo>
                  <a:lnTo>
                    <a:pt x="14054" y="1809"/>
                  </a:lnTo>
                  <a:lnTo>
                    <a:pt x="0" y="635"/>
                  </a:lnTo>
                  <a:lnTo>
                    <a:pt x="0" y="669163"/>
                  </a:lnTo>
                  <a:lnTo>
                    <a:pt x="14054" y="670332"/>
                  </a:lnTo>
                  <a:lnTo>
                    <a:pt x="28727" y="670750"/>
                  </a:lnTo>
                  <a:lnTo>
                    <a:pt x="37532" y="670605"/>
                  </a:lnTo>
                  <a:lnTo>
                    <a:pt x="46123" y="670177"/>
                  </a:lnTo>
                  <a:lnTo>
                    <a:pt x="54480" y="669480"/>
                  </a:lnTo>
                  <a:lnTo>
                    <a:pt x="62585" y="668527"/>
                  </a:lnTo>
                  <a:lnTo>
                    <a:pt x="62585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5" name="object 15"/>
            <p:cNvSpPr/>
            <p:nvPr/>
          </p:nvSpPr>
          <p:spPr>
            <a:xfrm>
              <a:off x="3170834" y="5075389"/>
              <a:ext cx="33020" cy="675640"/>
            </a:xfrm>
            <a:custGeom>
              <a:avLst/>
              <a:gdLst/>
              <a:ahLst/>
              <a:cxnLst/>
              <a:rect l="l" t="t" r="r" b="b"/>
              <a:pathLst>
                <a:path w="33019" h="675639">
                  <a:moveTo>
                    <a:pt x="32715" y="0"/>
                  </a:moveTo>
                  <a:lnTo>
                    <a:pt x="25246" y="2184"/>
                  </a:lnTo>
                  <a:lnTo>
                    <a:pt x="17272" y="4100"/>
                  </a:lnTo>
                  <a:lnTo>
                    <a:pt x="8840" y="5738"/>
                  </a:lnTo>
                  <a:lnTo>
                    <a:pt x="0" y="7086"/>
                  </a:lnTo>
                  <a:lnTo>
                    <a:pt x="0" y="675614"/>
                  </a:lnTo>
                  <a:lnTo>
                    <a:pt x="8840" y="674271"/>
                  </a:lnTo>
                  <a:lnTo>
                    <a:pt x="17271" y="672633"/>
                  </a:lnTo>
                  <a:lnTo>
                    <a:pt x="25246" y="670713"/>
                  </a:lnTo>
                  <a:lnTo>
                    <a:pt x="32715" y="668527"/>
                  </a:lnTo>
                  <a:lnTo>
                    <a:pt x="32715" y="0"/>
                  </a:lnTo>
                  <a:close/>
                </a:path>
              </a:pathLst>
            </a:custGeom>
            <a:solidFill>
              <a:srgbClr val="68696B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6" name="object 16"/>
            <p:cNvSpPr/>
            <p:nvPr/>
          </p:nvSpPr>
          <p:spPr>
            <a:xfrm>
              <a:off x="3217786" y="5044058"/>
              <a:ext cx="24130" cy="694690"/>
            </a:xfrm>
            <a:custGeom>
              <a:avLst/>
              <a:gdLst/>
              <a:ahLst/>
              <a:cxnLst/>
              <a:rect l="l" t="t" r="r" b="b"/>
              <a:pathLst>
                <a:path w="24130" h="694689">
                  <a:moveTo>
                    <a:pt x="23710" y="0"/>
                  </a:moveTo>
                  <a:lnTo>
                    <a:pt x="22088" y="7173"/>
                  </a:lnTo>
                  <a:lnTo>
                    <a:pt x="17408" y="13933"/>
                  </a:lnTo>
                  <a:lnTo>
                    <a:pt x="9952" y="20172"/>
                  </a:lnTo>
                  <a:lnTo>
                    <a:pt x="0" y="25780"/>
                  </a:lnTo>
                  <a:lnTo>
                    <a:pt x="0" y="694296"/>
                  </a:lnTo>
                  <a:lnTo>
                    <a:pt x="9952" y="688689"/>
                  </a:lnTo>
                  <a:lnTo>
                    <a:pt x="17408" y="682455"/>
                  </a:lnTo>
                  <a:lnTo>
                    <a:pt x="22088" y="675699"/>
                  </a:lnTo>
                  <a:lnTo>
                    <a:pt x="23710" y="668527"/>
                  </a:lnTo>
                  <a:lnTo>
                    <a:pt x="23710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7" name="object 17"/>
            <p:cNvSpPr/>
            <p:nvPr/>
          </p:nvSpPr>
          <p:spPr>
            <a:xfrm>
              <a:off x="3203549" y="5069839"/>
              <a:ext cx="14604" cy="674370"/>
            </a:xfrm>
            <a:custGeom>
              <a:avLst/>
              <a:gdLst/>
              <a:ahLst/>
              <a:cxnLst/>
              <a:rect l="l" t="t" r="r" b="b"/>
              <a:pathLst>
                <a:path w="14605" h="674370">
                  <a:moveTo>
                    <a:pt x="14236" y="0"/>
                  </a:moveTo>
                  <a:lnTo>
                    <a:pt x="9956" y="2019"/>
                  </a:lnTo>
                  <a:lnTo>
                    <a:pt x="5194" y="3886"/>
                  </a:lnTo>
                  <a:lnTo>
                    <a:pt x="0" y="5549"/>
                  </a:lnTo>
                  <a:lnTo>
                    <a:pt x="0" y="674077"/>
                  </a:lnTo>
                  <a:lnTo>
                    <a:pt x="5194" y="672414"/>
                  </a:lnTo>
                  <a:lnTo>
                    <a:pt x="9956" y="670547"/>
                  </a:lnTo>
                  <a:lnTo>
                    <a:pt x="14236" y="668515"/>
                  </a:lnTo>
                  <a:lnTo>
                    <a:pt x="14236" y="0"/>
                  </a:lnTo>
                  <a:close/>
                </a:path>
              </a:pathLst>
            </a:custGeom>
            <a:solidFill>
              <a:srgbClr val="A4A6A8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8" name="object 18"/>
            <p:cNvSpPr/>
            <p:nvPr/>
          </p:nvSpPr>
          <p:spPr>
            <a:xfrm>
              <a:off x="3047568" y="5258447"/>
              <a:ext cx="60960" cy="43815"/>
            </a:xfrm>
            <a:custGeom>
              <a:avLst/>
              <a:gdLst/>
              <a:ahLst/>
              <a:cxnLst/>
              <a:rect l="l" t="t" r="r" b="b"/>
              <a:pathLst>
                <a:path w="60960" h="43814">
                  <a:moveTo>
                    <a:pt x="18008" y="8674"/>
                  </a:moveTo>
                  <a:lnTo>
                    <a:pt x="11036" y="6134"/>
                  </a:lnTo>
                  <a:lnTo>
                    <a:pt x="4965" y="3225"/>
                  </a:lnTo>
                  <a:lnTo>
                    <a:pt x="0" y="0"/>
                  </a:lnTo>
                  <a:lnTo>
                    <a:pt x="0" y="25196"/>
                  </a:lnTo>
                  <a:lnTo>
                    <a:pt x="4965" y="28409"/>
                  </a:lnTo>
                  <a:lnTo>
                    <a:pt x="11036" y="31318"/>
                  </a:lnTo>
                  <a:lnTo>
                    <a:pt x="18008" y="33883"/>
                  </a:lnTo>
                  <a:lnTo>
                    <a:pt x="18008" y="8674"/>
                  </a:lnTo>
                  <a:close/>
                </a:path>
                <a:path w="60960" h="43814">
                  <a:moveTo>
                    <a:pt x="60680" y="18110"/>
                  </a:moveTo>
                  <a:lnTo>
                    <a:pt x="52666" y="17221"/>
                  </a:lnTo>
                  <a:lnTo>
                    <a:pt x="45034" y="15963"/>
                  </a:lnTo>
                  <a:lnTo>
                    <a:pt x="37922" y="14401"/>
                  </a:lnTo>
                  <a:lnTo>
                    <a:pt x="37922" y="39598"/>
                  </a:lnTo>
                  <a:lnTo>
                    <a:pt x="45034" y="41160"/>
                  </a:lnTo>
                  <a:lnTo>
                    <a:pt x="52666" y="42405"/>
                  </a:lnTo>
                  <a:lnTo>
                    <a:pt x="60680" y="43307"/>
                  </a:lnTo>
                  <a:lnTo>
                    <a:pt x="60680" y="18110"/>
                  </a:lnTo>
                  <a:close/>
                </a:path>
              </a:pathLst>
            </a:custGeom>
            <a:solidFill>
              <a:srgbClr val="8D8F92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9" name="object 19"/>
            <p:cNvSpPr/>
            <p:nvPr/>
          </p:nvSpPr>
          <p:spPr>
            <a:xfrm>
              <a:off x="3065576" y="5267121"/>
              <a:ext cx="20320" cy="31115"/>
            </a:xfrm>
            <a:custGeom>
              <a:avLst/>
              <a:gdLst/>
              <a:ahLst/>
              <a:cxnLst/>
              <a:rect l="l" t="t" r="r" b="b"/>
              <a:pathLst>
                <a:path w="20319" h="31114">
                  <a:moveTo>
                    <a:pt x="0" y="0"/>
                  </a:moveTo>
                  <a:lnTo>
                    <a:pt x="0" y="25209"/>
                  </a:lnTo>
                  <a:lnTo>
                    <a:pt x="6019" y="27381"/>
                  </a:lnTo>
                  <a:lnTo>
                    <a:pt x="12687" y="29324"/>
                  </a:lnTo>
                  <a:lnTo>
                    <a:pt x="19913" y="30924"/>
                  </a:lnTo>
                  <a:lnTo>
                    <a:pt x="19913" y="5727"/>
                  </a:lnTo>
                  <a:lnTo>
                    <a:pt x="12687" y="4127"/>
                  </a:lnTo>
                  <a:lnTo>
                    <a:pt x="6019" y="219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B0B2B4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0" name="object 20"/>
            <p:cNvSpPr/>
            <p:nvPr/>
          </p:nvSpPr>
          <p:spPr>
            <a:xfrm>
              <a:off x="3032493" y="5237505"/>
              <a:ext cx="209550" cy="50800"/>
            </a:xfrm>
            <a:custGeom>
              <a:avLst/>
              <a:gdLst/>
              <a:ahLst/>
              <a:cxnLst/>
              <a:rect l="l" t="t" r="r" b="b"/>
              <a:pathLst>
                <a:path w="209550" h="50800">
                  <a:moveTo>
                    <a:pt x="15074" y="20942"/>
                  </a:moveTo>
                  <a:lnTo>
                    <a:pt x="8699" y="16179"/>
                  </a:lnTo>
                  <a:lnTo>
                    <a:pt x="3962" y="11061"/>
                  </a:lnTo>
                  <a:lnTo>
                    <a:pt x="1016" y="5651"/>
                  </a:lnTo>
                  <a:lnTo>
                    <a:pt x="0" y="0"/>
                  </a:lnTo>
                  <a:lnTo>
                    <a:pt x="0" y="25196"/>
                  </a:lnTo>
                  <a:lnTo>
                    <a:pt x="1016" y="30848"/>
                  </a:lnTo>
                  <a:lnTo>
                    <a:pt x="3962" y="36258"/>
                  </a:lnTo>
                  <a:lnTo>
                    <a:pt x="8699" y="41363"/>
                  </a:lnTo>
                  <a:lnTo>
                    <a:pt x="15074" y="46139"/>
                  </a:lnTo>
                  <a:lnTo>
                    <a:pt x="15074" y="20942"/>
                  </a:lnTo>
                  <a:close/>
                </a:path>
                <a:path w="209550" h="50800">
                  <a:moveTo>
                    <a:pt x="209003" y="0"/>
                  </a:moveTo>
                  <a:lnTo>
                    <a:pt x="207403" y="7099"/>
                  </a:lnTo>
                  <a:lnTo>
                    <a:pt x="202819" y="13779"/>
                  </a:lnTo>
                  <a:lnTo>
                    <a:pt x="195503" y="19964"/>
                  </a:lnTo>
                  <a:lnTo>
                    <a:pt x="185762" y="25527"/>
                  </a:lnTo>
                  <a:lnTo>
                    <a:pt x="185762" y="50723"/>
                  </a:lnTo>
                  <a:lnTo>
                    <a:pt x="195503" y="45161"/>
                  </a:lnTo>
                  <a:lnTo>
                    <a:pt x="202819" y="38976"/>
                  </a:lnTo>
                  <a:lnTo>
                    <a:pt x="207403" y="32296"/>
                  </a:lnTo>
                  <a:lnTo>
                    <a:pt x="209003" y="25196"/>
                  </a:lnTo>
                  <a:lnTo>
                    <a:pt x="209003" y="0"/>
                  </a:lnTo>
                  <a:close/>
                </a:path>
              </a:pathLst>
            </a:custGeom>
            <a:solidFill>
              <a:srgbClr val="818385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1" name="object 21"/>
            <p:cNvSpPr/>
            <p:nvPr/>
          </p:nvSpPr>
          <p:spPr>
            <a:xfrm>
              <a:off x="3202597" y="5263032"/>
              <a:ext cx="15875" cy="31750"/>
            </a:xfrm>
            <a:custGeom>
              <a:avLst/>
              <a:gdLst/>
              <a:ahLst/>
              <a:cxnLst/>
              <a:rect l="l" t="t" r="r" b="b"/>
              <a:pathLst>
                <a:path w="15875" h="31750">
                  <a:moveTo>
                    <a:pt x="15659" y="0"/>
                  </a:moveTo>
                  <a:lnTo>
                    <a:pt x="11010" y="2235"/>
                  </a:lnTo>
                  <a:lnTo>
                    <a:pt x="5765" y="4279"/>
                  </a:lnTo>
                  <a:lnTo>
                    <a:pt x="0" y="6083"/>
                  </a:lnTo>
                  <a:lnTo>
                    <a:pt x="0" y="31280"/>
                  </a:lnTo>
                  <a:lnTo>
                    <a:pt x="5765" y="29464"/>
                  </a:lnTo>
                  <a:lnTo>
                    <a:pt x="11010" y="27432"/>
                  </a:lnTo>
                  <a:lnTo>
                    <a:pt x="15659" y="25196"/>
                  </a:lnTo>
                  <a:lnTo>
                    <a:pt x="15659" y="0"/>
                  </a:lnTo>
                  <a:close/>
                </a:path>
              </a:pathLst>
            </a:custGeom>
            <a:solidFill>
              <a:srgbClr val="B0B2B4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2" name="object 22"/>
            <p:cNvSpPr/>
            <p:nvPr/>
          </p:nvSpPr>
          <p:spPr>
            <a:xfrm>
              <a:off x="3169411" y="5269115"/>
              <a:ext cx="33655" cy="32384"/>
            </a:xfrm>
            <a:custGeom>
              <a:avLst/>
              <a:gdLst/>
              <a:ahLst/>
              <a:cxnLst/>
              <a:rect l="l" t="t" r="r" b="b"/>
              <a:pathLst>
                <a:path w="33655" h="32385">
                  <a:moveTo>
                    <a:pt x="33185" y="0"/>
                  </a:moveTo>
                  <a:lnTo>
                    <a:pt x="25596" y="2175"/>
                  </a:lnTo>
                  <a:lnTo>
                    <a:pt x="17506" y="4081"/>
                  </a:lnTo>
                  <a:lnTo>
                    <a:pt x="8960" y="5698"/>
                  </a:lnTo>
                  <a:lnTo>
                    <a:pt x="0" y="7010"/>
                  </a:lnTo>
                  <a:lnTo>
                    <a:pt x="0" y="32207"/>
                  </a:lnTo>
                  <a:lnTo>
                    <a:pt x="8960" y="30890"/>
                  </a:lnTo>
                  <a:lnTo>
                    <a:pt x="17506" y="29273"/>
                  </a:lnTo>
                  <a:lnTo>
                    <a:pt x="25596" y="27370"/>
                  </a:lnTo>
                  <a:lnTo>
                    <a:pt x="33185" y="25196"/>
                  </a:lnTo>
                  <a:lnTo>
                    <a:pt x="33185" y="0"/>
                  </a:lnTo>
                  <a:close/>
                </a:path>
              </a:pathLst>
            </a:custGeom>
            <a:solidFill>
              <a:srgbClr val="8D8F92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3" name="object 23"/>
            <p:cNvSpPr/>
            <p:nvPr/>
          </p:nvSpPr>
          <p:spPr>
            <a:xfrm>
              <a:off x="3108248" y="5276125"/>
              <a:ext cx="61594" cy="27305"/>
            </a:xfrm>
            <a:custGeom>
              <a:avLst/>
              <a:gdLst/>
              <a:ahLst/>
              <a:cxnLst/>
              <a:rect l="l" t="t" r="r" b="b"/>
              <a:pathLst>
                <a:path w="61594" h="27304">
                  <a:moveTo>
                    <a:pt x="61163" y="0"/>
                  </a:moveTo>
                  <a:lnTo>
                    <a:pt x="53382" y="869"/>
                  </a:lnTo>
                  <a:lnTo>
                    <a:pt x="45369" y="1506"/>
                  </a:lnTo>
                  <a:lnTo>
                    <a:pt x="37144" y="1898"/>
                  </a:lnTo>
                  <a:lnTo>
                    <a:pt x="28727" y="2032"/>
                  </a:lnTo>
                  <a:lnTo>
                    <a:pt x="21318" y="1924"/>
                  </a:lnTo>
                  <a:lnTo>
                    <a:pt x="14054" y="1612"/>
                  </a:lnTo>
                  <a:lnTo>
                    <a:pt x="6944" y="1110"/>
                  </a:lnTo>
                  <a:lnTo>
                    <a:pt x="0" y="431"/>
                  </a:lnTo>
                  <a:lnTo>
                    <a:pt x="0" y="25628"/>
                  </a:lnTo>
                  <a:lnTo>
                    <a:pt x="6944" y="26305"/>
                  </a:lnTo>
                  <a:lnTo>
                    <a:pt x="14054" y="26803"/>
                  </a:lnTo>
                  <a:lnTo>
                    <a:pt x="21318" y="27110"/>
                  </a:lnTo>
                  <a:lnTo>
                    <a:pt x="28727" y="27216"/>
                  </a:lnTo>
                  <a:lnTo>
                    <a:pt x="37144" y="27082"/>
                  </a:lnTo>
                  <a:lnTo>
                    <a:pt x="45369" y="26692"/>
                  </a:lnTo>
                  <a:lnTo>
                    <a:pt x="53382" y="26058"/>
                  </a:lnTo>
                  <a:lnTo>
                    <a:pt x="61163" y="25196"/>
                  </a:lnTo>
                  <a:lnTo>
                    <a:pt x="61163" y="0"/>
                  </a:lnTo>
                  <a:close/>
                </a:path>
              </a:pathLst>
            </a:custGeom>
            <a:solidFill>
              <a:srgbClr val="818385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4" name="object 24"/>
            <p:cNvSpPr/>
            <p:nvPr/>
          </p:nvSpPr>
          <p:spPr>
            <a:xfrm>
              <a:off x="3047568" y="5322671"/>
              <a:ext cx="60960" cy="43815"/>
            </a:xfrm>
            <a:custGeom>
              <a:avLst/>
              <a:gdLst/>
              <a:ahLst/>
              <a:cxnLst/>
              <a:rect l="l" t="t" r="r" b="b"/>
              <a:pathLst>
                <a:path w="60960" h="43814">
                  <a:moveTo>
                    <a:pt x="18008" y="8674"/>
                  </a:moveTo>
                  <a:lnTo>
                    <a:pt x="11036" y="6121"/>
                  </a:lnTo>
                  <a:lnTo>
                    <a:pt x="4965" y="3213"/>
                  </a:lnTo>
                  <a:lnTo>
                    <a:pt x="0" y="0"/>
                  </a:lnTo>
                  <a:lnTo>
                    <a:pt x="0" y="25196"/>
                  </a:lnTo>
                  <a:lnTo>
                    <a:pt x="4965" y="28397"/>
                  </a:lnTo>
                  <a:lnTo>
                    <a:pt x="11036" y="31330"/>
                  </a:lnTo>
                  <a:lnTo>
                    <a:pt x="18008" y="33870"/>
                  </a:lnTo>
                  <a:lnTo>
                    <a:pt x="18008" y="8674"/>
                  </a:lnTo>
                  <a:close/>
                </a:path>
                <a:path w="60960" h="43814">
                  <a:moveTo>
                    <a:pt x="60680" y="18110"/>
                  </a:moveTo>
                  <a:lnTo>
                    <a:pt x="52666" y="17208"/>
                  </a:lnTo>
                  <a:lnTo>
                    <a:pt x="45034" y="15976"/>
                  </a:lnTo>
                  <a:lnTo>
                    <a:pt x="37922" y="14389"/>
                  </a:lnTo>
                  <a:lnTo>
                    <a:pt x="37922" y="39585"/>
                  </a:lnTo>
                  <a:lnTo>
                    <a:pt x="45034" y="41160"/>
                  </a:lnTo>
                  <a:lnTo>
                    <a:pt x="52666" y="42418"/>
                  </a:lnTo>
                  <a:lnTo>
                    <a:pt x="60680" y="43294"/>
                  </a:lnTo>
                  <a:lnTo>
                    <a:pt x="60680" y="18110"/>
                  </a:lnTo>
                  <a:close/>
                </a:path>
              </a:pathLst>
            </a:custGeom>
            <a:solidFill>
              <a:srgbClr val="CFD0D2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5" name="object 25"/>
            <p:cNvSpPr/>
            <p:nvPr/>
          </p:nvSpPr>
          <p:spPr>
            <a:xfrm>
              <a:off x="3065576" y="5331345"/>
              <a:ext cx="20320" cy="31115"/>
            </a:xfrm>
            <a:custGeom>
              <a:avLst/>
              <a:gdLst/>
              <a:ahLst/>
              <a:cxnLst/>
              <a:rect l="l" t="t" r="r" b="b"/>
              <a:pathLst>
                <a:path w="20319" h="31114">
                  <a:moveTo>
                    <a:pt x="0" y="0"/>
                  </a:moveTo>
                  <a:lnTo>
                    <a:pt x="0" y="25196"/>
                  </a:lnTo>
                  <a:lnTo>
                    <a:pt x="6019" y="27393"/>
                  </a:lnTo>
                  <a:lnTo>
                    <a:pt x="12687" y="29324"/>
                  </a:lnTo>
                  <a:lnTo>
                    <a:pt x="19913" y="30911"/>
                  </a:lnTo>
                  <a:lnTo>
                    <a:pt x="19913" y="5714"/>
                  </a:lnTo>
                  <a:lnTo>
                    <a:pt x="12687" y="4127"/>
                  </a:lnTo>
                  <a:lnTo>
                    <a:pt x="6019" y="2184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EEEFE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6" name="object 26"/>
            <p:cNvSpPr/>
            <p:nvPr/>
          </p:nvSpPr>
          <p:spPr>
            <a:xfrm>
              <a:off x="3032493" y="5301728"/>
              <a:ext cx="209550" cy="50800"/>
            </a:xfrm>
            <a:custGeom>
              <a:avLst/>
              <a:gdLst/>
              <a:ahLst/>
              <a:cxnLst/>
              <a:rect l="l" t="t" r="r" b="b"/>
              <a:pathLst>
                <a:path w="209550" h="50800">
                  <a:moveTo>
                    <a:pt x="15074" y="20942"/>
                  </a:moveTo>
                  <a:lnTo>
                    <a:pt x="8699" y="16167"/>
                  </a:lnTo>
                  <a:lnTo>
                    <a:pt x="3962" y="11049"/>
                  </a:lnTo>
                  <a:lnTo>
                    <a:pt x="1016" y="5651"/>
                  </a:lnTo>
                  <a:lnTo>
                    <a:pt x="0" y="0"/>
                  </a:lnTo>
                  <a:lnTo>
                    <a:pt x="0" y="25196"/>
                  </a:lnTo>
                  <a:lnTo>
                    <a:pt x="1016" y="30848"/>
                  </a:lnTo>
                  <a:lnTo>
                    <a:pt x="3962" y="36258"/>
                  </a:lnTo>
                  <a:lnTo>
                    <a:pt x="8699" y="41363"/>
                  </a:lnTo>
                  <a:lnTo>
                    <a:pt x="15074" y="46139"/>
                  </a:lnTo>
                  <a:lnTo>
                    <a:pt x="15074" y="20942"/>
                  </a:lnTo>
                  <a:close/>
                </a:path>
                <a:path w="209550" h="50800">
                  <a:moveTo>
                    <a:pt x="209003" y="0"/>
                  </a:moveTo>
                  <a:lnTo>
                    <a:pt x="207403" y="7086"/>
                  </a:lnTo>
                  <a:lnTo>
                    <a:pt x="202819" y="13779"/>
                  </a:lnTo>
                  <a:lnTo>
                    <a:pt x="195503" y="19951"/>
                  </a:lnTo>
                  <a:lnTo>
                    <a:pt x="185762" y="25527"/>
                  </a:lnTo>
                  <a:lnTo>
                    <a:pt x="185762" y="50723"/>
                  </a:lnTo>
                  <a:lnTo>
                    <a:pt x="195503" y="45161"/>
                  </a:lnTo>
                  <a:lnTo>
                    <a:pt x="202819" y="38976"/>
                  </a:lnTo>
                  <a:lnTo>
                    <a:pt x="207403" y="32283"/>
                  </a:lnTo>
                  <a:lnTo>
                    <a:pt x="209003" y="25196"/>
                  </a:lnTo>
                  <a:lnTo>
                    <a:pt x="209003" y="0"/>
                  </a:lnTo>
                  <a:close/>
                </a:path>
              </a:pathLst>
            </a:custGeom>
            <a:solidFill>
              <a:srgbClr val="A4A6A8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7" name="object 27"/>
            <p:cNvSpPr/>
            <p:nvPr/>
          </p:nvSpPr>
          <p:spPr>
            <a:xfrm>
              <a:off x="3202597" y="5327256"/>
              <a:ext cx="15875" cy="31750"/>
            </a:xfrm>
            <a:custGeom>
              <a:avLst/>
              <a:gdLst/>
              <a:ahLst/>
              <a:cxnLst/>
              <a:rect l="l" t="t" r="r" b="b"/>
              <a:pathLst>
                <a:path w="15875" h="31750">
                  <a:moveTo>
                    <a:pt x="15659" y="0"/>
                  </a:moveTo>
                  <a:lnTo>
                    <a:pt x="11010" y="2235"/>
                  </a:lnTo>
                  <a:lnTo>
                    <a:pt x="5765" y="4279"/>
                  </a:lnTo>
                  <a:lnTo>
                    <a:pt x="0" y="6083"/>
                  </a:lnTo>
                  <a:lnTo>
                    <a:pt x="0" y="31280"/>
                  </a:lnTo>
                  <a:lnTo>
                    <a:pt x="5765" y="29463"/>
                  </a:lnTo>
                  <a:lnTo>
                    <a:pt x="11010" y="27432"/>
                  </a:lnTo>
                  <a:lnTo>
                    <a:pt x="15659" y="25196"/>
                  </a:lnTo>
                  <a:lnTo>
                    <a:pt x="15659" y="0"/>
                  </a:lnTo>
                  <a:close/>
                </a:path>
              </a:pathLst>
            </a:custGeom>
            <a:solidFill>
              <a:srgbClr val="EEEFE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8" name="object 28"/>
            <p:cNvSpPr/>
            <p:nvPr/>
          </p:nvSpPr>
          <p:spPr>
            <a:xfrm>
              <a:off x="3169411" y="5333339"/>
              <a:ext cx="33655" cy="32384"/>
            </a:xfrm>
            <a:custGeom>
              <a:avLst/>
              <a:gdLst/>
              <a:ahLst/>
              <a:cxnLst/>
              <a:rect l="l" t="t" r="r" b="b"/>
              <a:pathLst>
                <a:path w="33655" h="32385">
                  <a:moveTo>
                    <a:pt x="33185" y="0"/>
                  </a:moveTo>
                  <a:lnTo>
                    <a:pt x="25596" y="2175"/>
                  </a:lnTo>
                  <a:lnTo>
                    <a:pt x="17506" y="4081"/>
                  </a:lnTo>
                  <a:lnTo>
                    <a:pt x="8960" y="5698"/>
                  </a:lnTo>
                  <a:lnTo>
                    <a:pt x="0" y="7010"/>
                  </a:lnTo>
                  <a:lnTo>
                    <a:pt x="0" y="32194"/>
                  </a:lnTo>
                  <a:lnTo>
                    <a:pt x="8960" y="30883"/>
                  </a:lnTo>
                  <a:lnTo>
                    <a:pt x="17506" y="29267"/>
                  </a:lnTo>
                  <a:lnTo>
                    <a:pt x="25596" y="27365"/>
                  </a:lnTo>
                  <a:lnTo>
                    <a:pt x="33185" y="25196"/>
                  </a:lnTo>
                  <a:lnTo>
                    <a:pt x="33185" y="0"/>
                  </a:lnTo>
                  <a:close/>
                </a:path>
              </a:pathLst>
            </a:custGeom>
            <a:solidFill>
              <a:srgbClr val="CFD0D2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9" name="object 29"/>
            <p:cNvSpPr/>
            <p:nvPr/>
          </p:nvSpPr>
          <p:spPr>
            <a:xfrm>
              <a:off x="3108248" y="5340349"/>
              <a:ext cx="61594" cy="27305"/>
            </a:xfrm>
            <a:custGeom>
              <a:avLst/>
              <a:gdLst/>
              <a:ahLst/>
              <a:cxnLst/>
              <a:rect l="l" t="t" r="r" b="b"/>
              <a:pathLst>
                <a:path w="61594" h="27304">
                  <a:moveTo>
                    <a:pt x="61163" y="0"/>
                  </a:moveTo>
                  <a:lnTo>
                    <a:pt x="53382" y="862"/>
                  </a:lnTo>
                  <a:lnTo>
                    <a:pt x="45369" y="1495"/>
                  </a:lnTo>
                  <a:lnTo>
                    <a:pt x="37144" y="1885"/>
                  </a:lnTo>
                  <a:lnTo>
                    <a:pt x="28727" y="2019"/>
                  </a:lnTo>
                  <a:lnTo>
                    <a:pt x="21318" y="1914"/>
                  </a:lnTo>
                  <a:lnTo>
                    <a:pt x="14054" y="1606"/>
                  </a:lnTo>
                  <a:lnTo>
                    <a:pt x="6944" y="1108"/>
                  </a:lnTo>
                  <a:lnTo>
                    <a:pt x="0" y="431"/>
                  </a:lnTo>
                  <a:lnTo>
                    <a:pt x="0" y="25615"/>
                  </a:lnTo>
                  <a:lnTo>
                    <a:pt x="6944" y="26299"/>
                  </a:lnTo>
                  <a:lnTo>
                    <a:pt x="14054" y="26801"/>
                  </a:lnTo>
                  <a:lnTo>
                    <a:pt x="21318" y="27110"/>
                  </a:lnTo>
                  <a:lnTo>
                    <a:pt x="28727" y="27216"/>
                  </a:lnTo>
                  <a:lnTo>
                    <a:pt x="37144" y="27082"/>
                  </a:lnTo>
                  <a:lnTo>
                    <a:pt x="45369" y="26690"/>
                  </a:lnTo>
                  <a:lnTo>
                    <a:pt x="53382" y="26053"/>
                  </a:lnTo>
                  <a:lnTo>
                    <a:pt x="61163" y="25184"/>
                  </a:lnTo>
                  <a:lnTo>
                    <a:pt x="61163" y="0"/>
                  </a:lnTo>
                  <a:close/>
                </a:path>
              </a:pathLst>
            </a:custGeom>
            <a:solidFill>
              <a:srgbClr val="D2D3D5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0" name="object 30"/>
            <p:cNvSpPr/>
            <p:nvPr/>
          </p:nvSpPr>
          <p:spPr>
            <a:xfrm>
              <a:off x="3032493" y="5172074"/>
              <a:ext cx="209550" cy="51435"/>
            </a:xfrm>
            <a:custGeom>
              <a:avLst/>
              <a:gdLst/>
              <a:ahLst/>
              <a:cxnLst/>
              <a:rect l="l" t="t" r="r" b="b"/>
              <a:pathLst>
                <a:path w="209550" h="51435">
                  <a:moveTo>
                    <a:pt x="15074" y="20955"/>
                  </a:moveTo>
                  <a:lnTo>
                    <a:pt x="8699" y="16179"/>
                  </a:lnTo>
                  <a:lnTo>
                    <a:pt x="3962" y="11061"/>
                  </a:lnTo>
                  <a:lnTo>
                    <a:pt x="1016" y="5651"/>
                  </a:lnTo>
                  <a:lnTo>
                    <a:pt x="0" y="0"/>
                  </a:lnTo>
                  <a:lnTo>
                    <a:pt x="0" y="25196"/>
                  </a:lnTo>
                  <a:lnTo>
                    <a:pt x="1016" y="30848"/>
                  </a:lnTo>
                  <a:lnTo>
                    <a:pt x="3962" y="36258"/>
                  </a:lnTo>
                  <a:lnTo>
                    <a:pt x="8699" y="41363"/>
                  </a:lnTo>
                  <a:lnTo>
                    <a:pt x="15074" y="46139"/>
                  </a:lnTo>
                  <a:lnTo>
                    <a:pt x="15074" y="20955"/>
                  </a:lnTo>
                  <a:close/>
                </a:path>
                <a:path w="209550" h="51435">
                  <a:moveTo>
                    <a:pt x="209003" y="0"/>
                  </a:moveTo>
                  <a:lnTo>
                    <a:pt x="207378" y="7175"/>
                  </a:lnTo>
                  <a:lnTo>
                    <a:pt x="202692" y="13944"/>
                  </a:lnTo>
                  <a:lnTo>
                    <a:pt x="195237" y="20167"/>
                  </a:lnTo>
                  <a:lnTo>
                    <a:pt x="185293" y="25768"/>
                  </a:lnTo>
                  <a:lnTo>
                    <a:pt x="185293" y="50977"/>
                  </a:lnTo>
                  <a:lnTo>
                    <a:pt x="195237" y="45364"/>
                  </a:lnTo>
                  <a:lnTo>
                    <a:pt x="202692" y="39128"/>
                  </a:lnTo>
                  <a:lnTo>
                    <a:pt x="207378" y="32372"/>
                  </a:lnTo>
                  <a:lnTo>
                    <a:pt x="209003" y="25196"/>
                  </a:lnTo>
                  <a:lnTo>
                    <a:pt x="209003" y="0"/>
                  </a:lnTo>
                  <a:close/>
                </a:path>
              </a:pathLst>
            </a:custGeom>
            <a:solidFill>
              <a:srgbClr val="5F6062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1" name="object 31"/>
            <p:cNvSpPr/>
            <p:nvPr/>
          </p:nvSpPr>
          <p:spPr>
            <a:xfrm>
              <a:off x="3065576" y="5201691"/>
              <a:ext cx="20320" cy="31115"/>
            </a:xfrm>
            <a:custGeom>
              <a:avLst/>
              <a:gdLst/>
              <a:ahLst/>
              <a:cxnLst/>
              <a:rect l="l" t="t" r="r" b="b"/>
              <a:pathLst>
                <a:path w="20319" h="31114">
                  <a:moveTo>
                    <a:pt x="0" y="0"/>
                  </a:moveTo>
                  <a:lnTo>
                    <a:pt x="0" y="25196"/>
                  </a:lnTo>
                  <a:lnTo>
                    <a:pt x="6019" y="27393"/>
                  </a:lnTo>
                  <a:lnTo>
                    <a:pt x="12687" y="29311"/>
                  </a:lnTo>
                  <a:lnTo>
                    <a:pt x="19913" y="30911"/>
                  </a:lnTo>
                  <a:lnTo>
                    <a:pt x="19913" y="5727"/>
                  </a:lnTo>
                  <a:lnTo>
                    <a:pt x="12687" y="4127"/>
                  </a:lnTo>
                  <a:lnTo>
                    <a:pt x="6019" y="219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A6A8AB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2" name="object 32"/>
            <p:cNvSpPr/>
            <p:nvPr/>
          </p:nvSpPr>
          <p:spPr>
            <a:xfrm>
              <a:off x="3047568" y="5193029"/>
              <a:ext cx="60960" cy="43815"/>
            </a:xfrm>
            <a:custGeom>
              <a:avLst/>
              <a:gdLst/>
              <a:ahLst/>
              <a:cxnLst/>
              <a:rect l="l" t="t" r="r" b="b"/>
              <a:pathLst>
                <a:path w="60960" h="43814">
                  <a:moveTo>
                    <a:pt x="18008" y="8661"/>
                  </a:moveTo>
                  <a:lnTo>
                    <a:pt x="11036" y="6108"/>
                  </a:lnTo>
                  <a:lnTo>
                    <a:pt x="4965" y="3213"/>
                  </a:lnTo>
                  <a:lnTo>
                    <a:pt x="0" y="0"/>
                  </a:lnTo>
                  <a:lnTo>
                    <a:pt x="0" y="25184"/>
                  </a:lnTo>
                  <a:lnTo>
                    <a:pt x="4965" y="28397"/>
                  </a:lnTo>
                  <a:lnTo>
                    <a:pt x="11036" y="31305"/>
                  </a:lnTo>
                  <a:lnTo>
                    <a:pt x="18008" y="33858"/>
                  </a:lnTo>
                  <a:lnTo>
                    <a:pt x="18008" y="8661"/>
                  </a:lnTo>
                  <a:close/>
                </a:path>
                <a:path w="60960" h="43814">
                  <a:moveTo>
                    <a:pt x="60680" y="18097"/>
                  </a:moveTo>
                  <a:lnTo>
                    <a:pt x="52666" y="17208"/>
                  </a:lnTo>
                  <a:lnTo>
                    <a:pt x="45034" y="15951"/>
                  </a:lnTo>
                  <a:lnTo>
                    <a:pt x="37922" y="14389"/>
                  </a:lnTo>
                  <a:lnTo>
                    <a:pt x="37922" y="39573"/>
                  </a:lnTo>
                  <a:lnTo>
                    <a:pt x="45034" y="41148"/>
                  </a:lnTo>
                  <a:lnTo>
                    <a:pt x="52666" y="42392"/>
                  </a:lnTo>
                  <a:lnTo>
                    <a:pt x="60680" y="43281"/>
                  </a:lnTo>
                  <a:lnTo>
                    <a:pt x="60680" y="18097"/>
                  </a:lnTo>
                  <a:close/>
                </a:path>
              </a:pathLst>
            </a:custGeom>
            <a:solidFill>
              <a:srgbClr val="707274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3" name="object 33"/>
            <p:cNvSpPr/>
            <p:nvPr/>
          </p:nvSpPr>
          <p:spPr>
            <a:xfrm>
              <a:off x="3202127" y="5197843"/>
              <a:ext cx="15875" cy="31750"/>
            </a:xfrm>
            <a:custGeom>
              <a:avLst/>
              <a:gdLst/>
              <a:ahLst/>
              <a:cxnLst/>
              <a:rect l="l" t="t" r="r" b="b"/>
              <a:pathLst>
                <a:path w="15875" h="31750">
                  <a:moveTo>
                    <a:pt x="15659" y="0"/>
                  </a:moveTo>
                  <a:lnTo>
                    <a:pt x="10998" y="2209"/>
                  </a:lnTo>
                  <a:lnTo>
                    <a:pt x="5740" y="4203"/>
                  </a:lnTo>
                  <a:lnTo>
                    <a:pt x="0" y="5981"/>
                  </a:lnTo>
                  <a:lnTo>
                    <a:pt x="0" y="31178"/>
                  </a:lnTo>
                  <a:lnTo>
                    <a:pt x="5740" y="29400"/>
                  </a:lnTo>
                  <a:lnTo>
                    <a:pt x="10998" y="27406"/>
                  </a:lnTo>
                  <a:lnTo>
                    <a:pt x="15659" y="25209"/>
                  </a:lnTo>
                  <a:lnTo>
                    <a:pt x="15659" y="0"/>
                  </a:lnTo>
                  <a:close/>
                </a:path>
              </a:pathLst>
            </a:custGeom>
            <a:solidFill>
              <a:srgbClr val="A6A8AB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4" name="object 34"/>
            <p:cNvSpPr/>
            <p:nvPr/>
          </p:nvSpPr>
          <p:spPr>
            <a:xfrm>
              <a:off x="3108248" y="5210682"/>
              <a:ext cx="61594" cy="27305"/>
            </a:xfrm>
            <a:custGeom>
              <a:avLst/>
              <a:gdLst/>
              <a:ahLst/>
              <a:cxnLst/>
              <a:rect l="l" t="t" r="r" b="b"/>
              <a:pathLst>
                <a:path w="61594" h="27304">
                  <a:moveTo>
                    <a:pt x="61163" y="0"/>
                  </a:moveTo>
                  <a:lnTo>
                    <a:pt x="53384" y="863"/>
                  </a:lnTo>
                  <a:lnTo>
                    <a:pt x="45373" y="1501"/>
                  </a:lnTo>
                  <a:lnTo>
                    <a:pt x="37149" y="1896"/>
                  </a:lnTo>
                  <a:lnTo>
                    <a:pt x="28727" y="2031"/>
                  </a:lnTo>
                  <a:lnTo>
                    <a:pt x="21318" y="1926"/>
                  </a:lnTo>
                  <a:lnTo>
                    <a:pt x="14054" y="1619"/>
                  </a:lnTo>
                  <a:lnTo>
                    <a:pt x="6944" y="1121"/>
                  </a:lnTo>
                  <a:lnTo>
                    <a:pt x="0" y="444"/>
                  </a:lnTo>
                  <a:lnTo>
                    <a:pt x="0" y="25628"/>
                  </a:lnTo>
                  <a:lnTo>
                    <a:pt x="6944" y="26312"/>
                  </a:lnTo>
                  <a:lnTo>
                    <a:pt x="14054" y="26814"/>
                  </a:lnTo>
                  <a:lnTo>
                    <a:pt x="21318" y="27123"/>
                  </a:lnTo>
                  <a:lnTo>
                    <a:pt x="28727" y="27228"/>
                  </a:lnTo>
                  <a:lnTo>
                    <a:pt x="37149" y="27093"/>
                  </a:lnTo>
                  <a:lnTo>
                    <a:pt x="45373" y="26696"/>
                  </a:lnTo>
                  <a:lnTo>
                    <a:pt x="53384" y="26055"/>
                  </a:lnTo>
                  <a:lnTo>
                    <a:pt x="61163" y="25184"/>
                  </a:lnTo>
                  <a:lnTo>
                    <a:pt x="61163" y="0"/>
                  </a:lnTo>
                  <a:close/>
                </a:path>
              </a:pathLst>
            </a:custGeom>
            <a:solidFill>
              <a:srgbClr val="5F6062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5" name="object 35"/>
            <p:cNvSpPr/>
            <p:nvPr/>
          </p:nvSpPr>
          <p:spPr>
            <a:xfrm>
              <a:off x="3169411" y="5203824"/>
              <a:ext cx="33020" cy="32384"/>
            </a:xfrm>
            <a:custGeom>
              <a:avLst/>
              <a:gdLst/>
              <a:ahLst/>
              <a:cxnLst/>
              <a:rect l="l" t="t" r="r" b="b"/>
              <a:pathLst>
                <a:path w="33019" h="32385">
                  <a:moveTo>
                    <a:pt x="32715" y="0"/>
                  </a:moveTo>
                  <a:lnTo>
                    <a:pt x="25226" y="2121"/>
                  </a:lnTo>
                  <a:lnTo>
                    <a:pt x="17248" y="3981"/>
                  </a:lnTo>
                  <a:lnTo>
                    <a:pt x="8824" y="5564"/>
                  </a:lnTo>
                  <a:lnTo>
                    <a:pt x="0" y="6858"/>
                  </a:lnTo>
                  <a:lnTo>
                    <a:pt x="0" y="32042"/>
                  </a:lnTo>
                  <a:lnTo>
                    <a:pt x="8824" y="30751"/>
                  </a:lnTo>
                  <a:lnTo>
                    <a:pt x="17248" y="29171"/>
                  </a:lnTo>
                  <a:lnTo>
                    <a:pt x="25226" y="27316"/>
                  </a:lnTo>
                  <a:lnTo>
                    <a:pt x="32715" y="25196"/>
                  </a:lnTo>
                  <a:lnTo>
                    <a:pt x="32715" y="0"/>
                  </a:lnTo>
                  <a:close/>
                </a:path>
              </a:pathLst>
            </a:custGeom>
            <a:solidFill>
              <a:srgbClr val="707274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6" name="object 36"/>
            <p:cNvSpPr/>
            <p:nvPr/>
          </p:nvSpPr>
          <p:spPr>
            <a:xfrm>
              <a:off x="3131959" y="4855755"/>
              <a:ext cx="7620" cy="1050925"/>
            </a:xfrm>
            <a:custGeom>
              <a:avLst/>
              <a:gdLst/>
              <a:ahLst/>
              <a:cxnLst/>
              <a:rect l="l" t="t" r="r" b="b"/>
              <a:pathLst>
                <a:path w="7619" h="1050925">
                  <a:moveTo>
                    <a:pt x="7594" y="902754"/>
                  </a:moveTo>
                  <a:lnTo>
                    <a:pt x="0" y="902754"/>
                  </a:lnTo>
                  <a:lnTo>
                    <a:pt x="0" y="1050683"/>
                  </a:lnTo>
                  <a:lnTo>
                    <a:pt x="7594" y="1050683"/>
                  </a:lnTo>
                  <a:lnTo>
                    <a:pt x="7594" y="902754"/>
                  </a:lnTo>
                  <a:close/>
                </a:path>
                <a:path w="7619" h="1050925">
                  <a:moveTo>
                    <a:pt x="7594" y="0"/>
                  </a:moveTo>
                  <a:lnTo>
                    <a:pt x="0" y="0"/>
                  </a:lnTo>
                  <a:lnTo>
                    <a:pt x="0" y="185864"/>
                  </a:lnTo>
                  <a:lnTo>
                    <a:pt x="7594" y="185864"/>
                  </a:lnTo>
                  <a:lnTo>
                    <a:pt x="7594" y="0"/>
                  </a:lnTo>
                  <a:close/>
                </a:path>
              </a:pathLst>
            </a:custGeom>
            <a:solidFill>
              <a:srgbClr val="CFD0D2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7" name="object 37"/>
            <p:cNvSpPr/>
            <p:nvPr/>
          </p:nvSpPr>
          <p:spPr>
            <a:xfrm>
              <a:off x="3047568" y="5127599"/>
              <a:ext cx="60960" cy="43815"/>
            </a:xfrm>
            <a:custGeom>
              <a:avLst/>
              <a:gdLst/>
              <a:ahLst/>
              <a:cxnLst/>
              <a:rect l="l" t="t" r="r" b="b"/>
              <a:pathLst>
                <a:path w="60960" h="43814">
                  <a:moveTo>
                    <a:pt x="18008" y="8661"/>
                  </a:moveTo>
                  <a:lnTo>
                    <a:pt x="11036" y="6108"/>
                  </a:lnTo>
                  <a:lnTo>
                    <a:pt x="4965" y="3200"/>
                  </a:lnTo>
                  <a:lnTo>
                    <a:pt x="0" y="0"/>
                  </a:lnTo>
                  <a:lnTo>
                    <a:pt x="0" y="25184"/>
                  </a:lnTo>
                  <a:lnTo>
                    <a:pt x="4965" y="28397"/>
                  </a:lnTo>
                  <a:lnTo>
                    <a:pt x="11036" y="31305"/>
                  </a:lnTo>
                  <a:lnTo>
                    <a:pt x="18008" y="33858"/>
                  </a:lnTo>
                  <a:lnTo>
                    <a:pt x="18008" y="8661"/>
                  </a:lnTo>
                  <a:close/>
                </a:path>
                <a:path w="60960" h="43814">
                  <a:moveTo>
                    <a:pt x="60680" y="18097"/>
                  </a:moveTo>
                  <a:lnTo>
                    <a:pt x="52666" y="17208"/>
                  </a:lnTo>
                  <a:lnTo>
                    <a:pt x="45034" y="15951"/>
                  </a:lnTo>
                  <a:lnTo>
                    <a:pt x="37922" y="14389"/>
                  </a:lnTo>
                  <a:lnTo>
                    <a:pt x="37922" y="39585"/>
                  </a:lnTo>
                  <a:lnTo>
                    <a:pt x="45034" y="41148"/>
                  </a:lnTo>
                  <a:lnTo>
                    <a:pt x="52666" y="42392"/>
                  </a:lnTo>
                  <a:lnTo>
                    <a:pt x="60680" y="43281"/>
                  </a:lnTo>
                  <a:lnTo>
                    <a:pt x="60680" y="18097"/>
                  </a:lnTo>
                  <a:close/>
                </a:path>
              </a:pathLst>
            </a:custGeom>
            <a:solidFill>
              <a:srgbClr val="B6B8BA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8" name="object 38"/>
            <p:cNvSpPr/>
            <p:nvPr/>
          </p:nvSpPr>
          <p:spPr>
            <a:xfrm>
              <a:off x="3065576" y="5136260"/>
              <a:ext cx="20320" cy="31115"/>
            </a:xfrm>
            <a:custGeom>
              <a:avLst/>
              <a:gdLst/>
              <a:ahLst/>
              <a:cxnLst/>
              <a:rect l="l" t="t" r="r" b="b"/>
              <a:pathLst>
                <a:path w="20319" h="31114">
                  <a:moveTo>
                    <a:pt x="0" y="0"/>
                  </a:moveTo>
                  <a:lnTo>
                    <a:pt x="0" y="25196"/>
                  </a:lnTo>
                  <a:lnTo>
                    <a:pt x="6019" y="27393"/>
                  </a:lnTo>
                  <a:lnTo>
                    <a:pt x="12687" y="29324"/>
                  </a:lnTo>
                  <a:lnTo>
                    <a:pt x="19913" y="30924"/>
                  </a:lnTo>
                  <a:lnTo>
                    <a:pt x="19913" y="5727"/>
                  </a:lnTo>
                  <a:lnTo>
                    <a:pt x="12687" y="4127"/>
                  </a:lnTo>
                  <a:lnTo>
                    <a:pt x="6019" y="219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D0D2D3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9" name="object 39"/>
            <p:cNvSpPr/>
            <p:nvPr/>
          </p:nvSpPr>
          <p:spPr>
            <a:xfrm>
              <a:off x="3032493" y="5106644"/>
              <a:ext cx="209550" cy="50800"/>
            </a:xfrm>
            <a:custGeom>
              <a:avLst/>
              <a:gdLst/>
              <a:ahLst/>
              <a:cxnLst/>
              <a:rect l="l" t="t" r="r" b="b"/>
              <a:pathLst>
                <a:path w="209550" h="50800">
                  <a:moveTo>
                    <a:pt x="15074" y="20955"/>
                  </a:moveTo>
                  <a:lnTo>
                    <a:pt x="8699" y="16179"/>
                  </a:lnTo>
                  <a:lnTo>
                    <a:pt x="3962" y="11061"/>
                  </a:lnTo>
                  <a:lnTo>
                    <a:pt x="1016" y="5651"/>
                  </a:lnTo>
                  <a:lnTo>
                    <a:pt x="0" y="0"/>
                  </a:lnTo>
                  <a:lnTo>
                    <a:pt x="0" y="25196"/>
                  </a:lnTo>
                  <a:lnTo>
                    <a:pt x="1016" y="30848"/>
                  </a:lnTo>
                  <a:lnTo>
                    <a:pt x="3962" y="36245"/>
                  </a:lnTo>
                  <a:lnTo>
                    <a:pt x="8699" y="41363"/>
                  </a:lnTo>
                  <a:lnTo>
                    <a:pt x="15074" y="46139"/>
                  </a:lnTo>
                  <a:lnTo>
                    <a:pt x="15074" y="20955"/>
                  </a:lnTo>
                  <a:close/>
                </a:path>
                <a:path w="209550" h="50800">
                  <a:moveTo>
                    <a:pt x="209003" y="0"/>
                  </a:moveTo>
                  <a:lnTo>
                    <a:pt x="207403" y="7086"/>
                  </a:lnTo>
                  <a:lnTo>
                    <a:pt x="202819" y="13779"/>
                  </a:lnTo>
                  <a:lnTo>
                    <a:pt x="195503" y="19964"/>
                  </a:lnTo>
                  <a:lnTo>
                    <a:pt x="185762" y="25527"/>
                  </a:lnTo>
                  <a:lnTo>
                    <a:pt x="185762" y="50723"/>
                  </a:lnTo>
                  <a:lnTo>
                    <a:pt x="195503" y="45161"/>
                  </a:lnTo>
                  <a:lnTo>
                    <a:pt x="202819" y="38976"/>
                  </a:lnTo>
                  <a:lnTo>
                    <a:pt x="207403" y="32296"/>
                  </a:lnTo>
                  <a:lnTo>
                    <a:pt x="209003" y="25196"/>
                  </a:lnTo>
                  <a:lnTo>
                    <a:pt x="209003" y="0"/>
                  </a:lnTo>
                  <a:close/>
                </a:path>
              </a:pathLst>
            </a:custGeom>
            <a:solidFill>
              <a:srgbClr val="9B9D9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0" name="object 40"/>
            <p:cNvSpPr/>
            <p:nvPr/>
          </p:nvSpPr>
          <p:spPr>
            <a:xfrm>
              <a:off x="3202597" y="5132171"/>
              <a:ext cx="15875" cy="31750"/>
            </a:xfrm>
            <a:custGeom>
              <a:avLst/>
              <a:gdLst/>
              <a:ahLst/>
              <a:cxnLst/>
              <a:rect l="l" t="t" r="r" b="b"/>
              <a:pathLst>
                <a:path w="15875" h="31750">
                  <a:moveTo>
                    <a:pt x="15659" y="0"/>
                  </a:moveTo>
                  <a:lnTo>
                    <a:pt x="11010" y="2247"/>
                  </a:lnTo>
                  <a:lnTo>
                    <a:pt x="5765" y="4279"/>
                  </a:lnTo>
                  <a:lnTo>
                    <a:pt x="0" y="6096"/>
                  </a:lnTo>
                  <a:lnTo>
                    <a:pt x="0" y="31292"/>
                  </a:lnTo>
                  <a:lnTo>
                    <a:pt x="5765" y="29463"/>
                  </a:lnTo>
                  <a:lnTo>
                    <a:pt x="11010" y="27419"/>
                  </a:lnTo>
                  <a:lnTo>
                    <a:pt x="15659" y="25196"/>
                  </a:lnTo>
                  <a:lnTo>
                    <a:pt x="15659" y="0"/>
                  </a:lnTo>
                  <a:close/>
                </a:path>
              </a:pathLst>
            </a:custGeom>
            <a:solidFill>
              <a:srgbClr val="B6B8BA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1" name="object 41"/>
            <p:cNvSpPr/>
            <p:nvPr/>
          </p:nvSpPr>
          <p:spPr>
            <a:xfrm>
              <a:off x="3169411" y="5138267"/>
              <a:ext cx="33655" cy="32384"/>
            </a:xfrm>
            <a:custGeom>
              <a:avLst/>
              <a:gdLst/>
              <a:ahLst/>
              <a:cxnLst/>
              <a:rect l="l" t="t" r="r" b="b"/>
              <a:pathLst>
                <a:path w="33655" h="32385">
                  <a:moveTo>
                    <a:pt x="33185" y="0"/>
                  </a:moveTo>
                  <a:lnTo>
                    <a:pt x="25596" y="2166"/>
                  </a:lnTo>
                  <a:lnTo>
                    <a:pt x="17506" y="4065"/>
                  </a:lnTo>
                  <a:lnTo>
                    <a:pt x="8960" y="5681"/>
                  </a:lnTo>
                  <a:lnTo>
                    <a:pt x="0" y="6997"/>
                  </a:lnTo>
                  <a:lnTo>
                    <a:pt x="0" y="32194"/>
                  </a:lnTo>
                  <a:lnTo>
                    <a:pt x="8960" y="30876"/>
                  </a:lnTo>
                  <a:lnTo>
                    <a:pt x="17506" y="29257"/>
                  </a:lnTo>
                  <a:lnTo>
                    <a:pt x="25596" y="27358"/>
                  </a:lnTo>
                  <a:lnTo>
                    <a:pt x="33185" y="25196"/>
                  </a:lnTo>
                  <a:lnTo>
                    <a:pt x="33185" y="0"/>
                  </a:lnTo>
                  <a:close/>
                </a:path>
              </a:pathLst>
            </a:custGeom>
            <a:solidFill>
              <a:srgbClr val="9B9D9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2" name="object 42"/>
            <p:cNvSpPr/>
            <p:nvPr/>
          </p:nvSpPr>
          <p:spPr>
            <a:xfrm>
              <a:off x="3108248" y="5145265"/>
              <a:ext cx="61594" cy="27305"/>
            </a:xfrm>
            <a:custGeom>
              <a:avLst/>
              <a:gdLst/>
              <a:ahLst/>
              <a:cxnLst/>
              <a:rect l="l" t="t" r="r" b="b"/>
              <a:pathLst>
                <a:path w="61594" h="27304">
                  <a:moveTo>
                    <a:pt x="61163" y="0"/>
                  </a:moveTo>
                  <a:lnTo>
                    <a:pt x="53382" y="867"/>
                  </a:lnTo>
                  <a:lnTo>
                    <a:pt x="45369" y="1500"/>
                  </a:lnTo>
                  <a:lnTo>
                    <a:pt x="37144" y="1887"/>
                  </a:lnTo>
                  <a:lnTo>
                    <a:pt x="28727" y="2019"/>
                  </a:lnTo>
                  <a:lnTo>
                    <a:pt x="21318" y="1914"/>
                  </a:lnTo>
                  <a:lnTo>
                    <a:pt x="14054" y="1606"/>
                  </a:lnTo>
                  <a:lnTo>
                    <a:pt x="6944" y="1108"/>
                  </a:lnTo>
                  <a:lnTo>
                    <a:pt x="0" y="431"/>
                  </a:lnTo>
                  <a:lnTo>
                    <a:pt x="0" y="25615"/>
                  </a:lnTo>
                  <a:lnTo>
                    <a:pt x="6944" y="26294"/>
                  </a:lnTo>
                  <a:lnTo>
                    <a:pt x="14054" y="26796"/>
                  </a:lnTo>
                  <a:lnTo>
                    <a:pt x="21318" y="27108"/>
                  </a:lnTo>
                  <a:lnTo>
                    <a:pt x="28727" y="27216"/>
                  </a:lnTo>
                  <a:lnTo>
                    <a:pt x="37144" y="27082"/>
                  </a:lnTo>
                  <a:lnTo>
                    <a:pt x="45369" y="26692"/>
                  </a:lnTo>
                  <a:lnTo>
                    <a:pt x="53382" y="26058"/>
                  </a:lnTo>
                  <a:lnTo>
                    <a:pt x="61163" y="25196"/>
                  </a:lnTo>
                  <a:lnTo>
                    <a:pt x="61163" y="0"/>
                  </a:lnTo>
                  <a:close/>
                </a:path>
              </a:pathLst>
            </a:custGeom>
            <a:solidFill>
              <a:srgbClr val="4C4C4E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3" name="object 43"/>
            <p:cNvSpPr/>
            <p:nvPr/>
          </p:nvSpPr>
          <p:spPr>
            <a:xfrm>
              <a:off x="3032493" y="4840287"/>
              <a:ext cx="209550" cy="1071245"/>
            </a:xfrm>
            <a:custGeom>
              <a:avLst/>
              <a:gdLst/>
              <a:ahLst/>
              <a:cxnLst/>
              <a:rect l="l" t="t" r="r" b="b"/>
              <a:pathLst>
                <a:path w="209550" h="1071245">
                  <a:moveTo>
                    <a:pt x="104482" y="0"/>
                  </a:moveTo>
                  <a:lnTo>
                    <a:pt x="111671" y="0"/>
                  </a:lnTo>
                  <a:lnTo>
                    <a:pt x="117475" y="2260"/>
                  </a:lnTo>
                  <a:lnTo>
                    <a:pt x="117475" y="5041"/>
                  </a:lnTo>
                  <a:lnTo>
                    <a:pt x="117475" y="7835"/>
                  </a:lnTo>
                  <a:lnTo>
                    <a:pt x="111671" y="10096"/>
                  </a:lnTo>
                  <a:lnTo>
                    <a:pt x="104482" y="10096"/>
                  </a:lnTo>
                  <a:lnTo>
                    <a:pt x="97332" y="10096"/>
                  </a:lnTo>
                  <a:lnTo>
                    <a:pt x="91528" y="7835"/>
                  </a:lnTo>
                  <a:lnTo>
                    <a:pt x="91528" y="5041"/>
                  </a:lnTo>
                  <a:lnTo>
                    <a:pt x="91528" y="2260"/>
                  </a:lnTo>
                  <a:lnTo>
                    <a:pt x="97332" y="0"/>
                  </a:lnTo>
                  <a:lnTo>
                    <a:pt x="104482" y="0"/>
                  </a:lnTo>
                  <a:close/>
                </a:path>
                <a:path w="209550" h="1071245">
                  <a:moveTo>
                    <a:pt x="117475" y="200075"/>
                  </a:moveTo>
                  <a:lnTo>
                    <a:pt x="117475" y="202869"/>
                  </a:lnTo>
                  <a:lnTo>
                    <a:pt x="111671" y="205130"/>
                  </a:lnTo>
                  <a:lnTo>
                    <a:pt x="104482" y="205130"/>
                  </a:lnTo>
                  <a:lnTo>
                    <a:pt x="97332" y="205130"/>
                  </a:lnTo>
                  <a:lnTo>
                    <a:pt x="91528" y="202869"/>
                  </a:lnTo>
                  <a:lnTo>
                    <a:pt x="91528" y="200075"/>
                  </a:lnTo>
                  <a:lnTo>
                    <a:pt x="91528" y="5041"/>
                  </a:lnTo>
                  <a:lnTo>
                    <a:pt x="91528" y="7835"/>
                  </a:lnTo>
                  <a:lnTo>
                    <a:pt x="97332" y="10096"/>
                  </a:lnTo>
                  <a:lnTo>
                    <a:pt x="104482" y="10096"/>
                  </a:lnTo>
                  <a:lnTo>
                    <a:pt x="111671" y="10096"/>
                  </a:lnTo>
                  <a:lnTo>
                    <a:pt x="117475" y="7835"/>
                  </a:lnTo>
                  <a:lnTo>
                    <a:pt x="117475" y="5041"/>
                  </a:lnTo>
                  <a:lnTo>
                    <a:pt x="117475" y="200075"/>
                  </a:lnTo>
                  <a:close/>
                </a:path>
                <a:path w="209550" h="1071245">
                  <a:moveTo>
                    <a:pt x="104482" y="244411"/>
                  </a:moveTo>
                  <a:lnTo>
                    <a:pt x="63816" y="241217"/>
                  </a:lnTo>
                  <a:lnTo>
                    <a:pt x="30605" y="232506"/>
                  </a:lnTo>
                  <a:lnTo>
                    <a:pt x="8211" y="219588"/>
                  </a:lnTo>
                  <a:lnTo>
                    <a:pt x="0" y="203771"/>
                  </a:lnTo>
                  <a:lnTo>
                    <a:pt x="0" y="872299"/>
                  </a:lnTo>
                  <a:lnTo>
                    <a:pt x="8211" y="888116"/>
                  </a:lnTo>
                  <a:lnTo>
                    <a:pt x="30605" y="901034"/>
                  </a:lnTo>
                  <a:lnTo>
                    <a:pt x="63816" y="909745"/>
                  </a:lnTo>
                  <a:lnTo>
                    <a:pt x="104482" y="912939"/>
                  </a:lnTo>
                  <a:lnTo>
                    <a:pt x="145170" y="909745"/>
                  </a:lnTo>
                  <a:lnTo>
                    <a:pt x="178393" y="901034"/>
                  </a:lnTo>
                  <a:lnTo>
                    <a:pt x="200791" y="888116"/>
                  </a:lnTo>
                  <a:lnTo>
                    <a:pt x="209003" y="872299"/>
                  </a:lnTo>
                  <a:lnTo>
                    <a:pt x="209003" y="203771"/>
                  </a:lnTo>
                  <a:lnTo>
                    <a:pt x="200791" y="219588"/>
                  </a:lnTo>
                  <a:lnTo>
                    <a:pt x="178393" y="232506"/>
                  </a:lnTo>
                  <a:lnTo>
                    <a:pt x="145170" y="241217"/>
                  </a:lnTo>
                  <a:lnTo>
                    <a:pt x="104482" y="244411"/>
                  </a:lnTo>
                  <a:close/>
                </a:path>
                <a:path w="209550" h="1071245">
                  <a:moveTo>
                    <a:pt x="104482" y="912939"/>
                  </a:moveTo>
                  <a:lnTo>
                    <a:pt x="100101" y="912939"/>
                  </a:lnTo>
                  <a:lnTo>
                    <a:pt x="95783" y="912799"/>
                  </a:lnTo>
                  <a:lnTo>
                    <a:pt x="91528" y="912609"/>
                  </a:lnTo>
                  <a:lnTo>
                    <a:pt x="91528" y="1066152"/>
                  </a:lnTo>
                  <a:lnTo>
                    <a:pt x="91528" y="1068946"/>
                  </a:lnTo>
                  <a:lnTo>
                    <a:pt x="97332" y="1071194"/>
                  </a:lnTo>
                  <a:lnTo>
                    <a:pt x="104482" y="1071194"/>
                  </a:lnTo>
                  <a:lnTo>
                    <a:pt x="111671" y="1071194"/>
                  </a:lnTo>
                  <a:lnTo>
                    <a:pt x="117475" y="1068946"/>
                  </a:lnTo>
                  <a:lnTo>
                    <a:pt x="117475" y="1066152"/>
                  </a:lnTo>
                  <a:lnTo>
                    <a:pt x="117475" y="912609"/>
                  </a:lnTo>
                  <a:lnTo>
                    <a:pt x="113207" y="912799"/>
                  </a:lnTo>
                  <a:lnTo>
                    <a:pt x="108889" y="912939"/>
                  </a:lnTo>
                  <a:lnTo>
                    <a:pt x="104482" y="912939"/>
                  </a:lnTo>
                  <a:close/>
                </a:path>
              </a:pathLst>
            </a:custGeom>
            <a:ln w="825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44" name="object 44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3028365" y="4999634"/>
              <a:ext cx="217258" cy="89192"/>
            </a:xfrm>
            <a:prstGeom prst="rect">
              <a:avLst/>
            </a:prstGeom>
          </p:spPr>
        </p:pic>
      </p:grpSp>
      <p:graphicFrame>
        <p:nvGraphicFramePr>
          <p:cNvPr id="45" name="object 45"/>
          <p:cNvGraphicFramePr>
            <a:graphicFrameLocks noGrp="1"/>
          </p:cNvGraphicFramePr>
          <p:nvPr/>
        </p:nvGraphicFramePr>
        <p:xfrm>
          <a:off x="7970507" y="7835901"/>
          <a:ext cx="3073400" cy="589939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81026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64135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62179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184454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505"/>
                        </a:spcBef>
                      </a:pPr>
                      <a:r>
                        <a:rPr sz="650" b="1" spc="20" dirty="0">
                          <a:latin typeface="Arial"/>
                          <a:cs typeface="Arial"/>
                        </a:rPr>
                        <a:t>Unidad</a:t>
                      </a:r>
                      <a:endParaRPr sz="650">
                        <a:latin typeface="Arial"/>
                        <a:cs typeface="Arial"/>
                      </a:endParaRPr>
                    </a:p>
                  </a:txBody>
                  <a:tcPr marL="0" marR="0" marT="64135" marB="0">
                    <a:lnL w="12700">
                      <a:solidFill>
                        <a:srgbClr val="010101"/>
                      </a:solidFill>
                      <a:prstDash val="solid"/>
                    </a:lnL>
                    <a:lnR w="12700">
                      <a:solidFill>
                        <a:srgbClr val="010101"/>
                      </a:solidFill>
                      <a:prstDash val="solid"/>
                    </a:lnR>
                    <a:lnT w="12700">
                      <a:solidFill>
                        <a:srgbClr val="010101"/>
                      </a:solidFill>
                      <a:prstDash val="solid"/>
                    </a:lnT>
                    <a:lnB w="12700">
                      <a:solidFill>
                        <a:srgbClr val="010101"/>
                      </a:solidFill>
                      <a:prstDash val="solid"/>
                    </a:lnB>
                    <a:solidFill>
                      <a:srgbClr val="C0C0C0"/>
                    </a:solidFill>
                  </a:tcPr>
                </a:tc>
                <a:tc>
                  <a:txBody>
                    <a:bodyPr/>
                    <a:lstStyle/>
                    <a:p>
                      <a:pPr marR="6350" algn="ctr">
                        <a:lnSpc>
                          <a:spcPts val="1245"/>
                        </a:lnSpc>
                        <a:spcBef>
                          <a:spcPts val="105"/>
                        </a:spcBef>
                      </a:pPr>
                      <a:r>
                        <a:rPr sz="1050" b="1" spc="10" dirty="0">
                          <a:latin typeface="Arial"/>
                          <a:cs typeface="Arial"/>
                        </a:rPr>
                        <a:t>Símbolo</a:t>
                      </a:r>
                      <a:endParaRPr sz="1050">
                        <a:latin typeface="Arial"/>
                        <a:cs typeface="Arial"/>
                      </a:endParaRPr>
                    </a:p>
                  </a:txBody>
                  <a:tcPr marL="0" marR="0" marT="13335" marB="0">
                    <a:lnL w="12700">
                      <a:solidFill>
                        <a:srgbClr val="010101"/>
                      </a:solidFill>
                      <a:prstDash val="solid"/>
                    </a:lnL>
                    <a:lnR w="12700">
                      <a:solidFill>
                        <a:srgbClr val="010101"/>
                      </a:solidFill>
                      <a:prstDash val="solid"/>
                    </a:lnR>
                    <a:lnT w="12700">
                      <a:solidFill>
                        <a:srgbClr val="010101"/>
                      </a:solidFill>
                      <a:prstDash val="solid"/>
                    </a:lnT>
                    <a:lnB w="12700">
                      <a:solidFill>
                        <a:srgbClr val="010101"/>
                      </a:solidFill>
                      <a:prstDash val="solid"/>
                    </a:lnB>
                    <a:solidFill>
                      <a:srgbClr val="C0C0C0"/>
                    </a:solidFill>
                  </a:tcPr>
                </a:tc>
                <a:tc>
                  <a:txBody>
                    <a:bodyPr/>
                    <a:lstStyle/>
                    <a:p>
                      <a:pPr marL="92710">
                        <a:lnSpc>
                          <a:spcPts val="1295"/>
                        </a:lnSpc>
                        <a:spcBef>
                          <a:spcPts val="55"/>
                        </a:spcBef>
                      </a:pPr>
                      <a:r>
                        <a:rPr sz="1100" b="1" spc="45" dirty="0">
                          <a:latin typeface="Arial"/>
                          <a:cs typeface="Arial"/>
                        </a:rPr>
                        <a:t>Medida</a:t>
                      </a:r>
                      <a:r>
                        <a:rPr sz="1100" b="1" spc="-40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1100" b="1" spc="40" dirty="0">
                          <a:latin typeface="Arial"/>
                          <a:cs typeface="Arial"/>
                        </a:rPr>
                        <a:t>equivalente</a:t>
                      </a:r>
                      <a:endParaRPr sz="1100">
                        <a:latin typeface="Arial"/>
                        <a:cs typeface="Arial"/>
                      </a:endParaRPr>
                    </a:p>
                  </a:txBody>
                  <a:tcPr marL="0" marR="0" marT="6985" marB="0">
                    <a:lnL w="12700">
                      <a:solidFill>
                        <a:srgbClr val="010101"/>
                      </a:solidFill>
                      <a:prstDash val="solid"/>
                    </a:lnL>
                    <a:lnR w="12700">
                      <a:solidFill>
                        <a:srgbClr val="010101"/>
                      </a:solidFill>
                      <a:prstDash val="solid"/>
                    </a:lnR>
                    <a:lnT w="12700">
                      <a:solidFill>
                        <a:srgbClr val="010101"/>
                      </a:solidFill>
                      <a:prstDash val="solid"/>
                    </a:lnT>
                    <a:lnB w="12700">
                      <a:solidFill>
                        <a:srgbClr val="010101"/>
                      </a:solidFill>
                      <a:prstDash val="solid"/>
                    </a:lnB>
                    <a:solidFill>
                      <a:srgbClr val="C0C0C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02736">
                <a:tc>
                  <a:txBody>
                    <a:bodyPr/>
                    <a:lstStyle/>
                    <a:p>
                      <a:pPr marR="6985" algn="ctr">
                        <a:lnSpc>
                          <a:spcPct val="100000"/>
                        </a:lnSpc>
                        <a:spcBef>
                          <a:spcPts val="355"/>
                        </a:spcBef>
                      </a:pPr>
                      <a:r>
                        <a:rPr sz="800" spc="40" dirty="0">
                          <a:latin typeface="Microsoft Sans Serif"/>
                          <a:cs typeface="Microsoft Sans Serif"/>
                        </a:rPr>
                        <a:t>megaohmio</a:t>
                      </a:r>
                      <a:endParaRPr sz="80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45085" marB="0">
                    <a:lnL w="12700">
                      <a:solidFill>
                        <a:srgbClr val="010101"/>
                      </a:solidFill>
                      <a:prstDash val="solid"/>
                    </a:lnL>
                    <a:lnR w="12700">
                      <a:solidFill>
                        <a:srgbClr val="010101"/>
                      </a:solidFill>
                      <a:prstDash val="solid"/>
                    </a:lnR>
                    <a:lnT w="12700">
                      <a:solidFill>
                        <a:srgbClr val="010101"/>
                      </a:solidFill>
                      <a:prstDash val="solid"/>
                    </a:lnT>
                    <a:lnB w="12700">
                      <a:solidFill>
                        <a:srgbClr val="010101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8415" algn="ctr">
                        <a:lnSpc>
                          <a:spcPct val="100000"/>
                        </a:lnSpc>
                        <a:spcBef>
                          <a:spcPts val="620"/>
                        </a:spcBef>
                      </a:pPr>
                      <a:r>
                        <a:rPr sz="500" spc="-20" dirty="0">
                          <a:latin typeface="Microsoft Sans Serif"/>
                          <a:cs typeface="Microsoft Sans Serif"/>
                        </a:rPr>
                        <a:t>METROΩ</a:t>
                      </a:r>
                      <a:endParaRPr sz="50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78740" marB="0">
                    <a:lnL w="12700">
                      <a:solidFill>
                        <a:srgbClr val="010101"/>
                      </a:solidFill>
                      <a:prstDash val="solid"/>
                    </a:lnL>
                    <a:lnR w="12700">
                      <a:solidFill>
                        <a:srgbClr val="010101"/>
                      </a:solidFill>
                      <a:prstDash val="solid"/>
                    </a:lnR>
                    <a:lnT w="12700">
                      <a:solidFill>
                        <a:srgbClr val="010101"/>
                      </a:solidFill>
                      <a:prstDash val="solid"/>
                    </a:lnT>
                    <a:lnB w="12700">
                      <a:solidFill>
                        <a:srgbClr val="010101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07950">
                        <a:lnSpc>
                          <a:spcPts val="1350"/>
                        </a:lnSpc>
                      </a:pPr>
                      <a:r>
                        <a:rPr sz="1150" spc="35" dirty="0">
                          <a:latin typeface="Microsoft Sans Serif"/>
                          <a:cs typeface="Microsoft Sans Serif"/>
                        </a:rPr>
                        <a:t>1MΩ</a:t>
                      </a:r>
                      <a:r>
                        <a:rPr sz="1150" spc="-30" dirty="0"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1150" spc="-15" dirty="0">
                          <a:latin typeface="Microsoft Sans Serif"/>
                          <a:cs typeface="Microsoft Sans Serif"/>
                        </a:rPr>
                        <a:t>=</a:t>
                      </a:r>
                      <a:r>
                        <a:rPr sz="1150" spc="-30" dirty="0"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1150" spc="10" dirty="0">
                          <a:latin typeface="Microsoft Sans Serif"/>
                          <a:cs typeface="Microsoft Sans Serif"/>
                        </a:rPr>
                        <a:t>1,000,000</a:t>
                      </a:r>
                      <a:r>
                        <a:rPr sz="1150" spc="-25" dirty="0"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1150" dirty="0">
                          <a:latin typeface="Microsoft Sans Serif"/>
                          <a:cs typeface="Microsoft Sans Serif"/>
                        </a:rPr>
                        <a:t>Ω</a:t>
                      </a:r>
                      <a:endParaRPr sz="115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0" marB="0">
                    <a:lnL w="12700">
                      <a:solidFill>
                        <a:srgbClr val="010101"/>
                      </a:solidFill>
                      <a:prstDash val="solid"/>
                    </a:lnL>
                    <a:lnR w="12700">
                      <a:solidFill>
                        <a:srgbClr val="010101"/>
                      </a:solidFill>
                      <a:prstDash val="solid"/>
                    </a:lnR>
                    <a:lnT w="12700">
                      <a:solidFill>
                        <a:srgbClr val="010101"/>
                      </a:solidFill>
                      <a:prstDash val="solid"/>
                    </a:lnT>
                    <a:lnB w="12700">
                      <a:solidFill>
                        <a:srgbClr val="010101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02749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105"/>
                        </a:spcBef>
                      </a:pPr>
                      <a:r>
                        <a:rPr sz="1050" spc="50" dirty="0">
                          <a:latin typeface="Microsoft Sans Serif"/>
                          <a:cs typeface="Microsoft Sans Serif"/>
                        </a:rPr>
                        <a:t>kilohm</a:t>
                      </a:r>
                      <a:endParaRPr sz="105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13335" marB="0">
                    <a:lnL w="12700">
                      <a:solidFill>
                        <a:srgbClr val="010101"/>
                      </a:solidFill>
                      <a:prstDash val="solid"/>
                    </a:lnL>
                    <a:lnR w="12700">
                      <a:solidFill>
                        <a:srgbClr val="010101"/>
                      </a:solidFill>
                      <a:prstDash val="solid"/>
                    </a:lnR>
                    <a:lnT w="12700">
                      <a:solidFill>
                        <a:srgbClr val="010101"/>
                      </a:solidFill>
                      <a:prstDash val="solid"/>
                    </a:lnT>
                    <a:lnB w="12700">
                      <a:solidFill>
                        <a:srgbClr val="010101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9050" algn="ctr">
                        <a:lnSpc>
                          <a:spcPts val="1355"/>
                        </a:lnSpc>
                      </a:pPr>
                      <a:r>
                        <a:rPr sz="1200" spc="20" dirty="0">
                          <a:latin typeface="Microsoft Sans Serif"/>
                          <a:cs typeface="Microsoft Sans Serif"/>
                        </a:rPr>
                        <a:t>kΩ</a:t>
                      </a:r>
                      <a:endParaRPr sz="120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0" marB="0">
                    <a:lnL w="12700">
                      <a:solidFill>
                        <a:srgbClr val="010101"/>
                      </a:solidFill>
                      <a:prstDash val="solid"/>
                    </a:lnL>
                    <a:lnR w="12700">
                      <a:solidFill>
                        <a:srgbClr val="010101"/>
                      </a:solidFill>
                      <a:prstDash val="solid"/>
                    </a:lnR>
                    <a:lnT w="12700">
                      <a:solidFill>
                        <a:srgbClr val="010101"/>
                      </a:solidFill>
                      <a:prstDash val="solid"/>
                    </a:lnT>
                    <a:lnB w="12700">
                      <a:solidFill>
                        <a:srgbClr val="010101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311785">
                        <a:lnSpc>
                          <a:spcPts val="1350"/>
                        </a:lnSpc>
                      </a:pPr>
                      <a:r>
                        <a:rPr sz="1150" spc="20" dirty="0">
                          <a:latin typeface="Microsoft Sans Serif"/>
                          <a:cs typeface="Microsoft Sans Serif"/>
                        </a:rPr>
                        <a:t>1kΩ</a:t>
                      </a:r>
                      <a:r>
                        <a:rPr sz="1150" spc="-30" dirty="0"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1150" spc="-15" dirty="0">
                          <a:latin typeface="Microsoft Sans Serif"/>
                          <a:cs typeface="Microsoft Sans Serif"/>
                        </a:rPr>
                        <a:t>=</a:t>
                      </a:r>
                      <a:r>
                        <a:rPr sz="1150" spc="-30" dirty="0"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1150" spc="15" dirty="0">
                          <a:latin typeface="Microsoft Sans Serif"/>
                          <a:cs typeface="Microsoft Sans Serif"/>
                        </a:rPr>
                        <a:t>1000</a:t>
                      </a:r>
                      <a:r>
                        <a:rPr sz="1150" spc="-30" dirty="0"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1150" dirty="0">
                          <a:latin typeface="Microsoft Sans Serif"/>
                          <a:cs typeface="Microsoft Sans Serif"/>
                        </a:rPr>
                        <a:t>Ω</a:t>
                      </a:r>
                      <a:endParaRPr sz="115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0" marB="0">
                    <a:lnL w="12700">
                      <a:solidFill>
                        <a:srgbClr val="010101"/>
                      </a:solidFill>
                      <a:prstDash val="solid"/>
                    </a:lnL>
                    <a:lnR w="12700">
                      <a:solidFill>
                        <a:srgbClr val="010101"/>
                      </a:solidFill>
                      <a:prstDash val="solid"/>
                    </a:lnR>
                    <a:lnT w="12700">
                      <a:solidFill>
                        <a:srgbClr val="010101"/>
                      </a:solidFill>
                      <a:prstDash val="solid"/>
                    </a:lnT>
                    <a:lnB w="12700">
                      <a:solidFill>
                        <a:srgbClr val="010101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</a:tbl>
          </a:graphicData>
        </a:graphic>
      </p:graphicFrame>
      <p:sp>
        <p:nvSpPr>
          <p:cNvPr id="46" name="object 46"/>
          <p:cNvSpPr txBox="1"/>
          <p:nvPr/>
        </p:nvSpPr>
        <p:spPr>
          <a:xfrm>
            <a:off x="7957871" y="484223"/>
            <a:ext cx="4181475" cy="3911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>
              <a:lnSpc>
                <a:spcPct val="150000"/>
              </a:lnSpc>
              <a:spcBef>
                <a:spcPts val="100"/>
              </a:spcBef>
            </a:pPr>
            <a:r>
              <a:rPr sz="800" spc="15" dirty="0">
                <a:latin typeface="Microsoft Sans Serif"/>
                <a:cs typeface="Microsoft Sans Serif"/>
              </a:rPr>
              <a:t>El.gráfico.siguiente.muestra.cómo.son.los.prefijos.de.unidades.métricas.seleccionados.  </a:t>
            </a:r>
            <a:r>
              <a:rPr sz="800" spc="20" dirty="0">
                <a:latin typeface="Microsoft Sans Serif"/>
                <a:cs typeface="Microsoft Sans Serif"/>
              </a:rPr>
              <a:t>utilizado.para.representar.valores.grandes.y.pequeños.de.voltaje.</a:t>
            </a:r>
            <a:endParaRPr sz="800">
              <a:latin typeface="Microsoft Sans Serif"/>
              <a:cs typeface="Microsoft Sans Serif"/>
            </a:endParaRPr>
          </a:p>
        </p:txBody>
      </p:sp>
      <p:sp>
        <p:nvSpPr>
          <p:cNvPr id="47" name="object 47"/>
          <p:cNvSpPr txBox="1"/>
          <p:nvPr/>
        </p:nvSpPr>
        <p:spPr>
          <a:xfrm>
            <a:off x="5761991" y="2099310"/>
            <a:ext cx="851535" cy="174407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1050" b="1" spc="5" dirty="0">
                <a:latin typeface="Arial"/>
                <a:cs typeface="Arial"/>
              </a:rPr>
              <a:t>Resistencia</a:t>
            </a:r>
            <a:r>
              <a:rPr sz="1050" spc="-15" dirty="0">
                <a:latin typeface="Microsoft Sans Serif"/>
                <a:cs typeface="Microsoft Sans Serif"/>
              </a:rPr>
              <a:t>..</a:t>
            </a:r>
            <a:endParaRPr sz="1050">
              <a:latin typeface="Microsoft Sans Serif"/>
              <a:cs typeface="Microsoft Sans Serif"/>
            </a:endParaRPr>
          </a:p>
        </p:txBody>
      </p:sp>
      <p:sp>
        <p:nvSpPr>
          <p:cNvPr id="48" name="object 48"/>
          <p:cNvSpPr txBox="1"/>
          <p:nvPr/>
        </p:nvSpPr>
        <p:spPr>
          <a:xfrm>
            <a:off x="7957752" y="2075179"/>
            <a:ext cx="4294505" cy="14884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>
              <a:lnSpc>
                <a:spcPct val="120000"/>
              </a:lnSpc>
              <a:spcBef>
                <a:spcPts val="100"/>
              </a:spcBef>
            </a:pPr>
            <a:r>
              <a:rPr sz="1000" spc="25" dirty="0">
                <a:latin typeface="Microsoft Sans Serif"/>
                <a:cs typeface="Microsoft Sans Serif"/>
              </a:rPr>
              <a:t>Un.tercer.factor.que.juega.un.papel.en.un.circuito.eléctrico.es. </a:t>
            </a:r>
            <a:r>
              <a:rPr sz="1000" spc="30" dirty="0">
                <a:latin typeface="Microsoft Sans Serif"/>
                <a:cs typeface="Microsoft Sans Serif"/>
              </a:rPr>
              <a:t> </a:t>
            </a:r>
            <a:r>
              <a:rPr sz="1000" b="1" spc="25" dirty="0">
                <a:latin typeface="Arial"/>
                <a:cs typeface="Arial"/>
              </a:rPr>
              <a:t>resistencia</a:t>
            </a:r>
            <a:r>
              <a:rPr sz="1000" spc="25" dirty="0">
                <a:latin typeface="Microsoft Sans Serif"/>
                <a:cs typeface="Microsoft Sans Serif"/>
              </a:rPr>
              <a:t>..Todo.el.material.impide.el.flujo.de.corriente.eléctrica. </a:t>
            </a:r>
            <a:r>
              <a:rPr sz="1000" spc="30" dirty="0">
                <a:latin typeface="Microsoft Sans Serif"/>
                <a:cs typeface="Microsoft Sans Serif"/>
              </a:rPr>
              <a:t> en.alguna </a:t>
            </a:r>
            <a:r>
              <a:rPr sz="1000" spc="20" dirty="0">
                <a:latin typeface="Microsoft Sans Serif"/>
                <a:cs typeface="Microsoft Sans Serif"/>
              </a:rPr>
              <a:t>medida..La.cantidad.de.resistencia.depende.de. </a:t>
            </a:r>
            <a:r>
              <a:rPr sz="1000" spc="25" dirty="0">
                <a:latin typeface="Microsoft Sans Serif"/>
                <a:cs typeface="Microsoft Sans Serif"/>
              </a:rPr>
              <a:t> la.composición,.longitud,.sección.transversal.y.temperatura.de. </a:t>
            </a:r>
            <a:r>
              <a:rPr sz="1000" spc="30" dirty="0">
                <a:latin typeface="Microsoft Sans Serif"/>
                <a:cs typeface="Microsoft Sans Serif"/>
              </a:rPr>
              <a:t> </a:t>
            </a:r>
            <a:r>
              <a:rPr sz="1000" spc="20" dirty="0">
                <a:latin typeface="Microsoft Sans Serif"/>
                <a:cs typeface="Microsoft Sans Serif"/>
              </a:rPr>
              <a:t>el.material.resistivo..Como.regla.empírica,.la.resistencia.de.un. </a:t>
            </a:r>
            <a:r>
              <a:rPr sz="1000" spc="25" dirty="0">
                <a:latin typeface="Microsoft Sans Serif"/>
                <a:cs typeface="Microsoft Sans Serif"/>
              </a:rPr>
              <a:t> </a:t>
            </a:r>
            <a:r>
              <a:rPr sz="1000" spc="35" dirty="0">
                <a:latin typeface="Microsoft Sans Serif"/>
                <a:cs typeface="Microsoft Sans Serif"/>
              </a:rPr>
              <a:t>conductor.aumenta.con.un.aumento.de.longitud.o.una.disminución.de.  </a:t>
            </a:r>
            <a:r>
              <a:rPr sz="1000" spc="10" dirty="0">
                <a:latin typeface="Microsoft Sans Serif"/>
                <a:cs typeface="Microsoft Sans Serif"/>
              </a:rPr>
              <a:t>sección</a:t>
            </a:r>
            <a:r>
              <a:rPr sz="1000" spc="65" dirty="0">
                <a:latin typeface="Microsoft Sans Serif"/>
                <a:cs typeface="Microsoft Sans Serif"/>
              </a:rPr>
              <a:t> </a:t>
            </a:r>
            <a:r>
              <a:rPr sz="1000" spc="15" dirty="0">
                <a:latin typeface="Microsoft Sans Serif"/>
                <a:cs typeface="Microsoft Sans Serif"/>
              </a:rPr>
              <a:t>transversal..La.resistencia.se.designa.mediante.el.símbolo.</a:t>
            </a:r>
            <a:r>
              <a:rPr sz="1000" b="1" spc="15" dirty="0">
                <a:latin typeface="Arial"/>
                <a:cs typeface="Arial"/>
              </a:rPr>
              <a:t>R</a:t>
            </a:r>
            <a:r>
              <a:rPr sz="1000" spc="15" dirty="0">
                <a:latin typeface="Microsoft Sans Serif"/>
                <a:cs typeface="Microsoft Sans Serif"/>
              </a:rPr>
              <a:t>..El. </a:t>
            </a:r>
            <a:r>
              <a:rPr sz="1000" spc="-250" dirty="0">
                <a:latin typeface="Microsoft Sans Serif"/>
                <a:cs typeface="Microsoft Sans Serif"/>
              </a:rPr>
              <a:t> </a:t>
            </a:r>
            <a:r>
              <a:rPr sz="1000" spc="15" dirty="0">
                <a:latin typeface="Microsoft Sans Serif"/>
                <a:cs typeface="Microsoft Sans Serif"/>
              </a:rPr>
              <a:t>la.unidad.de.medida.de.la.resistencia.es.el.</a:t>
            </a:r>
            <a:r>
              <a:rPr sz="1000" b="1" spc="15" dirty="0">
                <a:latin typeface="Arial"/>
                <a:cs typeface="Arial"/>
              </a:rPr>
              <a:t>ohm</a:t>
            </a:r>
            <a:r>
              <a:rPr sz="1000" spc="15" dirty="0">
                <a:latin typeface="Microsoft Sans Serif"/>
                <a:cs typeface="Microsoft Sans Serif"/>
              </a:rPr>
              <a:t>.(W)..</a:t>
            </a:r>
            <a:endParaRPr sz="1000">
              <a:latin typeface="Microsoft Sans Serif"/>
              <a:cs typeface="Microsoft Sans Serif"/>
            </a:endParaRPr>
          </a:p>
        </p:txBody>
      </p:sp>
      <p:sp>
        <p:nvSpPr>
          <p:cNvPr id="49" name="object 49"/>
          <p:cNvSpPr txBox="1"/>
          <p:nvPr/>
        </p:nvSpPr>
        <p:spPr>
          <a:xfrm>
            <a:off x="7957811" y="3718559"/>
            <a:ext cx="4153535" cy="9398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>
              <a:lnSpc>
                <a:spcPct val="133300"/>
              </a:lnSpc>
              <a:spcBef>
                <a:spcPts val="100"/>
              </a:spcBef>
            </a:pPr>
            <a:r>
              <a:rPr sz="900" b="1" spc="15" dirty="0">
                <a:latin typeface="Arial"/>
                <a:cs typeface="Arial"/>
              </a:rPr>
              <a:t>resistencias</a:t>
            </a:r>
            <a:r>
              <a:rPr sz="900" spc="15" dirty="0">
                <a:latin typeface="Microsoft Sans Serif"/>
                <a:cs typeface="Microsoft Sans Serif"/>
              </a:rPr>
              <a:t>.son.dispositivos.fabricados.para.tener.una.específica. </a:t>
            </a:r>
            <a:r>
              <a:rPr sz="900" spc="20" dirty="0">
                <a:latin typeface="Microsoft Sans Serif"/>
                <a:cs typeface="Microsoft Sans Serif"/>
              </a:rPr>
              <a:t> resistencia.y.se.utilizan.en.un.circuito.para.limitar.el.flujo.de.corriente.y.para. </a:t>
            </a:r>
            <a:r>
              <a:rPr sz="900" spc="25" dirty="0">
                <a:latin typeface="Microsoft Sans Serif"/>
                <a:cs typeface="Microsoft Sans Serif"/>
              </a:rPr>
              <a:t> </a:t>
            </a:r>
            <a:r>
              <a:rPr sz="900" spc="20" dirty="0">
                <a:latin typeface="Microsoft Sans Serif"/>
                <a:cs typeface="Microsoft Sans Serif"/>
              </a:rPr>
              <a:t>reducir.el.voltaje.aplicado.a.otros.componentes..Una.resistencia.es. </a:t>
            </a:r>
            <a:r>
              <a:rPr sz="900" spc="25" dirty="0">
                <a:latin typeface="Microsoft Sans Serif"/>
                <a:cs typeface="Microsoft Sans Serif"/>
              </a:rPr>
              <a:t> generalmente.simbólicamente.en.un.dibujo.eléctrico.en.uno.de. </a:t>
            </a:r>
            <a:r>
              <a:rPr sz="900" spc="30" dirty="0">
                <a:latin typeface="Microsoft Sans Serif"/>
                <a:cs typeface="Microsoft Sans Serif"/>
              </a:rPr>
              <a:t> </a:t>
            </a:r>
            <a:r>
              <a:rPr sz="900" spc="20" dirty="0">
                <a:latin typeface="Microsoft Sans Serif"/>
                <a:cs typeface="Microsoft Sans Serif"/>
              </a:rPr>
              <a:t>dos.vías,.una.línea.en.zigzag.o.un.rectángulo.sin.relleno..</a:t>
            </a:r>
            <a:endParaRPr sz="900">
              <a:latin typeface="Microsoft Sans Serif"/>
              <a:cs typeface="Microsoft Sans Serif"/>
            </a:endParaRPr>
          </a:p>
        </p:txBody>
      </p:sp>
      <p:sp>
        <p:nvSpPr>
          <p:cNvPr id="50" name="object 50"/>
          <p:cNvSpPr txBox="1"/>
          <p:nvPr/>
        </p:nvSpPr>
        <p:spPr>
          <a:xfrm>
            <a:off x="8650562" y="5814557"/>
            <a:ext cx="535305" cy="3302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 indent="16510">
              <a:lnSpc>
                <a:spcPct val="111100"/>
              </a:lnSpc>
              <a:spcBef>
                <a:spcPts val="100"/>
              </a:spcBef>
            </a:pPr>
            <a:r>
              <a:rPr sz="900" b="1" spc="5" dirty="0">
                <a:latin typeface="Arial"/>
                <a:cs typeface="Arial"/>
              </a:rPr>
              <a:t>Resistor </a:t>
            </a:r>
            <a:r>
              <a:rPr sz="900" b="1" spc="-235" dirty="0">
                <a:latin typeface="Arial"/>
                <a:cs typeface="Arial"/>
              </a:rPr>
              <a:t> </a:t>
            </a:r>
            <a:r>
              <a:rPr sz="900" b="1" spc="5" dirty="0">
                <a:latin typeface="Arial"/>
                <a:cs typeface="Arial"/>
              </a:rPr>
              <a:t>simbolos</a:t>
            </a:r>
            <a:endParaRPr sz="900">
              <a:latin typeface="Arial"/>
              <a:cs typeface="Arial"/>
            </a:endParaRPr>
          </a:p>
        </p:txBody>
      </p:sp>
      <p:sp>
        <p:nvSpPr>
          <p:cNvPr id="51" name="object 51"/>
          <p:cNvSpPr txBox="1"/>
          <p:nvPr/>
        </p:nvSpPr>
        <p:spPr>
          <a:xfrm>
            <a:off x="7957809" y="5982204"/>
            <a:ext cx="489584" cy="151323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900" b="1" spc="5" dirty="0">
                <a:latin typeface="Arial"/>
                <a:cs typeface="Arial"/>
              </a:rPr>
              <a:t>Resistor</a:t>
            </a:r>
            <a:endParaRPr sz="900">
              <a:latin typeface="Arial"/>
              <a:cs typeface="Arial"/>
            </a:endParaRPr>
          </a:p>
        </p:txBody>
      </p:sp>
      <p:sp>
        <p:nvSpPr>
          <p:cNvPr id="52" name="object 52"/>
          <p:cNvSpPr txBox="1"/>
          <p:nvPr/>
        </p:nvSpPr>
        <p:spPr>
          <a:xfrm>
            <a:off x="7957812" y="6351270"/>
            <a:ext cx="4295775" cy="13055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165100">
              <a:lnSpc>
                <a:spcPct val="141200"/>
              </a:lnSpc>
              <a:spcBef>
                <a:spcPts val="100"/>
              </a:spcBef>
            </a:pPr>
            <a:r>
              <a:rPr sz="850" spc="15" dirty="0">
                <a:latin typeface="Microsoft Sans Serif"/>
                <a:cs typeface="Microsoft Sans Serif"/>
              </a:rPr>
              <a:t>Además.de.las.resistencias,.todos.los.otros.componentes.del.circuito.y.la. </a:t>
            </a:r>
            <a:r>
              <a:rPr sz="850" spc="20" dirty="0">
                <a:latin typeface="Microsoft Sans Serif"/>
                <a:cs typeface="Microsoft Sans Serif"/>
              </a:rPr>
              <a:t> </a:t>
            </a:r>
            <a:r>
              <a:rPr sz="850" spc="25" dirty="0">
                <a:latin typeface="Microsoft Sans Serif"/>
                <a:cs typeface="Microsoft Sans Serif"/>
              </a:rPr>
              <a:t>conductores.que.conectan.componentes.para.formar.un.circuito.también.tienen. </a:t>
            </a:r>
            <a:r>
              <a:rPr sz="850" spc="30" dirty="0">
                <a:latin typeface="Microsoft Sans Serif"/>
                <a:cs typeface="Microsoft Sans Serif"/>
              </a:rPr>
              <a:t> </a:t>
            </a:r>
            <a:r>
              <a:rPr sz="850" spc="15" dirty="0">
                <a:latin typeface="Microsoft Sans Serif"/>
                <a:cs typeface="Microsoft Sans Serif"/>
              </a:rPr>
              <a:t>resistencia.</a:t>
            </a:r>
            <a:endParaRPr sz="850">
              <a:latin typeface="Microsoft Sans Serif"/>
              <a:cs typeface="Microsoft Sans Serif"/>
            </a:endParaRPr>
          </a:p>
          <a:p>
            <a:pPr>
              <a:spcBef>
                <a:spcPts val="20"/>
              </a:spcBef>
            </a:pPr>
            <a:endParaRPr sz="1250">
              <a:latin typeface="Microsoft Sans Serif"/>
              <a:cs typeface="Microsoft Sans Serif"/>
            </a:endParaRPr>
          </a:p>
          <a:p>
            <a:pPr marL="12700" marR="5080" indent="-635" algn="just">
              <a:lnSpc>
                <a:spcPct val="141200"/>
              </a:lnSpc>
              <a:spcBef>
                <a:spcPts val="5"/>
              </a:spcBef>
            </a:pPr>
            <a:r>
              <a:rPr sz="850" spc="10" dirty="0">
                <a:latin typeface="Microsoft Sans Serif"/>
                <a:cs typeface="Microsoft Sans Serif"/>
              </a:rPr>
              <a:t>La.unidad.básica.de.la.resistencia.es.la. </a:t>
            </a:r>
            <a:r>
              <a:rPr sz="850" spc="20" dirty="0">
                <a:latin typeface="Microsoft Sans Serif"/>
                <a:cs typeface="Microsoft Sans Serif"/>
              </a:rPr>
              <a:t>.ohm;.sin embargo,.la.resistencia.a </a:t>
            </a:r>
            <a:r>
              <a:rPr sz="850" spc="40" dirty="0">
                <a:latin typeface="Microsoft Sans Serif"/>
                <a:cs typeface="Microsoft Sans Serif"/>
              </a:rPr>
              <a:t>menudo. </a:t>
            </a:r>
            <a:r>
              <a:rPr sz="850" spc="-215" dirty="0">
                <a:latin typeface="Microsoft Sans Serif"/>
                <a:cs typeface="Microsoft Sans Serif"/>
              </a:rPr>
              <a:t> </a:t>
            </a:r>
            <a:r>
              <a:rPr sz="850" spc="20" dirty="0">
                <a:latin typeface="Microsoft Sans Serif"/>
                <a:cs typeface="Microsoft Sans Serif"/>
              </a:rPr>
              <a:t>expresado.en.múltiplos.de.las.unidades.mayores.que.se.muestran.en.las.siguientes. </a:t>
            </a:r>
            <a:r>
              <a:rPr sz="850" spc="-215" dirty="0">
                <a:latin typeface="Microsoft Sans Serif"/>
                <a:cs typeface="Microsoft Sans Serif"/>
              </a:rPr>
              <a:t> </a:t>
            </a:r>
            <a:r>
              <a:rPr sz="850" spc="10" dirty="0">
                <a:latin typeface="Microsoft Sans Serif"/>
                <a:cs typeface="Microsoft Sans Serif"/>
              </a:rPr>
              <a:t>mesa.</a:t>
            </a:r>
            <a:endParaRPr sz="850">
              <a:latin typeface="Microsoft Sans Serif"/>
              <a:cs typeface="Microsoft Sans Serif"/>
            </a:endParaRP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7995286" y="539750"/>
            <a:ext cx="4291965" cy="3778250"/>
          </a:xfrm>
          <a:custGeom>
            <a:avLst/>
            <a:gdLst/>
            <a:ahLst/>
            <a:cxnLst/>
            <a:rect l="l" t="t" r="r" b="b"/>
            <a:pathLst>
              <a:path w="4291965" h="3778250">
                <a:moveTo>
                  <a:pt x="4291965" y="0"/>
                </a:moveTo>
                <a:lnTo>
                  <a:pt x="0" y="0"/>
                </a:lnTo>
                <a:lnTo>
                  <a:pt x="0" y="3778250"/>
                </a:lnTo>
                <a:lnTo>
                  <a:pt x="4291965" y="3778250"/>
                </a:lnTo>
                <a:lnTo>
                  <a:pt x="4291965" y="0"/>
                </a:lnTo>
                <a:close/>
              </a:path>
            </a:pathLst>
          </a:custGeom>
          <a:solidFill>
            <a:srgbClr val="D1D3D4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 txBox="1"/>
          <p:nvPr/>
        </p:nvSpPr>
        <p:spPr>
          <a:xfrm>
            <a:off x="5761991" y="519834"/>
            <a:ext cx="664845" cy="166712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1000" b="1" dirty="0">
                <a:latin typeface="Arial"/>
                <a:cs typeface="Arial"/>
              </a:rPr>
              <a:t>Revisión</a:t>
            </a:r>
            <a:r>
              <a:rPr sz="1000" b="1" spc="-70" dirty="0">
                <a:latin typeface="Arial"/>
                <a:cs typeface="Arial"/>
              </a:rPr>
              <a:t> </a:t>
            </a:r>
            <a:r>
              <a:rPr sz="1000" b="1" spc="15" dirty="0">
                <a:latin typeface="Arial"/>
                <a:cs typeface="Arial"/>
              </a:rPr>
              <a:t>2</a:t>
            </a:r>
            <a:endParaRPr sz="1000">
              <a:latin typeface="Arial"/>
              <a:cs typeface="Arial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9026804" y="9462820"/>
            <a:ext cx="113030" cy="207749"/>
          </a:xfrm>
          <a:prstGeom prst="rect">
            <a:avLst/>
          </a:prstGeom>
        </p:spPr>
        <p:txBody>
          <a:bodyPr vert="horz" wrap="square" lIns="0" tIns="22860" rIns="0" bIns="0" rtlCol="0">
            <a:spAutoFit/>
          </a:bodyPr>
          <a:lstStyle/>
          <a:p>
            <a:pPr marL="12700">
              <a:spcBef>
                <a:spcPts val="180"/>
              </a:spcBef>
            </a:pPr>
            <a:r>
              <a:rPr sz="1200" spc="15" dirty="0">
                <a:latin typeface="Microsoft Sans Serif"/>
                <a:cs typeface="Microsoft Sans Serif"/>
              </a:rPr>
              <a:t>0</a:t>
            </a:r>
            <a:endParaRPr sz="1200">
              <a:latin typeface="Microsoft Sans Serif"/>
              <a:cs typeface="Microsoft Sans Serif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8060690" y="698573"/>
            <a:ext cx="3674745" cy="2993768"/>
          </a:xfrm>
          <a:prstGeom prst="rect">
            <a:avLst/>
          </a:prstGeom>
        </p:spPr>
        <p:txBody>
          <a:bodyPr vert="horz" wrap="square" lIns="0" tIns="22860" rIns="0" bIns="0" rtlCol="0">
            <a:spAutoFit/>
          </a:bodyPr>
          <a:lstStyle/>
          <a:p>
            <a:pPr marL="62865">
              <a:spcBef>
                <a:spcPts val="180"/>
              </a:spcBef>
            </a:pPr>
            <a:r>
              <a:rPr sz="950" spc="-10" dirty="0">
                <a:latin typeface="Microsoft Sans Serif"/>
                <a:cs typeface="Microsoft Sans Serif"/>
              </a:rPr>
              <a:t>.</a:t>
            </a:r>
            <a:r>
              <a:rPr sz="950" spc="-35" dirty="0">
                <a:latin typeface="Microsoft Sans Serif"/>
                <a:cs typeface="Microsoft Sans Serif"/>
              </a:rPr>
              <a:t> </a:t>
            </a:r>
            <a:r>
              <a:rPr sz="950" spc="-10" dirty="0">
                <a:latin typeface="Microsoft Sans Serif"/>
                <a:cs typeface="Microsoft Sans Serif"/>
              </a:rPr>
              <a:t>.</a:t>
            </a:r>
            <a:r>
              <a:rPr sz="950" spc="-30" dirty="0">
                <a:latin typeface="Microsoft Sans Serif"/>
                <a:cs typeface="Microsoft Sans Serif"/>
              </a:rPr>
              <a:t> </a:t>
            </a:r>
            <a:r>
              <a:rPr sz="950" spc="25" dirty="0">
                <a:latin typeface="Microsoft Sans Serif"/>
                <a:cs typeface="Microsoft Sans Serif"/>
              </a:rPr>
              <a:t>Un.material.que.tiene.un.exceso.de.electrones.tiene.un.</a:t>
            </a:r>
            <a:endParaRPr sz="950">
              <a:latin typeface="Microsoft Sans Serif"/>
              <a:cs typeface="Microsoft Sans Serif"/>
            </a:endParaRPr>
          </a:p>
          <a:p>
            <a:pPr>
              <a:spcBef>
                <a:spcPts val="100"/>
              </a:spcBef>
              <a:tabLst>
                <a:tab pos="595630" algn="l"/>
              </a:tabLst>
            </a:pPr>
            <a:r>
              <a:rPr sz="1150" spc="-15" dirty="0">
                <a:latin typeface="Microsoft Sans Serif"/>
                <a:cs typeface="Microsoft Sans Serif"/>
              </a:rPr>
              <a:t>.</a:t>
            </a:r>
            <a:r>
              <a:rPr sz="1150" u="sng" spc="-15" dirty="0">
                <a:uFill>
                  <a:solidFill>
                    <a:srgbClr val="000000"/>
                  </a:solidFill>
                </a:uFill>
                <a:latin typeface="Times New Roman"/>
                <a:cs typeface="Times New Roman"/>
              </a:rPr>
              <a:t>	</a:t>
            </a:r>
            <a:r>
              <a:rPr sz="1150" spc="25" dirty="0">
                <a:latin typeface="Microsoft Sans Serif"/>
                <a:cs typeface="Microsoft Sans Serif"/>
              </a:rPr>
              <a:t>.cargo.</a:t>
            </a:r>
            <a:endParaRPr sz="1150">
              <a:latin typeface="Microsoft Sans Serif"/>
              <a:cs typeface="Microsoft Sans Serif"/>
            </a:endParaRPr>
          </a:p>
          <a:p>
            <a:pPr>
              <a:spcBef>
                <a:spcPts val="35"/>
              </a:spcBef>
            </a:pPr>
            <a:endParaRPr sz="1250">
              <a:latin typeface="Microsoft Sans Serif"/>
              <a:cs typeface="Microsoft Sans Serif"/>
            </a:endParaRPr>
          </a:p>
          <a:p>
            <a:pPr>
              <a:tabLst>
                <a:tab pos="305435" algn="l"/>
              </a:tabLst>
            </a:pPr>
            <a:r>
              <a:rPr sz="1200" spc="-5" dirty="0">
                <a:latin typeface="Microsoft Sans Serif"/>
                <a:cs typeface="Microsoft Sans Serif"/>
              </a:rPr>
              <a:t>2..	</a:t>
            </a:r>
            <a:r>
              <a:rPr sz="900" spc="20" dirty="0">
                <a:latin typeface="Microsoft Sans Serif"/>
                <a:cs typeface="Microsoft Sans Serif"/>
              </a:rPr>
              <a:t>Un.material.que.tiene.una.deficiencia.de.electrones.tiene.un.</a:t>
            </a:r>
            <a:endParaRPr sz="900">
              <a:latin typeface="Microsoft Sans Serif"/>
              <a:cs typeface="Microsoft Sans Serif"/>
            </a:endParaRPr>
          </a:p>
          <a:p>
            <a:pPr marL="305435">
              <a:spcBef>
                <a:spcPts val="300"/>
              </a:spcBef>
              <a:tabLst>
                <a:tab pos="711835" algn="l"/>
              </a:tabLst>
            </a:pPr>
            <a:r>
              <a:rPr sz="900" u="sng" dirty="0">
                <a:uFill>
                  <a:solidFill>
                    <a:srgbClr val="000000"/>
                  </a:solidFill>
                </a:uFill>
                <a:latin typeface="Times New Roman"/>
                <a:cs typeface="Times New Roman"/>
              </a:rPr>
              <a:t> 	</a:t>
            </a:r>
            <a:r>
              <a:rPr sz="900" spc="15" dirty="0">
                <a:latin typeface="Microsoft Sans Serif"/>
                <a:cs typeface="Microsoft Sans Serif"/>
              </a:rPr>
              <a:t>.cargo.</a:t>
            </a:r>
            <a:endParaRPr sz="900">
              <a:latin typeface="Microsoft Sans Serif"/>
              <a:cs typeface="Microsoft Sans Serif"/>
            </a:endParaRPr>
          </a:p>
          <a:p>
            <a:pPr>
              <a:spcBef>
                <a:spcPts val="15"/>
              </a:spcBef>
            </a:pPr>
            <a:endParaRPr sz="1400">
              <a:latin typeface="Microsoft Sans Serif"/>
              <a:cs typeface="Microsoft Sans Serif"/>
            </a:endParaRPr>
          </a:p>
          <a:p>
            <a:pPr>
              <a:tabLst>
                <a:tab pos="1804670" algn="l"/>
                <a:tab pos="3623945" algn="l"/>
              </a:tabLst>
            </a:pPr>
            <a:r>
              <a:rPr sz="1100" spc="-5" dirty="0">
                <a:latin typeface="Microsoft Sans Serif"/>
                <a:cs typeface="Microsoft Sans Serif"/>
              </a:rPr>
              <a:t>3..</a:t>
            </a:r>
            <a:r>
              <a:rPr sz="1100" spc="-10" dirty="0">
                <a:latin typeface="Microsoft Sans Serif"/>
                <a:cs typeface="Microsoft Sans Serif"/>
              </a:rPr>
              <a:t> </a:t>
            </a:r>
            <a:r>
              <a:rPr sz="1100" spc="15" dirty="0">
                <a:latin typeface="Microsoft Sans Serif"/>
                <a:cs typeface="Microsoft Sans Serif"/>
              </a:rPr>
              <a:t>Cargas.similares.</a:t>
            </a:r>
            <a:r>
              <a:rPr sz="1100" u="sng" dirty="0">
                <a:uFill>
                  <a:solidFill>
                    <a:srgbClr val="000000"/>
                  </a:solidFill>
                </a:uFill>
                <a:latin typeface="Times New Roman"/>
                <a:cs typeface="Times New Roman"/>
              </a:rPr>
              <a:t> 	</a:t>
            </a:r>
            <a:r>
              <a:rPr sz="1100" spc="20" dirty="0">
                <a:latin typeface="Microsoft Sans Serif"/>
                <a:cs typeface="Microsoft Sans Serif"/>
              </a:rPr>
              <a:t>.y.cargas.diferentes.</a:t>
            </a:r>
            <a:r>
              <a:rPr sz="1100" u="sng" dirty="0">
                <a:uFill>
                  <a:solidFill>
                    <a:srgbClr val="000000"/>
                  </a:solidFill>
                </a:uFill>
                <a:latin typeface="Times New Roman"/>
                <a:cs typeface="Times New Roman"/>
              </a:rPr>
              <a:t> 	</a:t>
            </a:r>
            <a:r>
              <a:rPr sz="1100" spc="-15" dirty="0">
                <a:latin typeface="Microsoft Sans Serif"/>
                <a:cs typeface="Microsoft Sans Serif"/>
              </a:rPr>
              <a:t>.</a:t>
            </a:r>
            <a:endParaRPr sz="1100">
              <a:latin typeface="Microsoft Sans Serif"/>
              <a:cs typeface="Microsoft Sans Serif"/>
            </a:endParaRPr>
          </a:p>
          <a:p>
            <a:pPr marL="305435" marR="245110" indent="-306070">
              <a:lnSpc>
                <a:spcPct val="110400"/>
              </a:lnSpc>
              <a:spcBef>
                <a:spcPts val="1310"/>
              </a:spcBef>
              <a:tabLst>
                <a:tab pos="305435" algn="l"/>
                <a:tab pos="779145" algn="l"/>
              </a:tabLst>
            </a:pPr>
            <a:r>
              <a:rPr sz="1200" spc="-5" dirty="0">
                <a:latin typeface="Microsoft Sans Serif"/>
                <a:cs typeface="Microsoft Sans Serif"/>
              </a:rPr>
              <a:t>4..	</a:t>
            </a:r>
            <a:r>
              <a:rPr sz="1200" u="sng" spc="-5" dirty="0">
                <a:uFill>
                  <a:solidFill>
                    <a:srgbClr val="000000"/>
                  </a:solidFill>
                </a:uFill>
                <a:latin typeface="Times New Roman"/>
                <a:cs typeface="Times New Roman"/>
              </a:rPr>
              <a:t> 	</a:t>
            </a:r>
            <a:r>
              <a:rPr sz="1050" spc="20" dirty="0">
                <a:latin typeface="Microsoft Sans Serif"/>
                <a:cs typeface="Microsoft Sans Serif"/>
              </a:rPr>
              <a:t>.es.la.fuerza.que.aplicada.a.un.conductor,. </a:t>
            </a:r>
            <a:r>
              <a:rPr sz="1050" spc="-265" dirty="0">
                <a:latin typeface="Microsoft Sans Serif"/>
                <a:cs typeface="Microsoft Sans Serif"/>
              </a:rPr>
              <a:t> </a:t>
            </a:r>
            <a:r>
              <a:rPr sz="1050" spc="25" dirty="0">
                <a:latin typeface="Microsoft Sans Serif"/>
                <a:cs typeface="Microsoft Sans Serif"/>
              </a:rPr>
              <a:t>causa.el.flujo.de.corriente.</a:t>
            </a:r>
            <a:endParaRPr sz="1050">
              <a:latin typeface="Microsoft Sans Serif"/>
              <a:cs typeface="Microsoft Sans Serif"/>
            </a:endParaRPr>
          </a:p>
          <a:p>
            <a:pPr>
              <a:spcBef>
                <a:spcPts val="30"/>
              </a:spcBef>
            </a:pPr>
            <a:endParaRPr sz="1450">
              <a:latin typeface="Microsoft Sans Serif"/>
              <a:cs typeface="Microsoft Sans Serif"/>
            </a:endParaRPr>
          </a:p>
          <a:p>
            <a:pPr>
              <a:tabLst>
                <a:tab pos="2386330" algn="l"/>
                <a:tab pos="2976880" algn="l"/>
              </a:tabLst>
            </a:pPr>
            <a:r>
              <a:rPr sz="1000" spc="-5" dirty="0">
                <a:latin typeface="Microsoft Sans Serif"/>
                <a:cs typeface="Microsoft Sans Serif"/>
              </a:rPr>
              <a:t>5..</a:t>
            </a:r>
            <a:r>
              <a:rPr sz="1000" spc="10" dirty="0">
                <a:latin typeface="Microsoft Sans Serif"/>
                <a:cs typeface="Microsoft Sans Serif"/>
              </a:rPr>
              <a:t> </a:t>
            </a:r>
            <a:r>
              <a:rPr sz="1000" spc="-5" dirty="0">
                <a:latin typeface="Microsoft Sans Serif"/>
                <a:cs typeface="Microsoft Sans Serif"/>
              </a:rPr>
              <a:t>Los</a:t>
            </a:r>
            <a:r>
              <a:rPr sz="1000" spc="10" dirty="0">
                <a:latin typeface="Microsoft Sans Serif"/>
                <a:cs typeface="Microsoft Sans Serif"/>
              </a:rPr>
              <a:t> </a:t>
            </a:r>
            <a:r>
              <a:rPr sz="1000" spc="20" dirty="0">
                <a:latin typeface="Microsoft Sans Serif"/>
                <a:cs typeface="Microsoft Sans Serif"/>
              </a:rPr>
              <a:t>electrones.se.mueven.de.</a:t>
            </a:r>
            <a:r>
              <a:rPr sz="1000" u="sng" spc="20" dirty="0">
                <a:uFill>
                  <a:solidFill>
                    <a:srgbClr val="000000"/>
                  </a:solidFill>
                </a:uFill>
                <a:latin typeface="Times New Roman"/>
                <a:cs typeface="Times New Roman"/>
              </a:rPr>
              <a:t>	</a:t>
            </a:r>
            <a:r>
              <a:rPr sz="1000" spc="-5" dirty="0">
                <a:latin typeface="Microsoft Sans Serif"/>
                <a:cs typeface="Microsoft Sans Serif"/>
              </a:rPr>
              <a:t>.a.</a:t>
            </a:r>
            <a:r>
              <a:rPr sz="1000" u="sng" spc="-5" dirty="0">
                <a:uFill>
                  <a:solidFill>
                    <a:srgbClr val="000000"/>
                  </a:solidFill>
                </a:uFill>
                <a:latin typeface="Times New Roman"/>
                <a:cs typeface="Times New Roman"/>
              </a:rPr>
              <a:t>	</a:t>
            </a:r>
            <a:r>
              <a:rPr sz="1000" spc="-10" dirty="0">
                <a:latin typeface="Microsoft Sans Serif"/>
                <a:cs typeface="Microsoft Sans Serif"/>
              </a:rPr>
              <a:t>.</a:t>
            </a:r>
            <a:endParaRPr sz="1000">
              <a:latin typeface="Microsoft Sans Serif"/>
              <a:cs typeface="Microsoft Sans Serif"/>
            </a:endParaRPr>
          </a:p>
          <a:p>
            <a:pPr marL="305435" marR="16510" indent="-306070">
              <a:lnSpc>
                <a:spcPct val="127800"/>
              </a:lnSpc>
              <a:spcBef>
                <a:spcPts val="1080"/>
              </a:spcBef>
              <a:tabLst>
                <a:tab pos="305435" algn="l"/>
              </a:tabLst>
            </a:pPr>
            <a:r>
              <a:rPr sz="1200" spc="-5" dirty="0">
                <a:latin typeface="Microsoft Sans Serif"/>
                <a:cs typeface="Microsoft Sans Serif"/>
              </a:rPr>
              <a:t>6..	</a:t>
            </a:r>
            <a:r>
              <a:rPr sz="800" spc="20" dirty="0">
                <a:latin typeface="Microsoft Sans Serif"/>
                <a:cs typeface="Microsoft Sans Serif"/>
              </a:rPr>
              <a:t>Identifique.la.unidad.básica.de.medida.para.cada.uno.de.los.artículos. </a:t>
            </a:r>
            <a:r>
              <a:rPr sz="800" spc="-200" dirty="0">
                <a:latin typeface="Microsoft Sans Serif"/>
                <a:cs typeface="Microsoft Sans Serif"/>
              </a:rPr>
              <a:t> </a:t>
            </a:r>
            <a:r>
              <a:rPr sz="800" spc="40" dirty="0">
                <a:latin typeface="Microsoft Sans Serif"/>
                <a:cs typeface="Microsoft Sans Serif"/>
              </a:rPr>
              <a:t>mostrado</a:t>
            </a:r>
            <a:r>
              <a:rPr sz="800" spc="-10" dirty="0">
                <a:latin typeface="Microsoft Sans Serif"/>
                <a:cs typeface="Microsoft Sans Serif"/>
              </a:rPr>
              <a:t> </a:t>
            </a:r>
            <a:r>
              <a:rPr sz="800" dirty="0">
                <a:latin typeface="Microsoft Sans Serif"/>
                <a:cs typeface="Microsoft Sans Serif"/>
              </a:rPr>
              <a:t>a</a:t>
            </a:r>
            <a:r>
              <a:rPr sz="800" spc="-5" dirty="0">
                <a:latin typeface="Microsoft Sans Serif"/>
                <a:cs typeface="Microsoft Sans Serif"/>
              </a:rPr>
              <a:t> </a:t>
            </a:r>
            <a:r>
              <a:rPr sz="800" spc="25" dirty="0">
                <a:latin typeface="Microsoft Sans Serif"/>
                <a:cs typeface="Microsoft Sans Serif"/>
              </a:rPr>
              <a:t>continuación.</a:t>
            </a:r>
            <a:endParaRPr sz="800">
              <a:latin typeface="Microsoft Sans Serif"/>
              <a:cs typeface="Microsoft Sans Serif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8060689" y="3609745"/>
            <a:ext cx="1055370" cy="5664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>
              <a:spcBef>
                <a:spcPts val="100"/>
              </a:spcBef>
            </a:pPr>
            <a:r>
              <a:rPr sz="1150" spc="-15" dirty="0">
                <a:latin typeface="Microsoft Sans Serif"/>
                <a:cs typeface="Microsoft Sans Serif"/>
              </a:rPr>
              <a:t>.</a:t>
            </a:r>
            <a:r>
              <a:rPr sz="1150" spc="-50" dirty="0">
                <a:latin typeface="Microsoft Sans Serif"/>
                <a:cs typeface="Microsoft Sans Serif"/>
              </a:rPr>
              <a:t> </a:t>
            </a:r>
            <a:r>
              <a:rPr sz="1150" dirty="0">
                <a:latin typeface="Microsoft Sans Serif"/>
                <a:cs typeface="Microsoft Sans Serif"/>
              </a:rPr>
              <a:t>a..Resistencia.</a:t>
            </a:r>
            <a:endParaRPr sz="1150">
              <a:latin typeface="Microsoft Sans Serif"/>
              <a:cs typeface="Microsoft Sans Serif"/>
            </a:endParaRPr>
          </a:p>
          <a:p>
            <a:pPr>
              <a:spcBef>
                <a:spcPts val="60"/>
              </a:spcBef>
            </a:pPr>
            <a:r>
              <a:rPr sz="1150" spc="-15" dirty="0">
                <a:latin typeface="Microsoft Sans Serif"/>
                <a:cs typeface="Microsoft Sans Serif"/>
              </a:rPr>
              <a:t>.</a:t>
            </a:r>
            <a:r>
              <a:rPr sz="1150" spc="-10" dirty="0">
                <a:latin typeface="Microsoft Sans Serif"/>
                <a:cs typeface="Microsoft Sans Serif"/>
              </a:rPr>
              <a:t> </a:t>
            </a:r>
            <a:r>
              <a:rPr sz="1150" spc="15" dirty="0">
                <a:latin typeface="Microsoft Sans Serif"/>
                <a:cs typeface="Microsoft Sans Serif"/>
              </a:rPr>
              <a:t>b..Actual.</a:t>
            </a:r>
            <a:endParaRPr sz="1150">
              <a:latin typeface="Microsoft Sans Serif"/>
              <a:cs typeface="Microsoft Sans Serif"/>
            </a:endParaRPr>
          </a:p>
          <a:p>
            <a:pPr>
              <a:spcBef>
                <a:spcPts val="60"/>
              </a:spcBef>
            </a:pPr>
            <a:r>
              <a:rPr sz="1150" spc="-15" dirty="0">
                <a:latin typeface="Microsoft Sans Serif"/>
                <a:cs typeface="Microsoft Sans Serif"/>
              </a:rPr>
              <a:t>.</a:t>
            </a:r>
            <a:r>
              <a:rPr sz="1150" spc="-60" dirty="0">
                <a:latin typeface="Microsoft Sans Serif"/>
                <a:cs typeface="Microsoft Sans Serif"/>
              </a:rPr>
              <a:t> </a:t>
            </a:r>
            <a:r>
              <a:rPr sz="1150" spc="5" dirty="0">
                <a:latin typeface="Microsoft Sans Serif"/>
                <a:cs typeface="Microsoft Sans Serif"/>
              </a:rPr>
              <a:t>c..Voltaje.</a:t>
            </a:r>
            <a:endParaRPr sz="1150">
              <a:latin typeface="Microsoft Sans Serif"/>
              <a:cs typeface="Microsoft Sans Serif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9432289" y="3609745"/>
            <a:ext cx="565150" cy="5664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>
              <a:spcBef>
                <a:spcPts val="100"/>
              </a:spcBef>
              <a:tabLst>
                <a:tab pos="551815" algn="l"/>
              </a:tabLst>
            </a:pPr>
            <a:r>
              <a:rPr sz="1150" u="sng" dirty="0">
                <a:uFill>
                  <a:solidFill>
                    <a:srgbClr val="000000"/>
                  </a:solidFill>
                </a:uFill>
                <a:latin typeface="Times New Roman"/>
                <a:cs typeface="Times New Roman"/>
              </a:rPr>
              <a:t> 	</a:t>
            </a:r>
            <a:endParaRPr sz="1150">
              <a:latin typeface="Times New Roman"/>
              <a:cs typeface="Times New Roman"/>
            </a:endParaRPr>
          </a:p>
          <a:p>
            <a:pPr>
              <a:spcBef>
                <a:spcPts val="60"/>
              </a:spcBef>
              <a:tabLst>
                <a:tab pos="551815" algn="l"/>
              </a:tabLst>
            </a:pPr>
            <a:r>
              <a:rPr sz="1150" u="sng" dirty="0">
                <a:uFill>
                  <a:solidFill>
                    <a:srgbClr val="000000"/>
                  </a:solidFill>
                </a:uFill>
                <a:latin typeface="Times New Roman"/>
                <a:cs typeface="Times New Roman"/>
              </a:rPr>
              <a:t> 	</a:t>
            </a:r>
            <a:endParaRPr sz="1150">
              <a:latin typeface="Times New Roman"/>
              <a:cs typeface="Times New Roman"/>
            </a:endParaRPr>
          </a:p>
          <a:p>
            <a:pPr>
              <a:spcBef>
                <a:spcPts val="60"/>
              </a:spcBef>
              <a:tabLst>
                <a:tab pos="551815" algn="l"/>
              </a:tabLst>
            </a:pPr>
            <a:r>
              <a:rPr sz="1150" u="sng" dirty="0">
                <a:uFill>
                  <a:solidFill>
                    <a:srgbClr val="000000"/>
                  </a:solidFill>
                </a:uFill>
                <a:latin typeface="Times New Roman"/>
                <a:cs typeface="Times New Roman"/>
              </a:rPr>
              <a:t> 	</a:t>
            </a:r>
            <a:endParaRPr sz="1150">
              <a:latin typeface="Times New Roman"/>
              <a:cs typeface="Times New Roman"/>
            </a:endParaRP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8392948" y="3256280"/>
            <a:ext cx="1812925" cy="1097915"/>
            <a:chOff x="3338347" y="3256279"/>
            <a:chExt cx="1812925" cy="1097915"/>
          </a:xfrm>
        </p:grpSpPr>
        <p:sp>
          <p:nvSpPr>
            <p:cNvPr id="3" name="object 3"/>
            <p:cNvSpPr/>
            <p:nvPr/>
          </p:nvSpPr>
          <p:spPr>
            <a:xfrm>
              <a:off x="3338347" y="3262629"/>
              <a:ext cx="1806575" cy="1085215"/>
            </a:xfrm>
            <a:custGeom>
              <a:avLst/>
              <a:gdLst/>
              <a:ahLst/>
              <a:cxnLst/>
              <a:rect l="l" t="t" r="r" b="b"/>
              <a:pathLst>
                <a:path w="1806575" h="1085214">
                  <a:moveTo>
                    <a:pt x="194068" y="459714"/>
                  </a:moveTo>
                  <a:lnTo>
                    <a:pt x="194068" y="0"/>
                  </a:lnTo>
                  <a:lnTo>
                    <a:pt x="1701114" y="0"/>
                  </a:lnTo>
                  <a:lnTo>
                    <a:pt x="1701114" y="226695"/>
                  </a:lnTo>
                  <a:lnTo>
                    <a:pt x="1806359" y="270344"/>
                  </a:lnTo>
                  <a:lnTo>
                    <a:pt x="1595881" y="348081"/>
                  </a:lnTo>
                  <a:lnTo>
                    <a:pt x="1803438" y="425818"/>
                  </a:lnTo>
                  <a:lnTo>
                    <a:pt x="1595881" y="503555"/>
                  </a:lnTo>
                  <a:lnTo>
                    <a:pt x="1803438" y="581279"/>
                  </a:lnTo>
                  <a:lnTo>
                    <a:pt x="1595894" y="659028"/>
                  </a:lnTo>
                  <a:lnTo>
                    <a:pt x="1803438" y="736777"/>
                  </a:lnTo>
                  <a:lnTo>
                    <a:pt x="1598802" y="814489"/>
                  </a:lnTo>
                  <a:lnTo>
                    <a:pt x="1701114" y="861060"/>
                  </a:lnTo>
                  <a:lnTo>
                    <a:pt x="1701114" y="1084834"/>
                  </a:lnTo>
                  <a:lnTo>
                    <a:pt x="194068" y="1084834"/>
                  </a:lnTo>
                  <a:lnTo>
                    <a:pt x="194068" y="572350"/>
                  </a:lnTo>
                </a:path>
                <a:path w="1806575" h="1085214">
                  <a:moveTo>
                    <a:pt x="0" y="459714"/>
                  </a:moveTo>
                  <a:lnTo>
                    <a:pt x="388162" y="459714"/>
                  </a:lnTo>
                </a:path>
              </a:pathLst>
            </a:custGeom>
            <a:ln w="1270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" name="object 4"/>
            <p:cNvSpPr/>
            <p:nvPr/>
          </p:nvSpPr>
          <p:spPr>
            <a:xfrm>
              <a:off x="3606571" y="3347846"/>
              <a:ext cx="1280160" cy="914400"/>
            </a:xfrm>
            <a:custGeom>
              <a:avLst/>
              <a:gdLst/>
              <a:ahLst/>
              <a:cxnLst/>
              <a:rect l="l" t="t" r="r" b="b"/>
              <a:pathLst>
                <a:path w="1280160" h="914400">
                  <a:moveTo>
                    <a:pt x="10159" y="589279"/>
                  </a:moveTo>
                  <a:lnTo>
                    <a:pt x="10159" y="914400"/>
                  </a:lnTo>
                  <a:lnTo>
                    <a:pt x="1280159" y="914400"/>
                  </a:lnTo>
                  <a:lnTo>
                    <a:pt x="1280159" y="0"/>
                  </a:lnTo>
                  <a:lnTo>
                    <a:pt x="0" y="0"/>
                  </a:lnTo>
                  <a:lnTo>
                    <a:pt x="0" y="264160"/>
                  </a:lnTo>
                </a:path>
              </a:pathLst>
            </a:custGeom>
            <a:ln w="9525">
              <a:solidFill>
                <a:srgbClr val="000000"/>
              </a:solidFill>
              <a:prstDash val="dash"/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" name="object 5"/>
            <p:cNvSpPr/>
            <p:nvPr/>
          </p:nvSpPr>
          <p:spPr>
            <a:xfrm>
              <a:off x="3582492" y="3595877"/>
              <a:ext cx="48260" cy="81280"/>
            </a:xfrm>
            <a:custGeom>
              <a:avLst/>
              <a:gdLst/>
              <a:ahLst/>
              <a:cxnLst/>
              <a:rect l="l" t="t" r="r" b="b"/>
              <a:pathLst>
                <a:path w="48260" h="81279">
                  <a:moveTo>
                    <a:pt x="48056" y="0"/>
                  </a:moveTo>
                  <a:lnTo>
                    <a:pt x="0" y="0"/>
                  </a:lnTo>
                  <a:lnTo>
                    <a:pt x="2463" y="5732"/>
                  </a:lnTo>
                  <a:lnTo>
                    <a:pt x="6134" y="15105"/>
                  </a:lnTo>
                  <a:lnTo>
                    <a:pt x="20562" y="62245"/>
                  </a:lnTo>
                  <a:lnTo>
                    <a:pt x="24028" y="80670"/>
                  </a:lnTo>
                  <a:lnTo>
                    <a:pt x="25371" y="72285"/>
                  </a:lnTo>
                  <a:lnTo>
                    <a:pt x="37360" y="27719"/>
                  </a:lnTo>
                  <a:lnTo>
                    <a:pt x="40832" y="18143"/>
                  </a:lnTo>
                  <a:lnTo>
                    <a:pt x="48056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6" name="object 6"/>
          <p:cNvGrpSpPr/>
          <p:nvPr/>
        </p:nvGrpSpPr>
        <p:grpSpPr>
          <a:xfrm>
            <a:off x="7971854" y="6932142"/>
            <a:ext cx="986155" cy="1032510"/>
            <a:chOff x="2917253" y="6932142"/>
            <a:chExt cx="986155" cy="1032510"/>
          </a:xfrm>
        </p:grpSpPr>
        <p:sp>
          <p:nvSpPr>
            <p:cNvPr id="7" name="object 7"/>
            <p:cNvSpPr/>
            <p:nvPr/>
          </p:nvSpPr>
          <p:spPr>
            <a:xfrm>
              <a:off x="2919539" y="6934428"/>
              <a:ext cx="981710" cy="1028065"/>
            </a:xfrm>
            <a:custGeom>
              <a:avLst/>
              <a:gdLst/>
              <a:ahLst/>
              <a:cxnLst/>
              <a:rect l="l" t="t" r="r" b="b"/>
              <a:pathLst>
                <a:path w="981710" h="1028065">
                  <a:moveTo>
                    <a:pt x="0" y="1027810"/>
                  </a:moveTo>
                  <a:lnTo>
                    <a:pt x="491109" y="0"/>
                  </a:lnTo>
                  <a:lnTo>
                    <a:pt x="981201" y="1027810"/>
                  </a:lnTo>
                  <a:lnTo>
                    <a:pt x="0" y="1027810"/>
                  </a:lnTo>
                  <a:close/>
                </a:path>
                <a:path w="981710" h="1028065">
                  <a:moveTo>
                    <a:pt x="222250" y="566927"/>
                  </a:moveTo>
                  <a:lnTo>
                    <a:pt x="759968" y="566927"/>
                  </a:lnTo>
                </a:path>
              </a:pathLst>
            </a:custGeom>
            <a:ln w="4572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" name="object 8"/>
            <p:cNvSpPr/>
            <p:nvPr/>
          </p:nvSpPr>
          <p:spPr>
            <a:xfrm>
              <a:off x="3219526" y="7245350"/>
              <a:ext cx="240029" cy="596900"/>
            </a:xfrm>
            <a:custGeom>
              <a:avLst/>
              <a:gdLst/>
              <a:ahLst/>
              <a:cxnLst/>
              <a:rect l="l" t="t" r="r" b="b"/>
              <a:pathLst>
                <a:path w="240029" h="596900">
                  <a:moveTo>
                    <a:pt x="23926" y="425069"/>
                  </a:moveTo>
                  <a:lnTo>
                    <a:pt x="0" y="425069"/>
                  </a:lnTo>
                  <a:lnTo>
                    <a:pt x="0" y="596582"/>
                  </a:lnTo>
                  <a:lnTo>
                    <a:pt x="23926" y="596582"/>
                  </a:lnTo>
                  <a:lnTo>
                    <a:pt x="23926" y="425069"/>
                  </a:lnTo>
                  <a:close/>
                </a:path>
                <a:path w="240029" h="596900">
                  <a:moveTo>
                    <a:pt x="239864" y="153670"/>
                  </a:moveTo>
                  <a:lnTo>
                    <a:pt x="160515" y="153670"/>
                  </a:lnTo>
                  <a:lnTo>
                    <a:pt x="160515" y="91440"/>
                  </a:lnTo>
                  <a:lnTo>
                    <a:pt x="231444" y="91440"/>
                  </a:lnTo>
                  <a:lnTo>
                    <a:pt x="231444" y="73660"/>
                  </a:lnTo>
                  <a:lnTo>
                    <a:pt x="160515" y="73660"/>
                  </a:lnTo>
                  <a:lnTo>
                    <a:pt x="160515" y="19050"/>
                  </a:lnTo>
                  <a:lnTo>
                    <a:pt x="235800" y="19050"/>
                  </a:lnTo>
                  <a:lnTo>
                    <a:pt x="235800" y="0"/>
                  </a:lnTo>
                  <a:lnTo>
                    <a:pt x="136588" y="0"/>
                  </a:lnTo>
                  <a:lnTo>
                    <a:pt x="136588" y="19050"/>
                  </a:lnTo>
                  <a:lnTo>
                    <a:pt x="136588" y="73660"/>
                  </a:lnTo>
                  <a:lnTo>
                    <a:pt x="136588" y="91440"/>
                  </a:lnTo>
                  <a:lnTo>
                    <a:pt x="136588" y="153670"/>
                  </a:lnTo>
                  <a:lnTo>
                    <a:pt x="136588" y="171450"/>
                  </a:lnTo>
                  <a:lnTo>
                    <a:pt x="239864" y="171450"/>
                  </a:lnTo>
                  <a:lnTo>
                    <a:pt x="239864" y="15367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9" name="object 9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3473386" y="7669161"/>
              <a:ext cx="119316" cy="172770"/>
            </a:xfrm>
            <a:prstGeom prst="rect">
              <a:avLst/>
            </a:prstGeom>
          </p:spPr>
        </p:pic>
      </p:grpSp>
      <p:sp>
        <p:nvSpPr>
          <p:cNvPr id="10" name="object 10"/>
          <p:cNvSpPr txBox="1"/>
          <p:nvPr/>
        </p:nvSpPr>
        <p:spPr>
          <a:xfrm>
            <a:off x="7957820" y="539750"/>
            <a:ext cx="1026794" cy="228268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1400" spc="-10" dirty="0">
                <a:latin typeface="Microsoft Sans Serif"/>
                <a:cs typeface="Microsoft Sans Serif"/>
              </a:rPr>
              <a:t>Ley</a:t>
            </a:r>
            <a:r>
              <a:rPr sz="1400" spc="-45" dirty="0">
                <a:latin typeface="Microsoft Sans Serif"/>
                <a:cs typeface="Microsoft Sans Serif"/>
              </a:rPr>
              <a:t> </a:t>
            </a:r>
            <a:r>
              <a:rPr sz="1400" spc="45" dirty="0">
                <a:latin typeface="Microsoft Sans Serif"/>
                <a:cs typeface="Microsoft Sans Serif"/>
              </a:rPr>
              <a:t>de</a:t>
            </a:r>
            <a:r>
              <a:rPr sz="1400" spc="-45" dirty="0">
                <a:latin typeface="Microsoft Sans Serif"/>
                <a:cs typeface="Microsoft Sans Serif"/>
              </a:rPr>
              <a:t> </a:t>
            </a:r>
            <a:r>
              <a:rPr sz="1400" spc="75" dirty="0">
                <a:latin typeface="Microsoft Sans Serif"/>
                <a:cs typeface="Microsoft Sans Serif"/>
              </a:rPr>
              <a:t>Ohm</a:t>
            </a:r>
            <a:endParaRPr sz="1400">
              <a:latin typeface="Microsoft Sans Serif"/>
              <a:cs typeface="Microsoft Sans Serif"/>
            </a:endParaRPr>
          </a:p>
        </p:txBody>
      </p:sp>
      <p:sp>
        <p:nvSpPr>
          <p:cNvPr id="11" name="object 11"/>
          <p:cNvSpPr txBox="1"/>
          <p:nvPr/>
        </p:nvSpPr>
        <p:spPr>
          <a:xfrm>
            <a:off x="5761991" y="1913890"/>
            <a:ext cx="1085215" cy="159018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950" b="1" spc="15" dirty="0">
                <a:latin typeface="Arial"/>
                <a:cs typeface="Arial"/>
              </a:rPr>
              <a:t>Circuito</a:t>
            </a:r>
            <a:r>
              <a:rPr sz="950" b="1" spc="-50" dirty="0">
                <a:latin typeface="Arial"/>
                <a:cs typeface="Arial"/>
              </a:rPr>
              <a:t> </a:t>
            </a:r>
            <a:r>
              <a:rPr sz="950" b="1" spc="15" dirty="0">
                <a:latin typeface="Arial"/>
                <a:cs typeface="Arial"/>
              </a:rPr>
              <a:t>electrico</a:t>
            </a:r>
            <a:r>
              <a:rPr sz="950" spc="15" dirty="0">
                <a:latin typeface="Microsoft Sans Serif"/>
                <a:cs typeface="Microsoft Sans Serif"/>
              </a:rPr>
              <a:t>.</a:t>
            </a:r>
            <a:endParaRPr sz="950">
              <a:latin typeface="Microsoft Sans Serif"/>
              <a:cs typeface="Microsoft Sans Serif"/>
            </a:endParaRPr>
          </a:p>
        </p:txBody>
      </p:sp>
      <p:sp>
        <p:nvSpPr>
          <p:cNvPr id="12" name="object 12"/>
          <p:cNvSpPr txBox="1"/>
          <p:nvPr/>
        </p:nvSpPr>
        <p:spPr>
          <a:xfrm>
            <a:off x="7957770" y="1875789"/>
            <a:ext cx="4206875" cy="5740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 indent="-635">
              <a:lnSpc>
                <a:spcPct val="126299"/>
              </a:lnSpc>
              <a:spcBef>
                <a:spcPts val="100"/>
              </a:spcBef>
            </a:pPr>
            <a:r>
              <a:rPr sz="950" spc="30" dirty="0">
                <a:latin typeface="Microsoft Sans Serif"/>
                <a:cs typeface="Microsoft Sans Serif"/>
              </a:rPr>
              <a:t>Un</a:t>
            </a:r>
            <a:r>
              <a:rPr sz="950" spc="35" dirty="0">
                <a:latin typeface="Microsoft Sans Serif"/>
                <a:cs typeface="Microsoft Sans Serif"/>
              </a:rPr>
              <a:t> </a:t>
            </a:r>
            <a:r>
              <a:rPr sz="950" spc="20" dirty="0">
                <a:latin typeface="Microsoft Sans Serif"/>
                <a:cs typeface="Microsoft Sans Serif"/>
              </a:rPr>
              <a:t>simple.</a:t>
            </a:r>
            <a:r>
              <a:rPr sz="950" b="1" spc="20" dirty="0">
                <a:latin typeface="Arial"/>
                <a:cs typeface="Arial"/>
              </a:rPr>
              <a:t>circuito</a:t>
            </a:r>
            <a:r>
              <a:rPr sz="950" b="1" spc="35" dirty="0">
                <a:latin typeface="Arial"/>
                <a:cs typeface="Arial"/>
              </a:rPr>
              <a:t> </a:t>
            </a:r>
            <a:r>
              <a:rPr sz="950" b="1" spc="20" dirty="0">
                <a:latin typeface="Arial"/>
                <a:cs typeface="Arial"/>
              </a:rPr>
              <a:t>electrico</a:t>
            </a:r>
            <a:r>
              <a:rPr sz="950" spc="20" dirty="0">
                <a:latin typeface="Microsoft Sans Serif"/>
                <a:cs typeface="Microsoft Sans Serif"/>
              </a:rPr>
              <a:t>t.consiste.en.una.fuente.de.voltaje,.algunos. </a:t>
            </a:r>
            <a:r>
              <a:rPr sz="950" spc="25" dirty="0">
                <a:latin typeface="Microsoft Sans Serif"/>
                <a:cs typeface="Microsoft Sans Serif"/>
              </a:rPr>
              <a:t> tipo.de.carga.y.conductores.para.permitir.que.los.electrones.fluyan.entre. </a:t>
            </a:r>
            <a:r>
              <a:rPr sz="950" spc="-240" dirty="0">
                <a:latin typeface="Microsoft Sans Serif"/>
                <a:cs typeface="Microsoft Sans Serif"/>
              </a:rPr>
              <a:t> </a:t>
            </a:r>
            <a:r>
              <a:rPr sz="950" spc="20" dirty="0">
                <a:latin typeface="Microsoft Sans Serif"/>
                <a:cs typeface="Microsoft Sans Serif"/>
              </a:rPr>
              <a:t>la.fuente.de.voltaje.y.la.carga.</a:t>
            </a:r>
            <a:endParaRPr sz="950">
              <a:latin typeface="Microsoft Sans Serif"/>
              <a:cs typeface="Microsoft Sans Serif"/>
            </a:endParaRPr>
          </a:p>
        </p:txBody>
      </p:sp>
      <p:sp>
        <p:nvSpPr>
          <p:cNvPr id="13" name="object 13"/>
          <p:cNvSpPr txBox="1"/>
          <p:nvPr/>
        </p:nvSpPr>
        <p:spPr>
          <a:xfrm>
            <a:off x="7957809" y="2606039"/>
            <a:ext cx="3959860" cy="3911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>
              <a:lnSpc>
                <a:spcPct val="133300"/>
              </a:lnSpc>
              <a:spcBef>
                <a:spcPts val="100"/>
              </a:spcBef>
            </a:pPr>
            <a:r>
              <a:rPr sz="900" b="1" dirty="0">
                <a:latin typeface="Arial"/>
                <a:cs typeface="Arial"/>
              </a:rPr>
              <a:t>Ley</a:t>
            </a:r>
            <a:r>
              <a:rPr sz="900" b="1" spc="-30" dirty="0">
                <a:latin typeface="Arial"/>
                <a:cs typeface="Arial"/>
              </a:rPr>
              <a:t> </a:t>
            </a:r>
            <a:r>
              <a:rPr sz="900" b="1" spc="25" dirty="0">
                <a:latin typeface="Arial"/>
                <a:cs typeface="Arial"/>
              </a:rPr>
              <a:t>de</a:t>
            </a:r>
            <a:r>
              <a:rPr sz="900" b="1" spc="-25" dirty="0">
                <a:latin typeface="Arial"/>
                <a:cs typeface="Arial"/>
              </a:rPr>
              <a:t> </a:t>
            </a:r>
            <a:r>
              <a:rPr sz="900" b="1" spc="25" dirty="0">
                <a:latin typeface="Arial"/>
                <a:cs typeface="Arial"/>
              </a:rPr>
              <a:t>Ohm</a:t>
            </a:r>
            <a:r>
              <a:rPr sz="900" spc="25" dirty="0">
                <a:latin typeface="Microsoft Sans Serif"/>
                <a:cs typeface="Microsoft Sans Serif"/>
              </a:rPr>
              <a:t>.muestra.que.la.corriente.varía.directamente.con.el.voltaje.y. </a:t>
            </a:r>
            <a:r>
              <a:rPr sz="900" spc="-225" dirty="0">
                <a:latin typeface="Microsoft Sans Serif"/>
                <a:cs typeface="Microsoft Sans Serif"/>
              </a:rPr>
              <a:t> </a:t>
            </a:r>
            <a:r>
              <a:rPr sz="900" spc="20" dirty="0">
                <a:latin typeface="Microsoft Sans Serif"/>
                <a:cs typeface="Microsoft Sans Serif"/>
              </a:rPr>
              <a:t>inversamente.con.la.resistencia.</a:t>
            </a:r>
            <a:endParaRPr sz="900">
              <a:latin typeface="Microsoft Sans Serif"/>
              <a:cs typeface="Microsoft Sans Serif"/>
            </a:endParaRPr>
          </a:p>
        </p:txBody>
      </p:sp>
      <p:sp>
        <p:nvSpPr>
          <p:cNvPr id="14" name="object 14"/>
          <p:cNvSpPr txBox="1"/>
          <p:nvPr/>
        </p:nvSpPr>
        <p:spPr>
          <a:xfrm>
            <a:off x="9256753" y="3344991"/>
            <a:ext cx="85090" cy="19749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1200" b="1" spc="130" dirty="0">
                <a:latin typeface="Arial"/>
                <a:cs typeface="Arial"/>
              </a:rPr>
              <a:t>I</a:t>
            </a:r>
            <a:endParaRPr sz="1200">
              <a:latin typeface="Arial"/>
              <a:cs typeface="Arial"/>
            </a:endParaRPr>
          </a:p>
        </p:txBody>
      </p:sp>
      <p:sp>
        <p:nvSpPr>
          <p:cNvPr id="15" name="object 15"/>
          <p:cNvSpPr txBox="1"/>
          <p:nvPr/>
        </p:nvSpPr>
        <p:spPr>
          <a:xfrm>
            <a:off x="8201429" y="3679204"/>
            <a:ext cx="542925" cy="19749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  <a:tabLst>
                <a:tab pos="529590" algn="l"/>
              </a:tabLst>
            </a:pPr>
            <a:r>
              <a:rPr sz="1200" b="1" spc="70" dirty="0">
                <a:latin typeface="Arial"/>
                <a:cs typeface="Arial"/>
              </a:rPr>
              <a:t>mi </a:t>
            </a:r>
            <a:r>
              <a:rPr sz="1200" b="1" spc="-140" dirty="0">
                <a:latin typeface="Arial"/>
                <a:cs typeface="Arial"/>
              </a:rPr>
              <a:t> </a:t>
            </a:r>
            <a:r>
              <a:rPr sz="1200" u="sng" dirty="0">
                <a:uFill>
                  <a:solidFill>
                    <a:srgbClr val="000000"/>
                  </a:solidFill>
                </a:uFill>
                <a:latin typeface="Times New Roman"/>
                <a:cs typeface="Times New Roman"/>
              </a:rPr>
              <a:t> 	</a:t>
            </a:r>
            <a:endParaRPr sz="1200">
              <a:latin typeface="Times New Roman"/>
              <a:cs typeface="Times New Roman"/>
            </a:endParaRPr>
          </a:p>
        </p:txBody>
      </p:sp>
      <p:sp>
        <p:nvSpPr>
          <p:cNvPr id="16" name="object 16"/>
          <p:cNvSpPr txBox="1"/>
          <p:nvPr/>
        </p:nvSpPr>
        <p:spPr>
          <a:xfrm>
            <a:off x="9392860" y="3838021"/>
            <a:ext cx="142875" cy="228268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1400" b="1" spc="-90" dirty="0">
                <a:latin typeface="Arial"/>
                <a:cs typeface="Arial"/>
              </a:rPr>
              <a:t>R</a:t>
            </a:r>
            <a:endParaRPr sz="1400">
              <a:latin typeface="Arial"/>
              <a:cs typeface="Arial"/>
            </a:endParaRPr>
          </a:p>
        </p:txBody>
      </p:sp>
      <p:sp>
        <p:nvSpPr>
          <p:cNvPr id="17" name="object 17"/>
          <p:cNvSpPr txBox="1"/>
          <p:nvPr/>
        </p:nvSpPr>
        <p:spPr>
          <a:xfrm>
            <a:off x="9038079" y="3603326"/>
            <a:ext cx="639445" cy="228268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38100">
              <a:spcBef>
                <a:spcPts val="100"/>
              </a:spcBef>
            </a:pPr>
            <a:r>
              <a:rPr sz="2100" b="1" spc="232" baseline="-35714" dirty="0">
                <a:latin typeface="Arial"/>
                <a:cs typeface="Arial"/>
              </a:rPr>
              <a:t>I</a:t>
            </a:r>
            <a:r>
              <a:rPr sz="2100" b="1" spc="-75" baseline="-35714" dirty="0">
                <a:latin typeface="Arial"/>
                <a:cs typeface="Arial"/>
              </a:rPr>
              <a:t> </a:t>
            </a:r>
            <a:r>
              <a:rPr sz="2100" b="1" spc="-30" baseline="-35714" dirty="0">
                <a:latin typeface="Arial"/>
                <a:cs typeface="Arial"/>
              </a:rPr>
              <a:t>=</a:t>
            </a:r>
            <a:r>
              <a:rPr sz="2100" b="1" spc="727" baseline="-35714" dirty="0">
                <a:latin typeface="Arial"/>
                <a:cs typeface="Arial"/>
              </a:rPr>
              <a:t> </a:t>
            </a:r>
            <a:r>
              <a:rPr sz="1400" b="1" u="sng" spc="80" dirty="0">
                <a:uFill>
                  <a:solidFill>
                    <a:srgbClr val="000000"/>
                  </a:solidFill>
                </a:uFill>
                <a:latin typeface="Arial"/>
                <a:cs typeface="Arial"/>
              </a:rPr>
              <a:t>m</a:t>
            </a:r>
            <a:r>
              <a:rPr sz="1400" b="1" spc="80" dirty="0">
                <a:latin typeface="Arial"/>
                <a:cs typeface="Arial"/>
              </a:rPr>
              <a:t>i</a:t>
            </a:r>
            <a:endParaRPr sz="1400">
              <a:latin typeface="Arial"/>
              <a:cs typeface="Arial"/>
            </a:endParaRPr>
          </a:p>
        </p:txBody>
      </p:sp>
      <p:sp>
        <p:nvSpPr>
          <p:cNvPr id="18" name="object 18"/>
          <p:cNvSpPr txBox="1"/>
          <p:nvPr/>
        </p:nvSpPr>
        <p:spPr>
          <a:xfrm>
            <a:off x="10243581" y="3679204"/>
            <a:ext cx="126364" cy="19749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1200" b="1" spc="-75" dirty="0">
                <a:latin typeface="Arial"/>
                <a:cs typeface="Arial"/>
              </a:rPr>
              <a:t>R</a:t>
            </a:r>
            <a:endParaRPr sz="1200">
              <a:latin typeface="Arial"/>
              <a:cs typeface="Arial"/>
            </a:endParaRPr>
          </a:p>
        </p:txBody>
      </p:sp>
      <p:sp>
        <p:nvSpPr>
          <p:cNvPr id="19" name="object 19"/>
          <p:cNvSpPr txBox="1"/>
          <p:nvPr/>
        </p:nvSpPr>
        <p:spPr>
          <a:xfrm>
            <a:off x="7957810" y="4459539"/>
            <a:ext cx="2882265" cy="1038746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45085">
              <a:lnSpc>
                <a:spcPct val="120000"/>
              </a:lnSpc>
              <a:spcBef>
                <a:spcPts val="100"/>
              </a:spcBef>
            </a:pPr>
            <a:r>
              <a:rPr sz="1000" spc="-15" dirty="0">
                <a:latin typeface="Microsoft Sans Serif"/>
                <a:cs typeface="Microsoft Sans Serif"/>
              </a:rPr>
              <a:t>La</a:t>
            </a:r>
            <a:r>
              <a:rPr sz="1000" spc="-5" dirty="0">
                <a:latin typeface="Microsoft Sans Serif"/>
                <a:cs typeface="Microsoft Sans Serif"/>
              </a:rPr>
              <a:t> </a:t>
            </a:r>
            <a:r>
              <a:rPr sz="1000" spc="40" dirty="0">
                <a:latin typeface="Microsoft Sans Serif"/>
                <a:cs typeface="Microsoft Sans Serif"/>
              </a:rPr>
              <a:t>corriente</a:t>
            </a:r>
            <a:r>
              <a:rPr sz="1000" spc="-5" dirty="0">
                <a:latin typeface="Microsoft Sans Serif"/>
                <a:cs typeface="Microsoft Sans Serif"/>
              </a:rPr>
              <a:t> (I) </a:t>
            </a:r>
            <a:r>
              <a:rPr sz="1000" spc="-10" dirty="0">
                <a:latin typeface="Microsoft Sans Serif"/>
                <a:cs typeface="Microsoft Sans Serif"/>
              </a:rPr>
              <a:t>se</a:t>
            </a:r>
            <a:r>
              <a:rPr sz="1000" spc="-5" dirty="0">
                <a:latin typeface="Microsoft Sans Serif"/>
                <a:cs typeface="Microsoft Sans Serif"/>
              </a:rPr>
              <a:t> </a:t>
            </a:r>
            <a:r>
              <a:rPr sz="1000" spc="45" dirty="0">
                <a:latin typeface="Microsoft Sans Serif"/>
                <a:cs typeface="Microsoft Sans Serif"/>
              </a:rPr>
              <a:t>mide</a:t>
            </a:r>
            <a:r>
              <a:rPr sz="1000" dirty="0">
                <a:latin typeface="Microsoft Sans Serif"/>
                <a:cs typeface="Microsoft Sans Serif"/>
              </a:rPr>
              <a:t> </a:t>
            </a:r>
            <a:r>
              <a:rPr sz="1000" spc="30" dirty="0">
                <a:latin typeface="Microsoft Sans Serif"/>
                <a:cs typeface="Microsoft Sans Serif"/>
              </a:rPr>
              <a:t>en</a:t>
            </a:r>
            <a:r>
              <a:rPr sz="1000" spc="-5" dirty="0">
                <a:latin typeface="Microsoft Sans Serif"/>
                <a:cs typeface="Microsoft Sans Serif"/>
              </a:rPr>
              <a:t> </a:t>
            </a:r>
            <a:r>
              <a:rPr sz="1000" spc="35" dirty="0">
                <a:latin typeface="Microsoft Sans Serif"/>
                <a:cs typeface="Microsoft Sans Serif"/>
              </a:rPr>
              <a:t>amperios</a:t>
            </a:r>
            <a:r>
              <a:rPr sz="1000" spc="-5" dirty="0">
                <a:latin typeface="Microsoft Sans Serif"/>
                <a:cs typeface="Microsoft Sans Serif"/>
              </a:rPr>
              <a:t> </a:t>
            </a:r>
            <a:r>
              <a:rPr sz="1000" spc="20" dirty="0">
                <a:latin typeface="Microsoft Sans Serif"/>
                <a:cs typeface="Microsoft Sans Serif"/>
              </a:rPr>
              <a:t>(amperios) </a:t>
            </a:r>
            <a:r>
              <a:rPr sz="1000" spc="-250" dirty="0">
                <a:latin typeface="Microsoft Sans Serif"/>
                <a:cs typeface="Microsoft Sans Serif"/>
              </a:rPr>
              <a:t> </a:t>
            </a:r>
            <a:r>
              <a:rPr sz="1000" spc="-45" dirty="0">
                <a:latin typeface="Microsoft Sans Serif"/>
                <a:cs typeface="Microsoft Sans Serif"/>
              </a:rPr>
              <a:t>El</a:t>
            </a:r>
            <a:r>
              <a:rPr sz="1000" spc="-10" dirty="0">
                <a:latin typeface="Microsoft Sans Serif"/>
                <a:cs typeface="Microsoft Sans Serif"/>
              </a:rPr>
              <a:t> </a:t>
            </a:r>
            <a:r>
              <a:rPr sz="1000" spc="30" dirty="0">
                <a:latin typeface="Microsoft Sans Serif"/>
                <a:cs typeface="Microsoft Sans Serif"/>
              </a:rPr>
              <a:t>voltaje</a:t>
            </a:r>
            <a:r>
              <a:rPr sz="1000" spc="-10" dirty="0">
                <a:latin typeface="Microsoft Sans Serif"/>
                <a:cs typeface="Microsoft Sans Serif"/>
              </a:rPr>
              <a:t> </a:t>
            </a:r>
            <a:r>
              <a:rPr sz="1000" spc="-60" dirty="0">
                <a:latin typeface="Microsoft Sans Serif"/>
                <a:cs typeface="Microsoft Sans Serif"/>
              </a:rPr>
              <a:t>(E)</a:t>
            </a:r>
            <a:r>
              <a:rPr sz="1000" spc="-10" dirty="0">
                <a:latin typeface="Microsoft Sans Serif"/>
                <a:cs typeface="Microsoft Sans Serif"/>
              </a:rPr>
              <a:t> se </a:t>
            </a:r>
            <a:r>
              <a:rPr sz="1000" spc="45" dirty="0">
                <a:latin typeface="Microsoft Sans Serif"/>
                <a:cs typeface="Microsoft Sans Serif"/>
              </a:rPr>
              <a:t>mide</a:t>
            </a:r>
            <a:r>
              <a:rPr sz="1000" spc="-10" dirty="0">
                <a:latin typeface="Microsoft Sans Serif"/>
                <a:cs typeface="Microsoft Sans Serif"/>
              </a:rPr>
              <a:t> </a:t>
            </a:r>
            <a:r>
              <a:rPr sz="1000" spc="30" dirty="0">
                <a:latin typeface="Microsoft Sans Serif"/>
                <a:cs typeface="Microsoft Sans Serif"/>
              </a:rPr>
              <a:t>en</a:t>
            </a:r>
            <a:r>
              <a:rPr sz="1000" spc="-10" dirty="0">
                <a:latin typeface="Microsoft Sans Serif"/>
                <a:cs typeface="Microsoft Sans Serif"/>
              </a:rPr>
              <a:t> </a:t>
            </a:r>
            <a:r>
              <a:rPr sz="1000" spc="30" dirty="0">
                <a:latin typeface="Microsoft Sans Serif"/>
                <a:cs typeface="Microsoft Sans Serif"/>
              </a:rPr>
              <a:t>voltios</a:t>
            </a:r>
            <a:endParaRPr sz="1000">
              <a:latin typeface="Microsoft Sans Serif"/>
              <a:cs typeface="Microsoft Sans Serif"/>
            </a:endParaRPr>
          </a:p>
          <a:p>
            <a:pPr marL="12700">
              <a:spcBef>
                <a:spcPts val="190"/>
              </a:spcBef>
            </a:pPr>
            <a:r>
              <a:rPr sz="1050" spc="-15" dirty="0">
                <a:latin typeface="Microsoft Sans Serif"/>
                <a:cs typeface="Microsoft Sans Serif"/>
              </a:rPr>
              <a:t>La</a:t>
            </a:r>
            <a:r>
              <a:rPr sz="1050" spc="-10" dirty="0">
                <a:latin typeface="Microsoft Sans Serif"/>
                <a:cs typeface="Microsoft Sans Serif"/>
              </a:rPr>
              <a:t> </a:t>
            </a:r>
            <a:r>
              <a:rPr sz="1050" spc="20" dirty="0">
                <a:latin typeface="Microsoft Sans Serif"/>
                <a:cs typeface="Microsoft Sans Serif"/>
              </a:rPr>
              <a:t>resistencia</a:t>
            </a:r>
            <a:r>
              <a:rPr sz="1050" spc="-10" dirty="0">
                <a:latin typeface="Microsoft Sans Serif"/>
                <a:cs typeface="Microsoft Sans Serif"/>
              </a:rPr>
              <a:t> </a:t>
            </a:r>
            <a:r>
              <a:rPr sz="1050" spc="-60" dirty="0">
                <a:latin typeface="Microsoft Sans Serif"/>
                <a:cs typeface="Microsoft Sans Serif"/>
              </a:rPr>
              <a:t>(R)</a:t>
            </a:r>
            <a:r>
              <a:rPr sz="1050" spc="-10" dirty="0">
                <a:latin typeface="Microsoft Sans Serif"/>
                <a:cs typeface="Microsoft Sans Serif"/>
              </a:rPr>
              <a:t> se </a:t>
            </a:r>
            <a:r>
              <a:rPr sz="1050" spc="50" dirty="0">
                <a:latin typeface="Microsoft Sans Serif"/>
                <a:cs typeface="Microsoft Sans Serif"/>
              </a:rPr>
              <a:t>mide</a:t>
            </a:r>
            <a:r>
              <a:rPr sz="1050" spc="-10" dirty="0">
                <a:latin typeface="Microsoft Sans Serif"/>
                <a:cs typeface="Microsoft Sans Serif"/>
              </a:rPr>
              <a:t> </a:t>
            </a:r>
            <a:r>
              <a:rPr sz="1050" spc="35" dirty="0">
                <a:latin typeface="Microsoft Sans Serif"/>
                <a:cs typeface="Microsoft Sans Serif"/>
              </a:rPr>
              <a:t>en</a:t>
            </a:r>
            <a:r>
              <a:rPr sz="1050" spc="-10" dirty="0">
                <a:latin typeface="Microsoft Sans Serif"/>
                <a:cs typeface="Microsoft Sans Serif"/>
              </a:rPr>
              <a:t> </a:t>
            </a:r>
            <a:r>
              <a:rPr sz="1050" spc="45" dirty="0">
                <a:latin typeface="Microsoft Sans Serif"/>
                <a:cs typeface="Microsoft Sans Serif"/>
              </a:rPr>
              <a:t>ohmios</a:t>
            </a:r>
            <a:endParaRPr sz="1050">
              <a:latin typeface="Microsoft Sans Serif"/>
              <a:cs typeface="Microsoft Sans Serif"/>
            </a:endParaRPr>
          </a:p>
          <a:p>
            <a:pPr>
              <a:spcBef>
                <a:spcPts val="20"/>
              </a:spcBef>
            </a:pPr>
            <a:endParaRPr sz="2000">
              <a:latin typeface="Microsoft Sans Serif"/>
              <a:cs typeface="Microsoft Sans Serif"/>
            </a:endParaRPr>
          </a:p>
          <a:p>
            <a:pPr marL="12700"/>
            <a:r>
              <a:rPr sz="1050" spc="20" dirty="0">
                <a:latin typeface="Microsoft Sans Serif"/>
                <a:cs typeface="Microsoft Sans Serif"/>
              </a:rPr>
              <a:t>Hay.tres.maneras.de.expresar.la.ley.de.Ohm..</a:t>
            </a:r>
            <a:endParaRPr sz="1050">
              <a:latin typeface="Microsoft Sans Serif"/>
              <a:cs typeface="Microsoft Sans Serif"/>
            </a:endParaRPr>
          </a:p>
        </p:txBody>
      </p:sp>
      <p:sp>
        <p:nvSpPr>
          <p:cNvPr id="20" name="object 20"/>
          <p:cNvSpPr txBox="1"/>
          <p:nvPr/>
        </p:nvSpPr>
        <p:spPr>
          <a:xfrm>
            <a:off x="8207674" y="5808116"/>
            <a:ext cx="1463675" cy="19749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  <a:tabLst>
                <a:tab pos="1398270" algn="l"/>
              </a:tabLst>
            </a:pPr>
            <a:r>
              <a:rPr sz="1200" spc="-125" dirty="0">
                <a:latin typeface="Microsoft Sans Serif"/>
                <a:cs typeface="Microsoft Sans Serif"/>
              </a:rPr>
              <a:t>R	</a:t>
            </a:r>
            <a:r>
              <a:rPr sz="1200" spc="70" dirty="0">
                <a:latin typeface="Microsoft Sans Serif"/>
                <a:cs typeface="Microsoft Sans Serif"/>
              </a:rPr>
              <a:t>I</a:t>
            </a:r>
            <a:endParaRPr sz="1200">
              <a:latin typeface="Microsoft Sans Serif"/>
              <a:cs typeface="Microsoft Sans Serif"/>
            </a:endParaRPr>
          </a:p>
        </p:txBody>
      </p:sp>
      <p:sp>
        <p:nvSpPr>
          <p:cNvPr id="21" name="object 21"/>
          <p:cNvSpPr txBox="1"/>
          <p:nvPr/>
        </p:nvSpPr>
        <p:spPr>
          <a:xfrm>
            <a:off x="7932410" y="5706150"/>
            <a:ext cx="1156335" cy="19749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38100">
              <a:spcBef>
                <a:spcPts val="100"/>
              </a:spcBef>
            </a:pPr>
            <a:r>
              <a:rPr sz="1200" spc="35" dirty="0">
                <a:latin typeface="Microsoft Sans Serif"/>
                <a:cs typeface="Microsoft Sans Serif"/>
              </a:rPr>
              <a:t>yo</a:t>
            </a:r>
            <a:r>
              <a:rPr sz="1200" spc="-20" dirty="0">
                <a:latin typeface="Microsoft Sans Serif"/>
                <a:cs typeface="Microsoft Sans Serif"/>
              </a:rPr>
              <a:t> </a:t>
            </a:r>
            <a:r>
              <a:rPr sz="1200" spc="-80" dirty="0">
                <a:latin typeface="Microsoft Sans Serif"/>
                <a:cs typeface="Microsoft Sans Serif"/>
              </a:rPr>
              <a:t>=</a:t>
            </a:r>
            <a:r>
              <a:rPr u="sng" spc="-120" baseline="30092" dirty="0">
                <a:uFill>
                  <a:solidFill>
                    <a:srgbClr val="000000"/>
                  </a:solidFill>
                </a:uFill>
                <a:latin typeface="Microsoft Sans Serif"/>
                <a:cs typeface="Microsoft Sans Serif"/>
              </a:rPr>
              <a:t>mi</a:t>
            </a:r>
            <a:r>
              <a:rPr spc="225" baseline="30092" dirty="0">
                <a:latin typeface="Microsoft Sans Serif"/>
                <a:cs typeface="Microsoft Sans Serif"/>
              </a:rPr>
              <a:t> </a:t>
            </a:r>
            <a:r>
              <a:rPr sz="900" spc="55" dirty="0">
                <a:latin typeface="Microsoft Sans Serif"/>
                <a:cs typeface="Microsoft Sans Serif"/>
              </a:rPr>
              <a:t>mi</a:t>
            </a:r>
            <a:r>
              <a:rPr sz="900" spc="-20" dirty="0">
                <a:latin typeface="Microsoft Sans Serif"/>
                <a:cs typeface="Microsoft Sans Serif"/>
              </a:rPr>
              <a:t> </a:t>
            </a:r>
            <a:r>
              <a:rPr sz="900" spc="-15" dirty="0">
                <a:latin typeface="Microsoft Sans Serif"/>
                <a:cs typeface="Microsoft Sans Serif"/>
              </a:rPr>
              <a:t>= </a:t>
            </a:r>
            <a:r>
              <a:rPr sz="900" spc="25" dirty="0">
                <a:latin typeface="Microsoft Sans Serif"/>
                <a:cs typeface="Microsoft Sans Serif"/>
              </a:rPr>
              <a:t>yo</a:t>
            </a:r>
            <a:r>
              <a:rPr sz="900" spc="-15" dirty="0">
                <a:latin typeface="Microsoft Sans Serif"/>
                <a:cs typeface="Microsoft Sans Serif"/>
              </a:rPr>
              <a:t> </a:t>
            </a:r>
            <a:r>
              <a:rPr sz="900" spc="25" dirty="0">
                <a:latin typeface="Microsoft Sans Serif"/>
                <a:cs typeface="Microsoft Sans Serif"/>
              </a:rPr>
              <a:t>x</a:t>
            </a:r>
            <a:r>
              <a:rPr sz="900" spc="-20" dirty="0">
                <a:latin typeface="Microsoft Sans Serif"/>
                <a:cs typeface="Microsoft Sans Serif"/>
              </a:rPr>
              <a:t> </a:t>
            </a:r>
            <a:r>
              <a:rPr sz="900" spc="70" dirty="0">
                <a:latin typeface="Microsoft Sans Serif"/>
                <a:cs typeface="Microsoft Sans Serif"/>
              </a:rPr>
              <a:t>r</a:t>
            </a:r>
            <a:endParaRPr sz="900">
              <a:latin typeface="Microsoft Sans Serif"/>
              <a:cs typeface="Microsoft Sans Serif"/>
            </a:endParaRPr>
          </a:p>
        </p:txBody>
      </p:sp>
      <p:sp>
        <p:nvSpPr>
          <p:cNvPr id="22" name="object 22"/>
          <p:cNvSpPr txBox="1"/>
          <p:nvPr/>
        </p:nvSpPr>
        <p:spPr>
          <a:xfrm>
            <a:off x="9228966" y="5625237"/>
            <a:ext cx="570865" cy="19749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38100">
              <a:spcBef>
                <a:spcPts val="100"/>
              </a:spcBef>
            </a:pPr>
            <a:r>
              <a:rPr spc="-187" baseline="-30092" dirty="0">
                <a:latin typeface="Microsoft Sans Serif"/>
                <a:cs typeface="Microsoft Sans Serif"/>
              </a:rPr>
              <a:t>R</a:t>
            </a:r>
            <a:r>
              <a:rPr spc="-15" baseline="-30092" dirty="0">
                <a:latin typeface="Microsoft Sans Serif"/>
                <a:cs typeface="Microsoft Sans Serif"/>
              </a:rPr>
              <a:t> </a:t>
            </a:r>
            <a:r>
              <a:rPr spc="-22" baseline="-30092" dirty="0">
                <a:latin typeface="Microsoft Sans Serif"/>
                <a:cs typeface="Microsoft Sans Serif"/>
              </a:rPr>
              <a:t>=</a:t>
            </a:r>
            <a:r>
              <a:rPr baseline="-30092" dirty="0">
                <a:latin typeface="Microsoft Sans Serif"/>
                <a:cs typeface="Microsoft Sans Serif"/>
              </a:rPr>
              <a:t> </a:t>
            </a:r>
            <a:r>
              <a:rPr spc="112" baseline="-30092" dirty="0">
                <a:latin typeface="Microsoft Sans Serif"/>
                <a:cs typeface="Microsoft Sans Serif"/>
              </a:rPr>
              <a:t> </a:t>
            </a:r>
            <a:r>
              <a:rPr sz="1200" u="sng" spc="75" dirty="0">
                <a:uFill>
                  <a:solidFill>
                    <a:srgbClr val="000000"/>
                  </a:solidFill>
                </a:uFill>
                <a:latin typeface="Microsoft Sans Serif"/>
                <a:cs typeface="Microsoft Sans Serif"/>
              </a:rPr>
              <a:t>mi</a:t>
            </a:r>
            <a:endParaRPr sz="1200">
              <a:latin typeface="Microsoft Sans Serif"/>
              <a:cs typeface="Microsoft Sans Serif"/>
            </a:endParaRPr>
          </a:p>
        </p:txBody>
      </p:sp>
      <p:sp>
        <p:nvSpPr>
          <p:cNvPr id="23" name="object 23"/>
          <p:cNvSpPr txBox="1"/>
          <p:nvPr/>
        </p:nvSpPr>
        <p:spPr>
          <a:xfrm>
            <a:off x="5761991" y="6235702"/>
            <a:ext cx="1411605" cy="13593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800" b="1" spc="20" dirty="0">
                <a:latin typeface="Arial"/>
                <a:cs typeface="Arial"/>
              </a:rPr>
              <a:t>Triángulo</a:t>
            </a:r>
            <a:r>
              <a:rPr sz="800" b="1" spc="-25" dirty="0">
                <a:latin typeface="Arial"/>
                <a:cs typeface="Arial"/>
              </a:rPr>
              <a:t> </a:t>
            </a:r>
            <a:r>
              <a:rPr sz="800" b="1" spc="20" dirty="0">
                <a:latin typeface="Arial"/>
                <a:cs typeface="Arial"/>
              </a:rPr>
              <a:t>de</a:t>
            </a:r>
            <a:r>
              <a:rPr sz="800" b="1" spc="-25" dirty="0">
                <a:latin typeface="Arial"/>
                <a:cs typeface="Arial"/>
              </a:rPr>
              <a:t> </a:t>
            </a:r>
            <a:r>
              <a:rPr sz="800" b="1" spc="30" dirty="0">
                <a:latin typeface="Arial"/>
                <a:cs typeface="Arial"/>
              </a:rPr>
              <a:t>la</a:t>
            </a:r>
            <a:r>
              <a:rPr sz="800" b="1" spc="-20" dirty="0">
                <a:latin typeface="Arial"/>
                <a:cs typeface="Arial"/>
              </a:rPr>
              <a:t> </a:t>
            </a:r>
            <a:r>
              <a:rPr sz="800" b="1" spc="20" dirty="0">
                <a:latin typeface="Arial"/>
                <a:cs typeface="Arial"/>
              </a:rPr>
              <a:t>ley</a:t>
            </a:r>
            <a:r>
              <a:rPr sz="800" b="1" spc="-25" dirty="0">
                <a:latin typeface="Arial"/>
                <a:cs typeface="Arial"/>
              </a:rPr>
              <a:t> </a:t>
            </a:r>
            <a:r>
              <a:rPr sz="800" b="1" spc="20" dirty="0">
                <a:latin typeface="Arial"/>
                <a:cs typeface="Arial"/>
              </a:rPr>
              <a:t>de</a:t>
            </a:r>
            <a:r>
              <a:rPr sz="800" b="1" spc="-25" dirty="0">
                <a:latin typeface="Arial"/>
                <a:cs typeface="Arial"/>
              </a:rPr>
              <a:t> </a:t>
            </a:r>
            <a:r>
              <a:rPr sz="800" b="1" spc="25" dirty="0">
                <a:latin typeface="Arial"/>
                <a:cs typeface="Arial"/>
              </a:rPr>
              <a:t>Ohm</a:t>
            </a:r>
            <a:r>
              <a:rPr sz="800" spc="25" dirty="0">
                <a:latin typeface="Microsoft Sans Serif"/>
                <a:cs typeface="Microsoft Sans Serif"/>
              </a:rPr>
              <a:t>.</a:t>
            </a:r>
            <a:endParaRPr sz="800">
              <a:latin typeface="Microsoft Sans Serif"/>
              <a:cs typeface="Microsoft Sans Serif"/>
            </a:endParaRPr>
          </a:p>
        </p:txBody>
      </p:sp>
      <p:sp>
        <p:nvSpPr>
          <p:cNvPr id="24" name="object 24"/>
          <p:cNvSpPr txBox="1"/>
          <p:nvPr/>
        </p:nvSpPr>
        <p:spPr>
          <a:xfrm>
            <a:off x="7957769" y="6178551"/>
            <a:ext cx="4594860" cy="5740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>
              <a:lnSpc>
                <a:spcPct val="126299"/>
              </a:lnSpc>
              <a:spcBef>
                <a:spcPts val="100"/>
              </a:spcBef>
            </a:pPr>
            <a:r>
              <a:rPr sz="950" spc="25" dirty="0">
                <a:latin typeface="Microsoft Sans Serif"/>
                <a:cs typeface="Microsoft Sans Serif"/>
              </a:rPr>
              <a:t>Hay.una.manera.fácil.de.recordar.qué.fórmula.usar.. </a:t>
            </a:r>
            <a:r>
              <a:rPr sz="950" spc="30" dirty="0">
                <a:latin typeface="Microsoft Sans Serif"/>
                <a:cs typeface="Microsoft Sans Serif"/>
              </a:rPr>
              <a:t> </a:t>
            </a:r>
            <a:r>
              <a:rPr sz="950" spc="25" dirty="0">
                <a:latin typeface="Microsoft Sans Serif"/>
                <a:cs typeface="Microsoft Sans Serif"/>
              </a:rPr>
              <a:t>disponiendo.la.corriente.,.el.voltaje.y.la.resistencia.en.un.triángulo,.usted.puede.  </a:t>
            </a:r>
            <a:r>
              <a:rPr sz="950" spc="35" dirty="0">
                <a:latin typeface="Microsoft Sans Serif"/>
                <a:cs typeface="Microsoft Sans Serif"/>
              </a:rPr>
              <a:t>determinar.rápidamente.la.fórmula.correcta..</a:t>
            </a:r>
            <a:endParaRPr sz="950">
              <a:latin typeface="Microsoft Sans Serif"/>
              <a:cs typeface="Microsoft Sans Serif"/>
            </a:endParaRP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9233636" y="1059079"/>
            <a:ext cx="919480" cy="1025525"/>
            <a:chOff x="4179036" y="1059078"/>
            <a:chExt cx="919480" cy="1025525"/>
          </a:xfrm>
        </p:grpSpPr>
        <p:sp>
          <p:nvSpPr>
            <p:cNvPr id="3" name="object 3"/>
            <p:cNvSpPr/>
            <p:nvPr/>
          </p:nvSpPr>
          <p:spPr>
            <a:xfrm>
              <a:off x="4181322" y="1061364"/>
              <a:ext cx="914400" cy="1021080"/>
            </a:xfrm>
            <a:custGeom>
              <a:avLst/>
              <a:gdLst/>
              <a:ahLst/>
              <a:cxnLst/>
              <a:rect l="l" t="t" r="r" b="b"/>
              <a:pathLst>
                <a:path w="914400" h="1021080">
                  <a:moveTo>
                    <a:pt x="0" y="1020457"/>
                  </a:moveTo>
                  <a:lnTo>
                    <a:pt x="458076" y="0"/>
                  </a:lnTo>
                  <a:lnTo>
                    <a:pt x="914400" y="1020457"/>
                  </a:lnTo>
                  <a:lnTo>
                    <a:pt x="0" y="1020457"/>
                  </a:lnTo>
                  <a:close/>
                </a:path>
                <a:path w="914400" h="1021080">
                  <a:moveTo>
                    <a:pt x="205739" y="563257"/>
                  </a:moveTo>
                  <a:lnTo>
                    <a:pt x="713219" y="563257"/>
                  </a:lnTo>
                </a:path>
              </a:pathLst>
            </a:custGeom>
            <a:ln w="4572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" name="object 4"/>
            <p:cNvSpPr/>
            <p:nvPr/>
          </p:nvSpPr>
          <p:spPr>
            <a:xfrm>
              <a:off x="4461192" y="1370329"/>
              <a:ext cx="224154" cy="592455"/>
            </a:xfrm>
            <a:custGeom>
              <a:avLst/>
              <a:gdLst/>
              <a:ahLst/>
              <a:cxnLst/>
              <a:rect l="l" t="t" r="r" b="b"/>
              <a:pathLst>
                <a:path w="224154" h="592455">
                  <a:moveTo>
                    <a:pt x="22301" y="421970"/>
                  </a:moveTo>
                  <a:lnTo>
                    <a:pt x="0" y="421970"/>
                  </a:lnTo>
                  <a:lnTo>
                    <a:pt x="0" y="592353"/>
                  </a:lnTo>
                  <a:lnTo>
                    <a:pt x="22301" y="592353"/>
                  </a:lnTo>
                  <a:lnTo>
                    <a:pt x="22301" y="421970"/>
                  </a:lnTo>
                  <a:close/>
                </a:path>
                <a:path w="224154" h="592455">
                  <a:moveTo>
                    <a:pt x="223545" y="152400"/>
                  </a:moveTo>
                  <a:lnTo>
                    <a:pt x="149580" y="152400"/>
                  </a:lnTo>
                  <a:lnTo>
                    <a:pt x="149580" y="90170"/>
                  </a:lnTo>
                  <a:lnTo>
                    <a:pt x="215696" y="90170"/>
                  </a:lnTo>
                  <a:lnTo>
                    <a:pt x="215696" y="72390"/>
                  </a:lnTo>
                  <a:lnTo>
                    <a:pt x="149580" y="72390"/>
                  </a:lnTo>
                  <a:lnTo>
                    <a:pt x="149580" y="19050"/>
                  </a:lnTo>
                  <a:lnTo>
                    <a:pt x="219748" y="19050"/>
                  </a:lnTo>
                  <a:lnTo>
                    <a:pt x="219748" y="0"/>
                  </a:lnTo>
                  <a:lnTo>
                    <a:pt x="127292" y="0"/>
                  </a:lnTo>
                  <a:lnTo>
                    <a:pt x="127292" y="19050"/>
                  </a:lnTo>
                  <a:lnTo>
                    <a:pt x="127292" y="72390"/>
                  </a:lnTo>
                  <a:lnTo>
                    <a:pt x="127292" y="90170"/>
                  </a:lnTo>
                  <a:lnTo>
                    <a:pt x="127292" y="152400"/>
                  </a:lnTo>
                  <a:lnTo>
                    <a:pt x="127292" y="170180"/>
                  </a:lnTo>
                  <a:lnTo>
                    <a:pt x="223545" y="170180"/>
                  </a:lnTo>
                  <a:lnTo>
                    <a:pt x="223545" y="15240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5" name="object 5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4697793" y="1791030"/>
              <a:ext cx="111213" cy="171653"/>
            </a:xfrm>
            <a:prstGeom prst="rect">
              <a:avLst/>
            </a:prstGeom>
          </p:spPr>
        </p:pic>
      </p:grpSp>
      <p:grpSp>
        <p:nvGrpSpPr>
          <p:cNvPr id="6" name="object 6"/>
          <p:cNvGrpSpPr/>
          <p:nvPr/>
        </p:nvGrpSpPr>
        <p:grpSpPr>
          <a:xfrm>
            <a:off x="7971764" y="1059079"/>
            <a:ext cx="919480" cy="1025525"/>
            <a:chOff x="2917164" y="1059078"/>
            <a:chExt cx="919480" cy="1025525"/>
          </a:xfrm>
        </p:grpSpPr>
        <p:sp>
          <p:nvSpPr>
            <p:cNvPr id="7" name="object 7"/>
            <p:cNvSpPr/>
            <p:nvPr/>
          </p:nvSpPr>
          <p:spPr>
            <a:xfrm>
              <a:off x="2919450" y="1061364"/>
              <a:ext cx="914400" cy="1021080"/>
            </a:xfrm>
            <a:custGeom>
              <a:avLst/>
              <a:gdLst/>
              <a:ahLst/>
              <a:cxnLst/>
              <a:rect l="l" t="t" r="r" b="b"/>
              <a:pathLst>
                <a:path w="914400" h="1021080">
                  <a:moveTo>
                    <a:pt x="0" y="1020457"/>
                  </a:moveTo>
                  <a:lnTo>
                    <a:pt x="458088" y="0"/>
                  </a:lnTo>
                  <a:lnTo>
                    <a:pt x="914400" y="1020457"/>
                  </a:lnTo>
                  <a:lnTo>
                    <a:pt x="0" y="1020457"/>
                  </a:lnTo>
                  <a:close/>
                </a:path>
                <a:path w="914400" h="1021080">
                  <a:moveTo>
                    <a:pt x="205740" y="563257"/>
                  </a:moveTo>
                  <a:lnTo>
                    <a:pt x="711454" y="563257"/>
                  </a:lnTo>
                </a:path>
              </a:pathLst>
            </a:custGeom>
            <a:ln w="4572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" name="object 8"/>
            <p:cNvSpPr/>
            <p:nvPr/>
          </p:nvSpPr>
          <p:spPr>
            <a:xfrm>
              <a:off x="3199371" y="1370329"/>
              <a:ext cx="224154" cy="592455"/>
            </a:xfrm>
            <a:custGeom>
              <a:avLst/>
              <a:gdLst/>
              <a:ahLst/>
              <a:cxnLst/>
              <a:rect l="l" t="t" r="r" b="b"/>
              <a:pathLst>
                <a:path w="224154" h="592455">
                  <a:moveTo>
                    <a:pt x="22288" y="421970"/>
                  </a:moveTo>
                  <a:lnTo>
                    <a:pt x="0" y="421970"/>
                  </a:lnTo>
                  <a:lnTo>
                    <a:pt x="0" y="592353"/>
                  </a:lnTo>
                  <a:lnTo>
                    <a:pt x="22288" y="592353"/>
                  </a:lnTo>
                  <a:lnTo>
                    <a:pt x="22288" y="421970"/>
                  </a:lnTo>
                  <a:close/>
                </a:path>
                <a:path w="224154" h="592455">
                  <a:moveTo>
                    <a:pt x="223545" y="152400"/>
                  </a:moveTo>
                  <a:lnTo>
                    <a:pt x="149580" y="152400"/>
                  </a:lnTo>
                  <a:lnTo>
                    <a:pt x="149580" y="90170"/>
                  </a:lnTo>
                  <a:lnTo>
                    <a:pt x="215684" y="90170"/>
                  </a:lnTo>
                  <a:lnTo>
                    <a:pt x="215684" y="72390"/>
                  </a:lnTo>
                  <a:lnTo>
                    <a:pt x="149580" y="72390"/>
                  </a:lnTo>
                  <a:lnTo>
                    <a:pt x="149580" y="19050"/>
                  </a:lnTo>
                  <a:lnTo>
                    <a:pt x="219748" y="19050"/>
                  </a:lnTo>
                  <a:lnTo>
                    <a:pt x="219748" y="0"/>
                  </a:lnTo>
                  <a:lnTo>
                    <a:pt x="127292" y="0"/>
                  </a:lnTo>
                  <a:lnTo>
                    <a:pt x="127292" y="19050"/>
                  </a:lnTo>
                  <a:lnTo>
                    <a:pt x="127292" y="72390"/>
                  </a:lnTo>
                  <a:lnTo>
                    <a:pt x="127292" y="90170"/>
                  </a:lnTo>
                  <a:lnTo>
                    <a:pt x="127292" y="152400"/>
                  </a:lnTo>
                  <a:lnTo>
                    <a:pt x="127292" y="170180"/>
                  </a:lnTo>
                  <a:lnTo>
                    <a:pt x="223545" y="170180"/>
                  </a:lnTo>
                  <a:lnTo>
                    <a:pt x="223545" y="15240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9" name="object 9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3435972" y="1791030"/>
              <a:ext cx="111201" cy="171653"/>
            </a:xfrm>
            <a:prstGeom prst="rect">
              <a:avLst/>
            </a:prstGeom>
          </p:spPr>
        </p:pic>
      </p:grpSp>
      <p:grpSp>
        <p:nvGrpSpPr>
          <p:cNvPr id="10" name="object 10"/>
          <p:cNvGrpSpPr/>
          <p:nvPr/>
        </p:nvGrpSpPr>
        <p:grpSpPr>
          <a:xfrm>
            <a:off x="10495508" y="1059079"/>
            <a:ext cx="919480" cy="1025525"/>
            <a:chOff x="5440908" y="1059078"/>
            <a:chExt cx="919480" cy="1025525"/>
          </a:xfrm>
        </p:grpSpPr>
        <p:sp>
          <p:nvSpPr>
            <p:cNvPr id="11" name="object 11"/>
            <p:cNvSpPr/>
            <p:nvPr/>
          </p:nvSpPr>
          <p:spPr>
            <a:xfrm>
              <a:off x="5443194" y="1061364"/>
              <a:ext cx="914400" cy="1021080"/>
            </a:xfrm>
            <a:custGeom>
              <a:avLst/>
              <a:gdLst/>
              <a:ahLst/>
              <a:cxnLst/>
              <a:rect l="l" t="t" r="r" b="b"/>
              <a:pathLst>
                <a:path w="914400" h="1021080">
                  <a:moveTo>
                    <a:pt x="0" y="1020457"/>
                  </a:moveTo>
                  <a:lnTo>
                    <a:pt x="458076" y="0"/>
                  </a:lnTo>
                  <a:lnTo>
                    <a:pt x="914400" y="1020457"/>
                  </a:lnTo>
                  <a:lnTo>
                    <a:pt x="0" y="1020457"/>
                  </a:lnTo>
                  <a:close/>
                </a:path>
                <a:path w="914400" h="1021080">
                  <a:moveTo>
                    <a:pt x="205727" y="562355"/>
                  </a:moveTo>
                  <a:lnTo>
                    <a:pt x="711453" y="563257"/>
                  </a:lnTo>
                </a:path>
              </a:pathLst>
            </a:custGeom>
            <a:ln w="4572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2" name="object 12"/>
            <p:cNvSpPr/>
            <p:nvPr/>
          </p:nvSpPr>
          <p:spPr>
            <a:xfrm>
              <a:off x="5723013" y="1370329"/>
              <a:ext cx="224154" cy="592455"/>
            </a:xfrm>
            <a:custGeom>
              <a:avLst/>
              <a:gdLst/>
              <a:ahLst/>
              <a:cxnLst/>
              <a:rect l="l" t="t" r="r" b="b"/>
              <a:pathLst>
                <a:path w="224154" h="592455">
                  <a:moveTo>
                    <a:pt x="22288" y="421970"/>
                  </a:moveTo>
                  <a:lnTo>
                    <a:pt x="0" y="421970"/>
                  </a:lnTo>
                  <a:lnTo>
                    <a:pt x="0" y="592353"/>
                  </a:lnTo>
                  <a:lnTo>
                    <a:pt x="22288" y="592353"/>
                  </a:lnTo>
                  <a:lnTo>
                    <a:pt x="22288" y="421970"/>
                  </a:lnTo>
                  <a:close/>
                </a:path>
                <a:path w="224154" h="592455">
                  <a:moveTo>
                    <a:pt x="223558" y="152400"/>
                  </a:moveTo>
                  <a:lnTo>
                    <a:pt x="149593" y="152400"/>
                  </a:lnTo>
                  <a:lnTo>
                    <a:pt x="149593" y="90170"/>
                  </a:lnTo>
                  <a:lnTo>
                    <a:pt x="215709" y="90170"/>
                  </a:lnTo>
                  <a:lnTo>
                    <a:pt x="215709" y="72390"/>
                  </a:lnTo>
                  <a:lnTo>
                    <a:pt x="149593" y="72390"/>
                  </a:lnTo>
                  <a:lnTo>
                    <a:pt x="149593" y="19050"/>
                  </a:lnTo>
                  <a:lnTo>
                    <a:pt x="219748" y="19050"/>
                  </a:lnTo>
                  <a:lnTo>
                    <a:pt x="219748" y="0"/>
                  </a:lnTo>
                  <a:lnTo>
                    <a:pt x="127304" y="0"/>
                  </a:lnTo>
                  <a:lnTo>
                    <a:pt x="127304" y="19050"/>
                  </a:lnTo>
                  <a:lnTo>
                    <a:pt x="127304" y="72390"/>
                  </a:lnTo>
                  <a:lnTo>
                    <a:pt x="127304" y="90170"/>
                  </a:lnTo>
                  <a:lnTo>
                    <a:pt x="127304" y="152400"/>
                  </a:lnTo>
                  <a:lnTo>
                    <a:pt x="127304" y="170180"/>
                  </a:lnTo>
                  <a:lnTo>
                    <a:pt x="223558" y="170180"/>
                  </a:lnTo>
                  <a:lnTo>
                    <a:pt x="223558" y="15240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13" name="object 13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5959614" y="1791030"/>
              <a:ext cx="111213" cy="171653"/>
            </a:xfrm>
            <a:prstGeom prst="rect">
              <a:avLst/>
            </a:prstGeom>
          </p:spPr>
        </p:pic>
      </p:grpSp>
      <p:grpSp>
        <p:nvGrpSpPr>
          <p:cNvPr id="14" name="object 14"/>
          <p:cNvGrpSpPr/>
          <p:nvPr/>
        </p:nvGrpSpPr>
        <p:grpSpPr>
          <a:xfrm>
            <a:off x="9582734" y="1303452"/>
            <a:ext cx="203200" cy="299085"/>
            <a:chOff x="4528134" y="1303451"/>
            <a:chExt cx="203200" cy="299085"/>
          </a:xfrm>
        </p:grpSpPr>
        <p:sp>
          <p:nvSpPr>
            <p:cNvPr id="15" name="object 15"/>
            <p:cNvSpPr/>
            <p:nvPr/>
          </p:nvSpPr>
          <p:spPr>
            <a:xfrm>
              <a:off x="4530420" y="1305737"/>
              <a:ext cx="198755" cy="294640"/>
            </a:xfrm>
            <a:custGeom>
              <a:avLst/>
              <a:gdLst/>
              <a:ahLst/>
              <a:cxnLst/>
              <a:rect l="l" t="t" r="r" b="b"/>
              <a:pathLst>
                <a:path w="198754" h="294640">
                  <a:moveTo>
                    <a:pt x="99695" y="0"/>
                  </a:moveTo>
                  <a:lnTo>
                    <a:pt x="60543" y="11584"/>
                  </a:lnTo>
                  <a:lnTo>
                    <a:pt x="28892" y="43243"/>
                  </a:lnTo>
                  <a:lnTo>
                    <a:pt x="7719" y="90332"/>
                  </a:lnTo>
                  <a:lnTo>
                    <a:pt x="0" y="148209"/>
                  </a:lnTo>
                  <a:lnTo>
                    <a:pt x="7719" y="204983"/>
                  </a:lnTo>
                  <a:lnTo>
                    <a:pt x="28892" y="251507"/>
                  </a:lnTo>
                  <a:lnTo>
                    <a:pt x="60543" y="282957"/>
                  </a:lnTo>
                  <a:lnTo>
                    <a:pt x="99695" y="294513"/>
                  </a:lnTo>
                  <a:lnTo>
                    <a:pt x="137830" y="282957"/>
                  </a:lnTo>
                  <a:lnTo>
                    <a:pt x="169227" y="251507"/>
                  </a:lnTo>
                  <a:lnTo>
                    <a:pt x="190527" y="204983"/>
                  </a:lnTo>
                  <a:lnTo>
                    <a:pt x="198374" y="148209"/>
                  </a:lnTo>
                  <a:lnTo>
                    <a:pt x="190527" y="90332"/>
                  </a:lnTo>
                  <a:lnTo>
                    <a:pt x="169227" y="43243"/>
                  </a:lnTo>
                  <a:lnTo>
                    <a:pt x="137830" y="11584"/>
                  </a:lnTo>
                  <a:lnTo>
                    <a:pt x="99695" y="0"/>
                  </a:lnTo>
                  <a:close/>
                </a:path>
              </a:pathLst>
            </a:custGeom>
            <a:solidFill>
              <a:srgbClr val="939598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6" name="object 16"/>
            <p:cNvSpPr/>
            <p:nvPr/>
          </p:nvSpPr>
          <p:spPr>
            <a:xfrm>
              <a:off x="4530420" y="1305737"/>
              <a:ext cx="198755" cy="294640"/>
            </a:xfrm>
            <a:custGeom>
              <a:avLst/>
              <a:gdLst/>
              <a:ahLst/>
              <a:cxnLst/>
              <a:rect l="l" t="t" r="r" b="b"/>
              <a:pathLst>
                <a:path w="198754" h="294640">
                  <a:moveTo>
                    <a:pt x="99695" y="0"/>
                  </a:moveTo>
                  <a:lnTo>
                    <a:pt x="137830" y="11584"/>
                  </a:lnTo>
                  <a:lnTo>
                    <a:pt x="169227" y="43243"/>
                  </a:lnTo>
                  <a:lnTo>
                    <a:pt x="190527" y="90332"/>
                  </a:lnTo>
                  <a:lnTo>
                    <a:pt x="198374" y="148209"/>
                  </a:lnTo>
                  <a:lnTo>
                    <a:pt x="190527" y="204983"/>
                  </a:lnTo>
                  <a:lnTo>
                    <a:pt x="169227" y="251507"/>
                  </a:lnTo>
                  <a:lnTo>
                    <a:pt x="137830" y="282957"/>
                  </a:lnTo>
                  <a:lnTo>
                    <a:pt x="99695" y="294513"/>
                  </a:lnTo>
                  <a:lnTo>
                    <a:pt x="60543" y="282957"/>
                  </a:lnTo>
                  <a:lnTo>
                    <a:pt x="28892" y="251507"/>
                  </a:lnTo>
                  <a:lnTo>
                    <a:pt x="7719" y="204983"/>
                  </a:lnTo>
                  <a:lnTo>
                    <a:pt x="0" y="148209"/>
                  </a:lnTo>
                  <a:lnTo>
                    <a:pt x="7719" y="90332"/>
                  </a:lnTo>
                  <a:lnTo>
                    <a:pt x="28892" y="43243"/>
                  </a:lnTo>
                  <a:lnTo>
                    <a:pt x="60543" y="11584"/>
                  </a:lnTo>
                  <a:lnTo>
                    <a:pt x="99695" y="0"/>
                  </a:lnTo>
                  <a:close/>
                </a:path>
              </a:pathLst>
            </a:custGeom>
            <a:ln w="4572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17" name="object 17"/>
          <p:cNvGrpSpPr/>
          <p:nvPr/>
        </p:nvGrpSpPr>
        <p:grpSpPr>
          <a:xfrm>
            <a:off x="8161769" y="1733170"/>
            <a:ext cx="203200" cy="299085"/>
            <a:chOff x="3107169" y="1733169"/>
            <a:chExt cx="203200" cy="299085"/>
          </a:xfrm>
        </p:grpSpPr>
        <p:sp>
          <p:nvSpPr>
            <p:cNvPr id="18" name="object 18"/>
            <p:cNvSpPr/>
            <p:nvPr/>
          </p:nvSpPr>
          <p:spPr>
            <a:xfrm>
              <a:off x="3109455" y="1735455"/>
              <a:ext cx="198755" cy="294640"/>
            </a:xfrm>
            <a:custGeom>
              <a:avLst/>
              <a:gdLst/>
              <a:ahLst/>
              <a:cxnLst/>
              <a:rect l="l" t="t" r="r" b="b"/>
              <a:pathLst>
                <a:path w="198754" h="294639">
                  <a:moveTo>
                    <a:pt x="99694" y="0"/>
                  </a:moveTo>
                  <a:lnTo>
                    <a:pt x="60591" y="11564"/>
                  </a:lnTo>
                  <a:lnTo>
                    <a:pt x="28935" y="43179"/>
                  </a:lnTo>
                  <a:lnTo>
                    <a:pt x="7735" y="90225"/>
                  </a:lnTo>
                  <a:lnTo>
                    <a:pt x="0" y="148081"/>
                  </a:lnTo>
                  <a:lnTo>
                    <a:pt x="7735" y="204910"/>
                  </a:lnTo>
                  <a:lnTo>
                    <a:pt x="28935" y="251428"/>
                  </a:lnTo>
                  <a:lnTo>
                    <a:pt x="60591" y="282848"/>
                  </a:lnTo>
                  <a:lnTo>
                    <a:pt x="99694" y="294386"/>
                  </a:lnTo>
                  <a:lnTo>
                    <a:pt x="137902" y="282848"/>
                  </a:lnTo>
                  <a:lnTo>
                    <a:pt x="169332" y="251428"/>
                  </a:lnTo>
                  <a:lnTo>
                    <a:pt x="190642" y="204910"/>
                  </a:lnTo>
                  <a:lnTo>
                    <a:pt x="198488" y="148081"/>
                  </a:lnTo>
                  <a:lnTo>
                    <a:pt x="190642" y="90225"/>
                  </a:lnTo>
                  <a:lnTo>
                    <a:pt x="169332" y="43179"/>
                  </a:lnTo>
                  <a:lnTo>
                    <a:pt x="137902" y="11564"/>
                  </a:lnTo>
                  <a:lnTo>
                    <a:pt x="99694" y="0"/>
                  </a:lnTo>
                  <a:close/>
                </a:path>
              </a:pathLst>
            </a:custGeom>
            <a:solidFill>
              <a:srgbClr val="939598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9" name="object 19"/>
            <p:cNvSpPr/>
            <p:nvPr/>
          </p:nvSpPr>
          <p:spPr>
            <a:xfrm>
              <a:off x="3109455" y="1735455"/>
              <a:ext cx="198755" cy="294640"/>
            </a:xfrm>
            <a:custGeom>
              <a:avLst/>
              <a:gdLst/>
              <a:ahLst/>
              <a:cxnLst/>
              <a:rect l="l" t="t" r="r" b="b"/>
              <a:pathLst>
                <a:path w="198754" h="294639">
                  <a:moveTo>
                    <a:pt x="99694" y="0"/>
                  </a:moveTo>
                  <a:lnTo>
                    <a:pt x="137902" y="11564"/>
                  </a:lnTo>
                  <a:lnTo>
                    <a:pt x="169332" y="43179"/>
                  </a:lnTo>
                  <a:lnTo>
                    <a:pt x="190642" y="90225"/>
                  </a:lnTo>
                  <a:lnTo>
                    <a:pt x="198488" y="148081"/>
                  </a:lnTo>
                  <a:lnTo>
                    <a:pt x="190642" y="204910"/>
                  </a:lnTo>
                  <a:lnTo>
                    <a:pt x="169332" y="251428"/>
                  </a:lnTo>
                  <a:lnTo>
                    <a:pt x="137902" y="282848"/>
                  </a:lnTo>
                  <a:lnTo>
                    <a:pt x="99694" y="294386"/>
                  </a:lnTo>
                  <a:lnTo>
                    <a:pt x="60591" y="282848"/>
                  </a:lnTo>
                  <a:lnTo>
                    <a:pt x="28935" y="251428"/>
                  </a:lnTo>
                  <a:lnTo>
                    <a:pt x="7735" y="204910"/>
                  </a:lnTo>
                  <a:lnTo>
                    <a:pt x="0" y="148081"/>
                  </a:lnTo>
                  <a:lnTo>
                    <a:pt x="7735" y="90225"/>
                  </a:lnTo>
                  <a:lnTo>
                    <a:pt x="28935" y="43179"/>
                  </a:lnTo>
                  <a:lnTo>
                    <a:pt x="60591" y="11564"/>
                  </a:lnTo>
                  <a:lnTo>
                    <a:pt x="99694" y="0"/>
                  </a:lnTo>
                  <a:close/>
                </a:path>
              </a:pathLst>
            </a:custGeom>
            <a:ln w="4571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20" name="object 20"/>
          <p:cNvGrpSpPr/>
          <p:nvPr/>
        </p:nvGrpSpPr>
        <p:grpSpPr>
          <a:xfrm>
            <a:off x="10959249" y="1731861"/>
            <a:ext cx="203200" cy="299085"/>
            <a:chOff x="5904649" y="1731860"/>
            <a:chExt cx="203200" cy="299085"/>
          </a:xfrm>
        </p:grpSpPr>
        <p:sp>
          <p:nvSpPr>
            <p:cNvPr id="21" name="object 21"/>
            <p:cNvSpPr/>
            <p:nvPr/>
          </p:nvSpPr>
          <p:spPr>
            <a:xfrm>
              <a:off x="5906935" y="1734146"/>
              <a:ext cx="198755" cy="294640"/>
            </a:xfrm>
            <a:custGeom>
              <a:avLst/>
              <a:gdLst/>
              <a:ahLst/>
              <a:cxnLst/>
              <a:rect l="l" t="t" r="r" b="b"/>
              <a:pathLst>
                <a:path w="198754" h="294639">
                  <a:moveTo>
                    <a:pt x="99682" y="0"/>
                  </a:moveTo>
                  <a:lnTo>
                    <a:pt x="60591" y="11582"/>
                  </a:lnTo>
                  <a:lnTo>
                    <a:pt x="28938" y="43238"/>
                  </a:lnTo>
                  <a:lnTo>
                    <a:pt x="7736" y="90327"/>
                  </a:lnTo>
                  <a:lnTo>
                    <a:pt x="0" y="148208"/>
                  </a:lnTo>
                  <a:lnTo>
                    <a:pt x="7736" y="204981"/>
                  </a:lnTo>
                  <a:lnTo>
                    <a:pt x="28938" y="251501"/>
                  </a:lnTo>
                  <a:lnTo>
                    <a:pt x="60591" y="282947"/>
                  </a:lnTo>
                  <a:lnTo>
                    <a:pt x="99682" y="294500"/>
                  </a:lnTo>
                  <a:lnTo>
                    <a:pt x="137900" y="282947"/>
                  </a:lnTo>
                  <a:lnTo>
                    <a:pt x="169343" y="251501"/>
                  </a:lnTo>
                  <a:lnTo>
                    <a:pt x="190663" y="204981"/>
                  </a:lnTo>
                  <a:lnTo>
                    <a:pt x="198513" y="148208"/>
                  </a:lnTo>
                  <a:lnTo>
                    <a:pt x="190663" y="90327"/>
                  </a:lnTo>
                  <a:lnTo>
                    <a:pt x="169343" y="43238"/>
                  </a:lnTo>
                  <a:lnTo>
                    <a:pt x="137900" y="11582"/>
                  </a:lnTo>
                  <a:lnTo>
                    <a:pt x="99682" y="0"/>
                  </a:lnTo>
                  <a:close/>
                </a:path>
              </a:pathLst>
            </a:custGeom>
            <a:solidFill>
              <a:srgbClr val="939598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2" name="object 22"/>
            <p:cNvSpPr/>
            <p:nvPr/>
          </p:nvSpPr>
          <p:spPr>
            <a:xfrm>
              <a:off x="5906935" y="1734146"/>
              <a:ext cx="198755" cy="294640"/>
            </a:xfrm>
            <a:custGeom>
              <a:avLst/>
              <a:gdLst/>
              <a:ahLst/>
              <a:cxnLst/>
              <a:rect l="l" t="t" r="r" b="b"/>
              <a:pathLst>
                <a:path w="198754" h="294639">
                  <a:moveTo>
                    <a:pt x="99682" y="0"/>
                  </a:moveTo>
                  <a:lnTo>
                    <a:pt x="137900" y="11582"/>
                  </a:lnTo>
                  <a:lnTo>
                    <a:pt x="169343" y="43238"/>
                  </a:lnTo>
                  <a:lnTo>
                    <a:pt x="190663" y="90327"/>
                  </a:lnTo>
                  <a:lnTo>
                    <a:pt x="198513" y="148208"/>
                  </a:lnTo>
                  <a:lnTo>
                    <a:pt x="190663" y="204981"/>
                  </a:lnTo>
                  <a:lnTo>
                    <a:pt x="169343" y="251501"/>
                  </a:lnTo>
                  <a:lnTo>
                    <a:pt x="137900" y="282947"/>
                  </a:lnTo>
                  <a:lnTo>
                    <a:pt x="99682" y="294500"/>
                  </a:lnTo>
                  <a:lnTo>
                    <a:pt x="60591" y="282947"/>
                  </a:lnTo>
                  <a:lnTo>
                    <a:pt x="28938" y="251501"/>
                  </a:lnTo>
                  <a:lnTo>
                    <a:pt x="7736" y="204981"/>
                  </a:lnTo>
                  <a:lnTo>
                    <a:pt x="0" y="148208"/>
                  </a:lnTo>
                  <a:lnTo>
                    <a:pt x="7736" y="90327"/>
                  </a:lnTo>
                  <a:lnTo>
                    <a:pt x="28938" y="43238"/>
                  </a:lnTo>
                  <a:lnTo>
                    <a:pt x="60591" y="11582"/>
                  </a:lnTo>
                  <a:lnTo>
                    <a:pt x="99682" y="0"/>
                  </a:lnTo>
                  <a:close/>
                </a:path>
              </a:pathLst>
            </a:custGeom>
            <a:ln w="4572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23" name="object 23"/>
          <p:cNvGrpSpPr/>
          <p:nvPr/>
        </p:nvGrpSpPr>
        <p:grpSpPr>
          <a:xfrm>
            <a:off x="8248548" y="3276207"/>
            <a:ext cx="1361440" cy="826769"/>
            <a:chOff x="3193948" y="3276206"/>
            <a:chExt cx="1361440" cy="826769"/>
          </a:xfrm>
        </p:grpSpPr>
        <p:sp>
          <p:nvSpPr>
            <p:cNvPr id="24" name="object 24"/>
            <p:cNvSpPr/>
            <p:nvPr/>
          </p:nvSpPr>
          <p:spPr>
            <a:xfrm>
              <a:off x="3193948" y="3282556"/>
              <a:ext cx="1355090" cy="814069"/>
            </a:xfrm>
            <a:custGeom>
              <a:avLst/>
              <a:gdLst/>
              <a:ahLst/>
              <a:cxnLst/>
              <a:rect l="l" t="t" r="r" b="b"/>
              <a:pathLst>
                <a:path w="1355089" h="814070">
                  <a:moveTo>
                    <a:pt x="145554" y="344779"/>
                  </a:moveTo>
                  <a:lnTo>
                    <a:pt x="145554" y="0"/>
                  </a:lnTo>
                  <a:lnTo>
                    <a:pt x="1275842" y="0"/>
                  </a:lnTo>
                  <a:lnTo>
                    <a:pt x="1275842" y="170027"/>
                  </a:lnTo>
                  <a:lnTo>
                    <a:pt x="1354759" y="202768"/>
                  </a:lnTo>
                  <a:lnTo>
                    <a:pt x="1196911" y="261061"/>
                  </a:lnTo>
                  <a:lnTo>
                    <a:pt x="1352588" y="319366"/>
                  </a:lnTo>
                  <a:lnTo>
                    <a:pt x="1196911" y="377659"/>
                  </a:lnTo>
                  <a:lnTo>
                    <a:pt x="1352588" y="435952"/>
                  </a:lnTo>
                  <a:lnTo>
                    <a:pt x="1196924" y="494271"/>
                  </a:lnTo>
                  <a:lnTo>
                    <a:pt x="1352588" y="552589"/>
                  </a:lnTo>
                  <a:lnTo>
                    <a:pt x="1199108" y="610857"/>
                  </a:lnTo>
                  <a:lnTo>
                    <a:pt x="1275842" y="645794"/>
                  </a:lnTo>
                  <a:lnTo>
                    <a:pt x="1275842" y="813612"/>
                  </a:lnTo>
                  <a:lnTo>
                    <a:pt x="145554" y="813612"/>
                  </a:lnTo>
                  <a:lnTo>
                    <a:pt x="145554" y="429259"/>
                  </a:lnTo>
                </a:path>
                <a:path w="1355089" h="814070">
                  <a:moveTo>
                    <a:pt x="0" y="344779"/>
                  </a:moveTo>
                  <a:lnTo>
                    <a:pt x="291122" y="344779"/>
                  </a:lnTo>
                </a:path>
              </a:pathLst>
            </a:custGeom>
            <a:ln w="1270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5" name="object 25"/>
            <p:cNvSpPr/>
            <p:nvPr/>
          </p:nvSpPr>
          <p:spPr>
            <a:xfrm>
              <a:off x="3395116" y="3349269"/>
              <a:ext cx="960119" cy="685800"/>
            </a:xfrm>
            <a:custGeom>
              <a:avLst/>
              <a:gdLst/>
              <a:ahLst/>
              <a:cxnLst/>
              <a:rect l="l" t="t" r="r" b="b"/>
              <a:pathLst>
                <a:path w="960120" h="685800">
                  <a:moveTo>
                    <a:pt x="7620" y="441972"/>
                  </a:moveTo>
                  <a:lnTo>
                    <a:pt x="7620" y="685800"/>
                  </a:lnTo>
                  <a:lnTo>
                    <a:pt x="960120" y="685800"/>
                  </a:lnTo>
                  <a:lnTo>
                    <a:pt x="960120" y="0"/>
                  </a:lnTo>
                  <a:lnTo>
                    <a:pt x="0" y="0"/>
                  </a:lnTo>
                  <a:lnTo>
                    <a:pt x="0" y="198120"/>
                  </a:lnTo>
                </a:path>
              </a:pathLst>
            </a:custGeom>
            <a:ln w="9524">
              <a:solidFill>
                <a:srgbClr val="000000"/>
              </a:solidFill>
              <a:prstDash val="dash"/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6" name="object 26"/>
            <p:cNvSpPr/>
            <p:nvPr/>
          </p:nvSpPr>
          <p:spPr>
            <a:xfrm>
              <a:off x="3371037" y="3531273"/>
              <a:ext cx="48260" cy="81280"/>
            </a:xfrm>
            <a:custGeom>
              <a:avLst/>
              <a:gdLst/>
              <a:ahLst/>
              <a:cxnLst/>
              <a:rect l="l" t="t" r="r" b="b"/>
              <a:pathLst>
                <a:path w="48260" h="81279">
                  <a:moveTo>
                    <a:pt x="48044" y="0"/>
                  </a:moveTo>
                  <a:lnTo>
                    <a:pt x="0" y="0"/>
                  </a:lnTo>
                  <a:lnTo>
                    <a:pt x="2463" y="5727"/>
                  </a:lnTo>
                  <a:lnTo>
                    <a:pt x="6134" y="15100"/>
                  </a:lnTo>
                  <a:lnTo>
                    <a:pt x="20562" y="62244"/>
                  </a:lnTo>
                  <a:lnTo>
                    <a:pt x="24028" y="80657"/>
                  </a:lnTo>
                  <a:lnTo>
                    <a:pt x="25371" y="72280"/>
                  </a:lnTo>
                  <a:lnTo>
                    <a:pt x="37355" y="27719"/>
                  </a:lnTo>
                  <a:lnTo>
                    <a:pt x="40825" y="18143"/>
                  </a:lnTo>
                  <a:lnTo>
                    <a:pt x="48044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27" name="object 27"/>
          <p:cNvGrpSpPr/>
          <p:nvPr/>
        </p:nvGrpSpPr>
        <p:grpSpPr>
          <a:xfrm>
            <a:off x="8561171" y="6192545"/>
            <a:ext cx="166370" cy="60960"/>
            <a:chOff x="3506571" y="6192545"/>
            <a:chExt cx="166370" cy="60960"/>
          </a:xfrm>
        </p:grpSpPr>
        <p:sp>
          <p:nvSpPr>
            <p:cNvPr id="28" name="object 28"/>
            <p:cNvSpPr/>
            <p:nvPr/>
          </p:nvSpPr>
          <p:spPr>
            <a:xfrm>
              <a:off x="3506571" y="6222745"/>
              <a:ext cx="128270" cy="0"/>
            </a:xfrm>
            <a:custGeom>
              <a:avLst/>
              <a:gdLst/>
              <a:ahLst/>
              <a:cxnLst/>
              <a:rect l="l" t="t" r="r" b="b"/>
              <a:pathLst>
                <a:path w="128270">
                  <a:moveTo>
                    <a:pt x="0" y="0"/>
                  </a:moveTo>
                  <a:lnTo>
                    <a:pt x="127850" y="0"/>
                  </a:lnTo>
                </a:path>
              </a:pathLst>
            </a:custGeom>
            <a:ln w="1270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9" name="object 29"/>
            <p:cNvSpPr/>
            <p:nvPr/>
          </p:nvSpPr>
          <p:spPr>
            <a:xfrm>
              <a:off x="3618471" y="6192545"/>
              <a:ext cx="54610" cy="60960"/>
            </a:xfrm>
            <a:custGeom>
              <a:avLst/>
              <a:gdLst/>
              <a:ahLst/>
              <a:cxnLst/>
              <a:rect l="l" t="t" r="r" b="b"/>
              <a:pathLst>
                <a:path w="54610" h="60960">
                  <a:moveTo>
                    <a:pt x="0" y="0"/>
                  </a:moveTo>
                  <a:lnTo>
                    <a:pt x="10922" y="30200"/>
                  </a:lnTo>
                  <a:lnTo>
                    <a:pt x="0" y="60388"/>
                  </a:lnTo>
                  <a:lnTo>
                    <a:pt x="11795" y="51512"/>
                  </a:lnTo>
                  <a:lnTo>
                    <a:pt x="25577" y="43270"/>
                  </a:lnTo>
                  <a:lnTo>
                    <a:pt x="40140" y="36040"/>
                  </a:lnTo>
                  <a:lnTo>
                    <a:pt x="54279" y="30200"/>
                  </a:lnTo>
                  <a:lnTo>
                    <a:pt x="40140" y="24358"/>
                  </a:lnTo>
                  <a:lnTo>
                    <a:pt x="25577" y="17124"/>
                  </a:lnTo>
                  <a:lnTo>
                    <a:pt x="11795" y="8878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30" name="object 30"/>
          <p:cNvSpPr txBox="1"/>
          <p:nvPr/>
        </p:nvSpPr>
        <p:spPr>
          <a:xfrm>
            <a:off x="7957870" y="490573"/>
            <a:ext cx="3752850" cy="3911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>
              <a:lnSpc>
                <a:spcPct val="114300"/>
              </a:lnSpc>
              <a:spcBef>
                <a:spcPts val="100"/>
              </a:spcBef>
            </a:pPr>
            <a:r>
              <a:rPr sz="1050" spc="20" dirty="0">
                <a:latin typeface="Microsoft Sans Serif"/>
                <a:cs typeface="Microsoft Sans Serif"/>
              </a:rPr>
              <a:t>Para.usar.el.triángulo,.cubra.el.valor.que.quiere.calcular..El. </a:t>
            </a:r>
            <a:r>
              <a:rPr sz="1050" spc="-265" dirty="0">
                <a:latin typeface="Microsoft Sans Serif"/>
                <a:cs typeface="Microsoft Sans Serif"/>
              </a:rPr>
              <a:t> </a:t>
            </a:r>
            <a:r>
              <a:rPr sz="1050" spc="30" dirty="0">
                <a:latin typeface="Microsoft Sans Serif"/>
                <a:cs typeface="Microsoft Sans Serif"/>
              </a:rPr>
              <a:t>las.letras.restantes.componen.la.fórmula.</a:t>
            </a:r>
            <a:endParaRPr sz="1050">
              <a:latin typeface="Microsoft Sans Serif"/>
              <a:cs typeface="Microsoft Sans Serif"/>
            </a:endParaRPr>
          </a:p>
        </p:txBody>
      </p:sp>
      <p:sp>
        <p:nvSpPr>
          <p:cNvPr id="51" name="object 51"/>
          <p:cNvSpPr txBox="1"/>
          <p:nvPr/>
        </p:nvSpPr>
        <p:spPr>
          <a:xfrm>
            <a:off x="8998356" y="9462820"/>
            <a:ext cx="172720" cy="207749"/>
          </a:xfrm>
          <a:prstGeom prst="rect">
            <a:avLst/>
          </a:prstGeom>
        </p:spPr>
        <p:txBody>
          <a:bodyPr vert="horz" wrap="square" lIns="0" tIns="22860" rIns="0" bIns="0" rtlCol="0">
            <a:spAutoFit/>
          </a:bodyPr>
          <a:lstStyle/>
          <a:p>
            <a:pPr marL="44450">
              <a:spcBef>
                <a:spcPts val="180"/>
              </a:spcBef>
            </a:pPr>
            <a:r>
              <a:rPr sz="1200" spc="15" dirty="0">
                <a:latin typeface="Microsoft Sans Serif"/>
                <a:cs typeface="Microsoft Sans Serif"/>
              </a:rPr>
              <a:t>2</a:t>
            </a:r>
            <a:endParaRPr sz="1200">
              <a:latin typeface="Microsoft Sans Serif"/>
              <a:cs typeface="Microsoft Sans Serif"/>
            </a:endParaRPr>
          </a:p>
        </p:txBody>
      </p:sp>
      <p:sp>
        <p:nvSpPr>
          <p:cNvPr id="31" name="object 31"/>
          <p:cNvSpPr txBox="1"/>
          <p:nvPr/>
        </p:nvSpPr>
        <p:spPr>
          <a:xfrm>
            <a:off x="8423312" y="2276774"/>
            <a:ext cx="2739390" cy="166712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  <a:tabLst>
                <a:tab pos="2682875" algn="l"/>
              </a:tabLst>
            </a:pPr>
            <a:r>
              <a:rPr sz="1000" spc="-105" dirty="0">
                <a:latin typeface="Microsoft Sans Serif"/>
                <a:cs typeface="Microsoft Sans Serif"/>
              </a:rPr>
              <a:t>R	</a:t>
            </a:r>
            <a:r>
              <a:rPr sz="1000" spc="60" dirty="0">
                <a:latin typeface="Microsoft Sans Serif"/>
                <a:cs typeface="Microsoft Sans Serif"/>
              </a:rPr>
              <a:t>I</a:t>
            </a:r>
            <a:endParaRPr sz="1000">
              <a:latin typeface="Microsoft Sans Serif"/>
              <a:cs typeface="Microsoft Sans Serif"/>
            </a:endParaRPr>
          </a:p>
        </p:txBody>
      </p:sp>
      <p:sp>
        <p:nvSpPr>
          <p:cNvPr id="32" name="object 32"/>
          <p:cNvSpPr txBox="1"/>
          <p:nvPr/>
        </p:nvSpPr>
        <p:spPr>
          <a:xfrm>
            <a:off x="8189697" y="2191798"/>
            <a:ext cx="436245" cy="166712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38100">
              <a:spcBef>
                <a:spcPts val="100"/>
              </a:spcBef>
            </a:pPr>
            <a:r>
              <a:rPr sz="1000" spc="25" dirty="0">
                <a:latin typeface="Microsoft Sans Serif"/>
                <a:cs typeface="Microsoft Sans Serif"/>
              </a:rPr>
              <a:t>yo</a:t>
            </a:r>
            <a:r>
              <a:rPr sz="1000" spc="-50" dirty="0">
                <a:latin typeface="Microsoft Sans Serif"/>
                <a:cs typeface="Microsoft Sans Serif"/>
              </a:rPr>
              <a:t> </a:t>
            </a:r>
            <a:r>
              <a:rPr sz="1000" spc="-65" dirty="0">
                <a:latin typeface="Microsoft Sans Serif"/>
                <a:cs typeface="Microsoft Sans Serif"/>
              </a:rPr>
              <a:t>=</a:t>
            </a:r>
            <a:r>
              <a:rPr sz="1500" u="sng" spc="-97" baseline="30555" dirty="0">
                <a:uFill>
                  <a:solidFill>
                    <a:srgbClr val="000000"/>
                  </a:solidFill>
                </a:uFill>
                <a:latin typeface="Microsoft Sans Serif"/>
                <a:cs typeface="Microsoft Sans Serif"/>
              </a:rPr>
              <a:t>mi</a:t>
            </a:r>
            <a:endParaRPr sz="1500" baseline="30555">
              <a:latin typeface="Microsoft Sans Serif"/>
              <a:cs typeface="Microsoft Sans Serif"/>
            </a:endParaRPr>
          </a:p>
        </p:txBody>
      </p:sp>
      <p:sp>
        <p:nvSpPr>
          <p:cNvPr id="33" name="object 33"/>
          <p:cNvSpPr txBox="1"/>
          <p:nvPr/>
        </p:nvSpPr>
        <p:spPr>
          <a:xfrm>
            <a:off x="9432787" y="2223548"/>
            <a:ext cx="488950" cy="1282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750" spc="45" dirty="0">
                <a:latin typeface="Microsoft Sans Serif"/>
                <a:cs typeface="Microsoft Sans Serif"/>
              </a:rPr>
              <a:t>mi</a:t>
            </a:r>
            <a:r>
              <a:rPr sz="750" spc="-25" dirty="0">
                <a:latin typeface="Microsoft Sans Serif"/>
                <a:cs typeface="Microsoft Sans Serif"/>
              </a:rPr>
              <a:t> </a:t>
            </a:r>
            <a:r>
              <a:rPr sz="750" spc="-10" dirty="0">
                <a:latin typeface="Microsoft Sans Serif"/>
                <a:cs typeface="Microsoft Sans Serif"/>
              </a:rPr>
              <a:t>=</a:t>
            </a:r>
            <a:r>
              <a:rPr sz="750" spc="-25" dirty="0">
                <a:latin typeface="Microsoft Sans Serif"/>
                <a:cs typeface="Microsoft Sans Serif"/>
              </a:rPr>
              <a:t> </a:t>
            </a:r>
            <a:r>
              <a:rPr sz="750" spc="20" dirty="0">
                <a:latin typeface="Microsoft Sans Serif"/>
                <a:cs typeface="Microsoft Sans Serif"/>
              </a:rPr>
              <a:t>yo</a:t>
            </a:r>
            <a:r>
              <a:rPr sz="750" spc="-25" dirty="0">
                <a:latin typeface="Microsoft Sans Serif"/>
                <a:cs typeface="Microsoft Sans Serif"/>
              </a:rPr>
              <a:t> </a:t>
            </a:r>
            <a:r>
              <a:rPr sz="750" spc="20" dirty="0">
                <a:latin typeface="Microsoft Sans Serif"/>
                <a:cs typeface="Microsoft Sans Serif"/>
              </a:rPr>
              <a:t>x</a:t>
            </a:r>
            <a:r>
              <a:rPr sz="750" spc="-20" dirty="0">
                <a:latin typeface="Microsoft Sans Serif"/>
                <a:cs typeface="Microsoft Sans Serif"/>
              </a:rPr>
              <a:t> </a:t>
            </a:r>
            <a:r>
              <a:rPr sz="750" spc="60" dirty="0">
                <a:latin typeface="Microsoft Sans Serif"/>
                <a:cs typeface="Microsoft Sans Serif"/>
              </a:rPr>
              <a:t>r</a:t>
            </a:r>
            <a:endParaRPr sz="750">
              <a:latin typeface="Microsoft Sans Serif"/>
              <a:cs typeface="Microsoft Sans Serif"/>
            </a:endParaRPr>
          </a:p>
        </p:txBody>
      </p:sp>
      <p:sp>
        <p:nvSpPr>
          <p:cNvPr id="34" name="object 34"/>
          <p:cNvSpPr txBox="1"/>
          <p:nvPr/>
        </p:nvSpPr>
        <p:spPr>
          <a:xfrm>
            <a:off x="10785694" y="2124375"/>
            <a:ext cx="488315" cy="166712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38100">
              <a:spcBef>
                <a:spcPts val="100"/>
              </a:spcBef>
            </a:pPr>
            <a:r>
              <a:rPr sz="1500" spc="-157" baseline="-30555" dirty="0">
                <a:latin typeface="Microsoft Sans Serif"/>
                <a:cs typeface="Microsoft Sans Serif"/>
              </a:rPr>
              <a:t>R</a:t>
            </a:r>
            <a:r>
              <a:rPr sz="1500" spc="-15" baseline="-30555" dirty="0">
                <a:latin typeface="Microsoft Sans Serif"/>
                <a:cs typeface="Microsoft Sans Serif"/>
              </a:rPr>
              <a:t> </a:t>
            </a:r>
            <a:r>
              <a:rPr sz="1500" spc="-22" baseline="-30555" dirty="0">
                <a:latin typeface="Microsoft Sans Serif"/>
                <a:cs typeface="Microsoft Sans Serif"/>
              </a:rPr>
              <a:t>=</a:t>
            </a:r>
            <a:r>
              <a:rPr sz="1500" baseline="-30555" dirty="0">
                <a:latin typeface="Microsoft Sans Serif"/>
                <a:cs typeface="Microsoft Sans Serif"/>
              </a:rPr>
              <a:t> </a:t>
            </a:r>
            <a:r>
              <a:rPr sz="1500" spc="97" baseline="-30555" dirty="0">
                <a:latin typeface="Microsoft Sans Serif"/>
                <a:cs typeface="Microsoft Sans Serif"/>
              </a:rPr>
              <a:t> </a:t>
            </a:r>
            <a:r>
              <a:rPr sz="1000" u="sng" spc="65" dirty="0">
                <a:uFill>
                  <a:solidFill>
                    <a:srgbClr val="000000"/>
                  </a:solidFill>
                </a:uFill>
                <a:latin typeface="Microsoft Sans Serif"/>
                <a:cs typeface="Microsoft Sans Serif"/>
              </a:rPr>
              <a:t>mi</a:t>
            </a:r>
            <a:endParaRPr sz="1000">
              <a:latin typeface="Microsoft Sans Serif"/>
              <a:cs typeface="Microsoft Sans Serif"/>
            </a:endParaRPr>
          </a:p>
        </p:txBody>
      </p:sp>
      <p:sp>
        <p:nvSpPr>
          <p:cNvPr id="35" name="object 35"/>
          <p:cNvSpPr txBox="1"/>
          <p:nvPr/>
        </p:nvSpPr>
        <p:spPr>
          <a:xfrm>
            <a:off x="5761990" y="2683313"/>
            <a:ext cx="1490980" cy="151323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900" b="1" spc="10" dirty="0">
                <a:latin typeface="Arial"/>
                <a:cs typeface="Arial"/>
              </a:rPr>
              <a:t>Ejemplo</a:t>
            </a:r>
            <a:r>
              <a:rPr sz="900" b="1" spc="-30" dirty="0">
                <a:latin typeface="Arial"/>
                <a:cs typeface="Arial"/>
              </a:rPr>
              <a:t> </a:t>
            </a:r>
            <a:r>
              <a:rPr sz="900" b="1" spc="25" dirty="0">
                <a:latin typeface="Arial"/>
                <a:cs typeface="Arial"/>
              </a:rPr>
              <a:t>de</a:t>
            </a:r>
            <a:r>
              <a:rPr sz="900" b="1" spc="-30" dirty="0">
                <a:latin typeface="Arial"/>
                <a:cs typeface="Arial"/>
              </a:rPr>
              <a:t> </a:t>
            </a:r>
            <a:r>
              <a:rPr sz="900" b="1" spc="30" dirty="0">
                <a:latin typeface="Arial"/>
                <a:cs typeface="Arial"/>
              </a:rPr>
              <a:t>la</a:t>
            </a:r>
            <a:r>
              <a:rPr sz="900" b="1" spc="-25" dirty="0">
                <a:latin typeface="Arial"/>
                <a:cs typeface="Arial"/>
              </a:rPr>
              <a:t> </a:t>
            </a:r>
            <a:r>
              <a:rPr sz="900" b="1" spc="20" dirty="0">
                <a:latin typeface="Arial"/>
                <a:cs typeface="Arial"/>
              </a:rPr>
              <a:t>ley</a:t>
            </a:r>
            <a:r>
              <a:rPr sz="900" b="1" spc="-30" dirty="0">
                <a:latin typeface="Arial"/>
                <a:cs typeface="Arial"/>
              </a:rPr>
              <a:t> </a:t>
            </a:r>
            <a:r>
              <a:rPr sz="900" b="1" spc="25" dirty="0">
                <a:latin typeface="Arial"/>
                <a:cs typeface="Arial"/>
              </a:rPr>
              <a:t>de</a:t>
            </a:r>
            <a:r>
              <a:rPr sz="900" b="1" spc="-30" dirty="0">
                <a:latin typeface="Arial"/>
                <a:cs typeface="Arial"/>
              </a:rPr>
              <a:t> </a:t>
            </a:r>
            <a:r>
              <a:rPr sz="900" b="1" spc="30" dirty="0">
                <a:latin typeface="Arial"/>
                <a:cs typeface="Arial"/>
              </a:rPr>
              <a:t>Ohm</a:t>
            </a:r>
            <a:r>
              <a:rPr sz="900" spc="30" dirty="0">
                <a:latin typeface="Microsoft Sans Serif"/>
                <a:cs typeface="Microsoft Sans Serif"/>
              </a:rPr>
              <a:t>.</a:t>
            </a:r>
            <a:endParaRPr sz="900">
              <a:latin typeface="Microsoft Sans Serif"/>
              <a:cs typeface="Microsoft Sans Serif"/>
            </a:endParaRPr>
          </a:p>
        </p:txBody>
      </p:sp>
      <p:sp>
        <p:nvSpPr>
          <p:cNvPr id="36" name="object 36"/>
          <p:cNvSpPr txBox="1"/>
          <p:nvPr/>
        </p:nvSpPr>
        <p:spPr>
          <a:xfrm>
            <a:off x="7957769" y="2636322"/>
            <a:ext cx="4136390" cy="3911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>
              <a:lnSpc>
                <a:spcPct val="141200"/>
              </a:lnSpc>
              <a:spcBef>
                <a:spcPts val="100"/>
              </a:spcBef>
            </a:pPr>
            <a:r>
              <a:rPr sz="850" spc="20" dirty="0">
                <a:latin typeface="Microsoft Sans Serif"/>
                <a:cs typeface="Microsoft Sans Serif"/>
              </a:rPr>
              <a:t>Como.muestra.el.simple.ejemplo.a.continuación,.si.cualesquiera.dos.valores.son.  </a:t>
            </a:r>
            <a:r>
              <a:rPr sz="850" spc="25" dirty="0">
                <a:latin typeface="Microsoft Sans Serif"/>
                <a:cs typeface="Microsoft Sans Serif"/>
              </a:rPr>
              <a:t>conocido,.usted.puede.determinar.el.otro.valor.mediante.la.ley.de.Ohm.</a:t>
            </a:r>
            <a:endParaRPr sz="850">
              <a:latin typeface="Microsoft Sans Serif"/>
              <a:cs typeface="Microsoft Sans Serif"/>
            </a:endParaRPr>
          </a:p>
        </p:txBody>
      </p:sp>
      <p:sp>
        <p:nvSpPr>
          <p:cNvPr id="37" name="object 37"/>
          <p:cNvSpPr txBox="1"/>
          <p:nvPr/>
        </p:nvSpPr>
        <p:spPr>
          <a:xfrm>
            <a:off x="8864595" y="3357998"/>
            <a:ext cx="179705" cy="166712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1000" spc="-10" dirty="0">
                <a:latin typeface="Microsoft Sans Serif"/>
                <a:cs typeface="Microsoft Sans Serif"/>
              </a:rPr>
              <a:t>2A</a:t>
            </a:r>
            <a:endParaRPr sz="1000">
              <a:latin typeface="Microsoft Sans Serif"/>
              <a:cs typeface="Microsoft Sans Serif"/>
            </a:endParaRPr>
          </a:p>
        </p:txBody>
      </p:sp>
      <p:sp>
        <p:nvSpPr>
          <p:cNvPr id="38" name="object 38"/>
          <p:cNvSpPr txBox="1"/>
          <p:nvPr/>
        </p:nvSpPr>
        <p:spPr>
          <a:xfrm>
            <a:off x="7957809" y="3655171"/>
            <a:ext cx="541020" cy="7437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  <a:tabLst>
                <a:tab pos="527685" algn="l"/>
              </a:tabLst>
            </a:pPr>
            <a:r>
              <a:rPr sz="400" spc="5" dirty="0">
                <a:latin typeface="Microsoft Sans Serif"/>
                <a:cs typeface="Microsoft Sans Serif"/>
              </a:rPr>
              <a:t>10</a:t>
            </a:r>
            <a:r>
              <a:rPr sz="400" spc="-5" dirty="0">
                <a:latin typeface="Microsoft Sans Serif"/>
                <a:cs typeface="Microsoft Sans Serif"/>
              </a:rPr>
              <a:t> </a:t>
            </a:r>
            <a:r>
              <a:rPr sz="400" spc="10" dirty="0">
                <a:latin typeface="Microsoft Sans Serif"/>
                <a:cs typeface="Microsoft Sans Serif"/>
              </a:rPr>
              <a:t>voltios</a:t>
            </a:r>
            <a:r>
              <a:rPr sz="400" dirty="0">
                <a:latin typeface="Microsoft Sans Serif"/>
                <a:cs typeface="Microsoft Sans Serif"/>
              </a:rPr>
              <a:t>       </a:t>
            </a:r>
            <a:r>
              <a:rPr sz="400" spc="45" dirty="0">
                <a:latin typeface="Microsoft Sans Serif"/>
                <a:cs typeface="Microsoft Sans Serif"/>
              </a:rPr>
              <a:t> </a:t>
            </a:r>
            <a:r>
              <a:rPr sz="400" u="sng" dirty="0">
                <a:uFill>
                  <a:solidFill>
                    <a:srgbClr val="000000"/>
                  </a:solidFill>
                </a:uFill>
                <a:latin typeface="Times New Roman"/>
                <a:cs typeface="Times New Roman"/>
              </a:rPr>
              <a:t> 	</a:t>
            </a:r>
            <a:endParaRPr sz="400">
              <a:latin typeface="Times New Roman"/>
              <a:cs typeface="Times New Roman"/>
            </a:endParaRPr>
          </a:p>
        </p:txBody>
      </p:sp>
      <p:sp>
        <p:nvSpPr>
          <p:cNvPr id="39" name="object 39"/>
          <p:cNvSpPr txBox="1"/>
          <p:nvPr/>
        </p:nvSpPr>
        <p:spPr>
          <a:xfrm>
            <a:off x="9634210" y="3571355"/>
            <a:ext cx="230504" cy="166712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1000" spc="15" dirty="0">
                <a:latin typeface="Microsoft Sans Serif"/>
                <a:cs typeface="Microsoft Sans Serif"/>
              </a:rPr>
              <a:t>5</a:t>
            </a:r>
            <a:r>
              <a:rPr sz="1000" spc="-10" dirty="0">
                <a:latin typeface="Microsoft Sans Serif"/>
                <a:cs typeface="Microsoft Sans Serif"/>
              </a:rPr>
              <a:t> </a:t>
            </a:r>
            <a:r>
              <a:rPr sz="1000" dirty="0">
                <a:latin typeface="Microsoft Sans Serif"/>
                <a:cs typeface="Microsoft Sans Serif"/>
              </a:rPr>
              <a:t>Ω</a:t>
            </a:r>
            <a:endParaRPr sz="1000">
              <a:latin typeface="Microsoft Sans Serif"/>
              <a:cs typeface="Microsoft Sans Serif"/>
            </a:endParaRPr>
          </a:p>
        </p:txBody>
      </p:sp>
      <p:sp>
        <p:nvSpPr>
          <p:cNvPr id="40" name="object 40"/>
          <p:cNvSpPr txBox="1"/>
          <p:nvPr/>
        </p:nvSpPr>
        <p:spPr>
          <a:xfrm>
            <a:off x="8387030" y="4284615"/>
            <a:ext cx="284480" cy="105157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600" spc="15" dirty="0">
                <a:latin typeface="Microsoft Sans Serif"/>
                <a:cs typeface="Microsoft Sans Serif"/>
              </a:rPr>
              <a:t>yo</a:t>
            </a:r>
            <a:r>
              <a:rPr sz="600" spc="-5" dirty="0">
                <a:latin typeface="Microsoft Sans Serif"/>
                <a:cs typeface="Microsoft Sans Serif"/>
              </a:rPr>
              <a:t> </a:t>
            </a:r>
            <a:r>
              <a:rPr sz="600" spc="-10" dirty="0">
                <a:latin typeface="Microsoft Sans Serif"/>
                <a:cs typeface="Microsoft Sans Serif"/>
              </a:rPr>
              <a:t>=</a:t>
            </a:r>
            <a:r>
              <a:rPr sz="600" spc="-5" dirty="0">
                <a:latin typeface="Microsoft Sans Serif"/>
                <a:cs typeface="Microsoft Sans Serif"/>
              </a:rPr>
              <a:t> </a:t>
            </a:r>
            <a:r>
              <a:rPr sz="600" strike="sngStrike" spc="35" dirty="0">
                <a:latin typeface="Microsoft Sans Serif"/>
                <a:cs typeface="Microsoft Sans Serif"/>
              </a:rPr>
              <a:t>mi</a:t>
            </a:r>
            <a:endParaRPr sz="600">
              <a:latin typeface="Microsoft Sans Serif"/>
              <a:cs typeface="Microsoft Sans Serif"/>
            </a:endParaRPr>
          </a:p>
        </p:txBody>
      </p:sp>
      <p:sp>
        <p:nvSpPr>
          <p:cNvPr id="41" name="object 41"/>
          <p:cNvSpPr txBox="1"/>
          <p:nvPr/>
        </p:nvSpPr>
        <p:spPr>
          <a:xfrm>
            <a:off x="8764470" y="4226063"/>
            <a:ext cx="676910" cy="159018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950" spc="-15" dirty="0">
                <a:latin typeface="Microsoft Sans Serif"/>
                <a:cs typeface="Microsoft Sans Serif"/>
              </a:rPr>
              <a:t>=</a:t>
            </a:r>
            <a:r>
              <a:rPr sz="950" spc="-10" dirty="0">
                <a:latin typeface="Microsoft Sans Serif"/>
                <a:cs typeface="Microsoft Sans Serif"/>
              </a:rPr>
              <a:t> </a:t>
            </a:r>
            <a:r>
              <a:rPr sz="950" spc="15" dirty="0">
                <a:latin typeface="Microsoft Sans Serif"/>
                <a:cs typeface="Microsoft Sans Serif"/>
              </a:rPr>
              <a:t>1</a:t>
            </a:r>
            <a:r>
              <a:rPr sz="950" strike="sngStrike" spc="15" dirty="0">
                <a:latin typeface="Microsoft Sans Serif"/>
                <a:cs typeface="Microsoft Sans Serif"/>
              </a:rPr>
              <a:t>0</a:t>
            </a:r>
            <a:r>
              <a:rPr sz="950" spc="-10" dirty="0">
                <a:latin typeface="Microsoft Sans Serif"/>
                <a:cs typeface="Microsoft Sans Serif"/>
              </a:rPr>
              <a:t> </a:t>
            </a:r>
            <a:r>
              <a:rPr sz="950" strike="sngStrike" spc="-65" dirty="0">
                <a:latin typeface="Microsoft Sans Serif"/>
                <a:cs typeface="Microsoft Sans Serif"/>
              </a:rPr>
              <a:t>V</a:t>
            </a:r>
            <a:r>
              <a:rPr sz="950" spc="-10" dirty="0">
                <a:latin typeface="Microsoft Sans Serif"/>
                <a:cs typeface="Microsoft Sans Serif"/>
              </a:rPr>
              <a:t> </a:t>
            </a:r>
            <a:r>
              <a:rPr sz="950" spc="-15" dirty="0">
                <a:latin typeface="Microsoft Sans Serif"/>
                <a:cs typeface="Microsoft Sans Serif"/>
              </a:rPr>
              <a:t>=</a:t>
            </a:r>
            <a:r>
              <a:rPr sz="950" spc="-10" dirty="0">
                <a:latin typeface="Microsoft Sans Serif"/>
                <a:cs typeface="Microsoft Sans Serif"/>
              </a:rPr>
              <a:t> </a:t>
            </a:r>
            <a:r>
              <a:rPr sz="950" spc="15" dirty="0">
                <a:latin typeface="Microsoft Sans Serif"/>
                <a:cs typeface="Microsoft Sans Serif"/>
              </a:rPr>
              <a:t>2</a:t>
            </a:r>
            <a:r>
              <a:rPr sz="950" spc="-10" dirty="0">
                <a:latin typeface="Microsoft Sans Serif"/>
                <a:cs typeface="Microsoft Sans Serif"/>
              </a:rPr>
              <a:t> </a:t>
            </a:r>
            <a:r>
              <a:rPr sz="950" spc="-30" dirty="0">
                <a:latin typeface="Microsoft Sans Serif"/>
                <a:cs typeface="Microsoft Sans Serif"/>
              </a:rPr>
              <a:t>A</a:t>
            </a:r>
            <a:endParaRPr sz="950">
              <a:latin typeface="Microsoft Sans Serif"/>
              <a:cs typeface="Microsoft Sans Serif"/>
            </a:endParaRPr>
          </a:p>
        </p:txBody>
      </p:sp>
      <p:sp>
        <p:nvSpPr>
          <p:cNvPr id="42" name="object 42"/>
          <p:cNvSpPr txBox="1"/>
          <p:nvPr/>
        </p:nvSpPr>
        <p:spPr>
          <a:xfrm>
            <a:off x="8588085" y="4315099"/>
            <a:ext cx="539115" cy="166712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  <a:tabLst>
                <a:tab pos="320675" algn="l"/>
              </a:tabLst>
            </a:pPr>
            <a:r>
              <a:rPr sz="1000" spc="-105" dirty="0">
                <a:latin typeface="Microsoft Sans Serif"/>
                <a:cs typeface="Microsoft Sans Serif"/>
              </a:rPr>
              <a:t>R	</a:t>
            </a:r>
            <a:r>
              <a:rPr sz="1500" spc="22" baseline="2777" dirty="0">
                <a:latin typeface="Microsoft Sans Serif"/>
                <a:cs typeface="Microsoft Sans Serif"/>
              </a:rPr>
              <a:t>5</a:t>
            </a:r>
            <a:r>
              <a:rPr sz="1500" spc="-15" baseline="2777" dirty="0">
                <a:latin typeface="Microsoft Sans Serif"/>
                <a:cs typeface="Microsoft Sans Serif"/>
              </a:rPr>
              <a:t> </a:t>
            </a:r>
            <a:r>
              <a:rPr sz="1500" baseline="2777" dirty="0">
                <a:latin typeface="Microsoft Sans Serif"/>
                <a:cs typeface="Microsoft Sans Serif"/>
              </a:rPr>
              <a:t>Ω</a:t>
            </a:r>
            <a:endParaRPr sz="1500" baseline="2777">
              <a:latin typeface="Microsoft Sans Serif"/>
              <a:cs typeface="Microsoft Sans Serif"/>
            </a:endParaRPr>
          </a:p>
        </p:txBody>
      </p:sp>
      <p:sp>
        <p:nvSpPr>
          <p:cNvPr id="43" name="object 43"/>
          <p:cNvSpPr txBox="1"/>
          <p:nvPr/>
        </p:nvSpPr>
        <p:spPr>
          <a:xfrm>
            <a:off x="8614055" y="4723865"/>
            <a:ext cx="68580" cy="166712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1000" spc="60" dirty="0">
                <a:latin typeface="Microsoft Sans Serif"/>
                <a:cs typeface="Microsoft Sans Serif"/>
              </a:rPr>
              <a:t>I</a:t>
            </a:r>
            <a:endParaRPr sz="1000">
              <a:latin typeface="Microsoft Sans Serif"/>
              <a:cs typeface="Microsoft Sans Serif"/>
            </a:endParaRPr>
          </a:p>
        </p:txBody>
      </p:sp>
      <p:sp>
        <p:nvSpPr>
          <p:cNvPr id="44" name="object 44"/>
          <p:cNvSpPr txBox="1"/>
          <p:nvPr/>
        </p:nvSpPr>
        <p:spPr>
          <a:xfrm>
            <a:off x="8209205" y="4940908"/>
            <a:ext cx="1470660" cy="120546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700" spc="45" dirty="0">
                <a:latin typeface="Microsoft Sans Serif"/>
                <a:cs typeface="Microsoft Sans Serif"/>
              </a:rPr>
              <a:t>mi</a:t>
            </a:r>
            <a:r>
              <a:rPr sz="700" spc="-10" dirty="0">
                <a:latin typeface="Microsoft Sans Serif"/>
                <a:cs typeface="Microsoft Sans Serif"/>
              </a:rPr>
              <a:t> = </a:t>
            </a:r>
            <a:r>
              <a:rPr sz="700" spc="20" dirty="0">
                <a:latin typeface="Microsoft Sans Serif"/>
                <a:cs typeface="Microsoft Sans Serif"/>
              </a:rPr>
              <a:t>yo</a:t>
            </a:r>
            <a:r>
              <a:rPr sz="700" spc="-10" dirty="0">
                <a:latin typeface="Microsoft Sans Serif"/>
                <a:cs typeface="Microsoft Sans Serif"/>
              </a:rPr>
              <a:t> </a:t>
            </a:r>
            <a:r>
              <a:rPr sz="700" spc="20" dirty="0">
                <a:latin typeface="Microsoft Sans Serif"/>
                <a:cs typeface="Microsoft Sans Serif"/>
              </a:rPr>
              <a:t>x</a:t>
            </a:r>
            <a:r>
              <a:rPr sz="700" spc="-10" dirty="0">
                <a:latin typeface="Microsoft Sans Serif"/>
                <a:cs typeface="Microsoft Sans Serif"/>
              </a:rPr>
              <a:t> </a:t>
            </a:r>
            <a:r>
              <a:rPr sz="700" spc="55" dirty="0">
                <a:latin typeface="Microsoft Sans Serif"/>
                <a:cs typeface="Microsoft Sans Serif"/>
              </a:rPr>
              <a:t>r</a:t>
            </a:r>
            <a:r>
              <a:rPr sz="700" spc="-10" dirty="0">
                <a:latin typeface="Microsoft Sans Serif"/>
                <a:cs typeface="Microsoft Sans Serif"/>
              </a:rPr>
              <a:t> =</a:t>
            </a:r>
            <a:r>
              <a:rPr sz="700" spc="-5" dirty="0">
                <a:latin typeface="Microsoft Sans Serif"/>
                <a:cs typeface="Microsoft Sans Serif"/>
              </a:rPr>
              <a:t> </a:t>
            </a:r>
            <a:r>
              <a:rPr sz="700" spc="10" dirty="0">
                <a:latin typeface="Microsoft Sans Serif"/>
                <a:cs typeface="Microsoft Sans Serif"/>
              </a:rPr>
              <a:t>2</a:t>
            </a:r>
            <a:r>
              <a:rPr sz="700" spc="-10" dirty="0">
                <a:latin typeface="Microsoft Sans Serif"/>
                <a:cs typeface="Microsoft Sans Serif"/>
              </a:rPr>
              <a:t> </a:t>
            </a:r>
            <a:r>
              <a:rPr sz="700" spc="40" dirty="0">
                <a:latin typeface="Microsoft Sans Serif"/>
                <a:cs typeface="Microsoft Sans Serif"/>
              </a:rPr>
              <a:t>un</a:t>
            </a:r>
            <a:r>
              <a:rPr sz="700" spc="-10" dirty="0">
                <a:latin typeface="Microsoft Sans Serif"/>
                <a:cs typeface="Microsoft Sans Serif"/>
              </a:rPr>
              <a:t> </a:t>
            </a:r>
            <a:r>
              <a:rPr sz="700" spc="20" dirty="0">
                <a:latin typeface="Microsoft Sans Serif"/>
                <a:cs typeface="Microsoft Sans Serif"/>
              </a:rPr>
              <a:t>x</a:t>
            </a:r>
            <a:r>
              <a:rPr sz="700" spc="-10" dirty="0">
                <a:latin typeface="Microsoft Sans Serif"/>
                <a:cs typeface="Microsoft Sans Serif"/>
              </a:rPr>
              <a:t> </a:t>
            </a:r>
            <a:r>
              <a:rPr sz="700" spc="10" dirty="0">
                <a:latin typeface="Microsoft Sans Serif"/>
                <a:cs typeface="Microsoft Sans Serif"/>
              </a:rPr>
              <a:t>5</a:t>
            </a:r>
            <a:r>
              <a:rPr sz="700" spc="-10" dirty="0">
                <a:latin typeface="Microsoft Sans Serif"/>
                <a:cs typeface="Microsoft Sans Serif"/>
              </a:rPr>
              <a:t> </a:t>
            </a:r>
            <a:r>
              <a:rPr sz="700" dirty="0">
                <a:latin typeface="Microsoft Sans Serif"/>
                <a:cs typeface="Microsoft Sans Serif"/>
              </a:rPr>
              <a:t>Ω</a:t>
            </a:r>
            <a:r>
              <a:rPr sz="700" spc="-10" dirty="0">
                <a:latin typeface="Microsoft Sans Serif"/>
                <a:cs typeface="Microsoft Sans Serif"/>
              </a:rPr>
              <a:t> =</a:t>
            </a:r>
            <a:r>
              <a:rPr sz="700" spc="-5" dirty="0">
                <a:latin typeface="Microsoft Sans Serif"/>
                <a:cs typeface="Microsoft Sans Serif"/>
              </a:rPr>
              <a:t> </a:t>
            </a:r>
            <a:r>
              <a:rPr sz="700" spc="10" dirty="0">
                <a:latin typeface="Microsoft Sans Serif"/>
                <a:cs typeface="Microsoft Sans Serif"/>
              </a:rPr>
              <a:t>10</a:t>
            </a:r>
            <a:r>
              <a:rPr sz="700" spc="-10" dirty="0">
                <a:latin typeface="Microsoft Sans Serif"/>
                <a:cs typeface="Microsoft Sans Serif"/>
              </a:rPr>
              <a:t> </a:t>
            </a:r>
            <a:r>
              <a:rPr sz="700" spc="20" dirty="0">
                <a:latin typeface="Microsoft Sans Serif"/>
                <a:cs typeface="Microsoft Sans Serif"/>
              </a:rPr>
              <a:t>voltios</a:t>
            </a:r>
            <a:endParaRPr sz="700">
              <a:latin typeface="Microsoft Sans Serif"/>
              <a:cs typeface="Microsoft Sans Serif"/>
            </a:endParaRPr>
          </a:p>
        </p:txBody>
      </p:sp>
      <p:sp>
        <p:nvSpPr>
          <p:cNvPr id="45" name="object 45"/>
          <p:cNvSpPr txBox="1"/>
          <p:nvPr/>
        </p:nvSpPr>
        <p:spPr>
          <a:xfrm>
            <a:off x="8902900" y="4697627"/>
            <a:ext cx="179705" cy="166712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1000" spc="-10" dirty="0">
                <a:latin typeface="Microsoft Sans Serif"/>
                <a:cs typeface="Microsoft Sans Serif"/>
              </a:rPr>
              <a:t>2A</a:t>
            </a:r>
            <a:endParaRPr sz="1000">
              <a:latin typeface="Microsoft Sans Serif"/>
              <a:cs typeface="Microsoft Sans Serif"/>
            </a:endParaRPr>
          </a:p>
        </p:txBody>
      </p:sp>
      <p:sp>
        <p:nvSpPr>
          <p:cNvPr id="46" name="object 46"/>
          <p:cNvSpPr txBox="1"/>
          <p:nvPr/>
        </p:nvSpPr>
        <p:spPr>
          <a:xfrm>
            <a:off x="8309689" y="4621782"/>
            <a:ext cx="1184275" cy="166712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38100">
              <a:spcBef>
                <a:spcPts val="100"/>
              </a:spcBef>
            </a:pPr>
            <a:r>
              <a:rPr sz="1000" spc="-105" dirty="0">
                <a:latin typeface="Microsoft Sans Serif"/>
                <a:cs typeface="Microsoft Sans Serif"/>
              </a:rPr>
              <a:t>R</a:t>
            </a:r>
            <a:r>
              <a:rPr sz="1000" spc="-10" dirty="0">
                <a:latin typeface="Microsoft Sans Serif"/>
                <a:cs typeface="Microsoft Sans Serif"/>
              </a:rPr>
              <a:t> </a:t>
            </a:r>
            <a:r>
              <a:rPr sz="1000" spc="-15" dirty="0">
                <a:latin typeface="Microsoft Sans Serif"/>
                <a:cs typeface="Microsoft Sans Serif"/>
              </a:rPr>
              <a:t>=</a:t>
            </a:r>
            <a:r>
              <a:rPr sz="1000" dirty="0">
                <a:latin typeface="Microsoft Sans Serif"/>
                <a:cs typeface="Microsoft Sans Serif"/>
              </a:rPr>
              <a:t> </a:t>
            </a:r>
            <a:r>
              <a:rPr sz="1000" spc="30" dirty="0">
                <a:latin typeface="Microsoft Sans Serif"/>
                <a:cs typeface="Microsoft Sans Serif"/>
              </a:rPr>
              <a:t> </a:t>
            </a:r>
            <a:r>
              <a:rPr sz="1500" u="sng" spc="150" baseline="33333" dirty="0">
                <a:uFill>
                  <a:solidFill>
                    <a:srgbClr val="010101"/>
                  </a:solidFill>
                </a:uFill>
                <a:latin typeface="Microsoft Sans Serif"/>
                <a:cs typeface="Microsoft Sans Serif"/>
              </a:rPr>
              <a:t>m</a:t>
            </a:r>
            <a:r>
              <a:rPr sz="1500" spc="44" baseline="33333" dirty="0">
                <a:latin typeface="Microsoft Sans Serif"/>
                <a:cs typeface="Microsoft Sans Serif"/>
              </a:rPr>
              <a:t>i</a:t>
            </a:r>
            <a:r>
              <a:rPr sz="1500" spc="-97" baseline="33333" dirty="0">
                <a:latin typeface="Microsoft Sans Serif"/>
                <a:cs typeface="Microsoft Sans Serif"/>
              </a:rPr>
              <a:t> </a:t>
            </a:r>
            <a:r>
              <a:rPr sz="1000" spc="-15" dirty="0">
                <a:latin typeface="Microsoft Sans Serif"/>
                <a:cs typeface="Microsoft Sans Serif"/>
              </a:rPr>
              <a:t>=</a:t>
            </a:r>
            <a:r>
              <a:rPr sz="1000" dirty="0">
                <a:latin typeface="Microsoft Sans Serif"/>
                <a:cs typeface="Microsoft Sans Serif"/>
              </a:rPr>
              <a:t> </a:t>
            </a:r>
            <a:r>
              <a:rPr sz="1500" spc="22" baseline="33333" dirty="0">
                <a:latin typeface="Microsoft Sans Serif"/>
                <a:cs typeface="Microsoft Sans Serif"/>
              </a:rPr>
              <a:t>1</a:t>
            </a:r>
            <a:r>
              <a:rPr sz="1500" u="sng" spc="22" baseline="33333" dirty="0">
                <a:uFill>
                  <a:solidFill>
                    <a:srgbClr val="000000"/>
                  </a:solidFill>
                </a:uFill>
                <a:latin typeface="Microsoft Sans Serif"/>
                <a:cs typeface="Microsoft Sans Serif"/>
              </a:rPr>
              <a:t>0</a:t>
            </a:r>
            <a:r>
              <a:rPr sz="1500" spc="-104" baseline="33333" dirty="0">
                <a:latin typeface="Microsoft Sans Serif"/>
                <a:cs typeface="Microsoft Sans Serif"/>
              </a:rPr>
              <a:t>V</a:t>
            </a:r>
            <a:r>
              <a:rPr sz="1500" spc="195" baseline="33333" dirty="0">
                <a:latin typeface="Microsoft Sans Serif"/>
                <a:cs typeface="Microsoft Sans Serif"/>
              </a:rPr>
              <a:t> </a:t>
            </a:r>
            <a:r>
              <a:rPr sz="950" spc="-15" dirty="0">
                <a:latin typeface="Microsoft Sans Serif"/>
                <a:cs typeface="Microsoft Sans Serif"/>
              </a:rPr>
              <a:t>=</a:t>
            </a:r>
            <a:r>
              <a:rPr sz="950" spc="-10" dirty="0">
                <a:latin typeface="Microsoft Sans Serif"/>
                <a:cs typeface="Microsoft Sans Serif"/>
              </a:rPr>
              <a:t> </a:t>
            </a:r>
            <a:r>
              <a:rPr sz="950" spc="15" dirty="0">
                <a:latin typeface="Microsoft Sans Serif"/>
                <a:cs typeface="Microsoft Sans Serif"/>
              </a:rPr>
              <a:t>5</a:t>
            </a:r>
            <a:r>
              <a:rPr sz="950" spc="-10" dirty="0">
                <a:latin typeface="Microsoft Sans Serif"/>
                <a:cs typeface="Microsoft Sans Serif"/>
              </a:rPr>
              <a:t> </a:t>
            </a:r>
            <a:r>
              <a:rPr sz="950" dirty="0">
                <a:latin typeface="Microsoft Sans Serif"/>
                <a:cs typeface="Microsoft Sans Serif"/>
              </a:rPr>
              <a:t>Ω</a:t>
            </a:r>
            <a:endParaRPr sz="950">
              <a:latin typeface="Microsoft Sans Serif"/>
              <a:cs typeface="Microsoft Sans Serif"/>
            </a:endParaRPr>
          </a:p>
        </p:txBody>
      </p:sp>
      <p:sp>
        <p:nvSpPr>
          <p:cNvPr id="47" name="object 47"/>
          <p:cNvSpPr txBox="1"/>
          <p:nvPr/>
        </p:nvSpPr>
        <p:spPr>
          <a:xfrm>
            <a:off x="7957809" y="5350509"/>
            <a:ext cx="3816350" cy="5740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>
              <a:lnSpc>
                <a:spcPct val="126299"/>
              </a:lnSpc>
              <a:spcBef>
                <a:spcPts val="100"/>
              </a:spcBef>
            </a:pPr>
            <a:r>
              <a:rPr sz="950" spc="25" dirty="0">
                <a:latin typeface="Microsoft Sans Serif"/>
                <a:cs typeface="Microsoft Sans Serif"/>
              </a:rPr>
              <a:t>Usando.un.circuito.similar,.pero.con.una.corriente.de.200.mA.y.un.  </a:t>
            </a:r>
            <a:r>
              <a:rPr sz="950" spc="15" dirty="0">
                <a:latin typeface="Microsoft Sans Serif"/>
                <a:cs typeface="Microsoft Sans Serif"/>
              </a:rPr>
              <a:t>resistencia.de. </a:t>
            </a:r>
            <a:r>
              <a:rPr sz="950" spc="10" dirty="0">
                <a:latin typeface="Microsoft Sans Serif"/>
                <a:cs typeface="Microsoft Sans Serif"/>
              </a:rPr>
              <a:t>0.W..Para.resolver.el.voltaje,.cubra.la.E.en.la. </a:t>
            </a:r>
            <a:r>
              <a:rPr sz="950" spc="15" dirty="0">
                <a:latin typeface="Microsoft Sans Serif"/>
                <a:cs typeface="Microsoft Sans Serif"/>
              </a:rPr>
              <a:t> </a:t>
            </a:r>
            <a:r>
              <a:rPr sz="950" spc="25" dirty="0">
                <a:latin typeface="Microsoft Sans Serif"/>
                <a:cs typeface="Microsoft Sans Serif"/>
              </a:rPr>
              <a:t>triángulo.y.utilice.la.ecuación.resultante.</a:t>
            </a:r>
            <a:endParaRPr sz="950">
              <a:latin typeface="Microsoft Sans Serif"/>
              <a:cs typeface="Microsoft Sans Serif"/>
            </a:endParaRPr>
          </a:p>
        </p:txBody>
      </p:sp>
      <p:sp>
        <p:nvSpPr>
          <p:cNvPr id="48" name="object 48"/>
          <p:cNvSpPr txBox="1"/>
          <p:nvPr/>
        </p:nvSpPr>
        <p:spPr>
          <a:xfrm>
            <a:off x="7957809" y="6155434"/>
            <a:ext cx="488950" cy="1282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750" spc="45" dirty="0">
                <a:latin typeface="Microsoft Sans Serif"/>
                <a:cs typeface="Microsoft Sans Serif"/>
              </a:rPr>
              <a:t>mi</a:t>
            </a:r>
            <a:r>
              <a:rPr sz="750" spc="-25" dirty="0">
                <a:latin typeface="Microsoft Sans Serif"/>
                <a:cs typeface="Microsoft Sans Serif"/>
              </a:rPr>
              <a:t> </a:t>
            </a:r>
            <a:r>
              <a:rPr sz="750" spc="-10" dirty="0">
                <a:latin typeface="Microsoft Sans Serif"/>
                <a:cs typeface="Microsoft Sans Serif"/>
              </a:rPr>
              <a:t>=</a:t>
            </a:r>
            <a:r>
              <a:rPr sz="750" spc="-25" dirty="0">
                <a:latin typeface="Microsoft Sans Serif"/>
                <a:cs typeface="Microsoft Sans Serif"/>
              </a:rPr>
              <a:t> </a:t>
            </a:r>
            <a:r>
              <a:rPr sz="750" spc="20" dirty="0">
                <a:latin typeface="Microsoft Sans Serif"/>
                <a:cs typeface="Microsoft Sans Serif"/>
              </a:rPr>
              <a:t>yo</a:t>
            </a:r>
            <a:r>
              <a:rPr sz="750" spc="-25" dirty="0">
                <a:latin typeface="Microsoft Sans Serif"/>
                <a:cs typeface="Microsoft Sans Serif"/>
              </a:rPr>
              <a:t> </a:t>
            </a:r>
            <a:r>
              <a:rPr sz="750" spc="20" dirty="0">
                <a:latin typeface="Microsoft Sans Serif"/>
                <a:cs typeface="Microsoft Sans Serif"/>
              </a:rPr>
              <a:t>x</a:t>
            </a:r>
            <a:r>
              <a:rPr sz="750" spc="-20" dirty="0">
                <a:latin typeface="Microsoft Sans Serif"/>
                <a:cs typeface="Microsoft Sans Serif"/>
              </a:rPr>
              <a:t> </a:t>
            </a:r>
            <a:r>
              <a:rPr sz="750" spc="60" dirty="0">
                <a:latin typeface="Microsoft Sans Serif"/>
                <a:cs typeface="Microsoft Sans Serif"/>
              </a:rPr>
              <a:t>r</a:t>
            </a:r>
            <a:endParaRPr sz="750">
              <a:latin typeface="Microsoft Sans Serif"/>
              <a:cs typeface="Microsoft Sans Serif"/>
            </a:endParaRPr>
          </a:p>
        </p:txBody>
      </p:sp>
      <p:sp>
        <p:nvSpPr>
          <p:cNvPr id="49" name="object 49"/>
          <p:cNvSpPr txBox="1"/>
          <p:nvPr/>
        </p:nvSpPr>
        <p:spPr>
          <a:xfrm>
            <a:off x="8810218" y="6155434"/>
            <a:ext cx="1186815" cy="1282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750" spc="-85" dirty="0">
                <a:latin typeface="Microsoft Sans Serif"/>
                <a:cs typeface="Microsoft Sans Serif"/>
              </a:rPr>
              <a:t>E</a:t>
            </a:r>
            <a:r>
              <a:rPr sz="750" spc="-5" dirty="0">
                <a:latin typeface="Microsoft Sans Serif"/>
                <a:cs typeface="Microsoft Sans Serif"/>
              </a:rPr>
              <a:t> </a:t>
            </a:r>
            <a:r>
              <a:rPr sz="750" spc="-10" dirty="0">
                <a:latin typeface="Microsoft Sans Serif"/>
                <a:cs typeface="Microsoft Sans Serif"/>
              </a:rPr>
              <a:t>=</a:t>
            </a:r>
            <a:r>
              <a:rPr sz="750" spc="-5" dirty="0">
                <a:latin typeface="Microsoft Sans Serif"/>
                <a:cs typeface="Microsoft Sans Serif"/>
              </a:rPr>
              <a:t> </a:t>
            </a:r>
            <a:r>
              <a:rPr sz="750" spc="5" dirty="0">
                <a:latin typeface="Microsoft Sans Serif"/>
                <a:cs typeface="Microsoft Sans Serif"/>
              </a:rPr>
              <a:t>0,2</a:t>
            </a:r>
            <a:r>
              <a:rPr sz="750" spc="-5" dirty="0">
                <a:latin typeface="Microsoft Sans Serif"/>
                <a:cs typeface="Microsoft Sans Serif"/>
              </a:rPr>
              <a:t> </a:t>
            </a:r>
            <a:r>
              <a:rPr sz="750" spc="-25" dirty="0">
                <a:latin typeface="Microsoft Sans Serif"/>
                <a:cs typeface="Microsoft Sans Serif"/>
              </a:rPr>
              <a:t>A</a:t>
            </a:r>
            <a:r>
              <a:rPr sz="750" spc="-5" dirty="0">
                <a:latin typeface="Microsoft Sans Serif"/>
                <a:cs typeface="Microsoft Sans Serif"/>
              </a:rPr>
              <a:t> </a:t>
            </a:r>
            <a:r>
              <a:rPr sz="750" spc="20" dirty="0">
                <a:latin typeface="Microsoft Sans Serif"/>
                <a:cs typeface="Microsoft Sans Serif"/>
              </a:rPr>
              <a:t>x</a:t>
            </a:r>
            <a:r>
              <a:rPr sz="750" spc="-5" dirty="0">
                <a:latin typeface="Microsoft Sans Serif"/>
                <a:cs typeface="Microsoft Sans Serif"/>
              </a:rPr>
              <a:t> </a:t>
            </a:r>
            <a:r>
              <a:rPr sz="750" spc="10" dirty="0">
                <a:latin typeface="Microsoft Sans Serif"/>
                <a:cs typeface="Microsoft Sans Serif"/>
              </a:rPr>
              <a:t>10</a:t>
            </a:r>
            <a:r>
              <a:rPr sz="750" spc="-5" dirty="0">
                <a:latin typeface="Microsoft Sans Serif"/>
                <a:cs typeface="Microsoft Sans Serif"/>
              </a:rPr>
              <a:t> </a:t>
            </a:r>
            <a:r>
              <a:rPr sz="750" dirty="0">
                <a:latin typeface="Microsoft Sans Serif"/>
                <a:cs typeface="Microsoft Sans Serif"/>
              </a:rPr>
              <a:t>Ω</a:t>
            </a:r>
            <a:r>
              <a:rPr sz="750" spc="-5" dirty="0">
                <a:latin typeface="Microsoft Sans Serif"/>
                <a:cs typeface="Microsoft Sans Serif"/>
              </a:rPr>
              <a:t> </a:t>
            </a:r>
            <a:r>
              <a:rPr sz="750" spc="-10" dirty="0">
                <a:latin typeface="Microsoft Sans Serif"/>
                <a:cs typeface="Microsoft Sans Serif"/>
              </a:rPr>
              <a:t>=</a:t>
            </a:r>
            <a:r>
              <a:rPr sz="750" spc="-5" dirty="0">
                <a:latin typeface="Microsoft Sans Serif"/>
                <a:cs typeface="Microsoft Sans Serif"/>
              </a:rPr>
              <a:t> </a:t>
            </a:r>
            <a:r>
              <a:rPr sz="750" spc="10" dirty="0">
                <a:latin typeface="Microsoft Sans Serif"/>
                <a:cs typeface="Microsoft Sans Serif"/>
              </a:rPr>
              <a:t>2</a:t>
            </a:r>
            <a:r>
              <a:rPr sz="750" spc="-5" dirty="0">
                <a:latin typeface="Microsoft Sans Serif"/>
                <a:cs typeface="Microsoft Sans Serif"/>
              </a:rPr>
              <a:t> </a:t>
            </a:r>
            <a:r>
              <a:rPr sz="750" spc="20" dirty="0">
                <a:latin typeface="Microsoft Sans Serif"/>
                <a:cs typeface="Microsoft Sans Serif"/>
              </a:rPr>
              <a:t>voltios</a:t>
            </a:r>
            <a:endParaRPr sz="750">
              <a:latin typeface="Microsoft Sans Serif"/>
              <a:cs typeface="Microsoft Sans Serif"/>
            </a:endParaRPr>
          </a:p>
        </p:txBody>
      </p:sp>
      <p:sp>
        <p:nvSpPr>
          <p:cNvPr id="50" name="object 50"/>
          <p:cNvSpPr txBox="1"/>
          <p:nvPr/>
        </p:nvSpPr>
        <p:spPr>
          <a:xfrm>
            <a:off x="7957742" y="6536690"/>
            <a:ext cx="4242435" cy="749300"/>
          </a:xfrm>
          <a:prstGeom prst="rect">
            <a:avLst/>
          </a:prstGeom>
        </p:spPr>
        <p:txBody>
          <a:bodyPr vert="horz" wrap="square" lIns="0" tIns="5080" rIns="0" bIns="0" rtlCol="0">
            <a:spAutoFit/>
          </a:bodyPr>
          <a:lstStyle/>
          <a:p>
            <a:pPr marL="12700" marR="5080">
              <a:lnSpc>
                <a:spcPct val="104299"/>
              </a:lnSpc>
              <a:spcBef>
                <a:spcPts val="40"/>
              </a:spcBef>
            </a:pPr>
            <a:r>
              <a:rPr sz="1150" spc="25" dirty="0">
                <a:latin typeface="Microsoft Sans Serif"/>
                <a:cs typeface="Microsoft Sans Serif"/>
              </a:rPr>
              <a:t>Recuerde.usar.el.equivalente.decimal.correcto.al.negociar. </a:t>
            </a:r>
            <a:r>
              <a:rPr sz="1150" spc="30" dirty="0">
                <a:latin typeface="Microsoft Sans Serif"/>
                <a:cs typeface="Microsoft Sans Serif"/>
              </a:rPr>
              <a:t> </a:t>
            </a:r>
            <a:r>
              <a:rPr sz="1150" spc="25" dirty="0">
                <a:latin typeface="Microsoft Sans Serif"/>
                <a:cs typeface="Microsoft Sans Serif"/>
              </a:rPr>
              <a:t>con.números.precedidos.de.milli.(m),.micro.(metro),.kilo.(k). </a:t>
            </a:r>
            <a:r>
              <a:rPr sz="1150" spc="30" dirty="0">
                <a:latin typeface="Microsoft Sans Serif"/>
                <a:cs typeface="Microsoft Sans Serif"/>
              </a:rPr>
              <a:t> o.mega.</a:t>
            </a:r>
            <a:r>
              <a:rPr sz="1150" spc="15" dirty="0">
                <a:latin typeface="Microsoft Sans Serif"/>
                <a:cs typeface="Microsoft Sans Serif"/>
              </a:rPr>
              <a:t>(M)..En.este.ejemplo,.la.corriente.se.convirtió.a.0.2.A,.  </a:t>
            </a:r>
            <a:r>
              <a:rPr sz="1150" spc="20" dirty="0">
                <a:latin typeface="Microsoft Sans Serif"/>
                <a:cs typeface="Microsoft Sans Serif"/>
              </a:rPr>
              <a:t>porque.200.mA.es.200.x.</a:t>
            </a:r>
            <a:r>
              <a:rPr sz="1150" spc="-10" dirty="0">
                <a:latin typeface="Microsoft Sans Serif"/>
                <a:cs typeface="Microsoft Sans Serif"/>
              </a:rPr>
              <a:t> </a:t>
            </a:r>
            <a:r>
              <a:rPr sz="1150" spc="5" dirty="0">
                <a:latin typeface="Microsoft Sans Serif"/>
                <a:cs typeface="Microsoft Sans Serif"/>
              </a:rPr>
              <a:t>0-3.A,.que.es.igual.a.0.2.A.</a:t>
            </a:r>
            <a:endParaRPr sz="1150">
              <a:latin typeface="Microsoft Sans Serif"/>
              <a:cs typeface="Microsoft Sans Serif"/>
            </a:endParaRP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7970508" y="3390088"/>
            <a:ext cx="3100705" cy="940435"/>
            <a:chOff x="2915907" y="3390087"/>
            <a:chExt cx="3100705" cy="940435"/>
          </a:xfrm>
        </p:grpSpPr>
        <p:sp>
          <p:nvSpPr>
            <p:cNvPr id="3" name="object 3"/>
            <p:cNvSpPr/>
            <p:nvPr/>
          </p:nvSpPr>
          <p:spPr>
            <a:xfrm>
              <a:off x="2915907" y="3390086"/>
              <a:ext cx="3100705" cy="940435"/>
            </a:xfrm>
            <a:custGeom>
              <a:avLst/>
              <a:gdLst/>
              <a:ahLst/>
              <a:cxnLst/>
              <a:rect l="l" t="t" r="r" b="b"/>
              <a:pathLst>
                <a:path w="3100704" h="940435">
                  <a:moveTo>
                    <a:pt x="182156" y="501357"/>
                  </a:moveTo>
                  <a:lnTo>
                    <a:pt x="50736" y="501357"/>
                  </a:lnTo>
                  <a:lnTo>
                    <a:pt x="50736" y="513537"/>
                  </a:lnTo>
                  <a:lnTo>
                    <a:pt x="182156" y="513537"/>
                  </a:lnTo>
                  <a:lnTo>
                    <a:pt x="182156" y="501357"/>
                  </a:lnTo>
                  <a:close/>
                </a:path>
                <a:path w="3100704" h="940435">
                  <a:moveTo>
                    <a:pt x="3100362" y="65925"/>
                  </a:moveTo>
                  <a:lnTo>
                    <a:pt x="3097619" y="63182"/>
                  </a:lnTo>
                  <a:lnTo>
                    <a:pt x="2959671" y="63182"/>
                  </a:lnTo>
                  <a:lnTo>
                    <a:pt x="2957499" y="64604"/>
                  </a:lnTo>
                  <a:lnTo>
                    <a:pt x="2934639" y="114833"/>
                  </a:lnTo>
                  <a:lnTo>
                    <a:pt x="2892298" y="3352"/>
                  </a:lnTo>
                  <a:lnTo>
                    <a:pt x="2890024" y="1790"/>
                  </a:lnTo>
                  <a:lnTo>
                    <a:pt x="2884957" y="1816"/>
                  </a:lnTo>
                  <a:lnTo>
                    <a:pt x="2882684" y="3378"/>
                  </a:lnTo>
                  <a:lnTo>
                    <a:pt x="2840863" y="115036"/>
                  </a:lnTo>
                  <a:lnTo>
                    <a:pt x="2799029" y="3378"/>
                  </a:lnTo>
                  <a:lnTo>
                    <a:pt x="2796743" y="1790"/>
                  </a:lnTo>
                  <a:lnTo>
                    <a:pt x="2791688" y="1790"/>
                  </a:lnTo>
                  <a:lnTo>
                    <a:pt x="2789377" y="3378"/>
                  </a:lnTo>
                  <a:lnTo>
                    <a:pt x="2747568" y="115036"/>
                  </a:lnTo>
                  <a:lnTo>
                    <a:pt x="2705735" y="3378"/>
                  </a:lnTo>
                  <a:lnTo>
                    <a:pt x="2703487" y="1790"/>
                  </a:lnTo>
                  <a:lnTo>
                    <a:pt x="2698381" y="1790"/>
                  </a:lnTo>
                  <a:lnTo>
                    <a:pt x="2696108" y="3378"/>
                  </a:lnTo>
                  <a:lnTo>
                    <a:pt x="2654325" y="114935"/>
                  </a:lnTo>
                  <a:lnTo>
                    <a:pt x="2612491" y="1676"/>
                  </a:lnTo>
                  <a:lnTo>
                    <a:pt x="2610281" y="101"/>
                  </a:lnTo>
                  <a:lnTo>
                    <a:pt x="2605252" y="0"/>
                  </a:lnTo>
                  <a:lnTo>
                    <a:pt x="2602966" y="1485"/>
                  </a:lnTo>
                  <a:lnTo>
                    <a:pt x="2602014" y="3797"/>
                  </a:lnTo>
                  <a:lnTo>
                    <a:pt x="2577388" y="63182"/>
                  </a:lnTo>
                  <a:lnTo>
                    <a:pt x="2377744" y="63182"/>
                  </a:lnTo>
                  <a:lnTo>
                    <a:pt x="2375573" y="64604"/>
                  </a:lnTo>
                  <a:lnTo>
                    <a:pt x="2352700" y="114833"/>
                  </a:lnTo>
                  <a:lnTo>
                    <a:pt x="2310346" y="3352"/>
                  </a:lnTo>
                  <a:lnTo>
                    <a:pt x="2308098" y="1790"/>
                  </a:lnTo>
                  <a:lnTo>
                    <a:pt x="2303005" y="1816"/>
                  </a:lnTo>
                  <a:lnTo>
                    <a:pt x="2300732" y="3378"/>
                  </a:lnTo>
                  <a:lnTo>
                    <a:pt x="2258923" y="115036"/>
                  </a:lnTo>
                  <a:lnTo>
                    <a:pt x="2217089" y="3378"/>
                  </a:lnTo>
                  <a:lnTo>
                    <a:pt x="2214829" y="1790"/>
                  </a:lnTo>
                  <a:lnTo>
                    <a:pt x="2209736" y="1790"/>
                  </a:lnTo>
                  <a:lnTo>
                    <a:pt x="2207463" y="3378"/>
                  </a:lnTo>
                  <a:lnTo>
                    <a:pt x="2165654" y="115036"/>
                  </a:lnTo>
                  <a:lnTo>
                    <a:pt x="2123808" y="3378"/>
                  </a:lnTo>
                  <a:lnTo>
                    <a:pt x="2121535" y="1790"/>
                  </a:lnTo>
                  <a:lnTo>
                    <a:pt x="2116442" y="1790"/>
                  </a:lnTo>
                  <a:lnTo>
                    <a:pt x="2114181" y="3378"/>
                  </a:lnTo>
                  <a:lnTo>
                    <a:pt x="2072386" y="114935"/>
                  </a:lnTo>
                  <a:lnTo>
                    <a:pt x="2030552" y="1676"/>
                  </a:lnTo>
                  <a:lnTo>
                    <a:pt x="2028329" y="101"/>
                  </a:lnTo>
                  <a:lnTo>
                    <a:pt x="2023313" y="0"/>
                  </a:lnTo>
                  <a:lnTo>
                    <a:pt x="2021027" y="1485"/>
                  </a:lnTo>
                  <a:lnTo>
                    <a:pt x="1995462" y="63182"/>
                  </a:lnTo>
                  <a:lnTo>
                    <a:pt x="1795805" y="63182"/>
                  </a:lnTo>
                  <a:lnTo>
                    <a:pt x="1793646" y="64604"/>
                  </a:lnTo>
                  <a:lnTo>
                    <a:pt x="1770761" y="114833"/>
                  </a:lnTo>
                  <a:lnTo>
                    <a:pt x="1728419" y="3352"/>
                  </a:lnTo>
                  <a:lnTo>
                    <a:pt x="1726145" y="1790"/>
                  </a:lnTo>
                  <a:lnTo>
                    <a:pt x="1721078" y="1816"/>
                  </a:lnTo>
                  <a:lnTo>
                    <a:pt x="1718805" y="3378"/>
                  </a:lnTo>
                  <a:lnTo>
                    <a:pt x="1676971" y="115036"/>
                  </a:lnTo>
                  <a:lnTo>
                    <a:pt x="1635150" y="3378"/>
                  </a:lnTo>
                  <a:lnTo>
                    <a:pt x="1632889" y="1790"/>
                  </a:lnTo>
                  <a:lnTo>
                    <a:pt x="1627784" y="1790"/>
                  </a:lnTo>
                  <a:lnTo>
                    <a:pt x="1625536" y="3378"/>
                  </a:lnTo>
                  <a:lnTo>
                    <a:pt x="1583702" y="115036"/>
                  </a:lnTo>
                  <a:lnTo>
                    <a:pt x="1541868" y="3378"/>
                  </a:lnTo>
                  <a:lnTo>
                    <a:pt x="1539582" y="1790"/>
                  </a:lnTo>
                  <a:lnTo>
                    <a:pt x="1534528" y="1790"/>
                  </a:lnTo>
                  <a:lnTo>
                    <a:pt x="1532216" y="3378"/>
                  </a:lnTo>
                  <a:lnTo>
                    <a:pt x="1490472" y="114935"/>
                  </a:lnTo>
                  <a:lnTo>
                    <a:pt x="1448612" y="1676"/>
                  </a:lnTo>
                  <a:lnTo>
                    <a:pt x="1446377" y="101"/>
                  </a:lnTo>
                  <a:lnTo>
                    <a:pt x="1441373" y="0"/>
                  </a:lnTo>
                  <a:lnTo>
                    <a:pt x="1439087" y="1485"/>
                  </a:lnTo>
                  <a:lnTo>
                    <a:pt x="1413510" y="63182"/>
                  </a:lnTo>
                  <a:lnTo>
                    <a:pt x="1213866" y="63182"/>
                  </a:lnTo>
                  <a:lnTo>
                    <a:pt x="1211681" y="64604"/>
                  </a:lnTo>
                  <a:lnTo>
                    <a:pt x="1188821" y="114833"/>
                  </a:lnTo>
                  <a:lnTo>
                    <a:pt x="1146492" y="3352"/>
                  </a:lnTo>
                  <a:lnTo>
                    <a:pt x="1144206" y="1790"/>
                  </a:lnTo>
                  <a:lnTo>
                    <a:pt x="1139126" y="1816"/>
                  </a:lnTo>
                  <a:lnTo>
                    <a:pt x="1136865" y="3378"/>
                  </a:lnTo>
                  <a:lnTo>
                    <a:pt x="1095057" y="115036"/>
                  </a:lnTo>
                  <a:lnTo>
                    <a:pt x="1053211" y="3378"/>
                  </a:lnTo>
                  <a:lnTo>
                    <a:pt x="1050937" y="1790"/>
                  </a:lnTo>
                  <a:lnTo>
                    <a:pt x="1045857" y="1790"/>
                  </a:lnTo>
                  <a:lnTo>
                    <a:pt x="1043584" y="3378"/>
                  </a:lnTo>
                  <a:lnTo>
                    <a:pt x="1001750" y="115036"/>
                  </a:lnTo>
                  <a:lnTo>
                    <a:pt x="959929" y="3378"/>
                  </a:lnTo>
                  <a:lnTo>
                    <a:pt x="957656" y="1790"/>
                  </a:lnTo>
                  <a:lnTo>
                    <a:pt x="952576" y="1790"/>
                  </a:lnTo>
                  <a:lnTo>
                    <a:pt x="950302" y="3378"/>
                  </a:lnTo>
                  <a:lnTo>
                    <a:pt x="908519" y="114935"/>
                  </a:lnTo>
                  <a:lnTo>
                    <a:pt x="866673" y="1676"/>
                  </a:lnTo>
                  <a:lnTo>
                    <a:pt x="864463" y="101"/>
                  </a:lnTo>
                  <a:lnTo>
                    <a:pt x="859447" y="0"/>
                  </a:lnTo>
                  <a:lnTo>
                    <a:pt x="857148" y="1485"/>
                  </a:lnTo>
                  <a:lnTo>
                    <a:pt x="831570" y="63182"/>
                  </a:lnTo>
                  <a:lnTo>
                    <a:pt x="631926" y="63182"/>
                  </a:lnTo>
                  <a:lnTo>
                    <a:pt x="629754" y="64604"/>
                  </a:lnTo>
                  <a:lnTo>
                    <a:pt x="606894" y="114833"/>
                  </a:lnTo>
                  <a:lnTo>
                    <a:pt x="564540" y="3352"/>
                  </a:lnTo>
                  <a:lnTo>
                    <a:pt x="562279" y="1790"/>
                  </a:lnTo>
                  <a:lnTo>
                    <a:pt x="557199" y="1816"/>
                  </a:lnTo>
                  <a:lnTo>
                    <a:pt x="554926" y="3378"/>
                  </a:lnTo>
                  <a:lnTo>
                    <a:pt x="513105" y="115036"/>
                  </a:lnTo>
                  <a:lnTo>
                    <a:pt x="471284" y="3378"/>
                  </a:lnTo>
                  <a:lnTo>
                    <a:pt x="468998" y="1790"/>
                  </a:lnTo>
                  <a:lnTo>
                    <a:pt x="463918" y="1790"/>
                  </a:lnTo>
                  <a:lnTo>
                    <a:pt x="461645" y="3378"/>
                  </a:lnTo>
                  <a:lnTo>
                    <a:pt x="419823" y="115036"/>
                  </a:lnTo>
                  <a:lnTo>
                    <a:pt x="377990" y="3378"/>
                  </a:lnTo>
                  <a:lnTo>
                    <a:pt x="375716" y="1790"/>
                  </a:lnTo>
                  <a:lnTo>
                    <a:pt x="370636" y="1790"/>
                  </a:lnTo>
                  <a:lnTo>
                    <a:pt x="368350" y="3378"/>
                  </a:lnTo>
                  <a:lnTo>
                    <a:pt x="326580" y="114935"/>
                  </a:lnTo>
                  <a:lnTo>
                    <a:pt x="284746" y="1676"/>
                  </a:lnTo>
                  <a:lnTo>
                    <a:pt x="282524" y="101"/>
                  </a:lnTo>
                  <a:lnTo>
                    <a:pt x="277507" y="0"/>
                  </a:lnTo>
                  <a:lnTo>
                    <a:pt x="275221" y="1485"/>
                  </a:lnTo>
                  <a:lnTo>
                    <a:pt x="249631" y="63182"/>
                  </a:lnTo>
                  <a:lnTo>
                    <a:pt x="114211" y="63182"/>
                  </a:lnTo>
                  <a:lnTo>
                    <a:pt x="111493" y="65925"/>
                  </a:lnTo>
                  <a:lnTo>
                    <a:pt x="111493" y="437921"/>
                  </a:lnTo>
                  <a:lnTo>
                    <a:pt x="0" y="437921"/>
                  </a:lnTo>
                  <a:lnTo>
                    <a:pt x="0" y="450113"/>
                  </a:lnTo>
                  <a:lnTo>
                    <a:pt x="232879" y="450113"/>
                  </a:lnTo>
                  <a:lnTo>
                    <a:pt x="232879" y="437921"/>
                  </a:lnTo>
                  <a:lnTo>
                    <a:pt x="123685" y="437921"/>
                  </a:lnTo>
                  <a:lnTo>
                    <a:pt x="123685" y="75387"/>
                  </a:lnTo>
                  <a:lnTo>
                    <a:pt x="256171" y="75387"/>
                  </a:lnTo>
                  <a:lnTo>
                    <a:pt x="258406" y="73901"/>
                  </a:lnTo>
                  <a:lnTo>
                    <a:pt x="279565" y="22847"/>
                  </a:lnTo>
                  <a:lnTo>
                    <a:pt x="321703" y="136931"/>
                  </a:lnTo>
                  <a:lnTo>
                    <a:pt x="323989" y="138518"/>
                  </a:lnTo>
                  <a:lnTo>
                    <a:pt x="329082" y="138544"/>
                  </a:lnTo>
                  <a:lnTo>
                    <a:pt x="331355" y="136956"/>
                  </a:lnTo>
                  <a:lnTo>
                    <a:pt x="373176" y="25285"/>
                  </a:lnTo>
                  <a:lnTo>
                    <a:pt x="415010" y="136956"/>
                  </a:lnTo>
                  <a:lnTo>
                    <a:pt x="417283" y="138544"/>
                  </a:lnTo>
                  <a:lnTo>
                    <a:pt x="422363" y="138544"/>
                  </a:lnTo>
                  <a:lnTo>
                    <a:pt x="424649" y="136956"/>
                  </a:lnTo>
                  <a:lnTo>
                    <a:pt x="466471" y="25285"/>
                  </a:lnTo>
                  <a:lnTo>
                    <a:pt x="508292" y="136956"/>
                  </a:lnTo>
                  <a:lnTo>
                    <a:pt x="510565" y="138518"/>
                  </a:lnTo>
                  <a:lnTo>
                    <a:pt x="515658" y="138518"/>
                  </a:lnTo>
                  <a:lnTo>
                    <a:pt x="517931" y="136956"/>
                  </a:lnTo>
                  <a:lnTo>
                    <a:pt x="559790" y="25171"/>
                  </a:lnTo>
                  <a:lnTo>
                    <a:pt x="601560" y="135128"/>
                  </a:lnTo>
                  <a:lnTo>
                    <a:pt x="603732" y="136690"/>
                  </a:lnTo>
                  <a:lnTo>
                    <a:pt x="608647" y="136842"/>
                  </a:lnTo>
                  <a:lnTo>
                    <a:pt x="610920" y="135432"/>
                  </a:lnTo>
                  <a:lnTo>
                    <a:pt x="638238" y="75387"/>
                  </a:lnTo>
                  <a:lnTo>
                    <a:pt x="838111" y="75387"/>
                  </a:lnTo>
                  <a:lnTo>
                    <a:pt x="840333" y="73901"/>
                  </a:lnTo>
                  <a:lnTo>
                    <a:pt x="861504" y="22847"/>
                  </a:lnTo>
                  <a:lnTo>
                    <a:pt x="903630" y="136931"/>
                  </a:lnTo>
                  <a:lnTo>
                    <a:pt x="905916" y="138518"/>
                  </a:lnTo>
                  <a:lnTo>
                    <a:pt x="911021" y="138544"/>
                  </a:lnTo>
                  <a:lnTo>
                    <a:pt x="913295" y="136956"/>
                  </a:lnTo>
                  <a:lnTo>
                    <a:pt x="955103" y="25285"/>
                  </a:lnTo>
                  <a:lnTo>
                    <a:pt x="996950" y="136956"/>
                  </a:lnTo>
                  <a:lnTo>
                    <a:pt x="999223" y="138544"/>
                  </a:lnTo>
                  <a:lnTo>
                    <a:pt x="1004303" y="138544"/>
                  </a:lnTo>
                  <a:lnTo>
                    <a:pt x="1006576" y="136956"/>
                  </a:lnTo>
                  <a:lnTo>
                    <a:pt x="1048410" y="25285"/>
                  </a:lnTo>
                  <a:lnTo>
                    <a:pt x="1090231" y="136956"/>
                  </a:lnTo>
                  <a:lnTo>
                    <a:pt x="1092504" y="138518"/>
                  </a:lnTo>
                  <a:lnTo>
                    <a:pt x="1097584" y="138518"/>
                  </a:lnTo>
                  <a:lnTo>
                    <a:pt x="1099858" y="136956"/>
                  </a:lnTo>
                  <a:lnTo>
                    <a:pt x="1141730" y="25171"/>
                  </a:lnTo>
                  <a:lnTo>
                    <a:pt x="1183500" y="135128"/>
                  </a:lnTo>
                  <a:lnTo>
                    <a:pt x="1185672" y="136690"/>
                  </a:lnTo>
                  <a:lnTo>
                    <a:pt x="1190586" y="136842"/>
                  </a:lnTo>
                  <a:lnTo>
                    <a:pt x="1192847" y="135432"/>
                  </a:lnTo>
                  <a:lnTo>
                    <a:pt x="1220177" y="75387"/>
                  </a:lnTo>
                  <a:lnTo>
                    <a:pt x="1420037" y="75387"/>
                  </a:lnTo>
                  <a:lnTo>
                    <a:pt x="1422260" y="73901"/>
                  </a:lnTo>
                  <a:lnTo>
                    <a:pt x="1443443" y="22847"/>
                  </a:lnTo>
                  <a:lnTo>
                    <a:pt x="1485582" y="136931"/>
                  </a:lnTo>
                  <a:lnTo>
                    <a:pt x="1487855" y="138518"/>
                  </a:lnTo>
                  <a:lnTo>
                    <a:pt x="1492973" y="138544"/>
                  </a:lnTo>
                  <a:lnTo>
                    <a:pt x="1495234" y="136956"/>
                  </a:lnTo>
                  <a:lnTo>
                    <a:pt x="1537042" y="25285"/>
                  </a:lnTo>
                  <a:lnTo>
                    <a:pt x="1578876" y="136956"/>
                  </a:lnTo>
                  <a:lnTo>
                    <a:pt x="1581150" y="138544"/>
                  </a:lnTo>
                  <a:lnTo>
                    <a:pt x="1586242" y="138544"/>
                  </a:lnTo>
                  <a:lnTo>
                    <a:pt x="1588528" y="136956"/>
                  </a:lnTo>
                  <a:lnTo>
                    <a:pt x="1630349" y="25285"/>
                  </a:lnTo>
                  <a:lnTo>
                    <a:pt x="1672170" y="136956"/>
                  </a:lnTo>
                  <a:lnTo>
                    <a:pt x="1674444" y="138518"/>
                  </a:lnTo>
                  <a:lnTo>
                    <a:pt x="1679549" y="138518"/>
                  </a:lnTo>
                  <a:lnTo>
                    <a:pt x="1681797" y="136956"/>
                  </a:lnTo>
                  <a:lnTo>
                    <a:pt x="1723656" y="25171"/>
                  </a:lnTo>
                  <a:lnTo>
                    <a:pt x="1765427" y="135128"/>
                  </a:lnTo>
                  <a:lnTo>
                    <a:pt x="1767611" y="136690"/>
                  </a:lnTo>
                  <a:lnTo>
                    <a:pt x="1772526" y="136842"/>
                  </a:lnTo>
                  <a:lnTo>
                    <a:pt x="1774799" y="135432"/>
                  </a:lnTo>
                  <a:lnTo>
                    <a:pt x="1802117" y="75387"/>
                  </a:lnTo>
                  <a:lnTo>
                    <a:pt x="2001977" y="75387"/>
                  </a:lnTo>
                  <a:lnTo>
                    <a:pt x="2004225" y="73901"/>
                  </a:lnTo>
                  <a:lnTo>
                    <a:pt x="2025383" y="22847"/>
                  </a:lnTo>
                  <a:lnTo>
                    <a:pt x="2067496" y="136931"/>
                  </a:lnTo>
                  <a:lnTo>
                    <a:pt x="2069807" y="138518"/>
                  </a:lnTo>
                  <a:lnTo>
                    <a:pt x="2074887" y="138544"/>
                  </a:lnTo>
                  <a:lnTo>
                    <a:pt x="2077173" y="136956"/>
                  </a:lnTo>
                  <a:lnTo>
                    <a:pt x="2118995" y="25285"/>
                  </a:lnTo>
                  <a:lnTo>
                    <a:pt x="2160828" y="136956"/>
                  </a:lnTo>
                  <a:lnTo>
                    <a:pt x="2163102" y="138544"/>
                  </a:lnTo>
                  <a:lnTo>
                    <a:pt x="2168169" y="138544"/>
                  </a:lnTo>
                  <a:lnTo>
                    <a:pt x="2170455" y="136956"/>
                  </a:lnTo>
                  <a:lnTo>
                    <a:pt x="2212263" y="25285"/>
                  </a:lnTo>
                  <a:lnTo>
                    <a:pt x="2254123" y="136956"/>
                  </a:lnTo>
                  <a:lnTo>
                    <a:pt x="2256371" y="138518"/>
                  </a:lnTo>
                  <a:lnTo>
                    <a:pt x="2261463" y="138518"/>
                  </a:lnTo>
                  <a:lnTo>
                    <a:pt x="2263749" y="136956"/>
                  </a:lnTo>
                  <a:lnTo>
                    <a:pt x="2305608" y="25171"/>
                  </a:lnTo>
                  <a:lnTo>
                    <a:pt x="2347379" y="135128"/>
                  </a:lnTo>
                  <a:lnTo>
                    <a:pt x="2349538" y="136690"/>
                  </a:lnTo>
                  <a:lnTo>
                    <a:pt x="2354440" y="136842"/>
                  </a:lnTo>
                  <a:lnTo>
                    <a:pt x="2356726" y="135432"/>
                  </a:lnTo>
                  <a:lnTo>
                    <a:pt x="2384056" y="75387"/>
                  </a:lnTo>
                  <a:lnTo>
                    <a:pt x="2583916" y="75387"/>
                  </a:lnTo>
                  <a:lnTo>
                    <a:pt x="2586139" y="73901"/>
                  </a:lnTo>
                  <a:lnTo>
                    <a:pt x="2607310" y="22847"/>
                  </a:lnTo>
                  <a:lnTo>
                    <a:pt x="2649448" y="136931"/>
                  </a:lnTo>
                  <a:lnTo>
                    <a:pt x="2651722" y="138518"/>
                  </a:lnTo>
                  <a:lnTo>
                    <a:pt x="2656827" y="138544"/>
                  </a:lnTo>
                  <a:lnTo>
                    <a:pt x="2659100" y="136956"/>
                  </a:lnTo>
                  <a:lnTo>
                    <a:pt x="2700909" y="25285"/>
                  </a:lnTo>
                  <a:lnTo>
                    <a:pt x="2742768" y="136956"/>
                  </a:lnTo>
                  <a:lnTo>
                    <a:pt x="2745028" y="138544"/>
                  </a:lnTo>
                  <a:lnTo>
                    <a:pt x="2750121" y="138544"/>
                  </a:lnTo>
                  <a:lnTo>
                    <a:pt x="2752394" y="136956"/>
                  </a:lnTo>
                  <a:lnTo>
                    <a:pt x="2794203" y="25285"/>
                  </a:lnTo>
                  <a:lnTo>
                    <a:pt x="2836037" y="136956"/>
                  </a:lnTo>
                  <a:lnTo>
                    <a:pt x="2838323" y="138518"/>
                  </a:lnTo>
                  <a:lnTo>
                    <a:pt x="2843390" y="138518"/>
                  </a:lnTo>
                  <a:lnTo>
                    <a:pt x="2845676" y="136956"/>
                  </a:lnTo>
                  <a:lnTo>
                    <a:pt x="2887548" y="25171"/>
                  </a:lnTo>
                  <a:lnTo>
                    <a:pt x="2929318" y="135128"/>
                  </a:lnTo>
                  <a:lnTo>
                    <a:pt x="2931490" y="136690"/>
                  </a:lnTo>
                  <a:lnTo>
                    <a:pt x="2936405" y="136842"/>
                  </a:lnTo>
                  <a:lnTo>
                    <a:pt x="2938665" y="135432"/>
                  </a:lnTo>
                  <a:lnTo>
                    <a:pt x="2965983" y="75387"/>
                  </a:lnTo>
                  <a:lnTo>
                    <a:pt x="3088170" y="75387"/>
                  </a:lnTo>
                  <a:lnTo>
                    <a:pt x="3088170" y="927760"/>
                  </a:lnTo>
                  <a:lnTo>
                    <a:pt x="123685" y="927760"/>
                  </a:lnTo>
                  <a:lnTo>
                    <a:pt x="123685" y="516636"/>
                  </a:lnTo>
                  <a:lnTo>
                    <a:pt x="111493" y="516636"/>
                  </a:lnTo>
                  <a:lnTo>
                    <a:pt x="111493" y="937221"/>
                  </a:lnTo>
                  <a:lnTo>
                    <a:pt x="114211" y="939939"/>
                  </a:lnTo>
                  <a:lnTo>
                    <a:pt x="3097619" y="939939"/>
                  </a:lnTo>
                  <a:lnTo>
                    <a:pt x="3100362" y="937221"/>
                  </a:lnTo>
                  <a:lnTo>
                    <a:pt x="3100362" y="65925"/>
                  </a:lnTo>
                  <a:close/>
                </a:path>
              </a:pathLst>
            </a:custGeom>
            <a:solidFill>
              <a:srgbClr val="636466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" name="object 4"/>
            <p:cNvSpPr/>
            <p:nvPr/>
          </p:nvSpPr>
          <p:spPr>
            <a:xfrm>
              <a:off x="3993641" y="4231144"/>
              <a:ext cx="944880" cy="0"/>
            </a:xfrm>
            <a:custGeom>
              <a:avLst/>
              <a:gdLst/>
              <a:ahLst/>
              <a:cxnLst/>
              <a:rect l="l" t="t" r="r" b="b"/>
              <a:pathLst>
                <a:path w="944879">
                  <a:moveTo>
                    <a:pt x="0" y="0"/>
                  </a:moveTo>
                  <a:lnTo>
                    <a:pt x="944880" y="0"/>
                  </a:lnTo>
                </a:path>
              </a:pathLst>
            </a:custGeom>
            <a:ln w="1270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5" name="object 5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4917033" y="4199191"/>
              <a:ext cx="107556" cy="64058"/>
            </a:xfrm>
            <a:prstGeom prst="rect">
              <a:avLst/>
            </a:prstGeom>
          </p:spPr>
        </p:pic>
      </p:grpSp>
      <p:sp>
        <p:nvSpPr>
          <p:cNvPr id="6" name="object 6"/>
          <p:cNvSpPr txBox="1"/>
          <p:nvPr/>
        </p:nvSpPr>
        <p:spPr>
          <a:xfrm>
            <a:off x="7957820" y="571500"/>
            <a:ext cx="1057910" cy="189796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1150" spc="25" dirty="0">
                <a:latin typeface="Microsoft Sans Serif"/>
                <a:cs typeface="Microsoft Sans Serif"/>
              </a:rPr>
              <a:t>Circuitos</a:t>
            </a:r>
            <a:r>
              <a:rPr sz="1150" spc="-45" dirty="0">
                <a:latin typeface="Microsoft Sans Serif"/>
                <a:cs typeface="Microsoft Sans Serif"/>
              </a:rPr>
              <a:t> </a:t>
            </a:r>
            <a:r>
              <a:rPr sz="1150" spc="35" dirty="0">
                <a:latin typeface="Microsoft Sans Serif"/>
                <a:cs typeface="Microsoft Sans Serif"/>
              </a:rPr>
              <a:t>de</a:t>
            </a:r>
            <a:r>
              <a:rPr sz="1150" spc="-45" dirty="0">
                <a:latin typeface="Microsoft Sans Serif"/>
                <a:cs typeface="Microsoft Sans Serif"/>
              </a:rPr>
              <a:t> </a:t>
            </a:r>
            <a:r>
              <a:rPr sz="1150" spc="-105" dirty="0">
                <a:latin typeface="Microsoft Sans Serif"/>
                <a:cs typeface="Microsoft Sans Serif"/>
              </a:rPr>
              <a:t>CC</a:t>
            </a:r>
            <a:endParaRPr sz="1150">
              <a:latin typeface="Microsoft Sans Serif"/>
              <a:cs typeface="Microsoft Sans Serif"/>
            </a:endParaRPr>
          </a:p>
        </p:txBody>
      </p:sp>
      <p:sp>
        <p:nvSpPr>
          <p:cNvPr id="20" name="object 20"/>
          <p:cNvSpPr txBox="1"/>
          <p:nvPr/>
        </p:nvSpPr>
        <p:spPr>
          <a:xfrm>
            <a:off x="8998356" y="9462820"/>
            <a:ext cx="172720" cy="207749"/>
          </a:xfrm>
          <a:prstGeom prst="rect">
            <a:avLst/>
          </a:prstGeom>
        </p:spPr>
        <p:txBody>
          <a:bodyPr vert="horz" wrap="square" lIns="0" tIns="22860" rIns="0" bIns="0" rtlCol="0">
            <a:spAutoFit/>
          </a:bodyPr>
          <a:lstStyle/>
          <a:p>
            <a:pPr marL="44450">
              <a:spcBef>
                <a:spcPts val="180"/>
              </a:spcBef>
            </a:pPr>
            <a:r>
              <a:rPr sz="1200" spc="15" dirty="0">
                <a:latin typeface="Microsoft Sans Serif"/>
                <a:cs typeface="Microsoft Sans Serif"/>
              </a:rPr>
              <a:t>3</a:t>
            </a:r>
            <a:endParaRPr sz="1200">
              <a:latin typeface="Microsoft Sans Serif"/>
              <a:cs typeface="Microsoft Sans Serif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5761991" y="1920241"/>
            <a:ext cx="1042669" cy="151323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900" b="1" spc="5" dirty="0">
                <a:latin typeface="Arial"/>
                <a:cs typeface="Arial"/>
              </a:rPr>
              <a:t>Circuitos</a:t>
            </a:r>
            <a:r>
              <a:rPr sz="900" b="1" spc="-40" dirty="0">
                <a:latin typeface="Arial"/>
                <a:cs typeface="Arial"/>
              </a:rPr>
              <a:t> </a:t>
            </a:r>
            <a:r>
              <a:rPr sz="900" b="1" spc="35" dirty="0">
                <a:latin typeface="Arial"/>
                <a:cs typeface="Arial"/>
              </a:rPr>
              <a:t>en</a:t>
            </a:r>
            <a:r>
              <a:rPr sz="900" b="1" spc="-35" dirty="0">
                <a:latin typeface="Arial"/>
                <a:cs typeface="Arial"/>
              </a:rPr>
              <a:t> </a:t>
            </a:r>
            <a:r>
              <a:rPr sz="900" b="1" spc="10" dirty="0">
                <a:latin typeface="Arial"/>
                <a:cs typeface="Arial"/>
              </a:rPr>
              <a:t>serie</a:t>
            </a:r>
            <a:r>
              <a:rPr sz="900" spc="10" dirty="0">
                <a:latin typeface="Microsoft Sans Serif"/>
                <a:cs typeface="Microsoft Sans Serif"/>
              </a:rPr>
              <a:t>.</a:t>
            </a:r>
            <a:endParaRPr sz="900">
              <a:latin typeface="Microsoft Sans Serif"/>
              <a:cs typeface="Microsoft Sans Serif"/>
            </a:endParaRPr>
          </a:p>
        </p:txBody>
      </p:sp>
      <p:sp>
        <p:nvSpPr>
          <p:cNvPr id="8" name="object 8"/>
          <p:cNvSpPr txBox="1"/>
          <p:nvPr/>
        </p:nvSpPr>
        <p:spPr>
          <a:xfrm>
            <a:off x="7957769" y="1875789"/>
            <a:ext cx="4301490" cy="112268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 indent="-635">
              <a:lnSpc>
                <a:spcPct val="126299"/>
              </a:lnSpc>
              <a:spcBef>
                <a:spcPts val="100"/>
              </a:spcBef>
            </a:pPr>
            <a:r>
              <a:rPr sz="950" spc="15" dirty="0">
                <a:latin typeface="Microsoft Sans Serif"/>
                <a:cs typeface="Microsoft Sans Serif"/>
              </a:rPr>
              <a:t>UNA.</a:t>
            </a:r>
            <a:r>
              <a:rPr sz="950" b="1" spc="15" dirty="0">
                <a:latin typeface="Arial"/>
                <a:cs typeface="Arial"/>
              </a:rPr>
              <a:t>circuito </a:t>
            </a:r>
            <a:r>
              <a:rPr sz="950" b="1" spc="35" dirty="0">
                <a:latin typeface="Arial"/>
                <a:cs typeface="Arial"/>
              </a:rPr>
              <a:t>en </a:t>
            </a:r>
            <a:r>
              <a:rPr sz="950" b="1" spc="25" dirty="0">
                <a:latin typeface="Arial"/>
                <a:cs typeface="Arial"/>
              </a:rPr>
              <a:t>serie</a:t>
            </a:r>
            <a:r>
              <a:rPr sz="950" spc="25" dirty="0">
                <a:latin typeface="Microsoft Sans Serif"/>
                <a:cs typeface="Microsoft Sans Serif"/>
              </a:rPr>
              <a:t>.se.forma.cuando.cualquier.número.de.dispositivos. </a:t>
            </a:r>
            <a:r>
              <a:rPr sz="950" spc="30" dirty="0">
                <a:latin typeface="Microsoft Sans Serif"/>
                <a:cs typeface="Microsoft Sans Serif"/>
              </a:rPr>
              <a:t> conectado.extremo</a:t>
            </a:r>
            <a:r>
              <a:rPr sz="950" spc="95" dirty="0">
                <a:latin typeface="Microsoft Sans Serif"/>
                <a:cs typeface="Microsoft Sans Serif"/>
              </a:rPr>
              <a:t> </a:t>
            </a:r>
            <a:r>
              <a:rPr sz="950" dirty="0">
                <a:latin typeface="Microsoft Sans Serif"/>
                <a:cs typeface="Microsoft Sans Serif"/>
              </a:rPr>
              <a:t>a</a:t>
            </a:r>
            <a:r>
              <a:rPr sz="950" spc="95" dirty="0">
                <a:latin typeface="Microsoft Sans Serif"/>
                <a:cs typeface="Microsoft Sans Serif"/>
              </a:rPr>
              <a:t> </a:t>
            </a:r>
            <a:r>
              <a:rPr sz="950" spc="25" dirty="0">
                <a:latin typeface="Microsoft Sans Serif"/>
                <a:cs typeface="Microsoft Sans Serif"/>
              </a:rPr>
              <a:t>extremo.para.que.solo.hay.una.ruta.para.la.corriente. </a:t>
            </a:r>
            <a:r>
              <a:rPr sz="950" spc="-240" dirty="0">
                <a:latin typeface="Microsoft Sans Serif"/>
                <a:cs typeface="Microsoft Sans Serif"/>
              </a:rPr>
              <a:t> </a:t>
            </a:r>
            <a:r>
              <a:rPr sz="950" spc="25" dirty="0">
                <a:latin typeface="Microsoft Sans Serif"/>
                <a:cs typeface="Microsoft Sans Serif"/>
              </a:rPr>
              <a:t>fluir..La.siguiente.ilustración.muestra.cinco.resistores.conectados. </a:t>
            </a:r>
            <a:r>
              <a:rPr sz="950" spc="30" dirty="0">
                <a:latin typeface="Microsoft Sans Serif"/>
                <a:cs typeface="Microsoft Sans Serif"/>
              </a:rPr>
              <a:t> </a:t>
            </a:r>
            <a:r>
              <a:rPr sz="950" spc="20" dirty="0">
                <a:latin typeface="Microsoft Sans Serif"/>
                <a:cs typeface="Microsoft Sans Serif"/>
              </a:rPr>
              <a:t>en.serie..Hay.un.camino.para.el.flujo.de.corriente.desde.el.negativo. </a:t>
            </a:r>
            <a:r>
              <a:rPr sz="950" spc="25" dirty="0">
                <a:latin typeface="Microsoft Sans Serif"/>
                <a:cs typeface="Microsoft Sans Serif"/>
              </a:rPr>
              <a:t> </a:t>
            </a:r>
            <a:r>
              <a:rPr sz="950" spc="20" dirty="0">
                <a:latin typeface="Microsoft Sans Serif"/>
                <a:cs typeface="Microsoft Sans Serif"/>
              </a:rPr>
              <a:t>terminal.de.la.fuente.de.voltaje.a.traves.de.las.cinco.resistencias.y. </a:t>
            </a:r>
            <a:r>
              <a:rPr sz="950" spc="25" dirty="0">
                <a:latin typeface="Microsoft Sans Serif"/>
                <a:cs typeface="Microsoft Sans Serif"/>
              </a:rPr>
              <a:t> </a:t>
            </a:r>
            <a:r>
              <a:rPr sz="950" spc="30" dirty="0">
                <a:latin typeface="Microsoft Sans Serif"/>
                <a:cs typeface="Microsoft Sans Serif"/>
              </a:rPr>
              <a:t>volviendo.al.terminal.positivo.</a:t>
            </a:r>
            <a:endParaRPr sz="950">
              <a:latin typeface="Microsoft Sans Serif"/>
              <a:cs typeface="Microsoft Sans Serif"/>
            </a:endParaRPr>
          </a:p>
        </p:txBody>
      </p:sp>
      <p:sp>
        <p:nvSpPr>
          <p:cNvPr id="9" name="object 9"/>
          <p:cNvSpPr txBox="1"/>
          <p:nvPr/>
        </p:nvSpPr>
        <p:spPr>
          <a:xfrm>
            <a:off x="8239120" y="3219452"/>
            <a:ext cx="325755" cy="112851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650" spc="10" dirty="0">
                <a:latin typeface="Microsoft Sans Serif"/>
                <a:cs typeface="Microsoft Sans Serif"/>
              </a:rPr>
              <a:t>11</a:t>
            </a:r>
            <a:r>
              <a:rPr sz="650" spc="-5" dirty="0">
                <a:latin typeface="Microsoft Sans Serif"/>
                <a:cs typeface="Microsoft Sans Serif"/>
              </a:rPr>
              <a:t> </a:t>
            </a:r>
            <a:r>
              <a:rPr sz="650" spc="35" dirty="0">
                <a:latin typeface="Microsoft Sans Serif"/>
                <a:cs typeface="Microsoft Sans Serif"/>
              </a:rPr>
              <a:t>mil</a:t>
            </a:r>
            <a:r>
              <a:rPr sz="650" dirty="0">
                <a:latin typeface="Microsoft Sans Serif"/>
                <a:cs typeface="Microsoft Sans Serif"/>
              </a:rPr>
              <a:t>Ω</a:t>
            </a:r>
            <a:endParaRPr sz="650">
              <a:latin typeface="Microsoft Sans Serif"/>
              <a:cs typeface="Microsoft Sans Serif"/>
            </a:endParaRPr>
          </a:p>
        </p:txBody>
      </p:sp>
      <p:sp>
        <p:nvSpPr>
          <p:cNvPr id="10" name="object 10"/>
          <p:cNvSpPr txBox="1"/>
          <p:nvPr/>
        </p:nvSpPr>
        <p:spPr>
          <a:xfrm>
            <a:off x="9981555" y="3187714"/>
            <a:ext cx="340995" cy="151323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900" spc="10" dirty="0">
                <a:latin typeface="Microsoft Sans Serif"/>
                <a:cs typeface="Microsoft Sans Serif"/>
              </a:rPr>
              <a:t>100</a:t>
            </a:r>
            <a:r>
              <a:rPr sz="900" spc="-10" dirty="0">
                <a:latin typeface="Microsoft Sans Serif"/>
                <a:cs typeface="Microsoft Sans Serif"/>
              </a:rPr>
              <a:t> </a:t>
            </a:r>
            <a:r>
              <a:rPr sz="900" dirty="0">
                <a:latin typeface="Microsoft Sans Serif"/>
                <a:cs typeface="Microsoft Sans Serif"/>
              </a:rPr>
              <a:t>Ω</a:t>
            </a:r>
            <a:endParaRPr sz="900">
              <a:latin typeface="Microsoft Sans Serif"/>
              <a:cs typeface="Microsoft Sans Serif"/>
            </a:endParaRPr>
          </a:p>
        </p:txBody>
      </p:sp>
      <p:sp>
        <p:nvSpPr>
          <p:cNvPr id="11" name="object 11"/>
          <p:cNvSpPr txBox="1"/>
          <p:nvPr/>
        </p:nvSpPr>
        <p:spPr>
          <a:xfrm>
            <a:off x="10580994" y="3175013"/>
            <a:ext cx="298450" cy="166712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1000" spc="20" dirty="0">
                <a:latin typeface="Microsoft Sans Serif"/>
                <a:cs typeface="Microsoft Sans Serif"/>
              </a:rPr>
              <a:t>1k</a:t>
            </a:r>
            <a:r>
              <a:rPr sz="1000" spc="-10" dirty="0">
                <a:latin typeface="Microsoft Sans Serif"/>
                <a:cs typeface="Microsoft Sans Serif"/>
              </a:rPr>
              <a:t> </a:t>
            </a:r>
            <a:r>
              <a:rPr sz="1000" dirty="0">
                <a:latin typeface="Microsoft Sans Serif"/>
                <a:cs typeface="Microsoft Sans Serif"/>
              </a:rPr>
              <a:t>Ω</a:t>
            </a:r>
            <a:endParaRPr sz="1000">
              <a:latin typeface="Microsoft Sans Serif"/>
              <a:cs typeface="Microsoft Sans Serif"/>
            </a:endParaRPr>
          </a:p>
        </p:txBody>
      </p:sp>
      <p:sp>
        <p:nvSpPr>
          <p:cNvPr id="12" name="object 12"/>
          <p:cNvSpPr txBox="1"/>
          <p:nvPr/>
        </p:nvSpPr>
        <p:spPr>
          <a:xfrm>
            <a:off x="8302619" y="3530613"/>
            <a:ext cx="205104" cy="166712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38100">
              <a:spcBef>
                <a:spcPts val="100"/>
              </a:spcBef>
            </a:pPr>
            <a:r>
              <a:rPr sz="1000" spc="-25" dirty="0">
                <a:latin typeface="Microsoft Sans Serif"/>
                <a:cs typeface="Microsoft Sans Serif"/>
              </a:rPr>
              <a:t>R</a:t>
            </a:r>
            <a:r>
              <a:rPr sz="900" spc="-37" baseline="-32407" dirty="0">
                <a:latin typeface="Microsoft Sans Serif"/>
                <a:cs typeface="Microsoft Sans Serif"/>
              </a:rPr>
              <a:t>1</a:t>
            </a:r>
            <a:endParaRPr sz="900" baseline="-32407">
              <a:latin typeface="Microsoft Sans Serif"/>
              <a:cs typeface="Microsoft Sans Serif"/>
            </a:endParaRPr>
          </a:p>
        </p:txBody>
      </p:sp>
      <p:sp>
        <p:nvSpPr>
          <p:cNvPr id="13" name="object 13"/>
          <p:cNvSpPr txBox="1"/>
          <p:nvPr/>
        </p:nvSpPr>
        <p:spPr>
          <a:xfrm>
            <a:off x="8810619" y="3175013"/>
            <a:ext cx="933450" cy="5334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38100">
              <a:spcBef>
                <a:spcPts val="100"/>
              </a:spcBef>
              <a:tabLst>
                <a:tab pos="654685" algn="l"/>
              </a:tabLst>
            </a:pPr>
            <a:r>
              <a:rPr sz="1000" spc="15" dirty="0">
                <a:latin typeface="Microsoft Sans Serif"/>
                <a:cs typeface="Microsoft Sans Serif"/>
              </a:rPr>
              <a:t>2kΩ	2kΩ</a:t>
            </a:r>
            <a:endParaRPr sz="1000">
              <a:latin typeface="Microsoft Sans Serif"/>
              <a:cs typeface="Microsoft Sans Serif"/>
            </a:endParaRPr>
          </a:p>
          <a:p>
            <a:pPr>
              <a:spcBef>
                <a:spcPts val="15"/>
              </a:spcBef>
            </a:pPr>
            <a:endParaRPr sz="1400">
              <a:latin typeface="Microsoft Sans Serif"/>
              <a:cs typeface="Microsoft Sans Serif"/>
            </a:endParaRPr>
          </a:p>
          <a:p>
            <a:pPr marL="118745">
              <a:tabLst>
                <a:tab pos="708025" algn="l"/>
              </a:tabLst>
            </a:pPr>
            <a:r>
              <a:rPr sz="1000" spc="-25" dirty="0">
                <a:latin typeface="Microsoft Sans Serif"/>
                <a:cs typeface="Microsoft Sans Serif"/>
              </a:rPr>
              <a:t>R</a:t>
            </a:r>
            <a:r>
              <a:rPr sz="900" spc="-37" baseline="-32407" dirty="0">
                <a:latin typeface="Microsoft Sans Serif"/>
                <a:cs typeface="Microsoft Sans Serif"/>
              </a:rPr>
              <a:t>2	</a:t>
            </a:r>
            <a:r>
              <a:rPr sz="1000" spc="-25" dirty="0">
                <a:latin typeface="Microsoft Sans Serif"/>
                <a:cs typeface="Microsoft Sans Serif"/>
              </a:rPr>
              <a:t>R</a:t>
            </a:r>
            <a:r>
              <a:rPr sz="900" spc="-37" baseline="-32407" dirty="0">
                <a:latin typeface="Microsoft Sans Serif"/>
                <a:cs typeface="Microsoft Sans Serif"/>
              </a:rPr>
              <a:t>3</a:t>
            </a:r>
            <a:endParaRPr sz="900" baseline="-32407">
              <a:latin typeface="Microsoft Sans Serif"/>
              <a:cs typeface="Microsoft Sans Serif"/>
            </a:endParaRPr>
          </a:p>
        </p:txBody>
      </p:sp>
      <p:sp>
        <p:nvSpPr>
          <p:cNvPr id="14" name="object 14"/>
          <p:cNvSpPr txBox="1"/>
          <p:nvPr/>
        </p:nvSpPr>
        <p:spPr>
          <a:xfrm>
            <a:off x="10070454" y="3530613"/>
            <a:ext cx="205104" cy="166712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38100">
              <a:spcBef>
                <a:spcPts val="100"/>
              </a:spcBef>
            </a:pPr>
            <a:r>
              <a:rPr sz="1000" spc="-25" dirty="0">
                <a:latin typeface="Microsoft Sans Serif"/>
                <a:cs typeface="Microsoft Sans Serif"/>
              </a:rPr>
              <a:t>R</a:t>
            </a:r>
            <a:r>
              <a:rPr sz="900" spc="-37" baseline="-32407" dirty="0">
                <a:latin typeface="Microsoft Sans Serif"/>
                <a:cs typeface="Microsoft Sans Serif"/>
              </a:rPr>
              <a:t>4</a:t>
            </a:r>
            <a:endParaRPr sz="900" baseline="-32407">
              <a:latin typeface="Microsoft Sans Serif"/>
              <a:cs typeface="Microsoft Sans Serif"/>
            </a:endParaRPr>
          </a:p>
        </p:txBody>
      </p:sp>
      <p:sp>
        <p:nvSpPr>
          <p:cNvPr id="15" name="object 15"/>
          <p:cNvSpPr txBox="1"/>
          <p:nvPr/>
        </p:nvSpPr>
        <p:spPr>
          <a:xfrm>
            <a:off x="10639427" y="3530613"/>
            <a:ext cx="205104" cy="166712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38100">
              <a:spcBef>
                <a:spcPts val="100"/>
              </a:spcBef>
            </a:pPr>
            <a:r>
              <a:rPr sz="1000" spc="-25" dirty="0">
                <a:latin typeface="Microsoft Sans Serif"/>
                <a:cs typeface="Microsoft Sans Serif"/>
              </a:rPr>
              <a:t>R</a:t>
            </a:r>
            <a:r>
              <a:rPr sz="900" spc="-37" baseline="-32407" dirty="0">
                <a:latin typeface="Microsoft Sans Serif"/>
                <a:cs typeface="Microsoft Sans Serif"/>
              </a:rPr>
              <a:t>5</a:t>
            </a:r>
            <a:endParaRPr sz="900" baseline="-32407">
              <a:latin typeface="Microsoft Sans Serif"/>
              <a:cs typeface="Microsoft Sans Serif"/>
            </a:endParaRPr>
          </a:p>
        </p:txBody>
      </p:sp>
      <p:sp>
        <p:nvSpPr>
          <p:cNvPr id="16" name="object 16"/>
          <p:cNvSpPr txBox="1"/>
          <p:nvPr/>
        </p:nvSpPr>
        <p:spPr>
          <a:xfrm>
            <a:off x="8518388" y="3959374"/>
            <a:ext cx="2152650" cy="166712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38100">
              <a:spcBef>
                <a:spcPts val="100"/>
              </a:spcBef>
            </a:pPr>
            <a:r>
              <a:rPr sz="800" spc="25" dirty="0">
                <a:latin typeface="Microsoft Sans Serif"/>
                <a:cs typeface="Microsoft Sans Serif"/>
              </a:rPr>
              <a:t>Corriente</a:t>
            </a:r>
            <a:r>
              <a:rPr sz="800" spc="-5" dirty="0">
                <a:latin typeface="Microsoft Sans Serif"/>
                <a:cs typeface="Microsoft Sans Serif"/>
              </a:rPr>
              <a:t> </a:t>
            </a:r>
            <a:r>
              <a:rPr sz="800" spc="15" dirty="0">
                <a:latin typeface="Microsoft Sans Serif"/>
                <a:cs typeface="Microsoft Sans Serif"/>
              </a:rPr>
              <a:t>Total</a:t>
            </a:r>
            <a:r>
              <a:rPr sz="800" spc="-5" dirty="0">
                <a:latin typeface="Microsoft Sans Serif"/>
                <a:cs typeface="Microsoft Sans Serif"/>
              </a:rPr>
              <a:t> </a:t>
            </a:r>
            <a:r>
              <a:rPr sz="800" spc="10" dirty="0">
                <a:latin typeface="Microsoft Sans Serif"/>
                <a:cs typeface="Microsoft Sans Serif"/>
              </a:rPr>
              <a:t>(I</a:t>
            </a:r>
            <a:r>
              <a:rPr sz="800" spc="-100" dirty="0">
                <a:latin typeface="Microsoft Sans Serif"/>
                <a:cs typeface="Microsoft Sans Serif"/>
              </a:rPr>
              <a:t> </a:t>
            </a:r>
            <a:r>
              <a:rPr sz="900" spc="-120" baseline="-32407" dirty="0">
                <a:latin typeface="Microsoft Sans Serif"/>
                <a:cs typeface="Microsoft Sans Serif"/>
              </a:rPr>
              <a:t>t</a:t>
            </a:r>
            <a:r>
              <a:rPr sz="800" spc="-30" dirty="0">
                <a:latin typeface="Microsoft Sans Serif"/>
                <a:cs typeface="Microsoft Sans Serif"/>
              </a:rPr>
              <a:t>)</a:t>
            </a:r>
            <a:r>
              <a:rPr sz="800" spc="-5" dirty="0">
                <a:latin typeface="Microsoft Sans Serif"/>
                <a:cs typeface="Microsoft Sans Serif"/>
              </a:rPr>
              <a:t> </a:t>
            </a:r>
            <a:r>
              <a:rPr sz="800" spc="-10" dirty="0">
                <a:latin typeface="Microsoft Sans Serif"/>
                <a:cs typeface="Microsoft Sans Serif"/>
              </a:rPr>
              <a:t>=</a:t>
            </a:r>
            <a:r>
              <a:rPr sz="800" spc="-5" dirty="0">
                <a:latin typeface="Microsoft Sans Serif"/>
                <a:cs typeface="Microsoft Sans Serif"/>
              </a:rPr>
              <a:t> </a:t>
            </a:r>
            <a:r>
              <a:rPr sz="800" spc="45" dirty="0">
                <a:latin typeface="Microsoft Sans Serif"/>
                <a:cs typeface="Microsoft Sans Serif"/>
              </a:rPr>
              <a:t>I</a:t>
            </a:r>
            <a:r>
              <a:rPr sz="800" dirty="0">
                <a:latin typeface="Microsoft Sans Serif"/>
                <a:cs typeface="Microsoft Sans Serif"/>
              </a:rPr>
              <a:t> </a:t>
            </a:r>
            <a:r>
              <a:rPr sz="800" spc="40" dirty="0">
                <a:latin typeface="Microsoft Sans Serif"/>
                <a:cs typeface="Microsoft Sans Serif"/>
              </a:rPr>
              <a:t> </a:t>
            </a:r>
            <a:r>
              <a:rPr sz="900" spc="7" baseline="-32407" dirty="0">
                <a:latin typeface="Microsoft Sans Serif"/>
                <a:cs typeface="Microsoft Sans Serif"/>
              </a:rPr>
              <a:t>1</a:t>
            </a:r>
            <a:r>
              <a:rPr sz="900" baseline="-32407" dirty="0">
                <a:latin typeface="Microsoft Sans Serif"/>
                <a:cs typeface="Microsoft Sans Serif"/>
              </a:rPr>
              <a:t> </a:t>
            </a:r>
            <a:r>
              <a:rPr sz="900" spc="-89" baseline="-32407" dirty="0">
                <a:latin typeface="Microsoft Sans Serif"/>
                <a:cs typeface="Microsoft Sans Serif"/>
              </a:rPr>
              <a:t> </a:t>
            </a:r>
            <a:r>
              <a:rPr sz="700" spc="-10" dirty="0">
                <a:latin typeface="Microsoft Sans Serif"/>
                <a:cs typeface="Microsoft Sans Serif"/>
              </a:rPr>
              <a:t>=</a:t>
            </a:r>
            <a:r>
              <a:rPr sz="700" spc="-5" dirty="0">
                <a:latin typeface="Microsoft Sans Serif"/>
                <a:cs typeface="Microsoft Sans Serif"/>
              </a:rPr>
              <a:t> </a:t>
            </a:r>
            <a:r>
              <a:rPr sz="700" spc="5" dirty="0">
                <a:latin typeface="Microsoft Sans Serif"/>
                <a:cs typeface="Microsoft Sans Serif"/>
              </a:rPr>
              <a:t>y</a:t>
            </a:r>
            <a:r>
              <a:rPr sz="700" spc="-140" dirty="0">
                <a:latin typeface="Microsoft Sans Serif"/>
                <a:cs typeface="Microsoft Sans Serif"/>
              </a:rPr>
              <a:t>o</a:t>
            </a:r>
            <a:r>
              <a:rPr sz="900" spc="15" baseline="-32407" dirty="0">
                <a:latin typeface="Microsoft Sans Serif"/>
                <a:cs typeface="Microsoft Sans Serif"/>
              </a:rPr>
              <a:t>2</a:t>
            </a:r>
            <a:r>
              <a:rPr sz="700" spc="-10" dirty="0">
                <a:latin typeface="Microsoft Sans Serif"/>
                <a:cs typeface="Microsoft Sans Serif"/>
              </a:rPr>
              <a:t>=</a:t>
            </a:r>
            <a:r>
              <a:rPr sz="700" spc="-5" dirty="0">
                <a:latin typeface="Microsoft Sans Serif"/>
                <a:cs typeface="Microsoft Sans Serif"/>
              </a:rPr>
              <a:t> </a:t>
            </a:r>
            <a:r>
              <a:rPr sz="700" spc="20" dirty="0">
                <a:latin typeface="Microsoft Sans Serif"/>
                <a:cs typeface="Microsoft Sans Serif"/>
              </a:rPr>
              <a:t>yo</a:t>
            </a:r>
            <a:r>
              <a:rPr sz="700" spc="-100" dirty="0">
                <a:latin typeface="Microsoft Sans Serif"/>
                <a:cs typeface="Microsoft Sans Serif"/>
              </a:rPr>
              <a:t> </a:t>
            </a:r>
            <a:r>
              <a:rPr sz="900" spc="-367" baseline="-32407" dirty="0">
                <a:latin typeface="Microsoft Sans Serif"/>
                <a:cs typeface="Microsoft Sans Serif"/>
              </a:rPr>
              <a:t>3</a:t>
            </a:r>
            <a:r>
              <a:rPr sz="700" spc="-10" dirty="0">
                <a:latin typeface="Microsoft Sans Serif"/>
                <a:cs typeface="Microsoft Sans Serif"/>
              </a:rPr>
              <a:t>=</a:t>
            </a:r>
            <a:r>
              <a:rPr sz="700" spc="-5" dirty="0">
                <a:latin typeface="Microsoft Sans Serif"/>
                <a:cs typeface="Microsoft Sans Serif"/>
              </a:rPr>
              <a:t> </a:t>
            </a:r>
            <a:r>
              <a:rPr sz="700" spc="20" dirty="0">
                <a:latin typeface="Microsoft Sans Serif"/>
                <a:cs typeface="Microsoft Sans Serif"/>
              </a:rPr>
              <a:t>yo</a:t>
            </a:r>
            <a:r>
              <a:rPr sz="700" dirty="0">
                <a:latin typeface="Microsoft Sans Serif"/>
                <a:cs typeface="Microsoft Sans Serif"/>
              </a:rPr>
              <a:t> </a:t>
            </a:r>
            <a:r>
              <a:rPr sz="700" spc="-35" dirty="0">
                <a:latin typeface="Microsoft Sans Serif"/>
                <a:cs typeface="Microsoft Sans Serif"/>
              </a:rPr>
              <a:t> </a:t>
            </a:r>
            <a:r>
              <a:rPr sz="900" spc="7" baseline="-32407" dirty="0">
                <a:latin typeface="Microsoft Sans Serif"/>
                <a:cs typeface="Microsoft Sans Serif"/>
              </a:rPr>
              <a:t>4</a:t>
            </a:r>
            <a:r>
              <a:rPr sz="900" baseline="-32407" dirty="0">
                <a:latin typeface="Microsoft Sans Serif"/>
                <a:cs typeface="Microsoft Sans Serif"/>
              </a:rPr>
              <a:t> </a:t>
            </a:r>
            <a:r>
              <a:rPr sz="900" spc="-89" baseline="-32407" dirty="0">
                <a:latin typeface="Microsoft Sans Serif"/>
                <a:cs typeface="Microsoft Sans Serif"/>
              </a:rPr>
              <a:t> </a:t>
            </a:r>
            <a:r>
              <a:rPr sz="1000" spc="-15" dirty="0">
                <a:latin typeface="Microsoft Sans Serif"/>
                <a:cs typeface="Microsoft Sans Serif"/>
              </a:rPr>
              <a:t>=</a:t>
            </a:r>
            <a:r>
              <a:rPr sz="1000" spc="-10" dirty="0">
                <a:latin typeface="Microsoft Sans Serif"/>
                <a:cs typeface="Microsoft Sans Serif"/>
              </a:rPr>
              <a:t> </a:t>
            </a:r>
            <a:r>
              <a:rPr sz="1000" spc="-140" dirty="0">
                <a:latin typeface="Microsoft Sans Serif"/>
                <a:cs typeface="Microsoft Sans Serif"/>
              </a:rPr>
              <a:t>y</a:t>
            </a:r>
            <a:r>
              <a:rPr sz="900" spc="-292" baseline="-32407" dirty="0">
                <a:latin typeface="Microsoft Sans Serif"/>
                <a:cs typeface="Microsoft Sans Serif"/>
              </a:rPr>
              <a:t>5</a:t>
            </a:r>
            <a:r>
              <a:rPr sz="1000" spc="45" dirty="0">
                <a:latin typeface="Microsoft Sans Serif"/>
                <a:cs typeface="Microsoft Sans Serif"/>
              </a:rPr>
              <a:t>o</a:t>
            </a:r>
            <a:endParaRPr sz="1000">
              <a:latin typeface="Microsoft Sans Serif"/>
              <a:cs typeface="Microsoft Sans Serif"/>
            </a:endParaRPr>
          </a:p>
        </p:txBody>
      </p:sp>
      <p:sp>
        <p:nvSpPr>
          <p:cNvPr id="17" name="object 17"/>
          <p:cNvSpPr txBox="1"/>
          <p:nvPr/>
        </p:nvSpPr>
        <p:spPr>
          <a:xfrm>
            <a:off x="8254238" y="4438653"/>
            <a:ext cx="2240280" cy="159018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38100">
              <a:spcBef>
                <a:spcPts val="100"/>
              </a:spcBef>
            </a:pPr>
            <a:r>
              <a:rPr sz="950" spc="5" dirty="0">
                <a:latin typeface="Microsoft Sans Serif"/>
                <a:cs typeface="Microsoft Sans Serif"/>
              </a:rPr>
              <a:t>Resistencia</a:t>
            </a:r>
            <a:r>
              <a:rPr sz="950" spc="-10" dirty="0">
                <a:latin typeface="Microsoft Sans Serif"/>
                <a:cs typeface="Microsoft Sans Serif"/>
              </a:rPr>
              <a:t> </a:t>
            </a:r>
            <a:r>
              <a:rPr sz="950" spc="45" dirty="0">
                <a:latin typeface="Microsoft Sans Serif"/>
                <a:cs typeface="Microsoft Sans Serif"/>
              </a:rPr>
              <a:t>total</a:t>
            </a:r>
            <a:r>
              <a:rPr sz="950" spc="-10" dirty="0">
                <a:latin typeface="Microsoft Sans Serif"/>
                <a:cs typeface="Microsoft Sans Serif"/>
              </a:rPr>
              <a:t> </a:t>
            </a:r>
            <a:r>
              <a:rPr sz="950" spc="-15" dirty="0">
                <a:latin typeface="Microsoft Sans Serif"/>
                <a:cs typeface="Microsoft Sans Serif"/>
              </a:rPr>
              <a:t>=</a:t>
            </a:r>
            <a:r>
              <a:rPr sz="950" spc="-10" dirty="0">
                <a:latin typeface="Microsoft Sans Serif"/>
                <a:cs typeface="Microsoft Sans Serif"/>
              </a:rPr>
              <a:t> </a:t>
            </a:r>
            <a:r>
              <a:rPr sz="950" spc="-100" dirty="0">
                <a:latin typeface="Microsoft Sans Serif"/>
                <a:cs typeface="Microsoft Sans Serif"/>
              </a:rPr>
              <a:t>R</a:t>
            </a:r>
            <a:r>
              <a:rPr sz="950" spc="-65" dirty="0">
                <a:latin typeface="Microsoft Sans Serif"/>
                <a:cs typeface="Microsoft Sans Serif"/>
              </a:rPr>
              <a:t> </a:t>
            </a:r>
            <a:r>
              <a:rPr sz="900" spc="-172" baseline="-32407" dirty="0">
                <a:latin typeface="Microsoft Sans Serif"/>
                <a:cs typeface="Microsoft Sans Serif"/>
              </a:rPr>
              <a:t>t</a:t>
            </a:r>
            <a:r>
              <a:rPr sz="950" spc="-15" dirty="0">
                <a:latin typeface="Microsoft Sans Serif"/>
                <a:cs typeface="Microsoft Sans Serif"/>
              </a:rPr>
              <a:t>=</a:t>
            </a:r>
            <a:r>
              <a:rPr sz="950" spc="-10" dirty="0">
                <a:latin typeface="Microsoft Sans Serif"/>
                <a:cs typeface="Microsoft Sans Serif"/>
              </a:rPr>
              <a:t> </a:t>
            </a:r>
            <a:r>
              <a:rPr sz="950" spc="-100" dirty="0">
                <a:latin typeface="Microsoft Sans Serif"/>
                <a:cs typeface="Microsoft Sans Serif"/>
              </a:rPr>
              <a:t>R</a:t>
            </a:r>
            <a:r>
              <a:rPr sz="950" spc="-10" dirty="0">
                <a:latin typeface="Microsoft Sans Serif"/>
                <a:cs typeface="Microsoft Sans Serif"/>
              </a:rPr>
              <a:t> </a:t>
            </a:r>
            <a:r>
              <a:rPr sz="950" spc="-170" dirty="0">
                <a:latin typeface="Microsoft Sans Serif"/>
                <a:cs typeface="Microsoft Sans Serif"/>
              </a:rPr>
              <a:t>+</a:t>
            </a:r>
            <a:r>
              <a:rPr sz="900" spc="7" baseline="-32407" dirty="0">
                <a:latin typeface="Microsoft Sans Serif"/>
                <a:cs typeface="Microsoft Sans Serif"/>
              </a:rPr>
              <a:t>1</a:t>
            </a:r>
            <a:r>
              <a:rPr sz="900" spc="-157" baseline="-32407" dirty="0">
                <a:latin typeface="Microsoft Sans Serif"/>
                <a:cs typeface="Microsoft Sans Serif"/>
              </a:rPr>
              <a:t> </a:t>
            </a:r>
            <a:r>
              <a:rPr sz="950" spc="-100" dirty="0">
                <a:latin typeface="Microsoft Sans Serif"/>
                <a:cs typeface="Microsoft Sans Serif"/>
              </a:rPr>
              <a:t>R</a:t>
            </a:r>
            <a:r>
              <a:rPr sz="950" spc="-10" dirty="0">
                <a:latin typeface="Microsoft Sans Serif"/>
                <a:cs typeface="Microsoft Sans Serif"/>
              </a:rPr>
              <a:t> </a:t>
            </a:r>
            <a:r>
              <a:rPr sz="950" spc="-15" dirty="0">
                <a:latin typeface="Microsoft Sans Serif"/>
                <a:cs typeface="Microsoft Sans Serif"/>
              </a:rPr>
              <a:t>+</a:t>
            </a:r>
            <a:r>
              <a:rPr sz="950" spc="-10" dirty="0">
                <a:latin typeface="Microsoft Sans Serif"/>
                <a:cs typeface="Microsoft Sans Serif"/>
              </a:rPr>
              <a:t> </a:t>
            </a:r>
            <a:r>
              <a:rPr sz="950" spc="-515" dirty="0">
                <a:latin typeface="Microsoft Sans Serif"/>
                <a:cs typeface="Microsoft Sans Serif"/>
              </a:rPr>
              <a:t>R</a:t>
            </a:r>
            <a:r>
              <a:rPr sz="900" spc="7" baseline="-32407" dirty="0">
                <a:latin typeface="Microsoft Sans Serif"/>
                <a:cs typeface="Microsoft Sans Serif"/>
              </a:rPr>
              <a:t>2</a:t>
            </a:r>
            <a:r>
              <a:rPr sz="900" baseline="-32407" dirty="0">
                <a:latin typeface="Microsoft Sans Serif"/>
                <a:cs typeface="Microsoft Sans Serif"/>
              </a:rPr>
              <a:t> </a:t>
            </a:r>
            <a:r>
              <a:rPr sz="900" spc="-7" baseline="-32407" dirty="0">
                <a:latin typeface="Microsoft Sans Serif"/>
                <a:cs typeface="Microsoft Sans Serif"/>
              </a:rPr>
              <a:t> </a:t>
            </a:r>
            <a:r>
              <a:rPr sz="950" spc="-15" dirty="0">
                <a:latin typeface="Microsoft Sans Serif"/>
                <a:cs typeface="Microsoft Sans Serif"/>
              </a:rPr>
              <a:t>+</a:t>
            </a:r>
            <a:r>
              <a:rPr sz="950" spc="-10" dirty="0">
                <a:latin typeface="Microsoft Sans Serif"/>
                <a:cs typeface="Microsoft Sans Serif"/>
              </a:rPr>
              <a:t> </a:t>
            </a:r>
            <a:r>
              <a:rPr sz="950" spc="-100" dirty="0">
                <a:latin typeface="Microsoft Sans Serif"/>
                <a:cs typeface="Microsoft Sans Serif"/>
              </a:rPr>
              <a:t>R</a:t>
            </a:r>
            <a:r>
              <a:rPr sz="950" spc="-90" dirty="0">
                <a:latin typeface="Microsoft Sans Serif"/>
                <a:cs typeface="Microsoft Sans Serif"/>
              </a:rPr>
              <a:t> </a:t>
            </a:r>
            <a:r>
              <a:rPr sz="900" spc="-390" baseline="-32407" dirty="0">
                <a:latin typeface="Microsoft Sans Serif"/>
                <a:cs typeface="Microsoft Sans Serif"/>
              </a:rPr>
              <a:t>3</a:t>
            </a:r>
            <a:r>
              <a:rPr sz="950" spc="-15" dirty="0">
                <a:latin typeface="Microsoft Sans Serif"/>
                <a:cs typeface="Microsoft Sans Serif"/>
              </a:rPr>
              <a:t>+</a:t>
            </a:r>
            <a:r>
              <a:rPr sz="950" spc="-10" dirty="0">
                <a:latin typeface="Microsoft Sans Serif"/>
                <a:cs typeface="Microsoft Sans Serif"/>
              </a:rPr>
              <a:t> </a:t>
            </a:r>
            <a:r>
              <a:rPr sz="950" spc="-100" dirty="0">
                <a:latin typeface="Microsoft Sans Serif"/>
                <a:cs typeface="Microsoft Sans Serif"/>
              </a:rPr>
              <a:t>R</a:t>
            </a:r>
            <a:endParaRPr sz="950">
              <a:latin typeface="Microsoft Sans Serif"/>
              <a:cs typeface="Microsoft Sans Serif"/>
            </a:endParaRPr>
          </a:p>
        </p:txBody>
      </p:sp>
      <p:sp>
        <p:nvSpPr>
          <p:cNvPr id="18" name="object 18"/>
          <p:cNvSpPr txBox="1"/>
          <p:nvPr/>
        </p:nvSpPr>
        <p:spPr>
          <a:xfrm>
            <a:off x="10538120" y="4525395"/>
            <a:ext cx="349885" cy="105157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  <a:tabLst>
                <a:tab pos="292735" algn="l"/>
              </a:tabLst>
            </a:pPr>
            <a:r>
              <a:rPr sz="600" spc="5" dirty="0">
                <a:latin typeface="Microsoft Sans Serif"/>
                <a:cs typeface="Microsoft Sans Serif"/>
              </a:rPr>
              <a:t>4	5</a:t>
            </a:r>
            <a:endParaRPr sz="600">
              <a:latin typeface="Microsoft Sans Serif"/>
              <a:cs typeface="Microsoft Sans Serif"/>
            </a:endParaRPr>
          </a:p>
        </p:txBody>
      </p:sp>
      <p:sp>
        <p:nvSpPr>
          <p:cNvPr id="19" name="object 19"/>
          <p:cNvSpPr txBox="1"/>
          <p:nvPr/>
        </p:nvSpPr>
        <p:spPr>
          <a:xfrm>
            <a:off x="7919681" y="4761233"/>
            <a:ext cx="4490085" cy="3563604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80340">
              <a:spcBef>
                <a:spcPts val="100"/>
              </a:spcBef>
            </a:pPr>
            <a:r>
              <a:rPr sz="950" spc="-15" dirty="0">
                <a:latin typeface="Microsoft Sans Serif"/>
                <a:cs typeface="Microsoft Sans Serif"/>
              </a:rPr>
              <a:t>R</a:t>
            </a:r>
            <a:r>
              <a:rPr sz="900" spc="-22" baseline="-32407" dirty="0">
                <a:latin typeface="Microsoft Sans Serif"/>
                <a:cs typeface="Microsoft Sans Serif"/>
              </a:rPr>
              <a:t>t</a:t>
            </a:r>
            <a:r>
              <a:rPr sz="950" spc="-15" dirty="0">
                <a:latin typeface="Microsoft Sans Serif"/>
                <a:cs typeface="Microsoft Sans Serif"/>
              </a:rPr>
              <a:t>= </a:t>
            </a:r>
            <a:r>
              <a:rPr sz="950" spc="10" dirty="0">
                <a:latin typeface="Microsoft Sans Serif"/>
                <a:cs typeface="Microsoft Sans Serif"/>
              </a:rPr>
              <a:t>11.000</a:t>
            </a:r>
            <a:r>
              <a:rPr sz="950" spc="-15" dirty="0">
                <a:latin typeface="Microsoft Sans Serif"/>
                <a:cs typeface="Microsoft Sans Serif"/>
              </a:rPr>
              <a:t> </a:t>
            </a:r>
            <a:r>
              <a:rPr sz="950" dirty="0">
                <a:latin typeface="Microsoft Sans Serif"/>
                <a:cs typeface="Microsoft Sans Serif"/>
              </a:rPr>
              <a:t>Ω</a:t>
            </a:r>
            <a:r>
              <a:rPr sz="950" spc="-10" dirty="0">
                <a:latin typeface="Microsoft Sans Serif"/>
                <a:cs typeface="Microsoft Sans Serif"/>
              </a:rPr>
              <a:t> </a:t>
            </a:r>
            <a:r>
              <a:rPr sz="950" spc="-15" dirty="0">
                <a:latin typeface="Microsoft Sans Serif"/>
                <a:cs typeface="Microsoft Sans Serif"/>
              </a:rPr>
              <a:t>+ </a:t>
            </a:r>
            <a:r>
              <a:rPr sz="950" spc="15" dirty="0">
                <a:latin typeface="Microsoft Sans Serif"/>
                <a:cs typeface="Microsoft Sans Serif"/>
              </a:rPr>
              <a:t>2000</a:t>
            </a:r>
            <a:r>
              <a:rPr sz="950" spc="-10" dirty="0">
                <a:latin typeface="Microsoft Sans Serif"/>
                <a:cs typeface="Microsoft Sans Serif"/>
              </a:rPr>
              <a:t> </a:t>
            </a:r>
            <a:r>
              <a:rPr sz="950" dirty="0">
                <a:latin typeface="Microsoft Sans Serif"/>
                <a:cs typeface="Microsoft Sans Serif"/>
              </a:rPr>
              <a:t>Ω</a:t>
            </a:r>
            <a:r>
              <a:rPr sz="950" spc="-15" dirty="0">
                <a:latin typeface="Microsoft Sans Serif"/>
                <a:cs typeface="Microsoft Sans Serif"/>
              </a:rPr>
              <a:t> + </a:t>
            </a:r>
            <a:r>
              <a:rPr sz="950" spc="15" dirty="0">
                <a:latin typeface="Microsoft Sans Serif"/>
                <a:cs typeface="Microsoft Sans Serif"/>
              </a:rPr>
              <a:t>2000</a:t>
            </a:r>
            <a:r>
              <a:rPr sz="950" spc="-10" dirty="0">
                <a:latin typeface="Microsoft Sans Serif"/>
                <a:cs typeface="Microsoft Sans Serif"/>
              </a:rPr>
              <a:t> </a:t>
            </a:r>
            <a:r>
              <a:rPr sz="950" dirty="0">
                <a:latin typeface="Microsoft Sans Serif"/>
                <a:cs typeface="Microsoft Sans Serif"/>
              </a:rPr>
              <a:t>Ω</a:t>
            </a:r>
            <a:r>
              <a:rPr sz="950" spc="-15" dirty="0">
                <a:latin typeface="Microsoft Sans Serif"/>
                <a:cs typeface="Microsoft Sans Serif"/>
              </a:rPr>
              <a:t> +</a:t>
            </a:r>
            <a:r>
              <a:rPr sz="950" spc="-10" dirty="0">
                <a:latin typeface="Microsoft Sans Serif"/>
                <a:cs typeface="Microsoft Sans Serif"/>
              </a:rPr>
              <a:t> </a:t>
            </a:r>
            <a:r>
              <a:rPr sz="950" spc="15" dirty="0">
                <a:latin typeface="Microsoft Sans Serif"/>
                <a:cs typeface="Microsoft Sans Serif"/>
              </a:rPr>
              <a:t>100</a:t>
            </a:r>
            <a:r>
              <a:rPr sz="950" spc="-15" dirty="0">
                <a:latin typeface="Microsoft Sans Serif"/>
                <a:cs typeface="Microsoft Sans Serif"/>
              </a:rPr>
              <a:t> </a:t>
            </a:r>
            <a:r>
              <a:rPr sz="950" dirty="0">
                <a:latin typeface="Microsoft Sans Serif"/>
                <a:cs typeface="Microsoft Sans Serif"/>
              </a:rPr>
              <a:t>Ω</a:t>
            </a:r>
            <a:r>
              <a:rPr sz="950" spc="-15" dirty="0">
                <a:latin typeface="Microsoft Sans Serif"/>
                <a:cs typeface="Microsoft Sans Serif"/>
              </a:rPr>
              <a:t> +</a:t>
            </a:r>
            <a:r>
              <a:rPr sz="950" spc="-10" dirty="0">
                <a:latin typeface="Microsoft Sans Serif"/>
                <a:cs typeface="Microsoft Sans Serif"/>
              </a:rPr>
              <a:t> </a:t>
            </a:r>
            <a:r>
              <a:rPr sz="950" spc="15" dirty="0">
                <a:latin typeface="Microsoft Sans Serif"/>
                <a:cs typeface="Microsoft Sans Serif"/>
              </a:rPr>
              <a:t>1000</a:t>
            </a:r>
            <a:r>
              <a:rPr sz="950" spc="-15" dirty="0">
                <a:latin typeface="Microsoft Sans Serif"/>
                <a:cs typeface="Microsoft Sans Serif"/>
              </a:rPr>
              <a:t> </a:t>
            </a:r>
            <a:r>
              <a:rPr sz="950" dirty="0">
                <a:latin typeface="Microsoft Sans Serif"/>
                <a:cs typeface="Microsoft Sans Serif"/>
              </a:rPr>
              <a:t>Ω</a:t>
            </a:r>
            <a:endParaRPr sz="950">
              <a:latin typeface="Microsoft Sans Serif"/>
              <a:cs typeface="Microsoft Sans Serif"/>
            </a:endParaRPr>
          </a:p>
          <a:p>
            <a:pPr marL="982980">
              <a:spcBef>
                <a:spcPts val="1140"/>
              </a:spcBef>
            </a:pPr>
            <a:r>
              <a:rPr sz="950" spc="-15" dirty="0">
                <a:latin typeface="Microsoft Sans Serif"/>
                <a:cs typeface="Microsoft Sans Serif"/>
              </a:rPr>
              <a:t>R</a:t>
            </a:r>
            <a:r>
              <a:rPr sz="900" spc="-22" baseline="-32407" dirty="0">
                <a:latin typeface="Microsoft Sans Serif"/>
                <a:cs typeface="Microsoft Sans Serif"/>
              </a:rPr>
              <a:t>t</a:t>
            </a:r>
            <a:r>
              <a:rPr sz="950" spc="-15" dirty="0">
                <a:latin typeface="Microsoft Sans Serif"/>
                <a:cs typeface="Microsoft Sans Serif"/>
              </a:rPr>
              <a:t>=</a:t>
            </a:r>
            <a:r>
              <a:rPr sz="950" spc="-20" dirty="0">
                <a:latin typeface="Microsoft Sans Serif"/>
                <a:cs typeface="Microsoft Sans Serif"/>
              </a:rPr>
              <a:t> </a:t>
            </a:r>
            <a:r>
              <a:rPr sz="950" spc="10" dirty="0">
                <a:latin typeface="Microsoft Sans Serif"/>
                <a:cs typeface="Microsoft Sans Serif"/>
              </a:rPr>
              <a:t>16.100</a:t>
            </a:r>
            <a:r>
              <a:rPr sz="950" spc="-20" dirty="0">
                <a:latin typeface="Microsoft Sans Serif"/>
                <a:cs typeface="Microsoft Sans Serif"/>
              </a:rPr>
              <a:t> </a:t>
            </a:r>
            <a:r>
              <a:rPr sz="950" dirty="0">
                <a:latin typeface="Microsoft Sans Serif"/>
                <a:cs typeface="Microsoft Sans Serif"/>
              </a:rPr>
              <a:t>Ω</a:t>
            </a:r>
            <a:r>
              <a:rPr sz="950" spc="-15" dirty="0">
                <a:latin typeface="Microsoft Sans Serif"/>
                <a:cs typeface="Microsoft Sans Serif"/>
              </a:rPr>
              <a:t> =</a:t>
            </a:r>
            <a:r>
              <a:rPr sz="950" spc="-20" dirty="0">
                <a:latin typeface="Microsoft Sans Serif"/>
                <a:cs typeface="Microsoft Sans Serif"/>
              </a:rPr>
              <a:t> </a:t>
            </a:r>
            <a:r>
              <a:rPr sz="950" spc="10" dirty="0">
                <a:latin typeface="Microsoft Sans Serif"/>
                <a:cs typeface="Microsoft Sans Serif"/>
              </a:rPr>
              <a:t>16.1k</a:t>
            </a:r>
            <a:r>
              <a:rPr sz="950" spc="-20" dirty="0">
                <a:latin typeface="Microsoft Sans Serif"/>
                <a:cs typeface="Microsoft Sans Serif"/>
              </a:rPr>
              <a:t> </a:t>
            </a:r>
            <a:r>
              <a:rPr sz="950" dirty="0">
                <a:latin typeface="Microsoft Sans Serif"/>
                <a:cs typeface="Microsoft Sans Serif"/>
              </a:rPr>
              <a:t>Ω</a:t>
            </a:r>
            <a:endParaRPr sz="950">
              <a:latin typeface="Microsoft Sans Serif"/>
              <a:cs typeface="Microsoft Sans Serif"/>
            </a:endParaRPr>
          </a:p>
          <a:p>
            <a:pPr>
              <a:lnSpc>
                <a:spcPct val="100000"/>
              </a:lnSpc>
            </a:pPr>
            <a:endParaRPr sz="2200">
              <a:latin typeface="Microsoft Sans Serif"/>
              <a:cs typeface="Microsoft Sans Serif"/>
            </a:endParaRPr>
          </a:p>
          <a:p>
            <a:pPr marL="50800" marR="43180">
              <a:lnSpc>
                <a:spcPct val="133300"/>
              </a:lnSpc>
            </a:pPr>
            <a:r>
              <a:rPr sz="900" spc="20" dirty="0">
                <a:latin typeface="Microsoft Sans Serif"/>
                <a:cs typeface="Microsoft Sans Serif"/>
              </a:rPr>
              <a:t>La.resistencia.total.(Rt).en.un.circuito.en.serie.puede.determinarse.mediante. </a:t>
            </a:r>
            <a:r>
              <a:rPr sz="900" spc="25" dirty="0">
                <a:latin typeface="Microsoft Sans Serif"/>
                <a:cs typeface="Microsoft Sans Serif"/>
              </a:rPr>
              <a:t> </a:t>
            </a:r>
            <a:r>
              <a:rPr sz="900" spc="20" dirty="0">
                <a:latin typeface="Microsoft Sans Serif"/>
                <a:cs typeface="Microsoft Sans Serif"/>
              </a:rPr>
              <a:t>sumando.todos.los.valores.de.la.resistencia..Aunque.la.unidad.para.la.resistencia.  es.el.ohm,.diferentes.prefijos.de.unidades.métricas,.como.kilo.(k).o. </a:t>
            </a:r>
            <a:r>
              <a:rPr sz="900" spc="25" dirty="0">
                <a:latin typeface="Microsoft Sans Serif"/>
                <a:cs typeface="Microsoft Sans Serif"/>
              </a:rPr>
              <a:t>mega. </a:t>
            </a:r>
            <a:r>
              <a:rPr sz="900" spc="30" dirty="0">
                <a:latin typeface="Microsoft Sans Serif"/>
                <a:cs typeface="Microsoft Sans Serif"/>
              </a:rPr>
              <a:t> </a:t>
            </a:r>
            <a:r>
              <a:rPr sz="900" spc="10" dirty="0">
                <a:latin typeface="Microsoft Sans Serif"/>
                <a:cs typeface="Microsoft Sans Serif"/>
              </a:rPr>
              <a:t>(M).se.utilizan.a </a:t>
            </a:r>
            <a:r>
              <a:rPr sz="900" spc="30" dirty="0">
                <a:latin typeface="Microsoft Sans Serif"/>
                <a:cs typeface="Microsoft Sans Serif"/>
              </a:rPr>
              <a:t>menudo..Por </a:t>
            </a:r>
            <a:r>
              <a:rPr sz="900" spc="35" dirty="0">
                <a:latin typeface="Microsoft Sans Serif"/>
                <a:cs typeface="Microsoft Sans Serif"/>
              </a:rPr>
              <a:t>lo </a:t>
            </a:r>
            <a:r>
              <a:rPr sz="900" spc="30" dirty="0">
                <a:latin typeface="Microsoft Sans Serif"/>
                <a:cs typeface="Microsoft Sans Serif"/>
              </a:rPr>
              <a:t>tanto,.es.importante.convertir.todos. </a:t>
            </a:r>
            <a:r>
              <a:rPr sz="900" spc="35" dirty="0">
                <a:latin typeface="Microsoft Sans Serif"/>
                <a:cs typeface="Microsoft Sans Serif"/>
              </a:rPr>
              <a:t> </a:t>
            </a:r>
            <a:r>
              <a:rPr sz="900" spc="15" dirty="0">
                <a:latin typeface="Microsoft Sans Serif"/>
                <a:cs typeface="Microsoft Sans Serif"/>
              </a:rPr>
              <a:t>valores.de.resistencia.a.las.mismas.unidades.antes.de.</a:t>
            </a:r>
            <a:endParaRPr sz="900">
              <a:latin typeface="Microsoft Sans Serif"/>
              <a:cs typeface="Microsoft Sans Serif"/>
            </a:endParaRPr>
          </a:p>
          <a:p>
            <a:pPr>
              <a:spcBef>
                <a:spcPts val="15"/>
              </a:spcBef>
            </a:pPr>
            <a:endParaRPr sz="1300">
              <a:latin typeface="Microsoft Sans Serif"/>
              <a:cs typeface="Microsoft Sans Serif"/>
            </a:endParaRPr>
          </a:p>
          <a:p>
            <a:pPr marL="50800" marR="579120">
              <a:lnSpc>
                <a:spcPct val="104299"/>
              </a:lnSpc>
              <a:spcBef>
                <a:spcPts val="5"/>
              </a:spcBef>
            </a:pPr>
            <a:r>
              <a:rPr sz="1150" spc="-20" dirty="0">
                <a:latin typeface="Microsoft Sans Serif"/>
                <a:cs typeface="Microsoft Sans Serif"/>
              </a:rPr>
              <a:t>La</a:t>
            </a:r>
            <a:r>
              <a:rPr sz="1150" spc="-5" dirty="0">
                <a:latin typeface="Microsoft Sans Serif"/>
                <a:cs typeface="Microsoft Sans Serif"/>
              </a:rPr>
              <a:t> </a:t>
            </a:r>
            <a:r>
              <a:rPr sz="1150" spc="45" dirty="0">
                <a:latin typeface="Microsoft Sans Serif"/>
                <a:cs typeface="Microsoft Sans Serif"/>
              </a:rPr>
              <a:t>corriente</a:t>
            </a:r>
            <a:r>
              <a:rPr sz="1150" spc="-5" dirty="0">
                <a:latin typeface="Microsoft Sans Serif"/>
                <a:cs typeface="Microsoft Sans Serif"/>
              </a:rPr>
              <a:t> </a:t>
            </a:r>
            <a:r>
              <a:rPr sz="1150" spc="40" dirty="0">
                <a:latin typeface="Microsoft Sans Serif"/>
                <a:cs typeface="Microsoft Sans Serif"/>
              </a:rPr>
              <a:t>en</a:t>
            </a:r>
            <a:r>
              <a:rPr sz="1150" spc="-5" dirty="0">
                <a:latin typeface="Microsoft Sans Serif"/>
                <a:cs typeface="Microsoft Sans Serif"/>
              </a:rPr>
              <a:t> </a:t>
            </a:r>
            <a:r>
              <a:rPr sz="1150" spc="70" dirty="0">
                <a:latin typeface="Microsoft Sans Serif"/>
                <a:cs typeface="Microsoft Sans Serif"/>
              </a:rPr>
              <a:t>un</a:t>
            </a:r>
            <a:r>
              <a:rPr sz="1150" spc="-5" dirty="0">
                <a:latin typeface="Microsoft Sans Serif"/>
                <a:cs typeface="Microsoft Sans Serif"/>
              </a:rPr>
              <a:t> </a:t>
            </a:r>
            <a:r>
              <a:rPr sz="1150" spc="40" dirty="0">
                <a:latin typeface="Microsoft Sans Serif"/>
                <a:cs typeface="Microsoft Sans Serif"/>
              </a:rPr>
              <a:t>circuito</a:t>
            </a:r>
            <a:r>
              <a:rPr sz="1150" spc="-5" dirty="0">
                <a:latin typeface="Microsoft Sans Serif"/>
                <a:cs typeface="Microsoft Sans Serif"/>
              </a:rPr>
              <a:t> </a:t>
            </a:r>
            <a:r>
              <a:rPr sz="1150" spc="40" dirty="0">
                <a:latin typeface="Microsoft Sans Serif"/>
                <a:cs typeface="Microsoft Sans Serif"/>
              </a:rPr>
              <a:t>en</a:t>
            </a:r>
            <a:r>
              <a:rPr sz="1150" dirty="0">
                <a:latin typeface="Microsoft Sans Serif"/>
                <a:cs typeface="Microsoft Sans Serif"/>
              </a:rPr>
              <a:t> </a:t>
            </a:r>
            <a:r>
              <a:rPr sz="1150" spc="20" dirty="0">
                <a:latin typeface="Microsoft Sans Serif"/>
                <a:cs typeface="Microsoft Sans Serif"/>
              </a:rPr>
              <a:t>serie</a:t>
            </a:r>
            <a:r>
              <a:rPr sz="1150" spc="-5" dirty="0">
                <a:latin typeface="Microsoft Sans Serif"/>
                <a:cs typeface="Microsoft Sans Serif"/>
              </a:rPr>
              <a:t> </a:t>
            </a:r>
            <a:r>
              <a:rPr sz="1150" spc="-10" dirty="0">
                <a:latin typeface="Microsoft Sans Serif"/>
                <a:cs typeface="Microsoft Sans Serif"/>
              </a:rPr>
              <a:t>se</a:t>
            </a:r>
            <a:r>
              <a:rPr sz="1150" spc="-5" dirty="0">
                <a:latin typeface="Microsoft Sans Serif"/>
                <a:cs typeface="Microsoft Sans Serif"/>
              </a:rPr>
              <a:t> </a:t>
            </a:r>
            <a:r>
              <a:rPr sz="1150" spc="40" dirty="0">
                <a:latin typeface="Microsoft Sans Serif"/>
                <a:cs typeface="Microsoft Sans Serif"/>
              </a:rPr>
              <a:t>puede</a:t>
            </a:r>
            <a:r>
              <a:rPr sz="1150" spc="-5" dirty="0">
                <a:latin typeface="Microsoft Sans Serif"/>
                <a:cs typeface="Microsoft Sans Serif"/>
              </a:rPr>
              <a:t> </a:t>
            </a:r>
            <a:r>
              <a:rPr sz="1150" spc="55" dirty="0">
                <a:latin typeface="Microsoft Sans Serif"/>
                <a:cs typeface="Microsoft Sans Serif"/>
              </a:rPr>
              <a:t>determinar </a:t>
            </a:r>
            <a:r>
              <a:rPr sz="1150" spc="-290" dirty="0">
                <a:latin typeface="Microsoft Sans Serif"/>
                <a:cs typeface="Microsoft Sans Serif"/>
              </a:rPr>
              <a:t> </a:t>
            </a:r>
            <a:r>
              <a:rPr sz="1150" spc="40" dirty="0">
                <a:latin typeface="Microsoft Sans Serif"/>
                <a:cs typeface="Microsoft Sans Serif"/>
              </a:rPr>
              <a:t>usando </a:t>
            </a:r>
            <a:r>
              <a:rPr sz="1150" spc="20" dirty="0">
                <a:latin typeface="Microsoft Sans Serif"/>
                <a:cs typeface="Microsoft Sans Serif"/>
              </a:rPr>
              <a:t>la </a:t>
            </a:r>
            <a:r>
              <a:rPr sz="1150" spc="15" dirty="0">
                <a:latin typeface="Microsoft Sans Serif"/>
                <a:cs typeface="Microsoft Sans Serif"/>
              </a:rPr>
              <a:t>ley </a:t>
            </a:r>
            <a:r>
              <a:rPr sz="1150" spc="35" dirty="0">
                <a:latin typeface="Microsoft Sans Serif"/>
                <a:cs typeface="Microsoft Sans Serif"/>
              </a:rPr>
              <a:t>de </a:t>
            </a:r>
            <a:r>
              <a:rPr sz="1150" spc="45" dirty="0">
                <a:latin typeface="Microsoft Sans Serif"/>
                <a:cs typeface="Microsoft Sans Serif"/>
              </a:rPr>
              <a:t>Ohm. </a:t>
            </a:r>
            <a:r>
              <a:rPr sz="1150" spc="50" dirty="0">
                <a:latin typeface="Microsoft Sans Serif"/>
                <a:cs typeface="Microsoft Sans Serif"/>
              </a:rPr>
              <a:t> </a:t>
            </a:r>
            <a:r>
              <a:rPr sz="1150" spc="25" dirty="0">
                <a:latin typeface="Microsoft Sans Serif"/>
                <a:cs typeface="Microsoft Sans Serif"/>
              </a:rPr>
              <a:t>la.resistencia.total..Esta.corriente.fluye.a </a:t>
            </a:r>
            <a:r>
              <a:rPr sz="1150" spc="30" dirty="0">
                <a:latin typeface="Microsoft Sans Serif"/>
                <a:cs typeface="Microsoft Sans Serif"/>
              </a:rPr>
              <a:t> </a:t>
            </a:r>
            <a:r>
              <a:rPr sz="1150" spc="20" dirty="0">
                <a:latin typeface="Microsoft Sans Serif"/>
                <a:cs typeface="Microsoft Sans Serif"/>
              </a:rPr>
              <a:t>través.de.cada.resistencia.en.</a:t>
            </a:r>
            <a:r>
              <a:rPr sz="1150" spc="-15" dirty="0">
                <a:latin typeface="Microsoft Sans Serif"/>
                <a:cs typeface="Microsoft Sans Serif"/>
              </a:rPr>
              <a:t> </a:t>
            </a:r>
            <a:r>
              <a:rPr sz="1150" spc="20" dirty="0">
                <a:latin typeface="Microsoft Sans Serif"/>
                <a:cs typeface="Microsoft Sans Serif"/>
              </a:rPr>
              <a:t>el</a:t>
            </a:r>
            <a:r>
              <a:rPr sz="1150" spc="-10" dirty="0">
                <a:latin typeface="Microsoft Sans Serif"/>
                <a:cs typeface="Microsoft Sans Serif"/>
              </a:rPr>
              <a:t> </a:t>
            </a:r>
            <a:r>
              <a:rPr sz="1150" spc="30" dirty="0">
                <a:latin typeface="Microsoft Sans Serif"/>
                <a:cs typeface="Microsoft Sans Serif"/>
              </a:rPr>
              <a:t>circuito..</a:t>
            </a:r>
            <a:endParaRPr sz="1150">
              <a:latin typeface="Microsoft Sans Serif"/>
              <a:cs typeface="Microsoft Sans Serif"/>
            </a:endParaRPr>
          </a:p>
          <a:p>
            <a:pPr>
              <a:spcBef>
                <a:spcPts val="30"/>
              </a:spcBef>
            </a:pPr>
            <a:endParaRPr sz="1200">
              <a:latin typeface="Microsoft Sans Serif"/>
              <a:cs typeface="Microsoft Sans Serif"/>
            </a:endParaRPr>
          </a:p>
          <a:p>
            <a:pPr marL="50800" marR="446405">
              <a:lnSpc>
                <a:spcPct val="133300"/>
              </a:lnSpc>
            </a:pPr>
            <a:r>
              <a:rPr sz="900" spc="15" dirty="0">
                <a:latin typeface="Microsoft Sans Serif"/>
                <a:cs typeface="Microsoft Sans Serif"/>
              </a:rPr>
              <a:t>El.voltaje.medido.a </a:t>
            </a:r>
            <a:r>
              <a:rPr sz="900" spc="20" dirty="0">
                <a:latin typeface="Microsoft Sans Serif"/>
                <a:cs typeface="Microsoft Sans Serif"/>
              </a:rPr>
              <a:t>través.de.cada.resistor.también.puede.ser. </a:t>
            </a:r>
            <a:r>
              <a:rPr sz="900" spc="25" dirty="0">
                <a:latin typeface="Microsoft Sans Serif"/>
                <a:cs typeface="Microsoft Sans Serif"/>
              </a:rPr>
              <a:t> </a:t>
            </a:r>
            <a:r>
              <a:rPr sz="900" spc="15" dirty="0">
                <a:latin typeface="Microsoft Sans Serif"/>
                <a:cs typeface="Microsoft Sans Serif"/>
              </a:rPr>
              <a:t>calculado.usando.la.ley.de.Ohm..El.voltaje.a</a:t>
            </a:r>
            <a:r>
              <a:rPr sz="900" spc="-15" dirty="0">
                <a:latin typeface="Microsoft Sans Serif"/>
                <a:cs typeface="Microsoft Sans Serif"/>
              </a:rPr>
              <a:t> </a:t>
            </a:r>
            <a:r>
              <a:rPr sz="900" spc="15" dirty="0">
                <a:latin typeface="Microsoft Sans Serif"/>
                <a:cs typeface="Microsoft Sans Serif"/>
              </a:rPr>
              <a:t>través.de.una.resistencia.es.</a:t>
            </a:r>
            <a:r>
              <a:rPr sz="900" spc="-10" dirty="0">
                <a:latin typeface="Microsoft Sans Serif"/>
                <a:cs typeface="Microsoft Sans Serif"/>
              </a:rPr>
              <a:t> </a:t>
            </a:r>
            <a:r>
              <a:rPr sz="900" dirty="0">
                <a:latin typeface="Microsoft Sans Serif"/>
                <a:cs typeface="Microsoft Sans Serif"/>
              </a:rPr>
              <a:t>a </a:t>
            </a:r>
            <a:r>
              <a:rPr sz="900" spc="-225" dirty="0">
                <a:latin typeface="Microsoft Sans Serif"/>
                <a:cs typeface="Microsoft Sans Serif"/>
              </a:rPr>
              <a:t> </a:t>
            </a:r>
            <a:r>
              <a:rPr sz="900" spc="20" dirty="0">
                <a:latin typeface="Microsoft Sans Serif"/>
                <a:cs typeface="Microsoft Sans Serif"/>
              </a:rPr>
              <a:t>menudo.se.denomina.una.caída.de.voltaje..La.suma.del.voltaje. gotas.a </a:t>
            </a:r>
            <a:r>
              <a:rPr sz="900" spc="25" dirty="0">
                <a:latin typeface="Microsoft Sans Serif"/>
                <a:cs typeface="Microsoft Sans Serif"/>
              </a:rPr>
              <a:t> </a:t>
            </a:r>
            <a:r>
              <a:rPr sz="900" spc="15" dirty="0">
                <a:latin typeface="Microsoft Sans Serif"/>
                <a:cs typeface="Microsoft Sans Serif"/>
              </a:rPr>
              <a:t>través.de.cada.resistor.es.igual.al.voltaje.de.la.fuente..</a:t>
            </a:r>
            <a:endParaRPr sz="900">
              <a:latin typeface="Microsoft Sans Serif"/>
              <a:cs typeface="Microsoft Sans Serif"/>
            </a:endParaRP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8200764" y="1055983"/>
            <a:ext cx="2785154" cy="2522737"/>
          </a:xfrm>
          <a:prstGeom prst="rect">
            <a:avLst/>
          </a:prstGeom>
        </p:spPr>
      </p:pic>
      <p:grpSp>
        <p:nvGrpSpPr>
          <p:cNvPr id="3" name="object 3"/>
          <p:cNvGrpSpPr/>
          <p:nvPr/>
        </p:nvGrpSpPr>
        <p:grpSpPr>
          <a:xfrm>
            <a:off x="8107908" y="7509053"/>
            <a:ext cx="1841500" cy="1021715"/>
            <a:chOff x="3053308" y="7509052"/>
            <a:chExt cx="1841500" cy="1021715"/>
          </a:xfrm>
        </p:grpSpPr>
        <p:sp>
          <p:nvSpPr>
            <p:cNvPr id="4" name="object 4"/>
            <p:cNvSpPr/>
            <p:nvPr/>
          </p:nvSpPr>
          <p:spPr>
            <a:xfrm>
              <a:off x="3053308" y="7515402"/>
              <a:ext cx="1835150" cy="1009015"/>
            </a:xfrm>
            <a:custGeom>
              <a:avLst/>
              <a:gdLst/>
              <a:ahLst/>
              <a:cxnLst/>
              <a:rect l="l" t="t" r="r" b="b"/>
              <a:pathLst>
                <a:path w="1835150" h="1009015">
                  <a:moveTo>
                    <a:pt x="155257" y="449046"/>
                  </a:moveTo>
                  <a:lnTo>
                    <a:pt x="155257" y="0"/>
                  </a:lnTo>
                  <a:lnTo>
                    <a:pt x="1750390" y="0"/>
                  </a:lnTo>
                  <a:lnTo>
                    <a:pt x="1750390" y="262648"/>
                  </a:lnTo>
                  <a:lnTo>
                    <a:pt x="1834578" y="297560"/>
                  </a:lnTo>
                  <a:lnTo>
                    <a:pt x="1666201" y="359727"/>
                  </a:lnTo>
                  <a:lnTo>
                    <a:pt x="1832241" y="421932"/>
                  </a:lnTo>
                  <a:lnTo>
                    <a:pt x="1666201" y="484111"/>
                  </a:lnTo>
                  <a:lnTo>
                    <a:pt x="1832241" y="546290"/>
                  </a:lnTo>
                  <a:lnTo>
                    <a:pt x="1666201" y="608507"/>
                  </a:lnTo>
                  <a:lnTo>
                    <a:pt x="1832241" y="670687"/>
                  </a:lnTo>
                  <a:lnTo>
                    <a:pt x="1668538" y="732866"/>
                  </a:lnTo>
                  <a:lnTo>
                    <a:pt x="1750390" y="770115"/>
                  </a:lnTo>
                  <a:lnTo>
                    <a:pt x="1750390" y="1008748"/>
                  </a:lnTo>
                  <a:lnTo>
                    <a:pt x="155257" y="1008748"/>
                  </a:lnTo>
                  <a:lnTo>
                    <a:pt x="155257" y="539153"/>
                  </a:lnTo>
                </a:path>
                <a:path w="1835150" h="1009015">
                  <a:moveTo>
                    <a:pt x="0" y="449046"/>
                  </a:moveTo>
                  <a:lnTo>
                    <a:pt x="310527" y="449046"/>
                  </a:lnTo>
                </a:path>
                <a:path w="1835150" h="1009015">
                  <a:moveTo>
                    <a:pt x="242887" y="539153"/>
                  </a:moveTo>
                  <a:lnTo>
                    <a:pt x="67627" y="539153"/>
                  </a:lnTo>
                </a:path>
                <a:path w="1835150" h="1009015">
                  <a:moveTo>
                    <a:pt x="949693" y="0"/>
                  </a:moveTo>
                  <a:lnTo>
                    <a:pt x="949693" y="262648"/>
                  </a:lnTo>
                  <a:lnTo>
                    <a:pt x="1033881" y="297560"/>
                  </a:lnTo>
                  <a:lnTo>
                    <a:pt x="865504" y="359727"/>
                  </a:lnTo>
                  <a:lnTo>
                    <a:pt x="1031557" y="421932"/>
                  </a:lnTo>
                  <a:lnTo>
                    <a:pt x="865504" y="484111"/>
                  </a:lnTo>
                  <a:lnTo>
                    <a:pt x="1031557" y="546290"/>
                  </a:lnTo>
                  <a:lnTo>
                    <a:pt x="865517" y="608507"/>
                  </a:lnTo>
                  <a:lnTo>
                    <a:pt x="1031557" y="670687"/>
                  </a:lnTo>
                  <a:lnTo>
                    <a:pt x="867854" y="732866"/>
                  </a:lnTo>
                  <a:lnTo>
                    <a:pt x="949693" y="770115"/>
                  </a:lnTo>
                  <a:lnTo>
                    <a:pt x="949693" y="1008748"/>
                  </a:lnTo>
                </a:path>
              </a:pathLst>
            </a:custGeom>
            <a:ln w="1270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" name="object 5"/>
            <p:cNvSpPr/>
            <p:nvPr/>
          </p:nvSpPr>
          <p:spPr>
            <a:xfrm>
              <a:off x="4115130" y="7732001"/>
              <a:ext cx="80010" cy="579120"/>
            </a:xfrm>
            <a:custGeom>
              <a:avLst/>
              <a:gdLst/>
              <a:ahLst/>
              <a:cxnLst/>
              <a:rect l="l" t="t" r="r" b="b"/>
              <a:pathLst>
                <a:path w="80010" h="579120">
                  <a:moveTo>
                    <a:pt x="40766" y="0"/>
                  </a:moveTo>
                  <a:lnTo>
                    <a:pt x="25692" y="56172"/>
                  </a:lnTo>
                  <a:lnTo>
                    <a:pt x="0" y="109842"/>
                  </a:lnTo>
                  <a:lnTo>
                    <a:pt x="838" y="110985"/>
                  </a:lnTo>
                  <a:lnTo>
                    <a:pt x="29895" y="96278"/>
                  </a:lnTo>
                  <a:lnTo>
                    <a:pt x="28422" y="578980"/>
                  </a:lnTo>
                  <a:lnTo>
                    <a:pt x="48729" y="579031"/>
                  </a:lnTo>
                  <a:lnTo>
                    <a:pt x="50215" y="96507"/>
                  </a:lnTo>
                  <a:lnTo>
                    <a:pt x="78930" y="111506"/>
                  </a:lnTo>
                  <a:lnTo>
                    <a:pt x="79616" y="110375"/>
                  </a:lnTo>
                  <a:lnTo>
                    <a:pt x="54889" y="56375"/>
                  </a:lnTo>
                  <a:lnTo>
                    <a:pt x="40766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6" name="object 6"/>
          <p:cNvSpPr/>
          <p:nvPr/>
        </p:nvSpPr>
        <p:spPr>
          <a:xfrm>
            <a:off x="9995674" y="7732000"/>
            <a:ext cx="80010" cy="579120"/>
          </a:xfrm>
          <a:custGeom>
            <a:avLst/>
            <a:gdLst/>
            <a:ahLst/>
            <a:cxnLst/>
            <a:rect l="l" t="t" r="r" b="b"/>
            <a:pathLst>
              <a:path w="80010" h="579120">
                <a:moveTo>
                  <a:pt x="40792" y="0"/>
                </a:moveTo>
                <a:lnTo>
                  <a:pt x="25717" y="56172"/>
                </a:lnTo>
                <a:lnTo>
                  <a:pt x="0" y="109842"/>
                </a:lnTo>
                <a:lnTo>
                  <a:pt x="876" y="110985"/>
                </a:lnTo>
                <a:lnTo>
                  <a:pt x="29908" y="96278"/>
                </a:lnTo>
                <a:lnTo>
                  <a:pt x="28435" y="578980"/>
                </a:lnTo>
                <a:lnTo>
                  <a:pt x="48755" y="579031"/>
                </a:lnTo>
                <a:lnTo>
                  <a:pt x="50228" y="96507"/>
                </a:lnTo>
                <a:lnTo>
                  <a:pt x="78955" y="111506"/>
                </a:lnTo>
                <a:lnTo>
                  <a:pt x="79629" y="110375"/>
                </a:lnTo>
                <a:lnTo>
                  <a:pt x="54914" y="56375"/>
                </a:lnTo>
                <a:lnTo>
                  <a:pt x="40792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" name="object 7"/>
          <p:cNvSpPr/>
          <p:nvPr/>
        </p:nvSpPr>
        <p:spPr>
          <a:xfrm>
            <a:off x="8335708" y="7524597"/>
            <a:ext cx="579120" cy="80010"/>
          </a:xfrm>
          <a:custGeom>
            <a:avLst/>
            <a:gdLst/>
            <a:ahLst/>
            <a:cxnLst/>
            <a:rect l="l" t="t" r="r" b="b"/>
            <a:pathLst>
              <a:path w="579120" h="80009">
                <a:moveTo>
                  <a:pt x="110388" y="0"/>
                </a:moveTo>
                <a:lnTo>
                  <a:pt x="56387" y="24739"/>
                </a:lnTo>
                <a:lnTo>
                  <a:pt x="0" y="38823"/>
                </a:lnTo>
                <a:lnTo>
                  <a:pt x="56184" y="53936"/>
                </a:lnTo>
                <a:lnTo>
                  <a:pt x="109867" y="79628"/>
                </a:lnTo>
                <a:lnTo>
                  <a:pt x="110998" y="78778"/>
                </a:lnTo>
                <a:lnTo>
                  <a:pt x="96291" y="49733"/>
                </a:lnTo>
                <a:lnTo>
                  <a:pt x="578992" y="51206"/>
                </a:lnTo>
                <a:lnTo>
                  <a:pt x="579056" y="30886"/>
                </a:lnTo>
                <a:lnTo>
                  <a:pt x="96519" y="29400"/>
                </a:lnTo>
                <a:lnTo>
                  <a:pt x="111505" y="685"/>
                </a:lnTo>
                <a:lnTo>
                  <a:pt x="110388" y="0"/>
                </a:lnTo>
                <a:close/>
              </a:path>
            </a:pathLst>
          </a:custGeom>
          <a:solidFill>
            <a:srgbClr val="5B5C5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" name="object 8"/>
          <p:cNvSpPr/>
          <p:nvPr/>
        </p:nvSpPr>
        <p:spPr>
          <a:xfrm>
            <a:off x="8335708" y="8410041"/>
            <a:ext cx="579120" cy="80010"/>
          </a:xfrm>
          <a:custGeom>
            <a:avLst/>
            <a:gdLst/>
            <a:ahLst/>
            <a:cxnLst/>
            <a:rect l="l" t="t" r="r" b="b"/>
            <a:pathLst>
              <a:path w="579120" h="80009">
                <a:moveTo>
                  <a:pt x="469188" y="0"/>
                </a:moveTo>
                <a:lnTo>
                  <a:pt x="468058" y="863"/>
                </a:lnTo>
                <a:lnTo>
                  <a:pt x="482777" y="29921"/>
                </a:lnTo>
                <a:lnTo>
                  <a:pt x="63" y="28435"/>
                </a:lnTo>
                <a:lnTo>
                  <a:pt x="0" y="48755"/>
                </a:lnTo>
                <a:lnTo>
                  <a:pt x="482536" y="50228"/>
                </a:lnTo>
                <a:lnTo>
                  <a:pt x="467550" y="78943"/>
                </a:lnTo>
                <a:lnTo>
                  <a:pt x="468680" y="79641"/>
                </a:lnTo>
                <a:lnTo>
                  <a:pt x="522668" y="54889"/>
                </a:lnTo>
                <a:lnTo>
                  <a:pt x="579056" y="40792"/>
                </a:lnTo>
                <a:lnTo>
                  <a:pt x="522871" y="25717"/>
                </a:lnTo>
                <a:lnTo>
                  <a:pt x="469188" y="0"/>
                </a:lnTo>
                <a:close/>
              </a:path>
            </a:pathLst>
          </a:custGeom>
          <a:solidFill>
            <a:srgbClr val="5B5C5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" name="object 9"/>
          <p:cNvSpPr/>
          <p:nvPr/>
        </p:nvSpPr>
        <p:spPr>
          <a:xfrm>
            <a:off x="8334006" y="8779700"/>
            <a:ext cx="162560" cy="0"/>
          </a:xfrm>
          <a:custGeom>
            <a:avLst/>
            <a:gdLst/>
            <a:ahLst/>
            <a:cxnLst/>
            <a:rect l="l" t="t" r="r" b="b"/>
            <a:pathLst>
              <a:path w="162560">
                <a:moveTo>
                  <a:pt x="0" y="0"/>
                </a:moveTo>
                <a:lnTo>
                  <a:pt x="162560" y="0"/>
                </a:lnTo>
              </a:path>
            </a:pathLst>
          </a:custGeom>
          <a:ln w="12700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" name="object 10"/>
          <p:cNvSpPr/>
          <p:nvPr/>
        </p:nvSpPr>
        <p:spPr>
          <a:xfrm>
            <a:off x="9056217" y="8763431"/>
            <a:ext cx="162560" cy="0"/>
          </a:xfrm>
          <a:custGeom>
            <a:avLst/>
            <a:gdLst/>
            <a:ahLst/>
            <a:cxnLst/>
            <a:rect l="l" t="t" r="r" b="b"/>
            <a:pathLst>
              <a:path w="162560">
                <a:moveTo>
                  <a:pt x="0" y="0"/>
                </a:moveTo>
                <a:lnTo>
                  <a:pt x="162559" y="0"/>
                </a:lnTo>
              </a:path>
            </a:pathLst>
          </a:custGeom>
          <a:ln w="12700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" name="object 11"/>
          <p:cNvSpPr txBox="1"/>
          <p:nvPr/>
        </p:nvSpPr>
        <p:spPr>
          <a:xfrm>
            <a:off x="7957871" y="500733"/>
            <a:ext cx="3719195" cy="383540"/>
          </a:xfrm>
          <a:prstGeom prst="rect">
            <a:avLst/>
          </a:prstGeom>
        </p:spPr>
        <p:txBody>
          <a:bodyPr vert="horz" wrap="square" lIns="0" tIns="5080" rIns="0" bIns="0" rtlCol="0">
            <a:spAutoFit/>
          </a:bodyPr>
          <a:lstStyle/>
          <a:p>
            <a:pPr marL="12700" marR="5080">
              <a:lnSpc>
                <a:spcPct val="104299"/>
              </a:lnSpc>
              <a:spcBef>
                <a:spcPts val="40"/>
              </a:spcBef>
            </a:pPr>
            <a:r>
              <a:rPr sz="1150" spc="35" dirty="0">
                <a:latin typeface="Microsoft Sans Serif"/>
                <a:cs typeface="Microsoft Sans Serif"/>
              </a:rPr>
              <a:t>La.ilustración.siguiente.muestra.dos.voltímetros,.uno.  </a:t>
            </a:r>
            <a:r>
              <a:rPr sz="1150" spc="30" dirty="0">
                <a:latin typeface="Microsoft Sans Serif"/>
                <a:cs typeface="Microsoft Sans Serif"/>
              </a:rPr>
              <a:t>voltaje.total.y.uno.que.mide.el.voltaje.a</a:t>
            </a:r>
            <a:r>
              <a:rPr sz="1150" spc="-15" dirty="0">
                <a:latin typeface="Microsoft Sans Serif"/>
                <a:cs typeface="Microsoft Sans Serif"/>
              </a:rPr>
              <a:t> </a:t>
            </a:r>
            <a:r>
              <a:rPr sz="1150" spc="10" dirty="0">
                <a:latin typeface="Microsoft Sans Serif"/>
                <a:cs typeface="Microsoft Sans Serif"/>
              </a:rPr>
              <a:t>través.de.R3.</a:t>
            </a:r>
            <a:endParaRPr sz="1150">
              <a:latin typeface="Microsoft Sans Serif"/>
              <a:cs typeface="Microsoft Sans Serif"/>
            </a:endParaRPr>
          </a:p>
        </p:txBody>
      </p:sp>
      <p:sp>
        <p:nvSpPr>
          <p:cNvPr id="43" name="object 43"/>
          <p:cNvSpPr txBox="1"/>
          <p:nvPr/>
        </p:nvSpPr>
        <p:spPr>
          <a:xfrm>
            <a:off x="8998356" y="9462820"/>
            <a:ext cx="172720" cy="207749"/>
          </a:xfrm>
          <a:prstGeom prst="rect">
            <a:avLst/>
          </a:prstGeom>
        </p:spPr>
        <p:txBody>
          <a:bodyPr vert="horz" wrap="square" lIns="0" tIns="22860" rIns="0" bIns="0" rtlCol="0">
            <a:spAutoFit/>
          </a:bodyPr>
          <a:lstStyle/>
          <a:p>
            <a:pPr marL="44450">
              <a:spcBef>
                <a:spcPts val="180"/>
              </a:spcBef>
            </a:pPr>
            <a:r>
              <a:rPr sz="1200" spc="15" dirty="0">
                <a:latin typeface="Microsoft Sans Serif"/>
                <a:cs typeface="Microsoft Sans Serif"/>
              </a:rPr>
              <a:t>4</a:t>
            </a:r>
            <a:endParaRPr sz="1200">
              <a:latin typeface="Microsoft Sans Serif"/>
              <a:cs typeface="Microsoft Sans Serif"/>
            </a:endParaRPr>
          </a:p>
        </p:txBody>
      </p:sp>
      <p:sp>
        <p:nvSpPr>
          <p:cNvPr id="12" name="object 12"/>
          <p:cNvSpPr txBox="1"/>
          <p:nvPr/>
        </p:nvSpPr>
        <p:spPr>
          <a:xfrm>
            <a:off x="8498640" y="2194879"/>
            <a:ext cx="391795" cy="510396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60325" algn="ctr">
              <a:spcBef>
                <a:spcPts val="100"/>
              </a:spcBef>
            </a:pPr>
            <a:r>
              <a:rPr sz="950" spc="-100" dirty="0">
                <a:latin typeface="Microsoft Sans Serif"/>
                <a:cs typeface="Microsoft Sans Serif"/>
              </a:rPr>
              <a:t>R</a:t>
            </a:r>
            <a:r>
              <a:rPr sz="950" spc="-150" dirty="0">
                <a:latin typeface="Microsoft Sans Serif"/>
                <a:cs typeface="Microsoft Sans Serif"/>
              </a:rPr>
              <a:t> </a:t>
            </a:r>
            <a:r>
              <a:rPr sz="825" spc="7" baseline="-30303" dirty="0">
                <a:latin typeface="Microsoft Sans Serif"/>
                <a:cs typeface="Microsoft Sans Serif"/>
              </a:rPr>
              <a:t>1</a:t>
            </a:r>
            <a:endParaRPr sz="825" baseline="-30303">
              <a:latin typeface="Microsoft Sans Serif"/>
              <a:cs typeface="Microsoft Sans Serif"/>
            </a:endParaRPr>
          </a:p>
          <a:p>
            <a:pPr>
              <a:spcBef>
                <a:spcPts val="50"/>
              </a:spcBef>
            </a:pPr>
            <a:endParaRPr sz="1300">
              <a:latin typeface="Microsoft Sans Serif"/>
              <a:cs typeface="Microsoft Sans Serif"/>
            </a:endParaRPr>
          </a:p>
          <a:p>
            <a:pPr algn="ctr">
              <a:lnSpc>
                <a:spcPct val="100000"/>
              </a:lnSpc>
            </a:pPr>
            <a:r>
              <a:rPr sz="900" spc="10" dirty="0">
                <a:latin typeface="Microsoft Sans Serif"/>
                <a:cs typeface="Microsoft Sans Serif"/>
              </a:rPr>
              <a:t>500</a:t>
            </a:r>
            <a:r>
              <a:rPr sz="900" spc="-50" dirty="0">
                <a:latin typeface="Microsoft Sans Serif"/>
                <a:cs typeface="Microsoft Sans Serif"/>
              </a:rPr>
              <a:t> </a:t>
            </a:r>
            <a:r>
              <a:rPr sz="900" dirty="0">
                <a:latin typeface="Microsoft Sans Serif"/>
                <a:cs typeface="Microsoft Sans Serif"/>
              </a:rPr>
              <a:t>Ω</a:t>
            </a:r>
            <a:endParaRPr sz="900">
              <a:latin typeface="Microsoft Sans Serif"/>
              <a:cs typeface="Microsoft Sans Serif"/>
            </a:endParaRPr>
          </a:p>
        </p:txBody>
      </p:sp>
      <p:sp>
        <p:nvSpPr>
          <p:cNvPr id="13" name="object 13"/>
          <p:cNvSpPr txBox="1"/>
          <p:nvPr/>
        </p:nvSpPr>
        <p:spPr>
          <a:xfrm>
            <a:off x="9132412" y="2194879"/>
            <a:ext cx="391795" cy="510396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065" algn="ctr">
              <a:spcBef>
                <a:spcPts val="100"/>
              </a:spcBef>
            </a:pPr>
            <a:r>
              <a:rPr sz="950" spc="-100" dirty="0">
                <a:latin typeface="Microsoft Sans Serif"/>
                <a:cs typeface="Microsoft Sans Serif"/>
              </a:rPr>
              <a:t>R</a:t>
            </a:r>
            <a:r>
              <a:rPr sz="950" spc="-150" dirty="0">
                <a:latin typeface="Microsoft Sans Serif"/>
                <a:cs typeface="Microsoft Sans Serif"/>
              </a:rPr>
              <a:t> </a:t>
            </a:r>
            <a:r>
              <a:rPr sz="825" spc="7" baseline="-30303" dirty="0">
                <a:latin typeface="Microsoft Sans Serif"/>
                <a:cs typeface="Microsoft Sans Serif"/>
              </a:rPr>
              <a:t>2</a:t>
            </a:r>
            <a:endParaRPr sz="825" baseline="-30303">
              <a:latin typeface="Microsoft Sans Serif"/>
              <a:cs typeface="Microsoft Sans Serif"/>
            </a:endParaRPr>
          </a:p>
          <a:p>
            <a:pPr>
              <a:spcBef>
                <a:spcPts val="50"/>
              </a:spcBef>
            </a:pPr>
            <a:endParaRPr sz="1300">
              <a:latin typeface="Microsoft Sans Serif"/>
              <a:cs typeface="Microsoft Sans Serif"/>
            </a:endParaRPr>
          </a:p>
          <a:p>
            <a:pPr algn="ctr">
              <a:lnSpc>
                <a:spcPct val="100000"/>
              </a:lnSpc>
            </a:pPr>
            <a:r>
              <a:rPr sz="900" spc="10" dirty="0">
                <a:latin typeface="Microsoft Sans Serif"/>
                <a:cs typeface="Microsoft Sans Serif"/>
              </a:rPr>
              <a:t>150</a:t>
            </a:r>
            <a:r>
              <a:rPr sz="900" spc="-50" dirty="0">
                <a:latin typeface="Microsoft Sans Serif"/>
                <a:cs typeface="Microsoft Sans Serif"/>
              </a:rPr>
              <a:t> </a:t>
            </a:r>
            <a:r>
              <a:rPr sz="900" dirty="0">
                <a:latin typeface="Microsoft Sans Serif"/>
                <a:cs typeface="Microsoft Sans Serif"/>
              </a:rPr>
              <a:t>Ω</a:t>
            </a:r>
            <a:endParaRPr sz="900">
              <a:latin typeface="Microsoft Sans Serif"/>
              <a:cs typeface="Microsoft Sans Serif"/>
            </a:endParaRPr>
          </a:p>
        </p:txBody>
      </p:sp>
      <p:sp>
        <p:nvSpPr>
          <p:cNvPr id="14" name="object 14"/>
          <p:cNvSpPr txBox="1"/>
          <p:nvPr/>
        </p:nvSpPr>
        <p:spPr>
          <a:xfrm>
            <a:off x="10392248" y="2194879"/>
            <a:ext cx="391795" cy="510396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algn="ctr">
              <a:spcBef>
                <a:spcPts val="100"/>
              </a:spcBef>
            </a:pPr>
            <a:r>
              <a:rPr sz="950" spc="-100" dirty="0">
                <a:latin typeface="Microsoft Sans Serif"/>
                <a:cs typeface="Microsoft Sans Serif"/>
              </a:rPr>
              <a:t>R</a:t>
            </a:r>
            <a:r>
              <a:rPr sz="950" spc="-150" dirty="0">
                <a:latin typeface="Microsoft Sans Serif"/>
                <a:cs typeface="Microsoft Sans Serif"/>
              </a:rPr>
              <a:t> </a:t>
            </a:r>
            <a:r>
              <a:rPr sz="825" spc="7" baseline="-30303" dirty="0">
                <a:latin typeface="Microsoft Sans Serif"/>
                <a:cs typeface="Microsoft Sans Serif"/>
              </a:rPr>
              <a:t>4</a:t>
            </a:r>
            <a:endParaRPr sz="825" baseline="-30303">
              <a:latin typeface="Microsoft Sans Serif"/>
              <a:cs typeface="Microsoft Sans Serif"/>
            </a:endParaRPr>
          </a:p>
          <a:p>
            <a:pPr>
              <a:spcBef>
                <a:spcPts val="50"/>
              </a:spcBef>
            </a:pPr>
            <a:endParaRPr sz="1300">
              <a:latin typeface="Microsoft Sans Serif"/>
              <a:cs typeface="Microsoft Sans Serif"/>
            </a:endParaRPr>
          </a:p>
          <a:p>
            <a:pPr algn="ctr">
              <a:lnSpc>
                <a:spcPct val="100000"/>
              </a:lnSpc>
            </a:pPr>
            <a:r>
              <a:rPr sz="900" spc="10" dirty="0">
                <a:latin typeface="Microsoft Sans Serif"/>
                <a:cs typeface="Microsoft Sans Serif"/>
              </a:rPr>
              <a:t>100</a:t>
            </a:r>
            <a:r>
              <a:rPr sz="900" spc="-50" dirty="0">
                <a:latin typeface="Microsoft Sans Serif"/>
                <a:cs typeface="Microsoft Sans Serif"/>
              </a:rPr>
              <a:t> </a:t>
            </a:r>
            <a:r>
              <a:rPr sz="900" dirty="0">
                <a:latin typeface="Microsoft Sans Serif"/>
                <a:cs typeface="Microsoft Sans Serif"/>
              </a:rPr>
              <a:t>Ω</a:t>
            </a:r>
            <a:endParaRPr sz="900">
              <a:latin typeface="Microsoft Sans Serif"/>
              <a:cs typeface="Microsoft Sans Serif"/>
            </a:endParaRPr>
          </a:p>
        </p:txBody>
      </p:sp>
      <p:sp>
        <p:nvSpPr>
          <p:cNvPr id="15" name="object 15"/>
          <p:cNvSpPr txBox="1"/>
          <p:nvPr/>
        </p:nvSpPr>
        <p:spPr>
          <a:xfrm>
            <a:off x="9760512" y="2194879"/>
            <a:ext cx="391795" cy="751488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19380">
              <a:spcBef>
                <a:spcPts val="100"/>
              </a:spcBef>
            </a:pPr>
            <a:r>
              <a:rPr sz="950" spc="-100" dirty="0">
                <a:latin typeface="Microsoft Sans Serif"/>
                <a:cs typeface="Microsoft Sans Serif"/>
              </a:rPr>
              <a:t>R</a:t>
            </a:r>
            <a:r>
              <a:rPr sz="950" spc="-150" dirty="0">
                <a:latin typeface="Microsoft Sans Serif"/>
                <a:cs typeface="Microsoft Sans Serif"/>
              </a:rPr>
              <a:t> </a:t>
            </a:r>
            <a:r>
              <a:rPr sz="825" spc="7" baseline="-30303" dirty="0">
                <a:latin typeface="Microsoft Sans Serif"/>
                <a:cs typeface="Microsoft Sans Serif"/>
              </a:rPr>
              <a:t>3</a:t>
            </a:r>
            <a:endParaRPr sz="825" baseline="-30303">
              <a:latin typeface="Microsoft Sans Serif"/>
              <a:cs typeface="Microsoft Sans Serif"/>
            </a:endParaRPr>
          </a:p>
          <a:p>
            <a:pPr>
              <a:spcBef>
                <a:spcPts val="50"/>
              </a:spcBef>
            </a:pPr>
            <a:endParaRPr sz="1300">
              <a:latin typeface="Microsoft Sans Serif"/>
              <a:cs typeface="Microsoft Sans Serif"/>
            </a:endParaRPr>
          </a:p>
          <a:p>
            <a:pPr marL="38100"/>
            <a:r>
              <a:rPr sz="900" spc="10" dirty="0">
                <a:latin typeface="Microsoft Sans Serif"/>
                <a:cs typeface="Microsoft Sans Serif"/>
              </a:rPr>
              <a:t>250</a:t>
            </a:r>
            <a:r>
              <a:rPr sz="900" spc="-50" dirty="0">
                <a:latin typeface="Microsoft Sans Serif"/>
                <a:cs typeface="Microsoft Sans Serif"/>
              </a:rPr>
              <a:t> </a:t>
            </a:r>
            <a:r>
              <a:rPr sz="900" dirty="0">
                <a:latin typeface="Microsoft Sans Serif"/>
                <a:cs typeface="Microsoft Sans Serif"/>
              </a:rPr>
              <a:t>Ω</a:t>
            </a:r>
            <a:endParaRPr sz="900">
              <a:latin typeface="Microsoft Sans Serif"/>
              <a:cs typeface="Microsoft Sans Serif"/>
            </a:endParaRPr>
          </a:p>
          <a:p>
            <a:pPr marL="62230">
              <a:spcBef>
                <a:spcPts val="505"/>
              </a:spcBef>
            </a:pPr>
            <a:r>
              <a:rPr sz="1150" spc="-15" dirty="0">
                <a:latin typeface="Microsoft Sans Serif"/>
                <a:cs typeface="Microsoft Sans Serif"/>
              </a:rPr>
              <a:t>+</a:t>
            </a:r>
            <a:endParaRPr sz="1150">
              <a:latin typeface="Microsoft Sans Serif"/>
              <a:cs typeface="Microsoft Sans Serif"/>
            </a:endParaRPr>
          </a:p>
        </p:txBody>
      </p:sp>
      <p:sp>
        <p:nvSpPr>
          <p:cNvPr id="16" name="object 16"/>
          <p:cNvSpPr txBox="1"/>
          <p:nvPr/>
        </p:nvSpPr>
        <p:spPr>
          <a:xfrm>
            <a:off x="9371384" y="2863407"/>
            <a:ext cx="80645" cy="220573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1350" spc="-15" dirty="0">
                <a:latin typeface="Microsoft Sans Serif"/>
                <a:cs typeface="Microsoft Sans Serif"/>
              </a:rPr>
              <a:t>-</a:t>
            </a:r>
            <a:endParaRPr sz="1350">
              <a:latin typeface="Microsoft Sans Serif"/>
              <a:cs typeface="Microsoft Sans Serif"/>
            </a:endParaRPr>
          </a:p>
        </p:txBody>
      </p:sp>
      <p:sp>
        <p:nvSpPr>
          <p:cNvPr id="17" name="object 17"/>
          <p:cNvSpPr txBox="1"/>
          <p:nvPr/>
        </p:nvSpPr>
        <p:spPr>
          <a:xfrm>
            <a:off x="9998547" y="3239085"/>
            <a:ext cx="654050" cy="120546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700" spc="15" dirty="0">
                <a:latin typeface="Microsoft Sans Serif"/>
                <a:cs typeface="Microsoft Sans Serif"/>
              </a:rPr>
              <a:t>Batería</a:t>
            </a:r>
            <a:r>
              <a:rPr sz="700" spc="-25" dirty="0">
                <a:latin typeface="Microsoft Sans Serif"/>
                <a:cs typeface="Microsoft Sans Serif"/>
              </a:rPr>
              <a:t> </a:t>
            </a:r>
            <a:r>
              <a:rPr sz="700" spc="20" dirty="0">
                <a:latin typeface="Microsoft Sans Serif"/>
                <a:cs typeface="Microsoft Sans Serif"/>
              </a:rPr>
              <a:t>de</a:t>
            </a:r>
            <a:r>
              <a:rPr sz="700" spc="-20" dirty="0">
                <a:latin typeface="Microsoft Sans Serif"/>
                <a:cs typeface="Microsoft Sans Serif"/>
              </a:rPr>
              <a:t> </a:t>
            </a:r>
            <a:r>
              <a:rPr sz="700" spc="10" dirty="0">
                <a:latin typeface="Microsoft Sans Serif"/>
                <a:cs typeface="Microsoft Sans Serif"/>
              </a:rPr>
              <a:t>12</a:t>
            </a:r>
            <a:r>
              <a:rPr sz="700" spc="-20" dirty="0">
                <a:latin typeface="Microsoft Sans Serif"/>
                <a:cs typeface="Microsoft Sans Serif"/>
              </a:rPr>
              <a:t> </a:t>
            </a:r>
            <a:r>
              <a:rPr sz="700" spc="-50" dirty="0">
                <a:latin typeface="Microsoft Sans Serif"/>
                <a:cs typeface="Microsoft Sans Serif"/>
              </a:rPr>
              <a:t>V</a:t>
            </a:r>
            <a:endParaRPr sz="700">
              <a:latin typeface="Microsoft Sans Serif"/>
              <a:cs typeface="Microsoft Sans Serif"/>
            </a:endParaRPr>
          </a:p>
        </p:txBody>
      </p:sp>
      <p:sp>
        <p:nvSpPr>
          <p:cNvPr id="18" name="object 18"/>
          <p:cNvSpPr txBox="1"/>
          <p:nvPr/>
        </p:nvSpPr>
        <p:spPr>
          <a:xfrm>
            <a:off x="8095606" y="3796603"/>
            <a:ext cx="2933700" cy="159018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38100">
              <a:spcBef>
                <a:spcPts val="100"/>
              </a:spcBef>
            </a:pPr>
            <a:r>
              <a:rPr sz="950" spc="-15" dirty="0">
                <a:latin typeface="Microsoft Sans Serif"/>
                <a:cs typeface="Microsoft Sans Serif"/>
              </a:rPr>
              <a:t>R</a:t>
            </a:r>
            <a:r>
              <a:rPr sz="900" spc="-22" baseline="-32407" dirty="0">
                <a:latin typeface="Microsoft Sans Serif"/>
                <a:cs typeface="Microsoft Sans Serif"/>
              </a:rPr>
              <a:t>t</a:t>
            </a:r>
            <a:r>
              <a:rPr sz="950" spc="-15" dirty="0">
                <a:latin typeface="Microsoft Sans Serif"/>
                <a:cs typeface="Microsoft Sans Serif"/>
              </a:rPr>
              <a:t>= </a:t>
            </a:r>
            <a:r>
              <a:rPr sz="950" spc="15" dirty="0">
                <a:latin typeface="Microsoft Sans Serif"/>
                <a:cs typeface="Microsoft Sans Serif"/>
              </a:rPr>
              <a:t>500</a:t>
            </a:r>
            <a:r>
              <a:rPr sz="950" spc="-10" dirty="0">
                <a:latin typeface="Microsoft Sans Serif"/>
                <a:cs typeface="Microsoft Sans Serif"/>
              </a:rPr>
              <a:t> </a:t>
            </a:r>
            <a:r>
              <a:rPr sz="950" dirty="0">
                <a:latin typeface="Microsoft Sans Serif"/>
                <a:cs typeface="Microsoft Sans Serif"/>
              </a:rPr>
              <a:t>Ω</a:t>
            </a:r>
            <a:r>
              <a:rPr sz="950" spc="-15" dirty="0">
                <a:latin typeface="Microsoft Sans Serif"/>
                <a:cs typeface="Microsoft Sans Serif"/>
              </a:rPr>
              <a:t> +</a:t>
            </a:r>
            <a:r>
              <a:rPr sz="950" spc="-10" dirty="0">
                <a:latin typeface="Microsoft Sans Serif"/>
                <a:cs typeface="Microsoft Sans Serif"/>
              </a:rPr>
              <a:t> </a:t>
            </a:r>
            <a:r>
              <a:rPr sz="950" spc="15" dirty="0">
                <a:latin typeface="Microsoft Sans Serif"/>
                <a:cs typeface="Microsoft Sans Serif"/>
              </a:rPr>
              <a:t>150</a:t>
            </a:r>
            <a:r>
              <a:rPr sz="950" spc="-10" dirty="0">
                <a:latin typeface="Microsoft Sans Serif"/>
                <a:cs typeface="Microsoft Sans Serif"/>
              </a:rPr>
              <a:t> </a:t>
            </a:r>
            <a:r>
              <a:rPr sz="950" dirty="0">
                <a:latin typeface="Microsoft Sans Serif"/>
                <a:cs typeface="Microsoft Sans Serif"/>
              </a:rPr>
              <a:t>Ω</a:t>
            </a:r>
            <a:r>
              <a:rPr sz="950" spc="-15" dirty="0">
                <a:latin typeface="Microsoft Sans Serif"/>
                <a:cs typeface="Microsoft Sans Serif"/>
              </a:rPr>
              <a:t> +</a:t>
            </a:r>
            <a:r>
              <a:rPr sz="950" spc="-10" dirty="0">
                <a:latin typeface="Microsoft Sans Serif"/>
                <a:cs typeface="Microsoft Sans Serif"/>
              </a:rPr>
              <a:t> </a:t>
            </a:r>
            <a:r>
              <a:rPr sz="950" spc="15" dirty="0">
                <a:latin typeface="Microsoft Sans Serif"/>
                <a:cs typeface="Microsoft Sans Serif"/>
              </a:rPr>
              <a:t>250</a:t>
            </a:r>
            <a:r>
              <a:rPr sz="950" spc="-15" dirty="0">
                <a:latin typeface="Microsoft Sans Serif"/>
                <a:cs typeface="Microsoft Sans Serif"/>
              </a:rPr>
              <a:t> </a:t>
            </a:r>
            <a:r>
              <a:rPr sz="950" dirty="0">
                <a:latin typeface="Microsoft Sans Serif"/>
                <a:cs typeface="Microsoft Sans Serif"/>
              </a:rPr>
              <a:t>Ω</a:t>
            </a:r>
            <a:r>
              <a:rPr sz="950" spc="-10" dirty="0">
                <a:latin typeface="Microsoft Sans Serif"/>
                <a:cs typeface="Microsoft Sans Serif"/>
              </a:rPr>
              <a:t> </a:t>
            </a:r>
            <a:r>
              <a:rPr sz="950" spc="-15" dirty="0">
                <a:latin typeface="Microsoft Sans Serif"/>
                <a:cs typeface="Microsoft Sans Serif"/>
              </a:rPr>
              <a:t>+</a:t>
            </a:r>
            <a:r>
              <a:rPr sz="950" spc="-10" dirty="0">
                <a:latin typeface="Microsoft Sans Serif"/>
                <a:cs typeface="Microsoft Sans Serif"/>
              </a:rPr>
              <a:t> </a:t>
            </a:r>
            <a:r>
              <a:rPr sz="950" spc="15" dirty="0">
                <a:latin typeface="Microsoft Sans Serif"/>
                <a:cs typeface="Microsoft Sans Serif"/>
              </a:rPr>
              <a:t>100</a:t>
            </a:r>
            <a:r>
              <a:rPr sz="950" spc="-15" dirty="0">
                <a:latin typeface="Microsoft Sans Serif"/>
                <a:cs typeface="Microsoft Sans Serif"/>
              </a:rPr>
              <a:t> </a:t>
            </a:r>
            <a:r>
              <a:rPr sz="950" dirty="0">
                <a:latin typeface="Microsoft Sans Serif"/>
                <a:cs typeface="Microsoft Sans Serif"/>
              </a:rPr>
              <a:t>Ω</a:t>
            </a:r>
            <a:r>
              <a:rPr sz="950" spc="-10" dirty="0">
                <a:latin typeface="Microsoft Sans Serif"/>
                <a:cs typeface="Microsoft Sans Serif"/>
              </a:rPr>
              <a:t> </a:t>
            </a:r>
            <a:r>
              <a:rPr sz="950" spc="-15" dirty="0">
                <a:latin typeface="Microsoft Sans Serif"/>
                <a:cs typeface="Microsoft Sans Serif"/>
              </a:rPr>
              <a:t>= </a:t>
            </a:r>
            <a:r>
              <a:rPr sz="950" spc="15" dirty="0">
                <a:latin typeface="Microsoft Sans Serif"/>
                <a:cs typeface="Microsoft Sans Serif"/>
              </a:rPr>
              <a:t>1000</a:t>
            </a:r>
            <a:r>
              <a:rPr sz="950" spc="-10" dirty="0">
                <a:latin typeface="Microsoft Sans Serif"/>
                <a:cs typeface="Microsoft Sans Serif"/>
              </a:rPr>
              <a:t> </a:t>
            </a:r>
            <a:r>
              <a:rPr sz="950" dirty="0">
                <a:latin typeface="Microsoft Sans Serif"/>
                <a:cs typeface="Microsoft Sans Serif"/>
              </a:rPr>
              <a:t>Ω</a:t>
            </a:r>
            <a:r>
              <a:rPr sz="950" spc="-10" dirty="0">
                <a:latin typeface="Microsoft Sans Serif"/>
                <a:cs typeface="Microsoft Sans Serif"/>
              </a:rPr>
              <a:t> </a:t>
            </a:r>
            <a:r>
              <a:rPr sz="950" spc="-15" dirty="0">
                <a:latin typeface="Microsoft Sans Serif"/>
                <a:cs typeface="Microsoft Sans Serif"/>
              </a:rPr>
              <a:t>= </a:t>
            </a:r>
            <a:r>
              <a:rPr sz="950" spc="20" dirty="0">
                <a:latin typeface="Microsoft Sans Serif"/>
                <a:cs typeface="Microsoft Sans Serif"/>
              </a:rPr>
              <a:t>1k</a:t>
            </a:r>
            <a:r>
              <a:rPr sz="950" spc="-10" dirty="0">
                <a:latin typeface="Microsoft Sans Serif"/>
                <a:cs typeface="Microsoft Sans Serif"/>
              </a:rPr>
              <a:t> </a:t>
            </a:r>
            <a:r>
              <a:rPr sz="950" dirty="0">
                <a:latin typeface="Microsoft Sans Serif"/>
                <a:cs typeface="Microsoft Sans Serif"/>
              </a:rPr>
              <a:t>Ω</a:t>
            </a:r>
            <a:endParaRPr sz="950">
              <a:latin typeface="Microsoft Sans Serif"/>
              <a:cs typeface="Microsoft Sans Serif"/>
            </a:endParaRPr>
          </a:p>
        </p:txBody>
      </p:sp>
      <p:sp>
        <p:nvSpPr>
          <p:cNvPr id="19" name="object 19"/>
          <p:cNvSpPr txBox="1"/>
          <p:nvPr/>
        </p:nvSpPr>
        <p:spPr>
          <a:xfrm>
            <a:off x="8832616" y="3996005"/>
            <a:ext cx="615315" cy="166712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38100">
              <a:spcBef>
                <a:spcPts val="100"/>
              </a:spcBef>
            </a:pPr>
            <a:r>
              <a:rPr sz="1500" spc="37" baseline="-27777" dirty="0">
                <a:latin typeface="Microsoft Sans Serif"/>
                <a:cs typeface="Microsoft Sans Serif"/>
              </a:rPr>
              <a:t>yo</a:t>
            </a:r>
            <a:r>
              <a:rPr sz="1500" spc="-15" baseline="-27777" dirty="0">
                <a:latin typeface="Microsoft Sans Serif"/>
                <a:cs typeface="Microsoft Sans Serif"/>
              </a:rPr>
              <a:t> </a:t>
            </a:r>
            <a:r>
              <a:rPr sz="1500" spc="-67" baseline="-27777" dirty="0">
                <a:latin typeface="Microsoft Sans Serif"/>
                <a:cs typeface="Microsoft Sans Serif"/>
              </a:rPr>
              <a:t>=</a:t>
            </a:r>
            <a:r>
              <a:rPr sz="400" u="sng" dirty="0">
                <a:uFill>
                  <a:solidFill>
                    <a:srgbClr val="000000"/>
                  </a:solidFill>
                </a:uFill>
                <a:latin typeface="Times New Roman"/>
                <a:cs typeface="Times New Roman"/>
              </a:rPr>
              <a:t> </a:t>
            </a:r>
            <a:r>
              <a:rPr sz="400" u="sng" spc="45" dirty="0">
                <a:uFill>
                  <a:solidFill>
                    <a:srgbClr val="000000"/>
                  </a:solidFill>
                </a:uFill>
                <a:latin typeface="Times New Roman"/>
                <a:cs typeface="Times New Roman"/>
              </a:rPr>
              <a:t> </a:t>
            </a:r>
            <a:r>
              <a:rPr sz="400" u="sng" spc="5" dirty="0">
                <a:uFill>
                  <a:solidFill>
                    <a:srgbClr val="000000"/>
                  </a:solidFill>
                </a:uFill>
                <a:latin typeface="Microsoft Sans Serif"/>
                <a:cs typeface="Microsoft Sans Serif"/>
              </a:rPr>
              <a:t>12</a:t>
            </a:r>
            <a:r>
              <a:rPr sz="400" u="sng" spc="-5" dirty="0">
                <a:uFill>
                  <a:solidFill>
                    <a:srgbClr val="000000"/>
                  </a:solidFill>
                </a:uFill>
                <a:latin typeface="Microsoft Sans Serif"/>
                <a:cs typeface="Microsoft Sans Serif"/>
              </a:rPr>
              <a:t> </a:t>
            </a:r>
            <a:r>
              <a:rPr sz="400" u="sng" spc="15" dirty="0">
                <a:uFill>
                  <a:solidFill>
                    <a:srgbClr val="000000"/>
                  </a:solidFill>
                </a:uFill>
                <a:latin typeface="Microsoft Sans Serif"/>
                <a:cs typeface="Microsoft Sans Serif"/>
              </a:rPr>
              <a:t>voltio</a:t>
            </a:r>
            <a:r>
              <a:rPr sz="400" u="sng" spc="-10" dirty="0">
                <a:uFill>
                  <a:solidFill>
                    <a:srgbClr val="000000"/>
                  </a:solidFill>
                </a:uFill>
                <a:latin typeface="Microsoft Sans Serif"/>
                <a:cs typeface="Microsoft Sans Serif"/>
              </a:rPr>
              <a:t>s</a:t>
            </a:r>
            <a:r>
              <a:rPr sz="400" u="sng" spc="35" dirty="0">
                <a:uFill>
                  <a:solidFill>
                    <a:srgbClr val="000000"/>
                  </a:solidFill>
                </a:uFill>
                <a:latin typeface="Microsoft Sans Serif"/>
                <a:cs typeface="Microsoft Sans Serif"/>
              </a:rPr>
              <a:t> </a:t>
            </a:r>
            <a:endParaRPr sz="400">
              <a:latin typeface="Microsoft Sans Serif"/>
              <a:cs typeface="Microsoft Sans Serif"/>
            </a:endParaRPr>
          </a:p>
        </p:txBody>
      </p:sp>
      <p:sp>
        <p:nvSpPr>
          <p:cNvPr id="20" name="object 20"/>
          <p:cNvSpPr txBox="1"/>
          <p:nvPr/>
        </p:nvSpPr>
        <p:spPr>
          <a:xfrm>
            <a:off x="9538731" y="4066936"/>
            <a:ext cx="1033780" cy="159018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950" spc="-15" dirty="0">
                <a:latin typeface="Microsoft Sans Serif"/>
                <a:cs typeface="Microsoft Sans Serif"/>
              </a:rPr>
              <a:t>=</a:t>
            </a:r>
            <a:r>
              <a:rPr sz="950" spc="-30" dirty="0">
                <a:latin typeface="Microsoft Sans Serif"/>
                <a:cs typeface="Microsoft Sans Serif"/>
              </a:rPr>
              <a:t> </a:t>
            </a:r>
            <a:r>
              <a:rPr sz="950" spc="10" dirty="0">
                <a:latin typeface="Microsoft Sans Serif"/>
                <a:cs typeface="Microsoft Sans Serif"/>
              </a:rPr>
              <a:t>0,012</a:t>
            </a:r>
            <a:r>
              <a:rPr sz="950" spc="-25" dirty="0">
                <a:latin typeface="Microsoft Sans Serif"/>
                <a:cs typeface="Microsoft Sans Serif"/>
              </a:rPr>
              <a:t> </a:t>
            </a:r>
            <a:r>
              <a:rPr sz="950" spc="-30" dirty="0">
                <a:latin typeface="Microsoft Sans Serif"/>
                <a:cs typeface="Microsoft Sans Serif"/>
              </a:rPr>
              <a:t>A</a:t>
            </a:r>
            <a:r>
              <a:rPr sz="950" spc="-25" dirty="0">
                <a:latin typeface="Microsoft Sans Serif"/>
                <a:cs typeface="Microsoft Sans Serif"/>
              </a:rPr>
              <a:t> </a:t>
            </a:r>
            <a:r>
              <a:rPr sz="950" spc="-15" dirty="0">
                <a:latin typeface="Microsoft Sans Serif"/>
                <a:cs typeface="Microsoft Sans Serif"/>
              </a:rPr>
              <a:t>=</a:t>
            </a:r>
            <a:r>
              <a:rPr sz="950" spc="-25" dirty="0">
                <a:latin typeface="Microsoft Sans Serif"/>
                <a:cs typeface="Microsoft Sans Serif"/>
              </a:rPr>
              <a:t> </a:t>
            </a:r>
            <a:r>
              <a:rPr sz="950" spc="15" dirty="0">
                <a:latin typeface="Microsoft Sans Serif"/>
                <a:cs typeface="Microsoft Sans Serif"/>
              </a:rPr>
              <a:t>12</a:t>
            </a:r>
            <a:r>
              <a:rPr sz="950" spc="-25" dirty="0">
                <a:latin typeface="Microsoft Sans Serif"/>
                <a:cs typeface="Microsoft Sans Serif"/>
              </a:rPr>
              <a:t> </a:t>
            </a:r>
            <a:r>
              <a:rPr sz="950" spc="35" dirty="0">
                <a:latin typeface="Microsoft Sans Serif"/>
                <a:cs typeface="Microsoft Sans Serif"/>
              </a:rPr>
              <a:t>mA</a:t>
            </a:r>
            <a:endParaRPr sz="950">
              <a:latin typeface="Microsoft Sans Serif"/>
              <a:cs typeface="Microsoft Sans Serif"/>
            </a:endParaRPr>
          </a:p>
        </p:txBody>
      </p:sp>
      <p:sp>
        <p:nvSpPr>
          <p:cNvPr id="21" name="object 21"/>
          <p:cNvSpPr txBox="1"/>
          <p:nvPr/>
        </p:nvSpPr>
        <p:spPr>
          <a:xfrm>
            <a:off x="7955010" y="4117420"/>
            <a:ext cx="3331210" cy="701675"/>
          </a:xfrm>
          <a:prstGeom prst="rect">
            <a:avLst/>
          </a:prstGeom>
        </p:spPr>
        <p:txBody>
          <a:bodyPr vert="horz" wrap="square" lIns="0" tIns="76200" rIns="0" bIns="0" rtlCol="0">
            <a:spAutoFit/>
          </a:bodyPr>
          <a:lstStyle/>
          <a:p>
            <a:pPr marL="1096645">
              <a:spcBef>
                <a:spcPts val="600"/>
              </a:spcBef>
            </a:pPr>
            <a:r>
              <a:rPr sz="900" spc="10" dirty="0">
                <a:latin typeface="Microsoft Sans Serif"/>
                <a:cs typeface="Microsoft Sans Serif"/>
              </a:rPr>
              <a:t>1000</a:t>
            </a:r>
            <a:r>
              <a:rPr sz="900" spc="-45" dirty="0">
                <a:latin typeface="Microsoft Sans Serif"/>
                <a:cs typeface="Microsoft Sans Serif"/>
              </a:rPr>
              <a:t> </a:t>
            </a:r>
            <a:r>
              <a:rPr sz="900" dirty="0">
                <a:latin typeface="Microsoft Sans Serif"/>
                <a:cs typeface="Microsoft Sans Serif"/>
              </a:rPr>
              <a:t>Ω</a:t>
            </a:r>
            <a:endParaRPr sz="900">
              <a:latin typeface="Microsoft Sans Serif"/>
              <a:cs typeface="Microsoft Sans Serif"/>
            </a:endParaRPr>
          </a:p>
          <a:p>
            <a:pPr marL="50800">
              <a:spcBef>
                <a:spcPts val="560"/>
              </a:spcBef>
            </a:pPr>
            <a:r>
              <a:rPr sz="1000" spc="-50" dirty="0">
                <a:latin typeface="Microsoft Sans Serif"/>
                <a:cs typeface="Microsoft Sans Serif"/>
              </a:rPr>
              <a:t>m</a:t>
            </a:r>
            <a:r>
              <a:rPr sz="900" spc="-75" baseline="-32407" dirty="0">
                <a:latin typeface="Microsoft Sans Serif"/>
                <a:cs typeface="Microsoft Sans Serif"/>
              </a:rPr>
              <a:t>3</a:t>
            </a:r>
            <a:r>
              <a:rPr sz="1000" spc="-50" dirty="0">
                <a:latin typeface="Microsoft Sans Serif"/>
                <a:cs typeface="Microsoft Sans Serif"/>
              </a:rPr>
              <a:t>i</a:t>
            </a:r>
            <a:r>
              <a:rPr sz="900" spc="-50" dirty="0">
                <a:latin typeface="Microsoft Sans Serif"/>
                <a:cs typeface="Microsoft Sans Serif"/>
              </a:rPr>
              <a:t>(El</a:t>
            </a:r>
            <a:r>
              <a:rPr sz="900" spc="-10" dirty="0">
                <a:latin typeface="Microsoft Sans Serif"/>
                <a:cs typeface="Microsoft Sans Serif"/>
              </a:rPr>
              <a:t> </a:t>
            </a:r>
            <a:r>
              <a:rPr sz="900" spc="25" dirty="0">
                <a:latin typeface="Microsoft Sans Serif"/>
                <a:cs typeface="Microsoft Sans Serif"/>
              </a:rPr>
              <a:t>voltaje</a:t>
            </a:r>
            <a:r>
              <a:rPr sz="900" spc="-10" dirty="0">
                <a:latin typeface="Microsoft Sans Serif"/>
                <a:cs typeface="Microsoft Sans Serif"/>
              </a:rPr>
              <a:t> </a:t>
            </a:r>
            <a:r>
              <a:rPr sz="900" dirty="0">
                <a:latin typeface="Microsoft Sans Serif"/>
                <a:cs typeface="Microsoft Sans Serif"/>
              </a:rPr>
              <a:t>a</a:t>
            </a:r>
            <a:r>
              <a:rPr sz="900" spc="-5" dirty="0">
                <a:latin typeface="Microsoft Sans Serif"/>
                <a:cs typeface="Microsoft Sans Serif"/>
              </a:rPr>
              <a:t> </a:t>
            </a:r>
            <a:r>
              <a:rPr sz="900" spc="20" dirty="0">
                <a:latin typeface="Microsoft Sans Serif"/>
                <a:cs typeface="Microsoft Sans Serif"/>
              </a:rPr>
              <a:t>través</a:t>
            </a:r>
            <a:r>
              <a:rPr sz="900" spc="-10" dirty="0">
                <a:latin typeface="Microsoft Sans Serif"/>
                <a:cs typeface="Microsoft Sans Serif"/>
              </a:rPr>
              <a:t> </a:t>
            </a:r>
            <a:r>
              <a:rPr sz="900" spc="30" dirty="0">
                <a:latin typeface="Microsoft Sans Serif"/>
                <a:cs typeface="Microsoft Sans Serif"/>
              </a:rPr>
              <a:t>de</a:t>
            </a:r>
            <a:r>
              <a:rPr sz="900" spc="-5" dirty="0">
                <a:latin typeface="Microsoft Sans Serif"/>
                <a:cs typeface="Microsoft Sans Serif"/>
              </a:rPr>
              <a:t> </a:t>
            </a:r>
            <a:r>
              <a:rPr sz="900" spc="-95" dirty="0">
                <a:latin typeface="Microsoft Sans Serif"/>
                <a:cs typeface="Microsoft Sans Serif"/>
              </a:rPr>
              <a:t>R</a:t>
            </a:r>
            <a:r>
              <a:rPr sz="900" spc="-10" dirty="0">
                <a:latin typeface="Microsoft Sans Serif"/>
                <a:cs typeface="Microsoft Sans Serif"/>
              </a:rPr>
              <a:t> </a:t>
            </a:r>
            <a:r>
              <a:rPr sz="900" spc="-120" dirty="0">
                <a:latin typeface="Microsoft Sans Serif"/>
                <a:cs typeface="Microsoft Sans Serif"/>
              </a:rPr>
              <a:t>)</a:t>
            </a:r>
            <a:r>
              <a:rPr sz="900" spc="-179" baseline="-32407" dirty="0">
                <a:latin typeface="Microsoft Sans Serif"/>
                <a:cs typeface="Microsoft Sans Serif"/>
              </a:rPr>
              <a:t>3</a:t>
            </a:r>
            <a:r>
              <a:rPr sz="900" spc="-89" baseline="-32407" dirty="0">
                <a:latin typeface="Microsoft Sans Serif"/>
                <a:cs typeface="Microsoft Sans Serif"/>
              </a:rPr>
              <a:t> </a:t>
            </a:r>
            <a:r>
              <a:rPr sz="900" spc="-15" dirty="0">
                <a:latin typeface="Microsoft Sans Serif"/>
                <a:cs typeface="Microsoft Sans Serif"/>
              </a:rPr>
              <a:t>=</a:t>
            </a:r>
            <a:r>
              <a:rPr sz="900" spc="-10" dirty="0">
                <a:latin typeface="Microsoft Sans Serif"/>
                <a:cs typeface="Microsoft Sans Serif"/>
              </a:rPr>
              <a:t> </a:t>
            </a:r>
            <a:r>
              <a:rPr sz="900" spc="55" dirty="0">
                <a:latin typeface="Microsoft Sans Serif"/>
                <a:cs typeface="Microsoft Sans Serif"/>
              </a:rPr>
              <a:t>I</a:t>
            </a:r>
            <a:r>
              <a:rPr sz="900" spc="-5" dirty="0">
                <a:latin typeface="Microsoft Sans Serif"/>
                <a:cs typeface="Microsoft Sans Serif"/>
              </a:rPr>
              <a:t> </a:t>
            </a:r>
            <a:r>
              <a:rPr sz="900" spc="25" dirty="0">
                <a:latin typeface="Microsoft Sans Serif"/>
                <a:cs typeface="Microsoft Sans Serif"/>
              </a:rPr>
              <a:t>x</a:t>
            </a:r>
            <a:r>
              <a:rPr sz="900" spc="-10" dirty="0">
                <a:latin typeface="Microsoft Sans Serif"/>
                <a:cs typeface="Microsoft Sans Serif"/>
              </a:rPr>
              <a:t> </a:t>
            </a:r>
            <a:r>
              <a:rPr sz="900" spc="-95" dirty="0">
                <a:latin typeface="Microsoft Sans Serif"/>
                <a:cs typeface="Microsoft Sans Serif"/>
              </a:rPr>
              <a:t>R</a:t>
            </a:r>
            <a:r>
              <a:rPr sz="900" spc="90" dirty="0">
                <a:latin typeface="Microsoft Sans Serif"/>
                <a:cs typeface="Microsoft Sans Serif"/>
              </a:rPr>
              <a:t> </a:t>
            </a:r>
            <a:r>
              <a:rPr sz="900" spc="95" dirty="0">
                <a:latin typeface="Microsoft Sans Serif"/>
                <a:cs typeface="Microsoft Sans Serif"/>
              </a:rPr>
              <a:t> </a:t>
            </a:r>
            <a:r>
              <a:rPr sz="900" spc="7" baseline="-32407" dirty="0">
                <a:latin typeface="Microsoft Sans Serif"/>
                <a:cs typeface="Microsoft Sans Serif"/>
              </a:rPr>
              <a:t>3</a:t>
            </a:r>
            <a:r>
              <a:rPr sz="900" spc="157" baseline="-32407" dirty="0">
                <a:latin typeface="Microsoft Sans Serif"/>
                <a:cs typeface="Microsoft Sans Serif"/>
              </a:rPr>
              <a:t> </a:t>
            </a:r>
            <a:r>
              <a:rPr sz="750" spc="-10" dirty="0">
                <a:latin typeface="Microsoft Sans Serif"/>
                <a:cs typeface="Microsoft Sans Serif"/>
              </a:rPr>
              <a:t>=</a:t>
            </a:r>
            <a:r>
              <a:rPr sz="750" spc="-5" dirty="0">
                <a:latin typeface="Microsoft Sans Serif"/>
                <a:cs typeface="Microsoft Sans Serif"/>
              </a:rPr>
              <a:t> </a:t>
            </a:r>
            <a:r>
              <a:rPr sz="750" spc="5" dirty="0">
                <a:latin typeface="Microsoft Sans Serif"/>
                <a:cs typeface="Microsoft Sans Serif"/>
              </a:rPr>
              <a:t>0,012</a:t>
            </a:r>
            <a:r>
              <a:rPr sz="750" spc="-5" dirty="0">
                <a:latin typeface="Microsoft Sans Serif"/>
                <a:cs typeface="Microsoft Sans Serif"/>
              </a:rPr>
              <a:t> </a:t>
            </a:r>
            <a:r>
              <a:rPr sz="750" spc="-25" dirty="0">
                <a:latin typeface="Microsoft Sans Serif"/>
                <a:cs typeface="Microsoft Sans Serif"/>
              </a:rPr>
              <a:t>A</a:t>
            </a:r>
            <a:r>
              <a:rPr sz="750" dirty="0">
                <a:latin typeface="Microsoft Sans Serif"/>
                <a:cs typeface="Microsoft Sans Serif"/>
              </a:rPr>
              <a:t> </a:t>
            </a:r>
            <a:r>
              <a:rPr sz="750" spc="20" dirty="0">
                <a:latin typeface="Microsoft Sans Serif"/>
                <a:cs typeface="Microsoft Sans Serif"/>
              </a:rPr>
              <a:t>x</a:t>
            </a:r>
            <a:r>
              <a:rPr sz="750" spc="-5" dirty="0">
                <a:latin typeface="Microsoft Sans Serif"/>
                <a:cs typeface="Microsoft Sans Serif"/>
              </a:rPr>
              <a:t> </a:t>
            </a:r>
            <a:r>
              <a:rPr sz="750" spc="10" dirty="0">
                <a:latin typeface="Microsoft Sans Serif"/>
                <a:cs typeface="Microsoft Sans Serif"/>
              </a:rPr>
              <a:t>250</a:t>
            </a:r>
            <a:r>
              <a:rPr sz="750" dirty="0">
                <a:latin typeface="Microsoft Sans Serif"/>
                <a:cs typeface="Microsoft Sans Serif"/>
              </a:rPr>
              <a:t> Ω</a:t>
            </a:r>
            <a:r>
              <a:rPr sz="750" spc="-5" dirty="0">
                <a:latin typeface="Microsoft Sans Serif"/>
                <a:cs typeface="Microsoft Sans Serif"/>
              </a:rPr>
              <a:t> </a:t>
            </a:r>
            <a:r>
              <a:rPr sz="750" spc="-10" dirty="0">
                <a:latin typeface="Microsoft Sans Serif"/>
                <a:cs typeface="Microsoft Sans Serif"/>
              </a:rPr>
              <a:t>=</a:t>
            </a:r>
            <a:r>
              <a:rPr sz="750" dirty="0">
                <a:latin typeface="Microsoft Sans Serif"/>
                <a:cs typeface="Microsoft Sans Serif"/>
              </a:rPr>
              <a:t> </a:t>
            </a:r>
            <a:r>
              <a:rPr sz="750" spc="10" dirty="0">
                <a:latin typeface="Microsoft Sans Serif"/>
                <a:cs typeface="Microsoft Sans Serif"/>
              </a:rPr>
              <a:t>3</a:t>
            </a:r>
            <a:r>
              <a:rPr sz="750" spc="-5" dirty="0">
                <a:latin typeface="Microsoft Sans Serif"/>
                <a:cs typeface="Microsoft Sans Serif"/>
              </a:rPr>
              <a:t> </a:t>
            </a:r>
            <a:r>
              <a:rPr sz="750" spc="20" dirty="0">
                <a:latin typeface="Microsoft Sans Serif"/>
                <a:cs typeface="Microsoft Sans Serif"/>
              </a:rPr>
              <a:t>voltios</a:t>
            </a:r>
            <a:endParaRPr sz="750">
              <a:latin typeface="Microsoft Sans Serif"/>
              <a:cs typeface="Microsoft Sans Serif"/>
            </a:endParaRPr>
          </a:p>
          <a:p>
            <a:pPr marL="146050">
              <a:spcBef>
                <a:spcPts val="900"/>
              </a:spcBef>
            </a:pPr>
            <a:r>
              <a:rPr sz="700" spc="-30" dirty="0">
                <a:latin typeface="Microsoft Sans Serif"/>
                <a:cs typeface="Microsoft Sans Serif"/>
              </a:rPr>
              <a:t>m</a:t>
            </a:r>
            <a:r>
              <a:rPr sz="900" spc="-44" baseline="-32407" dirty="0">
                <a:latin typeface="Microsoft Sans Serif"/>
                <a:cs typeface="Microsoft Sans Serif"/>
              </a:rPr>
              <a:t>t</a:t>
            </a:r>
            <a:r>
              <a:rPr sz="700" spc="-30" dirty="0">
                <a:latin typeface="Microsoft Sans Serif"/>
                <a:cs typeface="Microsoft Sans Serif"/>
              </a:rPr>
              <a:t>i</a:t>
            </a:r>
            <a:r>
              <a:rPr sz="700" spc="-5" dirty="0">
                <a:latin typeface="Microsoft Sans Serif"/>
                <a:cs typeface="Microsoft Sans Serif"/>
              </a:rPr>
              <a:t> </a:t>
            </a:r>
            <a:r>
              <a:rPr sz="700" spc="-10" dirty="0">
                <a:latin typeface="Microsoft Sans Serif"/>
                <a:cs typeface="Microsoft Sans Serif"/>
              </a:rPr>
              <a:t>=</a:t>
            </a:r>
            <a:r>
              <a:rPr sz="700" spc="-5" dirty="0">
                <a:latin typeface="Microsoft Sans Serif"/>
                <a:cs typeface="Microsoft Sans Serif"/>
              </a:rPr>
              <a:t> </a:t>
            </a:r>
            <a:r>
              <a:rPr sz="700" spc="45" dirty="0">
                <a:latin typeface="Microsoft Sans Serif"/>
                <a:cs typeface="Microsoft Sans Serif"/>
              </a:rPr>
              <a:t>mi</a:t>
            </a:r>
            <a:r>
              <a:rPr sz="700" spc="10" dirty="0">
                <a:latin typeface="Microsoft Sans Serif"/>
                <a:cs typeface="Microsoft Sans Serif"/>
              </a:rPr>
              <a:t> </a:t>
            </a:r>
            <a:r>
              <a:rPr sz="900" spc="7" baseline="-32407" dirty="0">
                <a:latin typeface="Microsoft Sans Serif"/>
                <a:cs typeface="Microsoft Sans Serif"/>
              </a:rPr>
              <a:t>1</a:t>
            </a:r>
            <a:r>
              <a:rPr sz="900" spc="150" baseline="-32407" dirty="0">
                <a:latin typeface="Microsoft Sans Serif"/>
                <a:cs typeface="Microsoft Sans Serif"/>
              </a:rPr>
              <a:t> </a:t>
            </a:r>
            <a:r>
              <a:rPr sz="900" spc="-15" dirty="0">
                <a:latin typeface="Microsoft Sans Serif"/>
                <a:cs typeface="Microsoft Sans Serif"/>
              </a:rPr>
              <a:t>+</a:t>
            </a:r>
            <a:r>
              <a:rPr sz="900" spc="-10" dirty="0">
                <a:latin typeface="Microsoft Sans Serif"/>
                <a:cs typeface="Microsoft Sans Serif"/>
              </a:rPr>
              <a:t> </a:t>
            </a:r>
            <a:r>
              <a:rPr sz="900" spc="-75" dirty="0">
                <a:latin typeface="Microsoft Sans Serif"/>
                <a:cs typeface="Microsoft Sans Serif"/>
              </a:rPr>
              <a:t>m</a:t>
            </a:r>
            <a:r>
              <a:rPr sz="900" spc="-112" baseline="-32407" dirty="0">
                <a:latin typeface="Microsoft Sans Serif"/>
                <a:cs typeface="Microsoft Sans Serif"/>
              </a:rPr>
              <a:t>2</a:t>
            </a:r>
            <a:r>
              <a:rPr sz="900" spc="-75" dirty="0">
                <a:latin typeface="Microsoft Sans Serif"/>
                <a:cs typeface="Microsoft Sans Serif"/>
              </a:rPr>
              <a:t>i</a:t>
            </a:r>
            <a:r>
              <a:rPr sz="900" spc="-10" dirty="0">
                <a:latin typeface="Microsoft Sans Serif"/>
                <a:cs typeface="Microsoft Sans Serif"/>
              </a:rPr>
              <a:t> </a:t>
            </a:r>
            <a:r>
              <a:rPr sz="900" spc="-15" dirty="0">
                <a:latin typeface="Microsoft Sans Serif"/>
                <a:cs typeface="Microsoft Sans Serif"/>
              </a:rPr>
              <a:t>+</a:t>
            </a:r>
            <a:r>
              <a:rPr sz="900" spc="-10" dirty="0">
                <a:latin typeface="Microsoft Sans Serif"/>
                <a:cs typeface="Microsoft Sans Serif"/>
              </a:rPr>
              <a:t> </a:t>
            </a:r>
            <a:r>
              <a:rPr sz="900" spc="-20" dirty="0">
                <a:latin typeface="Microsoft Sans Serif"/>
                <a:cs typeface="Microsoft Sans Serif"/>
              </a:rPr>
              <a:t>mi</a:t>
            </a:r>
            <a:r>
              <a:rPr sz="900" spc="-30" baseline="-32407" dirty="0">
                <a:latin typeface="Microsoft Sans Serif"/>
                <a:cs typeface="Microsoft Sans Serif"/>
              </a:rPr>
              <a:t>3</a:t>
            </a:r>
            <a:r>
              <a:rPr sz="900" spc="-127" baseline="-32407" dirty="0">
                <a:latin typeface="Microsoft Sans Serif"/>
                <a:cs typeface="Microsoft Sans Serif"/>
              </a:rPr>
              <a:t> </a:t>
            </a:r>
            <a:r>
              <a:rPr sz="900" spc="-15" dirty="0">
                <a:latin typeface="Microsoft Sans Serif"/>
                <a:cs typeface="Microsoft Sans Serif"/>
              </a:rPr>
              <a:t>+</a:t>
            </a:r>
            <a:r>
              <a:rPr sz="900" spc="-10" dirty="0">
                <a:latin typeface="Microsoft Sans Serif"/>
                <a:cs typeface="Microsoft Sans Serif"/>
              </a:rPr>
              <a:t> </a:t>
            </a:r>
            <a:r>
              <a:rPr sz="900" dirty="0">
                <a:latin typeface="Microsoft Sans Serif"/>
                <a:cs typeface="Microsoft Sans Serif"/>
              </a:rPr>
              <a:t>mi</a:t>
            </a:r>
            <a:r>
              <a:rPr sz="900" baseline="-32407" dirty="0">
                <a:latin typeface="Microsoft Sans Serif"/>
                <a:cs typeface="Microsoft Sans Serif"/>
              </a:rPr>
              <a:t>4</a:t>
            </a:r>
            <a:r>
              <a:rPr sz="900" dirty="0">
                <a:latin typeface="Microsoft Sans Serif"/>
                <a:cs typeface="Microsoft Sans Serif"/>
              </a:rPr>
              <a:t>=</a:t>
            </a:r>
            <a:r>
              <a:rPr sz="900" spc="-10" dirty="0">
                <a:latin typeface="Microsoft Sans Serif"/>
                <a:cs typeface="Microsoft Sans Serif"/>
              </a:rPr>
              <a:t> </a:t>
            </a:r>
            <a:r>
              <a:rPr sz="900" spc="10" dirty="0">
                <a:latin typeface="Microsoft Sans Serif"/>
                <a:cs typeface="Microsoft Sans Serif"/>
              </a:rPr>
              <a:t>6</a:t>
            </a:r>
            <a:r>
              <a:rPr sz="900" spc="-10" dirty="0">
                <a:latin typeface="Microsoft Sans Serif"/>
                <a:cs typeface="Microsoft Sans Serif"/>
              </a:rPr>
              <a:t> </a:t>
            </a:r>
            <a:r>
              <a:rPr sz="900" spc="-65" dirty="0">
                <a:latin typeface="Microsoft Sans Serif"/>
                <a:cs typeface="Microsoft Sans Serif"/>
              </a:rPr>
              <a:t>V</a:t>
            </a:r>
            <a:r>
              <a:rPr sz="900" spc="-10" dirty="0">
                <a:latin typeface="Microsoft Sans Serif"/>
                <a:cs typeface="Microsoft Sans Serif"/>
              </a:rPr>
              <a:t> </a:t>
            </a:r>
            <a:r>
              <a:rPr sz="900" spc="-15" dirty="0">
                <a:latin typeface="Microsoft Sans Serif"/>
                <a:cs typeface="Microsoft Sans Serif"/>
              </a:rPr>
              <a:t>+</a:t>
            </a:r>
            <a:r>
              <a:rPr sz="900" spc="-10" dirty="0">
                <a:latin typeface="Microsoft Sans Serif"/>
                <a:cs typeface="Microsoft Sans Serif"/>
              </a:rPr>
              <a:t> </a:t>
            </a:r>
            <a:r>
              <a:rPr sz="900" spc="5" dirty="0">
                <a:latin typeface="Microsoft Sans Serif"/>
                <a:cs typeface="Microsoft Sans Serif"/>
              </a:rPr>
              <a:t>1,8</a:t>
            </a:r>
            <a:r>
              <a:rPr sz="900" spc="-5" dirty="0">
                <a:latin typeface="Microsoft Sans Serif"/>
                <a:cs typeface="Microsoft Sans Serif"/>
              </a:rPr>
              <a:t> </a:t>
            </a:r>
            <a:r>
              <a:rPr sz="900" spc="-65" dirty="0">
                <a:latin typeface="Microsoft Sans Serif"/>
                <a:cs typeface="Microsoft Sans Serif"/>
              </a:rPr>
              <a:t>V</a:t>
            </a:r>
            <a:r>
              <a:rPr sz="900" spc="-10" dirty="0">
                <a:latin typeface="Microsoft Sans Serif"/>
                <a:cs typeface="Microsoft Sans Serif"/>
              </a:rPr>
              <a:t> </a:t>
            </a:r>
            <a:r>
              <a:rPr sz="900" spc="-15" dirty="0">
                <a:latin typeface="Microsoft Sans Serif"/>
                <a:cs typeface="Microsoft Sans Serif"/>
              </a:rPr>
              <a:t>+</a:t>
            </a:r>
            <a:r>
              <a:rPr sz="900" spc="-10" dirty="0">
                <a:latin typeface="Microsoft Sans Serif"/>
                <a:cs typeface="Microsoft Sans Serif"/>
              </a:rPr>
              <a:t> </a:t>
            </a:r>
            <a:r>
              <a:rPr sz="900" spc="10" dirty="0">
                <a:latin typeface="Microsoft Sans Serif"/>
                <a:cs typeface="Microsoft Sans Serif"/>
              </a:rPr>
              <a:t>3</a:t>
            </a:r>
            <a:r>
              <a:rPr sz="900" spc="-10" dirty="0">
                <a:latin typeface="Microsoft Sans Serif"/>
                <a:cs typeface="Microsoft Sans Serif"/>
              </a:rPr>
              <a:t> </a:t>
            </a:r>
            <a:r>
              <a:rPr sz="900" spc="-65" dirty="0">
                <a:latin typeface="Microsoft Sans Serif"/>
                <a:cs typeface="Microsoft Sans Serif"/>
              </a:rPr>
              <a:t>V</a:t>
            </a:r>
            <a:r>
              <a:rPr sz="900" spc="-10" dirty="0">
                <a:latin typeface="Microsoft Sans Serif"/>
                <a:cs typeface="Microsoft Sans Serif"/>
              </a:rPr>
              <a:t> </a:t>
            </a:r>
            <a:r>
              <a:rPr sz="900" spc="-15" dirty="0">
                <a:latin typeface="Microsoft Sans Serif"/>
                <a:cs typeface="Microsoft Sans Serif"/>
              </a:rPr>
              <a:t>+</a:t>
            </a:r>
            <a:r>
              <a:rPr sz="900" spc="-10" dirty="0">
                <a:latin typeface="Microsoft Sans Serif"/>
                <a:cs typeface="Microsoft Sans Serif"/>
              </a:rPr>
              <a:t> </a:t>
            </a:r>
            <a:r>
              <a:rPr sz="900" spc="5" dirty="0">
                <a:latin typeface="Microsoft Sans Serif"/>
                <a:cs typeface="Microsoft Sans Serif"/>
              </a:rPr>
              <a:t>1,2</a:t>
            </a:r>
            <a:r>
              <a:rPr sz="900" spc="-5" dirty="0">
                <a:latin typeface="Microsoft Sans Serif"/>
                <a:cs typeface="Microsoft Sans Serif"/>
              </a:rPr>
              <a:t> </a:t>
            </a:r>
            <a:r>
              <a:rPr sz="900" spc="-65" dirty="0">
                <a:latin typeface="Microsoft Sans Serif"/>
                <a:cs typeface="Microsoft Sans Serif"/>
              </a:rPr>
              <a:t>V</a:t>
            </a:r>
            <a:r>
              <a:rPr sz="900" spc="-10" dirty="0">
                <a:latin typeface="Microsoft Sans Serif"/>
                <a:cs typeface="Microsoft Sans Serif"/>
              </a:rPr>
              <a:t> </a:t>
            </a:r>
            <a:r>
              <a:rPr sz="900" spc="-15" dirty="0">
                <a:latin typeface="Microsoft Sans Serif"/>
                <a:cs typeface="Microsoft Sans Serif"/>
              </a:rPr>
              <a:t>=</a:t>
            </a:r>
            <a:r>
              <a:rPr sz="900" spc="-10" dirty="0">
                <a:latin typeface="Microsoft Sans Serif"/>
                <a:cs typeface="Microsoft Sans Serif"/>
              </a:rPr>
              <a:t> </a:t>
            </a:r>
            <a:r>
              <a:rPr sz="900" spc="10" dirty="0">
                <a:latin typeface="Microsoft Sans Serif"/>
                <a:cs typeface="Microsoft Sans Serif"/>
              </a:rPr>
              <a:t>12</a:t>
            </a:r>
            <a:r>
              <a:rPr sz="900" spc="-10" dirty="0">
                <a:latin typeface="Microsoft Sans Serif"/>
                <a:cs typeface="Microsoft Sans Serif"/>
              </a:rPr>
              <a:t> </a:t>
            </a:r>
            <a:r>
              <a:rPr sz="900" spc="-65" dirty="0">
                <a:latin typeface="Microsoft Sans Serif"/>
                <a:cs typeface="Microsoft Sans Serif"/>
              </a:rPr>
              <a:t>V</a:t>
            </a:r>
            <a:endParaRPr sz="900">
              <a:latin typeface="Microsoft Sans Serif"/>
              <a:cs typeface="Microsoft Sans Serif"/>
            </a:endParaRPr>
          </a:p>
        </p:txBody>
      </p:sp>
      <p:sp>
        <p:nvSpPr>
          <p:cNvPr id="22" name="object 22"/>
          <p:cNvSpPr txBox="1"/>
          <p:nvPr/>
        </p:nvSpPr>
        <p:spPr>
          <a:xfrm>
            <a:off x="5761991" y="5090160"/>
            <a:ext cx="1118235" cy="151323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900" b="1" spc="5" dirty="0">
                <a:latin typeface="Arial"/>
                <a:cs typeface="Arial"/>
              </a:rPr>
              <a:t>Circuitos</a:t>
            </a:r>
            <a:r>
              <a:rPr sz="900" b="1" spc="-45" dirty="0">
                <a:latin typeface="Arial"/>
                <a:cs typeface="Arial"/>
              </a:rPr>
              <a:t> </a:t>
            </a:r>
            <a:r>
              <a:rPr sz="900" b="1" spc="10" dirty="0">
                <a:latin typeface="Arial"/>
                <a:cs typeface="Arial"/>
              </a:rPr>
              <a:t>Paralelos</a:t>
            </a:r>
            <a:r>
              <a:rPr sz="900" spc="10" dirty="0">
                <a:latin typeface="Microsoft Sans Serif"/>
                <a:cs typeface="Microsoft Sans Serif"/>
              </a:rPr>
              <a:t>.</a:t>
            </a:r>
            <a:endParaRPr sz="900">
              <a:latin typeface="Microsoft Sans Serif"/>
              <a:cs typeface="Microsoft Sans Serif"/>
            </a:endParaRPr>
          </a:p>
        </p:txBody>
      </p:sp>
      <p:sp>
        <p:nvSpPr>
          <p:cNvPr id="23" name="object 23"/>
          <p:cNvSpPr txBox="1"/>
          <p:nvPr/>
        </p:nvSpPr>
        <p:spPr>
          <a:xfrm>
            <a:off x="7957769" y="5045709"/>
            <a:ext cx="4215130" cy="5740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 indent="-635">
              <a:lnSpc>
                <a:spcPct val="126299"/>
              </a:lnSpc>
              <a:spcBef>
                <a:spcPts val="100"/>
              </a:spcBef>
            </a:pPr>
            <a:r>
              <a:rPr sz="950" spc="15" dirty="0">
                <a:latin typeface="Microsoft Sans Serif"/>
                <a:cs typeface="Microsoft Sans Serif"/>
              </a:rPr>
              <a:t>UNA.</a:t>
            </a:r>
            <a:r>
              <a:rPr sz="950" b="1" spc="15" dirty="0">
                <a:latin typeface="Arial"/>
                <a:cs typeface="Arial"/>
              </a:rPr>
              <a:t>circuito </a:t>
            </a:r>
            <a:r>
              <a:rPr sz="950" b="1" spc="30" dirty="0">
                <a:latin typeface="Arial"/>
                <a:cs typeface="Arial"/>
              </a:rPr>
              <a:t>paralelo </a:t>
            </a:r>
            <a:r>
              <a:rPr sz="950" spc="20" dirty="0">
                <a:latin typeface="Microsoft Sans Serif"/>
                <a:cs typeface="Microsoft Sans Serif"/>
              </a:rPr>
              <a:t>se.forma.cuando.dos.o.más.dispositivos. </a:t>
            </a:r>
            <a:r>
              <a:rPr sz="950" spc="25" dirty="0">
                <a:latin typeface="Microsoft Sans Serif"/>
                <a:cs typeface="Microsoft Sans Serif"/>
              </a:rPr>
              <a:t> colocados.en.un.circuito.uno.al.lado.de.modo.que.la.corriente.pueda.fluir. </a:t>
            </a:r>
            <a:r>
              <a:rPr sz="950" spc="-240" dirty="0">
                <a:latin typeface="Microsoft Sans Serif"/>
                <a:cs typeface="Microsoft Sans Serif"/>
              </a:rPr>
              <a:t> </a:t>
            </a:r>
            <a:r>
              <a:rPr sz="950" spc="20" dirty="0">
                <a:latin typeface="Microsoft Sans Serif"/>
                <a:cs typeface="Microsoft Sans Serif"/>
              </a:rPr>
              <a:t>más.de.un.camino..</a:t>
            </a:r>
            <a:endParaRPr sz="950">
              <a:latin typeface="Microsoft Sans Serif"/>
              <a:cs typeface="Microsoft Sans Serif"/>
            </a:endParaRPr>
          </a:p>
        </p:txBody>
      </p:sp>
      <p:sp>
        <p:nvSpPr>
          <p:cNvPr id="24" name="object 24"/>
          <p:cNvSpPr txBox="1"/>
          <p:nvPr/>
        </p:nvSpPr>
        <p:spPr>
          <a:xfrm>
            <a:off x="7957747" y="5778499"/>
            <a:ext cx="4282440" cy="14884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414020">
              <a:lnSpc>
                <a:spcPct val="120000"/>
              </a:lnSpc>
              <a:spcBef>
                <a:spcPts val="100"/>
              </a:spcBef>
            </a:pPr>
            <a:r>
              <a:rPr sz="1000" spc="25" dirty="0">
                <a:latin typeface="Microsoft Sans Serif"/>
                <a:cs typeface="Microsoft Sans Serif"/>
              </a:rPr>
              <a:t>La.siguiente.ilustración.muestra.el.circuito.paralelo.más.sencillo.  </a:t>
            </a:r>
            <a:r>
              <a:rPr sz="1000" spc="20" dirty="0">
                <a:latin typeface="Microsoft Sans Serif"/>
                <a:cs typeface="Microsoft Sans Serif"/>
              </a:rPr>
              <a:t>dos.resistores.paralelos..Hay.dos.caminos.de.flujo.de.corriente.. </a:t>
            </a:r>
            <a:r>
              <a:rPr sz="1000" spc="25" dirty="0">
                <a:latin typeface="Microsoft Sans Serif"/>
                <a:cs typeface="Microsoft Sans Serif"/>
              </a:rPr>
              <a:t> </a:t>
            </a:r>
            <a:r>
              <a:rPr sz="1000" spc="20" dirty="0">
                <a:latin typeface="Microsoft Sans Serif"/>
                <a:cs typeface="Microsoft Sans Serif"/>
              </a:rPr>
              <a:t>Un.camino.es.desde.el.terminal.negativo.de.la.batería.a.traves. </a:t>
            </a:r>
            <a:r>
              <a:rPr sz="1000" spc="165" dirty="0">
                <a:latin typeface="Microsoft Sans Serif"/>
                <a:cs typeface="Microsoft Sans Serif"/>
              </a:rPr>
              <a:t> </a:t>
            </a:r>
            <a:r>
              <a:rPr sz="1000" spc="-105" dirty="0">
                <a:latin typeface="Microsoft Sans Serif"/>
                <a:cs typeface="Microsoft Sans Serif"/>
              </a:rPr>
              <a:t>R</a:t>
            </a:r>
            <a:r>
              <a:rPr sz="1000" spc="-10" dirty="0">
                <a:latin typeface="Microsoft Sans Serif"/>
                <a:cs typeface="Microsoft Sans Serif"/>
              </a:rPr>
              <a:t> </a:t>
            </a:r>
            <a:r>
              <a:rPr sz="1000" spc="20" dirty="0">
                <a:latin typeface="Microsoft Sans Serif"/>
                <a:cs typeface="Microsoft Sans Serif"/>
              </a:rPr>
              <a:t>.regresando.al.terminal.positivo..El.segundo.camino.es.desde.  el.terminal.negativo.de.la.batería.a.través.de.R2.regresando.a. </a:t>
            </a:r>
            <a:r>
              <a:rPr sz="1000" spc="25" dirty="0">
                <a:latin typeface="Microsoft Sans Serif"/>
                <a:cs typeface="Microsoft Sans Serif"/>
              </a:rPr>
              <a:t> </a:t>
            </a:r>
            <a:r>
              <a:rPr sz="1000" spc="20" dirty="0">
                <a:latin typeface="Microsoft Sans Serif"/>
                <a:cs typeface="Microsoft Sans Serif"/>
              </a:rPr>
              <a:t>la.terminal.positiva.de.la.batería..La.corriente.a.través.de.</a:t>
            </a:r>
            <a:endParaRPr sz="1000">
              <a:latin typeface="Microsoft Sans Serif"/>
              <a:cs typeface="Microsoft Sans Serif"/>
            </a:endParaRPr>
          </a:p>
          <a:p>
            <a:pPr marL="12700" marR="5080">
              <a:lnSpc>
                <a:spcPct val="120000"/>
              </a:lnSpc>
            </a:pPr>
            <a:r>
              <a:rPr sz="1000" spc="25" dirty="0">
                <a:latin typeface="Microsoft Sans Serif"/>
                <a:cs typeface="Microsoft Sans Serif"/>
              </a:rPr>
              <a:t>resistencia.se.puede.determinar.dividiendo.el.voltaje.del.circuito.por.la. </a:t>
            </a:r>
            <a:r>
              <a:rPr sz="1000" spc="-254" dirty="0">
                <a:latin typeface="Microsoft Sans Serif"/>
                <a:cs typeface="Microsoft Sans Serif"/>
              </a:rPr>
              <a:t> </a:t>
            </a:r>
            <a:r>
              <a:rPr sz="1000" spc="15" dirty="0">
                <a:latin typeface="Microsoft Sans Serif"/>
                <a:cs typeface="Microsoft Sans Serif"/>
              </a:rPr>
              <a:t>resistencia.de.ese.resistor.</a:t>
            </a:r>
            <a:endParaRPr sz="1000">
              <a:latin typeface="Microsoft Sans Serif"/>
              <a:cs typeface="Microsoft Sans Serif"/>
            </a:endParaRPr>
          </a:p>
        </p:txBody>
      </p:sp>
      <p:sp>
        <p:nvSpPr>
          <p:cNvPr id="25" name="object 25"/>
          <p:cNvSpPr txBox="1"/>
          <p:nvPr/>
        </p:nvSpPr>
        <p:spPr>
          <a:xfrm>
            <a:off x="8558425" y="7555547"/>
            <a:ext cx="136525" cy="166712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38100">
              <a:spcBef>
                <a:spcPts val="100"/>
              </a:spcBef>
            </a:pPr>
            <a:r>
              <a:rPr sz="1000" spc="10" dirty="0">
                <a:latin typeface="Microsoft Sans Serif"/>
                <a:cs typeface="Microsoft Sans Serif"/>
              </a:rPr>
              <a:t>I</a:t>
            </a:r>
            <a:r>
              <a:rPr sz="900" spc="15" baseline="-32407" dirty="0">
                <a:latin typeface="Microsoft Sans Serif"/>
                <a:cs typeface="Microsoft Sans Serif"/>
              </a:rPr>
              <a:t>t</a:t>
            </a:r>
            <a:endParaRPr sz="900" baseline="-32407">
              <a:latin typeface="Microsoft Sans Serif"/>
              <a:cs typeface="Microsoft Sans Serif"/>
            </a:endParaRPr>
          </a:p>
        </p:txBody>
      </p:sp>
      <p:sp>
        <p:nvSpPr>
          <p:cNvPr id="26" name="object 26"/>
          <p:cNvSpPr txBox="1"/>
          <p:nvPr/>
        </p:nvSpPr>
        <p:spPr>
          <a:xfrm>
            <a:off x="7957810" y="7916716"/>
            <a:ext cx="177165" cy="166712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1000" spc="65" dirty="0">
                <a:latin typeface="Microsoft Sans Serif"/>
                <a:cs typeface="Microsoft Sans Serif"/>
              </a:rPr>
              <a:t>mi</a:t>
            </a:r>
            <a:endParaRPr sz="1000">
              <a:latin typeface="Microsoft Sans Serif"/>
              <a:cs typeface="Microsoft Sans Serif"/>
            </a:endParaRPr>
          </a:p>
        </p:txBody>
      </p:sp>
      <p:sp>
        <p:nvSpPr>
          <p:cNvPr id="27" name="object 27"/>
          <p:cNvSpPr txBox="1"/>
          <p:nvPr/>
        </p:nvSpPr>
        <p:spPr>
          <a:xfrm>
            <a:off x="8739182" y="7895570"/>
            <a:ext cx="205104" cy="166712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38100">
              <a:spcBef>
                <a:spcPts val="100"/>
              </a:spcBef>
            </a:pPr>
            <a:r>
              <a:rPr sz="1000" spc="-25" dirty="0">
                <a:latin typeface="Microsoft Sans Serif"/>
                <a:cs typeface="Microsoft Sans Serif"/>
              </a:rPr>
              <a:t>R</a:t>
            </a:r>
            <a:r>
              <a:rPr sz="900" spc="-37" baseline="-32407" dirty="0">
                <a:latin typeface="Microsoft Sans Serif"/>
                <a:cs typeface="Microsoft Sans Serif"/>
              </a:rPr>
              <a:t>1</a:t>
            </a:r>
            <a:endParaRPr sz="900" baseline="-32407">
              <a:latin typeface="Microsoft Sans Serif"/>
              <a:cs typeface="Microsoft Sans Serif"/>
            </a:endParaRPr>
          </a:p>
        </p:txBody>
      </p:sp>
      <p:sp>
        <p:nvSpPr>
          <p:cNvPr id="28" name="object 28"/>
          <p:cNvSpPr txBox="1"/>
          <p:nvPr/>
        </p:nvSpPr>
        <p:spPr>
          <a:xfrm>
            <a:off x="9230413" y="7876520"/>
            <a:ext cx="530860" cy="189796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50800">
              <a:spcBef>
                <a:spcPts val="100"/>
              </a:spcBef>
              <a:tabLst>
                <a:tab pos="351155" algn="l"/>
              </a:tabLst>
            </a:pPr>
            <a:r>
              <a:rPr sz="1725" spc="7" baseline="2415" dirty="0">
                <a:latin typeface="Microsoft Sans Serif"/>
                <a:cs typeface="Microsoft Sans Serif"/>
              </a:rPr>
              <a:t>I</a:t>
            </a:r>
            <a:r>
              <a:rPr sz="975" spc="7" baseline="-29914" dirty="0">
                <a:latin typeface="Microsoft Sans Serif"/>
                <a:cs typeface="Microsoft Sans Serif"/>
              </a:rPr>
              <a:t>1	</a:t>
            </a:r>
            <a:r>
              <a:rPr sz="1000" spc="-25" dirty="0">
                <a:latin typeface="Microsoft Sans Serif"/>
                <a:cs typeface="Microsoft Sans Serif"/>
              </a:rPr>
              <a:t>R</a:t>
            </a:r>
            <a:r>
              <a:rPr sz="900" spc="-37" baseline="-32407" dirty="0">
                <a:latin typeface="Microsoft Sans Serif"/>
                <a:cs typeface="Microsoft Sans Serif"/>
              </a:rPr>
              <a:t>2</a:t>
            </a:r>
            <a:endParaRPr sz="900" baseline="-32407">
              <a:latin typeface="Microsoft Sans Serif"/>
              <a:cs typeface="Microsoft Sans Serif"/>
            </a:endParaRPr>
          </a:p>
        </p:txBody>
      </p:sp>
      <p:sp>
        <p:nvSpPr>
          <p:cNvPr id="29" name="object 29"/>
          <p:cNvSpPr txBox="1"/>
          <p:nvPr/>
        </p:nvSpPr>
        <p:spPr>
          <a:xfrm>
            <a:off x="10054453" y="7895570"/>
            <a:ext cx="153035" cy="166712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38100">
              <a:spcBef>
                <a:spcPts val="100"/>
              </a:spcBef>
            </a:pPr>
            <a:r>
              <a:rPr sz="1000" spc="-10" dirty="0">
                <a:latin typeface="Microsoft Sans Serif"/>
                <a:cs typeface="Microsoft Sans Serif"/>
              </a:rPr>
              <a:t>I</a:t>
            </a:r>
            <a:r>
              <a:rPr sz="900" spc="-15" baseline="-32407" dirty="0">
                <a:latin typeface="Microsoft Sans Serif"/>
                <a:cs typeface="Microsoft Sans Serif"/>
              </a:rPr>
              <a:t>2</a:t>
            </a:r>
            <a:endParaRPr sz="900" baseline="-32407">
              <a:latin typeface="Microsoft Sans Serif"/>
              <a:cs typeface="Microsoft Sans Serif"/>
            </a:endParaRPr>
          </a:p>
        </p:txBody>
      </p:sp>
      <p:sp>
        <p:nvSpPr>
          <p:cNvPr id="30" name="object 30"/>
          <p:cNvSpPr txBox="1"/>
          <p:nvPr/>
        </p:nvSpPr>
        <p:spPr>
          <a:xfrm>
            <a:off x="8558425" y="8216444"/>
            <a:ext cx="136525" cy="166712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38100">
              <a:spcBef>
                <a:spcPts val="100"/>
              </a:spcBef>
            </a:pPr>
            <a:r>
              <a:rPr sz="1000" spc="10" dirty="0">
                <a:latin typeface="Microsoft Sans Serif"/>
                <a:cs typeface="Microsoft Sans Serif"/>
              </a:rPr>
              <a:t>I</a:t>
            </a:r>
            <a:r>
              <a:rPr sz="900" spc="15" baseline="-32407" dirty="0">
                <a:latin typeface="Microsoft Sans Serif"/>
                <a:cs typeface="Microsoft Sans Serif"/>
              </a:rPr>
              <a:t>t</a:t>
            </a:r>
            <a:endParaRPr sz="900" baseline="-32407">
              <a:latin typeface="Microsoft Sans Serif"/>
              <a:cs typeface="Microsoft Sans Serif"/>
            </a:endParaRPr>
          </a:p>
        </p:txBody>
      </p:sp>
      <p:sp>
        <p:nvSpPr>
          <p:cNvPr id="31" name="object 31"/>
          <p:cNvSpPr txBox="1"/>
          <p:nvPr/>
        </p:nvSpPr>
        <p:spPr>
          <a:xfrm>
            <a:off x="8353793" y="8583094"/>
            <a:ext cx="177165" cy="166712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1000" spc="65" dirty="0">
                <a:latin typeface="Microsoft Sans Serif"/>
                <a:cs typeface="Microsoft Sans Serif"/>
              </a:rPr>
              <a:t>mi</a:t>
            </a:r>
            <a:endParaRPr sz="1000">
              <a:latin typeface="Microsoft Sans Serif"/>
              <a:cs typeface="Microsoft Sans Serif"/>
            </a:endParaRPr>
          </a:p>
        </p:txBody>
      </p:sp>
      <p:sp>
        <p:nvSpPr>
          <p:cNvPr id="32" name="object 32"/>
          <p:cNvSpPr txBox="1"/>
          <p:nvPr/>
        </p:nvSpPr>
        <p:spPr>
          <a:xfrm>
            <a:off x="8326042" y="8794431"/>
            <a:ext cx="104775" cy="166712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1000" spc="-105" dirty="0">
                <a:latin typeface="Microsoft Sans Serif"/>
                <a:cs typeface="Microsoft Sans Serif"/>
              </a:rPr>
              <a:t>R</a:t>
            </a:r>
            <a:endParaRPr sz="1000">
              <a:latin typeface="Microsoft Sans Serif"/>
              <a:cs typeface="Microsoft Sans Serif"/>
            </a:endParaRPr>
          </a:p>
        </p:txBody>
      </p:sp>
      <p:sp>
        <p:nvSpPr>
          <p:cNvPr id="33" name="object 33"/>
          <p:cNvSpPr txBox="1"/>
          <p:nvPr/>
        </p:nvSpPr>
        <p:spPr>
          <a:xfrm>
            <a:off x="9076000" y="8583107"/>
            <a:ext cx="177165" cy="166712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1000" spc="65" dirty="0">
                <a:latin typeface="Microsoft Sans Serif"/>
                <a:cs typeface="Microsoft Sans Serif"/>
              </a:rPr>
              <a:t>mi</a:t>
            </a:r>
            <a:endParaRPr sz="1000">
              <a:latin typeface="Microsoft Sans Serif"/>
              <a:cs typeface="Microsoft Sans Serif"/>
            </a:endParaRPr>
          </a:p>
        </p:txBody>
      </p:sp>
      <p:sp>
        <p:nvSpPr>
          <p:cNvPr id="34" name="object 34"/>
          <p:cNvSpPr txBox="1"/>
          <p:nvPr/>
        </p:nvSpPr>
        <p:spPr>
          <a:xfrm>
            <a:off x="8735194" y="8705022"/>
            <a:ext cx="443230" cy="166712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38100">
              <a:spcBef>
                <a:spcPts val="100"/>
              </a:spcBef>
            </a:pPr>
            <a:r>
              <a:rPr sz="1000" spc="-245" dirty="0">
                <a:latin typeface="Microsoft Sans Serif"/>
                <a:cs typeface="Microsoft Sans Serif"/>
              </a:rPr>
              <a:t>y</a:t>
            </a:r>
            <a:r>
              <a:rPr sz="900" spc="-135" baseline="-32407" dirty="0">
                <a:latin typeface="Microsoft Sans Serif"/>
                <a:cs typeface="Microsoft Sans Serif"/>
              </a:rPr>
              <a:t>2</a:t>
            </a:r>
            <a:r>
              <a:rPr sz="1000" spc="45" dirty="0">
                <a:latin typeface="Microsoft Sans Serif"/>
                <a:cs typeface="Microsoft Sans Serif"/>
              </a:rPr>
              <a:t>o</a:t>
            </a:r>
            <a:r>
              <a:rPr sz="1000" spc="-10" dirty="0">
                <a:latin typeface="Microsoft Sans Serif"/>
                <a:cs typeface="Microsoft Sans Serif"/>
              </a:rPr>
              <a:t> </a:t>
            </a:r>
            <a:r>
              <a:rPr sz="1000" spc="-15" dirty="0">
                <a:latin typeface="Microsoft Sans Serif"/>
                <a:cs typeface="Microsoft Sans Serif"/>
              </a:rPr>
              <a:t>=</a:t>
            </a:r>
            <a:r>
              <a:rPr sz="1000" spc="50" dirty="0">
                <a:latin typeface="Microsoft Sans Serif"/>
                <a:cs typeface="Microsoft Sans Serif"/>
              </a:rPr>
              <a:t> </a:t>
            </a:r>
            <a:r>
              <a:rPr sz="1500" spc="-157" baseline="-33333" dirty="0">
                <a:latin typeface="Microsoft Sans Serif"/>
                <a:cs typeface="Microsoft Sans Serif"/>
              </a:rPr>
              <a:t>R</a:t>
            </a:r>
            <a:endParaRPr sz="1500" baseline="-33333">
              <a:latin typeface="Microsoft Sans Serif"/>
              <a:cs typeface="Microsoft Sans Serif"/>
            </a:endParaRPr>
          </a:p>
        </p:txBody>
      </p:sp>
      <p:sp>
        <p:nvSpPr>
          <p:cNvPr id="35" name="object 35"/>
          <p:cNvSpPr txBox="1"/>
          <p:nvPr/>
        </p:nvSpPr>
        <p:spPr>
          <a:xfrm>
            <a:off x="8002161" y="8705022"/>
            <a:ext cx="258445" cy="166712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38100">
              <a:spcBef>
                <a:spcPts val="100"/>
              </a:spcBef>
            </a:pPr>
            <a:r>
              <a:rPr sz="1000" spc="-10" dirty="0">
                <a:latin typeface="Microsoft Sans Serif"/>
                <a:cs typeface="Microsoft Sans Serif"/>
              </a:rPr>
              <a:t>I</a:t>
            </a:r>
            <a:r>
              <a:rPr sz="900" spc="-15" baseline="-32407" dirty="0">
                <a:latin typeface="Microsoft Sans Serif"/>
                <a:cs typeface="Microsoft Sans Serif"/>
              </a:rPr>
              <a:t>1</a:t>
            </a:r>
            <a:r>
              <a:rPr sz="900" spc="82" baseline="-32407" dirty="0">
                <a:latin typeface="Microsoft Sans Serif"/>
                <a:cs typeface="Microsoft Sans Serif"/>
              </a:rPr>
              <a:t> </a:t>
            </a:r>
            <a:r>
              <a:rPr sz="1000" spc="-15" dirty="0">
                <a:latin typeface="Microsoft Sans Serif"/>
                <a:cs typeface="Microsoft Sans Serif"/>
              </a:rPr>
              <a:t>=</a:t>
            </a:r>
            <a:endParaRPr sz="1000">
              <a:latin typeface="Microsoft Sans Serif"/>
              <a:cs typeface="Microsoft Sans Serif"/>
            </a:endParaRPr>
          </a:p>
        </p:txBody>
      </p:sp>
      <p:sp>
        <p:nvSpPr>
          <p:cNvPr id="36" name="object 36"/>
          <p:cNvSpPr txBox="1"/>
          <p:nvPr/>
        </p:nvSpPr>
        <p:spPr>
          <a:xfrm>
            <a:off x="9390268" y="8705022"/>
            <a:ext cx="645160" cy="166712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38100">
              <a:spcBef>
                <a:spcPts val="100"/>
              </a:spcBef>
            </a:pPr>
            <a:r>
              <a:rPr sz="550" spc="-20" dirty="0">
                <a:latin typeface="Microsoft Sans Serif"/>
                <a:cs typeface="Microsoft Sans Serif"/>
              </a:rPr>
              <a:t>y</a:t>
            </a:r>
            <a:r>
              <a:rPr sz="900" spc="-225" baseline="-32407" dirty="0">
                <a:latin typeface="Microsoft Sans Serif"/>
                <a:cs typeface="Microsoft Sans Serif"/>
              </a:rPr>
              <a:t>t</a:t>
            </a:r>
            <a:r>
              <a:rPr sz="550" spc="25" dirty="0">
                <a:latin typeface="Microsoft Sans Serif"/>
                <a:cs typeface="Microsoft Sans Serif"/>
              </a:rPr>
              <a:t>o</a:t>
            </a:r>
            <a:r>
              <a:rPr sz="550" spc="-5" dirty="0">
                <a:latin typeface="Microsoft Sans Serif"/>
                <a:cs typeface="Microsoft Sans Serif"/>
              </a:rPr>
              <a:t> </a:t>
            </a:r>
            <a:r>
              <a:rPr sz="550" spc="-10" dirty="0">
                <a:latin typeface="Microsoft Sans Serif"/>
                <a:cs typeface="Microsoft Sans Serif"/>
              </a:rPr>
              <a:t>=</a:t>
            </a:r>
            <a:r>
              <a:rPr sz="550" spc="-5" dirty="0">
                <a:latin typeface="Microsoft Sans Serif"/>
                <a:cs typeface="Microsoft Sans Serif"/>
              </a:rPr>
              <a:t> </a:t>
            </a:r>
            <a:r>
              <a:rPr sz="550" spc="15" dirty="0">
                <a:latin typeface="Microsoft Sans Serif"/>
                <a:cs typeface="Microsoft Sans Serif"/>
              </a:rPr>
              <a:t>yo</a:t>
            </a:r>
            <a:r>
              <a:rPr sz="550" spc="-50" dirty="0">
                <a:latin typeface="Microsoft Sans Serif"/>
                <a:cs typeface="Microsoft Sans Serif"/>
              </a:rPr>
              <a:t> </a:t>
            </a:r>
            <a:r>
              <a:rPr sz="900" spc="7" baseline="-32407" dirty="0">
                <a:latin typeface="Microsoft Sans Serif"/>
                <a:cs typeface="Microsoft Sans Serif"/>
              </a:rPr>
              <a:t>1</a:t>
            </a:r>
            <a:r>
              <a:rPr sz="900" baseline="-32407" dirty="0">
                <a:latin typeface="Microsoft Sans Serif"/>
                <a:cs typeface="Microsoft Sans Serif"/>
              </a:rPr>
              <a:t> </a:t>
            </a:r>
            <a:r>
              <a:rPr sz="900" spc="-89" baseline="-32407" dirty="0">
                <a:latin typeface="Microsoft Sans Serif"/>
                <a:cs typeface="Microsoft Sans Serif"/>
              </a:rPr>
              <a:t> </a:t>
            </a:r>
            <a:r>
              <a:rPr sz="1000" spc="-15" dirty="0">
                <a:latin typeface="Microsoft Sans Serif"/>
                <a:cs typeface="Microsoft Sans Serif"/>
              </a:rPr>
              <a:t>+</a:t>
            </a:r>
            <a:r>
              <a:rPr sz="1000" spc="-10" dirty="0">
                <a:latin typeface="Microsoft Sans Serif"/>
                <a:cs typeface="Microsoft Sans Serif"/>
              </a:rPr>
              <a:t> </a:t>
            </a:r>
            <a:r>
              <a:rPr sz="1000" spc="-140" dirty="0">
                <a:latin typeface="Microsoft Sans Serif"/>
                <a:cs typeface="Microsoft Sans Serif"/>
              </a:rPr>
              <a:t>y</a:t>
            </a:r>
            <a:r>
              <a:rPr sz="900" spc="-292" baseline="-32407" dirty="0">
                <a:latin typeface="Microsoft Sans Serif"/>
                <a:cs typeface="Microsoft Sans Serif"/>
              </a:rPr>
              <a:t>2</a:t>
            </a:r>
            <a:r>
              <a:rPr sz="1000" spc="45" dirty="0">
                <a:latin typeface="Microsoft Sans Serif"/>
                <a:cs typeface="Microsoft Sans Serif"/>
              </a:rPr>
              <a:t>o</a:t>
            </a:r>
            <a:endParaRPr sz="1000">
              <a:latin typeface="Microsoft Sans Serif"/>
              <a:cs typeface="Microsoft Sans Serif"/>
            </a:endParaRPr>
          </a:p>
        </p:txBody>
      </p:sp>
      <p:sp>
        <p:nvSpPr>
          <p:cNvPr id="37" name="object 37"/>
          <p:cNvSpPr txBox="1"/>
          <p:nvPr/>
        </p:nvSpPr>
        <p:spPr>
          <a:xfrm>
            <a:off x="8410752" y="8887523"/>
            <a:ext cx="69215" cy="105157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600" spc="5" dirty="0">
                <a:latin typeface="Microsoft Sans Serif"/>
                <a:cs typeface="Microsoft Sans Serif"/>
              </a:rPr>
              <a:t>1</a:t>
            </a:r>
            <a:endParaRPr sz="600">
              <a:latin typeface="Microsoft Sans Serif"/>
              <a:cs typeface="Microsoft Sans Serif"/>
            </a:endParaRPr>
          </a:p>
        </p:txBody>
      </p:sp>
      <p:sp>
        <p:nvSpPr>
          <p:cNvPr id="38" name="object 38"/>
          <p:cNvSpPr txBox="1"/>
          <p:nvPr/>
        </p:nvSpPr>
        <p:spPr>
          <a:xfrm>
            <a:off x="9132952" y="8871267"/>
            <a:ext cx="69215" cy="105157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600" spc="5" dirty="0">
                <a:latin typeface="Microsoft Sans Serif"/>
                <a:cs typeface="Microsoft Sans Serif"/>
              </a:rPr>
              <a:t>2</a:t>
            </a:r>
            <a:endParaRPr sz="600">
              <a:latin typeface="Microsoft Sans Serif"/>
              <a:cs typeface="Microsoft Sans Serif"/>
            </a:endParaRPr>
          </a:p>
        </p:txBody>
      </p:sp>
      <p:sp>
        <p:nvSpPr>
          <p:cNvPr id="39" name="object 39"/>
          <p:cNvSpPr txBox="1"/>
          <p:nvPr/>
        </p:nvSpPr>
        <p:spPr>
          <a:xfrm rot="20880000">
            <a:off x="9069853" y="1470720"/>
            <a:ext cx="102122" cy="2564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150"/>
              </a:lnSpc>
            </a:pPr>
            <a:r>
              <a:rPr sz="150" b="1" spc="-5" dirty="0">
                <a:latin typeface="Arial"/>
                <a:cs typeface="Arial"/>
              </a:rPr>
              <a:t>AMPERIOS</a:t>
            </a:r>
            <a:endParaRPr sz="150">
              <a:latin typeface="Arial"/>
              <a:cs typeface="Arial"/>
            </a:endParaRPr>
          </a:p>
        </p:txBody>
      </p:sp>
      <p:sp>
        <p:nvSpPr>
          <p:cNvPr id="40" name="object 40"/>
          <p:cNvSpPr txBox="1"/>
          <p:nvPr/>
        </p:nvSpPr>
        <p:spPr>
          <a:xfrm rot="20880000">
            <a:off x="8967117" y="1505709"/>
            <a:ext cx="339330" cy="3810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300"/>
              </a:lnSpc>
            </a:pPr>
            <a:r>
              <a:rPr sz="300" b="1" spc="-5" dirty="0">
                <a:latin typeface="Arial"/>
                <a:cs typeface="Arial"/>
              </a:rPr>
              <a:t>VOLTIOS</a:t>
            </a:r>
            <a:r>
              <a:rPr sz="300" b="1" spc="-15" dirty="0">
                <a:latin typeface="Arial"/>
                <a:cs typeface="Arial"/>
              </a:rPr>
              <a:t> </a:t>
            </a:r>
            <a:r>
              <a:rPr sz="300" b="1" spc="5" dirty="0">
                <a:latin typeface="Arial"/>
                <a:cs typeface="Arial"/>
              </a:rPr>
              <a:t>OHMIOS</a:t>
            </a:r>
            <a:endParaRPr sz="300">
              <a:latin typeface="Arial"/>
              <a:cs typeface="Arial"/>
            </a:endParaRPr>
          </a:p>
        </p:txBody>
      </p:sp>
      <p:sp>
        <p:nvSpPr>
          <p:cNvPr id="41" name="object 41"/>
          <p:cNvSpPr txBox="1"/>
          <p:nvPr/>
        </p:nvSpPr>
        <p:spPr>
          <a:xfrm rot="960000">
            <a:off x="10030005" y="1681285"/>
            <a:ext cx="101498" cy="2564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150"/>
              </a:lnSpc>
            </a:pPr>
            <a:r>
              <a:rPr sz="150" b="1" spc="-5" dirty="0">
                <a:latin typeface="Arial"/>
                <a:cs typeface="Arial"/>
              </a:rPr>
              <a:t>AMPERIOS</a:t>
            </a:r>
            <a:endParaRPr sz="150">
              <a:latin typeface="Arial"/>
              <a:cs typeface="Arial"/>
            </a:endParaRPr>
          </a:p>
        </p:txBody>
      </p:sp>
      <p:sp>
        <p:nvSpPr>
          <p:cNvPr id="42" name="object 42"/>
          <p:cNvSpPr txBox="1"/>
          <p:nvPr/>
        </p:nvSpPr>
        <p:spPr>
          <a:xfrm rot="960000">
            <a:off x="9905522" y="1719100"/>
            <a:ext cx="338699" cy="3810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300"/>
              </a:lnSpc>
            </a:pPr>
            <a:r>
              <a:rPr sz="300" b="1" spc="-5" dirty="0">
                <a:latin typeface="Arial"/>
                <a:cs typeface="Arial"/>
              </a:rPr>
              <a:t>VOLTIOS</a:t>
            </a:r>
            <a:r>
              <a:rPr sz="300" b="1" spc="-10" dirty="0">
                <a:latin typeface="Arial"/>
                <a:cs typeface="Arial"/>
              </a:rPr>
              <a:t> </a:t>
            </a:r>
            <a:r>
              <a:rPr sz="300" b="1" spc="5" dirty="0">
                <a:latin typeface="Arial"/>
                <a:cs typeface="Arial"/>
              </a:rPr>
              <a:t>OHMIOS</a:t>
            </a:r>
            <a:endParaRPr sz="300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9129598" y="3098558"/>
            <a:ext cx="1316990" cy="0"/>
          </a:xfrm>
          <a:custGeom>
            <a:avLst/>
            <a:gdLst/>
            <a:ahLst/>
            <a:cxnLst/>
            <a:rect l="l" t="t" r="r" b="b"/>
            <a:pathLst>
              <a:path w="1316989">
                <a:moveTo>
                  <a:pt x="0" y="0"/>
                </a:moveTo>
                <a:lnTo>
                  <a:pt x="1316736" y="0"/>
                </a:lnTo>
              </a:path>
            </a:pathLst>
          </a:custGeom>
          <a:ln w="12700">
            <a:solidFill>
              <a:srgbClr val="010101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/>
          <p:nvPr/>
        </p:nvSpPr>
        <p:spPr>
          <a:xfrm>
            <a:off x="7970508" y="1394294"/>
            <a:ext cx="2677795" cy="1014094"/>
          </a:xfrm>
          <a:custGeom>
            <a:avLst/>
            <a:gdLst/>
            <a:ahLst/>
            <a:cxnLst/>
            <a:rect l="l" t="t" r="r" b="b"/>
            <a:pathLst>
              <a:path w="2677795" h="1014094">
                <a:moveTo>
                  <a:pt x="155257" y="449046"/>
                </a:moveTo>
                <a:lnTo>
                  <a:pt x="155257" y="0"/>
                </a:lnTo>
                <a:lnTo>
                  <a:pt x="2592997" y="0"/>
                </a:lnTo>
                <a:lnTo>
                  <a:pt x="2592997" y="262635"/>
                </a:lnTo>
                <a:lnTo>
                  <a:pt x="2677185" y="297548"/>
                </a:lnTo>
                <a:lnTo>
                  <a:pt x="2508808" y="359727"/>
                </a:lnTo>
                <a:lnTo>
                  <a:pt x="2674861" y="421932"/>
                </a:lnTo>
                <a:lnTo>
                  <a:pt x="2508808" y="484111"/>
                </a:lnTo>
                <a:lnTo>
                  <a:pt x="2674861" y="546303"/>
                </a:lnTo>
                <a:lnTo>
                  <a:pt x="2508808" y="608495"/>
                </a:lnTo>
                <a:lnTo>
                  <a:pt x="2674861" y="670699"/>
                </a:lnTo>
                <a:lnTo>
                  <a:pt x="2511158" y="732866"/>
                </a:lnTo>
                <a:lnTo>
                  <a:pt x="2592997" y="770115"/>
                </a:lnTo>
                <a:lnTo>
                  <a:pt x="2592997" y="1008748"/>
                </a:lnTo>
                <a:lnTo>
                  <a:pt x="155257" y="1008748"/>
                </a:lnTo>
                <a:lnTo>
                  <a:pt x="155257" y="539153"/>
                </a:lnTo>
              </a:path>
              <a:path w="2677795" h="1014094">
                <a:moveTo>
                  <a:pt x="0" y="449046"/>
                </a:moveTo>
                <a:lnTo>
                  <a:pt x="310527" y="449046"/>
                </a:lnTo>
              </a:path>
              <a:path w="2677795" h="1014094">
                <a:moveTo>
                  <a:pt x="974077" y="5041"/>
                </a:moveTo>
                <a:lnTo>
                  <a:pt x="974077" y="267677"/>
                </a:lnTo>
                <a:lnTo>
                  <a:pt x="1058278" y="302602"/>
                </a:lnTo>
                <a:lnTo>
                  <a:pt x="889888" y="364782"/>
                </a:lnTo>
                <a:lnTo>
                  <a:pt x="1055941" y="426986"/>
                </a:lnTo>
                <a:lnTo>
                  <a:pt x="889888" y="489165"/>
                </a:lnTo>
                <a:lnTo>
                  <a:pt x="1055941" y="551345"/>
                </a:lnTo>
                <a:lnTo>
                  <a:pt x="889914" y="613549"/>
                </a:lnTo>
                <a:lnTo>
                  <a:pt x="1055941" y="675741"/>
                </a:lnTo>
                <a:lnTo>
                  <a:pt x="892251" y="737920"/>
                </a:lnTo>
                <a:lnTo>
                  <a:pt x="974077" y="775169"/>
                </a:lnTo>
                <a:lnTo>
                  <a:pt x="974077" y="1013790"/>
                </a:lnTo>
              </a:path>
              <a:path w="2677795" h="1014094">
                <a:moveTo>
                  <a:pt x="1746237" y="5041"/>
                </a:moveTo>
                <a:lnTo>
                  <a:pt x="1746237" y="267677"/>
                </a:lnTo>
                <a:lnTo>
                  <a:pt x="1830425" y="302602"/>
                </a:lnTo>
                <a:lnTo>
                  <a:pt x="1662049" y="364782"/>
                </a:lnTo>
                <a:lnTo>
                  <a:pt x="1828101" y="426986"/>
                </a:lnTo>
                <a:lnTo>
                  <a:pt x="1662049" y="489165"/>
                </a:lnTo>
                <a:lnTo>
                  <a:pt x="1828101" y="551345"/>
                </a:lnTo>
                <a:lnTo>
                  <a:pt x="1662074" y="613549"/>
                </a:lnTo>
                <a:lnTo>
                  <a:pt x="1828101" y="675741"/>
                </a:lnTo>
                <a:lnTo>
                  <a:pt x="1664398" y="737920"/>
                </a:lnTo>
                <a:lnTo>
                  <a:pt x="1746237" y="775169"/>
                </a:lnTo>
                <a:lnTo>
                  <a:pt x="1746237" y="1013790"/>
                </a:lnTo>
              </a:path>
            </a:pathLst>
          </a:custGeom>
          <a:ln w="12700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/>
          <p:nvPr/>
        </p:nvSpPr>
        <p:spPr>
          <a:xfrm>
            <a:off x="11032326" y="1394295"/>
            <a:ext cx="283845" cy="1009015"/>
          </a:xfrm>
          <a:custGeom>
            <a:avLst/>
            <a:gdLst/>
            <a:ahLst/>
            <a:cxnLst/>
            <a:rect l="l" t="t" r="r" b="b"/>
            <a:pathLst>
              <a:path w="283845" h="1009014">
                <a:moveTo>
                  <a:pt x="0" y="0"/>
                </a:moveTo>
                <a:lnTo>
                  <a:pt x="199047" y="0"/>
                </a:lnTo>
                <a:lnTo>
                  <a:pt x="199047" y="262635"/>
                </a:lnTo>
                <a:lnTo>
                  <a:pt x="283248" y="297560"/>
                </a:lnTo>
                <a:lnTo>
                  <a:pt x="114858" y="359740"/>
                </a:lnTo>
                <a:lnTo>
                  <a:pt x="280924" y="421932"/>
                </a:lnTo>
                <a:lnTo>
                  <a:pt x="114858" y="484124"/>
                </a:lnTo>
                <a:lnTo>
                  <a:pt x="280924" y="546303"/>
                </a:lnTo>
                <a:lnTo>
                  <a:pt x="114884" y="608495"/>
                </a:lnTo>
                <a:lnTo>
                  <a:pt x="280924" y="670699"/>
                </a:lnTo>
                <a:lnTo>
                  <a:pt x="117220" y="732866"/>
                </a:lnTo>
                <a:lnTo>
                  <a:pt x="199047" y="770115"/>
                </a:lnTo>
                <a:lnTo>
                  <a:pt x="199047" y="1008748"/>
                </a:lnTo>
                <a:lnTo>
                  <a:pt x="24396" y="1008748"/>
                </a:lnTo>
              </a:path>
            </a:pathLst>
          </a:custGeom>
          <a:ln w="12700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/>
          <p:nvPr/>
        </p:nvSpPr>
        <p:spPr>
          <a:xfrm>
            <a:off x="10765206" y="1379983"/>
            <a:ext cx="97155" cy="13335"/>
          </a:xfrm>
          <a:custGeom>
            <a:avLst/>
            <a:gdLst/>
            <a:ahLst/>
            <a:cxnLst/>
            <a:rect l="l" t="t" r="r" b="b"/>
            <a:pathLst>
              <a:path w="97154" h="13334">
                <a:moveTo>
                  <a:pt x="12191" y="0"/>
                </a:moveTo>
                <a:lnTo>
                  <a:pt x="0" y="0"/>
                </a:lnTo>
                <a:lnTo>
                  <a:pt x="0" y="13106"/>
                </a:lnTo>
                <a:lnTo>
                  <a:pt x="12191" y="13106"/>
                </a:lnTo>
                <a:lnTo>
                  <a:pt x="12191" y="0"/>
                </a:lnTo>
                <a:close/>
              </a:path>
              <a:path w="97154" h="13334">
                <a:moveTo>
                  <a:pt x="54559" y="0"/>
                </a:moveTo>
                <a:lnTo>
                  <a:pt x="42367" y="0"/>
                </a:lnTo>
                <a:lnTo>
                  <a:pt x="42367" y="13106"/>
                </a:lnTo>
                <a:lnTo>
                  <a:pt x="54559" y="13106"/>
                </a:lnTo>
                <a:lnTo>
                  <a:pt x="54559" y="0"/>
                </a:lnTo>
                <a:close/>
              </a:path>
              <a:path w="97154" h="13334">
                <a:moveTo>
                  <a:pt x="96926" y="0"/>
                </a:moveTo>
                <a:lnTo>
                  <a:pt x="84734" y="0"/>
                </a:lnTo>
                <a:lnTo>
                  <a:pt x="84734" y="13106"/>
                </a:lnTo>
                <a:lnTo>
                  <a:pt x="96926" y="13106"/>
                </a:lnTo>
                <a:lnTo>
                  <a:pt x="96926" y="0"/>
                </a:lnTo>
                <a:close/>
              </a:path>
            </a:pathLst>
          </a:custGeom>
          <a:ln w="12700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" name="object 6"/>
          <p:cNvSpPr/>
          <p:nvPr/>
        </p:nvSpPr>
        <p:spPr>
          <a:xfrm>
            <a:off x="10765206" y="2395983"/>
            <a:ext cx="97155" cy="13335"/>
          </a:xfrm>
          <a:custGeom>
            <a:avLst/>
            <a:gdLst/>
            <a:ahLst/>
            <a:cxnLst/>
            <a:rect l="l" t="t" r="r" b="b"/>
            <a:pathLst>
              <a:path w="97154" h="13335">
                <a:moveTo>
                  <a:pt x="12191" y="0"/>
                </a:moveTo>
                <a:lnTo>
                  <a:pt x="0" y="0"/>
                </a:lnTo>
                <a:lnTo>
                  <a:pt x="0" y="13106"/>
                </a:lnTo>
                <a:lnTo>
                  <a:pt x="12191" y="13106"/>
                </a:lnTo>
                <a:lnTo>
                  <a:pt x="12191" y="0"/>
                </a:lnTo>
                <a:close/>
              </a:path>
              <a:path w="97154" h="13335">
                <a:moveTo>
                  <a:pt x="54559" y="0"/>
                </a:moveTo>
                <a:lnTo>
                  <a:pt x="42367" y="0"/>
                </a:lnTo>
                <a:lnTo>
                  <a:pt x="42367" y="13106"/>
                </a:lnTo>
                <a:lnTo>
                  <a:pt x="54559" y="13106"/>
                </a:lnTo>
                <a:lnTo>
                  <a:pt x="54559" y="0"/>
                </a:lnTo>
                <a:close/>
              </a:path>
              <a:path w="97154" h="13335">
                <a:moveTo>
                  <a:pt x="96926" y="0"/>
                </a:moveTo>
                <a:lnTo>
                  <a:pt x="84734" y="0"/>
                </a:lnTo>
                <a:lnTo>
                  <a:pt x="84734" y="13106"/>
                </a:lnTo>
                <a:lnTo>
                  <a:pt x="96926" y="13106"/>
                </a:lnTo>
                <a:lnTo>
                  <a:pt x="96926" y="0"/>
                </a:lnTo>
                <a:close/>
              </a:path>
            </a:pathLst>
          </a:custGeom>
          <a:ln w="12700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" name="object 7"/>
          <p:cNvSpPr/>
          <p:nvPr/>
        </p:nvSpPr>
        <p:spPr>
          <a:xfrm>
            <a:off x="8547392" y="5072621"/>
            <a:ext cx="2609850" cy="1014094"/>
          </a:xfrm>
          <a:custGeom>
            <a:avLst/>
            <a:gdLst/>
            <a:ahLst/>
            <a:cxnLst/>
            <a:rect l="l" t="t" r="r" b="b"/>
            <a:pathLst>
              <a:path w="2609850" h="1014095">
                <a:moveTo>
                  <a:pt x="87617" y="449072"/>
                </a:moveTo>
                <a:lnTo>
                  <a:pt x="87617" y="0"/>
                </a:lnTo>
                <a:lnTo>
                  <a:pt x="2525356" y="0"/>
                </a:lnTo>
                <a:lnTo>
                  <a:pt x="2525356" y="262648"/>
                </a:lnTo>
                <a:lnTo>
                  <a:pt x="2609545" y="297561"/>
                </a:lnTo>
                <a:lnTo>
                  <a:pt x="2441168" y="359740"/>
                </a:lnTo>
                <a:lnTo>
                  <a:pt x="2607208" y="421944"/>
                </a:lnTo>
                <a:lnTo>
                  <a:pt x="2441168" y="484124"/>
                </a:lnTo>
                <a:lnTo>
                  <a:pt x="2607208" y="546303"/>
                </a:lnTo>
                <a:lnTo>
                  <a:pt x="2441168" y="608507"/>
                </a:lnTo>
                <a:lnTo>
                  <a:pt x="2607208" y="670712"/>
                </a:lnTo>
                <a:lnTo>
                  <a:pt x="2443518" y="732878"/>
                </a:lnTo>
                <a:lnTo>
                  <a:pt x="2525356" y="770140"/>
                </a:lnTo>
                <a:lnTo>
                  <a:pt x="2525356" y="1008761"/>
                </a:lnTo>
                <a:lnTo>
                  <a:pt x="87617" y="1008761"/>
                </a:lnTo>
                <a:lnTo>
                  <a:pt x="87617" y="539153"/>
                </a:lnTo>
              </a:path>
              <a:path w="2609850" h="1014095">
                <a:moveTo>
                  <a:pt x="175247" y="539153"/>
                </a:moveTo>
                <a:lnTo>
                  <a:pt x="0" y="539153"/>
                </a:lnTo>
              </a:path>
              <a:path w="2609850" h="1014095">
                <a:moveTo>
                  <a:pt x="906437" y="5054"/>
                </a:moveTo>
                <a:lnTo>
                  <a:pt x="906437" y="267690"/>
                </a:lnTo>
                <a:lnTo>
                  <a:pt x="990638" y="302615"/>
                </a:lnTo>
                <a:lnTo>
                  <a:pt x="822248" y="364794"/>
                </a:lnTo>
                <a:lnTo>
                  <a:pt x="988301" y="426986"/>
                </a:lnTo>
                <a:lnTo>
                  <a:pt x="822248" y="489178"/>
                </a:lnTo>
                <a:lnTo>
                  <a:pt x="988301" y="551357"/>
                </a:lnTo>
                <a:lnTo>
                  <a:pt x="822261" y="613562"/>
                </a:lnTo>
                <a:lnTo>
                  <a:pt x="988301" y="675754"/>
                </a:lnTo>
                <a:lnTo>
                  <a:pt x="824598" y="737933"/>
                </a:lnTo>
                <a:lnTo>
                  <a:pt x="906437" y="775169"/>
                </a:lnTo>
                <a:lnTo>
                  <a:pt x="906437" y="1013815"/>
                </a:lnTo>
              </a:path>
              <a:path w="2609850" h="1014095">
                <a:moveTo>
                  <a:pt x="1678597" y="5054"/>
                </a:moveTo>
                <a:lnTo>
                  <a:pt x="1678597" y="267690"/>
                </a:lnTo>
                <a:lnTo>
                  <a:pt x="1762785" y="302615"/>
                </a:lnTo>
                <a:lnTo>
                  <a:pt x="1594408" y="364794"/>
                </a:lnTo>
                <a:lnTo>
                  <a:pt x="1760448" y="426986"/>
                </a:lnTo>
                <a:lnTo>
                  <a:pt x="1594408" y="489178"/>
                </a:lnTo>
                <a:lnTo>
                  <a:pt x="1760448" y="551357"/>
                </a:lnTo>
                <a:lnTo>
                  <a:pt x="1594421" y="613562"/>
                </a:lnTo>
                <a:lnTo>
                  <a:pt x="1760448" y="675754"/>
                </a:lnTo>
                <a:lnTo>
                  <a:pt x="1596758" y="737933"/>
                </a:lnTo>
                <a:lnTo>
                  <a:pt x="1678597" y="775169"/>
                </a:lnTo>
                <a:lnTo>
                  <a:pt x="1678597" y="1013815"/>
                </a:lnTo>
              </a:path>
            </a:pathLst>
          </a:custGeom>
          <a:ln w="12700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" name="object 8"/>
          <p:cNvSpPr/>
          <p:nvPr/>
        </p:nvSpPr>
        <p:spPr>
          <a:xfrm>
            <a:off x="9687675" y="6527952"/>
            <a:ext cx="106045" cy="0"/>
          </a:xfrm>
          <a:custGeom>
            <a:avLst/>
            <a:gdLst/>
            <a:ahLst/>
            <a:cxnLst/>
            <a:rect l="l" t="t" r="r" b="b"/>
            <a:pathLst>
              <a:path w="106045">
                <a:moveTo>
                  <a:pt x="0" y="0"/>
                </a:moveTo>
                <a:lnTo>
                  <a:pt x="105676" y="0"/>
                </a:lnTo>
              </a:path>
            </a:pathLst>
          </a:custGeom>
          <a:ln w="12700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" name="object 9"/>
          <p:cNvSpPr txBox="1"/>
          <p:nvPr/>
        </p:nvSpPr>
        <p:spPr>
          <a:xfrm>
            <a:off x="7957871" y="486763"/>
            <a:ext cx="3891279" cy="5740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 indent="-635">
              <a:lnSpc>
                <a:spcPct val="133300"/>
              </a:lnSpc>
              <a:spcBef>
                <a:spcPts val="100"/>
              </a:spcBef>
            </a:pPr>
            <a:r>
              <a:rPr sz="900" spc="25" dirty="0">
                <a:latin typeface="Microsoft Sans Serif"/>
                <a:cs typeface="Microsoft Sans Serif"/>
              </a:rPr>
              <a:t>La.resistencia.total.de.un.circuito.paralelo.con.cualquier.número.de. </a:t>
            </a:r>
            <a:r>
              <a:rPr sz="900" spc="30" dirty="0">
                <a:latin typeface="Microsoft Sans Serif"/>
                <a:cs typeface="Microsoft Sans Serif"/>
              </a:rPr>
              <a:t> </a:t>
            </a:r>
            <a:r>
              <a:rPr sz="900" spc="20" dirty="0">
                <a:latin typeface="Microsoft Sans Serif"/>
                <a:cs typeface="Microsoft Sans Serif"/>
              </a:rPr>
              <a:t>resistencias.se.pueden.calcular.usando.la.fórmula.que.se.muestra.en.la. </a:t>
            </a:r>
            <a:r>
              <a:rPr sz="900" spc="-225" dirty="0">
                <a:latin typeface="Microsoft Sans Serif"/>
                <a:cs typeface="Microsoft Sans Serif"/>
              </a:rPr>
              <a:t> </a:t>
            </a:r>
            <a:r>
              <a:rPr sz="900" spc="25" dirty="0">
                <a:latin typeface="Microsoft Sans Serif"/>
                <a:cs typeface="Microsoft Sans Serif"/>
              </a:rPr>
              <a:t>siguiente.ilustración.</a:t>
            </a:r>
            <a:endParaRPr sz="900">
              <a:latin typeface="Microsoft Sans Serif"/>
              <a:cs typeface="Microsoft Sans Serif"/>
            </a:endParaRPr>
          </a:p>
        </p:txBody>
      </p:sp>
      <p:sp>
        <p:nvSpPr>
          <p:cNvPr id="45" name="object 45"/>
          <p:cNvSpPr txBox="1"/>
          <p:nvPr/>
        </p:nvSpPr>
        <p:spPr>
          <a:xfrm>
            <a:off x="8998356" y="9462820"/>
            <a:ext cx="172720" cy="207749"/>
          </a:xfrm>
          <a:prstGeom prst="rect">
            <a:avLst/>
          </a:prstGeom>
        </p:spPr>
        <p:txBody>
          <a:bodyPr vert="horz" wrap="square" lIns="0" tIns="22860" rIns="0" bIns="0" rtlCol="0">
            <a:spAutoFit/>
          </a:bodyPr>
          <a:lstStyle/>
          <a:p>
            <a:pPr marL="44450">
              <a:spcBef>
                <a:spcPts val="180"/>
              </a:spcBef>
            </a:pPr>
            <a:r>
              <a:rPr sz="1200" spc="15" dirty="0">
                <a:latin typeface="Microsoft Sans Serif"/>
                <a:cs typeface="Microsoft Sans Serif"/>
              </a:rPr>
              <a:t>5</a:t>
            </a:r>
            <a:endParaRPr sz="1200">
              <a:latin typeface="Microsoft Sans Serif"/>
              <a:cs typeface="Microsoft Sans Serif"/>
            </a:endParaRPr>
          </a:p>
        </p:txBody>
      </p:sp>
      <p:sp>
        <p:nvSpPr>
          <p:cNvPr id="10" name="object 10"/>
          <p:cNvSpPr txBox="1"/>
          <p:nvPr/>
        </p:nvSpPr>
        <p:spPr>
          <a:xfrm>
            <a:off x="8025448" y="1795931"/>
            <a:ext cx="229235" cy="166712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  <a:tabLst>
                <a:tab pos="215900" algn="l"/>
              </a:tabLst>
            </a:pPr>
            <a:r>
              <a:rPr sz="1000" u="sng" dirty="0">
                <a:uFill>
                  <a:solidFill>
                    <a:srgbClr val="000000"/>
                  </a:solidFill>
                </a:uFill>
                <a:latin typeface="Times New Roman"/>
                <a:cs typeface="Times New Roman"/>
              </a:rPr>
              <a:t> 	</a:t>
            </a:r>
            <a:endParaRPr sz="1000">
              <a:latin typeface="Times New Roman"/>
              <a:cs typeface="Times New Roman"/>
            </a:endParaRPr>
          </a:p>
        </p:txBody>
      </p:sp>
      <p:sp>
        <p:nvSpPr>
          <p:cNvPr id="11" name="object 11"/>
          <p:cNvSpPr txBox="1"/>
          <p:nvPr/>
        </p:nvSpPr>
        <p:spPr>
          <a:xfrm>
            <a:off x="8614632" y="1795931"/>
            <a:ext cx="205104" cy="166712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38100">
              <a:spcBef>
                <a:spcPts val="100"/>
              </a:spcBef>
            </a:pPr>
            <a:r>
              <a:rPr sz="1000" spc="-25" dirty="0">
                <a:latin typeface="Microsoft Sans Serif"/>
                <a:cs typeface="Microsoft Sans Serif"/>
              </a:rPr>
              <a:t>R</a:t>
            </a:r>
            <a:r>
              <a:rPr sz="900" spc="-37" baseline="-32407" dirty="0">
                <a:latin typeface="Microsoft Sans Serif"/>
                <a:cs typeface="Microsoft Sans Serif"/>
              </a:rPr>
              <a:t>1</a:t>
            </a:r>
            <a:endParaRPr sz="900" baseline="-32407">
              <a:latin typeface="Microsoft Sans Serif"/>
              <a:cs typeface="Microsoft Sans Serif"/>
            </a:endParaRPr>
          </a:p>
        </p:txBody>
      </p:sp>
      <p:sp>
        <p:nvSpPr>
          <p:cNvPr id="12" name="object 12"/>
          <p:cNvSpPr txBox="1"/>
          <p:nvPr/>
        </p:nvSpPr>
        <p:spPr>
          <a:xfrm>
            <a:off x="9404860" y="1795931"/>
            <a:ext cx="205104" cy="166712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38100">
              <a:spcBef>
                <a:spcPts val="100"/>
              </a:spcBef>
            </a:pPr>
            <a:r>
              <a:rPr sz="1000" spc="-25" dirty="0">
                <a:latin typeface="Microsoft Sans Serif"/>
                <a:cs typeface="Microsoft Sans Serif"/>
              </a:rPr>
              <a:t>R</a:t>
            </a:r>
            <a:r>
              <a:rPr sz="900" spc="-37" baseline="-32407" dirty="0">
                <a:latin typeface="Microsoft Sans Serif"/>
                <a:cs typeface="Microsoft Sans Serif"/>
              </a:rPr>
              <a:t>2</a:t>
            </a:r>
            <a:endParaRPr sz="900" baseline="-32407">
              <a:latin typeface="Microsoft Sans Serif"/>
              <a:cs typeface="Microsoft Sans Serif"/>
            </a:endParaRPr>
          </a:p>
        </p:txBody>
      </p:sp>
      <p:sp>
        <p:nvSpPr>
          <p:cNvPr id="13" name="object 13"/>
          <p:cNvSpPr txBox="1"/>
          <p:nvPr/>
        </p:nvSpPr>
        <p:spPr>
          <a:xfrm>
            <a:off x="10216758" y="1795931"/>
            <a:ext cx="205104" cy="166712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38100">
              <a:spcBef>
                <a:spcPts val="100"/>
              </a:spcBef>
            </a:pPr>
            <a:r>
              <a:rPr sz="1000" spc="-25" dirty="0">
                <a:latin typeface="Microsoft Sans Serif"/>
                <a:cs typeface="Microsoft Sans Serif"/>
              </a:rPr>
              <a:t>R</a:t>
            </a:r>
            <a:r>
              <a:rPr sz="900" spc="-37" baseline="-32407" dirty="0">
                <a:latin typeface="Microsoft Sans Serif"/>
                <a:cs typeface="Microsoft Sans Serif"/>
              </a:rPr>
              <a:t>3</a:t>
            </a:r>
            <a:endParaRPr sz="900" baseline="-32407">
              <a:latin typeface="Microsoft Sans Serif"/>
              <a:cs typeface="Microsoft Sans Serif"/>
            </a:endParaRPr>
          </a:p>
        </p:txBody>
      </p:sp>
      <p:sp>
        <p:nvSpPr>
          <p:cNvPr id="14" name="object 14"/>
          <p:cNvSpPr txBox="1"/>
          <p:nvPr/>
        </p:nvSpPr>
        <p:spPr>
          <a:xfrm>
            <a:off x="10922662" y="1795931"/>
            <a:ext cx="191770" cy="179536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ts val="1140"/>
              </a:lnSpc>
              <a:spcBef>
                <a:spcPts val="100"/>
              </a:spcBef>
            </a:pPr>
            <a:r>
              <a:rPr sz="1000" spc="-105" dirty="0">
                <a:latin typeface="Microsoft Sans Serif"/>
                <a:cs typeface="Microsoft Sans Serif"/>
              </a:rPr>
              <a:t>R</a:t>
            </a:r>
            <a:endParaRPr sz="1000">
              <a:latin typeface="Microsoft Sans Serif"/>
              <a:cs typeface="Microsoft Sans Serif"/>
            </a:endParaRPr>
          </a:p>
          <a:p>
            <a:pPr marL="97155">
              <a:lnSpc>
                <a:spcPts val="240"/>
              </a:lnSpc>
            </a:pPr>
            <a:r>
              <a:rPr sz="250" spc="10" dirty="0">
                <a:latin typeface="Microsoft Sans Serif"/>
                <a:cs typeface="Microsoft Sans Serif"/>
              </a:rPr>
              <a:t>norte</a:t>
            </a:r>
            <a:endParaRPr sz="250">
              <a:latin typeface="Microsoft Sans Serif"/>
              <a:cs typeface="Microsoft Sans Serif"/>
            </a:endParaRPr>
          </a:p>
        </p:txBody>
      </p:sp>
      <p:sp>
        <p:nvSpPr>
          <p:cNvPr id="15" name="object 15"/>
          <p:cNvSpPr txBox="1"/>
          <p:nvPr/>
        </p:nvSpPr>
        <p:spPr>
          <a:xfrm>
            <a:off x="9945601" y="2636674"/>
            <a:ext cx="126364" cy="105157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600" spc="-10" dirty="0">
                <a:latin typeface="Microsoft Sans Serif"/>
                <a:cs typeface="Microsoft Sans Serif"/>
              </a:rPr>
              <a:t>.</a:t>
            </a:r>
            <a:r>
              <a:rPr sz="600" spc="-5" dirty="0">
                <a:latin typeface="Microsoft Sans Serif"/>
                <a:cs typeface="Microsoft Sans Serif"/>
              </a:rPr>
              <a:t> </a:t>
            </a:r>
            <a:r>
              <a:rPr sz="600" spc="-10" dirty="0">
                <a:latin typeface="Microsoft Sans Serif"/>
                <a:cs typeface="Microsoft Sans Serif"/>
              </a:rPr>
              <a:t>.</a:t>
            </a:r>
            <a:r>
              <a:rPr sz="600" spc="-5" dirty="0">
                <a:latin typeface="Microsoft Sans Serif"/>
                <a:cs typeface="Microsoft Sans Serif"/>
              </a:rPr>
              <a:t> </a:t>
            </a:r>
            <a:r>
              <a:rPr sz="600" spc="-10" dirty="0">
                <a:latin typeface="Microsoft Sans Serif"/>
                <a:cs typeface="Microsoft Sans Serif"/>
              </a:rPr>
              <a:t>.</a:t>
            </a:r>
            <a:endParaRPr sz="600">
              <a:latin typeface="Microsoft Sans Serif"/>
              <a:cs typeface="Microsoft Sans Serif"/>
            </a:endParaRPr>
          </a:p>
        </p:txBody>
      </p:sp>
      <p:sp>
        <p:nvSpPr>
          <p:cNvPr id="16" name="object 16"/>
          <p:cNvSpPr txBox="1"/>
          <p:nvPr/>
        </p:nvSpPr>
        <p:spPr>
          <a:xfrm>
            <a:off x="10172182" y="2545232"/>
            <a:ext cx="290195" cy="166712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38100">
              <a:spcBef>
                <a:spcPts val="100"/>
              </a:spcBef>
            </a:pPr>
            <a:r>
              <a:rPr sz="1350" spc="-22" baseline="-30864" dirty="0">
                <a:latin typeface="Microsoft Sans Serif"/>
                <a:cs typeface="Microsoft Sans Serif"/>
              </a:rPr>
              <a:t>+</a:t>
            </a:r>
            <a:r>
              <a:rPr sz="1350" spc="104" baseline="-30864" dirty="0">
                <a:latin typeface="Microsoft Sans Serif"/>
                <a:cs typeface="Microsoft Sans Serif"/>
              </a:rPr>
              <a:t> </a:t>
            </a:r>
            <a:r>
              <a:rPr sz="1000" u="sng" spc="15" dirty="0">
                <a:uFill>
                  <a:solidFill>
                    <a:srgbClr val="000000"/>
                  </a:solidFill>
                </a:uFill>
                <a:latin typeface="Microsoft Sans Serif"/>
                <a:cs typeface="Microsoft Sans Serif"/>
              </a:rPr>
              <a:t>1</a:t>
            </a:r>
            <a:endParaRPr sz="1000">
              <a:latin typeface="Microsoft Sans Serif"/>
              <a:cs typeface="Microsoft Sans Serif"/>
            </a:endParaRPr>
          </a:p>
        </p:txBody>
      </p:sp>
      <p:sp>
        <p:nvSpPr>
          <p:cNvPr id="17" name="object 17"/>
          <p:cNvSpPr txBox="1"/>
          <p:nvPr/>
        </p:nvSpPr>
        <p:spPr>
          <a:xfrm>
            <a:off x="10310662" y="2683408"/>
            <a:ext cx="191770" cy="179536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ts val="1140"/>
              </a:lnSpc>
              <a:spcBef>
                <a:spcPts val="100"/>
              </a:spcBef>
            </a:pPr>
            <a:r>
              <a:rPr sz="1000" spc="-105" dirty="0">
                <a:latin typeface="Microsoft Sans Serif"/>
                <a:cs typeface="Microsoft Sans Serif"/>
              </a:rPr>
              <a:t>R</a:t>
            </a:r>
            <a:endParaRPr sz="1000">
              <a:latin typeface="Microsoft Sans Serif"/>
              <a:cs typeface="Microsoft Sans Serif"/>
            </a:endParaRPr>
          </a:p>
          <a:p>
            <a:pPr marL="97155">
              <a:lnSpc>
                <a:spcPts val="240"/>
              </a:lnSpc>
            </a:pPr>
            <a:r>
              <a:rPr sz="250" spc="10" dirty="0">
                <a:latin typeface="Microsoft Sans Serif"/>
                <a:cs typeface="Microsoft Sans Serif"/>
              </a:rPr>
              <a:t>norte</a:t>
            </a:r>
            <a:endParaRPr sz="250">
              <a:latin typeface="Microsoft Sans Serif"/>
              <a:cs typeface="Microsoft Sans Serif"/>
            </a:endParaRPr>
          </a:p>
        </p:txBody>
      </p:sp>
      <p:sp>
        <p:nvSpPr>
          <p:cNvPr id="18" name="object 18"/>
          <p:cNvSpPr txBox="1"/>
          <p:nvPr/>
        </p:nvSpPr>
        <p:spPr>
          <a:xfrm>
            <a:off x="8929614" y="2622233"/>
            <a:ext cx="90805" cy="151323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900" spc="-15" dirty="0">
                <a:latin typeface="Microsoft Sans Serif"/>
                <a:cs typeface="Microsoft Sans Serif"/>
              </a:rPr>
              <a:t>=</a:t>
            </a:r>
            <a:endParaRPr sz="900">
              <a:latin typeface="Microsoft Sans Serif"/>
              <a:cs typeface="Microsoft Sans Serif"/>
            </a:endParaRPr>
          </a:p>
        </p:txBody>
      </p:sp>
      <p:sp>
        <p:nvSpPr>
          <p:cNvPr id="19" name="object 19"/>
          <p:cNvSpPr txBox="1"/>
          <p:nvPr/>
        </p:nvSpPr>
        <p:spPr>
          <a:xfrm>
            <a:off x="8693770" y="2545233"/>
            <a:ext cx="1239520" cy="51625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69215">
              <a:lnSpc>
                <a:spcPts val="1145"/>
              </a:lnSpc>
              <a:spcBef>
                <a:spcPts val="100"/>
              </a:spcBef>
              <a:tabLst>
                <a:tab pos="419100" algn="l"/>
              </a:tabLst>
            </a:pPr>
            <a:r>
              <a:rPr sz="1000" u="sng" spc="15" dirty="0">
                <a:uFill>
                  <a:solidFill>
                    <a:srgbClr val="000000"/>
                  </a:solidFill>
                </a:uFill>
                <a:latin typeface="Microsoft Sans Serif"/>
                <a:cs typeface="Microsoft Sans Serif"/>
              </a:rPr>
              <a:t>1</a:t>
            </a:r>
            <a:r>
              <a:rPr sz="1000" spc="15" dirty="0">
                <a:latin typeface="Microsoft Sans Serif"/>
                <a:cs typeface="Microsoft Sans Serif"/>
              </a:rPr>
              <a:t>	</a:t>
            </a:r>
            <a:r>
              <a:rPr sz="1000" u="sng" spc="15" dirty="0">
                <a:uFill>
                  <a:solidFill>
                    <a:srgbClr val="000000"/>
                  </a:solidFill>
                </a:uFill>
                <a:latin typeface="Microsoft Sans Serif"/>
                <a:cs typeface="Microsoft Sans Serif"/>
              </a:rPr>
              <a:t>1</a:t>
            </a:r>
            <a:r>
              <a:rPr sz="1000" spc="15" dirty="0">
                <a:latin typeface="Microsoft Sans Serif"/>
                <a:cs typeface="Microsoft Sans Serif"/>
              </a:rPr>
              <a:t> </a:t>
            </a:r>
            <a:r>
              <a:rPr sz="1000" spc="75" dirty="0">
                <a:latin typeface="Microsoft Sans Serif"/>
                <a:cs typeface="Microsoft Sans Serif"/>
              </a:rPr>
              <a:t> </a:t>
            </a:r>
            <a:r>
              <a:rPr sz="1350" spc="-22" baseline="-30864" dirty="0">
                <a:latin typeface="Microsoft Sans Serif"/>
                <a:cs typeface="Microsoft Sans Serif"/>
              </a:rPr>
              <a:t>+</a:t>
            </a:r>
            <a:r>
              <a:rPr sz="1350" spc="675" baseline="-30864" dirty="0">
                <a:latin typeface="Microsoft Sans Serif"/>
                <a:cs typeface="Microsoft Sans Serif"/>
              </a:rPr>
              <a:t> </a:t>
            </a:r>
            <a:r>
              <a:rPr sz="1000" u="sng" spc="15" dirty="0">
                <a:uFill>
                  <a:solidFill>
                    <a:srgbClr val="000000"/>
                  </a:solidFill>
                </a:uFill>
                <a:latin typeface="Microsoft Sans Serif"/>
                <a:cs typeface="Microsoft Sans Serif"/>
              </a:rPr>
              <a:t>1</a:t>
            </a:r>
            <a:r>
              <a:rPr sz="1000" spc="275" dirty="0">
                <a:latin typeface="Microsoft Sans Serif"/>
                <a:cs typeface="Microsoft Sans Serif"/>
              </a:rPr>
              <a:t> </a:t>
            </a:r>
            <a:r>
              <a:rPr sz="1350" spc="-22" baseline="-30864" dirty="0">
                <a:latin typeface="Microsoft Sans Serif"/>
                <a:cs typeface="Microsoft Sans Serif"/>
              </a:rPr>
              <a:t>+</a:t>
            </a:r>
            <a:r>
              <a:rPr sz="1350" spc="337" baseline="-30864" dirty="0">
                <a:latin typeface="Microsoft Sans Serif"/>
                <a:cs typeface="Microsoft Sans Serif"/>
              </a:rPr>
              <a:t> </a:t>
            </a:r>
            <a:r>
              <a:rPr sz="1350" spc="345" baseline="-30864" dirty="0">
                <a:latin typeface="Microsoft Sans Serif"/>
                <a:cs typeface="Microsoft Sans Serif"/>
              </a:rPr>
              <a:t> </a:t>
            </a:r>
            <a:r>
              <a:rPr sz="1000" u="sng" spc="15" dirty="0">
                <a:uFill>
                  <a:solidFill>
                    <a:srgbClr val="000000"/>
                  </a:solidFill>
                </a:uFill>
                <a:latin typeface="Microsoft Sans Serif"/>
                <a:cs typeface="Microsoft Sans Serif"/>
              </a:rPr>
              <a:t>1</a:t>
            </a:r>
            <a:endParaRPr sz="1000">
              <a:latin typeface="Microsoft Sans Serif"/>
              <a:cs typeface="Microsoft Sans Serif"/>
            </a:endParaRPr>
          </a:p>
          <a:p>
            <a:pPr marL="50800">
              <a:lnSpc>
                <a:spcPts val="1145"/>
              </a:lnSpc>
              <a:tabLst>
                <a:tab pos="391160" algn="l"/>
                <a:tab pos="701675" algn="l"/>
                <a:tab pos="1033780" algn="l"/>
              </a:tabLst>
            </a:pPr>
            <a:r>
              <a:rPr sz="1000" spc="-5" dirty="0">
                <a:latin typeface="Microsoft Sans Serif"/>
                <a:cs typeface="Microsoft Sans Serif"/>
              </a:rPr>
              <a:t>R</a:t>
            </a:r>
            <a:r>
              <a:rPr sz="900" spc="-7" baseline="-32407" dirty="0">
                <a:latin typeface="Microsoft Sans Serif"/>
                <a:cs typeface="Microsoft Sans Serif"/>
              </a:rPr>
              <a:t>t	</a:t>
            </a:r>
            <a:r>
              <a:rPr sz="1000" spc="-25" dirty="0">
                <a:latin typeface="Microsoft Sans Serif"/>
                <a:cs typeface="Microsoft Sans Serif"/>
              </a:rPr>
              <a:t>R</a:t>
            </a:r>
            <a:r>
              <a:rPr sz="900" spc="-37" baseline="-32407" dirty="0">
                <a:latin typeface="Microsoft Sans Serif"/>
                <a:cs typeface="Microsoft Sans Serif"/>
              </a:rPr>
              <a:t>1	</a:t>
            </a:r>
            <a:r>
              <a:rPr sz="1000" spc="-25" dirty="0">
                <a:latin typeface="Microsoft Sans Serif"/>
                <a:cs typeface="Microsoft Sans Serif"/>
              </a:rPr>
              <a:t>R</a:t>
            </a:r>
            <a:r>
              <a:rPr sz="900" spc="-37" baseline="-32407" dirty="0">
                <a:latin typeface="Microsoft Sans Serif"/>
                <a:cs typeface="Microsoft Sans Serif"/>
              </a:rPr>
              <a:t>2	</a:t>
            </a:r>
            <a:r>
              <a:rPr sz="1000" spc="-25" dirty="0">
                <a:latin typeface="Microsoft Sans Serif"/>
                <a:cs typeface="Microsoft Sans Serif"/>
              </a:rPr>
              <a:t>R</a:t>
            </a:r>
            <a:r>
              <a:rPr sz="900" spc="-37" baseline="-32407" dirty="0">
                <a:latin typeface="Microsoft Sans Serif"/>
                <a:cs typeface="Microsoft Sans Serif"/>
              </a:rPr>
              <a:t>3</a:t>
            </a:r>
            <a:endParaRPr sz="900" baseline="-32407">
              <a:latin typeface="Microsoft Sans Serif"/>
              <a:cs typeface="Microsoft Sans Serif"/>
            </a:endParaRPr>
          </a:p>
          <a:p>
            <a:pPr marR="102870" algn="r">
              <a:spcBef>
                <a:spcPts val="490"/>
              </a:spcBef>
            </a:pPr>
            <a:r>
              <a:rPr sz="900" spc="10" dirty="0">
                <a:latin typeface="Microsoft Sans Serif"/>
                <a:cs typeface="Microsoft Sans Serif"/>
              </a:rPr>
              <a:t>1</a:t>
            </a:r>
            <a:endParaRPr sz="900">
              <a:latin typeface="Microsoft Sans Serif"/>
              <a:cs typeface="Microsoft Sans Serif"/>
            </a:endParaRPr>
          </a:p>
        </p:txBody>
      </p:sp>
      <p:sp>
        <p:nvSpPr>
          <p:cNvPr id="20" name="object 20"/>
          <p:cNvSpPr txBox="1"/>
          <p:nvPr/>
        </p:nvSpPr>
        <p:spPr>
          <a:xfrm>
            <a:off x="9969743" y="3180361"/>
            <a:ext cx="126364" cy="105157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600" spc="-10" dirty="0">
                <a:latin typeface="Microsoft Sans Serif"/>
                <a:cs typeface="Microsoft Sans Serif"/>
              </a:rPr>
              <a:t>.</a:t>
            </a:r>
            <a:r>
              <a:rPr sz="600" spc="-5" dirty="0">
                <a:latin typeface="Microsoft Sans Serif"/>
                <a:cs typeface="Microsoft Sans Serif"/>
              </a:rPr>
              <a:t> </a:t>
            </a:r>
            <a:r>
              <a:rPr sz="600" spc="-10" dirty="0">
                <a:latin typeface="Microsoft Sans Serif"/>
                <a:cs typeface="Microsoft Sans Serif"/>
              </a:rPr>
              <a:t>.</a:t>
            </a:r>
            <a:r>
              <a:rPr sz="600" spc="-5" dirty="0">
                <a:latin typeface="Microsoft Sans Serif"/>
                <a:cs typeface="Microsoft Sans Serif"/>
              </a:rPr>
              <a:t> </a:t>
            </a:r>
            <a:r>
              <a:rPr sz="600" spc="-10" dirty="0">
                <a:latin typeface="Microsoft Sans Serif"/>
                <a:cs typeface="Microsoft Sans Serif"/>
              </a:rPr>
              <a:t>.</a:t>
            </a:r>
            <a:endParaRPr sz="600">
              <a:latin typeface="Microsoft Sans Serif"/>
              <a:cs typeface="Microsoft Sans Serif"/>
            </a:endParaRPr>
          </a:p>
        </p:txBody>
      </p:sp>
      <p:sp>
        <p:nvSpPr>
          <p:cNvPr id="21" name="object 21"/>
          <p:cNvSpPr txBox="1"/>
          <p:nvPr/>
        </p:nvSpPr>
        <p:spPr>
          <a:xfrm>
            <a:off x="10196312" y="3088906"/>
            <a:ext cx="290195" cy="166712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38100">
              <a:spcBef>
                <a:spcPts val="100"/>
              </a:spcBef>
            </a:pPr>
            <a:r>
              <a:rPr sz="1500" spc="-22" baseline="-27777" dirty="0">
                <a:latin typeface="Microsoft Sans Serif"/>
                <a:cs typeface="Microsoft Sans Serif"/>
              </a:rPr>
              <a:t>+</a:t>
            </a:r>
            <a:r>
              <a:rPr sz="1500" spc="307" baseline="-27777" dirty="0">
                <a:latin typeface="Microsoft Sans Serif"/>
                <a:cs typeface="Microsoft Sans Serif"/>
              </a:rPr>
              <a:t> </a:t>
            </a:r>
            <a:r>
              <a:rPr sz="1000" u="sng" spc="15" dirty="0">
                <a:uFill>
                  <a:solidFill>
                    <a:srgbClr val="000000"/>
                  </a:solidFill>
                </a:uFill>
                <a:latin typeface="Microsoft Sans Serif"/>
                <a:cs typeface="Microsoft Sans Serif"/>
              </a:rPr>
              <a:t>1</a:t>
            </a:r>
            <a:endParaRPr sz="1000">
              <a:latin typeface="Microsoft Sans Serif"/>
              <a:cs typeface="Microsoft Sans Serif"/>
            </a:endParaRPr>
          </a:p>
        </p:txBody>
      </p:sp>
      <p:sp>
        <p:nvSpPr>
          <p:cNvPr id="22" name="object 22"/>
          <p:cNvSpPr txBox="1"/>
          <p:nvPr/>
        </p:nvSpPr>
        <p:spPr>
          <a:xfrm>
            <a:off x="9071236" y="3227082"/>
            <a:ext cx="515620" cy="166712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38100">
              <a:spcBef>
                <a:spcPts val="100"/>
              </a:spcBef>
              <a:tabLst>
                <a:tab pos="348615" algn="l"/>
              </a:tabLst>
            </a:pPr>
            <a:r>
              <a:rPr sz="1000" spc="-25" dirty="0">
                <a:latin typeface="Microsoft Sans Serif"/>
                <a:cs typeface="Microsoft Sans Serif"/>
              </a:rPr>
              <a:t>R</a:t>
            </a:r>
            <a:r>
              <a:rPr sz="900" spc="-37" baseline="-32407" dirty="0">
                <a:latin typeface="Microsoft Sans Serif"/>
                <a:cs typeface="Microsoft Sans Serif"/>
              </a:rPr>
              <a:t>1	</a:t>
            </a:r>
            <a:r>
              <a:rPr sz="1000" spc="-25" dirty="0">
                <a:latin typeface="Microsoft Sans Serif"/>
                <a:cs typeface="Microsoft Sans Serif"/>
              </a:rPr>
              <a:t>R</a:t>
            </a:r>
            <a:r>
              <a:rPr sz="900" spc="-37" baseline="-32407" dirty="0">
                <a:latin typeface="Microsoft Sans Serif"/>
                <a:cs typeface="Microsoft Sans Serif"/>
              </a:rPr>
              <a:t>2</a:t>
            </a:r>
            <a:endParaRPr sz="900" baseline="-32407">
              <a:latin typeface="Microsoft Sans Serif"/>
              <a:cs typeface="Microsoft Sans Serif"/>
            </a:endParaRPr>
          </a:p>
        </p:txBody>
      </p:sp>
      <p:sp>
        <p:nvSpPr>
          <p:cNvPr id="23" name="object 23"/>
          <p:cNvSpPr txBox="1"/>
          <p:nvPr/>
        </p:nvSpPr>
        <p:spPr>
          <a:xfrm>
            <a:off x="8667106" y="3098686"/>
            <a:ext cx="1277620" cy="293670"/>
          </a:xfrm>
          <a:prstGeom prst="rect">
            <a:avLst/>
          </a:prstGeom>
        </p:spPr>
        <p:txBody>
          <a:bodyPr vert="horz" wrap="square" lIns="0" tIns="36830" rIns="0" bIns="0" rtlCol="0">
            <a:spAutoFit/>
          </a:bodyPr>
          <a:lstStyle/>
          <a:p>
            <a:pPr marL="1085215" marR="55880" indent="-1035050" algn="r">
              <a:lnSpc>
                <a:spcPts val="1010"/>
              </a:lnSpc>
              <a:spcBef>
                <a:spcPts val="290"/>
              </a:spcBef>
              <a:tabLst>
                <a:tab pos="469900" algn="l"/>
                <a:tab pos="1112520" algn="l"/>
              </a:tabLst>
            </a:pPr>
            <a:r>
              <a:rPr sz="1500" spc="-7" baseline="19444" dirty="0">
                <a:latin typeface="Microsoft Sans Serif"/>
                <a:cs typeface="Microsoft Sans Serif"/>
              </a:rPr>
              <a:t>R</a:t>
            </a:r>
            <a:r>
              <a:rPr sz="600" spc="-5" dirty="0">
                <a:latin typeface="Microsoft Sans Serif"/>
                <a:cs typeface="Microsoft Sans Serif"/>
              </a:rPr>
              <a:t>t </a:t>
            </a:r>
            <a:r>
              <a:rPr sz="900" spc="-15" dirty="0">
                <a:latin typeface="Microsoft Sans Serif"/>
                <a:cs typeface="Microsoft Sans Serif"/>
              </a:rPr>
              <a:t>=	</a:t>
            </a:r>
            <a:r>
              <a:rPr sz="1500" u="sng" spc="22" baseline="5555" dirty="0">
                <a:uFill>
                  <a:solidFill>
                    <a:srgbClr val="000000"/>
                  </a:solidFill>
                </a:uFill>
                <a:latin typeface="Microsoft Sans Serif"/>
                <a:cs typeface="Microsoft Sans Serif"/>
              </a:rPr>
              <a:t>1</a:t>
            </a:r>
            <a:r>
              <a:rPr sz="1500" spc="22" baseline="5555" dirty="0">
                <a:latin typeface="Microsoft Sans Serif"/>
                <a:cs typeface="Microsoft Sans Serif"/>
              </a:rPr>
              <a:t> </a:t>
            </a:r>
            <a:r>
              <a:rPr sz="1500" spc="150" baseline="5555" dirty="0">
                <a:latin typeface="Microsoft Sans Serif"/>
                <a:cs typeface="Microsoft Sans Serif"/>
              </a:rPr>
              <a:t> </a:t>
            </a:r>
            <a:r>
              <a:rPr sz="1500" spc="-22" baseline="-25000" dirty="0">
                <a:latin typeface="Microsoft Sans Serif"/>
                <a:cs typeface="Microsoft Sans Serif"/>
              </a:rPr>
              <a:t>+</a:t>
            </a:r>
            <a:r>
              <a:rPr sz="1500" spc="-15" baseline="-25000" dirty="0">
                <a:latin typeface="Microsoft Sans Serif"/>
                <a:cs typeface="Microsoft Sans Serif"/>
              </a:rPr>
              <a:t> </a:t>
            </a:r>
            <a:r>
              <a:rPr sz="1500" spc="-135" baseline="-25000" dirty="0">
                <a:latin typeface="Microsoft Sans Serif"/>
                <a:cs typeface="Microsoft Sans Serif"/>
              </a:rPr>
              <a:t>+</a:t>
            </a:r>
            <a:r>
              <a:rPr sz="1500" u="sng" spc="-135" baseline="5555" dirty="0">
                <a:uFill>
                  <a:solidFill>
                    <a:srgbClr val="000000"/>
                  </a:solidFill>
                </a:uFill>
                <a:latin typeface="Microsoft Sans Serif"/>
                <a:cs typeface="Microsoft Sans Serif"/>
              </a:rPr>
              <a:t>1</a:t>
            </a:r>
            <a:r>
              <a:rPr sz="1500" spc="-135" baseline="5555" dirty="0">
                <a:latin typeface="Microsoft Sans Serif"/>
                <a:cs typeface="Microsoft Sans Serif"/>
              </a:rPr>
              <a:t>		</a:t>
            </a:r>
            <a:r>
              <a:rPr sz="1500" u="sng" spc="22" baseline="5555" dirty="0">
                <a:uFill>
                  <a:solidFill>
                    <a:srgbClr val="000000"/>
                  </a:solidFill>
                </a:uFill>
                <a:latin typeface="Microsoft Sans Serif"/>
                <a:cs typeface="Microsoft Sans Serif"/>
              </a:rPr>
              <a:t>1 </a:t>
            </a:r>
            <a:r>
              <a:rPr sz="1500" spc="-375" baseline="5555" dirty="0">
                <a:latin typeface="Microsoft Sans Serif"/>
                <a:cs typeface="Microsoft Sans Serif"/>
              </a:rPr>
              <a:t> </a:t>
            </a:r>
            <a:r>
              <a:rPr sz="1000" spc="-60" dirty="0">
                <a:latin typeface="Microsoft Sans Serif"/>
                <a:cs typeface="Microsoft Sans Serif"/>
              </a:rPr>
              <a:t>R</a:t>
            </a:r>
            <a:r>
              <a:rPr sz="900" spc="7" baseline="-32407" dirty="0">
                <a:latin typeface="Microsoft Sans Serif"/>
                <a:cs typeface="Microsoft Sans Serif"/>
              </a:rPr>
              <a:t>3</a:t>
            </a:r>
            <a:endParaRPr sz="900" baseline="-32407">
              <a:latin typeface="Microsoft Sans Serif"/>
              <a:cs typeface="Microsoft Sans Serif"/>
            </a:endParaRPr>
          </a:p>
        </p:txBody>
      </p:sp>
      <p:sp>
        <p:nvSpPr>
          <p:cNvPr id="24" name="object 24"/>
          <p:cNvSpPr txBox="1"/>
          <p:nvPr/>
        </p:nvSpPr>
        <p:spPr>
          <a:xfrm>
            <a:off x="10334818" y="3227082"/>
            <a:ext cx="191770" cy="179536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ts val="1140"/>
              </a:lnSpc>
              <a:spcBef>
                <a:spcPts val="100"/>
              </a:spcBef>
            </a:pPr>
            <a:r>
              <a:rPr sz="1000" spc="-105" dirty="0">
                <a:latin typeface="Microsoft Sans Serif"/>
                <a:cs typeface="Microsoft Sans Serif"/>
              </a:rPr>
              <a:t>R</a:t>
            </a:r>
            <a:endParaRPr sz="1000">
              <a:latin typeface="Microsoft Sans Serif"/>
              <a:cs typeface="Microsoft Sans Serif"/>
            </a:endParaRPr>
          </a:p>
          <a:p>
            <a:pPr marL="97155">
              <a:lnSpc>
                <a:spcPts val="240"/>
              </a:lnSpc>
            </a:pPr>
            <a:r>
              <a:rPr sz="250" spc="10" dirty="0">
                <a:latin typeface="Microsoft Sans Serif"/>
                <a:cs typeface="Microsoft Sans Serif"/>
              </a:rPr>
              <a:t>norte</a:t>
            </a:r>
            <a:endParaRPr sz="250">
              <a:latin typeface="Microsoft Sans Serif"/>
              <a:cs typeface="Microsoft Sans Serif"/>
            </a:endParaRPr>
          </a:p>
        </p:txBody>
      </p:sp>
      <p:sp>
        <p:nvSpPr>
          <p:cNvPr id="25" name="object 25"/>
          <p:cNvSpPr txBox="1"/>
          <p:nvPr/>
        </p:nvSpPr>
        <p:spPr>
          <a:xfrm>
            <a:off x="7957809" y="3667248"/>
            <a:ext cx="4025900" cy="112141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100965">
              <a:lnSpc>
                <a:spcPct val="120000"/>
              </a:lnSpc>
              <a:spcBef>
                <a:spcPts val="100"/>
              </a:spcBef>
            </a:pPr>
            <a:r>
              <a:rPr sz="1000" spc="20" dirty="0">
                <a:latin typeface="Microsoft Sans Serif"/>
                <a:cs typeface="Microsoft Sans Serif"/>
              </a:rPr>
              <a:t>En.el.ejemplo.único.donde.todas.las.resistencias.tienen.la.misma. </a:t>
            </a:r>
            <a:r>
              <a:rPr sz="1000" spc="-254" dirty="0">
                <a:latin typeface="Microsoft Sans Serif"/>
                <a:cs typeface="Microsoft Sans Serif"/>
              </a:rPr>
              <a:t> </a:t>
            </a:r>
            <a:r>
              <a:rPr sz="1000" spc="20" dirty="0">
                <a:latin typeface="Microsoft Sans Serif"/>
                <a:cs typeface="Microsoft Sans Serif"/>
              </a:rPr>
              <a:t>resistencia,.la.resistencia.total.es.igual.a.la.resistencia.de.uno. </a:t>
            </a:r>
            <a:r>
              <a:rPr sz="1000" spc="25" dirty="0">
                <a:latin typeface="Microsoft Sans Serif"/>
                <a:cs typeface="Microsoft Sans Serif"/>
              </a:rPr>
              <a:t> resistencia.dividida.por.el.número.de.resistencias.</a:t>
            </a:r>
            <a:endParaRPr sz="1000">
              <a:latin typeface="Microsoft Sans Serif"/>
              <a:cs typeface="Microsoft Sans Serif"/>
            </a:endParaRPr>
          </a:p>
          <a:p>
            <a:pPr>
              <a:spcBef>
                <a:spcPts val="15"/>
              </a:spcBef>
            </a:pPr>
            <a:endParaRPr sz="1250">
              <a:latin typeface="Microsoft Sans Serif"/>
              <a:cs typeface="Microsoft Sans Serif"/>
            </a:endParaRPr>
          </a:p>
          <a:p>
            <a:pPr marL="12700" marR="5080">
              <a:lnSpc>
                <a:spcPct val="126299"/>
              </a:lnSpc>
            </a:pPr>
            <a:r>
              <a:rPr sz="950" spc="20" dirty="0">
                <a:latin typeface="Microsoft Sans Serif"/>
                <a:cs typeface="Microsoft Sans Serif"/>
              </a:rPr>
              <a:t>El.ejemplo.siguiente.muestra.un.cálculo.de.la.resistencia.total.para.un. </a:t>
            </a:r>
            <a:r>
              <a:rPr sz="950" spc="-240" dirty="0">
                <a:latin typeface="Microsoft Sans Serif"/>
                <a:cs typeface="Microsoft Sans Serif"/>
              </a:rPr>
              <a:t> </a:t>
            </a:r>
            <a:r>
              <a:rPr sz="950" spc="20" dirty="0">
                <a:latin typeface="Microsoft Sans Serif"/>
                <a:cs typeface="Microsoft Sans Serif"/>
              </a:rPr>
              <a:t>circuito.con.tres.resistencias.paralelas.</a:t>
            </a:r>
            <a:endParaRPr sz="950">
              <a:latin typeface="Microsoft Sans Serif"/>
              <a:cs typeface="Microsoft Sans Serif"/>
            </a:endParaRPr>
          </a:p>
        </p:txBody>
      </p:sp>
      <p:sp>
        <p:nvSpPr>
          <p:cNvPr id="26" name="object 26"/>
          <p:cNvSpPr txBox="1"/>
          <p:nvPr/>
        </p:nvSpPr>
        <p:spPr>
          <a:xfrm>
            <a:off x="8441652" y="5365802"/>
            <a:ext cx="935355" cy="44894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38100">
              <a:spcBef>
                <a:spcPts val="100"/>
              </a:spcBef>
              <a:tabLst>
                <a:tab pos="381635" algn="l"/>
                <a:tab pos="702310" algn="l"/>
              </a:tabLst>
            </a:pPr>
            <a:r>
              <a:rPr sz="1150" u="sng" dirty="0">
                <a:uFill>
                  <a:solidFill>
                    <a:srgbClr val="000000"/>
                  </a:solidFill>
                </a:uFill>
                <a:latin typeface="Times New Roman"/>
                <a:cs typeface="Times New Roman"/>
              </a:rPr>
              <a:t> 	</a:t>
            </a:r>
            <a:r>
              <a:rPr sz="1150" dirty="0">
                <a:latin typeface="Times New Roman"/>
                <a:cs typeface="Times New Roman"/>
              </a:rPr>
              <a:t>	</a:t>
            </a:r>
            <a:r>
              <a:rPr sz="1150" spc="-30" dirty="0">
                <a:latin typeface="Microsoft Sans Serif"/>
                <a:cs typeface="Microsoft Sans Serif"/>
              </a:rPr>
              <a:t>R</a:t>
            </a:r>
            <a:r>
              <a:rPr sz="975" spc="-44" baseline="-34188" dirty="0">
                <a:latin typeface="Microsoft Sans Serif"/>
                <a:cs typeface="Microsoft Sans Serif"/>
              </a:rPr>
              <a:t>1</a:t>
            </a:r>
            <a:endParaRPr sz="975" baseline="-34188">
              <a:latin typeface="Microsoft Sans Serif"/>
              <a:cs typeface="Microsoft Sans Serif"/>
            </a:endParaRPr>
          </a:p>
          <a:p>
            <a:pPr marR="43180" algn="r">
              <a:spcBef>
                <a:spcPts val="755"/>
              </a:spcBef>
            </a:pPr>
            <a:r>
              <a:rPr sz="1000" spc="15" dirty="0">
                <a:latin typeface="Microsoft Sans Serif"/>
                <a:cs typeface="Microsoft Sans Serif"/>
              </a:rPr>
              <a:t>5</a:t>
            </a:r>
            <a:r>
              <a:rPr sz="1000" spc="-10" dirty="0">
                <a:latin typeface="Microsoft Sans Serif"/>
                <a:cs typeface="Microsoft Sans Serif"/>
              </a:rPr>
              <a:t> </a:t>
            </a:r>
            <a:r>
              <a:rPr sz="1000" dirty="0">
                <a:latin typeface="Microsoft Sans Serif"/>
                <a:cs typeface="Microsoft Sans Serif"/>
              </a:rPr>
              <a:t>Ω</a:t>
            </a:r>
            <a:endParaRPr sz="1000">
              <a:latin typeface="Microsoft Sans Serif"/>
              <a:cs typeface="Microsoft Sans Serif"/>
            </a:endParaRPr>
          </a:p>
        </p:txBody>
      </p:sp>
      <p:sp>
        <p:nvSpPr>
          <p:cNvPr id="27" name="object 27"/>
          <p:cNvSpPr txBox="1"/>
          <p:nvPr/>
        </p:nvSpPr>
        <p:spPr>
          <a:xfrm>
            <a:off x="9803297" y="5365802"/>
            <a:ext cx="354330" cy="44894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01600">
              <a:spcBef>
                <a:spcPts val="100"/>
              </a:spcBef>
            </a:pPr>
            <a:r>
              <a:rPr sz="1150" spc="-30" dirty="0">
                <a:latin typeface="Microsoft Sans Serif"/>
                <a:cs typeface="Microsoft Sans Serif"/>
              </a:rPr>
              <a:t>R</a:t>
            </a:r>
            <a:r>
              <a:rPr sz="975" spc="-44" baseline="-34188" dirty="0">
                <a:latin typeface="Microsoft Sans Serif"/>
                <a:cs typeface="Microsoft Sans Serif"/>
              </a:rPr>
              <a:t>2</a:t>
            </a:r>
            <a:endParaRPr sz="975" baseline="-34188">
              <a:latin typeface="Microsoft Sans Serif"/>
              <a:cs typeface="Microsoft Sans Serif"/>
            </a:endParaRPr>
          </a:p>
          <a:p>
            <a:pPr marL="38100">
              <a:spcBef>
                <a:spcPts val="755"/>
              </a:spcBef>
            </a:pPr>
            <a:r>
              <a:rPr sz="1000" spc="15" dirty="0">
                <a:latin typeface="Microsoft Sans Serif"/>
                <a:cs typeface="Microsoft Sans Serif"/>
              </a:rPr>
              <a:t>10</a:t>
            </a:r>
            <a:r>
              <a:rPr sz="1000" spc="-55" dirty="0">
                <a:latin typeface="Microsoft Sans Serif"/>
                <a:cs typeface="Microsoft Sans Serif"/>
              </a:rPr>
              <a:t> </a:t>
            </a:r>
            <a:r>
              <a:rPr sz="1000" dirty="0">
                <a:latin typeface="Microsoft Sans Serif"/>
                <a:cs typeface="Microsoft Sans Serif"/>
              </a:rPr>
              <a:t>Ω</a:t>
            </a:r>
            <a:endParaRPr sz="1000">
              <a:latin typeface="Microsoft Sans Serif"/>
              <a:cs typeface="Microsoft Sans Serif"/>
            </a:endParaRPr>
          </a:p>
        </p:txBody>
      </p:sp>
      <p:sp>
        <p:nvSpPr>
          <p:cNvPr id="28" name="object 28"/>
          <p:cNvSpPr txBox="1"/>
          <p:nvPr/>
        </p:nvSpPr>
        <p:spPr>
          <a:xfrm>
            <a:off x="10640036" y="5365802"/>
            <a:ext cx="354330" cy="44894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01600">
              <a:spcBef>
                <a:spcPts val="100"/>
              </a:spcBef>
            </a:pPr>
            <a:r>
              <a:rPr sz="1150" spc="-30" dirty="0">
                <a:latin typeface="Microsoft Sans Serif"/>
                <a:cs typeface="Microsoft Sans Serif"/>
              </a:rPr>
              <a:t>R</a:t>
            </a:r>
            <a:r>
              <a:rPr sz="975" spc="-44" baseline="-34188" dirty="0">
                <a:latin typeface="Microsoft Sans Serif"/>
                <a:cs typeface="Microsoft Sans Serif"/>
              </a:rPr>
              <a:t>3</a:t>
            </a:r>
            <a:endParaRPr sz="975" baseline="-34188">
              <a:latin typeface="Microsoft Sans Serif"/>
              <a:cs typeface="Microsoft Sans Serif"/>
            </a:endParaRPr>
          </a:p>
          <a:p>
            <a:pPr marL="38100">
              <a:spcBef>
                <a:spcPts val="755"/>
              </a:spcBef>
            </a:pPr>
            <a:r>
              <a:rPr sz="1000" spc="15" dirty="0">
                <a:latin typeface="Microsoft Sans Serif"/>
                <a:cs typeface="Microsoft Sans Serif"/>
              </a:rPr>
              <a:t>20</a:t>
            </a:r>
            <a:r>
              <a:rPr sz="1000" spc="-55" dirty="0">
                <a:latin typeface="Microsoft Sans Serif"/>
                <a:cs typeface="Microsoft Sans Serif"/>
              </a:rPr>
              <a:t> </a:t>
            </a:r>
            <a:r>
              <a:rPr sz="1000" dirty="0">
                <a:latin typeface="Microsoft Sans Serif"/>
                <a:cs typeface="Microsoft Sans Serif"/>
              </a:rPr>
              <a:t>Ω</a:t>
            </a:r>
            <a:endParaRPr sz="1000">
              <a:latin typeface="Microsoft Sans Serif"/>
              <a:cs typeface="Microsoft Sans Serif"/>
            </a:endParaRPr>
          </a:p>
        </p:txBody>
      </p:sp>
      <p:sp>
        <p:nvSpPr>
          <p:cNvPr id="29" name="object 29"/>
          <p:cNvSpPr txBox="1"/>
          <p:nvPr/>
        </p:nvSpPr>
        <p:spPr>
          <a:xfrm>
            <a:off x="11556597" y="6346000"/>
            <a:ext cx="98425" cy="166712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1000" u="sng" spc="15" dirty="0">
                <a:uFill>
                  <a:solidFill>
                    <a:srgbClr val="000000"/>
                  </a:solidFill>
                </a:uFill>
                <a:latin typeface="Microsoft Sans Serif"/>
                <a:cs typeface="Microsoft Sans Serif"/>
              </a:rPr>
              <a:t>7</a:t>
            </a:r>
            <a:endParaRPr sz="1000">
              <a:latin typeface="Microsoft Sans Serif"/>
              <a:cs typeface="Microsoft Sans Serif"/>
            </a:endParaRPr>
          </a:p>
        </p:txBody>
      </p:sp>
      <p:sp>
        <p:nvSpPr>
          <p:cNvPr id="30" name="object 30"/>
          <p:cNvSpPr txBox="1"/>
          <p:nvPr/>
        </p:nvSpPr>
        <p:spPr>
          <a:xfrm>
            <a:off x="9334705" y="6346000"/>
            <a:ext cx="1927860" cy="166712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63500">
              <a:spcBef>
                <a:spcPts val="100"/>
              </a:spcBef>
              <a:tabLst>
                <a:tab pos="706120" algn="l"/>
                <a:tab pos="1095375" algn="l"/>
                <a:tab pos="1803400" algn="l"/>
              </a:tabLst>
            </a:pPr>
            <a:r>
              <a:rPr sz="1000" u="sng" spc="15" dirty="0">
                <a:uFill>
                  <a:solidFill>
                    <a:srgbClr val="000000"/>
                  </a:solidFill>
                </a:uFill>
                <a:latin typeface="Microsoft Sans Serif"/>
                <a:cs typeface="Microsoft Sans Serif"/>
              </a:rPr>
              <a:t>1</a:t>
            </a:r>
            <a:r>
              <a:rPr sz="1000" spc="15" dirty="0">
                <a:latin typeface="Microsoft Sans Serif"/>
                <a:cs typeface="Microsoft Sans Serif"/>
              </a:rPr>
              <a:t> </a:t>
            </a:r>
            <a:r>
              <a:rPr sz="1000" spc="95" dirty="0">
                <a:latin typeface="Microsoft Sans Serif"/>
                <a:cs typeface="Microsoft Sans Serif"/>
              </a:rPr>
              <a:t> </a:t>
            </a:r>
            <a:r>
              <a:rPr sz="1500" spc="-22" baseline="-30555" dirty="0">
                <a:latin typeface="Microsoft Sans Serif"/>
                <a:cs typeface="Microsoft Sans Serif"/>
              </a:rPr>
              <a:t>+</a:t>
            </a:r>
            <a:r>
              <a:rPr sz="1500" spc="-7" baseline="-30555" dirty="0">
                <a:latin typeface="Microsoft Sans Serif"/>
                <a:cs typeface="Microsoft Sans Serif"/>
              </a:rPr>
              <a:t> </a:t>
            </a:r>
            <a:r>
              <a:rPr sz="1500" spc="-135" baseline="-30555" dirty="0">
                <a:latin typeface="Microsoft Sans Serif"/>
                <a:cs typeface="Microsoft Sans Serif"/>
              </a:rPr>
              <a:t>+</a:t>
            </a:r>
            <a:r>
              <a:rPr sz="1000" spc="-90" dirty="0">
                <a:latin typeface="Microsoft Sans Serif"/>
                <a:cs typeface="Microsoft Sans Serif"/>
              </a:rPr>
              <a:t>1	</a:t>
            </a:r>
            <a:r>
              <a:rPr sz="1000" u="sng" spc="15" dirty="0">
                <a:uFill>
                  <a:solidFill>
                    <a:srgbClr val="000000"/>
                  </a:solidFill>
                </a:uFill>
                <a:latin typeface="Microsoft Sans Serif"/>
                <a:cs typeface="Microsoft Sans Serif"/>
              </a:rPr>
              <a:t>1</a:t>
            </a:r>
            <a:r>
              <a:rPr sz="1000" spc="15" dirty="0">
                <a:latin typeface="Microsoft Sans Serif"/>
                <a:cs typeface="Microsoft Sans Serif"/>
              </a:rPr>
              <a:t> </a:t>
            </a:r>
            <a:r>
              <a:rPr sz="1000" spc="150" dirty="0">
                <a:latin typeface="Microsoft Sans Serif"/>
                <a:cs typeface="Microsoft Sans Serif"/>
              </a:rPr>
              <a:t> </a:t>
            </a:r>
            <a:r>
              <a:rPr sz="1500" spc="-22" baseline="-30555" dirty="0">
                <a:latin typeface="Microsoft Sans Serif"/>
                <a:cs typeface="Microsoft Sans Serif"/>
              </a:rPr>
              <a:t>=	</a:t>
            </a:r>
            <a:r>
              <a:rPr sz="1000" u="sng" spc="15" dirty="0">
                <a:uFill>
                  <a:solidFill>
                    <a:srgbClr val="000000"/>
                  </a:solidFill>
                </a:uFill>
                <a:latin typeface="Microsoft Sans Serif"/>
                <a:cs typeface="Microsoft Sans Serif"/>
              </a:rPr>
              <a:t>4</a:t>
            </a:r>
            <a:r>
              <a:rPr sz="1000" spc="15" dirty="0">
                <a:latin typeface="Microsoft Sans Serif"/>
                <a:cs typeface="Microsoft Sans Serif"/>
              </a:rPr>
              <a:t> </a:t>
            </a:r>
            <a:r>
              <a:rPr sz="1000" spc="290" dirty="0">
                <a:latin typeface="Microsoft Sans Serif"/>
                <a:cs typeface="Microsoft Sans Serif"/>
              </a:rPr>
              <a:t> </a:t>
            </a:r>
            <a:r>
              <a:rPr sz="1500" spc="-22" baseline="-30555" dirty="0">
                <a:latin typeface="Microsoft Sans Serif"/>
                <a:cs typeface="Microsoft Sans Serif"/>
              </a:rPr>
              <a:t>+</a:t>
            </a:r>
            <a:r>
              <a:rPr sz="1500" spc="585" baseline="-30555" dirty="0">
                <a:latin typeface="Microsoft Sans Serif"/>
                <a:cs typeface="Microsoft Sans Serif"/>
              </a:rPr>
              <a:t> </a:t>
            </a:r>
            <a:r>
              <a:rPr sz="1000" u="sng" spc="15" dirty="0">
                <a:uFill>
                  <a:solidFill>
                    <a:srgbClr val="000000"/>
                  </a:solidFill>
                </a:uFill>
                <a:latin typeface="Microsoft Sans Serif"/>
                <a:cs typeface="Microsoft Sans Serif"/>
              </a:rPr>
              <a:t>2</a:t>
            </a:r>
            <a:r>
              <a:rPr sz="1000" spc="15" dirty="0">
                <a:latin typeface="Microsoft Sans Serif"/>
                <a:cs typeface="Microsoft Sans Serif"/>
              </a:rPr>
              <a:t>	</a:t>
            </a:r>
            <a:r>
              <a:rPr sz="1000" u="sng" spc="15" dirty="0">
                <a:uFill>
                  <a:solidFill>
                    <a:srgbClr val="000000"/>
                  </a:solidFill>
                </a:uFill>
                <a:latin typeface="Microsoft Sans Serif"/>
                <a:cs typeface="Microsoft Sans Serif"/>
              </a:rPr>
              <a:t>1</a:t>
            </a:r>
            <a:endParaRPr sz="1000">
              <a:latin typeface="Microsoft Sans Serif"/>
              <a:cs typeface="Microsoft Sans Serif"/>
            </a:endParaRPr>
          </a:p>
        </p:txBody>
      </p:sp>
      <p:sp>
        <p:nvSpPr>
          <p:cNvPr id="31" name="object 31"/>
          <p:cNvSpPr txBox="1"/>
          <p:nvPr/>
        </p:nvSpPr>
        <p:spPr>
          <a:xfrm>
            <a:off x="8158077" y="6418568"/>
            <a:ext cx="98425" cy="166712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1000" spc="-15" dirty="0">
                <a:latin typeface="Microsoft Sans Serif"/>
                <a:cs typeface="Microsoft Sans Serif"/>
              </a:rPr>
              <a:t>=</a:t>
            </a:r>
            <a:endParaRPr sz="1000">
              <a:latin typeface="Microsoft Sans Serif"/>
              <a:cs typeface="Microsoft Sans Serif"/>
            </a:endParaRPr>
          </a:p>
        </p:txBody>
      </p:sp>
      <p:sp>
        <p:nvSpPr>
          <p:cNvPr id="32" name="object 32"/>
          <p:cNvSpPr txBox="1"/>
          <p:nvPr/>
        </p:nvSpPr>
        <p:spPr>
          <a:xfrm>
            <a:off x="7934939" y="6500420"/>
            <a:ext cx="855980" cy="166712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38100">
              <a:spcBef>
                <a:spcPts val="100"/>
              </a:spcBef>
              <a:tabLst>
                <a:tab pos="378460" algn="l"/>
                <a:tab pos="688975" algn="l"/>
              </a:tabLst>
            </a:pPr>
            <a:r>
              <a:rPr sz="1000" spc="-5" dirty="0">
                <a:latin typeface="Microsoft Sans Serif"/>
                <a:cs typeface="Microsoft Sans Serif"/>
              </a:rPr>
              <a:t>R</a:t>
            </a:r>
            <a:r>
              <a:rPr sz="900" spc="-7" baseline="-32407" dirty="0">
                <a:latin typeface="Microsoft Sans Serif"/>
                <a:cs typeface="Microsoft Sans Serif"/>
              </a:rPr>
              <a:t>t	</a:t>
            </a:r>
            <a:r>
              <a:rPr sz="1000" spc="-25" dirty="0">
                <a:latin typeface="Microsoft Sans Serif"/>
                <a:cs typeface="Microsoft Sans Serif"/>
              </a:rPr>
              <a:t>R</a:t>
            </a:r>
            <a:r>
              <a:rPr sz="900" spc="-37" baseline="-32407" dirty="0">
                <a:latin typeface="Microsoft Sans Serif"/>
                <a:cs typeface="Microsoft Sans Serif"/>
              </a:rPr>
              <a:t>1	</a:t>
            </a:r>
            <a:r>
              <a:rPr sz="1000" spc="-25" dirty="0">
                <a:latin typeface="Microsoft Sans Serif"/>
                <a:cs typeface="Microsoft Sans Serif"/>
              </a:rPr>
              <a:t>R</a:t>
            </a:r>
            <a:r>
              <a:rPr sz="900" spc="-37" baseline="-32407" dirty="0">
                <a:latin typeface="Microsoft Sans Serif"/>
                <a:cs typeface="Microsoft Sans Serif"/>
              </a:rPr>
              <a:t>2</a:t>
            </a:r>
            <a:endParaRPr sz="900" baseline="-32407">
              <a:latin typeface="Microsoft Sans Serif"/>
              <a:cs typeface="Microsoft Sans Serif"/>
            </a:endParaRPr>
          </a:p>
        </p:txBody>
      </p:sp>
      <p:sp>
        <p:nvSpPr>
          <p:cNvPr id="33" name="object 33"/>
          <p:cNvSpPr txBox="1"/>
          <p:nvPr/>
        </p:nvSpPr>
        <p:spPr>
          <a:xfrm>
            <a:off x="7940899" y="6345988"/>
            <a:ext cx="1195070" cy="3327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50800">
              <a:spcBef>
                <a:spcPts val="100"/>
              </a:spcBef>
              <a:tabLst>
                <a:tab pos="400050" algn="l"/>
                <a:tab pos="1043305" algn="l"/>
              </a:tabLst>
            </a:pPr>
            <a:r>
              <a:rPr sz="1000" u="sng" spc="15" dirty="0">
                <a:uFill>
                  <a:solidFill>
                    <a:srgbClr val="010101"/>
                  </a:solidFill>
                </a:uFill>
                <a:latin typeface="Microsoft Sans Serif"/>
                <a:cs typeface="Microsoft Sans Serif"/>
              </a:rPr>
              <a:t>1</a:t>
            </a:r>
            <a:r>
              <a:rPr sz="1000" spc="15" dirty="0">
                <a:latin typeface="Microsoft Sans Serif"/>
                <a:cs typeface="Microsoft Sans Serif"/>
              </a:rPr>
              <a:t>	1 </a:t>
            </a:r>
            <a:r>
              <a:rPr sz="1000" spc="95" dirty="0">
                <a:latin typeface="Microsoft Sans Serif"/>
                <a:cs typeface="Microsoft Sans Serif"/>
              </a:rPr>
              <a:t> </a:t>
            </a:r>
            <a:r>
              <a:rPr sz="1500" spc="-22" baseline="-30555" dirty="0">
                <a:latin typeface="Microsoft Sans Serif"/>
                <a:cs typeface="Microsoft Sans Serif"/>
              </a:rPr>
              <a:t>+</a:t>
            </a:r>
            <a:r>
              <a:rPr sz="1500" spc="-7" baseline="-30555" dirty="0">
                <a:latin typeface="Microsoft Sans Serif"/>
                <a:cs typeface="Microsoft Sans Serif"/>
              </a:rPr>
              <a:t> </a:t>
            </a:r>
            <a:r>
              <a:rPr sz="1500" spc="-135" baseline="-30555" dirty="0">
                <a:latin typeface="Microsoft Sans Serif"/>
                <a:cs typeface="Microsoft Sans Serif"/>
              </a:rPr>
              <a:t>+</a:t>
            </a:r>
            <a:r>
              <a:rPr sz="1000" spc="-90" dirty="0">
                <a:latin typeface="Microsoft Sans Serif"/>
                <a:cs typeface="Microsoft Sans Serif"/>
              </a:rPr>
              <a:t>1	</a:t>
            </a:r>
            <a:r>
              <a:rPr sz="1000" u="sng" spc="15" dirty="0">
                <a:uFill>
                  <a:solidFill>
                    <a:srgbClr val="000000"/>
                  </a:solidFill>
                </a:uFill>
                <a:latin typeface="Microsoft Sans Serif"/>
                <a:cs typeface="Microsoft Sans Serif"/>
              </a:rPr>
              <a:t>1</a:t>
            </a:r>
            <a:endParaRPr sz="1000">
              <a:latin typeface="Microsoft Sans Serif"/>
              <a:cs typeface="Microsoft Sans Serif"/>
            </a:endParaRPr>
          </a:p>
          <a:p>
            <a:pPr marR="43180" algn="r">
              <a:spcBef>
                <a:spcPts val="15"/>
              </a:spcBef>
            </a:pPr>
            <a:r>
              <a:rPr sz="1000" spc="-25" dirty="0">
                <a:latin typeface="Microsoft Sans Serif"/>
                <a:cs typeface="Microsoft Sans Serif"/>
              </a:rPr>
              <a:t>R</a:t>
            </a:r>
            <a:r>
              <a:rPr sz="900" spc="-37" baseline="-32407" dirty="0">
                <a:latin typeface="Microsoft Sans Serif"/>
                <a:cs typeface="Microsoft Sans Serif"/>
              </a:rPr>
              <a:t>3</a:t>
            </a:r>
            <a:endParaRPr sz="900" baseline="-32407">
              <a:latin typeface="Microsoft Sans Serif"/>
              <a:cs typeface="Microsoft Sans Serif"/>
            </a:endParaRPr>
          </a:p>
        </p:txBody>
      </p:sp>
      <p:sp>
        <p:nvSpPr>
          <p:cNvPr id="34" name="object 34"/>
          <p:cNvSpPr txBox="1"/>
          <p:nvPr/>
        </p:nvSpPr>
        <p:spPr>
          <a:xfrm>
            <a:off x="9157824" y="6418568"/>
            <a:ext cx="98425" cy="166712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1000" spc="-15" dirty="0">
                <a:latin typeface="Microsoft Sans Serif"/>
                <a:cs typeface="Microsoft Sans Serif"/>
              </a:rPr>
              <a:t>=</a:t>
            </a:r>
            <a:endParaRPr sz="1000">
              <a:latin typeface="Microsoft Sans Serif"/>
              <a:cs typeface="Microsoft Sans Serif"/>
            </a:endParaRPr>
          </a:p>
        </p:txBody>
      </p:sp>
      <p:sp>
        <p:nvSpPr>
          <p:cNvPr id="35" name="object 35"/>
          <p:cNvSpPr txBox="1"/>
          <p:nvPr/>
        </p:nvSpPr>
        <p:spPr>
          <a:xfrm>
            <a:off x="10937852" y="6418568"/>
            <a:ext cx="513080" cy="166712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  <a:tabLst>
                <a:tab pos="426720" algn="l"/>
              </a:tabLst>
            </a:pPr>
            <a:r>
              <a:rPr sz="1000" spc="-15" dirty="0">
                <a:latin typeface="Microsoft Sans Serif"/>
                <a:cs typeface="Microsoft Sans Serif"/>
              </a:rPr>
              <a:t>+	=</a:t>
            </a:r>
            <a:endParaRPr sz="1000">
              <a:latin typeface="Microsoft Sans Serif"/>
              <a:cs typeface="Microsoft Sans Serif"/>
            </a:endParaRPr>
          </a:p>
        </p:txBody>
      </p:sp>
      <p:sp>
        <p:nvSpPr>
          <p:cNvPr id="36" name="object 36"/>
          <p:cNvSpPr txBox="1"/>
          <p:nvPr/>
        </p:nvSpPr>
        <p:spPr>
          <a:xfrm>
            <a:off x="9309039" y="6426391"/>
            <a:ext cx="2457450" cy="502920"/>
          </a:xfrm>
          <a:prstGeom prst="rect">
            <a:avLst/>
          </a:prstGeom>
        </p:spPr>
        <p:txBody>
          <a:bodyPr vert="horz" wrap="square" lIns="0" tIns="99060" rIns="0" bIns="0" rtlCol="0">
            <a:spAutoFit/>
          </a:bodyPr>
          <a:lstStyle/>
          <a:p>
            <a:pPr marL="12700">
              <a:spcBef>
                <a:spcPts val="780"/>
              </a:spcBef>
              <a:tabLst>
                <a:tab pos="1019810" algn="l"/>
                <a:tab pos="1735455" algn="l"/>
                <a:tab pos="2165985" algn="l"/>
              </a:tabLst>
            </a:pPr>
            <a:r>
              <a:rPr sz="1000" spc="15" dirty="0">
                <a:latin typeface="Microsoft Sans Serif"/>
                <a:cs typeface="Microsoft Sans Serif"/>
              </a:rPr>
              <a:t>5</a:t>
            </a:r>
            <a:r>
              <a:rPr sz="1000" spc="-10" dirty="0">
                <a:latin typeface="Microsoft Sans Serif"/>
                <a:cs typeface="Microsoft Sans Serif"/>
              </a:rPr>
              <a:t> </a:t>
            </a:r>
            <a:r>
              <a:rPr sz="1000" dirty="0">
                <a:latin typeface="Microsoft Sans Serif"/>
                <a:cs typeface="Microsoft Sans Serif"/>
              </a:rPr>
              <a:t>Ω </a:t>
            </a:r>
            <a:r>
              <a:rPr sz="1000" spc="65" dirty="0">
                <a:latin typeface="Microsoft Sans Serif"/>
                <a:cs typeface="Microsoft Sans Serif"/>
              </a:rPr>
              <a:t> </a:t>
            </a:r>
            <a:r>
              <a:rPr sz="950" spc="15" dirty="0">
                <a:latin typeface="Microsoft Sans Serif"/>
                <a:cs typeface="Microsoft Sans Serif"/>
              </a:rPr>
              <a:t>10</a:t>
            </a:r>
            <a:r>
              <a:rPr sz="950" spc="-10" dirty="0">
                <a:latin typeface="Microsoft Sans Serif"/>
                <a:cs typeface="Microsoft Sans Serif"/>
              </a:rPr>
              <a:t> </a:t>
            </a:r>
            <a:r>
              <a:rPr sz="950" dirty="0">
                <a:latin typeface="Microsoft Sans Serif"/>
                <a:cs typeface="Microsoft Sans Serif"/>
              </a:rPr>
              <a:t>Ω</a:t>
            </a:r>
            <a:r>
              <a:rPr sz="950" spc="-10" dirty="0">
                <a:latin typeface="Microsoft Sans Serif"/>
                <a:cs typeface="Microsoft Sans Serif"/>
              </a:rPr>
              <a:t> </a:t>
            </a:r>
            <a:r>
              <a:rPr sz="950" spc="15" dirty="0">
                <a:latin typeface="Microsoft Sans Serif"/>
                <a:cs typeface="Microsoft Sans Serif"/>
              </a:rPr>
              <a:t>20</a:t>
            </a:r>
            <a:r>
              <a:rPr sz="950" spc="-10" dirty="0">
                <a:latin typeface="Microsoft Sans Serif"/>
                <a:cs typeface="Microsoft Sans Serif"/>
              </a:rPr>
              <a:t> </a:t>
            </a:r>
            <a:r>
              <a:rPr sz="950" dirty="0">
                <a:latin typeface="Microsoft Sans Serif"/>
                <a:cs typeface="Microsoft Sans Serif"/>
              </a:rPr>
              <a:t>Ω	</a:t>
            </a:r>
            <a:r>
              <a:rPr sz="950" spc="15" dirty="0">
                <a:latin typeface="Microsoft Sans Serif"/>
                <a:cs typeface="Microsoft Sans Serif"/>
              </a:rPr>
              <a:t>20</a:t>
            </a:r>
            <a:r>
              <a:rPr sz="950" spc="-10" dirty="0">
                <a:latin typeface="Microsoft Sans Serif"/>
                <a:cs typeface="Microsoft Sans Serif"/>
              </a:rPr>
              <a:t> </a:t>
            </a:r>
            <a:r>
              <a:rPr sz="950" dirty="0">
                <a:latin typeface="Microsoft Sans Serif"/>
                <a:cs typeface="Microsoft Sans Serif"/>
              </a:rPr>
              <a:t>Ω</a:t>
            </a:r>
            <a:r>
              <a:rPr sz="950" spc="-10" dirty="0">
                <a:latin typeface="Microsoft Sans Serif"/>
                <a:cs typeface="Microsoft Sans Serif"/>
              </a:rPr>
              <a:t> </a:t>
            </a:r>
            <a:r>
              <a:rPr sz="950" spc="15" dirty="0">
                <a:latin typeface="Microsoft Sans Serif"/>
                <a:cs typeface="Microsoft Sans Serif"/>
              </a:rPr>
              <a:t>20</a:t>
            </a:r>
            <a:r>
              <a:rPr sz="950" spc="-10" dirty="0">
                <a:latin typeface="Microsoft Sans Serif"/>
                <a:cs typeface="Microsoft Sans Serif"/>
              </a:rPr>
              <a:t> </a:t>
            </a:r>
            <a:r>
              <a:rPr sz="950" dirty="0">
                <a:latin typeface="Microsoft Sans Serif"/>
                <a:cs typeface="Microsoft Sans Serif"/>
              </a:rPr>
              <a:t>Ω	</a:t>
            </a:r>
            <a:r>
              <a:rPr sz="1000" spc="15" dirty="0">
                <a:latin typeface="Microsoft Sans Serif"/>
                <a:cs typeface="Microsoft Sans Serif"/>
              </a:rPr>
              <a:t>20</a:t>
            </a:r>
            <a:r>
              <a:rPr sz="1000" spc="-10" dirty="0">
                <a:latin typeface="Microsoft Sans Serif"/>
                <a:cs typeface="Microsoft Sans Serif"/>
              </a:rPr>
              <a:t> </a:t>
            </a:r>
            <a:r>
              <a:rPr sz="1000" dirty="0">
                <a:latin typeface="Microsoft Sans Serif"/>
                <a:cs typeface="Microsoft Sans Serif"/>
              </a:rPr>
              <a:t>Ω	</a:t>
            </a:r>
            <a:r>
              <a:rPr sz="1000" spc="15" dirty="0">
                <a:latin typeface="Microsoft Sans Serif"/>
                <a:cs typeface="Microsoft Sans Serif"/>
              </a:rPr>
              <a:t>20</a:t>
            </a:r>
            <a:r>
              <a:rPr sz="1000" spc="-10" dirty="0">
                <a:latin typeface="Microsoft Sans Serif"/>
                <a:cs typeface="Microsoft Sans Serif"/>
              </a:rPr>
              <a:t> </a:t>
            </a:r>
            <a:r>
              <a:rPr sz="1000" dirty="0">
                <a:latin typeface="Microsoft Sans Serif"/>
                <a:cs typeface="Microsoft Sans Serif"/>
              </a:rPr>
              <a:t>Ω</a:t>
            </a:r>
            <a:endParaRPr sz="1000">
              <a:latin typeface="Microsoft Sans Serif"/>
              <a:cs typeface="Microsoft Sans Serif"/>
            </a:endParaRPr>
          </a:p>
          <a:p>
            <a:pPr marL="652145">
              <a:spcBef>
                <a:spcPts val="680"/>
              </a:spcBef>
            </a:pPr>
            <a:r>
              <a:rPr sz="1000" spc="15" dirty="0">
                <a:latin typeface="Microsoft Sans Serif"/>
                <a:cs typeface="Microsoft Sans Serif"/>
              </a:rPr>
              <a:t>1</a:t>
            </a:r>
            <a:endParaRPr sz="1000">
              <a:latin typeface="Microsoft Sans Serif"/>
              <a:cs typeface="Microsoft Sans Serif"/>
            </a:endParaRPr>
          </a:p>
        </p:txBody>
      </p:sp>
      <p:sp>
        <p:nvSpPr>
          <p:cNvPr id="37" name="object 37"/>
          <p:cNvSpPr txBox="1"/>
          <p:nvPr/>
        </p:nvSpPr>
        <p:spPr>
          <a:xfrm>
            <a:off x="9126074" y="6743371"/>
            <a:ext cx="98425" cy="166712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1000" spc="15" dirty="0">
                <a:latin typeface="Microsoft Sans Serif"/>
                <a:cs typeface="Microsoft Sans Serif"/>
              </a:rPr>
              <a:t>1</a:t>
            </a:r>
            <a:endParaRPr sz="1000">
              <a:latin typeface="Microsoft Sans Serif"/>
              <a:cs typeface="Microsoft Sans Serif"/>
            </a:endParaRPr>
          </a:p>
        </p:txBody>
      </p:sp>
      <p:sp>
        <p:nvSpPr>
          <p:cNvPr id="38" name="object 38"/>
          <p:cNvSpPr txBox="1"/>
          <p:nvPr/>
        </p:nvSpPr>
        <p:spPr>
          <a:xfrm>
            <a:off x="10493556" y="6976594"/>
            <a:ext cx="98425" cy="166712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1000" spc="15" dirty="0">
                <a:latin typeface="Microsoft Sans Serif"/>
                <a:cs typeface="Microsoft Sans Serif"/>
              </a:rPr>
              <a:t>7</a:t>
            </a:r>
            <a:endParaRPr sz="1000">
              <a:latin typeface="Microsoft Sans Serif"/>
              <a:cs typeface="Microsoft Sans Serif"/>
            </a:endParaRPr>
          </a:p>
        </p:txBody>
      </p:sp>
      <p:sp>
        <p:nvSpPr>
          <p:cNvPr id="39" name="object 39"/>
          <p:cNvSpPr txBox="1"/>
          <p:nvPr/>
        </p:nvSpPr>
        <p:spPr>
          <a:xfrm>
            <a:off x="8489368" y="6964478"/>
            <a:ext cx="53340" cy="105157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600" spc="45" dirty="0">
                <a:latin typeface="Microsoft Sans Serif"/>
                <a:cs typeface="Microsoft Sans Serif"/>
              </a:rPr>
              <a:t>t</a:t>
            </a:r>
            <a:endParaRPr sz="600">
              <a:latin typeface="Microsoft Sans Serif"/>
              <a:cs typeface="Microsoft Sans Serif"/>
            </a:endParaRPr>
          </a:p>
        </p:txBody>
      </p:sp>
      <p:sp>
        <p:nvSpPr>
          <p:cNvPr id="40" name="object 40"/>
          <p:cNvSpPr txBox="1"/>
          <p:nvPr/>
        </p:nvSpPr>
        <p:spPr>
          <a:xfrm>
            <a:off x="8379260" y="6890335"/>
            <a:ext cx="427990" cy="166712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38100">
              <a:spcBef>
                <a:spcPts val="100"/>
              </a:spcBef>
            </a:pPr>
            <a:r>
              <a:rPr sz="1500" spc="-157" baseline="8333" dirty="0">
                <a:latin typeface="Microsoft Sans Serif"/>
                <a:cs typeface="Microsoft Sans Serif"/>
              </a:rPr>
              <a:t>R</a:t>
            </a:r>
            <a:r>
              <a:rPr sz="1500" spc="405" baseline="8333" dirty="0">
                <a:latin typeface="Microsoft Sans Serif"/>
                <a:cs typeface="Microsoft Sans Serif"/>
              </a:rPr>
              <a:t> </a:t>
            </a:r>
            <a:r>
              <a:rPr sz="1000" spc="-15" dirty="0">
                <a:latin typeface="Microsoft Sans Serif"/>
                <a:cs typeface="Microsoft Sans Serif"/>
              </a:rPr>
              <a:t>=</a:t>
            </a:r>
            <a:r>
              <a:rPr sz="1000" spc="-30" dirty="0">
                <a:latin typeface="Microsoft Sans Serif"/>
                <a:cs typeface="Microsoft Sans Serif"/>
              </a:rPr>
              <a:t> </a:t>
            </a:r>
            <a:r>
              <a:rPr sz="1000" u="sng" spc="15" dirty="0">
                <a:uFill>
                  <a:solidFill>
                    <a:srgbClr val="000000"/>
                  </a:solidFill>
                </a:uFill>
                <a:latin typeface="Microsoft Sans Serif"/>
                <a:cs typeface="Microsoft Sans Serif"/>
              </a:rPr>
              <a:t>1</a:t>
            </a:r>
            <a:endParaRPr sz="1000">
              <a:latin typeface="Microsoft Sans Serif"/>
              <a:cs typeface="Microsoft Sans Serif"/>
            </a:endParaRPr>
          </a:p>
        </p:txBody>
      </p:sp>
      <p:sp>
        <p:nvSpPr>
          <p:cNvPr id="41" name="object 41"/>
          <p:cNvSpPr txBox="1"/>
          <p:nvPr/>
        </p:nvSpPr>
        <p:spPr>
          <a:xfrm>
            <a:off x="8952919" y="7010871"/>
            <a:ext cx="305435" cy="166712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38100">
              <a:spcBef>
                <a:spcPts val="100"/>
              </a:spcBef>
            </a:pPr>
            <a:r>
              <a:rPr sz="1000" spc="-15" dirty="0">
                <a:latin typeface="Microsoft Sans Serif"/>
                <a:cs typeface="Microsoft Sans Serif"/>
              </a:rPr>
              <a:t>+</a:t>
            </a:r>
            <a:r>
              <a:rPr sz="1000" spc="-50" dirty="0">
                <a:latin typeface="Microsoft Sans Serif"/>
                <a:cs typeface="Microsoft Sans Serif"/>
              </a:rPr>
              <a:t> </a:t>
            </a:r>
            <a:r>
              <a:rPr sz="1000" spc="-90" dirty="0">
                <a:latin typeface="Microsoft Sans Serif"/>
                <a:cs typeface="Microsoft Sans Serif"/>
              </a:rPr>
              <a:t>+</a:t>
            </a:r>
            <a:r>
              <a:rPr sz="1500" u="sng" spc="-135" baseline="27777" dirty="0">
                <a:uFill>
                  <a:solidFill>
                    <a:srgbClr val="000000"/>
                  </a:solidFill>
                </a:uFill>
                <a:latin typeface="Microsoft Sans Serif"/>
                <a:cs typeface="Microsoft Sans Serif"/>
              </a:rPr>
              <a:t>1</a:t>
            </a:r>
            <a:endParaRPr sz="1500" baseline="27777">
              <a:latin typeface="Microsoft Sans Serif"/>
              <a:cs typeface="Microsoft Sans Serif"/>
            </a:endParaRPr>
          </a:p>
        </p:txBody>
      </p:sp>
      <p:sp>
        <p:nvSpPr>
          <p:cNvPr id="42" name="object 42"/>
          <p:cNvSpPr txBox="1"/>
          <p:nvPr/>
        </p:nvSpPr>
        <p:spPr>
          <a:xfrm>
            <a:off x="8757997" y="6946572"/>
            <a:ext cx="873125" cy="294953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R="70485" algn="r">
              <a:lnSpc>
                <a:spcPts val="1145"/>
              </a:lnSpc>
              <a:spcBef>
                <a:spcPts val="100"/>
              </a:spcBef>
            </a:pPr>
            <a:r>
              <a:rPr sz="1000" u="sng" spc="15" dirty="0">
                <a:uFill>
                  <a:solidFill>
                    <a:srgbClr val="000000"/>
                  </a:solidFill>
                </a:uFill>
                <a:latin typeface="Microsoft Sans Serif"/>
                <a:cs typeface="Microsoft Sans Serif"/>
              </a:rPr>
              <a:t>1</a:t>
            </a:r>
            <a:endParaRPr sz="1000">
              <a:latin typeface="Microsoft Sans Serif"/>
              <a:cs typeface="Microsoft Sans Serif"/>
            </a:endParaRPr>
          </a:p>
          <a:p>
            <a:pPr marL="50800">
              <a:lnSpc>
                <a:spcPts val="1145"/>
              </a:lnSpc>
              <a:tabLst>
                <a:tab pos="361315" algn="l"/>
                <a:tab pos="693420" algn="l"/>
              </a:tabLst>
            </a:pPr>
            <a:r>
              <a:rPr sz="1000" spc="-25" dirty="0">
                <a:latin typeface="Microsoft Sans Serif"/>
                <a:cs typeface="Microsoft Sans Serif"/>
              </a:rPr>
              <a:t>R</a:t>
            </a:r>
            <a:r>
              <a:rPr sz="900" spc="-37" baseline="-32407" dirty="0">
                <a:latin typeface="Microsoft Sans Serif"/>
                <a:cs typeface="Microsoft Sans Serif"/>
              </a:rPr>
              <a:t>1	</a:t>
            </a:r>
            <a:r>
              <a:rPr sz="1000" spc="-25" dirty="0">
                <a:latin typeface="Microsoft Sans Serif"/>
                <a:cs typeface="Microsoft Sans Serif"/>
              </a:rPr>
              <a:t>R</a:t>
            </a:r>
            <a:r>
              <a:rPr sz="900" spc="-37" baseline="-32407" dirty="0">
                <a:latin typeface="Microsoft Sans Serif"/>
                <a:cs typeface="Microsoft Sans Serif"/>
              </a:rPr>
              <a:t>2	</a:t>
            </a:r>
            <a:r>
              <a:rPr sz="1000" spc="-25" dirty="0">
                <a:latin typeface="Microsoft Sans Serif"/>
                <a:cs typeface="Microsoft Sans Serif"/>
              </a:rPr>
              <a:t>R</a:t>
            </a:r>
            <a:r>
              <a:rPr sz="900" spc="-37" baseline="-32407" dirty="0">
                <a:latin typeface="Microsoft Sans Serif"/>
                <a:cs typeface="Microsoft Sans Serif"/>
              </a:rPr>
              <a:t>3</a:t>
            </a:r>
            <a:endParaRPr sz="900" baseline="-32407">
              <a:latin typeface="Microsoft Sans Serif"/>
              <a:cs typeface="Microsoft Sans Serif"/>
            </a:endParaRPr>
          </a:p>
        </p:txBody>
      </p:sp>
      <p:sp>
        <p:nvSpPr>
          <p:cNvPr id="43" name="object 43"/>
          <p:cNvSpPr txBox="1"/>
          <p:nvPr/>
        </p:nvSpPr>
        <p:spPr>
          <a:xfrm>
            <a:off x="9848243" y="6947460"/>
            <a:ext cx="293370" cy="33337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6350" algn="ctr">
              <a:spcBef>
                <a:spcPts val="100"/>
              </a:spcBef>
            </a:pPr>
            <a:r>
              <a:rPr sz="1000" spc="15" dirty="0">
                <a:latin typeface="Microsoft Sans Serif"/>
                <a:cs typeface="Microsoft Sans Serif"/>
              </a:rPr>
              <a:t>7</a:t>
            </a:r>
            <a:endParaRPr sz="1000">
              <a:latin typeface="Microsoft Sans Serif"/>
              <a:cs typeface="Microsoft Sans Serif"/>
            </a:endParaRPr>
          </a:p>
          <a:p>
            <a:pPr algn="ctr">
              <a:spcBef>
                <a:spcPts val="20"/>
              </a:spcBef>
            </a:pPr>
            <a:r>
              <a:rPr sz="1000" spc="15" dirty="0">
                <a:latin typeface="Microsoft Sans Serif"/>
                <a:cs typeface="Microsoft Sans Serif"/>
              </a:rPr>
              <a:t>20</a:t>
            </a:r>
            <a:r>
              <a:rPr sz="1000" spc="-65" dirty="0">
                <a:latin typeface="Microsoft Sans Serif"/>
                <a:cs typeface="Microsoft Sans Serif"/>
              </a:rPr>
              <a:t> </a:t>
            </a:r>
            <a:r>
              <a:rPr sz="900" dirty="0">
                <a:latin typeface="Microsoft Sans Serif"/>
                <a:cs typeface="Microsoft Sans Serif"/>
              </a:rPr>
              <a:t>Ω</a:t>
            </a:r>
            <a:endParaRPr sz="900">
              <a:latin typeface="Microsoft Sans Serif"/>
              <a:cs typeface="Microsoft Sans Serif"/>
            </a:endParaRPr>
          </a:p>
        </p:txBody>
      </p:sp>
      <p:sp>
        <p:nvSpPr>
          <p:cNvPr id="44" name="object 44"/>
          <p:cNvSpPr txBox="1"/>
          <p:nvPr/>
        </p:nvSpPr>
        <p:spPr>
          <a:xfrm>
            <a:off x="9652181" y="6891592"/>
            <a:ext cx="1609725" cy="166712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38100">
              <a:spcBef>
                <a:spcPts val="100"/>
              </a:spcBef>
              <a:tabLst>
                <a:tab pos="582295" algn="l"/>
              </a:tabLst>
            </a:pPr>
            <a:r>
              <a:rPr sz="1000" spc="-15" dirty="0">
                <a:latin typeface="Microsoft Sans Serif"/>
                <a:cs typeface="Microsoft Sans Serif"/>
              </a:rPr>
              <a:t>=	=</a:t>
            </a:r>
            <a:r>
              <a:rPr sz="1000" spc="540" dirty="0">
                <a:latin typeface="Microsoft Sans Serif"/>
                <a:cs typeface="Microsoft Sans Serif"/>
              </a:rPr>
              <a:t> </a:t>
            </a:r>
            <a:r>
              <a:rPr sz="1500" spc="22" baseline="36111" dirty="0">
                <a:latin typeface="Microsoft Sans Serif"/>
                <a:cs typeface="Microsoft Sans Serif"/>
              </a:rPr>
              <a:t>2</a:t>
            </a:r>
            <a:r>
              <a:rPr sz="1500" u="sng" spc="22" baseline="36111" dirty="0">
                <a:uFill>
                  <a:solidFill>
                    <a:srgbClr val="000000"/>
                  </a:solidFill>
                </a:uFill>
                <a:latin typeface="Microsoft Sans Serif"/>
                <a:cs typeface="Microsoft Sans Serif"/>
              </a:rPr>
              <a:t>0</a:t>
            </a:r>
            <a:r>
              <a:rPr sz="1500" spc="-60" baseline="36111" dirty="0">
                <a:latin typeface="Microsoft Sans Serif"/>
                <a:cs typeface="Microsoft Sans Serif"/>
              </a:rPr>
              <a:t> </a:t>
            </a:r>
            <a:r>
              <a:rPr sz="1350" baseline="40123" dirty="0">
                <a:latin typeface="Microsoft Sans Serif"/>
                <a:cs typeface="Microsoft Sans Serif"/>
              </a:rPr>
              <a:t>Ω</a:t>
            </a:r>
            <a:r>
              <a:rPr sz="1350" spc="517" baseline="40123" dirty="0">
                <a:latin typeface="Microsoft Sans Serif"/>
                <a:cs typeface="Microsoft Sans Serif"/>
              </a:rPr>
              <a:t> </a:t>
            </a:r>
            <a:r>
              <a:rPr sz="950" spc="-15" dirty="0">
                <a:latin typeface="Microsoft Sans Serif"/>
                <a:cs typeface="Microsoft Sans Serif"/>
              </a:rPr>
              <a:t>= </a:t>
            </a:r>
            <a:r>
              <a:rPr sz="950" spc="5" dirty="0">
                <a:latin typeface="Microsoft Sans Serif"/>
                <a:cs typeface="Microsoft Sans Serif"/>
              </a:rPr>
              <a:t>2,86</a:t>
            </a:r>
            <a:r>
              <a:rPr sz="950" spc="-15" dirty="0">
                <a:latin typeface="Microsoft Sans Serif"/>
                <a:cs typeface="Microsoft Sans Serif"/>
              </a:rPr>
              <a:t> </a:t>
            </a:r>
            <a:r>
              <a:rPr sz="850" dirty="0">
                <a:latin typeface="Microsoft Sans Serif"/>
                <a:cs typeface="Microsoft Sans Serif"/>
              </a:rPr>
              <a:t>Ω</a:t>
            </a:r>
            <a:endParaRPr sz="850">
              <a:latin typeface="Microsoft Sans Serif"/>
              <a:cs typeface="Microsoft Sans Serif"/>
            </a:endParaRP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9022727" y="1682699"/>
            <a:ext cx="2522220" cy="1014094"/>
          </a:xfrm>
          <a:custGeom>
            <a:avLst/>
            <a:gdLst/>
            <a:ahLst/>
            <a:cxnLst/>
            <a:rect l="l" t="t" r="r" b="b"/>
            <a:pathLst>
              <a:path w="2522220" h="1014094">
                <a:moveTo>
                  <a:pt x="0" y="449046"/>
                </a:moveTo>
                <a:lnTo>
                  <a:pt x="0" y="0"/>
                </a:lnTo>
                <a:lnTo>
                  <a:pt x="2437739" y="0"/>
                </a:lnTo>
                <a:lnTo>
                  <a:pt x="2437739" y="262636"/>
                </a:lnTo>
                <a:lnTo>
                  <a:pt x="2521927" y="297561"/>
                </a:lnTo>
                <a:lnTo>
                  <a:pt x="2353551" y="359752"/>
                </a:lnTo>
                <a:lnTo>
                  <a:pt x="2519603" y="421944"/>
                </a:lnTo>
                <a:lnTo>
                  <a:pt x="2353551" y="484124"/>
                </a:lnTo>
                <a:lnTo>
                  <a:pt x="2519603" y="546303"/>
                </a:lnTo>
                <a:lnTo>
                  <a:pt x="2353551" y="608507"/>
                </a:lnTo>
                <a:lnTo>
                  <a:pt x="2519603" y="670699"/>
                </a:lnTo>
                <a:lnTo>
                  <a:pt x="2355888" y="732878"/>
                </a:lnTo>
                <a:lnTo>
                  <a:pt x="2437739" y="770115"/>
                </a:lnTo>
                <a:lnTo>
                  <a:pt x="2437739" y="1008761"/>
                </a:lnTo>
                <a:lnTo>
                  <a:pt x="0" y="1008761"/>
                </a:lnTo>
                <a:lnTo>
                  <a:pt x="0" y="539165"/>
                </a:lnTo>
              </a:path>
              <a:path w="2522220" h="1014094">
                <a:moveTo>
                  <a:pt x="818819" y="5041"/>
                </a:moveTo>
                <a:lnTo>
                  <a:pt x="818819" y="267690"/>
                </a:lnTo>
                <a:lnTo>
                  <a:pt x="903020" y="302602"/>
                </a:lnTo>
                <a:lnTo>
                  <a:pt x="734631" y="364794"/>
                </a:lnTo>
                <a:lnTo>
                  <a:pt x="900683" y="426986"/>
                </a:lnTo>
                <a:lnTo>
                  <a:pt x="734631" y="489178"/>
                </a:lnTo>
                <a:lnTo>
                  <a:pt x="900683" y="551357"/>
                </a:lnTo>
                <a:lnTo>
                  <a:pt x="734644" y="613549"/>
                </a:lnTo>
                <a:lnTo>
                  <a:pt x="900683" y="675754"/>
                </a:lnTo>
                <a:lnTo>
                  <a:pt x="736980" y="737920"/>
                </a:lnTo>
                <a:lnTo>
                  <a:pt x="818819" y="775182"/>
                </a:lnTo>
                <a:lnTo>
                  <a:pt x="818819" y="1013802"/>
                </a:lnTo>
              </a:path>
              <a:path w="2522220" h="1014094">
                <a:moveTo>
                  <a:pt x="1590967" y="5041"/>
                </a:moveTo>
                <a:lnTo>
                  <a:pt x="1590967" y="267690"/>
                </a:lnTo>
                <a:lnTo>
                  <a:pt x="1675168" y="302602"/>
                </a:lnTo>
                <a:lnTo>
                  <a:pt x="1506791" y="364794"/>
                </a:lnTo>
                <a:lnTo>
                  <a:pt x="1672843" y="426986"/>
                </a:lnTo>
                <a:lnTo>
                  <a:pt x="1506791" y="489178"/>
                </a:lnTo>
                <a:lnTo>
                  <a:pt x="1672843" y="551357"/>
                </a:lnTo>
                <a:lnTo>
                  <a:pt x="1506816" y="613549"/>
                </a:lnTo>
                <a:lnTo>
                  <a:pt x="1672843" y="675754"/>
                </a:lnTo>
                <a:lnTo>
                  <a:pt x="1509140" y="737920"/>
                </a:lnTo>
                <a:lnTo>
                  <a:pt x="1590967" y="775182"/>
                </a:lnTo>
                <a:lnTo>
                  <a:pt x="1590967" y="1013802"/>
                </a:lnTo>
              </a:path>
            </a:pathLst>
          </a:custGeom>
          <a:ln w="12700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/>
          <p:nvPr/>
        </p:nvSpPr>
        <p:spPr>
          <a:xfrm>
            <a:off x="9183574" y="3119259"/>
            <a:ext cx="106045" cy="0"/>
          </a:xfrm>
          <a:custGeom>
            <a:avLst/>
            <a:gdLst/>
            <a:ahLst/>
            <a:cxnLst/>
            <a:rect l="l" t="t" r="r" b="b"/>
            <a:pathLst>
              <a:path w="106045">
                <a:moveTo>
                  <a:pt x="0" y="0"/>
                </a:moveTo>
                <a:lnTo>
                  <a:pt x="105663" y="0"/>
                </a:lnTo>
              </a:path>
            </a:pathLst>
          </a:custGeom>
          <a:ln w="12700">
            <a:solidFill>
              <a:srgbClr val="010101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/>
          <p:nvPr/>
        </p:nvSpPr>
        <p:spPr>
          <a:xfrm>
            <a:off x="10194633" y="3118700"/>
            <a:ext cx="106045" cy="0"/>
          </a:xfrm>
          <a:custGeom>
            <a:avLst/>
            <a:gdLst/>
            <a:ahLst/>
            <a:cxnLst/>
            <a:rect l="l" t="t" r="r" b="b"/>
            <a:pathLst>
              <a:path w="106045">
                <a:moveTo>
                  <a:pt x="0" y="0"/>
                </a:moveTo>
                <a:lnTo>
                  <a:pt x="105664" y="0"/>
                </a:lnTo>
              </a:path>
            </a:pathLst>
          </a:custGeom>
          <a:ln w="12700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/>
          <p:nvPr/>
        </p:nvSpPr>
        <p:spPr>
          <a:xfrm>
            <a:off x="9863646" y="3118700"/>
            <a:ext cx="106045" cy="0"/>
          </a:xfrm>
          <a:custGeom>
            <a:avLst/>
            <a:gdLst/>
            <a:ahLst/>
            <a:cxnLst/>
            <a:rect l="l" t="t" r="r" b="b"/>
            <a:pathLst>
              <a:path w="106045">
                <a:moveTo>
                  <a:pt x="0" y="0"/>
                </a:moveTo>
                <a:lnTo>
                  <a:pt x="105663" y="0"/>
                </a:lnTo>
              </a:path>
            </a:pathLst>
          </a:custGeom>
          <a:ln w="12700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" name="object 6"/>
          <p:cNvSpPr/>
          <p:nvPr/>
        </p:nvSpPr>
        <p:spPr>
          <a:xfrm>
            <a:off x="10530434" y="3118637"/>
            <a:ext cx="106045" cy="0"/>
          </a:xfrm>
          <a:custGeom>
            <a:avLst/>
            <a:gdLst/>
            <a:ahLst/>
            <a:cxnLst/>
            <a:rect l="l" t="t" r="r" b="b"/>
            <a:pathLst>
              <a:path w="106045">
                <a:moveTo>
                  <a:pt x="0" y="0"/>
                </a:moveTo>
                <a:lnTo>
                  <a:pt x="105663" y="0"/>
                </a:lnTo>
              </a:path>
            </a:pathLst>
          </a:custGeom>
          <a:ln w="12700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" name="object 7"/>
          <p:cNvSpPr/>
          <p:nvPr/>
        </p:nvSpPr>
        <p:spPr>
          <a:xfrm>
            <a:off x="9685795" y="3606393"/>
            <a:ext cx="106045" cy="0"/>
          </a:xfrm>
          <a:custGeom>
            <a:avLst/>
            <a:gdLst/>
            <a:ahLst/>
            <a:cxnLst/>
            <a:rect l="l" t="t" r="r" b="b"/>
            <a:pathLst>
              <a:path w="106045">
                <a:moveTo>
                  <a:pt x="0" y="0"/>
                </a:moveTo>
                <a:lnTo>
                  <a:pt x="105651" y="0"/>
                </a:lnTo>
              </a:path>
            </a:pathLst>
          </a:custGeom>
          <a:ln w="12700">
            <a:solidFill>
              <a:srgbClr val="010101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" name="object 8"/>
          <p:cNvSpPr/>
          <p:nvPr/>
        </p:nvSpPr>
        <p:spPr>
          <a:xfrm>
            <a:off x="10059187" y="3606393"/>
            <a:ext cx="203200" cy="0"/>
          </a:xfrm>
          <a:custGeom>
            <a:avLst/>
            <a:gdLst/>
            <a:ahLst/>
            <a:cxnLst/>
            <a:rect l="l" t="t" r="r" b="b"/>
            <a:pathLst>
              <a:path w="203200">
                <a:moveTo>
                  <a:pt x="0" y="0"/>
                </a:moveTo>
                <a:lnTo>
                  <a:pt x="203174" y="0"/>
                </a:lnTo>
              </a:path>
            </a:pathLst>
          </a:custGeom>
          <a:ln w="12700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" name="object 9"/>
          <p:cNvSpPr/>
          <p:nvPr/>
        </p:nvSpPr>
        <p:spPr>
          <a:xfrm>
            <a:off x="7970507" y="5617731"/>
            <a:ext cx="2019300" cy="1208405"/>
          </a:xfrm>
          <a:custGeom>
            <a:avLst/>
            <a:gdLst/>
            <a:ahLst/>
            <a:cxnLst/>
            <a:rect l="l" t="t" r="r" b="b"/>
            <a:pathLst>
              <a:path w="2019300" h="1208404">
                <a:moveTo>
                  <a:pt x="1780870" y="624725"/>
                </a:moveTo>
                <a:lnTo>
                  <a:pt x="1660359" y="624725"/>
                </a:lnTo>
                <a:lnTo>
                  <a:pt x="1623110" y="706551"/>
                </a:lnTo>
                <a:lnTo>
                  <a:pt x="1560931" y="542861"/>
                </a:lnTo>
                <a:lnTo>
                  <a:pt x="1498752" y="708901"/>
                </a:lnTo>
                <a:lnTo>
                  <a:pt x="1436547" y="542861"/>
                </a:lnTo>
                <a:lnTo>
                  <a:pt x="1374368" y="708913"/>
                </a:lnTo>
                <a:lnTo>
                  <a:pt x="1312164" y="542861"/>
                </a:lnTo>
                <a:lnTo>
                  <a:pt x="1249984" y="708913"/>
                </a:lnTo>
                <a:lnTo>
                  <a:pt x="1187792" y="540524"/>
                </a:lnTo>
                <a:lnTo>
                  <a:pt x="1152880" y="624725"/>
                </a:lnTo>
                <a:lnTo>
                  <a:pt x="1018197" y="624725"/>
                </a:lnTo>
                <a:lnTo>
                  <a:pt x="1018197" y="84213"/>
                </a:lnTo>
                <a:lnTo>
                  <a:pt x="1152880" y="84213"/>
                </a:lnTo>
                <a:lnTo>
                  <a:pt x="1187792" y="0"/>
                </a:lnTo>
                <a:lnTo>
                  <a:pt x="1249984" y="168389"/>
                </a:lnTo>
                <a:lnTo>
                  <a:pt x="1312164" y="2336"/>
                </a:lnTo>
                <a:lnTo>
                  <a:pt x="1374368" y="168389"/>
                </a:lnTo>
                <a:lnTo>
                  <a:pt x="1436547" y="2336"/>
                </a:lnTo>
                <a:lnTo>
                  <a:pt x="1498752" y="168376"/>
                </a:lnTo>
                <a:lnTo>
                  <a:pt x="1560931" y="2336"/>
                </a:lnTo>
                <a:lnTo>
                  <a:pt x="1623110" y="166052"/>
                </a:lnTo>
                <a:lnTo>
                  <a:pt x="1660359" y="84213"/>
                </a:lnTo>
                <a:lnTo>
                  <a:pt x="1780870" y="84213"/>
                </a:lnTo>
                <a:lnTo>
                  <a:pt x="1780870" y="624725"/>
                </a:lnTo>
                <a:close/>
              </a:path>
              <a:path w="2019300" h="1208404">
                <a:moveTo>
                  <a:pt x="1780870" y="340169"/>
                </a:moveTo>
                <a:lnTo>
                  <a:pt x="2019287" y="340169"/>
                </a:lnTo>
                <a:lnTo>
                  <a:pt x="2019287" y="957059"/>
                </a:lnTo>
                <a:lnTo>
                  <a:pt x="2019287" y="1208049"/>
                </a:lnTo>
                <a:lnTo>
                  <a:pt x="155270" y="1208049"/>
                </a:lnTo>
                <a:lnTo>
                  <a:pt x="155270" y="798042"/>
                </a:lnTo>
              </a:path>
              <a:path w="2019300" h="1208404">
                <a:moveTo>
                  <a:pt x="155270" y="707936"/>
                </a:moveTo>
                <a:lnTo>
                  <a:pt x="155270" y="340169"/>
                </a:lnTo>
                <a:lnTo>
                  <a:pt x="390207" y="340169"/>
                </a:lnTo>
                <a:lnTo>
                  <a:pt x="425119" y="255968"/>
                </a:lnTo>
                <a:lnTo>
                  <a:pt x="487311" y="424357"/>
                </a:lnTo>
                <a:lnTo>
                  <a:pt x="549503" y="258292"/>
                </a:lnTo>
                <a:lnTo>
                  <a:pt x="611695" y="424357"/>
                </a:lnTo>
                <a:lnTo>
                  <a:pt x="673874" y="258292"/>
                </a:lnTo>
                <a:lnTo>
                  <a:pt x="736079" y="424345"/>
                </a:lnTo>
                <a:lnTo>
                  <a:pt x="798258" y="258292"/>
                </a:lnTo>
                <a:lnTo>
                  <a:pt x="860437" y="421995"/>
                </a:lnTo>
                <a:lnTo>
                  <a:pt x="897686" y="340169"/>
                </a:lnTo>
                <a:lnTo>
                  <a:pt x="1018197" y="340169"/>
                </a:lnTo>
              </a:path>
              <a:path w="2019300" h="1208404">
                <a:moveTo>
                  <a:pt x="0" y="707936"/>
                </a:moveTo>
                <a:lnTo>
                  <a:pt x="310527" y="707936"/>
                </a:lnTo>
              </a:path>
              <a:path w="2019300" h="1208404">
                <a:moveTo>
                  <a:pt x="242887" y="798042"/>
                </a:moveTo>
                <a:lnTo>
                  <a:pt x="67640" y="798042"/>
                </a:lnTo>
              </a:path>
            </a:pathLst>
          </a:custGeom>
          <a:ln w="12700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" name="object 10"/>
          <p:cNvSpPr/>
          <p:nvPr/>
        </p:nvSpPr>
        <p:spPr>
          <a:xfrm>
            <a:off x="10158171" y="5430952"/>
            <a:ext cx="1272540" cy="1581785"/>
          </a:xfrm>
          <a:custGeom>
            <a:avLst/>
            <a:gdLst/>
            <a:ahLst/>
            <a:cxnLst/>
            <a:rect l="l" t="t" r="r" b="b"/>
            <a:pathLst>
              <a:path w="1272539" h="1581784">
                <a:moveTo>
                  <a:pt x="636015" y="0"/>
                </a:moveTo>
                <a:lnTo>
                  <a:pt x="636015" y="537476"/>
                </a:lnTo>
                <a:lnTo>
                  <a:pt x="717854" y="574713"/>
                </a:lnTo>
                <a:lnTo>
                  <a:pt x="554151" y="636892"/>
                </a:lnTo>
                <a:lnTo>
                  <a:pt x="720191" y="699071"/>
                </a:lnTo>
                <a:lnTo>
                  <a:pt x="554151" y="761276"/>
                </a:lnTo>
                <a:lnTo>
                  <a:pt x="720204" y="823455"/>
                </a:lnTo>
                <a:lnTo>
                  <a:pt x="554151" y="885659"/>
                </a:lnTo>
                <a:lnTo>
                  <a:pt x="720204" y="947839"/>
                </a:lnTo>
                <a:lnTo>
                  <a:pt x="551814" y="1010043"/>
                </a:lnTo>
                <a:lnTo>
                  <a:pt x="636015" y="1044943"/>
                </a:lnTo>
                <a:lnTo>
                  <a:pt x="636015" y="1576844"/>
                </a:lnTo>
              </a:path>
              <a:path w="1272539" h="1581784">
                <a:moveTo>
                  <a:pt x="150253" y="746163"/>
                </a:moveTo>
                <a:lnTo>
                  <a:pt x="150253" y="838"/>
                </a:lnTo>
                <a:lnTo>
                  <a:pt x="1187843" y="838"/>
                </a:lnTo>
                <a:lnTo>
                  <a:pt x="1187843" y="120980"/>
                </a:lnTo>
                <a:lnTo>
                  <a:pt x="1269669" y="158203"/>
                </a:lnTo>
                <a:lnTo>
                  <a:pt x="1105979" y="220395"/>
                </a:lnTo>
                <a:lnTo>
                  <a:pt x="1272019" y="282575"/>
                </a:lnTo>
                <a:lnTo>
                  <a:pt x="1105979" y="344779"/>
                </a:lnTo>
                <a:lnTo>
                  <a:pt x="1272019" y="406958"/>
                </a:lnTo>
                <a:lnTo>
                  <a:pt x="1105979" y="469163"/>
                </a:lnTo>
                <a:lnTo>
                  <a:pt x="1272019" y="531342"/>
                </a:lnTo>
                <a:lnTo>
                  <a:pt x="1103642" y="593534"/>
                </a:lnTo>
                <a:lnTo>
                  <a:pt x="1187843" y="628459"/>
                </a:lnTo>
                <a:lnTo>
                  <a:pt x="1187843" y="820356"/>
                </a:lnTo>
                <a:lnTo>
                  <a:pt x="1269669" y="857605"/>
                </a:lnTo>
                <a:lnTo>
                  <a:pt x="1105979" y="919784"/>
                </a:lnTo>
                <a:lnTo>
                  <a:pt x="1272019" y="981976"/>
                </a:lnTo>
                <a:lnTo>
                  <a:pt x="1105979" y="1044168"/>
                </a:lnTo>
                <a:lnTo>
                  <a:pt x="1272019" y="1106347"/>
                </a:lnTo>
                <a:lnTo>
                  <a:pt x="1105979" y="1168552"/>
                </a:lnTo>
                <a:lnTo>
                  <a:pt x="1272019" y="1230731"/>
                </a:lnTo>
                <a:lnTo>
                  <a:pt x="1103642" y="1292923"/>
                </a:lnTo>
                <a:lnTo>
                  <a:pt x="1187843" y="1327835"/>
                </a:lnTo>
                <a:lnTo>
                  <a:pt x="1188186" y="1330617"/>
                </a:lnTo>
                <a:lnTo>
                  <a:pt x="1188186" y="1581607"/>
                </a:lnTo>
                <a:lnTo>
                  <a:pt x="155676" y="1581607"/>
                </a:lnTo>
                <a:lnTo>
                  <a:pt x="155676" y="836269"/>
                </a:lnTo>
              </a:path>
              <a:path w="1272539" h="1581784">
                <a:moveTo>
                  <a:pt x="0" y="746163"/>
                </a:moveTo>
                <a:lnTo>
                  <a:pt x="310527" y="746163"/>
                </a:lnTo>
              </a:path>
              <a:path w="1272539" h="1581784">
                <a:moveTo>
                  <a:pt x="242887" y="836269"/>
                </a:moveTo>
                <a:lnTo>
                  <a:pt x="67640" y="836269"/>
                </a:lnTo>
              </a:path>
            </a:pathLst>
          </a:custGeom>
          <a:ln w="12700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" name="object 11"/>
          <p:cNvSpPr txBox="1"/>
          <p:nvPr/>
        </p:nvSpPr>
        <p:spPr>
          <a:xfrm>
            <a:off x="7957871" y="488033"/>
            <a:ext cx="4289425" cy="9398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>
              <a:lnSpc>
                <a:spcPct val="126299"/>
              </a:lnSpc>
              <a:spcBef>
                <a:spcPts val="100"/>
              </a:spcBef>
            </a:pPr>
            <a:r>
              <a:rPr sz="950" spc="20" dirty="0">
                <a:latin typeface="Microsoft Sans Serif"/>
                <a:cs typeface="Microsoft Sans Serif"/>
              </a:rPr>
              <a:t>La.corriente.en.cada.una.de.las.ramas.de.un.circuito.en.paralelo.puede.ser. </a:t>
            </a:r>
            <a:r>
              <a:rPr sz="950" spc="-240" dirty="0">
                <a:latin typeface="Microsoft Sans Serif"/>
                <a:cs typeface="Microsoft Sans Serif"/>
              </a:rPr>
              <a:t> </a:t>
            </a:r>
            <a:r>
              <a:rPr sz="950" spc="20" dirty="0">
                <a:latin typeface="Microsoft Sans Serif"/>
                <a:cs typeface="Microsoft Sans Serif"/>
              </a:rPr>
              <a:t>calculado.dividiendo.el.voltaje.del.circuito,.que.es.igual.para. </a:t>
            </a:r>
            <a:r>
              <a:rPr sz="950" spc="25" dirty="0">
                <a:latin typeface="Microsoft Sans Serif"/>
                <a:cs typeface="Microsoft Sans Serif"/>
              </a:rPr>
              <a:t> </a:t>
            </a:r>
            <a:r>
              <a:rPr sz="950" spc="20" dirty="0">
                <a:latin typeface="Microsoft Sans Serif"/>
                <a:cs typeface="Microsoft Sans Serif"/>
              </a:rPr>
              <a:t>todas.las.ramas,.por.la.resistencia.de.la.rama..El.circuito.total. </a:t>
            </a:r>
            <a:r>
              <a:rPr sz="950" spc="25" dirty="0">
                <a:latin typeface="Microsoft Sans Serif"/>
                <a:cs typeface="Microsoft Sans Serif"/>
              </a:rPr>
              <a:t> la.corriente.puede.calcularse.sumando.la.corriente.para.todas.las.ramas. </a:t>
            </a:r>
            <a:r>
              <a:rPr sz="950" spc="30" dirty="0">
                <a:latin typeface="Microsoft Sans Serif"/>
                <a:cs typeface="Microsoft Sans Serif"/>
              </a:rPr>
              <a:t> </a:t>
            </a:r>
            <a:r>
              <a:rPr sz="950" spc="25" dirty="0">
                <a:latin typeface="Microsoft Sans Serif"/>
                <a:cs typeface="Microsoft Sans Serif"/>
              </a:rPr>
              <a:t>o.dividiendo.la.tensión.del.circuito.por.la.resistencia.total.</a:t>
            </a:r>
            <a:endParaRPr sz="950">
              <a:latin typeface="Microsoft Sans Serif"/>
              <a:cs typeface="Microsoft Sans Serif"/>
            </a:endParaRPr>
          </a:p>
        </p:txBody>
      </p:sp>
      <p:sp>
        <p:nvSpPr>
          <p:cNvPr id="28" name="object 28"/>
          <p:cNvSpPr txBox="1"/>
          <p:nvPr/>
        </p:nvSpPr>
        <p:spPr>
          <a:xfrm>
            <a:off x="8998356" y="9462820"/>
            <a:ext cx="172720" cy="207749"/>
          </a:xfrm>
          <a:prstGeom prst="rect">
            <a:avLst/>
          </a:prstGeom>
        </p:spPr>
        <p:txBody>
          <a:bodyPr vert="horz" wrap="square" lIns="0" tIns="22860" rIns="0" bIns="0" rtlCol="0">
            <a:spAutoFit/>
          </a:bodyPr>
          <a:lstStyle/>
          <a:p>
            <a:pPr marL="44450">
              <a:spcBef>
                <a:spcPts val="180"/>
              </a:spcBef>
            </a:pPr>
            <a:r>
              <a:rPr sz="1200" spc="15" dirty="0">
                <a:latin typeface="Microsoft Sans Serif"/>
                <a:cs typeface="Microsoft Sans Serif"/>
              </a:rPr>
              <a:t>6</a:t>
            </a:r>
            <a:endParaRPr sz="1200">
              <a:latin typeface="Microsoft Sans Serif"/>
              <a:cs typeface="Microsoft Sans Serif"/>
            </a:endParaRPr>
          </a:p>
        </p:txBody>
      </p:sp>
      <p:sp>
        <p:nvSpPr>
          <p:cNvPr id="12" name="object 12"/>
          <p:cNvSpPr txBox="1"/>
          <p:nvPr/>
        </p:nvSpPr>
        <p:spPr>
          <a:xfrm>
            <a:off x="9462684" y="1994937"/>
            <a:ext cx="281305" cy="42989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68580">
              <a:spcBef>
                <a:spcPts val="100"/>
              </a:spcBef>
            </a:pPr>
            <a:r>
              <a:rPr sz="1000" spc="-25" dirty="0">
                <a:latin typeface="Microsoft Sans Serif"/>
                <a:cs typeface="Microsoft Sans Serif"/>
              </a:rPr>
              <a:t>R</a:t>
            </a:r>
            <a:r>
              <a:rPr sz="900" spc="-37" baseline="-32407" dirty="0">
                <a:latin typeface="Microsoft Sans Serif"/>
                <a:cs typeface="Microsoft Sans Serif"/>
              </a:rPr>
              <a:t>1</a:t>
            </a:r>
            <a:endParaRPr sz="900" baseline="-32407">
              <a:latin typeface="Microsoft Sans Serif"/>
              <a:cs typeface="Microsoft Sans Serif"/>
            </a:endParaRPr>
          </a:p>
          <a:p>
            <a:pPr marL="38100">
              <a:spcBef>
                <a:spcPts val="785"/>
              </a:spcBef>
            </a:pPr>
            <a:r>
              <a:rPr sz="1000" spc="15" dirty="0">
                <a:latin typeface="Microsoft Sans Serif"/>
                <a:cs typeface="Microsoft Sans Serif"/>
              </a:rPr>
              <a:t>5</a:t>
            </a:r>
            <a:r>
              <a:rPr sz="1000" spc="-55" dirty="0">
                <a:latin typeface="Microsoft Sans Serif"/>
                <a:cs typeface="Microsoft Sans Serif"/>
              </a:rPr>
              <a:t> </a:t>
            </a:r>
            <a:r>
              <a:rPr sz="1000" dirty="0">
                <a:latin typeface="Microsoft Sans Serif"/>
                <a:cs typeface="Microsoft Sans Serif"/>
              </a:rPr>
              <a:t>Ω</a:t>
            </a:r>
            <a:endParaRPr sz="1000">
              <a:latin typeface="Microsoft Sans Serif"/>
              <a:cs typeface="Microsoft Sans Serif"/>
            </a:endParaRPr>
          </a:p>
        </p:txBody>
      </p:sp>
      <p:sp>
        <p:nvSpPr>
          <p:cNvPr id="13" name="object 13"/>
          <p:cNvSpPr txBox="1"/>
          <p:nvPr/>
        </p:nvSpPr>
        <p:spPr>
          <a:xfrm>
            <a:off x="8854771" y="1976407"/>
            <a:ext cx="365125" cy="281940"/>
          </a:xfrm>
          <a:prstGeom prst="rect">
            <a:avLst/>
          </a:prstGeom>
        </p:spPr>
        <p:txBody>
          <a:bodyPr vert="horz" wrap="square" lIns="0" tIns="31115" rIns="0" bIns="0" rtlCol="0">
            <a:spAutoFit/>
          </a:bodyPr>
          <a:lstStyle/>
          <a:p>
            <a:pPr algn="ctr">
              <a:spcBef>
                <a:spcPts val="245"/>
              </a:spcBef>
              <a:tabLst>
                <a:tab pos="338455" algn="l"/>
              </a:tabLst>
            </a:pPr>
            <a:r>
              <a:rPr sz="1000" u="sng" dirty="0">
                <a:uFill>
                  <a:solidFill>
                    <a:srgbClr val="000000"/>
                  </a:solidFill>
                </a:uFill>
                <a:latin typeface="Times New Roman"/>
                <a:cs typeface="Times New Roman"/>
              </a:rPr>
              <a:t> 	</a:t>
            </a:r>
            <a:endParaRPr sz="1000">
              <a:latin typeface="Times New Roman"/>
              <a:cs typeface="Times New Roman"/>
            </a:endParaRPr>
          </a:p>
          <a:p>
            <a:pPr marR="8255" algn="ctr">
              <a:spcBef>
                <a:spcPts val="70"/>
              </a:spcBef>
              <a:tabLst>
                <a:tab pos="187325" algn="l"/>
              </a:tabLst>
            </a:pPr>
            <a:r>
              <a:rPr sz="500" u="sng" dirty="0">
                <a:uFill>
                  <a:solidFill>
                    <a:srgbClr val="000000"/>
                  </a:solidFill>
                </a:uFill>
                <a:latin typeface="Times New Roman"/>
                <a:cs typeface="Times New Roman"/>
              </a:rPr>
              <a:t> 	</a:t>
            </a:r>
            <a:endParaRPr sz="500">
              <a:latin typeface="Times New Roman"/>
              <a:cs typeface="Times New Roman"/>
            </a:endParaRPr>
          </a:p>
        </p:txBody>
      </p:sp>
      <p:sp>
        <p:nvSpPr>
          <p:cNvPr id="14" name="object 14"/>
          <p:cNvSpPr txBox="1"/>
          <p:nvPr/>
        </p:nvSpPr>
        <p:spPr>
          <a:xfrm>
            <a:off x="10182887" y="1994937"/>
            <a:ext cx="354330" cy="42989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09220">
              <a:spcBef>
                <a:spcPts val="100"/>
              </a:spcBef>
            </a:pPr>
            <a:r>
              <a:rPr sz="1000" spc="-25" dirty="0">
                <a:latin typeface="Microsoft Sans Serif"/>
                <a:cs typeface="Microsoft Sans Serif"/>
              </a:rPr>
              <a:t>R</a:t>
            </a:r>
            <a:r>
              <a:rPr sz="900" spc="-37" baseline="-32407" dirty="0">
                <a:latin typeface="Microsoft Sans Serif"/>
                <a:cs typeface="Microsoft Sans Serif"/>
              </a:rPr>
              <a:t>2</a:t>
            </a:r>
            <a:endParaRPr sz="900" baseline="-32407">
              <a:latin typeface="Microsoft Sans Serif"/>
              <a:cs typeface="Microsoft Sans Serif"/>
            </a:endParaRPr>
          </a:p>
          <a:p>
            <a:pPr marL="38100">
              <a:spcBef>
                <a:spcPts val="785"/>
              </a:spcBef>
            </a:pPr>
            <a:r>
              <a:rPr sz="1000" spc="15" dirty="0">
                <a:latin typeface="Microsoft Sans Serif"/>
                <a:cs typeface="Microsoft Sans Serif"/>
              </a:rPr>
              <a:t>10</a:t>
            </a:r>
            <a:r>
              <a:rPr sz="1000" spc="-55" dirty="0">
                <a:latin typeface="Microsoft Sans Serif"/>
                <a:cs typeface="Microsoft Sans Serif"/>
              </a:rPr>
              <a:t> </a:t>
            </a:r>
            <a:r>
              <a:rPr sz="1000" dirty="0">
                <a:latin typeface="Microsoft Sans Serif"/>
                <a:cs typeface="Microsoft Sans Serif"/>
              </a:rPr>
              <a:t>Ω</a:t>
            </a:r>
            <a:endParaRPr sz="1000">
              <a:latin typeface="Microsoft Sans Serif"/>
              <a:cs typeface="Microsoft Sans Serif"/>
            </a:endParaRPr>
          </a:p>
        </p:txBody>
      </p:sp>
      <p:sp>
        <p:nvSpPr>
          <p:cNvPr id="15" name="object 15"/>
          <p:cNvSpPr txBox="1"/>
          <p:nvPr/>
        </p:nvSpPr>
        <p:spPr>
          <a:xfrm>
            <a:off x="11019614" y="1994925"/>
            <a:ext cx="354330" cy="42989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09220">
              <a:spcBef>
                <a:spcPts val="100"/>
              </a:spcBef>
            </a:pPr>
            <a:r>
              <a:rPr sz="1000" spc="-25" dirty="0">
                <a:latin typeface="Microsoft Sans Serif"/>
                <a:cs typeface="Microsoft Sans Serif"/>
              </a:rPr>
              <a:t>R</a:t>
            </a:r>
            <a:r>
              <a:rPr sz="900" spc="-37" baseline="-32407" dirty="0">
                <a:latin typeface="Microsoft Sans Serif"/>
                <a:cs typeface="Microsoft Sans Serif"/>
              </a:rPr>
              <a:t>3</a:t>
            </a:r>
            <a:endParaRPr sz="900" baseline="-32407">
              <a:latin typeface="Microsoft Sans Serif"/>
              <a:cs typeface="Microsoft Sans Serif"/>
            </a:endParaRPr>
          </a:p>
          <a:p>
            <a:pPr marL="38100">
              <a:spcBef>
                <a:spcPts val="785"/>
              </a:spcBef>
            </a:pPr>
            <a:r>
              <a:rPr sz="1000" spc="15" dirty="0">
                <a:latin typeface="Microsoft Sans Serif"/>
                <a:cs typeface="Microsoft Sans Serif"/>
              </a:rPr>
              <a:t>20</a:t>
            </a:r>
            <a:r>
              <a:rPr sz="1000" spc="-55" dirty="0">
                <a:latin typeface="Microsoft Sans Serif"/>
                <a:cs typeface="Microsoft Sans Serif"/>
              </a:rPr>
              <a:t> </a:t>
            </a:r>
            <a:r>
              <a:rPr sz="1000" dirty="0">
                <a:latin typeface="Microsoft Sans Serif"/>
                <a:cs typeface="Microsoft Sans Serif"/>
              </a:rPr>
              <a:t>Ω</a:t>
            </a:r>
            <a:endParaRPr sz="1000">
              <a:latin typeface="Microsoft Sans Serif"/>
              <a:cs typeface="Microsoft Sans Serif"/>
            </a:endParaRPr>
          </a:p>
        </p:txBody>
      </p:sp>
      <p:sp>
        <p:nvSpPr>
          <p:cNvPr id="16" name="object 16"/>
          <p:cNvSpPr txBox="1"/>
          <p:nvPr/>
        </p:nvSpPr>
        <p:spPr>
          <a:xfrm>
            <a:off x="8327984" y="2156600"/>
            <a:ext cx="455295" cy="89768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500" spc="30" dirty="0">
                <a:latin typeface="Microsoft Sans Serif"/>
                <a:cs typeface="Microsoft Sans Serif"/>
              </a:rPr>
              <a:t>mi</a:t>
            </a:r>
            <a:r>
              <a:rPr sz="500" spc="-5" dirty="0">
                <a:latin typeface="Microsoft Sans Serif"/>
                <a:cs typeface="Microsoft Sans Serif"/>
              </a:rPr>
              <a:t> </a:t>
            </a:r>
            <a:r>
              <a:rPr sz="500" spc="-10" dirty="0">
                <a:latin typeface="Microsoft Sans Serif"/>
                <a:cs typeface="Microsoft Sans Serif"/>
              </a:rPr>
              <a:t>=</a:t>
            </a:r>
            <a:r>
              <a:rPr sz="500" spc="-5" dirty="0">
                <a:latin typeface="Microsoft Sans Serif"/>
                <a:cs typeface="Microsoft Sans Serif"/>
              </a:rPr>
              <a:t> </a:t>
            </a:r>
            <a:r>
              <a:rPr sz="500" spc="5" dirty="0">
                <a:latin typeface="Microsoft Sans Serif"/>
                <a:cs typeface="Microsoft Sans Serif"/>
              </a:rPr>
              <a:t>10</a:t>
            </a:r>
            <a:r>
              <a:rPr sz="500" spc="-5" dirty="0">
                <a:latin typeface="Microsoft Sans Serif"/>
                <a:cs typeface="Microsoft Sans Serif"/>
              </a:rPr>
              <a:t> </a:t>
            </a:r>
            <a:r>
              <a:rPr sz="500" spc="15" dirty="0">
                <a:latin typeface="Microsoft Sans Serif"/>
                <a:cs typeface="Microsoft Sans Serif"/>
              </a:rPr>
              <a:t>voltios</a:t>
            </a:r>
            <a:endParaRPr sz="500">
              <a:latin typeface="Microsoft Sans Serif"/>
              <a:cs typeface="Microsoft Sans Serif"/>
            </a:endParaRPr>
          </a:p>
        </p:txBody>
      </p:sp>
      <p:sp>
        <p:nvSpPr>
          <p:cNvPr id="17" name="object 17"/>
          <p:cNvSpPr txBox="1"/>
          <p:nvPr/>
        </p:nvSpPr>
        <p:spPr>
          <a:xfrm>
            <a:off x="7932410" y="2984851"/>
            <a:ext cx="1456055" cy="166712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38100">
              <a:spcBef>
                <a:spcPts val="100"/>
              </a:spcBef>
            </a:pPr>
            <a:r>
              <a:rPr sz="650" spc="-70" dirty="0">
                <a:latin typeface="Microsoft Sans Serif"/>
                <a:cs typeface="Microsoft Sans Serif"/>
              </a:rPr>
              <a:t>y</a:t>
            </a:r>
            <a:r>
              <a:rPr sz="900" spc="-150" baseline="-32407" dirty="0">
                <a:latin typeface="Microsoft Sans Serif"/>
                <a:cs typeface="Microsoft Sans Serif"/>
              </a:rPr>
              <a:t>t</a:t>
            </a:r>
            <a:r>
              <a:rPr sz="650" spc="30" dirty="0">
                <a:latin typeface="Microsoft Sans Serif"/>
                <a:cs typeface="Microsoft Sans Serif"/>
              </a:rPr>
              <a:t>o</a:t>
            </a:r>
            <a:r>
              <a:rPr sz="650" spc="-5" dirty="0">
                <a:latin typeface="Microsoft Sans Serif"/>
                <a:cs typeface="Microsoft Sans Serif"/>
              </a:rPr>
              <a:t> </a:t>
            </a:r>
            <a:r>
              <a:rPr sz="650" spc="-10" dirty="0">
                <a:latin typeface="Microsoft Sans Serif"/>
                <a:cs typeface="Microsoft Sans Serif"/>
              </a:rPr>
              <a:t>=</a:t>
            </a:r>
            <a:r>
              <a:rPr sz="650" spc="-5" dirty="0">
                <a:latin typeface="Microsoft Sans Serif"/>
                <a:cs typeface="Microsoft Sans Serif"/>
              </a:rPr>
              <a:t> </a:t>
            </a:r>
            <a:r>
              <a:rPr sz="650" spc="5" dirty="0">
                <a:latin typeface="Microsoft Sans Serif"/>
                <a:cs typeface="Microsoft Sans Serif"/>
              </a:rPr>
              <a:t>y</a:t>
            </a:r>
            <a:r>
              <a:rPr sz="650" spc="-320" dirty="0">
                <a:latin typeface="Microsoft Sans Serif"/>
                <a:cs typeface="Microsoft Sans Serif"/>
              </a:rPr>
              <a:t>o</a:t>
            </a:r>
            <a:r>
              <a:rPr sz="900" spc="7" baseline="-32407" dirty="0">
                <a:latin typeface="Microsoft Sans Serif"/>
                <a:cs typeface="Microsoft Sans Serif"/>
              </a:rPr>
              <a:t>1</a:t>
            </a:r>
            <a:r>
              <a:rPr sz="900" spc="22" baseline="-32407" dirty="0">
                <a:latin typeface="Microsoft Sans Serif"/>
                <a:cs typeface="Microsoft Sans Serif"/>
              </a:rPr>
              <a:t> </a:t>
            </a:r>
            <a:r>
              <a:rPr sz="650" spc="-10" dirty="0">
                <a:latin typeface="Microsoft Sans Serif"/>
                <a:cs typeface="Microsoft Sans Serif"/>
              </a:rPr>
              <a:t>+</a:t>
            </a:r>
            <a:r>
              <a:rPr sz="650" spc="-5" dirty="0">
                <a:latin typeface="Microsoft Sans Serif"/>
                <a:cs typeface="Microsoft Sans Serif"/>
              </a:rPr>
              <a:t> </a:t>
            </a:r>
            <a:r>
              <a:rPr sz="650" spc="15" dirty="0">
                <a:latin typeface="Microsoft Sans Serif"/>
                <a:cs typeface="Microsoft Sans Serif"/>
              </a:rPr>
              <a:t>y</a:t>
            </a:r>
            <a:r>
              <a:rPr sz="650" spc="30" dirty="0">
                <a:latin typeface="Microsoft Sans Serif"/>
                <a:cs typeface="Microsoft Sans Serif"/>
              </a:rPr>
              <a:t>o</a:t>
            </a:r>
            <a:r>
              <a:rPr sz="900" spc="-277" baseline="-32407" dirty="0">
                <a:latin typeface="Microsoft Sans Serif"/>
                <a:cs typeface="Microsoft Sans Serif"/>
              </a:rPr>
              <a:t>2</a:t>
            </a:r>
            <a:r>
              <a:rPr sz="650" spc="-10" dirty="0">
                <a:latin typeface="Microsoft Sans Serif"/>
                <a:cs typeface="Microsoft Sans Serif"/>
              </a:rPr>
              <a:t>+</a:t>
            </a:r>
            <a:r>
              <a:rPr sz="650" spc="-5" dirty="0">
                <a:latin typeface="Microsoft Sans Serif"/>
                <a:cs typeface="Microsoft Sans Serif"/>
              </a:rPr>
              <a:t> </a:t>
            </a:r>
            <a:r>
              <a:rPr sz="650" spc="15" dirty="0">
                <a:latin typeface="Microsoft Sans Serif"/>
                <a:cs typeface="Microsoft Sans Serif"/>
              </a:rPr>
              <a:t>yo</a:t>
            </a:r>
            <a:r>
              <a:rPr sz="650" dirty="0">
                <a:latin typeface="Microsoft Sans Serif"/>
                <a:cs typeface="Microsoft Sans Serif"/>
              </a:rPr>
              <a:t> </a:t>
            </a:r>
            <a:r>
              <a:rPr sz="650" spc="30" dirty="0">
                <a:latin typeface="Microsoft Sans Serif"/>
                <a:cs typeface="Microsoft Sans Serif"/>
              </a:rPr>
              <a:t> </a:t>
            </a:r>
            <a:r>
              <a:rPr sz="900" spc="7" baseline="-13888" dirty="0">
                <a:latin typeface="Microsoft Sans Serif"/>
                <a:cs typeface="Microsoft Sans Serif"/>
              </a:rPr>
              <a:t>3</a:t>
            </a:r>
            <a:r>
              <a:rPr sz="900" spc="-7" baseline="-13888" dirty="0">
                <a:latin typeface="Microsoft Sans Serif"/>
                <a:cs typeface="Microsoft Sans Serif"/>
              </a:rPr>
              <a:t> </a:t>
            </a:r>
            <a:r>
              <a:rPr sz="1500" spc="-22" baseline="-8333" dirty="0">
                <a:latin typeface="Microsoft Sans Serif"/>
                <a:cs typeface="Microsoft Sans Serif"/>
              </a:rPr>
              <a:t>=</a:t>
            </a:r>
            <a:r>
              <a:rPr sz="1500" baseline="-8333" dirty="0">
                <a:latin typeface="Microsoft Sans Serif"/>
                <a:cs typeface="Microsoft Sans Serif"/>
              </a:rPr>
              <a:t> </a:t>
            </a:r>
            <a:r>
              <a:rPr sz="1500" spc="187" baseline="-8333" dirty="0">
                <a:latin typeface="Microsoft Sans Serif"/>
                <a:cs typeface="Microsoft Sans Serif"/>
              </a:rPr>
              <a:t> </a:t>
            </a:r>
            <a:r>
              <a:rPr sz="1500" u="sng" spc="150" baseline="16666" dirty="0">
                <a:uFill>
                  <a:solidFill>
                    <a:srgbClr val="010101"/>
                  </a:solidFill>
                </a:uFill>
                <a:latin typeface="Microsoft Sans Serif"/>
                <a:cs typeface="Microsoft Sans Serif"/>
              </a:rPr>
              <a:t>m</a:t>
            </a:r>
            <a:r>
              <a:rPr sz="1500" spc="127" baseline="16666" dirty="0">
                <a:latin typeface="Microsoft Sans Serif"/>
                <a:cs typeface="Microsoft Sans Serif"/>
              </a:rPr>
              <a:t>i</a:t>
            </a:r>
            <a:r>
              <a:rPr sz="1500" spc="-22" baseline="-13888" dirty="0">
                <a:latin typeface="Microsoft Sans Serif"/>
                <a:cs typeface="Microsoft Sans Serif"/>
              </a:rPr>
              <a:t>+</a:t>
            </a:r>
            <a:r>
              <a:rPr sz="1500" spc="-15" baseline="-13888" dirty="0">
                <a:latin typeface="Microsoft Sans Serif"/>
                <a:cs typeface="Microsoft Sans Serif"/>
              </a:rPr>
              <a:t> </a:t>
            </a:r>
            <a:r>
              <a:rPr sz="1500" spc="-209" baseline="-13888" dirty="0">
                <a:latin typeface="Microsoft Sans Serif"/>
                <a:cs typeface="Microsoft Sans Serif"/>
              </a:rPr>
              <a:t>+</a:t>
            </a:r>
            <a:r>
              <a:rPr sz="1500" spc="97" baseline="16666" dirty="0">
                <a:latin typeface="Microsoft Sans Serif"/>
                <a:cs typeface="Microsoft Sans Serif"/>
              </a:rPr>
              <a:t>mi</a:t>
            </a:r>
            <a:endParaRPr sz="1500" baseline="16666">
              <a:latin typeface="Microsoft Sans Serif"/>
              <a:cs typeface="Microsoft Sans Serif"/>
            </a:endParaRPr>
          </a:p>
        </p:txBody>
      </p:sp>
      <p:sp>
        <p:nvSpPr>
          <p:cNvPr id="18" name="object 18"/>
          <p:cNvSpPr txBox="1"/>
          <p:nvPr/>
        </p:nvSpPr>
        <p:spPr>
          <a:xfrm>
            <a:off x="9481861" y="3009337"/>
            <a:ext cx="2605405" cy="166712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38100">
              <a:spcBef>
                <a:spcPts val="100"/>
              </a:spcBef>
            </a:pPr>
            <a:r>
              <a:rPr sz="1500" u="sng" spc="150" baseline="13888" dirty="0">
                <a:uFill>
                  <a:solidFill>
                    <a:srgbClr val="010101"/>
                  </a:solidFill>
                </a:uFill>
                <a:latin typeface="Microsoft Sans Serif"/>
                <a:cs typeface="Microsoft Sans Serif"/>
              </a:rPr>
              <a:t>m</a:t>
            </a:r>
            <a:r>
              <a:rPr sz="1500" spc="44" baseline="13888" dirty="0">
                <a:latin typeface="Microsoft Sans Serif"/>
                <a:cs typeface="Microsoft Sans Serif"/>
              </a:rPr>
              <a:t>i</a:t>
            </a:r>
            <a:r>
              <a:rPr sz="1500" spc="-15" baseline="13888" dirty="0">
                <a:latin typeface="Microsoft Sans Serif"/>
                <a:cs typeface="Microsoft Sans Serif"/>
              </a:rPr>
              <a:t> </a:t>
            </a:r>
            <a:r>
              <a:rPr sz="1500" spc="-22" baseline="13888" dirty="0">
                <a:latin typeface="Microsoft Sans Serif"/>
                <a:cs typeface="Microsoft Sans Serif"/>
              </a:rPr>
              <a:t>=</a:t>
            </a:r>
            <a:r>
              <a:rPr sz="1500" spc="-127" baseline="13888" dirty="0">
                <a:latin typeface="Microsoft Sans Serif"/>
                <a:cs typeface="Microsoft Sans Serif"/>
              </a:rPr>
              <a:t> </a:t>
            </a:r>
            <a:r>
              <a:rPr sz="600" spc="7" baseline="76388" dirty="0">
                <a:latin typeface="Microsoft Sans Serif"/>
                <a:cs typeface="Microsoft Sans Serif"/>
              </a:rPr>
              <a:t>10</a:t>
            </a:r>
            <a:r>
              <a:rPr sz="600" spc="-7" baseline="76388" dirty="0">
                <a:latin typeface="Microsoft Sans Serif"/>
                <a:cs typeface="Microsoft Sans Serif"/>
              </a:rPr>
              <a:t> </a:t>
            </a:r>
            <a:r>
              <a:rPr sz="600" spc="15" baseline="76388" dirty="0">
                <a:latin typeface="Microsoft Sans Serif"/>
                <a:cs typeface="Microsoft Sans Serif"/>
              </a:rPr>
              <a:t>voltios </a:t>
            </a:r>
            <a:r>
              <a:rPr sz="1000" spc="-15" dirty="0">
                <a:latin typeface="Microsoft Sans Serif"/>
                <a:cs typeface="Microsoft Sans Serif"/>
              </a:rPr>
              <a:t>+</a:t>
            </a:r>
            <a:r>
              <a:rPr sz="1000" spc="-145" dirty="0">
                <a:latin typeface="Microsoft Sans Serif"/>
                <a:cs typeface="Microsoft Sans Serif"/>
              </a:rPr>
              <a:t> </a:t>
            </a:r>
            <a:r>
              <a:rPr sz="1425" spc="22" baseline="32163" dirty="0">
                <a:latin typeface="Microsoft Sans Serif"/>
                <a:cs typeface="Microsoft Sans Serif"/>
              </a:rPr>
              <a:t>10</a:t>
            </a:r>
            <a:r>
              <a:rPr sz="1425" spc="-15" baseline="32163" dirty="0">
                <a:latin typeface="Microsoft Sans Serif"/>
                <a:cs typeface="Microsoft Sans Serif"/>
              </a:rPr>
              <a:t> </a:t>
            </a:r>
            <a:r>
              <a:rPr sz="1425" spc="-97" baseline="32163" dirty="0">
                <a:latin typeface="Microsoft Sans Serif"/>
                <a:cs typeface="Microsoft Sans Serif"/>
              </a:rPr>
              <a:t>V</a:t>
            </a:r>
            <a:r>
              <a:rPr sz="1425" spc="-247" baseline="32163" dirty="0">
                <a:latin typeface="Microsoft Sans Serif"/>
                <a:cs typeface="Microsoft Sans Serif"/>
              </a:rPr>
              <a:t> </a:t>
            </a:r>
            <a:r>
              <a:rPr sz="1000" spc="-430" dirty="0">
                <a:latin typeface="Microsoft Sans Serif"/>
                <a:cs typeface="Microsoft Sans Serif"/>
              </a:rPr>
              <a:t>+</a:t>
            </a:r>
            <a:r>
              <a:rPr sz="1425" spc="22" baseline="32163" dirty="0">
                <a:latin typeface="Microsoft Sans Serif"/>
                <a:cs typeface="Microsoft Sans Serif"/>
              </a:rPr>
              <a:t>10</a:t>
            </a:r>
            <a:r>
              <a:rPr sz="1425" spc="-15" baseline="32163" dirty="0">
                <a:latin typeface="Microsoft Sans Serif"/>
                <a:cs typeface="Microsoft Sans Serif"/>
              </a:rPr>
              <a:t> </a:t>
            </a:r>
            <a:r>
              <a:rPr sz="1425" spc="-97" baseline="32163" dirty="0">
                <a:latin typeface="Microsoft Sans Serif"/>
                <a:cs typeface="Microsoft Sans Serif"/>
              </a:rPr>
              <a:t>V</a:t>
            </a:r>
            <a:r>
              <a:rPr sz="1425" baseline="32163" dirty="0">
                <a:latin typeface="Microsoft Sans Serif"/>
                <a:cs typeface="Microsoft Sans Serif"/>
              </a:rPr>
              <a:t>  </a:t>
            </a:r>
            <a:r>
              <a:rPr sz="1425" spc="-97" baseline="32163" dirty="0">
                <a:latin typeface="Microsoft Sans Serif"/>
                <a:cs typeface="Microsoft Sans Serif"/>
              </a:rPr>
              <a:t> </a:t>
            </a:r>
            <a:r>
              <a:rPr sz="1425" spc="-22" baseline="2923" dirty="0">
                <a:latin typeface="Microsoft Sans Serif"/>
                <a:cs typeface="Microsoft Sans Serif"/>
              </a:rPr>
              <a:t>=</a:t>
            </a:r>
            <a:r>
              <a:rPr sz="1425" spc="-15" baseline="2923" dirty="0">
                <a:latin typeface="Microsoft Sans Serif"/>
                <a:cs typeface="Microsoft Sans Serif"/>
              </a:rPr>
              <a:t> </a:t>
            </a:r>
            <a:r>
              <a:rPr sz="1425" spc="22" baseline="2923" dirty="0">
                <a:latin typeface="Microsoft Sans Serif"/>
                <a:cs typeface="Microsoft Sans Serif"/>
              </a:rPr>
              <a:t>2</a:t>
            </a:r>
            <a:r>
              <a:rPr sz="1425" spc="-15" baseline="2923" dirty="0">
                <a:latin typeface="Microsoft Sans Serif"/>
                <a:cs typeface="Microsoft Sans Serif"/>
              </a:rPr>
              <a:t> </a:t>
            </a:r>
            <a:r>
              <a:rPr sz="1425" spc="-30" baseline="2923" dirty="0">
                <a:latin typeface="Microsoft Sans Serif"/>
                <a:cs typeface="Microsoft Sans Serif"/>
              </a:rPr>
              <a:t>A+</a:t>
            </a:r>
            <a:r>
              <a:rPr sz="1425" spc="-15" baseline="2923" dirty="0">
                <a:latin typeface="Microsoft Sans Serif"/>
                <a:cs typeface="Microsoft Sans Serif"/>
              </a:rPr>
              <a:t> </a:t>
            </a:r>
            <a:r>
              <a:rPr sz="1425" spc="22" baseline="2923" dirty="0">
                <a:latin typeface="Microsoft Sans Serif"/>
                <a:cs typeface="Microsoft Sans Serif"/>
              </a:rPr>
              <a:t>1</a:t>
            </a:r>
            <a:r>
              <a:rPr sz="1425" spc="-15" baseline="2923" dirty="0">
                <a:latin typeface="Microsoft Sans Serif"/>
                <a:cs typeface="Microsoft Sans Serif"/>
              </a:rPr>
              <a:t> </a:t>
            </a:r>
            <a:r>
              <a:rPr sz="1425" spc="-44" baseline="2923" dirty="0">
                <a:latin typeface="Microsoft Sans Serif"/>
                <a:cs typeface="Microsoft Sans Serif"/>
              </a:rPr>
              <a:t>A</a:t>
            </a:r>
            <a:r>
              <a:rPr sz="1425" spc="-15" baseline="2923" dirty="0">
                <a:latin typeface="Microsoft Sans Serif"/>
                <a:cs typeface="Microsoft Sans Serif"/>
              </a:rPr>
              <a:t> </a:t>
            </a:r>
            <a:r>
              <a:rPr sz="1425" baseline="2923" dirty="0">
                <a:latin typeface="Microsoft Sans Serif"/>
                <a:cs typeface="Microsoft Sans Serif"/>
              </a:rPr>
              <a:t>+0,5</a:t>
            </a:r>
            <a:r>
              <a:rPr sz="1425" spc="-15" baseline="2923" dirty="0">
                <a:latin typeface="Microsoft Sans Serif"/>
                <a:cs typeface="Microsoft Sans Serif"/>
              </a:rPr>
              <a:t> </a:t>
            </a:r>
            <a:r>
              <a:rPr sz="1425" spc="-30" baseline="2923" dirty="0">
                <a:latin typeface="Microsoft Sans Serif"/>
                <a:cs typeface="Microsoft Sans Serif"/>
              </a:rPr>
              <a:t>A=</a:t>
            </a:r>
            <a:r>
              <a:rPr sz="1425" spc="-15" baseline="2923" dirty="0">
                <a:latin typeface="Microsoft Sans Serif"/>
                <a:cs typeface="Microsoft Sans Serif"/>
              </a:rPr>
              <a:t> </a:t>
            </a:r>
            <a:r>
              <a:rPr sz="1425" spc="7" baseline="2923" dirty="0">
                <a:latin typeface="Microsoft Sans Serif"/>
                <a:cs typeface="Microsoft Sans Serif"/>
              </a:rPr>
              <a:t>3,5</a:t>
            </a:r>
            <a:r>
              <a:rPr sz="1425" spc="-15" baseline="2923" dirty="0">
                <a:latin typeface="Microsoft Sans Serif"/>
                <a:cs typeface="Microsoft Sans Serif"/>
              </a:rPr>
              <a:t> </a:t>
            </a:r>
            <a:r>
              <a:rPr sz="1425" spc="-44" baseline="2923" dirty="0">
                <a:latin typeface="Microsoft Sans Serif"/>
                <a:cs typeface="Microsoft Sans Serif"/>
              </a:rPr>
              <a:t>A</a:t>
            </a:r>
            <a:endParaRPr sz="1425" baseline="2923">
              <a:latin typeface="Microsoft Sans Serif"/>
              <a:cs typeface="Microsoft Sans Serif"/>
            </a:endParaRPr>
          </a:p>
        </p:txBody>
      </p:sp>
      <p:sp>
        <p:nvSpPr>
          <p:cNvPr id="19" name="object 19"/>
          <p:cNvSpPr txBox="1"/>
          <p:nvPr/>
        </p:nvSpPr>
        <p:spPr>
          <a:xfrm>
            <a:off x="8804561" y="3093335"/>
            <a:ext cx="1908175" cy="166712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50800">
              <a:spcBef>
                <a:spcPts val="100"/>
              </a:spcBef>
              <a:tabLst>
                <a:tab pos="372110" algn="l"/>
                <a:tab pos="693420" algn="l"/>
                <a:tab pos="1009650" algn="l"/>
              </a:tabLst>
            </a:pPr>
            <a:r>
              <a:rPr sz="1000" spc="-25" dirty="0">
                <a:latin typeface="Microsoft Sans Serif"/>
                <a:cs typeface="Microsoft Sans Serif"/>
              </a:rPr>
              <a:t>R</a:t>
            </a:r>
            <a:r>
              <a:rPr sz="900" spc="-37" baseline="-32407" dirty="0">
                <a:latin typeface="Microsoft Sans Serif"/>
                <a:cs typeface="Microsoft Sans Serif"/>
              </a:rPr>
              <a:t>1	</a:t>
            </a:r>
            <a:r>
              <a:rPr sz="1000" spc="-25" dirty="0">
                <a:latin typeface="Microsoft Sans Serif"/>
                <a:cs typeface="Microsoft Sans Serif"/>
              </a:rPr>
              <a:t>R</a:t>
            </a:r>
            <a:r>
              <a:rPr sz="900" spc="-37" baseline="-32407" dirty="0">
                <a:latin typeface="Microsoft Sans Serif"/>
                <a:cs typeface="Microsoft Sans Serif"/>
              </a:rPr>
              <a:t>2	</a:t>
            </a:r>
            <a:r>
              <a:rPr sz="1000" spc="-25" dirty="0">
                <a:latin typeface="Microsoft Sans Serif"/>
                <a:cs typeface="Microsoft Sans Serif"/>
              </a:rPr>
              <a:t>R</a:t>
            </a:r>
            <a:r>
              <a:rPr sz="900" spc="-37" baseline="-32407" dirty="0">
                <a:latin typeface="Microsoft Sans Serif"/>
                <a:cs typeface="Microsoft Sans Serif"/>
              </a:rPr>
              <a:t>3	</a:t>
            </a:r>
            <a:r>
              <a:rPr sz="1000" spc="15" dirty="0">
                <a:latin typeface="Microsoft Sans Serif"/>
                <a:cs typeface="Microsoft Sans Serif"/>
              </a:rPr>
              <a:t>5</a:t>
            </a:r>
            <a:r>
              <a:rPr sz="1000" spc="-25" dirty="0">
                <a:latin typeface="Microsoft Sans Serif"/>
                <a:cs typeface="Microsoft Sans Serif"/>
              </a:rPr>
              <a:t> </a:t>
            </a:r>
            <a:r>
              <a:rPr sz="1000" dirty="0">
                <a:latin typeface="Microsoft Sans Serif"/>
                <a:cs typeface="Microsoft Sans Serif"/>
              </a:rPr>
              <a:t>Ω</a:t>
            </a:r>
            <a:r>
              <a:rPr sz="1000" spc="450" dirty="0">
                <a:latin typeface="Microsoft Sans Serif"/>
                <a:cs typeface="Microsoft Sans Serif"/>
              </a:rPr>
              <a:t> </a:t>
            </a:r>
            <a:r>
              <a:rPr sz="950" spc="15" dirty="0">
                <a:latin typeface="Microsoft Sans Serif"/>
                <a:cs typeface="Microsoft Sans Serif"/>
              </a:rPr>
              <a:t>10</a:t>
            </a:r>
            <a:r>
              <a:rPr sz="950" spc="-20" dirty="0">
                <a:latin typeface="Microsoft Sans Serif"/>
                <a:cs typeface="Microsoft Sans Serif"/>
              </a:rPr>
              <a:t> </a:t>
            </a:r>
            <a:r>
              <a:rPr sz="950" dirty="0">
                <a:latin typeface="Microsoft Sans Serif"/>
                <a:cs typeface="Microsoft Sans Serif"/>
              </a:rPr>
              <a:t>Ω</a:t>
            </a:r>
            <a:r>
              <a:rPr sz="950" spc="-20" dirty="0">
                <a:latin typeface="Microsoft Sans Serif"/>
                <a:cs typeface="Microsoft Sans Serif"/>
              </a:rPr>
              <a:t> </a:t>
            </a:r>
            <a:r>
              <a:rPr sz="950" spc="15" dirty="0">
                <a:latin typeface="Microsoft Sans Serif"/>
                <a:cs typeface="Microsoft Sans Serif"/>
              </a:rPr>
              <a:t>20</a:t>
            </a:r>
            <a:r>
              <a:rPr sz="950" spc="-20" dirty="0">
                <a:latin typeface="Microsoft Sans Serif"/>
                <a:cs typeface="Microsoft Sans Serif"/>
              </a:rPr>
              <a:t> </a:t>
            </a:r>
            <a:r>
              <a:rPr sz="950" dirty="0">
                <a:latin typeface="Microsoft Sans Serif"/>
                <a:cs typeface="Microsoft Sans Serif"/>
              </a:rPr>
              <a:t>Ω</a:t>
            </a:r>
            <a:endParaRPr sz="950">
              <a:latin typeface="Microsoft Sans Serif"/>
              <a:cs typeface="Microsoft Sans Serif"/>
            </a:endParaRPr>
          </a:p>
        </p:txBody>
      </p:sp>
      <p:sp>
        <p:nvSpPr>
          <p:cNvPr id="20" name="object 20"/>
          <p:cNvSpPr txBox="1"/>
          <p:nvPr/>
        </p:nvSpPr>
        <p:spPr>
          <a:xfrm>
            <a:off x="9388998" y="3476329"/>
            <a:ext cx="588010" cy="166712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38100">
              <a:spcBef>
                <a:spcPts val="100"/>
              </a:spcBef>
            </a:pPr>
            <a:r>
              <a:rPr sz="1000" spc="10" dirty="0">
                <a:latin typeface="Microsoft Sans Serif"/>
                <a:cs typeface="Microsoft Sans Serif"/>
              </a:rPr>
              <a:t>I</a:t>
            </a:r>
            <a:r>
              <a:rPr sz="900" spc="15" baseline="-32407" dirty="0">
                <a:latin typeface="Microsoft Sans Serif"/>
                <a:cs typeface="Microsoft Sans Serif"/>
              </a:rPr>
              <a:t>t</a:t>
            </a:r>
            <a:r>
              <a:rPr sz="900" spc="202" baseline="-32407" dirty="0">
                <a:latin typeface="Microsoft Sans Serif"/>
                <a:cs typeface="Microsoft Sans Serif"/>
              </a:rPr>
              <a:t> </a:t>
            </a:r>
            <a:r>
              <a:rPr sz="1500" spc="-22" baseline="5555" dirty="0">
                <a:latin typeface="Microsoft Sans Serif"/>
                <a:cs typeface="Microsoft Sans Serif"/>
              </a:rPr>
              <a:t>=</a:t>
            </a:r>
            <a:r>
              <a:rPr sz="1500" spc="-37" baseline="5555" dirty="0">
                <a:latin typeface="Microsoft Sans Serif"/>
                <a:cs typeface="Microsoft Sans Serif"/>
              </a:rPr>
              <a:t> </a:t>
            </a:r>
            <a:r>
              <a:rPr sz="1500" spc="97" baseline="5555" dirty="0">
                <a:latin typeface="Microsoft Sans Serif"/>
                <a:cs typeface="Microsoft Sans Serif"/>
              </a:rPr>
              <a:t>mi</a:t>
            </a:r>
            <a:r>
              <a:rPr sz="1500" spc="262" baseline="5555" dirty="0">
                <a:latin typeface="Microsoft Sans Serif"/>
                <a:cs typeface="Microsoft Sans Serif"/>
              </a:rPr>
              <a:t> </a:t>
            </a:r>
            <a:r>
              <a:rPr sz="1500" spc="-22" baseline="-8333" dirty="0">
                <a:latin typeface="Microsoft Sans Serif"/>
                <a:cs typeface="Microsoft Sans Serif"/>
              </a:rPr>
              <a:t>=</a:t>
            </a:r>
            <a:endParaRPr sz="1500" baseline="-8333">
              <a:latin typeface="Microsoft Sans Serif"/>
              <a:cs typeface="Microsoft Sans Serif"/>
            </a:endParaRPr>
          </a:p>
        </p:txBody>
      </p:sp>
      <p:sp>
        <p:nvSpPr>
          <p:cNvPr id="21" name="object 21"/>
          <p:cNvSpPr txBox="1"/>
          <p:nvPr/>
        </p:nvSpPr>
        <p:spPr>
          <a:xfrm>
            <a:off x="9958086" y="3497147"/>
            <a:ext cx="390525" cy="259715"/>
          </a:xfrm>
          <a:prstGeom prst="rect">
            <a:avLst/>
          </a:prstGeom>
        </p:spPr>
        <p:txBody>
          <a:bodyPr vert="horz" wrap="square" lIns="0" tIns="20955" rIns="0" bIns="0" rtlCol="0">
            <a:spAutoFit/>
          </a:bodyPr>
          <a:lstStyle/>
          <a:p>
            <a:pPr marL="86360">
              <a:spcBef>
                <a:spcPts val="165"/>
              </a:spcBef>
            </a:pPr>
            <a:r>
              <a:rPr sz="400" spc="5" dirty="0">
                <a:latin typeface="Microsoft Sans Serif"/>
                <a:cs typeface="Microsoft Sans Serif"/>
              </a:rPr>
              <a:t>10</a:t>
            </a:r>
            <a:r>
              <a:rPr sz="400" spc="-5" dirty="0">
                <a:latin typeface="Microsoft Sans Serif"/>
                <a:cs typeface="Microsoft Sans Serif"/>
              </a:rPr>
              <a:t> </a:t>
            </a:r>
            <a:r>
              <a:rPr sz="400" spc="10" dirty="0">
                <a:latin typeface="Microsoft Sans Serif"/>
                <a:cs typeface="Microsoft Sans Serif"/>
              </a:rPr>
              <a:t>voltios</a:t>
            </a:r>
            <a:endParaRPr sz="400">
              <a:latin typeface="Microsoft Sans Serif"/>
              <a:cs typeface="Microsoft Sans Serif"/>
            </a:endParaRPr>
          </a:p>
          <a:p>
            <a:pPr marL="12700">
              <a:spcBef>
                <a:spcPts val="155"/>
              </a:spcBef>
            </a:pPr>
            <a:r>
              <a:rPr sz="950" spc="5" dirty="0">
                <a:latin typeface="Microsoft Sans Serif"/>
                <a:cs typeface="Microsoft Sans Serif"/>
              </a:rPr>
              <a:t>2.86</a:t>
            </a:r>
            <a:r>
              <a:rPr sz="950" spc="-10" dirty="0">
                <a:latin typeface="Microsoft Sans Serif"/>
                <a:cs typeface="Microsoft Sans Serif"/>
              </a:rPr>
              <a:t> </a:t>
            </a:r>
            <a:r>
              <a:rPr sz="950" dirty="0">
                <a:latin typeface="Microsoft Sans Serif"/>
                <a:cs typeface="Microsoft Sans Serif"/>
              </a:rPr>
              <a:t>Ω</a:t>
            </a:r>
            <a:endParaRPr sz="950">
              <a:latin typeface="Microsoft Sans Serif"/>
              <a:cs typeface="Microsoft Sans Serif"/>
            </a:endParaRPr>
          </a:p>
        </p:txBody>
      </p:sp>
      <p:sp>
        <p:nvSpPr>
          <p:cNvPr id="22" name="object 22"/>
          <p:cNvSpPr txBox="1"/>
          <p:nvPr/>
        </p:nvSpPr>
        <p:spPr>
          <a:xfrm>
            <a:off x="9650212" y="3595264"/>
            <a:ext cx="188595" cy="166712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38100">
              <a:spcBef>
                <a:spcPts val="100"/>
              </a:spcBef>
            </a:pPr>
            <a:r>
              <a:rPr sz="1000" spc="-5" dirty="0">
                <a:latin typeface="Microsoft Sans Serif"/>
                <a:cs typeface="Microsoft Sans Serif"/>
              </a:rPr>
              <a:t>R</a:t>
            </a:r>
            <a:r>
              <a:rPr sz="900" spc="-7" baseline="-32407" dirty="0">
                <a:latin typeface="Microsoft Sans Serif"/>
                <a:cs typeface="Microsoft Sans Serif"/>
              </a:rPr>
              <a:t>t</a:t>
            </a:r>
            <a:endParaRPr sz="900" baseline="-32407">
              <a:latin typeface="Microsoft Sans Serif"/>
              <a:cs typeface="Microsoft Sans Serif"/>
            </a:endParaRPr>
          </a:p>
        </p:txBody>
      </p:sp>
      <p:sp>
        <p:nvSpPr>
          <p:cNvPr id="23" name="object 23"/>
          <p:cNvSpPr txBox="1"/>
          <p:nvPr/>
        </p:nvSpPr>
        <p:spPr>
          <a:xfrm>
            <a:off x="10367355" y="3503824"/>
            <a:ext cx="373380" cy="159018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950" spc="-15" dirty="0">
                <a:latin typeface="Microsoft Sans Serif"/>
                <a:cs typeface="Microsoft Sans Serif"/>
              </a:rPr>
              <a:t>=</a:t>
            </a:r>
            <a:r>
              <a:rPr sz="950" spc="-10" dirty="0">
                <a:latin typeface="Microsoft Sans Serif"/>
                <a:cs typeface="Microsoft Sans Serif"/>
              </a:rPr>
              <a:t> </a:t>
            </a:r>
            <a:r>
              <a:rPr sz="950" spc="-5" dirty="0">
                <a:latin typeface="Microsoft Sans Serif"/>
                <a:cs typeface="Microsoft Sans Serif"/>
              </a:rPr>
              <a:t>3,5A</a:t>
            </a:r>
            <a:endParaRPr sz="950">
              <a:latin typeface="Microsoft Sans Serif"/>
              <a:cs typeface="Microsoft Sans Serif"/>
            </a:endParaRPr>
          </a:p>
        </p:txBody>
      </p:sp>
      <p:sp>
        <p:nvSpPr>
          <p:cNvPr id="24" name="object 24"/>
          <p:cNvSpPr txBox="1"/>
          <p:nvPr/>
        </p:nvSpPr>
        <p:spPr>
          <a:xfrm>
            <a:off x="5761990" y="4055110"/>
            <a:ext cx="1609090" cy="174407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1050" b="1" spc="10" dirty="0">
                <a:latin typeface="Arial"/>
                <a:cs typeface="Arial"/>
              </a:rPr>
              <a:t>Circuitos</a:t>
            </a:r>
            <a:r>
              <a:rPr sz="1050" b="1" spc="-70" dirty="0">
                <a:latin typeface="Arial"/>
                <a:cs typeface="Arial"/>
              </a:rPr>
              <a:t> </a:t>
            </a:r>
            <a:r>
              <a:rPr sz="1050" b="1" spc="15" dirty="0">
                <a:latin typeface="Arial"/>
                <a:cs typeface="Arial"/>
              </a:rPr>
              <a:t>Serie-Paralelo</a:t>
            </a:r>
            <a:r>
              <a:rPr sz="1050" spc="15" dirty="0">
                <a:latin typeface="Microsoft Sans Serif"/>
                <a:cs typeface="Microsoft Sans Serif"/>
              </a:rPr>
              <a:t>.</a:t>
            </a:r>
            <a:endParaRPr sz="1050">
              <a:latin typeface="Microsoft Sans Serif"/>
              <a:cs typeface="Microsoft Sans Serif"/>
            </a:endParaRPr>
          </a:p>
        </p:txBody>
      </p:sp>
      <p:sp>
        <p:nvSpPr>
          <p:cNvPr id="25" name="object 25"/>
          <p:cNvSpPr txBox="1"/>
          <p:nvPr/>
        </p:nvSpPr>
        <p:spPr>
          <a:xfrm>
            <a:off x="7957810" y="4028439"/>
            <a:ext cx="4011929" cy="5740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 algn="just">
              <a:lnSpc>
                <a:spcPct val="133300"/>
              </a:lnSpc>
              <a:spcBef>
                <a:spcPts val="100"/>
              </a:spcBef>
            </a:pPr>
            <a:r>
              <a:rPr sz="900" b="1" spc="5" dirty="0">
                <a:latin typeface="Arial"/>
                <a:cs typeface="Arial"/>
              </a:rPr>
              <a:t>Circuitos </a:t>
            </a:r>
            <a:r>
              <a:rPr sz="900" b="1" spc="20" dirty="0">
                <a:latin typeface="Arial"/>
                <a:cs typeface="Arial"/>
              </a:rPr>
              <a:t>serie-paralelo</a:t>
            </a:r>
            <a:r>
              <a:rPr sz="900" spc="20" dirty="0">
                <a:latin typeface="Microsoft Sans Serif"/>
                <a:cs typeface="Microsoft Sans Serif"/>
              </a:rPr>
              <a:t>también.se.conocen.como.circuitos.compuestos.. </a:t>
            </a:r>
            <a:r>
              <a:rPr sz="900" spc="25" dirty="0">
                <a:latin typeface="Microsoft Sans Serif"/>
                <a:cs typeface="Microsoft Sans Serif"/>
              </a:rPr>
              <a:t> </a:t>
            </a:r>
            <a:r>
              <a:rPr sz="900" spc="15" dirty="0">
                <a:latin typeface="Microsoft Sans Serif"/>
                <a:cs typeface="Microsoft Sans Serif"/>
              </a:rPr>
              <a:t>Se.requieren.al </a:t>
            </a:r>
            <a:r>
              <a:rPr sz="900" spc="25" dirty="0">
                <a:latin typeface="Microsoft Sans Serif"/>
                <a:cs typeface="Microsoft Sans Serif"/>
              </a:rPr>
              <a:t>menos.tres.componentes.para.formar.un.circuito.en.serie- </a:t>
            </a:r>
            <a:r>
              <a:rPr sz="900" spc="-225" dirty="0">
                <a:latin typeface="Microsoft Sans Serif"/>
                <a:cs typeface="Microsoft Sans Serif"/>
              </a:rPr>
              <a:t> </a:t>
            </a:r>
            <a:r>
              <a:rPr sz="900" spc="25" dirty="0">
                <a:latin typeface="Microsoft Sans Serif"/>
                <a:cs typeface="Microsoft Sans Serif"/>
              </a:rPr>
              <a:t>paralelo.</a:t>
            </a:r>
            <a:endParaRPr sz="900">
              <a:latin typeface="Microsoft Sans Serif"/>
              <a:cs typeface="Microsoft Sans Serif"/>
            </a:endParaRPr>
          </a:p>
        </p:txBody>
      </p:sp>
      <p:sp>
        <p:nvSpPr>
          <p:cNvPr id="26" name="object 26"/>
          <p:cNvSpPr txBox="1"/>
          <p:nvPr/>
        </p:nvSpPr>
        <p:spPr>
          <a:xfrm>
            <a:off x="7957811" y="4577079"/>
            <a:ext cx="4882515" cy="5740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>
              <a:lnSpc>
                <a:spcPct val="133300"/>
              </a:lnSpc>
              <a:spcBef>
                <a:spcPts val="100"/>
              </a:spcBef>
            </a:pPr>
            <a:r>
              <a:rPr sz="900" spc="20" dirty="0">
                <a:latin typeface="Microsoft Sans Serif"/>
                <a:cs typeface="Microsoft Sans Serif"/>
              </a:rPr>
              <a:t>circuito..La.siguiente.ilustración.muestra.los.dos.circuitos.en.serie.paralelos.más.sencillos.. </a:t>
            </a:r>
            <a:r>
              <a:rPr sz="900" spc="10" dirty="0">
                <a:latin typeface="Microsoft Sans Serif"/>
                <a:cs typeface="Microsoft Sans Serif"/>
              </a:rPr>
              <a:t> </a:t>
            </a:r>
            <a:r>
              <a:rPr sz="900" spc="15" dirty="0">
                <a:latin typeface="Microsoft Sans Serif"/>
                <a:cs typeface="Microsoft Sans Serif"/>
              </a:rPr>
              <a:t>en.serie.con.otra.resistencia..El.circuito.de.la.derecha.tiene.dos. </a:t>
            </a:r>
            <a:r>
              <a:rPr sz="900" spc="20" dirty="0">
                <a:latin typeface="Microsoft Sans Serif"/>
                <a:cs typeface="Microsoft Sans Serif"/>
              </a:rPr>
              <a:t> </a:t>
            </a:r>
            <a:r>
              <a:rPr sz="900" spc="15" dirty="0">
                <a:latin typeface="Microsoft Sans Serif"/>
                <a:cs typeface="Microsoft Sans Serif"/>
              </a:rPr>
              <a:t>resistencias.en.serie.en.paralelo.con.otra.resistencia.</a:t>
            </a:r>
            <a:endParaRPr sz="900">
              <a:latin typeface="Microsoft Sans Serif"/>
              <a:cs typeface="Microsoft Sans Serif"/>
            </a:endParaRPr>
          </a:p>
        </p:txBody>
      </p:sp>
      <p:sp>
        <p:nvSpPr>
          <p:cNvPr id="27" name="object 27"/>
          <p:cNvSpPr txBox="1"/>
          <p:nvPr/>
        </p:nvSpPr>
        <p:spPr>
          <a:xfrm>
            <a:off x="7957809" y="7265669"/>
            <a:ext cx="3848100" cy="7569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>
              <a:lnSpc>
                <a:spcPct val="141200"/>
              </a:lnSpc>
              <a:spcBef>
                <a:spcPts val="100"/>
              </a:spcBef>
            </a:pPr>
            <a:r>
              <a:rPr sz="850" spc="-5" dirty="0">
                <a:latin typeface="Microsoft Sans Serif"/>
                <a:cs typeface="Microsoft Sans Serif"/>
              </a:rPr>
              <a:t>Los </a:t>
            </a:r>
            <a:r>
              <a:rPr sz="850" spc="25" dirty="0">
                <a:latin typeface="Microsoft Sans Serif"/>
                <a:cs typeface="Microsoft Sans Serif"/>
              </a:rPr>
              <a:t>circuitos en </a:t>
            </a:r>
            <a:r>
              <a:rPr sz="850" spc="20" dirty="0">
                <a:latin typeface="Microsoft Sans Serif"/>
                <a:cs typeface="Microsoft Sans Serif"/>
              </a:rPr>
              <a:t>serie-paralelo.son.normalmente.más.complejos.que.los. </a:t>
            </a:r>
            <a:r>
              <a:rPr sz="850" spc="25" dirty="0">
                <a:latin typeface="Microsoft Sans Serif"/>
                <a:cs typeface="Microsoft Sans Serif"/>
              </a:rPr>
              <a:t> </a:t>
            </a:r>
            <a:r>
              <a:rPr sz="850" spc="20" dirty="0">
                <a:latin typeface="Microsoft Sans Serif"/>
                <a:cs typeface="Microsoft Sans Serif"/>
              </a:rPr>
              <a:t>los.circuitos.que.se.muestran.aquí,.pero.usando.las.fórmulas.de.circuito. </a:t>
            </a:r>
            <a:r>
              <a:rPr sz="850" spc="25" dirty="0">
                <a:latin typeface="Microsoft Sans Serif"/>
                <a:cs typeface="Microsoft Sans Serif"/>
              </a:rPr>
              <a:t> discutido.anteriormente.en.este.curso,.usted.puede.determinar.fácilmente. </a:t>
            </a:r>
            <a:r>
              <a:rPr sz="850" spc="-215" dirty="0">
                <a:latin typeface="Microsoft Sans Serif"/>
                <a:cs typeface="Microsoft Sans Serif"/>
              </a:rPr>
              <a:t> </a:t>
            </a:r>
            <a:r>
              <a:rPr sz="850" spc="15" dirty="0">
                <a:latin typeface="Microsoft Sans Serif"/>
                <a:cs typeface="Microsoft Sans Serif"/>
              </a:rPr>
              <a:t>caracteristicas</a:t>
            </a:r>
            <a:endParaRPr sz="850">
              <a:latin typeface="Microsoft Sans Serif"/>
              <a:cs typeface="Microsoft Sans Serif"/>
            </a:endParaRP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7518501" y="2072615"/>
            <a:ext cx="1615440" cy="966469"/>
          </a:xfrm>
          <a:custGeom>
            <a:avLst/>
            <a:gdLst/>
            <a:ahLst/>
            <a:cxnLst/>
            <a:rect l="l" t="t" r="r" b="b"/>
            <a:pathLst>
              <a:path w="1615439" h="966469">
                <a:moveTo>
                  <a:pt x="1424685" y="499757"/>
                </a:moveTo>
                <a:lnTo>
                  <a:pt x="1328293" y="499757"/>
                </a:lnTo>
                <a:lnTo>
                  <a:pt x="1298486" y="565226"/>
                </a:lnTo>
                <a:lnTo>
                  <a:pt x="1248740" y="434276"/>
                </a:lnTo>
                <a:lnTo>
                  <a:pt x="1198994" y="567105"/>
                </a:lnTo>
                <a:lnTo>
                  <a:pt x="1149235" y="434276"/>
                </a:lnTo>
                <a:lnTo>
                  <a:pt x="1099489" y="567105"/>
                </a:lnTo>
                <a:lnTo>
                  <a:pt x="1049731" y="434276"/>
                </a:lnTo>
                <a:lnTo>
                  <a:pt x="999985" y="567105"/>
                </a:lnTo>
                <a:lnTo>
                  <a:pt x="950239" y="432409"/>
                </a:lnTo>
                <a:lnTo>
                  <a:pt x="922299" y="499757"/>
                </a:lnTo>
                <a:lnTo>
                  <a:pt x="814552" y="499757"/>
                </a:lnTo>
                <a:lnTo>
                  <a:pt x="814552" y="67348"/>
                </a:lnTo>
                <a:lnTo>
                  <a:pt x="922299" y="67348"/>
                </a:lnTo>
                <a:lnTo>
                  <a:pt x="950239" y="0"/>
                </a:lnTo>
                <a:lnTo>
                  <a:pt x="999985" y="134708"/>
                </a:lnTo>
                <a:lnTo>
                  <a:pt x="1049731" y="1866"/>
                </a:lnTo>
                <a:lnTo>
                  <a:pt x="1099489" y="134708"/>
                </a:lnTo>
                <a:lnTo>
                  <a:pt x="1149235" y="1866"/>
                </a:lnTo>
                <a:lnTo>
                  <a:pt x="1198994" y="134696"/>
                </a:lnTo>
                <a:lnTo>
                  <a:pt x="1248740" y="1866"/>
                </a:lnTo>
                <a:lnTo>
                  <a:pt x="1298486" y="132829"/>
                </a:lnTo>
                <a:lnTo>
                  <a:pt x="1328293" y="67348"/>
                </a:lnTo>
                <a:lnTo>
                  <a:pt x="1424685" y="67348"/>
                </a:lnTo>
                <a:lnTo>
                  <a:pt x="1424685" y="499757"/>
                </a:lnTo>
                <a:close/>
              </a:path>
              <a:path w="1615439" h="966469">
                <a:moveTo>
                  <a:pt x="1424685" y="272110"/>
                </a:moveTo>
                <a:lnTo>
                  <a:pt x="1615427" y="272110"/>
                </a:lnTo>
                <a:lnTo>
                  <a:pt x="1615427" y="765619"/>
                </a:lnTo>
                <a:lnTo>
                  <a:pt x="1615427" y="966419"/>
                </a:lnTo>
                <a:lnTo>
                  <a:pt x="124218" y="966419"/>
                </a:lnTo>
                <a:lnTo>
                  <a:pt x="124218" y="638428"/>
                </a:lnTo>
              </a:path>
              <a:path w="1615439" h="966469">
                <a:moveTo>
                  <a:pt x="124218" y="566318"/>
                </a:moveTo>
                <a:lnTo>
                  <a:pt x="124218" y="272110"/>
                </a:lnTo>
                <a:lnTo>
                  <a:pt x="312165" y="272110"/>
                </a:lnTo>
                <a:lnTo>
                  <a:pt x="340093" y="204762"/>
                </a:lnTo>
                <a:lnTo>
                  <a:pt x="389851" y="339458"/>
                </a:lnTo>
                <a:lnTo>
                  <a:pt x="439597" y="206628"/>
                </a:lnTo>
                <a:lnTo>
                  <a:pt x="489356" y="339458"/>
                </a:lnTo>
                <a:lnTo>
                  <a:pt x="539102" y="206628"/>
                </a:lnTo>
                <a:lnTo>
                  <a:pt x="588860" y="339458"/>
                </a:lnTo>
                <a:lnTo>
                  <a:pt x="638606" y="206628"/>
                </a:lnTo>
                <a:lnTo>
                  <a:pt x="688352" y="337591"/>
                </a:lnTo>
                <a:lnTo>
                  <a:pt x="718146" y="272110"/>
                </a:lnTo>
                <a:lnTo>
                  <a:pt x="814552" y="272110"/>
                </a:lnTo>
              </a:path>
              <a:path w="1615439" h="966469">
                <a:moveTo>
                  <a:pt x="0" y="566318"/>
                </a:moveTo>
                <a:lnTo>
                  <a:pt x="248424" y="566318"/>
                </a:lnTo>
              </a:path>
              <a:path w="1615439" h="966469">
                <a:moveTo>
                  <a:pt x="194309" y="638428"/>
                </a:moveTo>
                <a:lnTo>
                  <a:pt x="54101" y="638428"/>
                </a:lnTo>
              </a:path>
            </a:pathLst>
          </a:custGeom>
          <a:ln w="12700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/>
          <p:nvPr/>
        </p:nvSpPr>
        <p:spPr>
          <a:xfrm>
            <a:off x="7531201" y="4403445"/>
            <a:ext cx="1615440" cy="762000"/>
          </a:xfrm>
          <a:custGeom>
            <a:avLst/>
            <a:gdLst/>
            <a:ahLst/>
            <a:cxnLst/>
            <a:rect l="l" t="t" r="r" b="b"/>
            <a:pathLst>
              <a:path w="1615439" h="762000">
                <a:moveTo>
                  <a:pt x="124206" y="361568"/>
                </a:moveTo>
                <a:lnTo>
                  <a:pt x="124206" y="67335"/>
                </a:lnTo>
                <a:lnTo>
                  <a:pt x="312165" y="67335"/>
                </a:lnTo>
                <a:lnTo>
                  <a:pt x="340093" y="0"/>
                </a:lnTo>
                <a:lnTo>
                  <a:pt x="389851" y="134708"/>
                </a:lnTo>
                <a:lnTo>
                  <a:pt x="439597" y="1854"/>
                </a:lnTo>
                <a:lnTo>
                  <a:pt x="489356" y="134708"/>
                </a:lnTo>
                <a:lnTo>
                  <a:pt x="539102" y="1854"/>
                </a:lnTo>
                <a:lnTo>
                  <a:pt x="588860" y="134708"/>
                </a:lnTo>
                <a:lnTo>
                  <a:pt x="638606" y="1854"/>
                </a:lnTo>
                <a:lnTo>
                  <a:pt x="688352" y="132829"/>
                </a:lnTo>
                <a:lnTo>
                  <a:pt x="718146" y="67335"/>
                </a:lnTo>
                <a:lnTo>
                  <a:pt x="814539" y="67335"/>
                </a:lnTo>
                <a:lnTo>
                  <a:pt x="903947" y="67335"/>
                </a:lnTo>
                <a:lnTo>
                  <a:pt x="1011707" y="67335"/>
                </a:lnTo>
                <a:lnTo>
                  <a:pt x="1039647" y="0"/>
                </a:lnTo>
                <a:lnTo>
                  <a:pt x="1089406" y="134708"/>
                </a:lnTo>
                <a:lnTo>
                  <a:pt x="1139139" y="1854"/>
                </a:lnTo>
                <a:lnTo>
                  <a:pt x="1188897" y="134708"/>
                </a:lnTo>
                <a:lnTo>
                  <a:pt x="1238643" y="1854"/>
                </a:lnTo>
                <a:lnTo>
                  <a:pt x="1288402" y="134708"/>
                </a:lnTo>
                <a:lnTo>
                  <a:pt x="1338148" y="1854"/>
                </a:lnTo>
                <a:lnTo>
                  <a:pt x="1387894" y="132829"/>
                </a:lnTo>
                <a:lnTo>
                  <a:pt x="1417700" y="67335"/>
                </a:lnTo>
                <a:lnTo>
                  <a:pt x="1424685" y="67335"/>
                </a:lnTo>
                <a:lnTo>
                  <a:pt x="1615427" y="67335"/>
                </a:lnTo>
                <a:lnTo>
                  <a:pt x="1615427" y="560857"/>
                </a:lnTo>
                <a:lnTo>
                  <a:pt x="1615427" y="761669"/>
                </a:lnTo>
                <a:lnTo>
                  <a:pt x="124206" y="761669"/>
                </a:lnTo>
                <a:lnTo>
                  <a:pt x="124206" y="433654"/>
                </a:lnTo>
              </a:path>
              <a:path w="1615439" h="762000">
                <a:moveTo>
                  <a:pt x="0" y="361568"/>
                </a:moveTo>
                <a:lnTo>
                  <a:pt x="248424" y="361568"/>
                </a:lnTo>
              </a:path>
              <a:path w="1615439" h="762000">
                <a:moveTo>
                  <a:pt x="194309" y="433654"/>
                </a:moveTo>
                <a:lnTo>
                  <a:pt x="54101" y="433654"/>
                </a:lnTo>
              </a:path>
            </a:pathLst>
          </a:custGeom>
          <a:ln w="12700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/>
          <p:nvPr/>
        </p:nvSpPr>
        <p:spPr>
          <a:xfrm>
            <a:off x="10132949" y="1866443"/>
            <a:ext cx="1462405" cy="1266825"/>
          </a:xfrm>
          <a:custGeom>
            <a:avLst/>
            <a:gdLst/>
            <a:ahLst/>
            <a:cxnLst/>
            <a:rect l="l" t="t" r="r" b="b"/>
            <a:pathLst>
              <a:path w="1462404" h="1266825">
                <a:moveTo>
                  <a:pt x="508800" y="1231"/>
                </a:moveTo>
                <a:lnTo>
                  <a:pt x="508800" y="431203"/>
                </a:lnTo>
                <a:lnTo>
                  <a:pt x="574281" y="460997"/>
                </a:lnTo>
                <a:lnTo>
                  <a:pt x="443318" y="510755"/>
                </a:lnTo>
                <a:lnTo>
                  <a:pt x="576148" y="560489"/>
                </a:lnTo>
                <a:lnTo>
                  <a:pt x="443318" y="610260"/>
                </a:lnTo>
                <a:lnTo>
                  <a:pt x="576148" y="659993"/>
                </a:lnTo>
                <a:lnTo>
                  <a:pt x="443318" y="709752"/>
                </a:lnTo>
                <a:lnTo>
                  <a:pt x="576148" y="759498"/>
                </a:lnTo>
                <a:lnTo>
                  <a:pt x="441451" y="809256"/>
                </a:lnTo>
                <a:lnTo>
                  <a:pt x="508800" y="837183"/>
                </a:lnTo>
                <a:lnTo>
                  <a:pt x="508800" y="1262697"/>
                </a:lnTo>
              </a:path>
              <a:path w="1462404" h="1266825">
                <a:moveTo>
                  <a:pt x="124523" y="670242"/>
                </a:moveTo>
                <a:lnTo>
                  <a:pt x="124523" y="1266507"/>
                </a:lnTo>
                <a:lnTo>
                  <a:pt x="1398015" y="1266507"/>
                </a:lnTo>
                <a:lnTo>
                  <a:pt x="1398015" y="1060310"/>
                </a:lnTo>
              </a:path>
              <a:path w="1462404" h="1266825">
                <a:moveTo>
                  <a:pt x="0" y="598157"/>
                </a:moveTo>
                <a:lnTo>
                  <a:pt x="248412" y="598157"/>
                </a:lnTo>
              </a:path>
              <a:path w="1462404" h="1266825">
                <a:moveTo>
                  <a:pt x="194297" y="670242"/>
                </a:moveTo>
                <a:lnTo>
                  <a:pt x="54101" y="670242"/>
                </a:lnTo>
              </a:path>
              <a:path w="1462404" h="1266825">
                <a:moveTo>
                  <a:pt x="120180" y="598157"/>
                </a:moveTo>
                <a:lnTo>
                  <a:pt x="120180" y="1892"/>
                </a:lnTo>
                <a:lnTo>
                  <a:pt x="1401190" y="0"/>
                </a:lnTo>
                <a:lnTo>
                  <a:pt x="1401190" y="92075"/>
                </a:lnTo>
                <a:lnTo>
                  <a:pt x="1394764" y="94843"/>
                </a:lnTo>
                <a:lnTo>
                  <a:pt x="1460233" y="124637"/>
                </a:lnTo>
                <a:lnTo>
                  <a:pt x="1329270" y="174370"/>
                </a:lnTo>
                <a:lnTo>
                  <a:pt x="1462100" y="224116"/>
                </a:lnTo>
                <a:lnTo>
                  <a:pt x="1329270" y="273875"/>
                </a:lnTo>
                <a:lnTo>
                  <a:pt x="1462100" y="323634"/>
                </a:lnTo>
                <a:lnTo>
                  <a:pt x="1329270" y="373392"/>
                </a:lnTo>
                <a:lnTo>
                  <a:pt x="1462100" y="423138"/>
                </a:lnTo>
                <a:lnTo>
                  <a:pt x="1327403" y="472884"/>
                </a:lnTo>
                <a:lnTo>
                  <a:pt x="1394764" y="500811"/>
                </a:lnTo>
                <a:lnTo>
                  <a:pt x="1394764" y="654342"/>
                </a:lnTo>
                <a:lnTo>
                  <a:pt x="1460233" y="684136"/>
                </a:lnTo>
                <a:lnTo>
                  <a:pt x="1329270" y="733882"/>
                </a:lnTo>
                <a:lnTo>
                  <a:pt x="1462100" y="783628"/>
                </a:lnTo>
                <a:lnTo>
                  <a:pt x="1329270" y="833386"/>
                </a:lnTo>
                <a:lnTo>
                  <a:pt x="1462100" y="883132"/>
                </a:lnTo>
                <a:lnTo>
                  <a:pt x="1329270" y="932891"/>
                </a:lnTo>
                <a:lnTo>
                  <a:pt x="1462100" y="982637"/>
                </a:lnTo>
                <a:lnTo>
                  <a:pt x="1327403" y="1032395"/>
                </a:lnTo>
                <a:lnTo>
                  <a:pt x="1394764" y="1060310"/>
                </a:lnTo>
                <a:lnTo>
                  <a:pt x="1395044" y="1062532"/>
                </a:lnTo>
              </a:path>
            </a:pathLst>
          </a:custGeom>
          <a:ln w="12700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/>
          <p:nvPr/>
        </p:nvSpPr>
        <p:spPr>
          <a:xfrm>
            <a:off x="10559911" y="3837560"/>
            <a:ext cx="135255" cy="1261745"/>
          </a:xfrm>
          <a:custGeom>
            <a:avLst/>
            <a:gdLst/>
            <a:ahLst/>
            <a:cxnLst/>
            <a:rect l="l" t="t" r="r" b="b"/>
            <a:pathLst>
              <a:path w="135254" h="1261745">
                <a:moveTo>
                  <a:pt x="67348" y="0"/>
                </a:moveTo>
                <a:lnTo>
                  <a:pt x="67348" y="429971"/>
                </a:lnTo>
                <a:lnTo>
                  <a:pt x="132829" y="459752"/>
                </a:lnTo>
                <a:lnTo>
                  <a:pt x="1854" y="509498"/>
                </a:lnTo>
                <a:lnTo>
                  <a:pt x="134696" y="559244"/>
                </a:lnTo>
                <a:lnTo>
                  <a:pt x="1854" y="609015"/>
                </a:lnTo>
                <a:lnTo>
                  <a:pt x="134696" y="658749"/>
                </a:lnTo>
                <a:lnTo>
                  <a:pt x="1854" y="708507"/>
                </a:lnTo>
                <a:lnTo>
                  <a:pt x="134696" y="758240"/>
                </a:lnTo>
                <a:lnTo>
                  <a:pt x="0" y="808012"/>
                </a:lnTo>
                <a:lnTo>
                  <a:pt x="67348" y="835926"/>
                </a:lnTo>
                <a:lnTo>
                  <a:pt x="67348" y="1261440"/>
                </a:lnTo>
              </a:path>
            </a:pathLst>
          </a:custGeom>
          <a:ln w="12700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" name="object 6"/>
          <p:cNvSpPr/>
          <p:nvPr/>
        </p:nvSpPr>
        <p:spPr>
          <a:xfrm>
            <a:off x="10242994" y="4505883"/>
            <a:ext cx="0" cy="596900"/>
          </a:xfrm>
          <a:custGeom>
            <a:avLst/>
            <a:gdLst/>
            <a:ahLst/>
            <a:cxnLst/>
            <a:rect l="l" t="t" r="r" b="b"/>
            <a:pathLst>
              <a:path h="596900">
                <a:moveTo>
                  <a:pt x="0" y="596277"/>
                </a:moveTo>
                <a:lnTo>
                  <a:pt x="0" y="0"/>
                </a:lnTo>
              </a:path>
            </a:pathLst>
          </a:custGeom>
          <a:ln w="12700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" name="object 7"/>
          <p:cNvSpPr/>
          <p:nvPr/>
        </p:nvSpPr>
        <p:spPr>
          <a:xfrm>
            <a:off x="10118445" y="4433823"/>
            <a:ext cx="248920" cy="0"/>
          </a:xfrm>
          <a:custGeom>
            <a:avLst/>
            <a:gdLst/>
            <a:ahLst/>
            <a:cxnLst/>
            <a:rect l="l" t="t" r="r" b="b"/>
            <a:pathLst>
              <a:path w="248920">
                <a:moveTo>
                  <a:pt x="0" y="0"/>
                </a:moveTo>
                <a:lnTo>
                  <a:pt x="248424" y="0"/>
                </a:lnTo>
              </a:path>
            </a:pathLst>
          </a:custGeom>
          <a:ln w="12700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" name="object 8"/>
          <p:cNvSpPr/>
          <p:nvPr/>
        </p:nvSpPr>
        <p:spPr>
          <a:xfrm>
            <a:off x="10172572" y="3837559"/>
            <a:ext cx="1395730" cy="1267460"/>
          </a:xfrm>
          <a:custGeom>
            <a:avLst/>
            <a:gdLst/>
            <a:ahLst/>
            <a:cxnLst/>
            <a:rect l="l" t="t" r="r" b="b"/>
            <a:pathLst>
              <a:path w="1395729" h="1267460">
                <a:moveTo>
                  <a:pt x="140195" y="668324"/>
                </a:moveTo>
                <a:lnTo>
                  <a:pt x="0" y="668324"/>
                </a:lnTo>
              </a:path>
              <a:path w="1395729" h="1267460">
                <a:moveTo>
                  <a:pt x="67551" y="1254683"/>
                </a:moveTo>
                <a:lnTo>
                  <a:pt x="1327810" y="1267383"/>
                </a:lnTo>
                <a:lnTo>
                  <a:pt x="1327810" y="829576"/>
                </a:lnTo>
                <a:lnTo>
                  <a:pt x="1260462" y="801662"/>
                </a:lnTo>
                <a:lnTo>
                  <a:pt x="1395158" y="751890"/>
                </a:lnTo>
                <a:lnTo>
                  <a:pt x="1262316" y="702157"/>
                </a:lnTo>
                <a:lnTo>
                  <a:pt x="1395158" y="652399"/>
                </a:lnTo>
                <a:lnTo>
                  <a:pt x="1262316" y="602665"/>
                </a:lnTo>
                <a:lnTo>
                  <a:pt x="1395158" y="552894"/>
                </a:lnTo>
                <a:lnTo>
                  <a:pt x="1262316" y="503148"/>
                </a:lnTo>
                <a:lnTo>
                  <a:pt x="1393291" y="453402"/>
                </a:lnTo>
                <a:lnTo>
                  <a:pt x="1327810" y="423621"/>
                </a:lnTo>
                <a:lnTo>
                  <a:pt x="1321676" y="416483"/>
                </a:lnTo>
                <a:lnTo>
                  <a:pt x="1321676" y="0"/>
                </a:lnTo>
                <a:lnTo>
                  <a:pt x="66078" y="0"/>
                </a:lnTo>
                <a:lnTo>
                  <a:pt x="66078" y="596264"/>
                </a:lnTo>
              </a:path>
            </a:pathLst>
          </a:custGeom>
          <a:ln w="12700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" name="object 9"/>
          <p:cNvSpPr/>
          <p:nvPr/>
        </p:nvSpPr>
        <p:spPr>
          <a:xfrm>
            <a:off x="11531549" y="5691301"/>
            <a:ext cx="190500" cy="0"/>
          </a:xfrm>
          <a:custGeom>
            <a:avLst/>
            <a:gdLst/>
            <a:ahLst/>
            <a:cxnLst/>
            <a:rect l="l" t="t" r="r" b="b"/>
            <a:pathLst>
              <a:path w="190500">
                <a:moveTo>
                  <a:pt x="0" y="0"/>
                </a:moveTo>
                <a:lnTo>
                  <a:pt x="190500" y="0"/>
                </a:lnTo>
              </a:path>
            </a:pathLst>
          </a:custGeom>
          <a:ln w="12700">
            <a:solidFill>
              <a:srgbClr val="010101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" name="object 10"/>
          <p:cNvSpPr txBox="1"/>
          <p:nvPr/>
        </p:nvSpPr>
        <p:spPr>
          <a:xfrm>
            <a:off x="7945070" y="488085"/>
            <a:ext cx="4241165" cy="153479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25400" marR="17780">
              <a:lnSpc>
                <a:spcPct val="126299"/>
              </a:lnSpc>
              <a:spcBef>
                <a:spcPts val="100"/>
              </a:spcBef>
            </a:pPr>
            <a:r>
              <a:rPr sz="950" spc="25" dirty="0">
                <a:latin typeface="Microsoft Sans Serif"/>
                <a:cs typeface="Microsoft Sans Serif"/>
              </a:rPr>
              <a:t>La.siguiente.ilustración.muestra.cómo.la.resistencia.total.puede. </a:t>
            </a:r>
            <a:r>
              <a:rPr sz="950" spc="30" dirty="0">
                <a:latin typeface="Microsoft Sans Serif"/>
                <a:cs typeface="Microsoft Sans Serif"/>
              </a:rPr>
              <a:t> </a:t>
            </a:r>
            <a:r>
              <a:rPr sz="950" spc="20" dirty="0">
                <a:latin typeface="Microsoft Sans Serif"/>
                <a:cs typeface="Microsoft Sans Serif"/>
              </a:rPr>
              <a:t>determinado.para.dos.circuitos.en.serie-paralelo.en.dos.fáciles.pasos. </a:t>
            </a:r>
            <a:r>
              <a:rPr sz="950" spc="25" dirty="0">
                <a:latin typeface="Microsoft Sans Serif"/>
                <a:cs typeface="Microsoft Sans Serif"/>
              </a:rPr>
              <a:t> </a:t>
            </a:r>
            <a:r>
              <a:rPr sz="950" spc="20" dirty="0">
                <a:latin typeface="Microsoft Sans Serif"/>
                <a:cs typeface="Microsoft Sans Serif"/>
              </a:rPr>
              <a:t>para.cada.circuito..Circuitos.más.complejos.requieren.más.pasos,.pero. </a:t>
            </a:r>
            <a:r>
              <a:rPr sz="950" spc="25" dirty="0">
                <a:latin typeface="Microsoft Sans Serif"/>
                <a:cs typeface="Microsoft Sans Serif"/>
              </a:rPr>
              <a:t> </a:t>
            </a:r>
            <a:r>
              <a:rPr sz="950" spc="15" dirty="0">
                <a:latin typeface="Microsoft Sans Serif"/>
                <a:cs typeface="Microsoft Sans Serif"/>
              </a:rPr>
              <a:t>cada.paso.es.relativamente.sencillo..Además,.si.el.voltaje.de.la.fuente. </a:t>
            </a:r>
            <a:r>
              <a:rPr sz="950" spc="20" dirty="0">
                <a:latin typeface="Microsoft Sans Serif"/>
                <a:cs typeface="Microsoft Sans Serif"/>
              </a:rPr>
              <a:t> se.conoce,.utilizando.la.ley.de.Ohm.también.puede.resolver.la.corriente.y. </a:t>
            </a:r>
            <a:r>
              <a:rPr sz="950" spc="-240" dirty="0">
                <a:latin typeface="Microsoft Sans Serif"/>
                <a:cs typeface="Microsoft Sans Serif"/>
              </a:rPr>
              <a:t> </a:t>
            </a:r>
            <a:r>
              <a:rPr sz="950" spc="20" dirty="0">
                <a:latin typeface="Microsoft Sans Serif"/>
                <a:cs typeface="Microsoft Sans Serif"/>
              </a:rPr>
              <a:t>tensión.en.cada.circuito,...</a:t>
            </a:r>
            <a:endParaRPr sz="950">
              <a:latin typeface="Microsoft Sans Serif"/>
              <a:cs typeface="Microsoft Sans Serif"/>
            </a:endParaRPr>
          </a:p>
          <a:p>
            <a:pPr>
              <a:spcBef>
                <a:spcPts val="5"/>
              </a:spcBef>
            </a:pPr>
            <a:endParaRPr sz="1850">
              <a:latin typeface="Microsoft Sans Serif"/>
              <a:cs typeface="Microsoft Sans Serif"/>
            </a:endParaRPr>
          </a:p>
          <a:p>
            <a:pPr marL="429895"/>
            <a:r>
              <a:rPr sz="950" spc="-100" dirty="0">
                <a:latin typeface="Microsoft Sans Serif"/>
                <a:cs typeface="Microsoft Sans Serif"/>
              </a:rPr>
              <a:t>R</a:t>
            </a:r>
            <a:r>
              <a:rPr sz="950" spc="-180" dirty="0">
                <a:latin typeface="Microsoft Sans Serif"/>
                <a:cs typeface="Microsoft Sans Serif"/>
              </a:rPr>
              <a:t> </a:t>
            </a:r>
            <a:r>
              <a:rPr sz="900" spc="-254" baseline="-32407" dirty="0">
                <a:latin typeface="Microsoft Sans Serif"/>
                <a:cs typeface="Microsoft Sans Serif"/>
              </a:rPr>
              <a:t>2</a:t>
            </a:r>
            <a:r>
              <a:rPr sz="950" spc="-15" dirty="0">
                <a:latin typeface="Microsoft Sans Serif"/>
                <a:cs typeface="Microsoft Sans Serif"/>
              </a:rPr>
              <a:t>=</a:t>
            </a:r>
            <a:r>
              <a:rPr sz="950" spc="-10" dirty="0">
                <a:latin typeface="Microsoft Sans Serif"/>
                <a:cs typeface="Microsoft Sans Serif"/>
              </a:rPr>
              <a:t> </a:t>
            </a:r>
            <a:r>
              <a:rPr sz="950" spc="15" dirty="0">
                <a:latin typeface="Microsoft Sans Serif"/>
                <a:cs typeface="Microsoft Sans Serif"/>
              </a:rPr>
              <a:t>10</a:t>
            </a:r>
            <a:r>
              <a:rPr sz="950" spc="-10" dirty="0">
                <a:latin typeface="Microsoft Sans Serif"/>
                <a:cs typeface="Microsoft Sans Serif"/>
              </a:rPr>
              <a:t> </a:t>
            </a:r>
            <a:r>
              <a:rPr sz="950" dirty="0">
                <a:latin typeface="Microsoft Sans Serif"/>
                <a:cs typeface="Microsoft Sans Serif"/>
              </a:rPr>
              <a:t>Ω</a:t>
            </a:r>
            <a:endParaRPr sz="950">
              <a:latin typeface="Microsoft Sans Serif"/>
              <a:cs typeface="Microsoft Sans Serif"/>
            </a:endParaRPr>
          </a:p>
        </p:txBody>
      </p:sp>
      <p:sp>
        <p:nvSpPr>
          <p:cNvPr id="42" name="object 42"/>
          <p:cNvSpPr txBox="1"/>
          <p:nvPr/>
        </p:nvSpPr>
        <p:spPr>
          <a:xfrm>
            <a:off x="8998356" y="9462820"/>
            <a:ext cx="172720" cy="207749"/>
          </a:xfrm>
          <a:prstGeom prst="rect">
            <a:avLst/>
          </a:prstGeom>
        </p:spPr>
        <p:txBody>
          <a:bodyPr vert="horz" wrap="square" lIns="0" tIns="22860" rIns="0" bIns="0" rtlCol="0">
            <a:spAutoFit/>
          </a:bodyPr>
          <a:lstStyle/>
          <a:p>
            <a:pPr marL="44450">
              <a:spcBef>
                <a:spcPts val="180"/>
              </a:spcBef>
            </a:pPr>
            <a:r>
              <a:rPr sz="1200" spc="15" dirty="0">
                <a:latin typeface="Microsoft Sans Serif"/>
                <a:cs typeface="Microsoft Sans Serif"/>
              </a:rPr>
              <a:t>7</a:t>
            </a:r>
            <a:endParaRPr sz="1200">
              <a:latin typeface="Microsoft Sans Serif"/>
              <a:cs typeface="Microsoft Sans Serif"/>
            </a:endParaRPr>
          </a:p>
        </p:txBody>
      </p:sp>
      <p:sp>
        <p:nvSpPr>
          <p:cNvPr id="11" name="object 11"/>
          <p:cNvSpPr txBox="1"/>
          <p:nvPr/>
        </p:nvSpPr>
        <p:spPr>
          <a:xfrm>
            <a:off x="7738094" y="2048951"/>
            <a:ext cx="532765" cy="166712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38100">
              <a:spcBef>
                <a:spcPts val="100"/>
              </a:spcBef>
            </a:pPr>
            <a:r>
              <a:rPr sz="1000" spc="-25" dirty="0">
                <a:latin typeface="Microsoft Sans Serif"/>
                <a:cs typeface="Microsoft Sans Serif"/>
              </a:rPr>
              <a:t>R</a:t>
            </a:r>
            <a:r>
              <a:rPr sz="900" spc="-37" baseline="-32407" dirty="0">
                <a:latin typeface="Microsoft Sans Serif"/>
                <a:cs typeface="Microsoft Sans Serif"/>
              </a:rPr>
              <a:t>1</a:t>
            </a:r>
            <a:r>
              <a:rPr sz="900" spc="112" baseline="-32407" dirty="0">
                <a:latin typeface="Microsoft Sans Serif"/>
                <a:cs typeface="Microsoft Sans Serif"/>
              </a:rPr>
              <a:t> </a:t>
            </a:r>
            <a:r>
              <a:rPr sz="950" spc="-15" dirty="0">
                <a:latin typeface="Microsoft Sans Serif"/>
                <a:cs typeface="Microsoft Sans Serif"/>
              </a:rPr>
              <a:t>=</a:t>
            </a:r>
            <a:r>
              <a:rPr sz="950" spc="-30" dirty="0">
                <a:latin typeface="Microsoft Sans Serif"/>
                <a:cs typeface="Microsoft Sans Serif"/>
              </a:rPr>
              <a:t> </a:t>
            </a:r>
            <a:r>
              <a:rPr sz="950" spc="15" dirty="0">
                <a:latin typeface="Microsoft Sans Serif"/>
                <a:cs typeface="Microsoft Sans Serif"/>
              </a:rPr>
              <a:t>5</a:t>
            </a:r>
            <a:r>
              <a:rPr sz="950" spc="-30" dirty="0">
                <a:latin typeface="Microsoft Sans Serif"/>
                <a:cs typeface="Microsoft Sans Serif"/>
              </a:rPr>
              <a:t> </a:t>
            </a:r>
            <a:r>
              <a:rPr sz="950" dirty="0">
                <a:latin typeface="Microsoft Sans Serif"/>
                <a:cs typeface="Microsoft Sans Serif"/>
              </a:rPr>
              <a:t>Ω</a:t>
            </a:r>
            <a:endParaRPr sz="950">
              <a:latin typeface="Microsoft Sans Serif"/>
              <a:cs typeface="Microsoft Sans Serif"/>
            </a:endParaRPr>
          </a:p>
        </p:txBody>
      </p:sp>
      <p:sp>
        <p:nvSpPr>
          <p:cNvPr id="12" name="object 12"/>
          <p:cNvSpPr txBox="1"/>
          <p:nvPr/>
        </p:nvSpPr>
        <p:spPr>
          <a:xfrm>
            <a:off x="11623041" y="2091863"/>
            <a:ext cx="532765" cy="166712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38100">
              <a:spcBef>
                <a:spcPts val="100"/>
              </a:spcBef>
            </a:pPr>
            <a:r>
              <a:rPr sz="1000" spc="-25" dirty="0">
                <a:latin typeface="Microsoft Sans Serif"/>
                <a:cs typeface="Microsoft Sans Serif"/>
              </a:rPr>
              <a:t>R</a:t>
            </a:r>
            <a:r>
              <a:rPr sz="900" spc="-37" baseline="-32407" dirty="0">
                <a:latin typeface="Microsoft Sans Serif"/>
                <a:cs typeface="Microsoft Sans Serif"/>
              </a:rPr>
              <a:t>5</a:t>
            </a:r>
            <a:r>
              <a:rPr sz="900" spc="112" baseline="-32407" dirty="0">
                <a:latin typeface="Microsoft Sans Serif"/>
                <a:cs typeface="Microsoft Sans Serif"/>
              </a:rPr>
              <a:t> </a:t>
            </a:r>
            <a:r>
              <a:rPr sz="950" spc="-15" dirty="0">
                <a:latin typeface="Microsoft Sans Serif"/>
                <a:cs typeface="Microsoft Sans Serif"/>
              </a:rPr>
              <a:t>=</a:t>
            </a:r>
            <a:r>
              <a:rPr sz="950" spc="-30" dirty="0">
                <a:latin typeface="Microsoft Sans Serif"/>
                <a:cs typeface="Microsoft Sans Serif"/>
              </a:rPr>
              <a:t> </a:t>
            </a:r>
            <a:r>
              <a:rPr sz="950" spc="15" dirty="0">
                <a:latin typeface="Microsoft Sans Serif"/>
                <a:cs typeface="Microsoft Sans Serif"/>
              </a:rPr>
              <a:t>5</a:t>
            </a:r>
            <a:r>
              <a:rPr sz="950" spc="-30" dirty="0">
                <a:latin typeface="Microsoft Sans Serif"/>
                <a:cs typeface="Microsoft Sans Serif"/>
              </a:rPr>
              <a:t> </a:t>
            </a:r>
            <a:r>
              <a:rPr sz="950" dirty="0">
                <a:latin typeface="Microsoft Sans Serif"/>
                <a:cs typeface="Microsoft Sans Serif"/>
              </a:rPr>
              <a:t>Ω</a:t>
            </a:r>
            <a:endParaRPr sz="950">
              <a:latin typeface="Microsoft Sans Serif"/>
              <a:cs typeface="Microsoft Sans Serif"/>
            </a:endParaRPr>
          </a:p>
        </p:txBody>
      </p:sp>
      <p:sp>
        <p:nvSpPr>
          <p:cNvPr id="13" name="object 13"/>
          <p:cNvSpPr txBox="1"/>
          <p:nvPr/>
        </p:nvSpPr>
        <p:spPr>
          <a:xfrm>
            <a:off x="10695941" y="2406188"/>
            <a:ext cx="546735" cy="159018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38100">
              <a:spcBef>
                <a:spcPts val="100"/>
              </a:spcBef>
            </a:pPr>
            <a:r>
              <a:rPr sz="950" spc="-100" dirty="0">
                <a:latin typeface="Microsoft Sans Serif"/>
                <a:cs typeface="Microsoft Sans Serif"/>
              </a:rPr>
              <a:t>R</a:t>
            </a:r>
            <a:r>
              <a:rPr sz="950" spc="-180" dirty="0">
                <a:latin typeface="Microsoft Sans Serif"/>
                <a:cs typeface="Microsoft Sans Serif"/>
              </a:rPr>
              <a:t> </a:t>
            </a:r>
            <a:r>
              <a:rPr sz="900" spc="-254" baseline="-32407" dirty="0">
                <a:latin typeface="Microsoft Sans Serif"/>
                <a:cs typeface="Microsoft Sans Serif"/>
              </a:rPr>
              <a:t>4</a:t>
            </a:r>
            <a:r>
              <a:rPr sz="950" spc="-15" dirty="0">
                <a:latin typeface="Microsoft Sans Serif"/>
                <a:cs typeface="Microsoft Sans Serif"/>
              </a:rPr>
              <a:t>=</a:t>
            </a:r>
            <a:r>
              <a:rPr sz="950" spc="-10" dirty="0">
                <a:latin typeface="Microsoft Sans Serif"/>
                <a:cs typeface="Microsoft Sans Serif"/>
              </a:rPr>
              <a:t> </a:t>
            </a:r>
            <a:r>
              <a:rPr sz="950" spc="15" dirty="0">
                <a:latin typeface="Microsoft Sans Serif"/>
                <a:cs typeface="Microsoft Sans Serif"/>
              </a:rPr>
              <a:t>10</a:t>
            </a:r>
            <a:r>
              <a:rPr sz="950" spc="-10" dirty="0">
                <a:latin typeface="Microsoft Sans Serif"/>
                <a:cs typeface="Microsoft Sans Serif"/>
              </a:rPr>
              <a:t> </a:t>
            </a:r>
            <a:r>
              <a:rPr sz="950" dirty="0">
                <a:latin typeface="Microsoft Sans Serif"/>
                <a:cs typeface="Microsoft Sans Serif"/>
              </a:rPr>
              <a:t>Ω</a:t>
            </a:r>
            <a:endParaRPr sz="950">
              <a:latin typeface="Microsoft Sans Serif"/>
              <a:cs typeface="Microsoft Sans Serif"/>
            </a:endParaRPr>
          </a:p>
        </p:txBody>
      </p:sp>
      <p:sp>
        <p:nvSpPr>
          <p:cNvPr id="14" name="object 14"/>
          <p:cNvSpPr txBox="1"/>
          <p:nvPr/>
        </p:nvSpPr>
        <p:spPr>
          <a:xfrm>
            <a:off x="8319820" y="2703001"/>
            <a:ext cx="546735" cy="159018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38100">
              <a:spcBef>
                <a:spcPts val="100"/>
              </a:spcBef>
            </a:pPr>
            <a:r>
              <a:rPr sz="950" spc="-100" dirty="0">
                <a:latin typeface="Microsoft Sans Serif"/>
                <a:cs typeface="Microsoft Sans Serif"/>
              </a:rPr>
              <a:t>R</a:t>
            </a:r>
            <a:r>
              <a:rPr sz="950" spc="-180" dirty="0">
                <a:latin typeface="Microsoft Sans Serif"/>
                <a:cs typeface="Microsoft Sans Serif"/>
              </a:rPr>
              <a:t> </a:t>
            </a:r>
            <a:r>
              <a:rPr sz="900" spc="-254" baseline="-32407" dirty="0">
                <a:latin typeface="Microsoft Sans Serif"/>
                <a:cs typeface="Microsoft Sans Serif"/>
              </a:rPr>
              <a:t>3</a:t>
            </a:r>
            <a:r>
              <a:rPr sz="950" spc="-15" dirty="0">
                <a:latin typeface="Microsoft Sans Serif"/>
                <a:cs typeface="Microsoft Sans Serif"/>
              </a:rPr>
              <a:t>=</a:t>
            </a:r>
            <a:r>
              <a:rPr sz="950" spc="-10" dirty="0">
                <a:latin typeface="Microsoft Sans Serif"/>
                <a:cs typeface="Microsoft Sans Serif"/>
              </a:rPr>
              <a:t> </a:t>
            </a:r>
            <a:r>
              <a:rPr sz="950" spc="15" dirty="0">
                <a:latin typeface="Microsoft Sans Serif"/>
                <a:cs typeface="Microsoft Sans Serif"/>
              </a:rPr>
              <a:t>10</a:t>
            </a:r>
            <a:r>
              <a:rPr sz="950" spc="-10" dirty="0">
                <a:latin typeface="Microsoft Sans Serif"/>
                <a:cs typeface="Microsoft Sans Serif"/>
              </a:rPr>
              <a:t> </a:t>
            </a:r>
            <a:r>
              <a:rPr sz="950" dirty="0">
                <a:latin typeface="Microsoft Sans Serif"/>
                <a:cs typeface="Microsoft Sans Serif"/>
              </a:rPr>
              <a:t>Ω</a:t>
            </a:r>
            <a:endParaRPr sz="950">
              <a:latin typeface="Microsoft Sans Serif"/>
              <a:cs typeface="Microsoft Sans Serif"/>
            </a:endParaRPr>
          </a:p>
        </p:txBody>
      </p:sp>
      <p:sp>
        <p:nvSpPr>
          <p:cNvPr id="15" name="object 15"/>
          <p:cNvSpPr txBox="1"/>
          <p:nvPr/>
        </p:nvSpPr>
        <p:spPr>
          <a:xfrm>
            <a:off x="11623041" y="2663363"/>
            <a:ext cx="532765" cy="166712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38100">
              <a:spcBef>
                <a:spcPts val="100"/>
              </a:spcBef>
            </a:pPr>
            <a:r>
              <a:rPr sz="1000" spc="-25" dirty="0">
                <a:latin typeface="Microsoft Sans Serif"/>
                <a:cs typeface="Microsoft Sans Serif"/>
              </a:rPr>
              <a:t>R</a:t>
            </a:r>
            <a:r>
              <a:rPr sz="900" spc="-37" baseline="-32407" dirty="0">
                <a:latin typeface="Microsoft Sans Serif"/>
                <a:cs typeface="Microsoft Sans Serif"/>
              </a:rPr>
              <a:t>6</a:t>
            </a:r>
            <a:r>
              <a:rPr sz="900" spc="112" baseline="-32407" dirty="0">
                <a:latin typeface="Microsoft Sans Serif"/>
                <a:cs typeface="Microsoft Sans Serif"/>
              </a:rPr>
              <a:t> </a:t>
            </a:r>
            <a:r>
              <a:rPr sz="950" spc="-15" dirty="0">
                <a:latin typeface="Microsoft Sans Serif"/>
                <a:cs typeface="Microsoft Sans Serif"/>
              </a:rPr>
              <a:t>=</a:t>
            </a:r>
            <a:r>
              <a:rPr sz="950" spc="-30" dirty="0">
                <a:latin typeface="Microsoft Sans Serif"/>
                <a:cs typeface="Microsoft Sans Serif"/>
              </a:rPr>
              <a:t> </a:t>
            </a:r>
            <a:r>
              <a:rPr sz="950" spc="15" dirty="0">
                <a:latin typeface="Microsoft Sans Serif"/>
                <a:cs typeface="Microsoft Sans Serif"/>
              </a:rPr>
              <a:t>5</a:t>
            </a:r>
            <a:r>
              <a:rPr sz="950" spc="-30" dirty="0">
                <a:latin typeface="Microsoft Sans Serif"/>
                <a:cs typeface="Microsoft Sans Serif"/>
              </a:rPr>
              <a:t> </a:t>
            </a:r>
            <a:r>
              <a:rPr sz="950" dirty="0">
                <a:latin typeface="Microsoft Sans Serif"/>
                <a:cs typeface="Microsoft Sans Serif"/>
              </a:rPr>
              <a:t>Ω</a:t>
            </a:r>
            <a:endParaRPr sz="950">
              <a:latin typeface="Microsoft Sans Serif"/>
              <a:cs typeface="Microsoft Sans Serif"/>
            </a:endParaRPr>
          </a:p>
        </p:txBody>
      </p:sp>
      <p:sp>
        <p:nvSpPr>
          <p:cNvPr id="16" name="object 16"/>
          <p:cNvSpPr txBox="1"/>
          <p:nvPr/>
        </p:nvSpPr>
        <p:spPr>
          <a:xfrm>
            <a:off x="7451148" y="3134801"/>
            <a:ext cx="1837689" cy="1282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750" dirty="0">
                <a:latin typeface="Microsoft Sans Serif"/>
                <a:cs typeface="Microsoft Sans Serif"/>
              </a:rPr>
              <a:t>1.</a:t>
            </a:r>
            <a:r>
              <a:rPr sz="750" spc="-5" dirty="0">
                <a:latin typeface="Microsoft Sans Serif"/>
                <a:cs typeface="Microsoft Sans Serif"/>
              </a:rPr>
              <a:t> </a:t>
            </a:r>
            <a:r>
              <a:rPr sz="750" spc="20" dirty="0">
                <a:latin typeface="Microsoft Sans Serif"/>
                <a:cs typeface="Microsoft Sans Serif"/>
              </a:rPr>
              <a:t>Combina</a:t>
            </a:r>
            <a:r>
              <a:rPr sz="750" dirty="0">
                <a:latin typeface="Microsoft Sans Serif"/>
                <a:cs typeface="Microsoft Sans Serif"/>
              </a:rPr>
              <a:t> las </a:t>
            </a:r>
            <a:r>
              <a:rPr sz="750" spc="10" dirty="0">
                <a:latin typeface="Microsoft Sans Serif"/>
                <a:cs typeface="Microsoft Sans Serif"/>
              </a:rPr>
              <a:t>resistencias</a:t>
            </a:r>
            <a:r>
              <a:rPr sz="750" dirty="0">
                <a:latin typeface="Microsoft Sans Serif"/>
                <a:cs typeface="Microsoft Sans Serif"/>
              </a:rPr>
              <a:t> </a:t>
            </a:r>
            <a:r>
              <a:rPr sz="750" spc="25" dirty="0">
                <a:latin typeface="Microsoft Sans Serif"/>
                <a:cs typeface="Microsoft Sans Serif"/>
              </a:rPr>
              <a:t>en</a:t>
            </a:r>
            <a:r>
              <a:rPr sz="750" dirty="0">
                <a:latin typeface="Microsoft Sans Serif"/>
                <a:cs typeface="Microsoft Sans Serif"/>
              </a:rPr>
              <a:t> </a:t>
            </a:r>
            <a:r>
              <a:rPr sz="750" spc="20" dirty="0">
                <a:latin typeface="Microsoft Sans Serif"/>
                <a:cs typeface="Microsoft Sans Serif"/>
              </a:rPr>
              <a:t>paralelo</a:t>
            </a:r>
            <a:r>
              <a:rPr sz="750" spc="-5" dirty="0">
                <a:latin typeface="Microsoft Sans Serif"/>
                <a:cs typeface="Microsoft Sans Serif"/>
              </a:rPr>
              <a:t> </a:t>
            </a:r>
            <a:r>
              <a:rPr sz="750" spc="10" dirty="0">
                <a:latin typeface="Microsoft Sans Serif"/>
                <a:cs typeface="Microsoft Sans Serif"/>
              </a:rPr>
              <a:t>1</a:t>
            </a:r>
            <a:endParaRPr sz="750">
              <a:latin typeface="Microsoft Sans Serif"/>
              <a:cs typeface="Microsoft Sans Serif"/>
            </a:endParaRPr>
          </a:p>
        </p:txBody>
      </p:sp>
      <p:sp>
        <p:nvSpPr>
          <p:cNvPr id="17" name="object 17"/>
          <p:cNvSpPr txBox="1"/>
          <p:nvPr/>
        </p:nvSpPr>
        <p:spPr>
          <a:xfrm>
            <a:off x="10218763" y="3236402"/>
            <a:ext cx="1383030" cy="112851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650" dirty="0">
                <a:latin typeface="Microsoft Sans Serif"/>
                <a:cs typeface="Microsoft Sans Serif"/>
              </a:rPr>
              <a:t>1.</a:t>
            </a:r>
            <a:r>
              <a:rPr sz="650" spc="-10" dirty="0">
                <a:latin typeface="Microsoft Sans Serif"/>
                <a:cs typeface="Microsoft Sans Serif"/>
              </a:rPr>
              <a:t> </a:t>
            </a:r>
            <a:r>
              <a:rPr sz="650" spc="20" dirty="0">
                <a:latin typeface="Microsoft Sans Serif"/>
                <a:cs typeface="Microsoft Sans Serif"/>
              </a:rPr>
              <a:t>Agregue</a:t>
            </a:r>
            <a:r>
              <a:rPr sz="650" spc="-10" dirty="0">
                <a:latin typeface="Microsoft Sans Serif"/>
                <a:cs typeface="Microsoft Sans Serif"/>
              </a:rPr>
              <a:t> </a:t>
            </a:r>
            <a:r>
              <a:rPr sz="650" dirty="0">
                <a:latin typeface="Microsoft Sans Serif"/>
                <a:cs typeface="Microsoft Sans Serif"/>
              </a:rPr>
              <a:t>las</a:t>
            </a:r>
            <a:r>
              <a:rPr sz="650" spc="-5" dirty="0">
                <a:latin typeface="Microsoft Sans Serif"/>
                <a:cs typeface="Microsoft Sans Serif"/>
              </a:rPr>
              <a:t> </a:t>
            </a:r>
            <a:r>
              <a:rPr sz="650" spc="10" dirty="0">
                <a:latin typeface="Microsoft Sans Serif"/>
                <a:cs typeface="Microsoft Sans Serif"/>
              </a:rPr>
              <a:t>resistencias</a:t>
            </a:r>
            <a:r>
              <a:rPr sz="650" spc="-10" dirty="0">
                <a:latin typeface="Microsoft Sans Serif"/>
                <a:cs typeface="Microsoft Sans Serif"/>
              </a:rPr>
              <a:t> </a:t>
            </a:r>
            <a:r>
              <a:rPr sz="650" spc="20" dirty="0">
                <a:latin typeface="Microsoft Sans Serif"/>
                <a:cs typeface="Microsoft Sans Serif"/>
              </a:rPr>
              <a:t>en</a:t>
            </a:r>
            <a:r>
              <a:rPr sz="650" spc="-10" dirty="0">
                <a:latin typeface="Microsoft Sans Serif"/>
                <a:cs typeface="Microsoft Sans Serif"/>
              </a:rPr>
              <a:t> </a:t>
            </a:r>
            <a:r>
              <a:rPr sz="650" spc="10" dirty="0">
                <a:latin typeface="Microsoft Sans Serif"/>
                <a:cs typeface="Microsoft Sans Serif"/>
              </a:rPr>
              <a:t>serie</a:t>
            </a:r>
            <a:endParaRPr sz="650">
              <a:latin typeface="Microsoft Sans Serif"/>
              <a:cs typeface="Microsoft Sans Serif"/>
            </a:endParaRPr>
          </a:p>
        </p:txBody>
      </p:sp>
      <p:sp>
        <p:nvSpPr>
          <p:cNvPr id="18" name="object 18"/>
          <p:cNvSpPr txBox="1"/>
          <p:nvPr/>
        </p:nvSpPr>
        <p:spPr>
          <a:xfrm>
            <a:off x="10132632" y="3450764"/>
            <a:ext cx="1613535" cy="159018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38100">
              <a:spcBef>
                <a:spcPts val="100"/>
              </a:spcBef>
            </a:pPr>
            <a:r>
              <a:rPr sz="950" spc="-100" dirty="0">
                <a:latin typeface="Microsoft Sans Serif"/>
                <a:cs typeface="Microsoft Sans Serif"/>
              </a:rPr>
              <a:t>R</a:t>
            </a:r>
            <a:r>
              <a:rPr sz="950" spc="-10" dirty="0">
                <a:latin typeface="Microsoft Sans Serif"/>
                <a:cs typeface="Microsoft Sans Serif"/>
              </a:rPr>
              <a:t> </a:t>
            </a:r>
            <a:r>
              <a:rPr sz="950" spc="-15" dirty="0">
                <a:latin typeface="Microsoft Sans Serif"/>
                <a:cs typeface="Microsoft Sans Serif"/>
              </a:rPr>
              <a:t>=</a:t>
            </a:r>
            <a:r>
              <a:rPr sz="950" spc="-10" dirty="0">
                <a:latin typeface="Microsoft Sans Serif"/>
                <a:cs typeface="Microsoft Sans Serif"/>
              </a:rPr>
              <a:t> </a:t>
            </a:r>
            <a:r>
              <a:rPr sz="950" spc="-100" dirty="0">
                <a:latin typeface="Microsoft Sans Serif"/>
                <a:cs typeface="Microsoft Sans Serif"/>
              </a:rPr>
              <a:t>R</a:t>
            </a:r>
            <a:r>
              <a:rPr sz="950" spc="-10" dirty="0">
                <a:latin typeface="Microsoft Sans Serif"/>
                <a:cs typeface="Microsoft Sans Serif"/>
              </a:rPr>
              <a:t> </a:t>
            </a:r>
            <a:r>
              <a:rPr sz="950" spc="-475" dirty="0">
                <a:latin typeface="Microsoft Sans Serif"/>
                <a:cs typeface="Microsoft Sans Serif"/>
              </a:rPr>
              <a:t>+</a:t>
            </a:r>
            <a:r>
              <a:rPr sz="900" spc="7" baseline="-32407" dirty="0">
                <a:latin typeface="Microsoft Sans Serif"/>
                <a:cs typeface="Microsoft Sans Serif"/>
              </a:rPr>
              <a:t>5</a:t>
            </a:r>
            <a:r>
              <a:rPr sz="900" baseline="-32407" dirty="0">
                <a:latin typeface="Microsoft Sans Serif"/>
                <a:cs typeface="Microsoft Sans Serif"/>
              </a:rPr>
              <a:t> </a:t>
            </a:r>
            <a:r>
              <a:rPr sz="900" spc="60" baseline="-32407" dirty="0">
                <a:latin typeface="Microsoft Sans Serif"/>
                <a:cs typeface="Microsoft Sans Serif"/>
              </a:rPr>
              <a:t> </a:t>
            </a:r>
            <a:r>
              <a:rPr sz="950" spc="-100" dirty="0">
                <a:latin typeface="Microsoft Sans Serif"/>
                <a:cs typeface="Microsoft Sans Serif"/>
              </a:rPr>
              <a:t>R</a:t>
            </a:r>
            <a:r>
              <a:rPr sz="950" spc="-10" dirty="0">
                <a:latin typeface="Microsoft Sans Serif"/>
                <a:cs typeface="Microsoft Sans Serif"/>
              </a:rPr>
              <a:t> </a:t>
            </a:r>
            <a:r>
              <a:rPr sz="950" spc="-15" dirty="0">
                <a:latin typeface="Microsoft Sans Serif"/>
                <a:cs typeface="Microsoft Sans Serif"/>
              </a:rPr>
              <a:t>=</a:t>
            </a:r>
            <a:r>
              <a:rPr sz="950" spc="-135" dirty="0">
                <a:latin typeface="Microsoft Sans Serif"/>
                <a:cs typeface="Microsoft Sans Serif"/>
              </a:rPr>
              <a:t> </a:t>
            </a:r>
            <a:r>
              <a:rPr sz="900" spc="-322" baseline="-32407" dirty="0">
                <a:latin typeface="Microsoft Sans Serif"/>
                <a:cs typeface="Microsoft Sans Serif"/>
              </a:rPr>
              <a:t>6</a:t>
            </a:r>
            <a:r>
              <a:rPr sz="950" spc="15" dirty="0">
                <a:latin typeface="Microsoft Sans Serif"/>
                <a:cs typeface="Microsoft Sans Serif"/>
              </a:rPr>
              <a:t>5</a:t>
            </a:r>
            <a:r>
              <a:rPr sz="950" spc="-10" dirty="0">
                <a:latin typeface="Microsoft Sans Serif"/>
                <a:cs typeface="Microsoft Sans Serif"/>
              </a:rPr>
              <a:t> </a:t>
            </a:r>
            <a:r>
              <a:rPr sz="950" dirty="0">
                <a:latin typeface="Microsoft Sans Serif"/>
                <a:cs typeface="Microsoft Sans Serif"/>
              </a:rPr>
              <a:t>Ω</a:t>
            </a:r>
            <a:r>
              <a:rPr sz="950" spc="-10" dirty="0">
                <a:latin typeface="Microsoft Sans Serif"/>
                <a:cs typeface="Microsoft Sans Serif"/>
              </a:rPr>
              <a:t> </a:t>
            </a:r>
            <a:r>
              <a:rPr sz="950" spc="-15" dirty="0">
                <a:latin typeface="Microsoft Sans Serif"/>
                <a:cs typeface="Microsoft Sans Serif"/>
              </a:rPr>
              <a:t>+</a:t>
            </a:r>
            <a:r>
              <a:rPr sz="950" spc="-10" dirty="0">
                <a:latin typeface="Microsoft Sans Serif"/>
                <a:cs typeface="Microsoft Sans Serif"/>
              </a:rPr>
              <a:t> </a:t>
            </a:r>
            <a:r>
              <a:rPr sz="950" spc="15" dirty="0">
                <a:latin typeface="Microsoft Sans Serif"/>
                <a:cs typeface="Microsoft Sans Serif"/>
              </a:rPr>
              <a:t>5</a:t>
            </a:r>
            <a:r>
              <a:rPr sz="950" spc="-10" dirty="0">
                <a:latin typeface="Microsoft Sans Serif"/>
                <a:cs typeface="Microsoft Sans Serif"/>
              </a:rPr>
              <a:t> </a:t>
            </a:r>
            <a:r>
              <a:rPr sz="950" dirty="0">
                <a:latin typeface="Microsoft Sans Serif"/>
                <a:cs typeface="Microsoft Sans Serif"/>
              </a:rPr>
              <a:t>Ω</a:t>
            </a:r>
            <a:r>
              <a:rPr sz="950" spc="-10" dirty="0">
                <a:latin typeface="Microsoft Sans Serif"/>
                <a:cs typeface="Microsoft Sans Serif"/>
              </a:rPr>
              <a:t> </a:t>
            </a:r>
            <a:r>
              <a:rPr sz="950" spc="-15" dirty="0">
                <a:latin typeface="Microsoft Sans Serif"/>
                <a:cs typeface="Microsoft Sans Serif"/>
              </a:rPr>
              <a:t>=</a:t>
            </a:r>
            <a:r>
              <a:rPr sz="950" spc="-10" dirty="0">
                <a:latin typeface="Microsoft Sans Serif"/>
                <a:cs typeface="Microsoft Sans Serif"/>
              </a:rPr>
              <a:t> </a:t>
            </a:r>
            <a:r>
              <a:rPr sz="950" spc="15" dirty="0">
                <a:latin typeface="Microsoft Sans Serif"/>
                <a:cs typeface="Microsoft Sans Serif"/>
              </a:rPr>
              <a:t>10</a:t>
            </a:r>
            <a:r>
              <a:rPr sz="950" spc="-10" dirty="0">
                <a:latin typeface="Microsoft Sans Serif"/>
                <a:cs typeface="Microsoft Sans Serif"/>
              </a:rPr>
              <a:t> </a:t>
            </a:r>
            <a:r>
              <a:rPr sz="950" dirty="0">
                <a:latin typeface="Microsoft Sans Serif"/>
                <a:cs typeface="Microsoft Sans Serif"/>
              </a:rPr>
              <a:t>Ω</a:t>
            </a:r>
            <a:endParaRPr sz="950">
              <a:latin typeface="Microsoft Sans Serif"/>
              <a:cs typeface="Microsoft Sans Serif"/>
            </a:endParaRPr>
          </a:p>
        </p:txBody>
      </p:sp>
      <p:sp>
        <p:nvSpPr>
          <p:cNvPr id="19" name="object 19"/>
          <p:cNvSpPr txBox="1"/>
          <p:nvPr/>
        </p:nvSpPr>
        <p:spPr>
          <a:xfrm>
            <a:off x="8746807" y="3357090"/>
            <a:ext cx="303530" cy="482600"/>
          </a:xfrm>
          <a:prstGeom prst="rect">
            <a:avLst/>
          </a:prstGeom>
        </p:spPr>
        <p:txBody>
          <a:bodyPr vert="horz" wrap="square" lIns="0" tIns="88900" rIns="0" bIns="0" rtlCol="0">
            <a:spAutoFit/>
          </a:bodyPr>
          <a:lstStyle/>
          <a:p>
            <a:pPr algn="ctr">
              <a:spcBef>
                <a:spcPts val="700"/>
              </a:spcBef>
            </a:pPr>
            <a:r>
              <a:rPr sz="1000" u="sng" spc="15" dirty="0">
                <a:uFill>
                  <a:solidFill>
                    <a:srgbClr val="010101"/>
                  </a:solidFill>
                </a:uFill>
                <a:latin typeface="Microsoft Sans Serif"/>
                <a:cs typeface="Microsoft Sans Serif"/>
              </a:rPr>
              <a:t>10</a:t>
            </a:r>
            <a:r>
              <a:rPr sz="1000" u="sng" spc="-65" dirty="0">
                <a:uFill>
                  <a:solidFill>
                    <a:srgbClr val="010101"/>
                  </a:solidFill>
                </a:uFill>
                <a:latin typeface="Microsoft Sans Serif"/>
                <a:cs typeface="Microsoft Sans Serif"/>
              </a:rPr>
              <a:t> </a:t>
            </a:r>
            <a:r>
              <a:rPr sz="1000" u="sng" dirty="0">
                <a:uFill>
                  <a:solidFill>
                    <a:srgbClr val="010101"/>
                  </a:solidFill>
                </a:uFill>
                <a:latin typeface="Microsoft Sans Serif"/>
                <a:cs typeface="Microsoft Sans Serif"/>
              </a:rPr>
              <a:t>Ω</a:t>
            </a:r>
            <a:endParaRPr sz="1000">
              <a:latin typeface="Microsoft Sans Serif"/>
              <a:cs typeface="Microsoft Sans Serif"/>
            </a:endParaRPr>
          </a:p>
          <a:p>
            <a:pPr algn="ctr">
              <a:spcBef>
                <a:spcPts val="600"/>
              </a:spcBef>
            </a:pPr>
            <a:r>
              <a:rPr sz="1000" spc="15" dirty="0">
                <a:latin typeface="Microsoft Sans Serif"/>
                <a:cs typeface="Microsoft Sans Serif"/>
              </a:rPr>
              <a:t>2</a:t>
            </a:r>
            <a:endParaRPr sz="1000">
              <a:latin typeface="Microsoft Sans Serif"/>
              <a:cs typeface="Microsoft Sans Serif"/>
            </a:endParaRPr>
          </a:p>
        </p:txBody>
      </p:sp>
      <p:sp>
        <p:nvSpPr>
          <p:cNvPr id="20" name="object 20"/>
          <p:cNvSpPr txBox="1"/>
          <p:nvPr/>
        </p:nvSpPr>
        <p:spPr>
          <a:xfrm>
            <a:off x="7106921" y="3545912"/>
            <a:ext cx="210185" cy="166712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1000" spc="-105" dirty="0">
                <a:latin typeface="Microsoft Sans Serif"/>
                <a:cs typeface="Microsoft Sans Serif"/>
              </a:rPr>
              <a:t>R</a:t>
            </a:r>
            <a:r>
              <a:rPr sz="1000" spc="-10" dirty="0">
                <a:latin typeface="Microsoft Sans Serif"/>
                <a:cs typeface="Microsoft Sans Serif"/>
              </a:rPr>
              <a:t> </a:t>
            </a:r>
            <a:r>
              <a:rPr sz="1000" spc="-15" dirty="0">
                <a:latin typeface="Microsoft Sans Serif"/>
                <a:cs typeface="Microsoft Sans Serif"/>
              </a:rPr>
              <a:t>=</a:t>
            </a:r>
            <a:endParaRPr sz="1000">
              <a:latin typeface="Microsoft Sans Serif"/>
              <a:cs typeface="Microsoft Sans Serif"/>
            </a:endParaRPr>
          </a:p>
        </p:txBody>
      </p:sp>
      <p:sp>
        <p:nvSpPr>
          <p:cNvPr id="21" name="object 21"/>
          <p:cNvSpPr txBox="1"/>
          <p:nvPr/>
        </p:nvSpPr>
        <p:spPr>
          <a:xfrm>
            <a:off x="7489507" y="3526865"/>
            <a:ext cx="303530" cy="431800"/>
          </a:xfrm>
          <a:prstGeom prst="rect">
            <a:avLst/>
          </a:prstGeom>
        </p:spPr>
        <p:txBody>
          <a:bodyPr vert="horz" wrap="square" lIns="0" tIns="63500" rIns="0" bIns="0" rtlCol="0">
            <a:spAutoFit/>
          </a:bodyPr>
          <a:lstStyle/>
          <a:p>
            <a:pPr algn="ctr">
              <a:spcBef>
                <a:spcPts val="500"/>
              </a:spcBef>
            </a:pPr>
            <a:r>
              <a:rPr sz="1000" u="sng" spc="15" dirty="0">
                <a:uFill>
                  <a:solidFill>
                    <a:srgbClr val="000000"/>
                  </a:solidFill>
                </a:uFill>
                <a:latin typeface="Microsoft Sans Serif"/>
                <a:cs typeface="Microsoft Sans Serif"/>
              </a:rPr>
              <a:t>1</a:t>
            </a:r>
            <a:endParaRPr sz="1000">
              <a:latin typeface="Microsoft Sans Serif"/>
              <a:cs typeface="Microsoft Sans Serif"/>
            </a:endParaRPr>
          </a:p>
          <a:p>
            <a:pPr algn="ctr">
              <a:spcBef>
                <a:spcPts val="400"/>
              </a:spcBef>
            </a:pPr>
            <a:r>
              <a:rPr sz="1000" spc="15" dirty="0">
                <a:latin typeface="Microsoft Sans Serif"/>
                <a:cs typeface="Microsoft Sans Serif"/>
              </a:rPr>
              <a:t>10</a:t>
            </a:r>
            <a:r>
              <a:rPr sz="1000" spc="-65" dirty="0">
                <a:latin typeface="Microsoft Sans Serif"/>
                <a:cs typeface="Microsoft Sans Serif"/>
              </a:rPr>
              <a:t> </a:t>
            </a:r>
            <a:r>
              <a:rPr sz="1000" dirty="0">
                <a:latin typeface="Microsoft Sans Serif"/>
                <a:cs typeface="Microsoft Sans Serif"/>
              </a:rPr>
              <a:t>Ω</a:t>
            </a:r>
            <a:endParaRPr sz="1000">
              <a:latin typeface="Microsoft Sans Serif"/>
              <a:cs typeface="Microsoft Sans Serif"/>
            </a:endParaRPr>
          </a:p>
        </p:txBody>
      </p:sp>
      <p:sp>
        <p:nvSpPr>
          <p:cNvPr id="22" name="object 22"/>
          <p:cNvSpPr txBox="1"/>
          <p:nvPr/>
        </p:nvSpPr>
        <p:spPr>
          <a:xfrm>
            <a:off x="7865771" y="3640947"/>
            <a:ext cx="98425" cy="166712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1000" spc="-15" dirty="0">
                <a:latin typeface="Microsoft Sans Serif"/>
                <a:cs typeface="Microsoft Sans Serif"/>
              </a:rPr>
              <a:t>+</a:t>
            </a:r>
            <a:endParaRPr sz="1000">
              <a:latin typeface="Microsoft Sans Serif"/>
              <a:cs typeface="Microsoft Sans Serif"/>
            </a:endParaRPr>
          </a:p>
        </p:txBody>
      </p:sp>
      <p:sp>
        <p:nvSpPr>
          <p:cNvPr id="23" name="object 23"/>
          <p:cNvSpPr txBox="1"/>
          <p:nvPr/>
        </p:nvSpPr>
        <p:spPr>
          <a:xfrm>
            <a:off x="8022907" y="3539562"/>
            <a:ext cx="303530" cy="431800"/>
          </a:xfrm>
          <a:prstGeom prst="rect">
            <a:avLst/>
          </a:prstGeom>
        </p:spPr>
        <p:txBody>
          <a:bodyPr vert="horz" wrap="square" lIns="0" tIns="63500" rIns="0" bIns="0" rtlCol="0">
            <a:spAutoFit/>
          </a:bodyPr>
          <a:lstStyle/>
          <a:p>
            <a:pPr algn="ctr">
              <a:spcBef>
                <a:spcPts val="500"/>
              </a:spcBef>
            </a:pPr>
            <a:r>
              <a:rPr sz="1000" u="sng" spc="15" dirty="0">
                <a:uFill>
                  <a:solidFill>
                    <a:srgbClr val="000000"/>
                  </a:solidFill>
                </a:uFill>
                <a:latin typeface="Microsoft Sans Serif"/>
                <a:cs typeface="Microsoft Sans Serif"/>
              </a:rPr>
              <a:t>1</a:t>
            </a:r>
            <a:endParaRPr sz="1000">
              <a:latin typeface="Microsoft Sans Serif"/>
              <a:cs typeface="Microsoft Sans Serif"/>
            </a:endParaRPr>
          </a:p>
          <a:p>
            <a:pPr algn="ctr">
              <a:spcBef>
                <a:spcPts val="400"/>
              </a:spcBef>
            </a:pPr>
            <a:r>
              <a:rPr sz="1000" spc="15" dirty="0">
                <a:latin typeface="Microsoft Sans Serif"/>
                <a:cs typeface="Microsoft Sans Serif"/>
              </a:rPr>
              <a:t>10</a:t>
            </a:r>
            <a:r>
              <a:rPr sz="1000" spc="-65" dirty="0">
                <a:latin typeface="Microsoft Sans Serif"/>
                <a:cs typeface="Microsoft Sans Serif"/>
              </a:rPr>
              <a:t> </a:t>
            </a:r>
            <a:r>
              <a:rPr sz="1000" dirty="0">
                <a:latin typeface="Microsoft Sans Serif"/>
                <a:cs typeface="Microsoft Sans Serif"/>
              </a:rPr>
              <a:t>Ω</a:t>
            </a:r>
            <a:endParaRPr sz="1000">
              <a:latin typeface="Microsoft Sans Serif"/>
              <a:cs typeface="Microsoft Sans Serif"/>
            </a:endParaRPr>
          </a:p>
        </p:txBody>
      </p:sp>
      <p:sp>
        <p:nvSpPr>
          <p:cNvPr id="24" name="object 24"/>
          <p:cNvSpPr txBox="1"/>
          <p:nvPr/>
        </p:nvSpPr>
        <p:spPr>
          <a:xfrm>
            <a:off x="8478951" y="3524601"/>
            <a:ext cx="113030" cy="19749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1200" spc="-15" dirty="0">
                <a:latin typeface="Microsoft Sans Serif"/>
                <a:cs typeface="Microsoft Sans Serif"/>
              </a:rPr>
              <a:t>=</a:t>
            </a:r>
            <a:endParaRPr sz="1200">
              <a:latin typeface="Microsoft Sans Serif"/>
              <a:cs typeface="Microsoft Sans Serif"/>
            </a:endParaRPr>
          </a:p>
        </p:txBody>
      </p:sp>
      <p:sp>
        <p:nvSpPr>
          <p:cNvPr id="25" name="object 25"/>
          <p:cNvSpPr txBox="1"/>
          <p:nvPr/>
        </p:nvSpPr>
        <p:spPr>
          <a:xfrm>
            <a:off x="9164752" y="3524601"/>
            <a:ext cx="409575" cy="19749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1200" spc="-15" dirty="0">
                <a:latin typeface="Microsoft Sans Serif"/>
                <a:cs typeface="Microsoft Sans Serif"/>
              </a:rPr>
              <a:t>=</a:t>
            </a:r>
            <a:r>
              <a:rPr sz="1200" spc="340" dirty="0">
                <a:latin typeface="Microsoft Sans Serif"/>
                <a:cs typeface="Microsoft Sans Serif"/>
              </a:rPr>
              <a:t> </a:t>
            </a:r>
            <a:r>
              <a:rPr sz="1000" spc="15" dirty="0">
                <a:latin typeface="Microsoft Sans Serif"/>
                <a:cs typeface="Microsoft Sans Serif"/>
              </a:rPr>
              <a:t>5</a:t>
            </a:r>
            <a:r>
              <a:rPr sz="1000" spc="-35" dirty="0">
                <a:latin typeface="Microsoft Sans Serif"/>
                <a:cs typeface="Microsoft Sans Serif"/>
              </a:rPr>
              <a:t> </a:t>
            </a:r>
            <a:r>
              <a:rPr sz="1000" dirty="0">
                <a:latin typeface="Microsoft Sans Serif"/>
                <a:cs typeface="Microsoft Sans Serif"/>
              </a:rPr>
              <a:t>Ω</a:t>
            </a:r>
            <a:endParaRPr sz="1000">
              <a:latin typeface="Microsoft Sans Serif"/>
              <a:cs typeface="Microsoft Sans Serif"/>
            </a:endParaRPr>
          </a:p>
        </p:txBody>
      </p:sp>
      <p:sp>
        <p:nvSpPr>
          <p:cNvPr id="26" name="object 26"/>
          <p:cNvSpPr txBox="1"/>
          <p:nvPr/>
        </p:nvSpPr>
        <p:spPr>
          <a:xfrm>
            <a:off x="7739682" y="4164886"/>
            <a:ext cx="532765" cy="166712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38100">
              <a:spcBef>
                <a:spcPts val="100"/>
              </a:spcBef>
            </a:pPr>
            <a:r>
              <a:rPr sz="1000" spc="-25" dirty="0">
                <a:latin typeface="Microsoft Sans Serif"/>
                <a:cs typeface="Microsoft Sans Serif"/>
              </a:rPr>
              <a:t>R</a:t>
            </a:r>
            <a:r>
              <a:rPr sz="900" spc="-37" baseline="-32407" dirty="0">
                <a:latin typeface="Microsoft Sans Serif"/>
                <a:cs typeface="Microsoft Sans Serif"/>
              </a:rPr>
              <a:t>1</a:t>
            </a:r>
            <a:r>
              <a:rPr sz="900" spc="112" baseline="-32407" dirty="0">
                <a:latin typeface="Microsoft Sans Serif"/>
                <a:cs typeface="Microsoft Sans Serif"/>
              </a:rPr>
              <a:t> </a:t>
            </a:r>
            <a:r>
              <a:rPr sz="950" spc="-15" dirty="0">
                <a:latin typeface="Microsoft Sans Serif"/>
                <a:cs typeface="Microsoft Sans Serif"/>
              </a:rPr>
              <a:t>=</a:t>
            </a:r>
            <a:r>
              <a:rPr sz="950" spc="-30" dirty="0">
                <a:latin typeface="Microsoft Sans Serif"/>
                <a:cs typeface="Microsoft Sans Serif"/>
              </a:rPr>
              <a:t> </a:t>
            </a:r>
            <a:r>
              <a:rPr sz="950" spc="15" dirty="0">
                <a:latin typeface="Microsoft Sans Serif"/>
                <a:cs typeface="Microsoft Sans Serif"/>
              </a:rPr>
              <a:t>5</a:t>
            </a:r>
            <a:r>
              <a:rPr sz="950" spc="-30" dirty="0">
                <a:latin typeface="Microsoft Sans Serif"/>
                <a:cs typeface="Microsoft Sans Serif"/>
              </a:rPr>
              <a:t> </a:t>
            </a:r>
            <a:r>
              <a:rPr sz="950" dirty="0">
                <a:latin typeface="Microsoft Sans Serif"/>
                <a:cs typeface="Microsoft Sans Serif"/>
              </a:rPr>
              <a:t>Ω</a:t>
            </a:r>
            <a:endParaRPr sz="950">
              <a:latin typeface="Microsoft Sans Serif"/>
              <a:cs typeface="Microsoft Sans Serif"/>
            </a:endParaRPr>
          </a:p>
        </p:txBody>
      </p:sp>
      <p:sp>
        <p:nvSpPr>
          <p:cNvPr id="27" name="object 27"/>
          <p:cNvSpPr txBox="1"/>
          <p:nvPr/>
        </p:nvSpPr>
        <p:spPr>
          <a:xfrm>
            <a:off x="8495335" y="4171222"/>
            <a:ext cx="427355" cy="159018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950" spc="-100" dirty="0">
                <a:latin typeface="Microsoft Sans Serif"/>
                <a:cs typeface="Microsoft Sans Serif"/>
              </a:rPr>
              <a:t>R</a:t>
            </a:r>
            <a:r>
              <a:rPr sz="950" spc="-10" dirty="0">
                <a:latin typeface="Microsoft Sans Serif"/>
                <a:cs typeface="Microsoft Sans Serif"/>
              </a:rPr>
              <a:t> </a:t>
            </a:r>
            <a:r>
              <a:rPr sz="950" spc="-15" dirty="0">
                <a:latin typeface="Microsoft Sans Serif"/>
                <a:cs typeface="Microsoft Sans Serif"/>
              </a:rPr>
              <a:t>=</a:t>
            </a:r>
            <a:r>
              <a:rPr sz="950" spc="-10" dirty="0">
                <a:latin typeface="Microsoft Sans Serif"/>
                <a:cs typeface="Microsoft Sans Serif"/>
              </a:rPr>
              <a:t> </a:t>
            </a:r>
            <a:r>
              <a:rPr sz="950" spc="15" dirty="0">
                <a:latin typeface="Microsoft Sans Serif"/>
                <a:cs typeface="Microsoft Sans Serif"/>
              </a:rPr>
              <a:t>5</a:t>
            </a:r>
            <a:r>
              <a:rPr sz="950" spc="-10" dirty="0">
                <a:latin typeface="Microsoft Sans Serif"/>
                <a:cs typeface="Microsoft Sans Serif"/>
              </a:rPr>
              <a:t> </a:t>
            </a:r>
            <a:r>
              <a:rPr sz="950" dirty="0">
                <a:latin typeface="Microsoft Sans Serif"/>
                <a:cs typeface="Microsoft Sans Serif"/>
              </a:rPr>
              <a:t>Ω</a:t>
            </a:r>
            <a:endParaRPr sz="950">
              <a:latin typeface="Microsoft Sans Serif"/>
              <a:cs typeface="Microsoft Sans Serif"/>
            </a:endParaRPr>
          </a:p>
        </p:txBody>
      </p:sp>
      <p:sp>
        <p:nvSpPr>
          <p:cNvPr id="28" name="object 28"/>
          <p:cNvSpPr txBox="1"/>
          <p:nvPr/>
        </p:nvSpPr>
        <p:spPr>
          <a:xfrm>
            <a:off x="10681450" y="4374690"/>
            <a:ext cx="546735" cy="159018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38100">
              <a:spcBef>
                <a:spcPts val="100"/>
              </a:spcBef>
            </a:pPr>
            <a:r>
              <a:rPr sz="950" spc="-100" dirty="0">
                <a:latin typeface="Microsoft Sans Serif"/>
                <a:cs typeface="Microsoft Sans Serif"/>
              </a:rPr>
              <a:t>R</a:t>
            </a:r>
            <a:r>
              <a:rPr sz="950" spc="-180" dirty="0">
                <a:latin typeface="Microsoft Sans Serif"/>
                <a:cs typeface="Microsoft Sans Serif"/>
              </a:rPr>
              <a:t> </a:t>
            </a:r>
            <a:r>
              <a:rPr sz="900" spc="-254" baseline="-32407" dirty="0">
                <a:latin typeface="Microsoft Sans Serif"/>
                <a:cs typeface="Microsoft Sans Serif"/>
              </a:rPr>
              <a:t>4</a:t>
            </a:r>
            <a:r>
              <a:rPr sz="950" spc="-15" dirty="0">
                <a:latin typeface="Microsoft Sans Serif"/>
                <a:cs typeface="Microsoft Sans Serif"/>
              </a:rPr>
              <a:t>=</a:t>
            </a:r>
            <a:r>
              <a:rPr sz="950" spc="-10" dirty="0">
                <a:latin typeface="Microsoft Sans Serif"/>
                <a:cs typeface="Microsoft Sans Serif"/>
              </a:rPr>
              <a:t> </a:t>
            </a:r>
            <a:r>
              <a:rPr sz="950" spc="15" dirty="0">
                <a:latin typeface="Microsoft Sans Serif"/>
                <a:cs typeface="Microsoft Sans Serif"/>
              </a:rPr>
              <a:t>10</a:t>
            </a:r>
            <a:r>
              <a:rPr sz="950" spc="-10" dirty="0">
                <a:latin typeface="Microsoft Sans Serif"/>
                <a:cs typeface="Microsoft Sans Serif"/>
              </a:rPr>
              <a:t> </a:t>
            </a:r>
            <a:r>
              <a:rPr sz="950" dirty="0">
                <a:latin typeface="Microsoft Sans Serif"/>
                <a:cs typeface="Microsoft Sans Serif"/>
              </a:rPr>
              <a:t>Ω</a:t>
            </a:r>
            <a:endParaRPr sz="950">
              <a:latin typeface="Microsoft Sans Serif"/>
              <a:cs typeface="Microsoft Sans Serif"/>
            </a:endParaRPr>
          </a:p>
        </p:txBody>
      </p:sp>
      <p:sp>
        <p:nvSpPr>
          <p:cNvPr id="29" name="object 29"/>
          <p:cNvSpPr txBox="1"/>
          <p:nvPr/>
        </p:nvSpPr>
        <p:spPr>
          <a:xfrm>
            <a:off x="11627599" y="4374690"/>
            <a:ext cx="495934" cy="159018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950" spc="-100" dirty="0">
                <a:latin typeface="Microsoft Sans Serif"/>
                <a:cs typeface="Microsoft Sans Serif"/>
              </a:rPr>
              <a:t>R</a:t>
            </a:r>
            <a:r>
              <a:rPr sz="950" spc="-10" dirty="0">
                <a:latin typeface="Microsoft Sans Serif"/>
                <a:cs typeface="Microsoft Sans Serif"/>
              </a:rPr>
              <a:t> </a:t>
            </a:r>
            <a:r>
              <a:rPr sz="950" spc="-15" dirty="0">
                <a:latin typeface="Microsoft Sans Serif"/>
                <a:cs typeface="Microsoft Sans Serif"/>
              </a:rPr>
              <a:t>=</a:t>
            </a:r>
            <a:r>
              <a:rPr sz="950" spc="-10" dirty="0">
                <a:latin typeface="Microsoft Sans Serif"/>
                <a:cs typeface="Microsoft Sans Serif"/>
              </a:rPr>
              <a:t> </a:t>
            </a:r>
            <a:r>
              <a:rPr sz="950" spc="15" dirty="0">
                <a:latin typeface="Microsoft Sans Serif"/>
                <a:cs typeface="Microsoft Sans Serif"/>
              </a:rPr>
              <a:t>10</a:t>
            </a:r>
            <a:r>
              <a:rPr sz="950" spc="-10" dirty="0">
                <a:latin typeface="Microsoft Sans Serif"/>
                <a:cs typeface="Microsoft Sans Serif"/>
              </a:rPr>
              <a:t> </a:t>
            </a:r>
            <a:r>
              <a:rPr sz="950" dirty="0">
                <a:latin typeface="Microsoft Sans Serif"/>
                <a:cs typeface="Microsoft Sans Serif"/>
              </a:rPr>
              <a:t>Ω</a:t>
            </a:r>
            <a:endParaRPr sz="950">
              <a:latin typeface="Microsoft Sans Serif"/>
              <a:cs typeface="Microsoft Sans Serif"/>
            </a:endParaRPr>
          </a:p>
        </p:txBody>
      </p:sp>
      <p:sp>
        <p:nvSpPr>
          <p:cNvPr id="30" name="object 30"/>
          <p:cNvSpPr txBox="1"/>
          <p:nvPr/>
        </p:nvSpPr>
        <p:spPr>
          <a:xfrm>
            <a:off x="7625574" y="5204901"/>
            <a:ext cx="1383030" cy="112851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650" dirty="0">
                <a:latin typeface="Microsoft Sans Serif"/>
                <a:cs typeface="Microsoft Sans Serif"/>
              </a:rPr>
              <a:t>2.</a:t>
            </a:r>
            <a:r>
              <a:rPr sz="650" spc="-10" dirty="0">
                <a:latin typeface="Microsoft Sans Serif"/>
                <a:cs typeface="Microsoft Sans Serif"/>
              </a:rPr>
              <a:t> </a:t>
            </a:r>
            <a:r>
              <a:rPr sz="650" spc="20" dirty="0">
                <a:latin typeface="Microsoft Sans Serif"/>
                <a:cs typeface="Microsoft Sans Serif"/>
              </a:rPr>
              <a:t>Agregue</a:t>
            </a:r>
            <a:r>
              <a:rPr sz="650" spc="-10" dirty="0">
                <a:latin typeface="Microsoft Sans Serif"/>
                <a:cs typeface="Microsoft Sans Serif"/>
              </a:rPr>
              <a:t> </a:t>
            </a:r>
            <a:r>
              <a:rPr sz="650" dirty="0">
                <a:latin typeface="Microsoft Sans Serif"/>
                <a:cs typeface="Microsoft Sans Serif"/>
              </a:rPr>
              <a:t>las</a:t>
            </a:r>
            <a:r>
              <a:rPr sz="650" spc="-5" dirty="0">
                <a:latin typeface="Microsoft Sans Serif"/>
                <a:cs typeface="Microsoft Sans Serif"/>
              </a:rPr>
              <a:t> </a:t>
            </a:r>
            <a:r>
              <a:rPr sz="650" spc="10" dirty="0">
                <a:latin typeface="Microsoft Sans Serif"/>
                <a:cs typeface="Microsoft Sans Serif"/>
              </a:rPr>
              <a:t>resistencias</a:t>
            </a:r>
            <a:r>
              <a:rPr sz="650" spc="-10" dirty="0">
                <a:latin typeface="Microsoft Sans Serif"/>
                <a:cs typeface="Microsoft Sans Serif"/>
              </a:rPr>
              <a:t> </a:t>
            </a:r>
            <a:r>
              <a:rPr sz="650" spc="20" dirty="0">
                <a:latin typeface="Microsoft Sans Serif"/>
                <a:cs typeface="Microsoft Sans Serif"/>
              </a:rPr>
              <a:t>en</a:t>
            </a:r>
            <a:r>
              <a:rPr sz="650" spc="-10" dirty="0">
                <a:latin typeface="Microsoft Sans Serif"/>
                <a:cs typeface="Microsoft Sans Serif"/>
              </a:rPr>
              <a:t> </a:t>
            </a:r>
            <a:r>
              <a:rPr sz="650" spc="10" dirty="0">
                <a:latin typeface="Microsoft Sans Serif"/>
                <a:cs typeface="Microsoft Sans Serif"/>
              </a:rPr>
              <a:t>serie</a:t>
            </a:r>
            <a:endParaRPr sz="650">
              <a:latin typeface="Microsoft Sans Serif"/>
              <a:cs typeface="Microsoft Sans Serif"/>
            </a:endParaRPr>
          </a:p>
        </p:txBody>
      </p:sp>
      <p:sp>
        <p:nvSpPr>
          <p:cNvPr id="31" name="object 31"/>
          <p:cNvSpPr txBox="1"/>
          <p:nvPr/>
        </p:nvSpPr>
        <p:spPr>
          <a:xfrm>
            <a:off x="7776367" y="5441490"/>
            <a:ext cx="1149350" cy="159018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950" spc="-100" dirty="0">
                <a:latin typeface="Microsoft Sans Serif"/>
                <a:cs typeface="Microsoft Sans Serif"/>
              </a:rPr>
              <a:t>R</a:t>
            </a:r>
            <a:r>
              <a:rPr sz="950" spc="-10" dirty="0">
                <a:latin typeface="Microsoft Sans Serif"/>
                <a:cs typeface="Microsoft Sans Serif"/>
              </a:rPr>
              <a:t> </a:t>
            </a:r>
            <a:r>
              <a:rPr sz="950" spc="-15" dirty="0">
                <a:latin typeface="Microsoft Sans Serif"/>
                <a:cs typeface="Microsoft Sans Serif"/>
              </a:rPr>
              <a:t>=</a:t>
            </a:r>
            <a:r>
              <a:rPr sz="950" spc="-10" dirty="0">
                <a:latin typeface="Microsoft Sans Serif"/>
                <a:cs typeface="Microsoft Sans Serif"/>
              </a:rPr>
              <a:t> </a:t>
            </a:r>
            <a:r>
              <a:rPr sz="950" spc="15" dirty="0">
                <a:latin typeface="Microsoft Sans Serif"/>
                <a:cs typeface="Microsoft Sans Serif"/>
              </a:rPr>
              <a:t>5</a:t>
            </a:r>
            <a:r>
              <a:rPr sz="950" spc="-10" dirty="0">
                <a:latin typeface="Microsoft Sans Serif"/>
                <a:cs typeface="Microsoft Sans Serif"/>
              </a:rPr>
              <a:t> </a:t>
            </a:r>
            <a:r>
              <a:rPr sz="950" dirty="0">
                <a:latin typeface="Microsoft Sans Serif"/>
                <a:cs typeface="Microsoft Sans Serif"/>
              </a:rPr>
              <a:t>Ω</a:t>
            </a:r>
            <a:r>
              <a:rPr sz="950" spc="-10" dirty="0">
                <a:latin typeface="Microsoft Sans Serif"/>
                <a:cs typeface="Microsoft Sans Serif"/>
              </a:rPr>
              <a:t> </a:t>
            </a:r>
            <a:r>
              <a:rPr sz="950" spc="-15" dirty="0">
                <a:latin typeface="Microsoft Sans Serif"/>
                <a:cs typeface="Microsoft Sans Serif"/>
              </a:rPr>
              <a:t>+</a:t>
            </a:r>
            <a:r>
              <a:rPr sz="950" spc="-10" dirty="0">
                <a:latin typeface="Microsoft Sans Serif"/>
                <a:cs typeface="Microsoft Sans Serif"/>
              </a:rPr>
              <a:t> </a:t>
            </a:r>
            <a:r>
              <a:rPr sz="950" spc="15" dirty="0">
                <a:latin typeface="Microsoft Sans Serif"/>
                <a:cs typeface="Microsoft Sans Serif"/>
              </a:rPr>
              <a:t>5</a:t>
            </a:r>
            <a:r>
              <a:rPr sz="950" spc="-10" dirty="0">
                <a:latin typeface="Microsoft Sans Serif"/>
                <a:cs typeface="Microsoft Sans Serif"/>
              </a:rPr>
              <a:t> </a:t>
            </a:r>
            <a:r>
              <a:rPr sz="950" dirty="0">
                <a:latin typeface="Microsoft Sans Serif"/>
                <a:cs typeface="Microsoft Sans Serif"/>
              </a:rPr>
              <a:t>Ω</a:t>
            </a:r>
            <a:r>
              <a:rPr sz="950" spc="-10" dirty="0">
                <a:latin typeface="Microsoft Sans Serif"/>
                <a:cs typeface="Microsoft Sans Serif"/>
              </a:rPr>
              <a:t> </a:t>
            </a:r>
            <a:r>
              <a:rPr sz="950" spc="-15" dirty="0">
                <a:latin typeface="Microsoft Sans Serif"/>
                <a:cs typeface="Microsoft Sans Serif"/>
              </a:rPr>
              <a:t>=</a:t>
            </a:r>
            <a:r>
              <a:rPr sz="950" spc="-10" dirty="0">
                <a:latin typeface="Microsoft Sans Serif"/>
                <a:cs typeface="Microsoft Sans Serif"/>
              </a:rPr>
              <a:t> </a:t>
            </a:r>
            <a:r>
              <a:rPr sz="950" spc="15" dirty="0">
                <a:latin typeface="Microsoft Sans Serif"/>
                <a:cs typeface="Microsoft Sans Serif"/>
              </a:rPr>
              <a:t>10</a:t>
            </a:r>
            <a:r>
              <a:rPr sz="950" spc="-10" dirty="0">
                <a:latin typeface="Microsoft Sans Serif"/>
                <a:cs typeface="Microsoft Sans Serif"/>
              </a:rPr>
              <a:t> </a:t>
            </a:r>
            <a:r>
              <a:rPr sz="950" dirty="0">
                <a:latin typeface="Microsoft Sans Serif"/>
                <a:cs typeface="Microsoft Sans Serif"/>
              </a:rPr>
              <a:t>Ω</a:t>
            </a:r>
            <a:endParaRPr sz="950">
              <a:latin typeface="Microsoft Sans Serif"/>
              <a:cs typeface="Microsoft Sans Serif"/>
            </a:endParaRPr>
          </a:p>
        </p:txBody>
      </p:sp>
      <p:sp>
        <p:nvSpPr>
          <p:cNvPr id="32" name="object 32"/>
          <p:cNvSpPr txBox="1"/>
          <p:nvPr/>
        </p:nvSpPr>
        <p:spPr>
          <a:xfrm>
            <a:off x="10039273" y="5133106"/>
            <a:ext cx="1758314" cy="535940"/>
          </a:xfrm>
          <a:prstGeom prst="rect">
            <a:avLst/>
          </a:prstGeom>
        </p:spPr>
        <p:txBody>
          <a:bodyPr vert="horz" wrap="square" lIns="0" tIns="59055" rIns="0" bIns="0" rtlCol="0">
            <a:spAutoFit/>
          </a:bodyPr>
          <a:lstStyle/>
          <a:p>
            <a:pPr marL="12700">
              <a:spcBef>
                <a:spcPts val="465"/>
              </a:spcBef>
            </a:pPr>
            <a:r>
              <a:rPr sz="750" dirty="0">
                <a:latin typeface="Microsoft Sans Serif"/>
                <a:cs typeface="Microsoft Sans Serif"/>
              </a:rPr>
              <a:t>2. </a:t>
            </a:r>
            <a:r>
              <a:rPr sz="750" spc="20" dirty="0">
                <a:latin typeface="Microsoft Sans Serif"/>
                <a:cs typeface="Microsoft Sans Serif"/>
              </a:rPr>
              <a:t>Combina</a:t>
            </a:r>
            <a:r>
              <a:rPr sz="750" dirty="0">
                <a:latin typeface="Microsoft Sans Serif"/>
                <a:cs typeface="Microsoft Sans Serif"/>
              </a:rPr>
              <a:t> las </a:t>
            </a:r>
            <a:r>
              <a:rPr sz="750" spc="10" dirty="0">
                <a:latin typeface="Microsoft Sans Serif"/>
                <a:cs typeface="Microsoft Sans Serif"/>
              </a:rPr>
              <a:t>resistencias</a:t>
            </a:r>
            <a:r>
              <a:rPr sz="750" dirty="0">
                <a:latin typeface="Microsoft Sans Serif"/>
                <a:cs typeface="Microsoft Sans Serif"/>
              </a:rPr>
              <a:t> </a:t>
            </a:r>
            <a:r>
              <a:rPr sz="750" spc="25" dirty="0">
                <a:latin typeface="Microsoft Sans Serif"/>
                <a:cs typeface="Microsoft Sans Serif"/>
              </a:rPr>
              <a:t>en</a:t>
            </a:r>
            <a:r>
              <a:rPr sz="750" dirty="0">
                <a:latin typeface="Microsoft Sans Serif"/>
                <a:cs typeface="Microsoft Sans Serif"/>
              </a:rPr>
              <a:t> </a:t>
            </a:r>
            <a:r>
              <a:rPr sz="750" spc="20" dirty="0">
                <a:latin typeface="Microsoft Sans Serif"/>
                <a:cs typeface="Microsoft Sans Serif"/>
              </a:rPr>
              <a:t>paralelo</a:t>
            </a:r>
            <a:endParaRPr sz="750">
              <a:latin typeface="Microsoft Sans Serif"/>
              <a:cs typeface="Microsoft Sans Serif"/>
            </a:endParaRPr>
          </a:p>
          <a:p>
            <a:pPr marR="339725" algn="ctr">
              <a:lnSpc>
                <a:spcPts val="1130"/>
              </a:lnSpc>
              <a:spcBef>
                <a:spcPts val="484"/>
              </a:spcBef>
            </a:pPr>
            <a:r>
              <a:rPr sz="1000" spc="15" dirty="0">
                <a:latin typeface="Microsoft Sans Serif"/>
                <a:cs typeface="Microsoft Sans Serif"/>
              </a:rPr>
              <a:t>1</a:t>
            </a:r>
            <a:endParaRPr sz="1000">
              <a:latin typeface="Microsoft Sans Serif"/>
              <a:cs typeface="Microsoft Sans Serif"/>
            </a:endParaRPr>
          </a:p>
          <a:p>
            <a:pPr marR="28575" algn="r">
              <a:lnSpc>
                <a:spcPts val="1130"/>
              </a:lnSpc>
            </a:pPr>
            <a:r>
              <a:rPr sz="1000" spc="15" dirty="0">
                <a:latin typeface="Microsoft Sans Serif"/>
                <a:cs typeface="Microsoft Sans Serif"/>
              </a:rPr>
              <a:t>10</a:t>
            </a:r>
            <a:r>
              <a:rPr sz="1000" spc="-10" dirty="0">
                <a:latin typeface="Microsoft Sans Serif"/>
                <a:cs typeface="Microsoft Sans Serif"/>
              </a:rPr>
              <a:t> </a:t>
            </a:r>
            <a:r>
              <a:rPr sz="1000" dirty="0">
                <a:latin typeface="Microsoft Sans Serif"/>
                <a:cs typeface="Microsoft Sans Serif"/>
              </a:rPr>
              <a:t>Ω</a:t>
            </a:r>
            <a:endParaRPr sz="1000">
              <a:latin typeface="Microsoft Sans Serif"/>
              <a:cs typeface="Microsoft Sans Serif"/>
            </a:endParaRPr>
          </a:p>
        </p:txBody>
      </p:sp>
      <p:sp>
        <p:nvSpPr>
          <p:cNvPr id="33" name="object 33"/>
          <p:cNvSpPr txBox="1"/>
          <p:nvPr/>
        </p:nvSpPr>
        <p:spPr>
          <a:xfrm>
            <a:off x="7861075" y="5528231"/>
            <a:ext cx="53340" cy="105157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600" spc="45" dirty="0">
                <a:latin typeface="Microsoft Sans Serif"/>
                <a:cs typeface="Microsoft Sans Serif"/>
              </a:rPr>
              <a:t>t</a:t>
            </a:r>
            <a:endParaRPr sz="600">
              <a:latin typeface="Microsoft Sans Serif"/>
              <a:cs typeface="Microsoft Sans Serif"/>
            </a:endParaRPr>
          </a:p>
        </p:txBody>
      </p:sp>
      <p:sp>
        <p:nvSpPr>
          <p:cNvPr id="34" name="object 34"/>
          <p:cNvSpPr txBox="1"/>
          <p:nvPr/>
        </p:nvSpPr>
        <p:spPr>
          <a:xfrm>
            <a:off x="11571718" y="5719276"/>
            <a:ext cx="98425" cy="166712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1000" spc="15" dirty="0">
                <a:latin typeface="Microsoft Sans Serif"/>
                <a:cs typeface="Microsoft Sans Serif"/>
              </a:rPr>
              <a:t>2</a:t>
            </a:r>
            <a:endParaRPr sz="1000">
              <a:latin typeface="Microsoft Sans Serif"/>
              <a:cs typeface="Microsoft Sans Serif"/>
            </a:endParaRPr>
          </a:p>
        </p:txBody>
      </p:sp>
      <p:sp>
        <p:nvSpPr>
          <p:cNvPr id="35" name="object 35"/>
          <p:cNvSpPr txBox="1"/>
          <p:nvPr/>
        </p:nvSpPr>
        <p:spPr>
          <a:xfrm>
            <a:off x="9932531" y="5592250"/>
            <a:ext cx="210185" cy="166712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1000" spc="-105" dirty="0">
                <a:latin typeface="Microsoft Sans Serif"/>
                <a:cs typeface="Microsoft Sans Serif"/>
              </a:rPr>
              <a:t>R</a:t>
            </a:r>
            <a:r>
              <a:rPr sz="1000" spc="-10" dirty="0">
                <a:latin typeface="Microsoft Sans Serif"/>
                <a:cs typeface="Microsoft Sans Serif"/>
              </a:rPr>
              <a:t> </a:t>
            </a:r>
            <a:r>
              <a:rPr sz="1000" spc="-15" dirty="0">
                <a:latin typeface="Microsoft Sans Serif"/>
                <a:cs typeface="Microsoft Sans Serif"/>
              </a:rPr>
              <a:t>=</a:t>
            </a:r>
            <a:endParaRPr sz="1000">
              <a:latin typeface="Microsoft Sans Serif"/>
              <a:cs typeface="Microsoft Sans Serif"/>
            </a:endParaRPr>
          </a:p>
        </p:txBody>
      </p:sp>
      <p:sp>
        <p:nvSpPr>
          <p:cNvPr id="36" name="object 36"/>
          <p:cNvSpPr txBox="1"/>
          <p:nvPr/>
        </p:nvSpPr>
        <p:spPr>
          <a:xfrm>
            <a:off x="10017239" y="5685343"/>
            <a:ext cx="53340" cy="105157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600" spc="45" dirty="0">
                <a:latin typeface="Microsoft Sans Serif"/>
                <a:cs typeface="Microsoft Sans Serif"/>
              </a:rPr>
              <a:t>t</a:t>
            </a:r>
            <a:endParaRPr sz="600">
              <a:latin typeface="Microsoft Sans Serif"/>
              <a:cs typeface="Microsoft Sans Serif"/>
            </a:endParaRPr>
          </a:p>
        </p:txBody>
      </p:sp>
      <p:sp>
        <p:nvSpPr>
          <p:cNvPr id="37" name="object 37"/>
          <p:cNvSpPr txBox="1"/>
          <p:nvPr/>
        </p:nvSpPr>
        <p:spPr>
          <a:xfrm>
            <a:off x="10320096" y="5584265"/>
            <a:ext cx="303530" cy="431800"/>
          </a:xfrm>
          <a:prstGeom prst="rect">
            <a:avLst/>
          </a:prstGeom>
        </p:spPr>
        <p:txBody>
          <a:bodyPr vert="horz" wrap="square" lIns="0" tIns="63500" rIns="0" bIns="0" rtlCol="0">
            <a:spAutoFit/>
          </a:bodyPr>
          <a:lstStyle/>
          <a:p>
            <a:pPr marR="3175" algn="ctr">
              <a:spcBef>
                <a:spcPts val="500"/>
              </a:spcBef>
            </a:pPr>
            <a:r>
              <a:rPr sz="1000" u="sng" spc="15" dirty="0">
                <a:uFill>
                  <a:solidFill>
                    <a:srgbClr val="000000"/>
                  </a:solidFill>
                </a:uFill>
                <a:latin typeface="Microsoft Sans Serif"/>
                <a:cs typeface="Microsoft Sans Serif"/>
              </a:rPr>
              <a:t>1</a:t>
            </a:r>
            <a:endParaRPr sz="1000">
              <a:latin typeface="Microsoft Sans Serif"/>
              <a:cs typeface="Microsoft Sans Serif"/>
            </a:endParaRPr>
          </a:p>
          <a:p>
            <a:pPr algn="ctr">
              <a:spcBef>
                <a:spcPts val="400"/>
              </a:spcBef>
            </a:pPr>
            <a:r>
              <a:rPr sz="1000" spc="15" dirty="0">
                <a:latin typeface="Microsoft Sans Serif"/>
                <a:cs typeface="Microsoft Sans Serif"/>
              </a:rPr>
              <a:t>10</a:t>
            </a:r>
            <a:r>
              <a:rPr sz="1000" spc="-65" dirty="0">
                <a:latin typeface="Microsoft Sans Serif"/>
                <a:cs typeface="Microsoft Sans Serif"/>
              </a:rPr>
              <a:t> </a:t>
            </a:r>
            <a:r>
              <a:rPr sz="1000" dirty="0">
                <a:latin typeface="Microsoft Sans Serif"/>
                <a:cs typeface="Microsoft Sans Serif"/>
              </a:rPr>
              <a:t>Ω</a:t>
            </a:r>
            <a:endParaRPr sz="1000">
              <a:latin typeface="Microsoft Sans Serif"/>
              <a:cs typeface="Microsoft Sans Serif"/>
            </a:endParaRPr>
          </a:p>
        </p:txBody>
      </p:sp>
      <p:sp>
        <p:nvSpPr>
          <p:cNvPr id="38" name="object 38"/>
          <p:cNvSpPr txBox="1"/>
          <p:nvPr/>
        </p:nvSpPr>
        <p:spPr>
          <a:xfrm>
            <a:off x="10691521" y="5698347"/>
            <a:ext cx="98425" cy="166712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1000" spc="-15" dirty="0">
                <a:latin typeface="Microsoft Sans Serif"/>
                <a:cs typeface="Microsoft Sans Serif"/>
              </a:rPr>
              <a:t>+</a:t>
            </a:r>
            <a:endParaRPr sz="1000">
              <a:latin typeface="Microsoft Sans Serif"/>
              <a:cs typeface="Microsoft Sans Serif"/>
            </a:endParaRPr>
          </a:p>
        </p:txBody>
      </p:sp>
      <p:sp>
        <p:nvSpPr>
          <p:cNvPr id="39" name="object 39"/>
          <p:cNvSpPr txBox="1"/>
          <p:nvPr/>
        </p:nvSpPr>
        <p:spPr>
          <a:xfrm>
            <a:off x="10853496" y="5596962"/>
            <a:ext cx="303530" cy="431800"/>
          </a:xfrm>
          <a:prstGeom prst="rect">
            <a:avLst/>
          </a:prstGeom>
        </p:spPr>
        <p:txBody>
          <a:bodyPr vert="horz" wrap="square" lIns="0" tIns="63500" rIns="0" bIns="0" rtlCol="0">
            <a:spAutoFit/>
          </a:bodyPr>
          <a:lstStyle/>
          <a:p>
            <a:pPr marR="3175" algn="ctr">
              <a:spcBef>
                <a:spcPts val="500"/>
              </a:spcBef>
            </a:pPr>
            <a:r>
              <a:rPr sz="1000" u="sng" spc="15" dirty="0">
                <a:uFill>
                  <a:solidFill>
                    <a:srgbClr val="000000"/>
                  </a:solidFill>
                </a:uFill>
                <a:latin typeface="Microsoft Sans Serif"/>
                <a:cs typeface="Microsoft Sans Serif"/>
              </a:rPr>
              <a:t>1</a:t>
            </a:r>
            <a:endParaRPr sz="1000">
              <a:latin typeface="Microsoft Sans Serif"/>
              <a:cs typeface="Microsoft Sans Serif"/>
            </a:endParaRPr>
          </a:p>
          <a:p>
            <a:pPr algn="ctr">
              <a:spcBef>
                <a:spcPts val="400"/>
              </a:spcBef>
            </a:pPr>
            <a:r>
              <a:rPr sz="1000" spc="15" dirty="0">
                <a:latin typeface="Microsoft Sans Serif"/>
                <a:cs typeface="Microsoft Sans Serif"/>
              </a:rPr>
              <a:t>10</a:t>
            </a:r>
            <a:r>
              <a:rPr sz="1000" spc="-65" dirty="0">
                <a:latin typeface="Microsoft Sans Serif"/>
                <a:cs typeface="Microsoft Sans Serif"/>
              </a:rPr>
              <a:t> </a:t>
            </a:r>
            <a:r>
              <a:rPr sz="1000" dirty="0">
                <a:latin typeface="Microsoft Sans Serif"/>
                <a:cs typeface="Microsoft Sans Serif"/>
              </a:rPr>
              <a:t>Ω</a:t>
            </a:r>
            <a:endParaRPr sz="1000">
              <a:latin typeface="Microsoft Sans Serif"/>
              <a:cs typeface="Microsoft Sans Serif"/>
            </a:endParaRPr>
          </a:p>
        </p:txBody>
      </p:sp>
      <p:sp>
        <p:nvSpPr>
          <p:cNvPr id="40" name="object 40"/>
          <p:cNvSpPr txBox="1"/>
          <p:nvPr/>
        </p:nvSpPr>
        <p:spPr>
          <a:xfrm>
            <a:off x="11253750" y="5613397"/>
            <a:ext cx="98425" cy="166712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1000" spc="-15" dirty="0">
                <a:latin typeface="Microsoft Sans Serif"/>
                <a:cs typeface="Microsoft Sans Serif"/>
              </a:rPr>
              <a:t>=</a:t>
            </a:r>
            <a:endParaRPr sz="1000">
              <a:latin typeface="Microsoft Sans Serif"/>
              <a:cs typeface="Microsoft Sans Serif"/>
            </a:endParaRPr>
          </a:p>
        </p:txBody>
      </p:sp>
      <p:sp>
        <p:nvSpPr>
          <p:cNvPr id="41" name="object 41"/>
          <p:cNvSpPr txBox="1"/>
          <p:nvPr/>
        </p:nvSpPr>
        <p:spPr>
          <a:xfrm>
            <a:off x="11850650" y="5615066"/>
            <a:ext cx="320675" cy="159018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950" spc="-15" dirty="0">
                <a:latin typeface="Microsoft Sans Serif"/>
                <a:cs typeface="Microsoft Sans Serif"/>
              </a:rPr>
              <a:t>=</a:t>
            </a:r>
            <a:r>
              <a:rPr sz="950" spc="-50" dirty="0">
                <a:latin typeface="Microsoft Sans Serif"/>
                <a:cs typeface="Microsoft Sans Serif"/>
              </a:rPr>
              <a:t> </a:t>
            </a:r>
            <a:r>
              <a:rPr sz="950" spc="15" dirty="0">
                <a:latin typeface="Microsoft Sans Serif"/>
                <a:cs typeface="Microsoft Sans Serif"/>
              </a:rPr>
              <a:t>5</a:t>
            </a:r>
            <a:r>
              <a:rPr sz="950" spc="-50" dirty="0">
                <a:latin typeface="Microsoft Sans Serif"/>
                <a:cs typeface="Microsoft Sans Serif"/>
              </a:rPr>
              <a:t> </a:t>
            </a:r>
            <a:r>
              <a:rPr sz="950" dirty="0">
                <a:latin typeface="Microsoft Sans Serif"/>
                <a:cs typeface="Microsoft Sans Serif"/>
              </a:rPr>
              <a:t>Ω</a:t>
            </a:r>
            <a:endParaRPr sz="950">
              <a:latin typeface="Microsoft Sans Serif"/>
              <a:cs typeface="Microsoft Sans Serif"/>
            </a:endParaRP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7874851" y="1701940"/>
            <a:ext cx="1139825" cy="454025"/>
          </a:xfrm>
          <a:custGeom>
            <a:avLst/>
            <a:gdLst/>
            <a:ahLst/>
            <a:cxnLst/>
            <a:rect l="l" t="t" r="r" b="b"/>
            <a:pathLst>
              <a:path w="1139825" h="454025">
                <a:moveTo>
                  <a:pt x="1139748" y="399808"/>
                </a:moveTo>
                <a:lnTo>
                  <a:pt x="1062634" y="399808"/>
                </a:lnTo>
                <a:lnTo>
                  <a:pt x="1038796" y="452196"/>
                </a:lnTo>
                <a:lnTo>
                  <a:pt x="999007" y="347421"/>
                </a:lnTo>
                <a:lnTo>
                  <a:pt x="959205" y="453694"/>
                </a:lnTo>
                <a:lnTo>
                  <a:pt x="919403" y="347421"/>
                </a:lnTo>
                <a:lnTo>
                  <a:pt x="879601" y="453694"/>
                </a:lnTo>
                <a:lnTo>
                  <a:pt x="839787" y="347421"/>
                </a:lnTo>
                <a:lnTo>
                  <a:pt x="800011" y="453694"/>
                </a:lnTo>
                <a:lnTo>
                  <a:pt x="760196" y="345935"/>
                </a:lnTo>
                <a:lnTo>
                  <a:pt x="737844" y="399808"/>
                </a:lnTo>
                <a:lnTo>
                  <a:pt x="651649" y="399808"/>
                </a:lnTo>
                <a:lnTo>
                  <a:pt x="651649" y="53886"/>
                </a:lnTo>
                <a:lnTo>
                  <a:pt x="737844" y="53886"/>
                </a:lnTo>
                <a:lnTo>
                  <a:pt x="760196" y="0"/>
                </a:lnTo>
                <a:lnTo>
                  <a:pt x="800011" y="107759"/>
                </a:lnTo>
                <a:lnTo>
                  <a:pt x="839787" y="1498"/>
                </a:lnTo>
                <a:lnTo>
                  <a:pt x="879601" y="107759"/>
                </a:lnTo>
                <a:lnTo>
                  <a:pt x="919403" y="1498"/>
                </a:lnTo>
                <a:lnTo>
                  <a:pt x="959205" y="107759"/>
                </a:lnTo>
                <a:lnTo>
                  <a:pt x="999007" y="1498"/>
                </a:lnTo>
                <a:lnTo>
                  <a:pt x="1038796" y="106273"/>
                </a:lnTo>
                <a:lnTo>
                  <a:pt x="1062634" y="53886"/>
                </a:lnTo>
                <a:lnTo>
                  <a:pt x="1139748" y="53886"/>
                </a:lnTo>
                <a:lnTo>
                  <a:pt x="1139748" y="399808"/>
                </a:lnTo>
                <a:close/>
              </a:path>
              <a:path w="1139825" h="454025">
                <a:moveTo>
                  <a:pt x="99377" y="453059"/>
                </a:moveTo>
                <a:lnTo>
                  <a:pt x="99377" y="217690"/>
                </a:lnTo>
                <a:lnTo>
                  <a:pt x="249732" y="217690"/>
                </a:lnTo>
                <a:lnTo>
                  <a:pt x="272084" y="163817"/>
                </a:lnTo>
                <a:lnTo>
                  <a:pt x="311886" y="271576"/>
                </a:lnTo>
                <a:lnTo>
                  <a:pt x="351688" y="165303"/>
                </a:lnTo>
                <a:lnTo>
                  <a:pt x="391490" y="271576"/>
                </a:lnTo>
                <a:lnTo>
                  <a:pt x="431291" y="165303"/>
                </a:lnTo>
                <a:lnTo>
                  <a:pt x="471093" y="271576"/>
                </a:lnTo>
                <a:lnTo>
                  <a:pt x="510895" y="165303"/>
                </a:lnTo>
                <a:lnTo>
                  <a:pt x="550684" y="270078"/>
                </a:lnTo>
                <a:lnTo>
                  <a:pt x="574522" y="217690"/>
                </a:lnTo>
                <a:lnTo>
                  <a:pt x="651649" y="217690"/>
                </a:lnTo>
              </a:path>
              <a:path w="1139825" h="454025">
                <a:moveTo>
                  <a:pt x="0" y="453059"/>
                </a:moveTo>
                <a:lnTo>
                  <a:pt x="198742" y="453059"/>
                </a:lnTo>
              </a:path>
            </a:pathLst>
          </a:custGeom>
          <a:ln w="12700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grpSp>
        <p:nvGrpSpPr>
          <p:cNvPr id="3" name="object 3"/>
          <p:cNvGrpSpPr/>
          <p:nvPr/>
        </p:nvGrpSpPr>
        <p:grpSpPr>
          <a:xfrm>
            <a:off x="7879943" y="3123374"/>
            <a:ext cx="1299210" cy="622300"/>
            <a:chOff x="2825343" y="3123374"/>
            <a:chExt cx="1299210" cy="622300"/>
          </a:xfrm>
        </p:grpSpPr>
        <p:sp>
          <p:nvSpPr>
            <p:cNvPr id="4" name="object 4"/>
            <p:cNvSpPr/>
            <p:nvPr/>
          </p:nvSpPr>
          <p:spPr>
            <a:xfrm>
              <a:off x="2825343" y="3129724"/>
              <a:ext cx="1292860" cy="609600"/>
            </a:xfrm>
            <a:custGeom>
              <a:avLst/>
              <a:gdLst/>
              <a:ahLst/>
              <a:cxnLst/>
              <a:rect l="l" t="t" r="r" b="b"/>
              <a:pathLst>
                <a:path w="1292860" h="609600">
                  <a:moveTo>
                    <a:pt x="99364" y="289255"/>
                  </a:moveTo>
                  <a:lnTo>
                    <a:pt x="99364" y="53873"/>
                  </a:lnTo>
                  <a:lnTo>
                    <a:pt x="249732" y="53873"/>
                  </a:lnTo>
                  <a:lnTo>
                    <a:pt x="272072" y="0"/>
                  </a:lnTo>
                  <a:lnTo>
                    <a:pt x="311873" y="107772"/>
                  </a:lnTo>
                  <a:lnTo>
                    <a:pt x="351675" y="1485"/>
                  </a:lnTo>
                  <a:lnTo>
                    <a:pt x="391477" y="107772"/>
                  </a:lnTo>
                  <a:lnTo>
                    <a:pt x="431279" y="1485"/>
                  </a:lnTo>
                  <a:lnTo>
                    <a:pt x="471081" y="107772"/>
                  </a:lnTo>
                  <a:lnTo>
                    <a:pt x="510882" y="1485"/>
                  </a:lnTo>
                  <a:lnTo>
                    <a:pt x="550671" y="106260"/>
                  </a:lnTo>
                  <a:lnTo>
                    <a:pt x="574509" y="53873"/>
                  </a:lnTo>
                  <a:lnTo>
                    <a:pt x="651637" y="53873"/>
                  </a:lnTo>
                  <a:lnTo>
                    <a:pt x="723163" y="53873"/>
                  </a:lnTo>
                  <a:lnTo>
                    <a:pt x="809370" y="53873"/>
                  </a:lnTo>
                  <a:lnTo>
                    <a:pt x="831710" y="0"/>
                  </a:lnTo>
                  <a:lnTo>
                    <a:pt x="871512" y="107772"/>
                  </a:lnTo>
                  <a:lnTo>
                    <a:pt x="911313" y="1485"/>
                  </a:lnTo>
                  <a:lnTo>
                    <a:pt x="951115" y="107772"/>
                  </a:lnTo>
                  <a:lnTo>
                    <a:pt x="990917" y="1485"/>
                  </a:lnTo>
                  <a:lnTo>
                    <a:pt x="1030719" y="107772"/>
                  </a:lnTo>
                  <a:lnTo>
                    <a:pt x="1070521" y="1485"/>
                  </a:lnTo>
                  <a:lnTo>
                    <a:pt x="1110310" y="106260"/>
                  </a:lnTo>
                  <a:lnTo>
                    <a:pt x="1134148" y="53873"/>
                  </a:lnTo>
                  <a:lnTo>
                    <a:pt x="1139748" y="53873"/>
                  </a:lnTo>
                  <a:lnTo>
                    <a:pt x="1292339" y="53873"/>
                  </a:lnTo>
                  <a:lnTo>
                    <a:pt x="1292339" y="448691"/>
                  </a:lnTo>
                  <a:lnTo>
                    <a:pt x="1292339" y="609333"/>
                  </a:lnTo>
                  <a:lnTo>
                    <a:pt x="99364" y="609333"/>
                  </a:lnTo>
                  <a:lnTo>
                    <a:pt x="99364" y="346925"/>
                  </a:lnTo>
                </a:path>
                <a:path w="1292860" h="609600">
                  <a:moveTo>
                    <a:pt x="0" y="289255"/>
                  </a:moveTo>
                  <a:lnTo>
                    <a:pt x="198729" y="289255"/>
                  </a:lnTo>
                </a:path>
              </a:pathLst>
            </a:custGeom>
            <a:ln w="1270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5" name="object 5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3696347" y="3615524"/>
              <a:ext cx="107543" cy="64058"/>
            </a:xfrm>
            <a:prstGeom prst="rect">
              <a:avLst/>
            </a:prstGeom>
          </p:spPr>
        </p:pic>
      </p:grpSp>
      <p:sp>
        <p:nvSpPr>
          <p:cNvPr id="6" name="object 6"/>
          <p:cNvSpPr/>
          <p:nvPr/>
        </p:nvSpPr>
        <p:spPr>
          <a:xfrm>
            <a:off x="8610600" y="4064037"/>
            <a:ext cx="294640" cy="0"/>
          </a:xfrm>
          <a:custGeom>
            <a:avLst/>
            <a:gdLst/>
            <a:ahLst/>
            <a:cxnLst/>
            <a:rect l="l" t="t" r="r" b="b"/>
            <a:pathLst>
              <a:path w="294639">
                <a:moveTo>
                  <a:pt x="0" y="0"/>
                </a:moveTo>
                <a:lnTo>
                  <a:pt x="294639" y="0"/>
                </a:lnTo>
              </a:path>
            </a:pathLst>
          </a:custGeom>
          <a:ln w="12700">
            <a:solidFill>
              <a:srgbClr val="010101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" name="object 7"/>
          <p:cNvSpPr/>
          <p:nvPr/>
        </p:nvSpPr>
        <p:spPr>
          <a:xfrm>
            <a:off x="8768029" y="5021732"/>
            <a:ext cx="142240" cy="0"/>
          </a:xfrm>
          <a:custGeom>
            <a:avLst/>
            <a:gdLst/>
            <a:ahLst/>
            <a:cxnLst/>
            <a:rect l="l" t="t" r="r" b="b"/>
            <a:pathLst>
              <a:path w="142239">
                <a:moveTo>
                  <a:pt x="0" y="0"/>
                </a:moveTo>
                <a:lnTo>
                  <a:pt x="142239" y="0"/>
                </a:lnTo>
              </a:path>
            </a:pathLst>
          </a:custGeom>
          <a:ln w="12700">
            <a:solidFill>
              <a:srgbClr val="010101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" name="object 8"/>
          <p:cNvSpPr/>
          <p:nvPr/>
        </p:nvSpPr>
        <p:spPr>
          <a:xfrm>
            <a:off x="9102115" y="5021732"/>
            <a:ext cx="142240" cy="0"/>
          </a:xfrm>
          <a:custGeom>
            <a:avLst/>
            <a:gdLst/>
            <a:ahLst/>
            <a:cxnLst/>
            <a:rect l="l" t="t" r="r" b="b"/>
            <a:pathLst>
              <a:path w="142239">
                <a:moveTo>
                  <a:pt x="0" y="0"/>
                </a:moveTo>
                <a:lnTo>
                  <a:pt x="142239" y="0"/>
                </a:lnTo>
              </a:path>
            </a:pathLst>
          </a:custGeom>
          <a:ln w="12700">
            <a:solidFill>
              <a:srgbClr val="010101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" name="object 9"/>
          <p:cNvSpPr/>
          <p:nvPr/>
        </p:nvSpPr>
        <p:spPr>
          <a:xfrm>
            <a:off x="10408616" y="1537004"/>
            <a:ext cx="1170305" cy="1013460"/>
          </a:xfrm>
          <a:custGeom>
            <a:avLst/>
            <a:gdLst/>
            <a:ahLst/>
            <a:cxnLst/>
            <a:rect l="l" t="t" r="r" b="b"/>
            <a:pathLst>
              <a:path w="1170304" h="1013460">
                <a:moveTo>
                  <a:pt x="407034" y="990"/>
                </a:moveTo>
                <a:lnTo>
                  <a:pt x="407034" y="344970"/>
                </a:lnTo>
                <a:lnTo>
                  <a:pt x="459422" y="368807"/>
                </a:lnTo>
                <a:lnTo>
                  <a:pt x="354647" y="408609"/>
                </a:lnTo>
                <a:lnTo>
                  <a:pt x="460921" y="448398"/>
                </a:lnTo>
                <a:lnTo>
                  <a:pt x="354647" y="488213"/>
                </a:lnTo>
                <a:lnTo>
                  <a:pt x="460921" y="527989"/>
                </a:lnTo>
                <a:lnTo>
                  <a:pt x="354647" y="567804"/>
                </a:lnTo>
                <a:lnTo>
                  <a:pt x="460921" y="607606"/>
                </a:lnTo>
                <a:lnTo>
                  <a:pt x="353161" y="647407"/>
                </a:lnTo>
                <a:lnTo>
                  <a:pt x="407034" y="669747"/>
                </a:lnTo>
                <a:lnTo>
                  <a:pt x="407034" y="1010157"/>
                </a:lnTo>
              </a:path>
              <a:path w="1170304" h="1013460">
                <a:moveTo>
                  <a:pt x="99618" y="536194"/>
                </a:moveTo>
                <a:lnTo>
                  <a:pt x="99618" y="1013205"/>
                </a:lnTo>
                <a:lnTo>
                  <a:pt x="1118412" y="1013205"/>
                </a:lnTo>
                <a:lnTo>
                  <a:pt x="1118412" y="848258"/>
                </a:lnTo>
              </a:path>
              <a:path w="1170304" h="1013460">
                <a:moveTo>
                  <a:pt x="0" y="478523"/>
                </a:moveTo>
                <a:lnTo>
                  <a:pt x="198729" y="478523"/>
                </a:lnTo>
              </a:path>
              <a:path w="1170304" h="1013460">
                <a:moveTo>
                  <a:pt x="155447" y="536194"/>
                </a:moveTo>
                <a:lnTo>
                  <a:pt x="43294" y="536194"/>
                </a:lnTo>
              </a:path>
              <a:path w="1170304" h="1013460">
                <a:moveTo>
                  <a:pt x="96151" y="478523"/>
                </a:moveTo>
                <a:lnTo>
                  <a:pt x="96151" y="1511"/>
                </a:lnTo>
                <a:lnTo>
                  <a:pt x="1120952" y="0"/>
                </a:lnTo>
                <a:lnTo>
                  <a:pt x="1120952" y="73659"/>
                </a:lnTo>
                <a:lnTo>
                  <a:pt x="1115809" y="75869"/>
                </a:lnTo>
                <a:lnTo>
                  <a:pt x="1168184" y="99707"/>
                </a:lnTo>
                <a:lnTo>
                  <a:pt x="1063409" y="139496"/>
                </a:lnTo>
                <a:lnTo>
                  <a:pt x="1169682" y="179298"/>
                </a:lnTo>
                <a:lnTo>
                  <a:pt x="1063409" y="219100"/>
                </a:lnTo>
                <a:lnTo>
                  <a:pt x="1169682" y="258902"/>
                </a:lnTo>
                <a:lnTo>
                  <a:pt x="1063409" y="298716"/>
                </a:lnTo>
                <a:lnTo>
                  <a:pt x="1169682" y="338505"/>
                </a:lnTo>
                <a:lnTo>
                  <a:pt x="1061923" y="378307"/>
                </a:lnTo>
                <a:lnTo>
                  <a:pt x="1115809" y="400646"/>
                </a:lnTo>
                <a:lnTo>
                  <a:pt x="1115809" y="523468"/>
                </a:lnTo>
                <a:lnTo>
                  <a:pt x="1168184" y="547319"/>
                </a:lnTo>
                <a:lnTo>
                  <a:pt x="1063409" y="587121"/>
                </a:lnTo>
                <a:lnTo>
                  <a:pt x="1169682" y="626897"/>
                </a:lnTo>
                <a:lnTo>
                  <a:pt x="1063409" y="666711"/>
                </a:lnTo>
                <a:lnTo>
                  <a:pt x="1169682" y="706501"/>
                </a:lnTo>
                <a:lnTo>
                  <a:pt x="1063409" y="746315"/>
                </a:lnTo>
                <a:lnTo>
                  <a:pt x="1169682" y="786117"/>
                </a:lnTo>
                <a:lnTo>
                  <a:pt x="1061923" y="825919"/>
                </a:lnTo>
                <a:lnTo>
                  <a:pt x="1115809" y="848258"/>
                </a:lnTo>
                <a:lnTo>
                  <a:pt x="1116050" y="850036"/>
                </a:lnTo>
              </a:path>
            </a:pathLst>
          </a:custGeom>
          <a:ln w="12700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" name="object 10"/>
          <p:cNvSpPr/>
          <p:nvPr/>
        </p:nvSpPr>
        <p:spPr>
          <a:xfrm>
            <a:off x="10766387" y="2971660"/>
            <a:ext cx="107950" cy="1009650"/>
          </a:xfrm>
          <a:custGeom>
            <a:avLst/>
            <a:gdLst/>
            <a:ahLst/>
            <a:cxnLst/>
            <a:rect l="l" t="t" r="r" b="b"/>
            <a:pathLst>
              <a:path w="107950" h="1009650">
                <a:moveTo>
                  <a:pt x="53898" y="0"/>
                </a:moveTo>
                <a:lnTo>
                  <a:pt x="53898" y="343966"/>
                </a:lnTo>
                <a:lnTo>
                  <a:pt x="106273" y="367804"/>
                </a:lnTo>
                <a:lnTo>
                  <a:pt x="1498" y="407593"/>
                </a:lnTo>
                <a:lnTo>
                  <a:pt x="107772" y="447395"/>
                </a:lnTo>
                <a:lnTo>
                  <a:pt x="1498" y="487210"/>
                </a:lnTo>
                <a:lnTo>
                  <a:pt x="107772" y="526999"/>
                </a:lnTo>
                <a:lnTo>
                  <a:pt x="1498" y="566801"/>
                </a:lnTo>
                <a:lnTo>
                  <a:pt x="107772" y="606590"/>
                </a:lnTo>
                <a:lnTo>
                  <a:pt x="0" y="646404"/>
                </a:lnTo>
                <a:lnTo>
                  <a:pt x="53898" y="668743"/>
                </a:lnTo>
                <a:lnTo>
                  <a:pt x="53898" y="1009154"/>
                </a:lnTo>
              </a:path>
            </a:pathLst>
          </a:custGeom>
          <a:ln w="12700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" name="object 11"/>
          <p:cNvSpPr/>
          <p:nvPr/>
        </p:nvSpPr>
        <p:spPr>
          <a:xfrm>
            <a:off x="10512869" y="3506317"/>
            <a:ext cx="0" cy="477520"/>
          </a:xfrm>
          <a:custGeom>
            <a:avLst/>
            <a:gdLst/>
            <a:ahLst/>
            <a:cxnLst/>
            <a:rect l="l" t="t" r="r" b="b"/>
            <a:pathLst>
              <a:path h="477520">
                <a:moveTo>
                  <a:pt x="0" y="477024"/>
                </a:moveTo>
                <a:lnTo>
                  <a:pt x="0" y="0"/>
                </a:lnTo>
              </a:path>
            </a:pathLst>
          </a:custGeom>
          <a:ln w="12700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" name="object 12"/>
          <p:cNvSpPr/>
          <p:nvPr/>
        </p:nvSpPr>
        <p:spPr>
          <a:xfrm>
            <a:off x="10413226" y="3448672"/>
            <a:ext cx="198755" cy="0"/>
          </a:xfrm>
          <a:custGeom>
            <a:avLst/>
            <a:gdLst/>
            <a:ahLst/>
            <a:cxnLst/>
            <a:rect l="l" t="t" r="r" b="b"/>
            <a:pathLst>
              <a:path w="198754">
                <a:moveTo>
                  <a:pt x="0" y="0"/>
                </a:moveTo>
                <a:lnTo>
                  <a:pt x="198742" y="0"/>
                </a:lnTo>
              </a:path>
            </a:pathLst>
          </a:custGeom>
          <a:ln w="12700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" name="object 13"/>
          <p:cNvSpPr/>
          <p:nvPr/>
        </p:nvSpPr>
        <p:spPr>
          <a:xfrm>
            <a:off x="10456519" y="2971660"/>
            <a:ext cx="1116330" cy="1014094"/>
          </a:xfrm>
          <a:custGeom>
            <a:avLst/>
            <a:gdLst/>
            <a:ahLst/>
            <a:cxnLst/>
            <a:rect l="l" t="t" r="r" b="b"/>
            <a:pathLst>
              <a:path w="1116329" h="1014095">
                <a:moveTo>
                  <a:pt x="112166" y="534657"/>
                </a:moveTo>
                <a:lnTo>
                  <a:pt x="0" y="534657"/>
                </a:lnTo>
              </a:path>
              <a:path w="1116329" h="1014095">
                <a:moveTo>
                  <a:pt x="54051" y="1003744"/>
                </a:moveTo>
                <a:lnTo>
                  <a:pt x="1062266" y="1013904"/>
                </a:lnTo>
                <a:lnTo>
                  <a:pt x="1062266" y="663651"/>
                </a:lnTo>
                <a:lnTo>
                  <a:pt x="1008367" y="641337"/>
                </a:lnTo>
                <a:lnTo>
                  <a:pt x="1116139" y="601510"/>
                </a:lnTo>
                <a:lnTo>
                  <a:pt x="1009865" y="561721"/>
                </a:lnTo>
                <a:lnTo>
                  <a:pt x="1116139" y="521919"/>
                </a:lnTo>
                <a:lnTo>
                  <a:pt x="1009865" y="482130"/>
                </a:lnTo>
                <a:lnTo>
                  <a:pt x="1116139" y="442315"/>
                </a:lnTo>
                <a:lnTo>
                  <a:pt x="1009865" y="402513"/>
                </a:lnTo>
                <a:lnTo>
                  <a:pt x="1114640" y="362724"/>
                </a:lnTo>
                <a:lnTo>
                  <a:pt x="1062266" y="338886"/>
                </a:lnTo>
                <a:lnTo>
                  <a:pt x="1057351" y="333184"/>
                </a:lnTo>
                <a:lnTo>
                  <a:pt x="1057351" y="0"/>
                </a:lnTo>
                <a:lnTo>
                  <a:pt x="52870" y="0"/>
                </a:lnTo>
                <a:lnTo>
                  <a:pt x="52870" y="477011"/>
                </a:lnTo>
              </a:path>
            </a:pathLst>
          </a:custGeom>
          <a:ln w="12700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" name="object 14"/>
          <p:cNvSpPr/>
          <p:nvPr/>
        </p:nvSpPr>
        <p:spPr>
          <a:xfrm>
            <a:off x="11119396" y="4216437"/>
            <a:ext cx="294640" cy="0"/>
          </a:xfrm>
          <a:custGeom>
            <a:avLst/>
            <a:gdLst/>
            <a:ahLst/>
            <a:cxnLst/>
            <a:rect l="l" t="t" r="r" b="b"/>
            <a:pathLst>
              <a:path w="294639">
                <a:moveTo>
                  <a:pt x="0" y="0"/>
                </a:moveTo>
                <a:lnTo>
                  <a:pt x="294639" y="0"/>
                </a:lnTo>
              </a:path>
            </a:pathLst>
          </a:custGeom>
          <a:ln w="12700">
            <a:solidFill>
              <a:srgbClr val="010101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grpSp>
        <p:nvGrpSpPr>
          <p:cNvPr id="15" name="object 15"/>
          <p:cNvGrpSpPr/>
          <p:nvPr/>
        </p:nvGrpSpPr>
        <p:grpSpPr>
          <a:xfrm>
            <a:off x="10381158" y="3581437"/>
            <a:ext cx="64135" cy="381000"/>
            <a:chOff x="5326557" y="3581437"/>
            <a:chExt cx="64135" cy="381000"/>
          </a:xfrm>
        </p:grpSpPr>
        <p:sp>
          <p:nvSpPr>
            <p:cNvPr id="16" name="object 16"/>
            <p:cNvSpPr/>
            <p:nvPr/>
          </p:nvSpPr>
          <p:spPr>
            <a:xfrm>
              <a:off x="5358676" y="3581437"/>
              <a:ext cx="0" cy="294640"/>
            </a:xfrm>
            <a:custGeom>
              <a:avLst/>
              <a:gdLst/>
              <a:ahLst/>
              <a:cxnLst/>
              <a:rect l="l" t="t" r="r" b="b"/>
              <a:pathLst>
                <a:path h="294639">
                  <a:moveTo>
                    <a:pt x="0" y="0"/>
                  </a:moveTo>
                  <a:lnTo>
                    <a:pt x="0" y="294627"/>
                  </a:lnTo>
                </a:path>
              </a:pathLst>
            </a:custGeom>
            <a:ln w="1270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17" name="object 17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5326557" y="3854576"/>
              <a:ext cx="64071" cy="107556"/>
            </a:xfrm>
            <a:prstGeom prst="rect">
              <a:avLst/>
            </a:prstGeom>
          </p:spPr>
        </p:pic>
      </p:grpSp>
      <p:sp>
        <p:nvSpPr>
          <p:cNvPr id="18" name="object 18"/>
          <p:cNvSpPr txBox="1"/>
          <p:nvPr/>
        </p:nvSpPr>
        <p:spPr>
          <a:xfrm>
            <a:off x="7957871" y="486763"/>
            <a:ext cx="3863975" cy="7569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>
              <a:lnSpc>
                <a:spcPct val="133300"/>
              </a:lnSpc>
              <a:spcBef>
                <a:spcPts val="100"/>
              </a:spcBef>
            </a:pPr>
            <a:r>
              <a:rPr sz="900" spc="20" dirty="0">
                <a:latin typeface="Microsoft Sans Serif"/>
                <a:cs typeface="Microsoft Sans Serif"/>
              </a:rPr>
              <a:t>Utilizando.los.mismos.dos.circuitos.en.serie-paralelo.que.en.el.anterior. </a:t>
            </a:r>
            <a:r>
              <a:rPr sz="900" spc="-225" dirty="0">
                <a:latin typeface="Microsoft Sans Serif"/>
                <a:cs typeface="Microsoft Sans Serif"/>
              </a:rPr>
              <a:t> </a:t>
            </a:r>
            <a:r>
              <a:rPr sz="900" spc="20" dirty="0">
                <a:latin typeface="Microsoft Sans Serif"/>
                <a:cs typeface="Microsoft Sans Serif"/>
              </a:rPr>
              <a:t>ejemplo,.pero.con.los.voltajes.de.fuente.incluidos,.los.siguientes. </a:t>
            </a:r>
            <a:r>
              <a:rPr sz="900" spc="25" dirty="0">
                <a:latin typeface="Microsoft Sans Serif"/>
                <a:cs typeface="Microsoft Sans Serif"/>
              </a:rPr>
              <a:t> </a:t>
            </a:r>
            <a:r>
              <a:rPr sz="900" spc="20" dirty="0">
                <a:latin typeface="Microsoft Sans Serif"/>
                <a:cs typeface="Microsoft Sans Serif"/>
              </a:rPr>
              <a:t>ilustración.muestra.cómo.se.puede.usar.la.ley.de.Ohm.para.calcular. </a:t>
            </a:r>
            <a:r>
              <a:rPr sz="900" spc="25" dirty="0">
                <a:latin typeface="Microsoft Sans Serif"/>
                <a:cs typeface="Microsoft Sans Serif"/>
              </a:rPr>
              <a:t> otros.valores.del.circuito.</a:t>
            </a:r>
            <a:endParaRPr sz="900">
              <a:latin typeface="Microsoft Sans Serif"/>
              <a:cs typeface="Microsoft Sans Serif"/>
            </a:endParaRPr>
          </a:p>
        </p:txBody>
      </p:sp>
      <p:sp>
        <p:nvSpPr>
          <p:cNvPr id="63" name="object 63"/>
          <p:cNvSpPr txBox="1"/>
          <p:nvPr/>
        </p:nvSpPr>
        <p:spPr>
          <a:xfrm>
            <a:off x="8998356" y="9462820"/>
            <a:ext cx="172720" cy="207749"/>
          </a:xfrm>
          <a:prstGeom prst="rect">
            <a:avLst/>
          </a:prstGeom>
        </p:spPr>
        <p:txBody>
          <a:bodyPr vert="horz" wrap="square" lIns="0" tIns="22860" rIns="0" bIns="0" rtlCol="0">
            <a:spAutoFit/>
          </a:bodyPr>
          <a:lstStyle/>
          <a:p>
            <a:pPr marL="44450">
              <a:spcBef>
                <a:spcPts val="180"/>
              </a:spcBef>
            </a:pPr>
            <a:r>
              <a:rPr sz="1200" spc="15" dirty="0">
                <a:latin typeface="Microsoft Sans Serif"/>
                <a:cs typeface="Microsoft Sans Serif"/>
              </a:rPr>
              <a:t>8</a:t>
            </a:r>
            <a:endParaRPr sz="1200">
              <a:latin typeface="Microsoft Sans Serif"/>
              <a:cs typeface="Microsoft Sans Serif"/>
            </a:endParaRPr>
          </a:p>
        </p:txBody>
      </p:sp>
      <p:sp>
        <p:nvSpPr>
          <p:cNvPr id="19" name="object 19"/>
          <p:cNvSpPr txBox="1"/>
          <p:nvPr/>
        </p:nvSpPr>
        <p:spPr>
          <a:xfrm>
            <a:off x="7951475" y="1488005"/>
            <a:ext cx="1281430" cy="345440"/>
          </a:xfrm>
          <a:prstGeom prst="rect">
            <a:avLst/>
          </a:prstGeom>
        </p:spPr>
        <p:txBody>
          <a:bodyPr vert="horz" wrap="square" lIns="0" tIns="23495" rIns="0" bIns="0" rtlCol="0">
            <a:spAutoFit/>
          </a:bodyPr>
          <a:lstStyle/>
          <a:p>
            <a:pPr marL="556895">
              <a:spcBef>
                <a:spcPts val="185"/>
              </a:spcBef>
              <a:tabLst>
                <a:tab pos="1242060" algn="l"/>
              </a:tabLst>
            </a:pPr>
            <a:r>
              <a:rPr sz="950" spc="-100" dirty="0">
                <a:latin typeface="Microsoft Sans Serif"/>
                <a:cs typeface="Microsoft Sans Serif"/>
              </a:rPr>
              <a:t>R</a:t>
            </a:r>
            <a:r>
              <a:rPr sz="950" spc="-180" dirty="0">
                <a:latin typeface="Microsoft Sans Serif"/>
                <a:cs typeface="Microsoft Sans Serif"/>
              </a:rPr>
              <a:t> </a:t>
            </a:r>
            <a:r>
              <a:rPr sz="900" spc="-254" baseline="-32407" dirty="0">
                <a:latin typeface="Microsoft Sans Serif"/>
                <a:cs typeface="Microsoft Sans Serif"/>
              </a:rPr>
              <a:t>2</a:t>
            </a:r>
            <a:r>
              <a:rPr sz="950" spc="-15" dirty="0">
                <a:latin typeface="Microsoft Sans Serif"/>
                <a:cs typeface="Microsoft Sans Serif"/>
              </a:rPr>
              <a:t>=</a:t>
            </a:r>
            <a:r>
              <a:rPr sz="950" spc="-10" dirty="0">
                <a:latin typeface="Microsoft Sans Serif"/>
                <a:cs typeface="Microsoft Sans Serif"/>
              </a:rPr>
              <a:t> </a:t>
            </a:r>
            <a:r>
              <a:rPr sz="950" spc="15" dirty="0">
                <a:latin typeface="Microsoft Sans Serif"/>
                <a:cs typeface="Microsoft Sans Serif"/>
              </a:rPr>
              <a:t>10</a:t>
            </a:r>
            <a:r>
              <a:rPr sz="950" spc="-10" dirty="0">
                <a:latin typeface="Microsoft Sans Serif"/>
                <a:cs typeface="Microsoft Sans Serif"/>
              </a:rPr>
              <a:t> </a:t>
            </a:r>
            <a:r>
              <a:rPr sz="950" dirty="0">
                <a:latin typeface="Microsoft Sans Serif"/>
                <a:cs typeface="Microsoft Sans Serif"/>
              </a:rPr>
              <a:t>Ω</a:t>
            </a:r>
            <a:r>
              <a:rPr sz="950" spc="20" dirty="0">
                <a:latin typeface="Microsoft Sans Serif"/>
                <a:cs typeface="Microsoft Sans Serif"/>
              </a:rPr>
              <a:t> </a:t>
            </a:r>
            <a:r>
              <a:rPr sz="950" u="sng" dirty="0">
                <a:uFill>
                  <a:solidFill>
                    <a:srgbClr val="000000"/>
                  </a:solidFill>
                </a:uFill>
                <a:latin typeface="Times New Roman"/>
                <a:cs typeface="Times New Roman"/>
              </a:rPr>
              <a:t> 	</a:t>
            </a:r>
            <a:endParaRPr sz="950">
              <a:latin typeface="Times New Roman"/>
              <a:cs typeface="Times New Roman"/>
            </a:endParaRPr>
          </a:p>
          <a:p>
            <a:pPr marL="38100">
              <a:spcBef>
                <a:spcPts val="90"/>
              </a:spcBef>
            </a:pPr>
            <a:r>
              <a:rPr sz="1000" spc="-25" dirty="0">
                <a:latin typeface="Microsoft Sans Serif"/>
                <a:cs typeface="Microsoft Sans Serif"/>
              </a:rPr>
              <a:t>R</a:t>
            </a:r>
            <a:r>
              <a:rPr sz="900" spc="-37" baseline="-32407" dirty="0">
                <a:latin typeface="Microsoft Sans Serif"/>
                <a:cs typeface="Microsoft Sans Serif"/>
              </a:rPr>
              <a:t>1</a:t>
            </a:r>
            <a:r>
              <a:rPr sz="900" spc="112" baseline="-32407" dirty="0">
                <a:latin typeface="Microsoft Sans Serif"/>
                <a:cs typeface="Microsoft Sans Serif"/>
              </a:rPr>
              <a:t> </a:t>
            </a:r>
            <a:r>
              <a:rPr sz="950" spc="-15" dirty="0">
                <a:latin typeface="Microsoft Sans Serif"/>
                <a:cs typeface="Microsoft Sans Serif"/>
              </a:rPr>
              <a:t>=</a:t>
            </a:r>
            <a:r>
              <a:rPr sz="950" spc="-30" dirty="0">
                <a:latin typeface="Microsoft Sans Serif"/>
                <a:cs typeface="Microsoft Sans Serif"/>
              </a:rPr>
              <a:t> </a:t>
            </a:r>
            <a:r>
              <a:rPr sz="950" spc="15" dirty="0">
                <a:latin typeface="Microsoft Sans Serif"/>
                <a:cs typeface="Microsoft Sans Serif"/>
              </a:rPr>
              <a:t>5</a:t>
            </a:r>
            <a:r>
              <a:rPr sz="950" spc="-30" dirty="0">
                <a:latin typeface="Microsoft Sans Serif"/>
                <a:cs typeface="Microsoft Sans Serif"/>
              </a:rPr>
              <a:t> </a:t>
            </a:r>
            <a:r>
              <a:rPr sz="950" dirty="0">
                <a:latin typeface="Microsoft Sans Serif"/>
                <a:cs typeface="Microsoft Sans Serif"/>
              </a:rPr>
              <a:t>Ω</a:t>
            </a:r>
            <a:endParaRPr sz="950">
              <a:latin typeface="Microsoft Sans Serif"/>
              <a:cs typeface="Microsoft Sans Serif"/>
            </a:endParaRPr>
          </a:p>
        </p:txBody>
      </p:sp>
      <p:sp>
        <p:nvSpPr>
          <p:cNvPr id="20" name="object 20"/>
          <p:cNvSpPr txBox="1"/>
          <p:nvPr/>
        </p:nvSpPr>
        <p:spPr>
          <a:xfrm>
            <a:off x="11593055" y="1689399"/>
            <a:ext cx="532765" cy="166712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38100">
              <a:spcBef>
                <a:spcPts val="100"/>
              </a:spcBef>
            </a:pPr>
            <a:r>
              <a:rPr sz="1000" spc="-25" dirty="0">
                <a:latin typeface="Microsoft Sans Serif"/>
                <a:cs typeface="Microsoft Sans Serif"/>
              </a:rPr>
              <a:t>R</a:t>
            </a:r>
            <a:r>
              <a:rPr sz="900" spc="-37" baseline="-32407" dirty="0">
                <a:latin typeface="Microsoft Sans Serif"/>
                <a:cs typeface="Microsoft Sans Serif"/>
              </a:rPr>
              <a:t>5</a:t>
            </a:r>
            <a:r>
              <a:rPr sz="900" spc="112" baseline="-32407" dirty="0">
                <a:latin typeface="Microsoft Sans Serif"/>
                <a:cs typeface="Microsoft Sans Serif"/>
              </a:rPr>
              <a:t> </a:t>
            </a:r>
            <a:r>
              <a:rPr sz="950" spc="-15" dirty="0">
                <a:latin typeface="Microsoft Sans Serif"/>
                <a:cs typeface="Microsoft Sans Serif"/>
              </a:rPr>
              <a:t>=</a:t>
            </a:r>
            <a:r>
              <a:rPr sz="950" spc="-30" dirty="0">
                <a:latin typeface="Microsoft Sans Serif"/>
                <a:cs typeface="Microsoft Sans Serif"/>
              </a:rPr>
              <a:t> </a:t>
            </a:r>
            <a:r>
              <a:rPr sz="950" spc="15" dirty="0">
                <a:latin typeface="Microsoft Sans Serif"/>
                <a:cs typeface="Microsoft Sans Serif"/>
              </a:rPr>
              <a:t>5</a:t>
            </a:r>
            <a:r>
              <a:rPr sz="950" spc="-30" dirty="0">
                <a:latin typeface="Microsoft Sans Serif"/>
                <a:cs typeface="Microsoft Sans Serif"/>
              </a:rPr>
              <a:t> </a:t>
            </a:r>
            <a:r>
              <a:rPr sz="950" dirty="0">
                <a:latin typeface="Microsoft Sans Serif"/>
                <a:cs typeface="Microsoft Sans Serif"/>
              </a:rPr>
              <a:t>Ω</a:t>
            </a:r>
            <a:endParaRPr sz="950">
              <a:latin typeface="Microsoft Sans Serif"/>
              <a:cs typeface="Microsoft Sans Serif"/>
            </a:endParaRPr>
          </a:p>
        </p:txBody>
      </p:sp>
      <p:sp>
        <p:nvSpPr>
          <p:cNvPr id="21" name="object 21"/>
          <p:cNvSpPr txBox="1"/>
          <p:nvPr/>
        </p:nvSpPr>
        <p:spPr>
          <a:xfrm>
            <a:off x="9821694" y="1993945"/>
            <a:ext cx="548640" cy="105157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38100">
              <a:spcBef>
                <a:spcPts val="100"/>
              </a:spcBef>
            </a:pPr>
            <a:r>
              <a:rPr sz="550" spc="5" dirty="0">
                <a:latin typeface="Microsoft Sans Serif"/>
                <a:cs typeface="Microsoft Sans Serif"/>
              </a:rPr>
              <a:t>mi</a:t>
            </a:r>
            <a:r>
              <a:rPr sz="900" spc="7" baseline="-32407" dirty="0">
                <a:latin typeface="Microsoft Sans Serif"/>
                <a:cs typeface="Microsoft Sans Serif"/>
              </a:rPr>
              <a:t>t</a:t>
            </a:r>
            <a:r>
              <a:rPr sz="550" spc="5" dirty="0">
                <a:latin typeface="Microsoft Sans Serif"/>
                <a:cs typeface="Microsoft Sans Serif"/>
              </a:rPr>
              <a:t>=</a:t>
            </a:r>
            <a:r>
              <a:rPr sz="550" spc="-25" dirty="0">
                <a:latin typeface="Microsoft Sans Serif"/>
                <a:cs typeface="Microsoft Sans Serif"/>
              </a:rPr>
              <a:t> </a:t>
            </a:r>
            <a:r>
              <a:rPr sz="550" spc="5" dirty="0">
                <a:latin typeface="Microsoft Sans Serif"/>
                <a:cs typeface="Microsoft Sans Serif"/>
              </a:rPr>
              <a:t>15</a:t>
            </a:r>
            <a:r>
              <a:rPr sz="550" spc="-20" dirty="0">
                <a:latin typeface="Microsoft Sans Serif"/>
                <a:cs typeface="Microsoft Sans Serif"/>
              </a:rPr>
              <a:t> </a:t>
            </a:r>
            <a:r>
              <a:rPr sz="550" spc="15" dirty="0">
                <a:latin typeface="Microsoft Sans Serif"/>
                <a:cs typeface="Microsoft Sans Serif"/>
              </a:rPr>
              <a:t>voltios</a:t>
            </a:r>
            <a:endParaRPr sz="550">
              <a:latin typeface="Microsoft Sans Serif"/>
              <a:cs typeface="Microsoft Sans Serif"/>
            </a:endParaRPr>
          </a:p>
        </p:txBody>
      </p:sp>
      <p:sp>
        <p:nvSpPr>
          <p:cNvPr id="22" name="object 22"/>
          <p:cNvSpPr txBox="1"/>
          <p:nvPr/>
        </p:nvSpPr>
        <p:spPr>
          <a:xfrm>
            <a:off x="10851386" y="1942128"/>
            <a:ext cx="546735" cy="159018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38100">
              <a:spcBef>
                <a:spcPts val="100"/>
              </a:spcBef>
            </a:pPr>
            <a:r>
              <a:rPr sz="950" spc="-100" dirty="0">
                <a:latin typeface="Microsoft Sans Serif"/>
                <a:cs typeface="Microsoft Sans Serif"/>
              </a:rPr>
              <a:t>R</a:t>
            </a:r>
            <a:r>
              <a:rPr sz="950" spc="-180" dirty="0">
                <a:latin typeface="Microsoft Sans Serif"/>
                <a:cs typeface="Microsoft Sans Serif"/>
              </a:rPr>
              <a:t> </a:t>
            </a:r>
            <a:r>
              <a:rPr sz="900" spc="-254" baseline="-32407" dirty="0">
                <a:latin typeface="Microsoft Sans Serif"/>
                <a:cs typeface="Microsoft Sans Serif"/>
              </a:rPr>
              <a:t>4</a:t>
            </a:r>
            <a:r>
              <a:rPr sz="950" spc="-15" dirty="0">
                <a:latin typeface="Microsoft Sans Serif"/>
                <a:cs typeface="Microsoft Sans Serif"/>
              </a:rPr>
              <a:t>=</a:t>
            </a:r>
            <a:r>
              <a:rPr sz="950" spc="-10" dirty="0">
                <a:latin typeface="Microsoft Sans Serif"/>
                <a:cs typeface="Microsoft Sans Serif"/>
              </a:rPr>
              <a:t> </a:t>
            </a:r>
            <a:r>
              <a:rPr sz="950" spc="15" dirty="0">
                <a:latin typeface="Microsoft Sans Serif"/>
                <a:cs typeface="Microsoft Sans Serif"/>
              </a:rPr>
              <a:t>10</a:t>
            </a:r>
            <a:r>
              <a:rPr sz="950" spc="-10" dirty="0">
                <a:latin typeface="Microsoft Sans Serif"/>
                <a:cs typeface="Microsoft Sans Serif"/>
              </a:rPr>
              <a:t> </a:t>
            </a:r>
            <a:r>
              <a:rPr sz="950" dirty="0">
                <a:latin typeface="Microsoft Sans Serif"/>
                <a:cs typeface="Microsoft Sans Serif"/>
              </a:rPr>
              <a:t>Ω</a:t>
            </a:r>
            <a:endParaRPr sz="950">
              <a:latin typeface="Microsoft Sans Serif"/>
              <a:cs typeface="Microsoft Sans Serif"/>
            </a:endParaRPr>
          </a:p>
        </p:txBody>
      </p:sp>
      <p:sp>
        <p:nvSpPr>
          <p:cNvPr id="23" name="object 23"/>
          <p:cNvSpPr txBox="1"/>
          <p:nvPr/>
        </p:nvSpPr>
        <p:spPr>
          <a:xfrm>
            <a:off x="7291614" y="2126023"/>
            <a:ext cx="791210" cy="105157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38100">
              <a:spcBef>
                <a:spcPts val="100"/>
              </a:spcBef>
            </a:pPr>
            <a:r>
              <a:rPr sz="550" spc="5" dirty="0">
                <a:latin typeface="Microsoft Sans Serif"/>
                <a:cs typeface="Microsoft Sans Serif"/>
              </a:rPr>
              <a:t>mi</a:t>
            </a:r>
            <a:r>
              <a:rPr sz="900" spc="7" baseline="-32407" dirty="0">
                <a:latin typeface="Microsoft Sans Serif"/>
                <a:cs typeface="Microsoft Sans Serif"/>
              </a:rPr>
              <a:t>t</a:t>
            </a:r>
            <a:r>
              <a:rPr sz="550" spc="5" dirty="0">
                <a:latin typeface="Microsoft Sans Serif"/>
                <a:cs typeface="Microsoft Sans Serif"/>
              </a:rPr>
              <a:t>=</a:t>
            </a:r>
            <a:r>
              <a:rPr sz="550" spc="-25" dirty="0">
                <a:latin typeface="Microsoft Sans Serif"/>
                <a:cs typeface="Microsoft Sans Serif"/>
              </a:rPr>
              <a:t> </a:t>
            </a:r>
            <a:r>
              <a:rPr sz="550" spc="5" dirty="0">
                <a:latin typeface="Microsoft Sans Serif"/>
                <a:cs typeface="Microsoft Sans Serif"/>
              </a:rPr>
              <a:t>20</a:t>
            </a:r>
            <a:r>
              <a:rPr sz="550" spc="-20" dirty="0">
                <a:latin typeface="Microsoft Sans Serif"/>
                <a:cs typeface="Microsoft Sans Serif"/>
              </a:rPr>
              <a:t> </a:t>
            </a:r>
            <a:r>
              <a:rPr sz="550" spc="15" dirty="0">
                <a:latin typeface="Microsoft Sans Serif"/>
                <a:cs typeface="Microsoft Sans Serif"/>
              </a:rPr>
              <a:t>voltios     </a:t>
            </a:r>
            <a:r>
              <a:rPr sz="550" spc="35" dirty="0">
                <a:latin typeface="Microsoft Sans Serif"/>
                <a:cs typeface="Microsoft Sans Serif"/>
              </a:rPr>
              <a:t> </a:t>
            </a:r>
            <a:r>
              <a:rPr sz="550" u="sng" dirty="0">
                <a:uFill>
                  <a:solidFill>
                    <a:srgbClr val="000000"/>
                  </a:solidFill>
                </a:uFill>
                <a:latin typeface="Times New Roman"/>
                <a:cs typeface="Times New Roman"/>
              </a:rPr>
              <a:t> </a:t>
            </a:r>
            <a:r>
              <a:rPr sz="550" u="sng" spc="30" dirty="0">
                <a:uFill>
                  <a:solidFill>
                    <a:srgbClr val="000000"/>
                  </a:solidFill>
                </a:uFill>
                <a:latin typeface="Times New Roman"/>
                <a:cs typeface="Times New Roman"/>
              </a:rPr>
              <a:t> </a:t>
            </a:r>
            <a:endParaRPr sz="550">
              <a:latin typeface="Times New Roman"/>
              <a:cs typeface="Times New Roman"/>
            </a:endParaRPr>
          </a:p>
        </p:txBody>
      </p:sp>
      <p:sp>
        <p:nvSpPr>
          <p:cNvPr id="24" name="object 24"/>
          <p:cNvSpPr txBox="1"/>
          <p:nvPr/>
        </p:nvSpPr>
        <p:spPr>
          <a:xfrm>
            <a:off x="8491373" y="2179577"/>
            <a:ext cx="464820" cy="159018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950" spc="-100" dirty="0">
                <a:latin typeface="Microsoft Sans Serif"/>
                <a:cs typeface="Microsoft Sans Serif"/>
              </a:rPr>
              <a:t>R</a:t>
            </a:r>
            <a:r>
              <a:rPr sz="950" spc="-10" dirty="0">
                <a:latin typeface="Microsoft Sans Serif"/>
                <a:cs typeface="Microsoft Sans Serif"/>
              </a:rPr>
              <a:t> </a:t>
            </a:r>
            <a:r>
              <a:rPr sz="950" spc="-15" dirty="0">
                <a:latin typeface="Microsoft Sans Serif"/>
                <a:cs typeface="Microsoft Sans Serif"/>
              </a:rPr>
              <a:t>=</a:t>
            </a:r>
            <a:r>
              <a:rPr sz="950" spc="-10" dirty="0">
                <a:latin typeface="Microsoft Sans Serif"/>
                <a:cs typeface="Microsoft Sans Serif"/>
              </a:rPr>
              <a:t> </a:t>
            </a:r>
            <a:r>
              <a:rPr sz="950" spc="15" dirty="0">
                <a:latin typeface="Microsoft Sans Serif"/>
                <a:cs typeface="Microsoft Sans Serif"/>
              </a:rPr>
              <a:t>10</a:t>
            </a:r>
            <a:r>
              <a:rPr sz="950" dirty="0">
                <a:latin typeface="Microsoft Sans Serif"/>
                <a:cs typeface="Microsoft Sans Serif"/>
              </a:rPr>
              <a:t>Ω</a:t>
            </a:r>
            <a:endParaRPr sz="950">
              <a:latin typeface="Microsoft Sans Serif"/>
              <a:cs typeface="Microsoft Sans Serif"/>
            </a:endParaRPr>
          </a:p>
        </p:txBody>
      </p:sp>
      <p:sp>
        <p:nvSpPr>
          <p:cNvPr id="25" name="object 25"/>
          <p:cNvSpPr txBox="1"/>
          <p:nvPr/>
        </p:nvSpPr>
        <p:spPr>
          <a:xfrm>
            <a:off x="11618466" y="2146599"/>
            <a:ext cx="481965" cy="166712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1000" spc="-105" dirty="0">
                <a:latin typeface="Microsoft Sans Serif"/>
                <a:cs typeface="Microsoft Sans Serif"/>
              </a:rPr>
              <a:t>R</a:t>
            </a:r>
            <a:r>
              <a:rPr sz="1000" spc="335" dirty="0">
                <a:latin typeface="Microsoft Sans Serif"/>
                <a:cs typeface="Microsoft Sans Serif"/>
              </a:rPr>
              <a:t> </a:t>
            </a:r>
            <a:r>
              <a:rPr sz="950" spc="-15" dirty="0">
                <a:latin typeface="Microsoft Sans Serif"/>
                <a:cs typeface="Microsoft Sans Serif"/>
              </a:rPr>
              <a:t>=</a:t>
            </a:r>
            <a:r>
              <a:rPr sz="950" spc="-30" dirty="0">
                <a:latin typeface="Microsoft Sans Serif"/>
                <a:cs typeface="Microsoft Sans Serif"/>
              </a:rPr>
              <a:t> </a:t>
            </a:r>
            <a:r>
              <a:rPr sz="950" spc="15" dirty="0">
                <a:latin typeface="Microsoft Sans Serif"/>
                <a:cs typeface="Microsoft Sans Serif"/>
              </a:rPr>
              <a:t>5</a:t>
            </a:r>
            <a:r>
              <a:rPr sz="950" spc="-25" dirty="0">
                <a:latin typeface="Microsoft Sans Serif"/>
                <a:cs typeface="Microsoft Sans Serif"/>
              </a:rPr>
              <a:t> </a:t>
            </a:r>
            <a:r>
              <a:rPr sz="950" dirty="0">
                <a:latin typeface="Microsoft Sans Serif"/>
                <a:cs typeface="Microsoft Sans Serif"/>
              </a:rPr>
              <a:t>Ω</a:t>
            </a:r>
            <a:endParaRPr sz="950">
              <a:latin typeface="Microsoft Sans Serif"/>
              <a:cs typeface="Microsoft Sans Serif"/>
            </a:endParaRPr>
          </a:p>
        </p:txBody>
      </p:sp>
      <p:sp>
        <p:nvSpPr>
          <p:cNvPr id="26" name="object 26"/>
          <p:cNvSpPr txBox="1"/>
          <p:nvPr/>
        </p:nvSpPr>
        <p:spPr>
          <a:xfrm>
            <a:off x="8576082" y="2266320"/>
            <a:ext cx="69215" cy="105157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600" spc="5" dirty="0">
                <a:latin typeface="Microsoft Sans Serif"/>
                <a:cs typeface="Microsoft Sans Serif"/>
              </a:rPr>
              <a:t>3</a:t>
            </a:r>
            <a:endParaRPr sz="600">
              <a:latin typeface="Microsoft Sans Serif"/>
              <a:cs typeface="Microsoft Sans Serif"/>
            </a:endParaRPr>
          </a:p>
        </p:txBody>
      </p:sp>
      <p:sp>
        <p:nvSpPr>
          <p:cNvPr id="27" name="object 27"/>
          <p:cNvSpPr txBox="1"/>
          <p:nvPr/>
        </p:nvSpPr>
        <p:spPr>
          <a:xfrm>
            <a:off x="11703176" y="2239691"/>
            <a:ext cx="69215" cy="105157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600" spc="5" dirty="0">
                <a:latin typeface="Microsoft Sans Serif"/>
                <a:cs typeface="Microsoft Sans Serif"/>
              </a:rPr>
              <a:t>6</a:t>
            </a:r>
            <a:endParaRPr sz="600">
              <a:latin typeface="Microsoft Sans Serif"/>
              <a:cs typeface="Microsoft Sans Serif"/>
            </a:endParaRPr>
          </a:p>
        </p:txBody>
      </p:sp>
      <p:sp>
        <p:nvSpPr>
          <p:cNvPr id="28" name="object 28"/>
          <p:cNvSpPr txBox="1"/>
          <p:nvPr/>
        </p:nvSpPr>
        <p:spPr>
          <a:xfrm>
            <a:off x="8039103" y="2700057"/>
            <a:ext cx="1033144" cy="38798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41910">
              <a:spcBef>
                <a:spcPts val="100"/>
              </a:spcBef>
            </a:pPr>
            <a:r>
              <a:rPr sz="800" spc="20" dirty="0">
                <a:latin typeface="Microsoft Sans Serif"/>
                <a:cs typeface="Microsoft Sans Serif"/>
              </a:rPr>
              <a:t>Circuito</a:t>
            </a:r>
            <a:r>
              <a:rPr sz="800" spc="-5" dirty="0">
                <a:latin typeface="Microsoft Sans Serif"/>
                <a:cs typeface="Microsoft Sans Serif"/>
              </a:rPr>
              <a:t> </a:t>
            </a:r>
            <a:r>
              <a:rPr sz="800" spc="25" dirty="0">
                <a:latin typeface="Microsoft Sans Serif"/>
                <a:cs typeface="Microsoft Sans Serif"/>
              </a:rPr>
              <a:t>equivalente</a:t>
            </a:r>
            <a:endParaRPr sz="800">
              <a:latin typeface="Microsoft Sans Serif"/>
              <a:cs typeface="Microsoft Sans Serif"/>
            </a:endParaRPr>
          </a:p>
          <a:p>
            <a:pPr marL="38100">
              <a:spcBef>
                <a:spcPts val="750"/>
              </a:spcBef>
              <a:tabLst>
                <a:tab pos="621665" algn="l"/>
              </a:tabLst>
            </a:pPr>
            <a:r>
              <a:rPr sz="950" spc="-100" dirty="0">
                <a:latin typeface="Microsoft Sans Serif"/>
                <a:cs typeface="Microsoft Sans Serif"/>
              </a:rPr>
              <a:t>R</a:t>
            </a:r>
            <a:r>
              <a:rPr sz="950" spc="-180" dirty="0">
                <a:latin typeface="Microsoft Sans Serif"/>
                <a:cs typeface="Microsoft Sans Serif"/>
              </a:rPr>
              <a:t> </a:t>
            </a:r>
            <a:r>
              <a:rPr sz="900" spc="-254" baseline="-32407" dirty="0">
                <a:latin typeface="Microsoft Sans Serif"/>
                <a:cs typeface="Microsoft Sans Serif"/>
              </a:rPr>
              <a:t>1</a:t>
            </a:r>
            <a:r>
              <a:rPr sz="950" spc="-15" dirty="0">
                <a:latin typeface="Microsoft Sans Serif"/>
                <a:cs typeface="Microsoft Sans Serif"/>
              </a:rPr>
              <a:t>=</a:t>
            </a:r>
            <a:r>
              <a:rPr sz="950" spc="-10" dirty="0">
                <a:latin typeface="Microsoft Sans Serif"/>
                <a:cs typeface="Microsoft Sans Serif"/>
              </a:rPr>
              <a:t> </a:t>
            </a:r>
            <a:r>
              <a:rPr sz="950" spc="15" dirty="0">
                <a:latin typeface="Microsoft Sans Serif"/>
                <a:cs typeface="Microsoft Sans Serif"/>
              </a:rPr>
              <a:t>5</a:t>
            </a:r>
            <a:r>
              <a:rPr sz="950" dirty="0">
                <a:latin typeface="Microsoft Sans Serif"/>
                <a:cs typeface="Microsoft Sans Serif"/>
              </a:rPr>
              <a:t>Ω	</a:t>
            </a:r>
            <a:r>
              <a:rPr sz="950" spc="-100" dirty="0">
                <a:latin typeface="Microsoft Sans Serif"/>
                <a:cs typeface="Microsoft Sans Serif"/>
              </a:rPr>
              <a:t>R</a:t>
            </a:r>
            <a:r>
              <a:rPr sz="950" spc="-10" dirty="0">
                <a:latin typeface="Microsoft Sans Serif"/>
                <a:cs typeface="Microsoft Sans Serif"/>
              </a:rPr>
              <a:t> </a:t>
            </a:r>
            <a:r>
              <a:rPr sz="950" spc="-15" dirty="0">
                <a:latin typeface="Microsoft Sans Serif"/>
                <a:cs typeface="Microsoft Sans Serif"/>
              </a:rPr>
              <a:t>=</a:t>
            </a:r>
            <a:r>
              <a:rPr sz="950" spc="-10" dirty="0">
                <a:latin typeface="Microsoft Sans Serif"/>
                <a:cs typeface="Microsoft Sans Serif"/>
              </a:rPr>
              <a:t> </a:t>
            </a:r>
            <a:r>
              <a:rPr sz="950" spc="15" dirty="0">
                <a:latin typeface="Microsoft Sans Serif"/>
                <a:cs typeface="Microsoft Sans Serif"/>
              </a:rPr>
              <a:t>5</a:t>
            </a:r>
            <a:r>
              <a:rPr sz="950" dirty="0">
                <a:latin typeface="Microsoft Sans Serif"/>
                <a:cs typeface="Microsoft Sans Serif"/>
              </a:rPr>
              <a:t>Ω</a:t>
            </a:r>
            <a:endParaRPr sz="950">
              <a:latin typeface="Microsoft Sans Serif"/>
              <a:cs typeface="Microsoft Sans Serif"/>
            </a:endParaRPr>
          </a:p>
        </p:txBody>
      </p:sp>
      <p:sp>
        <p:nvSpPr>
          <p:cNvPr id="29" name="object 29"/>
          <p:cNvSpPr txBox="1"/>
          <p:nvPr/>
        </p:nvSpPr>
        <p:spPr>
          <a:xfrm>
            <a:off x="10489347" y="2700057"/>
            <a:ext cx="977900" cy="13593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800" spc="20" dirty="0">
                <a:latin typeface="Microsoft Sans Serif"/>
                <a:cs typeface="Microsoft Sans Serif"/>
              </a:rPr>
              <a:t>Circuito</a:t>
            </a:r>
            <a:r>
              <a:rPr sz="800" spc="-50" dirty="0">
                <a:latin typeface="Microsoft Sans Serif"/>
                <a:cs typeface="Microsoft Sans Serif"/>
              </a:rPr>
              <a:t> </a:t>
            </a:r>
            <a:r>
              <a:rPr sz="800" spc="25" dirty="0">
                <a:latin typeface="Microsoft Sans Serif"/>
                <a:cs typeface="Microsoft Sans Serif"/>
              </a:rPr>
              <a:t>equivalente</a:t>
            </a:r>
            <a:endParaRPr sz="800">
              <a:latin typeface="Microsoft Sans Serif"/>
              <a:cs typeface="Microsoft Sans Serif"/>
            </a:endParaRPr>
          </a:p>
        </p:txBody>
      </p:sp>
      <p:sp>
        <p:nvSpPr>
          <p:cNvPr id="30" name="object 30"/>
          <p:cNvSpPr txBox="1"/>
          <p:nvPr/>
        </p:nvSpPr>
        <p:spPr>
          <a:xfrm>
            <a:off x="7291614" y="3380777"/>
            <a:ext cx="796290" cy="105157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38100">
              <a:spcBef>
                <a:spcPts val="100"/>
              </a:spcBef>
            </a:pPr>
            <a:r>
              <a:rPr sz="550" spc="5" dirty="0">
                <a:latin typeface="Microsoft Sans Serif"/>
                <a:cs typeface="Microsoft Sans Serif"/>
              </a:rPr>
              <a:t>mi</a:t>
            </a:r>
            <a:r>
              <a:rPr sz="900" spc="7" baseline="-32407" dirty="0">
                <a:latin typeface="Microsoft Sans Serif"/>
                <a:cs typeface="Microsoft Sans Serif"/>
              </a:rPr>
              <a:t>t</a:t>
            </a:r>
            <a:r>
              <a:rPr sz="550" spc="5" dirty="0">
                <a:latin typeface="Microsoft Sans Serif"/>
                <a:cs typeface="Microsoft Sans Serif"/>
              </a:rPr>
              <a:t>=</a:t>
            </a:r>
            <a:r>
              <a:rPr sz="550" spc="-25" dirty="0">
                <a:latin typeface="Microsoft Sans Serif"/>
                <a:cs typeface="Microsoft Sans Serif"/>
              </a:rPr>
              <a:t> </a:t>
            </a:r>
            <a:r>
              <a:rPr sz="550" spc="5" dirty="0">
                <a:latin typeface="Microsoft Sans Serif"/>
                <a:cs typeface="Microsoft Sans Serif"/>
              </a:rPr>
              <a:t>20</a:t>
            </a:r>
            <a:r>
              <a:rPr sz="550" spc="-20" dirty="0">
                <a:latin typeface="Microsoft Sans Serif"/>
                <a:cs typeface="Microsoft Sans Serif"/>
              </a:rPr>
              <a:t> </a:t>
            </a:r>
            <a:r>
              <a:rPr sz="550" spc="15" dirty="0">
                <a:latin typeface="Microsoft Sans Serif"/>
                <a:cs typeface="Microsoft Sans Serif"/>
              </a:rPr>
              <a:t>voltios      </a:t>
            </a:r>
            <a:r>
              <a:rPr sz="550" spc="-70" dirty="0">
                <a:latin typeface="Microsoft Sans Serif"/>
                <a:cs typeface="Microsoft Sans Serif"/>
              </a:rPr>
              <a:t> </a:t>
            </a:r>
            <a:r>
              <a:rPr sz="550" u="sng" dirty="0">
                <a:uFill>
                  <a:solidFill>
                    <a:srgbClr val="000000"/>
                  </a:solidFill>
                </a:uFill>
                <a:latin typeface="Times New Roman"/>
                <a:cs typeface="Times New Roman"/>
              </a:rPr>
              <a:t> </a:t>
            </a:r>
            <a:r>
              <a:rPr sz="550" u="sng" spc="30" dirty="0">
                <a:uFill>
                  <a:solidFill>
                    <a:srgbClr val="000000"/>
                  </a:solidFill>
                </a:uFill>
                <a:latin typeface="Times New Roman"/>
                <a:cs typeface="Times New Roman"/>
              </a:rPr>
              <a:t> </a:t>
            </a:r>
            <a:endParaRPr sz="550">
              <a:latin typeface="Times New Roman"/>
              <a:cs typeface="Times New Roman"/>
            </a:endParaRPr>
          </a:p>
        </p:txBody>
      </p:sp>
      <p:sp>
        <p:nvSpPr>
          <p:cNvPr id="31" name="object 31"/>
          <p:cNvSpPr txBox="1"/>
          <p:nvPr/>
        </p:nvSpPr>
        <p:spPr>
          <a:xfrm>
            <a:off x="8556536" y="3436669"/>
            <a:ext cx="68580" cy="166712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1000" spc="60" dirty="0">
                <a:latin typeface="Microsoft Sans Serif"/>
                <a:cs typeface="Microsoft Sans Serif"/>
              </a:rPr>
              <a:t>I</a:t>
            </a:r>
            <a:endParaRPr sz="1000">
              <a:latin typeface="Microsoft Sans Serif"/>
              <a:cs typeface="Microsoft Sans Serif"/>
            </a:endParaRPr>
          </a:p>
        </p:txBody>
      </p:sp>
      <p:sp>
        <p:nvSpPr>
          <p:cNvPr id="32" name="object 32"/>
          <p:cNvSpPr txBox="1"/>
          <p:nvPr/>
        </p:nvSpPr>
        <p:spPr>
          <a:xfrm>
            <a:off x="9827742" y="3387503"/>
            <a:ext cx="577215" cy="400050"/>
          </a:xfrm>
          <a:prstGeom prst="rect">
            <a:avLst/>
          </a:prstGeom>
        </p:spPr>
        <p:txBody>
          <a:bodyPr vert="horz" wrap="square" lIns="0" tIns="61594" rIns="0" bIns="0" rtlCol="0">
            <a:spAutoFit/>
          </a:bodyPr>
          <a:lstStyle/>
          <a:p>
            <a:pPr marL="38100">
              <a:spcBef>
                <a:spcPts val="484"/>
              </a:spcBef>
            </a:pPr>
            <a:r>
              <a:rPr sz="550" spc="10" dirty="0">
                <a:latin typeface="Microsoft Sans Serif"/>
                <a:cs typeface="Microsoft Sans Serif"/>
              </a:rPr>
              <a:t>mi</a:t>
            </a:r>
            <a:r>
              <a:rPr sz="900" spc="15" baseline="-32407" dirty="0">
                <a:latin typeface="Microsoft Sans Serif"/>
                <a:cs typeface="Microsoft Sans Serif"/>
              </a:rPr>
              <a:t>t</a:t>
            </a:r>
            <a:r>
              <a:rPr sz="550" spc="10" dirty="0">
                <a:latin typeface="Microsoft Sans Serif"/>
                <a:cs typeface="Microsoft Sans Serif"/>
              </a:rPr>
              <a:t>=</a:t>
            </a:r>
            <a:r>
              <a:rPr sz="550" spc="-30" dirty="0">
                <a:latin typeface="Microsoft Sans Serif"/>
                <a:cs typeface="Microsoft Sans Serif"/>
              </a:rPr>
              <a:t> </a:t>
            </a:r>
            <a:r>
              <a:rPr sz="550" spc="5" dirty="0">
                <a:latin typeface="Microsoft Sans Serif"/>
                <a:cs typeface="Microsoft Sans Serif"/>
              </a:rPr>
              <a:t>15</a:t>
            </a:r>
            <a:r>
              <a:rPr sz="550" spc="-25" dirty="0">
                <a:latin typeface="Microsoft Sans Serif"/>
                <a:cs typeface="Microsoft Sans Serif"/>
              </a:rPr>
              <a:t> </a:t>
            </a:r>
            <a:r>
              <a:rPr sz="550" spc="15" dirty="0">
                <a:latin typeface="Microsoft Sans Serif"/>
                <a:cs typeface="Microsoft Sans Serif"/>
              </a:rPr>
              <a:t>voltios</a:t>
            </a:r>
            <a:endParaRPr sz="550">
              <a:latin typeface="Microsoft Sans Serif"/>
              <a:cs typeface="Microsoft Sans Serif"/>
            </a:endParaRPr>
          </a:p>
          <a:p>
            <a:pPr marR="30480" algn="r">
              <a:spcBef>
                <a:spcPts val="640"/>
              </a:spcBef>
            </a:pPr>
            <a:r>
              <a:rPr sz="1000" spc="10" dirty="0">
                <a:latin typeface="Microsoft Sans Serif"/>
                <a:cs typeface="Microsoft Sans Serif"/>
              </a:rPr>
              <a:t>I</a:t>
            </a:r>
            <a:r>
              <a:rPr sz="900" spc="15" baseline="-32407" dirty="0">
                <a:latin typeface="Microsoft Sans Serif"/>
                <a:cs typeface="Microsoft Sans Serif"/>
              </a:rPr>
              <a:t>t</a:t>
            </a:r>
            <a:endParaRPr sz="900" baseline="-32407">
              <a:latin typeface="Microsoft Sans Serif"/>
              <a:cs typeface="Microsoft Sans Serif"/>
            </a:endParaRPr>
          </a:p>
        </p:txBody>
      </p:sp>
      <p:sp>
        <p:nvSpPr>
          <p:cNvPr id="33" name="object 33"/>
          <p:cNvSpPr txBox="1"/>
          <p:nvPr/>
        </p:nvSpPr>
        <p:spPr>
          <a:xfrm>
            <a:off x="10856010" y="3368977"/>
            <a:ext cx="546735" cy="159018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38100">
              <a:spcBef>
                <a:spcPts val="100"/>
              </a:spcBef>
            </a:pPr>
            <a:r>
              <a:rPr sz="950" spc="-100" dirty="0">
                <a:latin typeface="Microsoft Sans Serif"/>
                <a:cs typeface="Microsoft Sans Serif"/>
              </a:rPr>
              <a:t>R</a:t>
            </a:r>
            <a:r>
              <a:rPr sz="950" spc="-180" dirty="0">
                <a:latin typeface="Microsoft Sans Serif"/>
                <a:cs typeface="Microsoft Sans Serif"/>
              </a:rPr>
              <a:t> </a:t>
            </a:r>
            <a:r>
              <a:rPr sz="900" spc="-254" baseline="-32407" dirty="0">
                <a:latin typeface="Microsoft Sans Serif"/>
                <a:cs typeface="Microsoft Sans Serif"/>
              </a:rPr>
              <a:t>4</a:t>
            </a:r>
            <a:r>
              <a:rPr sz="950" spc="-15" dirty="0">
                <a:latin typeface="Microsoft Sans Serif"/>
                <a:cs typeface="Microsoft Sans Serif"/>
              </a:rPr>
              <a:t>=</a:t>
            </a:r>
            <a:r>
              <a:rPr sz="950" spc="-10" dirty="0">
                <a:latin typeface="Microsoft Sans Serif"/>
                <a:cs typeface="Microsoft Sans Serif"/>
              </a:rPr>
              <a:t> </a:t>
            </a:r>
            <a:r>
              <a:rPr sz="950" spc="15" dirty="0">
                <a:latin typeface="Microsoft Sans Serif"/>
                <a:cs typeface="Microsoft Sans Serif"/>
              </a:rPr>
              <a:t>10</a:t>
            </a:r>
            <a:r>
              <a:rPr sz="950" spc="-10" dirty="0">
                <a:latin typeface="Microsoft Sans Serif"/>
                <a:cs typeface="Microsoft Sans Serif"/>
              </a:rPr>
              <a:t> </a:t>
            </a:r>
            <a:r>
              <a:rPr sz="950" dirty="0">
                <a:latin typeface="Microsoft Sans Serif"/>
                <a:cs typeface="Microsoft Sans Serif"/>
              </a:rPr>
              <a:t>Ω</a:t>
            </a:r>
            <a:endParaRPr sz="950">
              <a:latin typeface="Microsoft Sans Serif"/>
              <a:cs typeface="Microsoft Sans Serif"/>
            </a:endParaRPr>
          </a:p>
        </p:txBody>
      </p:sp>
      <p:sp>
        <p:nvSpPr>
          <p:cNvPr id="34" name="object 34"/>
          <p:cNvSpPr txBox="1"/>
          <p:nvPr/>
        </p:nvSpPr>
        <p:spPr>
          <a:xfrm>
            <a:off x="11618009" y="3368977"/>
            <a:ext cx="495934" cy="159018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950" spc="-100" dirty="0">
                <a:latin typeface="Microsoft Sans Serif"/>
                <a:cs typeface="Microsoft Sans Serif"/>
              </a:rPr>
              <a:t>R</a:t>
            </a:r>
            <a:r>
              <a:rPr sz="950" spc="-10" dirty="0">
                <a:latin typeface="Microsoft Sans Serif"/>
                <a:cs typeface="Microsoft Sans Serif"/>
              </a:rPr>
              <a:t> </a:t>
            </a:r>
            <a:r>
              <a:rPr sz="950" spc="-15" dirty="0">
                <a:latin typeface="Microsoft Sans Serif"/>
                <a:cs typeface="Microsoft Sans Serif"/>
              </a:rPr>
              <a:t>=</a:t>
            </a:r>
            <a:r>
              <a:rPr sz="950" spc="-10" dirty="0">
                <a:latin typeface="Microsoft Sans Serif"/>
                <a:cs typeface="Microsoft Sans Serif"/>
              </a:rPr>
              <a:t> </a:t>
            </a:r>
            <a:r>
              <a:rPr sz="950" spc="15" dirty="0">
                <a:latin typeface="Microsoft Sans Serif"/>
                <a:cs typeface="Microsoft Sans Serif"/>
              </a:rPr>
              <a:t>10</a:t>
            </a:r>
            <a:r>
              <a:rPr sz="950" spc="-10" dirty="0">
                <a:latin typeface="Microsoft Sans Serif"/>
                <a:cs typeface="Microsoft Sans Serif"/>
              </a:rPr>
              <a:t> </a:t>
            </a:r>
            <a:r>
              <a:rPr sz="950" dirty="0">
                <a:latin typeface="Microsoft Sans Serif"/>
                <a:cs typeface="Microsoft Sans Serif"/>
              </a:rPr>
              <a:t>Ω</a:t>
            </a:r>
            <a:endParaRPr sz="950">
              <a:latin typeface="Microsoft Sans Serif"/>
              <a:cs typeface="Microsoft Sans Serif"/>
            </a:endParaRPr>
          </a:p>
        </p:txBody>
      </p:sp>
      <p:sp>
        <p:nvSpPr>
          <p:cNvPr id="35" name="object 35"/>
          <p:cNvSpPr txBox="1"/>
          <p:nvPr/>
        </p:nvSpPr>
        <p:spPr>
          <a:xfrm>
            <a:off x="8322855" y="3529761"/>
            <a:ext cx="462280" cy="105157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  <a:tabLst>
                <a:tab pos="278765" algn="l"/>
                <a:tab pos="448945" algn="l"/>
              </a:tabLst>
            </a:pPr>
            <a:r>
              <a:rPr sz="600" u="sng" dirty="0">
                <a:uFill>
                  <a:solidFill>
                    <a:srgbClr val="000000"/>
                  </a:solidFill>
                </a:uFill>
                <a:latin typeface="Times New Roman"/>
                <a:cs typeface="Times New Roman"/>
              </a:rPr>
              <a:t> 	</a:t>
            </a:r>
            <a:r>
              <a:rPr sz="600" u="sng" spc="45" dirty="0">
                <a:uFill>
                  <a:solidFill>
                    <a:srgbClr val="000000"/>
                  </a:solidFill>
                </a:uFill>
                <a:latin typeface="Microsoft Sans Serif"/>
                <a:cs typeface="Microsoft Sans Serif"/>
              </a:rPr>
              <a:t>t	</a:t>
            </a:r>
            <a:endParaRPr sz="600">
              <a:latin typeface="Microsoft Sans Serif"/>
              <a:cs typeface="Microsoft Sans Serif"/>
            </a:endParaRPr>
          </a:p>
        </p:txBody>
      </p:sp>
      <p:sp>
        <p:nvSpPr>
          <p:cNvPr id="36" name="object 36"/>
          <p:cNvSpPr txBox="1"/>
          <p:nvPr/>
        </p:nvSpPr>
        <p:spPr>
          <a:xfrm>
            <a:off x="8597898" y="4046269"/>
            <a:ext cx="303530" cy="166712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1000" spc="15" dirty="0">
                <a:latin typeface="Microsoft Sans Serif"/>
                <a:cs typeface="Microsoft Sans Serif"/>
              </a:rPr>
              <a:t>10</a:t>
            </a:r>
            <a:r>
              <a:rPr sz="1000" spc="-10" dirty="0">
                <a:latin typeface="Microsoft Sans Serif"/>
                <a:cs typeface="Microsoft Sans Serif"/>
              </a:rPr>
              <a:t> </a:t>
            </a:r>
            <a:r>
              <a:rPr sz="1000" dirty="0">
                <a:latin typeface="Microsoft Sans Serif"/>
                <a:cs typeface="Microsoft Sans Serif"/>
              </a:rPr>
              <a:t>Ω</a:t>
            </a:r>
            <a:endParaRPr sz="1000">
              <a:latin typeface="Microsoft Sans Serif"/>
              <a:cs typeface="Microsoft Sans Serif"/>
            </a:endParaRPr>
          </a:p>
        </p:txBody>
      </p:sp>
      <p:sp>
        <p:nvSpPr>
          <p:cNvPr id="37" name="object 37"/>
          <p:cNvSpPr txBox="1"/>
          <p:nvPr/>
        </p:nvSpPr>
        <p:spPr>
          <a:xfrm>
            <a:off x="8359134" y="3964976"/>
            <a:ext cx="902335" cy="166712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38100">
              <a:spcBef>
                <a:spcPts val="100"/>
              </a:spcBef>
            </a:pPr>
            <a:r>
              <a:rPr sz="1000" spc="25" dirty="0">
                <a:latin typeface="Microsoft Sans Serif"/>
                <a:cs typeface="Microsoft Sans Serif"/>
              </a:rPr>
              <a:t>yo</a:t>
            </a:r>
            <a:r>
              <a:rPr sz="1000" spc="-20" dirty="0">
                <a:latin typeface="Microsoft Sans Serif"/>
                <a:cs typeface="Microsoft Sans Serif"/>
              </a:rPr>
              <a:t> </a:t>
            </a:r>
            <a:r>
              <a:rPr sz="1000" spc="-35" dirty="0">
                <a:latin typeface="Microsoft Sans Serif"/>
                <a:cs typeface="Microsoft Sans Serif"/>
              </a:rPr>
              <a:t>=</a:t>
            </a:r>
            <a:r>
              <a:rPr sz="1500" spc="-52" baseline="36111" dirty="0">
                <a:latin typeface="Microsoft Sans Serif"/>
                <a:cs typeface="Microsoft Sans Serif"/>
              </a:rPr>
              <a:t>20</a:t>
            </a:r>
            <a:r>
              <a:rPr sz="1500" spc="-30" baseline="36111" dirty="0">
                <a:latin typeface="Microsoft Sans Serif"/>
                <a:cs typeface="Microsoft Sans Serif"/>
              </a:rPr>
              <a:t> </a:t>
            </a:r>
            <a:r>
              <a:rPr sz="1425" spc="-97" baseline="38011" dirty="0">
                <a:latin typeface="Microsoft Sans Serif"/>
                <a:cs typeface="Microsoft Sans Serif"/>
              </a:rPr>
              <a:t>V</a:t>
            </a:r>
            <a:r>
              <a:rPr sz="1425" spc="277" baseline="38011" dirty="0">
                <a:latin typeface="Microsoft Sans Serif"/>
                <a:cs typeface="Microsoft Sans Serif"/>
              </a:rPr>
              <a:t> </a:t>
            </a:r>
            <a:r>
              <a:rPr sz="1000" spc="-15" dirty="0">
                <a:latin typeface="Microsoft Sans Serif"/>
                <a:cs typeface="Microsoft Sans Serif"/>
              </a:rPr>
              <a:t>=</a:t>
            </a:r>
            <a:r>
              <a:rPr sz="1000" spc="-20" dirty="0">
                <a:latin typeface="Microsoft Sans Serif"/>
                <a:cs typeface="Microsoft Sans Serif"/>
              </a:rPr>
              <a:t> </a:t>
            </a:r>
            <a:r>
              <a:rPr sz="1000" spc="-10" dirty="0">
                <a:latin typeface="Microsoft Sans Serif"/>
                <a:cs typeface="Microsoft Sans Serif"/>
              </a:rPr>
              <a:t>2A</a:t>
            </a:r>
            <a:endParaRPr sz="1000">
              <a:latin typeface="Microsoft Sans Serif"/>
              <a:cs typeface="Microsoft Sans Serif"/>
            </a:endParaRPr>
          </a:p>
        </p:txBody>
      </p:sp>
      <p:sp>
        <p:nvSpPr>
          <p:cNvPr id="38" name="object 38"/>
          <p:cNvSpPr txBox="1"/>
          <p:nvPr/>
        </p:nvSpPr>
        <p:spPr>
          <a:xfrm>
            <a:off x="7738973" y="4004613"/>
            <a:ext cx="495934" cy="159018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950" spc="-100" dirty="0">
                <a:latin typeface="Microsoft Sans Serif"/>
                <a:cs typeface="Microsoft Sans Serif"/>
              </a:rPr>
              <a:t>R</a:t>
            </a:r>
            <a:r>
              <a:rPr sz="950" spc="-10" dirty="0">
                <a:latin typeface="Microsoft Sans Serif"/>
                <a:cs typeface="Microsoft Sans Serif"/>
              </a:rPr>
              <a:t> </a:t>
            </a:r>
            <a:r>
              <a:rPr sz="950" spc="-15" dirty="0">
                <a:latin typeface="Microsoft Sans Serif"/>
                <a:cs typeface="Microsoft Sans Serif"/>
              </a:rPr>
              <a:t>=</a:t>
            </a:r>
            <a:r>
              <a:rPr sz="950" spc="-10" dirty="0">
                <a:latin typeface="Microsoft Sans Serif"/>
                <a:cs typeface="Microsoft Sans Serif"/>
              </a:rPr>
              <a:t> </a:t>
            </a:r>
            <a:r>
              <a:rPr sz="950" spc="15" dirty="0">
                <a:latin typeface="Microsoft Sans Serif"/>
                <a:cs typeface="Microsoft Sans Serif"/>
              </a:rPr>
              <a:t>10</a:t>
            </a:r>
            <a:r>
              <a:rPr sz="950" spc="-10" dirty="0">
                <a:latin typeface="Microsoft Sans Serif"/>
                <a:cs typeface="Microsoft Sans Serif"/>
              </a:rPr>
              <a:t> </a:t>
            </a:r>
            <a:r>
              <a:rPr sz="950" dirty="0">
                <a:latin typeface="Microsoft Sans Serif"/>
                <a:cs typeface="Microsoft Sans Serif"/>
              </a:rPr>
              <a:t>Ω</a:t>
            </a:r>
            <a:endParaRPr sz="950">
              <a:latin typeface="Microsoft Sans Serif"/>
              <a:cs typeface="Microsoft Sans Serif"/>
            </a:endParaRPr>
          </a:p>
        </p:txBody>
      </p:sp>
      <p:sp>
        <p:nvSpPr>
          <p:cNvPr id="39" name="object 39"/>
          <p:cNvSpPr txBox="1"/>
          <p:nvPr/>
        </p:nvSpPr>
        <p:spPr>
          <a:xfrm>
            <a:off x="7353330" y="4330736"/>
            <a:ext cx="2270125" cy="40830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358140">
              <a:spcBef>
                <a:spcPts val="100"/>
              </a:spcBef>
            </a:pPr>
            <a:r>
              <a:rPr sz="1000" spc="-225" dirty="0">
                <a:latin typeface="Microsoft Sans Serif"/>
                <a:cs typeface="Microsoft Sans Serif"/>
              </a:rPr>
              <a:t>m</a:t>
            </a:r>
            <a:r>
              <a:rPr sz="900" spc="-22" baseline="-32407" dirty="0">
                <a:latin typeface="Microsoft Sans Serif"/>
                <a:cs typeface="Microsoft Sans Serif"/>
              </a:rPr>
              <a:t>1</a:t>
            </a:r>
            <a:r>
              <a:rPr sz="1000" spc="50" dirty="0">
                <a:latin typeface="Microsoft Sans Serif"/>
                <a:cs typeface="Microsoft Sans Serif"/>
              </a:rPr>
              <a:t>i</a:t>
            </a:r>
            <a:r>
              <a:rPr sz="850" spc="-15" dirty="0">
                <a:latin typeface="Microsoft Sans Serif"/>
                <a:cs typeface="Microsoft Sans Serif"/>
              </a:rPr>
              <a:t>=</a:t>
            </a:r>
            <a:r>
              <a:rPr sz="850" spc="-5" dirty="0">
                <a:latin typeface="Microsoft Sans Serif"/>
                <a:cs typeface="Microsoft Sans Serif"/>
              </a:rPr>
              <a:t> </a:t>
            </a:r>
            <a:r>
              <a:rPr sz="850" spc="5" dirty="0">
                <a:latin typeface="Microsoft Sans Serif"/>
                <a:cs typeface="Microsoft Sans Serif"/>
              </a:rPr>
              <a:t>y</a:t>
            </a:r>
            <a:r>
              <a:rPr sz="850" spc="-420" dirty="0">
                <a:latin typeface="Microsoft Sans Serif"/>
                <a:cs typeface="Microsoft Sans Serif"/>
              </a:rPr>
              <a:t>o</a:t>
            </a:r>
            <a:r>
              <a:rPr sz="900" spc="67" baseline="-32407" dirty="0">
                <a:latin typeface="Microsoft Sans Serif"/>
                <a:cs typeface="Microsoft Sans Serif"/>
              </a:rPr>
              <a:t>t</a:t>
            </a:r>
            <a:r>
              <a:rPr sz="900" baseline="-32407" dirty="0">
                <a:latin typeface="Microsoft Sans Serif"/>
                <a:cs typeface="Microsoft Sans Serif"/>
              </a:rPr>
              <a:t>  </a:t>
            </a:r>
            <a:r>
              <a:rPr sz="900" spc="-22" baseline="-32407" dirty="0">
                <a:latin typeface="Microsoft Sans Serif"/>
                <a:cs typeface="Microsoft Sans Serif"/>
              </a:rPr>
              <a:t> </a:t>
            </a:r>
            <a:r>
              <a:rPr sz="850" spc="20" dirty="0">
                <a:latin typeface="Microsoft Sans Serif"/>
                <a:cs typeface="Microsoft Sans Serif"/>
              </a:rPr>
              <a:t>x</a:t>
            </a:r>
            <a:r>
              <a:rPr sz="850" spc="-5" dirty="0">
                <a:latin typeface="Microsoft Sans Serif"/>
                <a:cs typeface="Microsoft Sans Serif"/>
              </a:rPr>
              <a:t> </a:t>
            </a:r>
            <a:r>
              <a:rPr sz="850" spc="65" dirty="0">
                <a:latin typeface="Microsoft Sans Serif"/>
                <a:cs typeface="Microsoft Sans Serif"/>
              </a:rPr>
              <a:t>r</a:t>
            </a:r>
            <a:r>
              <a:rPr sz="850" spc="-15" dirty="0">
                <a:latin typeface="Microsoft Sans Serif"/>
                <a:cs typeface="Microsoft Sans Serif"/>
              </a:rPr>
              <a:t> </a:t>
            </a:r>
            <a:r>
              <a:rPr sz="900" spc="7" baseline="-32407" dirty="0">
                <a:latin typeface="Microsoft Sans Serif"/>
                <a:cs typeface="Microsoft Sans Serif"/>
              </a:rPr>
              <a:t>1</a:t>
            </a:r>
            <a:r>
              <a:rPr sz="900" baseline="-32407" dirty="0">
                <a:latin typeface="Microsoft Sans Serif"/>
                <a:cs typeface="Microsoft Sans Serif"/>
              </a:rPr>
              <a:t> </a:t>
            </a:r>
            <a:r>
              <a:rPr sz="900" spc="-89" baseline="-32407" dirty="0">
                <a:latin typeface="Microsoft Sans Serif"/>
                <a:cs typeface="Microsoft Sans Serif"/>
              </a:rPr>
              <a:t> </a:t>
            </a:r>
            <a:r>
              <a:rPr sz="750" spc="-10" dirty="0">
                <a:latin typeface="Microsoft Sans Serif"/>
                <a:cs typeface="Microsoft Sans Serif"/>
              </a:rPr>
              <a:t>=</a:t>
            </a:r>
            <a:r>
              <a:rPr sz="750" spc="-5" dirty="0">
                <a:latin typeface="Microsoft Sans Serif"/>
                <a:cs typeface="Microsoft Sans Serif"/>
              </a:rPr>
              <a:t> </a:t>
            </a:r>
            <a:r>
              <a:rPr sz="750" spc="10" dirty="0">
                <a:latin typeface="Microsoft Sans Serif"/>
                <a:cs typeface="Microsoft Sans Serif"/>
              </a:rPr>
              <a:t>2</a:t>
            </a:r>
            <a:r>
              <a:rPr sz="750" spc="-5" dirty="0">
                <a:latin typeface="Microsoft Sans Serif"/>
                <a:cs typeface="Microsoft Sans Serif"/>
              </a:rPr>
              <a:t> </a:t>
            </a:r>
            <a:r>
              <a:rPr sz="750" spc="-25" dirty="0">
                <a:latin typeface="Microsoft Sans Serif"/>
                <a:cs typeface="Microsoft Sans Serif"/>
              </a:rPr>
              <a:t>A</a:t>
            </a:r>
            <a:r>
              <a:rPr sz="750" spc="-5" dirty="0">
                <a:latin typeface="Microsoft Sans Serif"/>
                <a:cs typeface="Microsoft Sans Serif"/>
              </a:rPr>
              <a:t> </a:t>
            </a:r>
            <a:r>
              <a:rPr sz="750" spc="20" dirty="0">
                <a:latin typeface="Microsoft Sans Serif"/>
                <a:cs typeface="Microsoft Sans Serif"/>
              </a:rPr>
              <a:t>x</a:t>
            </a:r>
            <a:r>
              <a:rPr sz="750" spc="-5" dirty="0">
                <a:latin typeface="Microsoft Sans Serif"/>
                <a:cs typeface="Microsoft Sans Serif"/>
              </a:rPr>
              <a:t> </a:t>
            </a:r>
            <a:r>
              <a:rPr sz="750" spc="10" dirty="0">
                <a:latin typeface="Microsoft Sans Serif"/>
                <a:cs typeface="Microsoft Sans Serif"/>
              </a:rPr>
              <a:t>5</a:t>
            </a:r>
            <a:r>
              <a:rPr sz="750" spc="-5" dirty="0">
                <a:latin typeface="Microsoft Sans Serif"/>
                <a:cs typeface="Microsoft Sans Serif"/>
              </a:rPr>
              <a:t> </a:t>
            </a:r>
            <a:r>
              <a:rPr sz="750" dirty="0">
                <a:latin typeface="Microsoft Sans Serif"/>
                <a:cs typeface="Microsoft Sans Serif"/>
              </a:rPr>
              <a:t>Ω</a:t>
            </a:r>
            <a:r>
              <a:rPr sz="750" spc="-5" dirty="0">
                <a:latin typeface="Microsoft Sans Serif"/>
                <a:cs typeface="Microsoft Sans Serif"/>
              </a:rPr>
              <a:t> </a:t>
            </a:r>
            <a:r>
              <a:rPr sz="750" spc="-10" dirty="0">
                <a:latin typeface="Microsoft Sans Serif"/>
                <a:cs typeface="Microsoft Sans Serif"/>
              </a:rPr>
              <a:t>=</a:t>
            </a:r>
            <a:r>
              <a:rPr sz="750" spc="-5" dirty="0">
                <a:latin typeface="Microsoft Sans Serif"/>
                <a:cs typeface="Microsoft Sans Serif"/>
              </a:rPr>
              <a:t> </a:t>
            </a:r>
            <a:r>
              <a:rPr sz="750" spc="10" dirty="0">
                <a:latin typeface="Microsoft Sans Serif"/>
                <a:cs typeface="Microsoft Sans Serif"/>
              </a:rPr>
              <a:t>10</a:t>
            </a:r>
            <a:r>
              <a:rPr sz="750" spc="-5" dirty="0">
                <a:latin typeface="Microsoft Sans Serif"/>
                <a:cs typeface="Microsoft Sans Serif"/>
              </a:rPr>
              <a:t> </a:t>
            </a:r>
            <a:r>
              <a:rPr sz="750" spc="20" dirty="0">
                <a:latin typeface="Microsoft Sans Serif"/>
                <a:cs typeface="Microsoft Sans Serif"/>
              </a:rPr>
              <a:t>voltios</a:t>
            </a:r>
            <a:endParaRPr sz="750">
              <a:latin typeface="Microsoft Sans Serif"/>
              <a:cs typeface="Microsoft Sans Serif"/>
            </a:endParaRPr>
          </a:p>
          <a:p>
            <a:pPr marL="38100">
              <a:spcBef>
                <a:spcPts val="730"/>
              </a:spcBef>
            </a:pPr>
            <a:r>
              <a:rPr sz="800" spc="-114" dirty="0">
                <a:latin typeface="Microsoft Sans Serif"/>
                <a:cs typeface="Microsoft Sans Serif"/>
              </a:rPr>
              <a:t>m</a:t>
            </a:r>
            <a:r>
              <a:rPr sz="900" spc="-172" baseline="-32407" dirty="0">
                <a:latin typeface="Microsoft Sans Serif"/>
                <a:cs typeface="Microsoft Sans Serif"/>
              </a:rPr>
              <a:t>R</a:t>
            </a:r>
            <a:r>
              <a:rPr sz="800" spc="-114" dirty="0">
                <a:latin typeface="Microsoft Sans Serif"/>
                <a:cs typeface="Microsoft Sans Serif"/>
              </a:rPr>
              <a:t>i</a:t>
            </a:r>
            <a:r>
              <a:rPr sz="800" spc="-100" dirty="0">
                <a:latin typeface="Microsoft Sans Serif"/>
                <a:cs typeface="Microsoft Sans Serif"/>
              </a:rPr>
              <a:t> </a:t>
            </a:r>
            <a:r>
              <a:rPr sz="800" spc="-10" dirty="0">
                <a:latin typeface="Microsoft Sans Serif"/>
                <a:cs typeface="Microsoft Sans Serif"/>
              </a:rPr>
              <a:t>=</a:t>
            </a:r>
            <a:r>
              <a:rPr sz="800" spc="-5" dirty="0">
                <a:latin typeface="Microsoft Sans Serif"/>
                <a:cs typeface="Microsoft Sans Serif"/>
              </a:rPr>
              <a:t> </a:t>
            </a:r>
            <a:r>
              <a:rPr sz="800" spc="-10" dirty="0">
                <a:latin typeface="Microsoft Sans Serif"/>
                <a:cs typeface="Microsoft Sans Serif"/>
              </a:rPr>
              <a:t>mi</a:t>
            </a:r>
            <a:r>
              <a:rPr sz="900" spc="-15" baseline="-32407" dirty="0">
                <a:latin typeface="Microsoft Sans Serif"/>
                <a:cs typeface="Microsoft Sans Serif"/>
              </a:rPr>
              <a:t>2</a:t>
            </a:r>
            <a:r>
              <a:rPr sz="800" spc="-10" dirty="0">
                <a:latin typeface="Microsoft Sans Serif"/>
                <a:cs typeface="Microsoft Sans Serif"/>
              </a:rPr>
              <a:t>=</a:t>
            </a:r>
            <a:r>
              <a:rPr sz="800" spc="-5" dirty="0">
                <a:latin typeface="Microsoft Sans Serif"/>
                <a:cs typeface="Microsoft Sans Serif"/>
              </a:rPr>
              <a:t> </a:t>
            </a:r>
            <a:r>
              <a:rPr sz="800" spc="50" dirty="0">
                <a:latin typeface="Microsoft Sans Serif"/>
                <a:cs typeface="Microsoft Sans Serif"/>
              </a:rPr>
              <a:t>mi</a:t>
            </a:r>
            <a:r>
              <a:rPr sz="800" spc="150" dirty="0">
                <a:latin typeface="Microsoft Sans Serif"/>
                <a:cs typeface="Microsoft Sans Serif"/>
              </a:rPr>
              <a:t> </a:t>
            </a:r>
            <a:r>
              <a:rPr sz="900" spc="7" baseline="-32407" dirty="0">
                <a:latin typeface="Microsoft Sans Serif"/>
                <a:cs typeface="Microsoft Sans Serif"/>
              </a:rPr>
              <a:t>3</a:t>
            </a:r>
            <a:r>
              <a:rPr sz="900" spc="150" baseline="-32407" dirty="0">
                <a:latin typeface="Microsoft Sans Serif"/>
                <a:cs typeface="Microsoft Sans Serif"/>
              </a:rPr>
              <a:t> </a:t>
            </a:r>
            <a:r>
              <a:rPr sz="750" spc="-10" dirty="0">
                <a:latin typeface="Microsoft Sans Serif"/>
                <a:cs typeface="Microsoft Sans Serif"/>
              </a:rPr>
              <a:t>=</a:t>
            </a:r>
            <a:r>
              <a:rPr sz="750" spc="-5" dirty="0">
                <a:latin typeface="Microsoft Sans Serif"/>
                <a:cs typeface="Microsoft Sans Serif"/>
              </a:rPr>
              <a:t> </a:t>
            </a:r>
            <a:r>
              <a:rPr sz="750" spc="25" dirty="0">
                <a:latin typeface="Microsoft Sans Serif"/>
                <a:cs typeface="Microsoft Sans Serif"/>
              </a:rPr>
              <a:t>mi</a:t>
            </a:r>
            <a:r>
              <a:rPr sz="900" spc="37" baseline="-32407" dirty="0">
                <a:latin typeface="Microsoft Sans Serif"/>
                <a:cs typeface="Microsoft Sans Serif"/>
              </a:rPr>
              <a:t>t</a:t>
            </a:r>
            <a:r>
              <a:rPr sz="750" spc="25" dirty="0">
                <a:latin typeface="Microsoft Sans Serif"/>
                <a:cs typeface="Microsoft Sans Serif"/>
              </a:rPr>
              <a:t>-</a:t>
            </a:r>
            <a:r>
              <a:rPr sz="750" spc="-5" dirty="0">
                <a:latin typeface="Microsoft Sans Serif"/>
                <a:cs typeface="Microsoft Sans Serif"/>
              </a:rPr>
              <a:t> </a:t>
            </a:r>
            <a:r>
              <a:rPr sz="750" spc="45" dirty="0">
                <a:latin typeface="Microsoft Sans Serif"/>
                <a:cs typeface="Microsoft Sans Serif"/>
              </a:rPr>
              <a:t>mi</a:t>
            </a:r>
            <a:r>
              <a:rPr sz="750" spc="-60" dirty="0">
                <a:latin typeface="Microsoft Sans Serif"/>
                <a:cs typeface="Microsoft Sans Serif"/>
              </a:rPr>
              <a:t> </a:t>
            </a:r>
            <a:r>
              <a:rPr sz="900" spc="7" baseline="-32407" dirty="0">
                <a:latin typeface="Microsoft Sans Serif"/>
                <a:cs typeface="Microsoft Sans Serif"/>
              </a:rPr>
              <a:t>1</a:t>
            </a:r>
            <a:r>
              <a:rPr sz="900" spc="150" baseline="-32407" dirty="0">
                <a:latin typeface="Microsoft Sans Serif"/>
                <a:cs typeface="Microsoft Sans Serif"/>
              </a:rPr>
              <a:t> </a:t>
            </a:r>
            <a:r>
              <a:rPr sz="900" spc="-15" dirty="0">
                <a:latin typeface="Microsoft Sans Serif"/>
                <a:cs typeface="Microsoft Sans Serif"/>
              </a:rPr>
              <a:t>=</a:t>
            </a:r>
            <a:r>
              <a:rPr sz="900" spc="-10" dirty="0">
                <a:latin typeface="Microsoft Sans Serif"/>
                <a:cs typeface="Microsoft Sans Serif"/>
              </a:rPr>
              <a:t> </a:t>
            </a:r>
            <a:r>
              <a:rPr sz="900" spc="10" dirty="0">
                <a:latin typeface="Microsoft Sans Serif"/>
                <a:cs typeface="Microsoft Sans Serif"/>
              </a:rPr>
              <a:t>20</a:t>
            </a:r>
            <a:r>
              <a:rPr sz="900" spc="-10" dirty="0">
                <a:latin typeface="Microsoft Sans Serif"/>
                <a:cs typeface="Microsoft Sans Serif"/>
              </a:rPr>
              <a:t> </a:t>
            </a:r>
            <a:r>
              <a:rPr sz="900" spc="-65" dirty="0">
                <a:latin typeface="Microsoft Sans Serif"/>
                <a:cs typeface="Microsoft Sans Serif"/>
              </a:rPr>
              <a:t>V</a:t>
            </a:r>
            <a:r>
              <a:rPr sz="900" spc="-10" dirty="0">
                <a:latin typeface="Microsoft Sans Serif"/>
                <a:cs typeface="Microsoft Sans Serif"/>
              </a:rPr>
              <a:t> - </a:t>
            </a:r>
            <a:r>
              <a:rPr sz="900" spc="10" dirty="0">
                <a:latin typeface="Microsoft Sans Serif"/>
                <a:cs typeface="Microsoft Sans Serif"/>
              </a:rPr>
              <a:t>10</a:t>
            </a:r>
            <a:r>
              <a:rPr sz="900" spc="-10" dirty="0">
                <a:latin typeface="Microsoft Sans Serif"/>
                <a:cs typeface="Microsoft Sans Serif"/>
              </a:rPr>
              <a:t> </a:t>
            </a:r>
            <a:r>
              <a:rPr sz="900" spc="-65" dirty="0">
                <a:latin typeface="Microsoft Sans Serif"/>
                <a:cs typeface="Microsoft Sans Serif"/>
              </a:rPr>
              <a:t>V</a:t>
            </a:r>
            <a:r>
              <a:rPr sz="900" spc="-5" dirty="0">
                <a:latin typeface="Microsoft Sans Serif"/>
                <a:cs typeface="Microsoft Sans Serif"/>
              </a:rPr>
              <a:t> </a:t>
            </a:r>
            <a:r>
              <a:rPr sz="900" spc="-15" dirty="0">
                <a:latin typeface="Microsoft Sans Serif"/>
                <a:cs typeface="Microsoft Sans Serif"/>
              </a:rPr>
              <a:t>=</a:t>
            </a:r>
            <a:r>
              <a:rPr sz="900" spc="-10" dirty="0">
                <a:latin typeface="Microsoft Sans Serif"/>
                <a:cs typeface="Microsoft Sans Serif"/>
              </a:rPr>
              <a:t> </a:t>
            </a:r>
            <a:r>
              <a:rPr sz="900" spc="10" dirty="0">
                <a:latin typeface="Microsoft Sans Serif"/>
                <a:cs typeface="Microsoft Sans Serif"/>
              </a:rPr>
              <a:t>10</a:t>
            </a:r>
            <a:r>
              <a:rPr sz="900" spc="-10" dirty="0">
                <a:latin typeface="Microsoft Sans Serif"/>
                <a:cs typeface="Microsoft Sans Serif"/>
              </a:rPr>
              <a:t> </a:t>
            </a:r>
            <a:r>
              <a:rPr sz="900" spc="-65" dirty="0">
                <a:latin typeface="Microsoft Sans Serif"/>
                <a:cs typeface="Microsoft Sans Serif"/>
              </a:rPr>
              <a:t>V</a:t>
            </a:r>
            <a:endParaRPr sz="900">
              <a:latin typeface="Microsoft Sans Serif"/>
              <a:cs typeface="Microsoft Sans Serif"/>
            </a:endParaRPr>
          </a:p>
        </p:txBody>
      </p:sp>
      <p:sp>
        <p:nvSpPr>
          <p:cNvPr id="40" name="object 40"/>
          <p:cNvSpPr txBox="1"/>
          <p:nvPr/>
        </p:nvSpPr>
        <p:spPr>
          <a:xfrm>
            <a:off x="7823681" y="4091355"/>
            <a:ext cx="53340" cy="105157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600" spc="45" dirty="0">
                <a:latin typeface="Microsoft Sans Serif"/>
                <a:cs typeface="Microsoft Sans Serif"/>
              </a:rPr>
              <a:t>t</a:t>
            </a:r>
            <a:endParaRPr sz="600">
              <a:latin typeface="Microsoft Sans Serif"/>
              <a:cs typeface="Microsoft Sans Serif"/>
            </a:endParaRPr>
          </a:p>
        </p:txBody>
      </p:sp>
      <p:sp>
        <p:nvSpPr>
          <p:cNvPr id="41" name="object 41"/>
          <p:cNvSpPr txBox="1"/>
          <p:nvPr/>
        </p:nvSpPr>
        <p:spPr>
          <a:xfrm>
            <a:off x="8417300" y="4058081"/>
            <a:ext cx="53340" cy="105157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600" spc="45" dirty="0">
                <a:latin typeface="Microsoft Sans Serif"/>
                <a:cs typeface="Microsoft Sans Serif"/>
              </a:rPr>
              <a:t>t</a:t>
            </a:r>
            <a:endParaRPr sz="600">
              <a:latin typeface="Microsoft Sans Serif"/>
              <a:cs typeface="Microsoft Sans Serif"/>
            </a:endParaRPr>
          </a:p>
        </p:txBody>
      </p:sp>
      <p:sp>
        <p:nvSpPr>
          <p:cNvPr id="42" name="object 42"/>
          <p:cNvSpPr txBox="1"/>
          <p:nvPr/>
        </p:nvSpPr>
        <p:spPr>
          <a:xfrm>
            <a:off x="10867935" y="4036096"/>
            <a:ext cx="550545" cy="166712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38100">
              <a:spcBef>
                <a:spcPts val="100"/>
              </a:spcBef>
            </a:pPr>
            <a:r>
              <a:rPr sz="1500" spc="37" baseline="-36111" dirty="0">
                <a:latin typeface="Microsoft Sans Serif"/>
                <a:cs typeface="Microsoft Sans Serif"/>
              </a:rPr>
              <a:t>yo</a:t>
            </a:r>
            <a:r>
              <a:rPr sz="1500" spc="-15" baseline="-36111" dirty="0">
                <a:latin typeface="Microsoft Sans Serif"/>
                <a:cs typeface="Microsoft Sans Serif"/>
              </a:rPr>
              <a:t> </a:t>
            </a:r>
            <a:r>
              <a:rPr sz="1500" spc="-37" baseline="-36111" dirty="0">
                <a:latin typeface="Microsoft Sans Serif"/>
                <a:cs typeface="Microsoft Sans Serif"/>
              </a:rPr>
              <a:t>=</a:t>
            </a:r>
            <a:r>
              <a:rPr sz="400" spc="5" dirty="0">
                <a:latin typeface="Microsoft Sans Serif"/>
                <a:cs typeface="Microsoft Sans Serif"/>
              </a:rPr>
              <a:t>15</a:t>
            </a:r>
            <a:r>
              <a:rPr sz="400" spc="-5" dirty="0">
                <a:latin typeface="Microsoft Sans Serif"/>
                <a:cs typeface="Microsoft Sans Serif"/>
              </a:rPr>
              <a:t> </a:t>
            </a:r>
            <a:r>
              <a:rPr sz="400" spc="10" dirty="0">
                <a:latin typeface="Microsoft Sans Serif"/>
                <a:cs typeface="Microsoft Sans Serif"/>
              </a:rPr>
              <a:t>voltios</a:t>
            </a:r>
            <a:endParaRPr sz="400">
              <a:latin typeface="Microsoft Sans Serif"/>
              <a:cs typeface="Microsoft Sans Serif"/>
            </a:endParaRPr>
          </a:p>
        </p:txBody>
      </p:sp>
      <p:sp>
        <p:nvSpPr>
          <p:cNvPr id="43" name="object 43"/>
          <p:cNvSpPr txBox="1"/>
          <p:nvPr/>
        </p:nvSpPr>
        <p:spPr>
          <a:xfrm>
            <a:off x="10285880" y="4157013"/>
            <a:ext cx="427355" cy="159018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950" spc="-100" dirty="0">
                <a:latin typeface="Microsoft Sans Serif"/>
                <a:cs typeface="Microsoft Sans Serif"/>
              </a:rPr>
              <a:t>R</a:t>
            </a:r>
            <a:r>
              <a:rPr sz="950" spc="-10" dirty="0">
                <a:latin typeface="Microsoft Sans Serif"/>
                <a:cs typeface="Microsoft Sans Serif"/>
              </a:rPr>
              <a:t> </a:t>
            </a:r>
            <a:r>
              <a:rPr sz="950" spc="-15" dirty="0">
                <a:latin typeface="Microsoft Sans Serif"/>
                <a:cs typeface="Microsoft Sans Serif"/>
              </a:rPr>
              <a:t>=</a:t>
            </a:r>
            <a:r>
              <a:rPr sz="950" spc="-10" dirty="0">
                <a:latin typeface="Microsoft Sans Serif"/>
                <a:cs typeface="Microsoft Sans Serif"/>
              </a:rPr>
              <a:t> </a:t>
            </a:r>
            <a:r>
              <a:rPr sz="950" spc="15" dirty="0">
                <a:latin typeface="Microsoft Sans Serif"/>
                <a:cs typeface="Microsoft Sans Serif"/>
              </a:rPr>
              <a:t>5</a:t>
            </a:r>
            <a:r>
              <a:rPr sz="950" spc="-10" dirty="0">
                <a:latin typeface="Microsoft Sans Serif"/>
                <a:cs typeface="Microsoft Sans Serif"/>
              </a:rPr>
              <a:t> </a:t>
            </a:r>
            <a:r>
              <a:rPr sz="950" dirty="0">
                <a:latin typeface="Microsoft Sans Serif"/>
                <a:cs typeface="Microsoft Sans Serif"/>
              </a:rPr>
              <a:t>Ω</a:t>
            </a:r>
            <a:endParaRPr sz="950">
              <a:latin typeface="Microsoft Sans Serif"/>
              <a:cs typeface="Microsoft Sans Serif"/>
            </a:endParaRPr>
          </a:p>
        </p:txBody>
      </p:sp>
      <p:sp>
        <p:nvSpPr>
          <p:cNvPr id="44" name="object 44"/>
          <p:cNvSpPr txBox="1"/>
          <p:nvPr/>
        </p:nvSpPr>
        <p:spPr>
          <a:xfrm>
            <a:off x="10485461" y="4449100"/>
            <a:ext cx="1106170" cy="166712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38100">
              <a:spcBef>
                <a:spcPts val="100"/>
              </a:spcBef>
            </a:pPr>
            <a:r>
              <a:rPr sz="700" spc="25" dirty="0">
                <a:latin typeface="Microsoft Sans Serif"/>
                <a:cs typeface="Microsoft Sans Serif"/>
              </a:rPr>
              <a:t>m</a:t>
            </a:r>
            <a:r>
              <a:rPr sz="900" spc="-195" baseline="-32407" dirty="0">
                <a:latin typeface="Microsoft Sans Serif"/>
                <a:cs typeface="Microsoft Sans Serif"/>
              </a:rPr>
              <a:t>t</a:t>
            </a:r>
            <a:r>
              <a:rPr sz="700" spc="20" dirty="0">
                <a:latin typeface="Microsoft Sans Serif"/>
                <a:cs typeface="Microsoft Sans Serif"/>
              </a:rPr>
              <a:t>i</a:t>
            </a:r>
            <a:r>
              <a:rPr sz="700" spc="-5" dirty="0">
                <a:latin typeface="Microsoft Sans Serif"/>
                <a:cs typeface="Microsoft Sans Serif"/>
              </a:rPr>
              <a:t> </a:t>
            </a:r>
            <a:r>
              <a:rPr sz="700" spc="-10" dirty="0">
                <a:latin typeface="Microsoft Sans Serif"/>
                <a:cs typeface="Microsoft Sans Serif"/>
              </a:rPr>
              <a:t>=</a:t>
            </a:r>
            <a:r>
              <a:rPr sz="700" spc="-5" dirty="0">
                <a:latin typeface="Microsoft Sans Serif"/>
                <a:cs typeface="Microsoft Sans Serif"/>
              </a:rPr>
              <a:t> </a:t>
            </a:r>
            <a:r>
              <a:rPr sz="700" spc="45" dirty="0">
                <a:latin typeface="Microsoft Sans Serif"/>
                <a:cs typeface="Microsoft Sans Serif"/>
              </a:rPr>
              <a:t>mi</a:t>
            </a:r>
            <a:r>
              <a:rPr sz="700" spc="10" dirty="0">
                <a:latin typeface="Microsoft Sans Serif"/>
                <a:cs typeface="Microsoft Sans Serif"/>
              </a:rPr>
              <a:t> </a:t>
            </a:r>
            <a:r>
              <a:rPr sz="900" spc="7" baseline="-32407" dirty="0">
                <a:latin typeface="Microsoft Sans Serif"/>
                <a:cs typeface="Microsoft Sans Serif"/>
              </a:rPr>
              <a:t>4</a:t>
            </a:r>
            <a:r>
              <a:rPr sz="900" baseline="-32407" dirty="0">
                <a:latin typeface="Microsoft Sans Serif"/>
                <a:cs typeface="Microsoft Sans Serif"/>
              </a:rPr>
              <a:t> </a:t>
            </a:r>
            <a:r>
              <a:rPr sz="900" spc="-89" baseline="-32407" dirty="0">
                <a:latin typeface="Microsoft Sans Serif"/>
                <a:cs typeface="Microsoft Sans Serif"/>
              </a:rPr>
              <a:t> </a:t>
            </a:r>
            <a:r>
              <a:rPr sz="1000" spc="-15" dirty="0">
                <a:latin typeface="Microsoft Sans Serif"/>
                <a:cs typeface="Microsoft Sans Serif"/>
              </a:rPr>
              <a:t>=</a:t>
            </a:r>
            <a:r>
              <a:rPr sz="1000" spc="-10" dirty="0">
                <a:latin typeface="Microsoft Sans Serif"/>
                <a:cs typeface="Microsoft Sans Serif"/>
              </a:rPr>
              <a:t> </a:t>
            </a:r>
            <a:r>
              <a:rPr sz="1000" spc="-120" dirty="0">
                <a:latin typeface="Microsoft Sans Serif"/>
                <a:cs typeface="Microsoft Sans Serif"/>
              </a:rPr>
              <a:t>m</a:t>
            </a:r>
            <a:r>
              <a:rPr sz="900" spc="-337" baseline="-32407" dirty="0">
                <a:latin typeface="Microsoft Sans Serif"/>
                <a:cs typeface="Microsoft Sans Serif"/>
              </a:rPr>
              <a:t>R</a:t>
            </a:r>
            <a:r>
              <a:rPr sz="1000" spc="30" dirty="0">
                <a:latin typeface="Microsoft Sans Serif"/>
                <a:cs typeface="Microsoft Sans Serif"/>
              </a:rPr>
              <a:t>i</a:t>
            </a:r>
            <a:r>
              <a:rPr sz="1000" spc="-75" dirty="0">
                <a:latin typeface="Microsoft Sans Serif"/>
                <a:cs typeface="Microsoft Sans Serif"/>
              </a:rPr>
              <a:t> </a:t>
            </a:r>
            <a:r>
              <a:rPr sz="500" spc="-10" dirty="0">
                <a:latin typeface="Microsoft Sans Serif"/>
                <a:cs typeface="Microsoft Sans Serif"/>
              </a:rPr>
              <a:t>=</a:t>
            </a:r>
            <a:r>
              <a:rPr sz="500" spc="-5" dirty="0">
                <a:latin typeface="Microsoft Sans Serif"/>
                <a:cs typeface="Microsoft Sans Serif"/>
              </a:rPr>
              <a:t> </a:t>
            </a:r>
            <a:r>
              <a:rPr sz="500" spc="5" dirty="0">
                <a:latin typeface="Microsoft Sans Serif"/>
                <a:cs typeface="Microsoft Sans Serif"/>
              </a:rPr>
              <a:t>15</a:t>
            </a:r>
            <a:r>
              <a:rPr sz="500" spc="-5" dirty="0">
                <a:latin typeface="Microsoft Sans Serif"/>
                <a:cs typeface="Microsoft Sans Serif"/>
              </a:rPr>
              <a:t> </a:t>
            </a:r>
            <a:r>
              <a:rPr sz="500" spc="15" dirty="0">
                <a:latin typeface="Microsoft Sans Serif"/>
                <a:cs typeface="Microsoft Sans Serif"/>
              </a:rPr>
              <a:t>voltios</a:t>
            </a:r>
            <a:endParaRPr sz="500">
              <a:latin typeface="Microsoft Sans Serif"/>
              <a:cs typeface="Microsoft Sans Serif"/>
            </a:endParaRPr>
          </a:p>
        </p:txBody>
      </p:sp>
      <p:sp>
        <p:nvSpPr>
          <p:cNvPr id="45" name="object 45"/>
          <p:cNvSpPr txBox="1"/>
          <p:nvPr/>
        </p:nvSpPr>
        <p:spPr>
          <a:xfrm>
            <a:off x="11485155" y="4117376"/>
            <a:ext cx="285115" cy="166712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1000" spc="-15" dirty="0">
                <a:latin typeface="Microsoft Sans Serif"/>
                <a:cs typeface="Microsoft Sans Serif"/>
              </a:rPr>
              <a:t>=</a:t>
            </a:r>
            <a:r>
              <a:rPr sz="1000" spc="-10" dirty="0">
                <a:latin typeface="Microsoft Sans Serif"/>
                <a:cs typeface="Microsoft Sans Serif"/>
              </a:rPr>
              <a:t> 3A</a:t>
            </a:r>
            <a:endParaRPr sz="1000">
              <a:latin typeface="Microsoft Sans Serif"/>
              <a:cs typeface="Microsoft Sans Serif"/>
            </a:endParaRPr>
          </a:p>
        </p:txBody>
      </p:sp>
      <p:sp>
        <p:nvSpPr>
          <p:cNvPr id="46" name="object 46"/>
          <p:cNvSpPr txBox="1"/>
          <p:nvPr/>
        </p:nvSpPr>
        <p:spPr>
          <a:xfrm>
            <a:off x="10370577" y="4243755"/>
            <a:ext cx="53340" cy="105157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600" spc="45" dirty="0">
                <a:latin typeface="Microsoft Sans Serif"/>
                <a:cs typeface="Microsoft Sans Serif"/>
              </a:rPr>
              <a:t>t</a:t>
            </a:r>
            <a:endParaRPr sz="600">
              <a:latin typeface="Microsoft Sans Serif"/>
              <a:cs typeface="Microsoft Sans Serif"/>
            </a:endParaRPr>
          </a:p>
        </p:txBody>
      </p:sp>
      <p:sp>
        <p:nvSpPr>
          <p:cNvPr id="47" name="object 47"/>
          <p:cNvSpPr txBox="1"/>
          <p:nvPr/>
        </p:nvSpPr>
        <p:spPr>
          <a:xfrm>
            <a:off x="10926100" y="4210481"/>
            <a:ext cx="53340" cy="105157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600" spc="45" dirty="0">
                <a:latin typeface="Microsoft Sans Serif"/>
                <a:cs typeface="Microsoft Sans Serif"/>
              </a:rPr>
              <a:t>t</a:t>
            </a:r>
            <a:endParaRPr sz="600">
              <a:latin typeface="Microsoft Sans Serif"/>
              <a:cs typeface="Microsoft Sans Serif"/>
            </a:endParaRPr>
          </a:p>
        </p:txBody>
      </p:sp>
      <p:sp>
        <p:nvSpPr>
          <p:cNvPr id="48" name="object 48"/>
          <p:cNvSpPr txBox="1"/>
          <p:nvPr/>
        </p:nvSpPr>
        <p:spPr>
          <a:xfrm>
            <a:off x="11170180" y="4208828"/>
            <a:ext cx="230504" cy="166712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1000" spc="15" dirty="0">
                <a:latin typeface="Microsoft Sans Serif"/>
                <a:cs typeface="Microsoft Sans Serif"/>
              </a:rPr>
              <a:t>5</a:t>
            </a:r>
            <a:r>
              <a:rPr sz="1000" spc="-10" dirty="0">
                <a:latin typeface="Microsoft Sans Serif"/>
                <a:cs typeface="Microsoft Sans Serif"/>
              </a:rPr>
              <a:t> </a:t>
            </a:r>
            <a:r>
              <a:rPr sz="1000" dirty="0">
                <a:latin typeface="Microsoft Sans Serif"/>
                <a:cs typeface="Microsoft Sans Serif"/>
              </a:rPr>
              <a:t>Ω</a:t>
            </a:r>
            <a:endParaRPr sz="1000">
              <a:latin typeface="Microsoft Sans Serif"/>
              <a:cs typeface="Microsoft Sans Serif"/>
            </a:endParaRPr>
          </a:p>
        </p:txBody>
      </p:sp>
      <p:sp>
        <p:nvSpPr>
          <p:cNvPr id="49" name="object 49"/>
          <p:cNvSpPr txBox="1"/>
          <p:nvPr/>
        </p:nvSpPr>
        <p:spPr>
          <a:xfrm>
            <a:off x="8041312" y="4823395"/>
            <a:ext cx="1200150" cy="166712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  <a:tabLst>
                <a:tab pos="334010" algn="l"/>
                <a:tab pos="671830" algn="l"/>
              </a:tabLst>
            </a:pPr>
            <a:r>
              <a:rPr sz="1000" spc="65" dirty="0">
                <a:latin typeface="Microsoft Sans Serif"/>
                <a:cs typeface="Microsoft Sans Serif"/>
              </a:rPr>
              <a:t>mi	mi	</a:t>
            </a:r>
            <a:r>
              <a:rPr sz="950" spc="15" dirty="0">
                <a:latin typeface="Microsoft Sans Serif"/>
                <a:cs typeface="Microsoft Sans Serif"/>
              </a:rPr>
              <a:t>10</a:t>
            </a:r>
            <a:r>
              <a:rPr sz="950" spc="-10" dirty="0">
                <a:latin typeface="Microsoft Sans Serif"/>
                <a:cs typeface="Microsoft Sans Serif"/>
              </a:rPr>
              <a:t> </a:t>
            </a:r>
            <a:r>
              <a:rPr sz="950" spc="-65" dirty="0">
                <a:latin typeface="Microsoft Sans Serif"/>
                <a:cs typeface="Microsoft Sans Serif"/>
              </a:rPr>
              <a:t>V</a:t>
            </a:r>
            <a:r>
              <a:rPr sz="950" spc="-10" dirty="0">
                <a:latin typeface="Microsoft Sans Serif"/>
                <a:cs typeface="Microsoft Sans Serif"/>
              </a:rPr>
              <a:t> </a:t>
            </a:r>
            <a:r>
              <a:rPr sz="950" spc="15" dirty="0">
                <a:latin typeface="Microsoft Sans Serif"/>
                <a:cs typeface="Microsoft Sans Serif"/>
              </a:rPr>
              <a:t>10</a:t>
            </a:r>
            <a:r>
              <a:rPr sz="950" spc="-10" dirty="0">
                <a:latin typeface="Microsoft Sans Serif"/>
                <a:cs typeface="Microsoft Sans Serif"/>
              </a:rPr>
              <a:t> </a:t>
            </a:r>
            <a:r>
              <a:rPr sz="950" spc="-65" dirty="0">
                <a:latin typeface="Microsoft Sans Serif"/>
                <a:cs typeface="Microsoft Sans Serif"/>
              </a:rPr>
              <a:t>V</a:t>
            </a:r>
            <a:endParaRPr sz="950">
              <a:latin typeface="Microsoft Sans Serif"/>
              <a:cs typeface="Microsoft Sans Serif"/>
            </a:endParaRPr>
          </a:p>
        </p:txBody>
      </p:sp>
      <p:sp>
        <p:nvSpPr>
          <p:cNvPr id="50" name="object 50"/>
          <p:cNvSpPr txBox="1"/>
          <p:nvPr/>
        </p:nvSpPr>
        <p:spPr>
          <a:xfrm>
            <a:off x="7337856" y="4920893"/>
            <a:ext cx="1733550" cy="159018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38100">
              <a:spcBef>
                <a:spcPts val="100"/>
              </a:spcBef>
              <a:tabLst>
                <a:tab pos="1626235" algn="l"/>
              </a:tabLst>
            </a:pPr>
            <a:r>
              <a:rPr sz="850" spc="25" dirty="0">
                <a:latin typeface="Microsoft Sans Serif"/>
                <a:cs typeface="Microsoft Sans Serif"/>
              </a:rPr>
              <a:t>yo</a:t>
            </a:r>
            <a:r>
              <a:rPr sz="850" spc="-5" dirty="0">
                <a:latin typeface="Microsoft Sans Serif"/>
                <a:cs typeface="Microsoft Sans Serif"/>
              </a:rPr>
              <a:t> </a:t>
            </a:r>
            <a:r>
              <a:rPr sz="850" spc="-15" dirty="0">
                <a:latin typeface="Microsoft Sans Serif"/>
                <a:cs typeface="Microsoft Sans Serif"/>
              </a:rPr>
              <a:t>=</a:t>
            </a:r>
            <a:r>
              <a:rPr sz="850" dirty="0">
                <a:latin typeface="Microsoft Sans Serif"/>
                <a:cs typeface="Microsoft Sans Serif"/>
              </a:rPr>
              <a:t> </a:t>
            </a:r>
            <a:r>
              <a:rPr sz="850" spc="25" dirty="0">
                <a:latin typeface="Microsoft Sans Serif"/>
                <a:cs typeface="Microsoft Sans Serif"/>
              </a:rPr>
              <a:t>yo</a:t>
            </a:r>
            <a:r>
              <a:rPr sz="850" spc="-5" dirty="0">
                <a:latin typeface="Microsoft Sans Serif"/>
                <a:cs typeface="Microsoft Sans Serif"/>
              </a:rPr>
              <a:t> </a:t>
            </a:r>
            <a:r>
              <a:rPr sz="850" spc="-15" dirty="0">
                <a:latin typeface="Microsoft Sans Serif"/>
                <a:cs typeface="Microsoft Sans Serif"/>
              </a:rPr>
              <a:t>+</a:t>
            </a:r>
            <a:r>
              <a:rPr sz="850" dirty="0">
                <a:latin typeface="Microsoft Sans Serif"/>
                <a:cs typeface="Microsoft Sans Serif"/>
              </a:rPr>
              <a:t> </a:t>
            </a:r>
            <a:r>
              <a:rPr sz="850" spc="25" dirty="0">
                <a:latin typeface="Microsoft Sans Serif"/>
                <a:cs typeface="Microsoft Sans Serif"/>
              </a:rPr>
              <a:t>yo</a:t>
            </a:r>
            <a:r>
              <a:rPr sz="850" dirty="0">
                <a:latin typeface="Microsoft Sans Serif"/>
                <a:cs typeface="Microsoft Sans Serif"/>
              </a:rPr>
              <a:t> </a:t>
            </a:r>
            <a:r>
              <a:rPr sz="850" spc="-125" dirty="0">
                <a:latin typeface="Microsoft Sans Serif"/>
                <a:cs typeface="Microsoft Sans Serif"/>
              </a:rPr>
              <a:t>=</a:t>
            </a:r>
            <a:r>
              <a:rPr sz="850" strike="sngStrike" spc="100" dirty="0">
                <a:latin typeface="Microsoft Sans Serif"/>
                <a:cs typeface="Microsoft Sans Serif"/>
              </a:rPr>
              <a:t> </a:t>
            </a:r>
            <a:r>
              <a:rPr sz="500" strike="sngStrike" spc="-55" dirty="0">
                <a:latin typeface="Microsoft Sans Serif"/>
                <a:cs typeface="Microsoft Sans Serif"/>
              </a:rPr>
              <a:t>R</a:t>
            </a:r>
            <a:r>
              <a:rPr sz="500" strike="sngStrike" spc="40" dirty="0">
                <a:latin typeface="Microsoft Sans Serif"/>
                <a:cs typeface="Microsoft Sans Serif"/>
              </a:rPr>
              <a:t>  </a:t>
            </a:r>
            <a:r>
              <a:rPr sz="500" spc="40" dirty="0">
                <a:latin typeface="Microsoft Sans Serif"/>
                <a:cs typeface="Microsoft Sans Serif"/>
              </a:rPr>
              <a:t>  </a:t>
            </a:r>
            <a:r>
              <a:rPr sz="500" spc="45" dirty="0">
                <a:latin typeface="Microsoft Sans Serif"/>
                <a:cs typeface="Microsoft Sans Serif"/>
              </a:rPr>
              <a:t> </a:t>
            </a:r>
            <a:r>
              <a:rPr sz="950" spc="-15" dirty="0">
                <a:latin typeface="Microsoft Sans Serif"/>
                <a:cs typeface="Microsoft Sans Serif"/>
              </a:rPr>
              <a:t>+</a:t>
            </a:r>
            <a:r>
              <a:rPr sz="1425" u="sng" spc="450" baseline="23391" dirty="0">
                <a:uFill>
                  <a:solidFill>
                    <a:srgbClr val="010101"/>
                  </a:solidFill>
                </a:uFill>
                <a:latin typeface="Microsoft Sans Serif"/>
                <a:cs typeface="Microsoft Sans Serif"/>
              </a:rPr>
              <a:t>  </a:t>
            </a:r>
            <a:r>
              <a:rPr sz="900" u="sng" spc="-97" baseline="37037" dirty="0">
                <a:uFill>
                  <a:solidFill>
                    <a:srgbClr val="010101"/>
                  </a:solidFill>
                </a:uFill>
                <a:latin typeface="Microsoft Sans Serif"/>
                <a:cs typeface="Microsoft Sans Serif"/>
              </a:rPr>
              <a:t>R</a:t>
            </a:r>
            <a:r>
              <a:rPr sz="900" spc="120" baseline="37037" dirty="0">
                <a:latin typeface="Microsoft Sans Serif"/>
                <a:cs typeface="Microsoft Sans Serif"/>
              </a:rPr>
              <a:t>  </a:t>
            </a:r>
            <a:r>
              <a:rPr sz="900" spc="127" baseline="37037" dirty="0">
                <a:latin typeface="Microsoft Sans Serif"/>
                <a:cs typeface="Microsoft Sans Serif"/>
              </a:rPr>
              <a:t> </a:t>
            </a:r>
            <a:r>
              <a:rPr sz="950" spc="-15" dirty="0">
                <a:latin typeface="Microsoft Sans Serif"/>
                <a:cs typeface="Microsoft Sans Serif"/>
              </a:rPr>
              <a:t>=	+</a:t>
            </a:r>
            <a:endParaRPr sz="950">
              <a:latin typeface="Microsoft Sans Serif"/>
              <a:cs typeface="Microsoft Sans Serif"/>
            </a:endParaRPr>
          </a:p>
        </p:txBody>
      </p:sp>
      <p:sp>
        <p:nvSpPr>
          <p:cNvPr id="51" name="object 51"/>
          <p:cNvSpPr txBox="1"/>
          <p:nvPr/>
        </p:nvSpPr>
        <p:spPr>
          <a:xfrm>
            <a:off x="9833787" y="4829681"/>
            <a:ext cx="631825" cy="1282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750" spc="20" dirty="0">
                <a:latin typeface="Microsoft Sans Serif"/>
                <a:cs typeface="Microsoft Sans Serif"/>
              </a:rPr>
              <a:t>yo</a:t>
            </a:r>
            <a:r>
              <a:rPr sz="750" spc="-25" dirty="0">
                <a:latin typeface="Microsoft Sans Serif"/>
                <a:cs typeface="Microsoft Sans Serif"/>
              </a:rPr>
              <a:t> </a:t>
            </a:r>
            <a:r>
              <a:rPr sz="750" spc="-10" dirty="0">
                <a:latin typeface="Microsoft Sans Serif"/>
                <a:cs typeface="Microsoft Sans Serif"/>
              </a:rPr>
              <a:t>=</a:t>
            </a:r>
            <a:r>
              <a:rPr sz="750" spc="-20" dirty="0">
                <a:latin typeface="Microsoft Sans Serif"/>
                <a:cs typeface="Microsoft Sans Serif"/>
              </a:rPr>
              <a:t> </a:t>
            </a:r>
            <a:r>
              <a:rPr sz="750" spc="20" dirty="0">
                <a:latin typeface="Microsoft Sans Serif"/>
                <a:cs typeface="Microsoft Sans Serif"/>
              </a:rPr>
              <a:t>yo</a:t>
            </a:r>
            <a:r>
              <a:rPr sz="750" spc="-20" dirty="0">
                <a:latin typeface="Microsoft Sans Serif"/>
                <a:cs typeface="Microsoft Sans Serif"/>
              </a:rPr>
              <a:t> </a:t>
            </a:r>
            <a:r>
              <a:rPr sz="750" spc="-10" dirty="0">
                <a:latin typeface="Microsoft Sans Serif"/>
                <a:cs typeface="Microsoft Sans Serif"/>
              </a:rPr>
              <a:t>+</a:t>
            </a:r>
            <a:r>
              <a:rPr sz="750" spc="-20" dirty="0">
                <a:latin typeface="Microsoft Sans Serif"/>
                <a:cs typeface="Microsoft Sans Serif"/>
              </a:rPr>
              <a:t> </a:t>
            </a:r>
            <a:r>
              <a:rPr sz="750" spc="20" dirty="0">
                <a:latin typeface="Microsoft Sans Serif"/>
                <a:cs typeface="Microsoft Sans Serif"/>
              </a:rPr>
              <a:t>yo</a:t>
            </a:r>
            <a:r>
              <a:rPr sz="750" spc="-20" dirty="0">
                <a:latin typeface="Microsoft Sans Serif"/>
                <a:cs typeface="Microsoft Sans Serif"/>
              </a:rPr>
              <a:t> </a:t>
            </a:r>
            <a:r>
              <a:rPr sz="750" spc="-10" dirty="0">
                <a:latin typeface="Microsoft Sans Serif"/>
                <a:cs typeface="Microsoft Sans Serif"/>
              </a:rPr>
              <a:t>=</a:t>
            </a:r>
            <a:endParaRPr sz="750">
              <a:latin typeface="Microsoft Sans Serif"/>
              <a:cs typeface="Microsoft Sans Serif"/>
            </a:endParaRPr>
          </a:p>
        </p:txBody>
      </p:sp>
      <p:sp>
        <p:nvSpPr>
          <p:cNvPr id="52" name="object 52"/>
          <p:cNvSpPr txBox="1"/>
          <p:nvPr/>
        </p:nvSpPr>
        <p:spPr>
          <a:xfrm>
            <a:off x="10575302" y="4738684"/>
            <a:ext cx="417195" cy="166712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38100">
              <a:spcBef>
                <a:spcPts val="100"/>
              </a:spcBef>
              <a:tabLst>
                <a:tab pos="351155" algn="l"/>
              </a:tabLst>
            </a:pPr>
            <a:r>
              <a:rPr sz="600" spc="45" dirty="0">
                <a:latin typeface="Microsoft Sans Serif"/>
                <a:cs typeface="Microsoft Sans Serif"/>
              </a:rPr>
              <a:t>t </a:t>
            </a:r>
            <a:r>
              <a:rPr sz="600" spc="180" dirty="0">
                <a:latin typeface="Microsoft Sans Serif"/>
                <a:cs typeface="Microsoft Sans Serif"/>
              </a:rPr>
              <a:t> </a:t>
            </a:r>
            <a:r>
              <a:rPr sz="1500" spc="-22" baseline="-25000" dirty="0">
                <a:latin typeface="Microsoft Sans Serif"/>
                <a:cs typeface="Microsoft Sans Serif"/>
              </a:rPr>
              <a:t>+	</a:t>
            </a:r>
            <a:r>
              <a:rPr sz="600" spc="45" dirty="0">
                <a:latin typeface="Microsoft Sans Serif"/>
                <a:cs typeface="Microsoft Sans Serif"/>
              </a:rPr>
              <a:t>t</a:t>
            </a:r>
            <a:endParaRPr sz="600">
              <a:latin typeface="Microsoft Sans Serif"/>
              <a:cs typeface="Microsoft Sans Serif"/>
            </a:endParaRPr>
          </a:p>
        </p:txBody>
      </p:sp>
      <p:sp>
        <p:nvSpPr>
          <p:cNvPr id="53" name="object 53"/>
          <p:cNvSpPr txBox="1"/>
          <p:nvPr/>
        </p:nvSpPr>
        <p:spPr>
          <a:xfrm>
            <a:off x="10485004" y="4696395"/>
            <a:ext cx="1414145" cy="166712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50800">
              <a:spcBef>
                <a:spcPts val="100"/>
              </a:spcBef>
              <a:tabLst>
                <a:tab pos="363855" algn="l"/>
                <a:tab pos="788035" algn="l"/>
              </a:tabLst>
            </a:pPr>
            <a:r>
              <a:rPr sz="1000" u="sng" spc="65" dirty="0">
                <a:uFill>
                  <a:solidFill>
                    <a:srgbClr val="010101"/>
                  </a:solidFill>
                </a:uFill>
                <a:latin typeface="Microsoft Sans Serif"/>
                <a:cs typeface="Microsoft Sans Serif"/>
              </a:rPr>
              <a:t>m</a:t>
            </a:r>
            <a:r>
              <a:rPr sz="1000" spc="65" dirty="0">
                <a:latin typeface="Microsoft Sans Serif"/>
                <a:cs typeface="Microsoft Sans Serif"/>
              </a:rPr>
              <a:t>i	</a:t>
            </a:r>
            <a:r>
              <a:rPr sz="1000" u="sng" spc="65" dirty="0">
                <a:uFill>
                  <a:solidFill>
                    <a:srgbClr val="010101"/>
                  </a:solidFill>
                </a:uFill>
                <a:latin typeface="Microsoft Sans Serif"/>
                <a:cs typeface="Microsoft Sans Serif"/>
              </a:rPr>
              <a:t>m</a:t>
            </a:r>
            <a:r>
              <a:rPr sz="1000" spc="65" dirty="0">
                <a:latin typeface="Microsoft Sans Serif"/>
                <a:cs typeface="Microsoft Sans Serif"/>
              </a:rPr>
              <a:t>i</a:t>
            </a:r>
            <a:r>
              <a:rPr sz="1000" spc="165" dirty="0">
                <a:latin typeface="Microsoft Sans Serif"/>
                <a:cs typeface="Microsoft Sans Serif"/>
              </a:rPr>
              <a:t> </a:t>
            </a:r>
            <a:r>
              <a:rPr sz="1500" spc="-22" baseline="-44444" dirty="0">
                <a:latin typeface="Microsoft Sans Serif"/>
                <a:cs typeface="Microsoft Sans Serif"/>
              </a:rPr>
              <a:t>=</a:t>
            </a:r>
            <a:r>
              <a:rPr sz="1500" spc="472" baseline="-44444" dirty="0">
                <a:latin typeface="Microsoft Sans Serif"/>
                <a:cs typeface="Microsoft Sans Serif"/>
              </a:rPr>
              <a:t> </a:t>
            </a:r>
            <a:r>
              <a:rPr sz="400" spc="-110" dirty="0">
                <a:latin typeface="Microsoft Sans Serif"/>
                <a:cs typeface="Microsoft Sans Serif"/>
              </a:rPr>
              <a:t>15</a:t>
            </a:r>
            <a:r>
              <a:rPr sz="400" u="sng" spc="-110" dirty="0">
                <a:uFill>
                  <a:solidFill>
                    <a:srgbClr val="010101"/>
                  </a:solidFill>
                </a:uFill>
                <a:latin typeface="Times New Roman"/>
                <a:cs typeface="Times New Roman"/>
              </a:rPr>
              <a:t>	</a:t>
            </a:r>
            <a:r>
              <a:rPr sz="400" spc="10" dirty="0">
                <a:latin typeface="Microsoft Sans Serif"/>
                <a:cs typeface="Microsoft Sans Serif"/>
              </a:rPr>
              <a:t>voltios   </a:t>
            </a:r>
            <a:r>
              <a:rPr sz="400" spc="60" dirty="0">
                <a:latin typeface="Microsoft Sans Serif"/>
                <a:cs typeface="Microsoft Sans Serif"/>
              </a:rPr>
              <a:t> </a:t>
            </a:r>
            <a:r>
              <a:rPr sz="1500" spc="-22" baseline="-44444" dirty="0">
                <a:latin typeface="Microsoft Sans Serif"/>
                <a:cs typeface="Microsoft Sans Serif"/>
              </a:rPr>
              <a:t>+</a:t>
            </a:r>
            <a:r>
              <a:rPr sz="1500" spc="165" baseline="-44444" dirty="0">
                <a:latin typeface="Microsoft Sans Serif"/>
                <a:cs typeface="Microsoft Sans Serif"/>
              </a:rPr>
              <a:t> </a:t>
            </a:r>
            <a:r>
              <a:rPr sz="400" spc="-85" dirty="0">
                <a:latin typeface="Microsoft Sans Serif"/>
                <a:cs typeface="Microsoft Sans Serif"/>
              </a:rPr>
              <a:t>15</a:t>
            </a:r>
            <a:r>
              <a:rPr sz="400" u="sng" spc="-75" dirty="0">
                <a:uFill>
                  <a:solidFill>
                    <a:srgbClr val="010101"/>
                  </a:solidFill>
                </a:uFill>
                <a:latin typeface="Microsoft Sans Serif"/>
                <a:cs typeface="Microsoft Sans Serif"/>
              </a:rPr>
              <a:t> </a:t>
            </a:r>
            <a:r>
              <a:rPr sz="400" spc="10" dirty="0">
                <a:latin typeface="Microsoft Sans Serif"/>
                <a:cs typeface="Microsoft Sans Serif"/>
              </a:rPr>
              <a:t>voltios</a:t>
            </a:r>
            <a:endParaRPr sz="400">
              <a:latin typeface="Microsoft Sans Serif"/>
              <a:cs typeface="Microsoft Sans Serif"/>
            </a:endParaRPr>
          </a:p>
        </p:txBody>
      </p:sp>
      <p:sp>
        <p:nvSpPr>
          <p:cNvPr id="54" name="object 54"/>
          <p:cNvSpPr txBox="1"/>
          <p:nvPr/>
        </p:nvSpPr>
        <p:spPr>
          <a:xfrm>
            <a:off x="10484445" y="4888000"/>
            <a:ext cx="1438910" cy="166712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38100">
              <a:spcBef>
                <a:spcPts val="100"/>
              </a:spcBef>
              <a:tabLst>
                <a:tab pos="370840" algn="l"/>
                <a:tab pos="711200" algn="l"/>
                <a:tab pos="1122680" algn="l"/>
              </a:tabLst>
            </a:pPr>
            <a:r>
              <a:rPr sz="1000" spc="-25" dirty="0">
                <a:latin typeface="Microsoft Sans Serif"/>
                <a:cs typeface="Microsoft Sans Serif"/>
              </a:rPr>
              <a:t>R</a:t>
            </a:r>
            <a:r>
              <a:rPr sz="900" spc="-37" baseline="-27777" dirty="0">
                <a:latin typeface="Microsoft Sans Serif"/>
                <a:cs typeface="Microsoft Sans Serif"/>
              </a:rPr>
              <a:t>4	</a:t>
            </a:r>
            <a:r>
              <a:rPr sz="1000" spc="-105" dirty="0">
                <a:latin typeface="Microsoft Sans Serif"/>
                <a:cs typeface="Microsoft Sans Serif"/>
              </a:rPr>
              <a:t>R	</a:t>
            </a:r>
            <a:r>
              <a:rPr sz="1000" spc="15" dirty="0">
                <a:latin typeface="Microsoft Sans Serif"/>
                <a:cs typeface="Microsoft Sans Serif"/>
              </a:rPr>
              <a:t>10</a:t>
            </a:r>
            <a:r>
              <a:rPr sz="1000" spc="-10" dirty="0">
                <a:latin typeface="Microsoft Sans Serif"/>
                <a:cs typeface="Microsoft Sans Serif"/>
              </a:rPr>
              <a:t> </a:t>
            </a:r>
            <a:r>
              <a:rPr sz="1000" dirty="0">
                <a:latin typeface="Microsoft Sans Serif"/>
                <a:cs typeface="Microsoft Sans Serif"/>
              </a:rPr>
              <a:t>Ω	</a:t>
            </a:r>
            <a:r>
              <a:rPr sz="1000" spc="15" dirty="0">
                <a:latin typeface="Microsoft Sans Serif"/>
                <a:cs typeface="Microsoft Sans Serif"/>
              </a:rPr>
              <a:t>10</a:t>
            </a:r>
            <a:r>
              <a:rPr sz="1000" spc="-55" dirty="0">
                <a:latin typeface="Microsoft Sans Serif"/>
                <a:cs typeface="Microsoft Sans Serif"/>
              </a:rPr>
              <a:t> </a:t>
            </a:r>
            <a:r>
              <a:rPr sz="1000" dirty="0">
                <a:latin typeface="Microsoft Sans Serif"/>
                <a:cs typeface="Microsoft Sans Serif"/>
              </a:rPr>
              <a:t>Ω</a:t>
            </a:r>
            <a:endParaRPr sz="1000">
              <a:latin typeface="Microsoft Sans Serif"/>
              <a:cs typeface="Microsoft Sans Serif"/>
            </a:endParaRPr>
          </a:p>
        </p:txBody>
      </p:sp>
      <p:sp>
        <p:nvSpPr>
          <p:cNvPr id="55" name="object 55"/>
          <p:cNvSpPr txBox="1"/>
          <p:nvPr/>
        </p:nvSpPr>
        <p:spPr>
          <a:xfrm>
            <a:off x="11926747" y="4799582"/>
            <a:ext cx="285115" cy="166712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1000" spc="-15" dirty="0">
                <a:latin typeface="Microsoft Sans Serif"/>
                <a:cs typeface="Microsoft Sans Serif"/>
              </a:rPr>
              <a:t>=</a:t>
            </a:r>
            <a:r>
              <a:rPr sz="1000" spc="-10" dirty="0">
                <a:latin typeface="Microsoft Sans Serif"/>
                <a:cs typeface="Microsoft Sans Serif"/>
              </a:rPr>
              <a:t> 3A</a:t>
            </a:r>
            <a:endParaRPr sz="1000">
              <a:latin typeface="Microsoft Sans Serif"/>
              <a:cs typeface="Microsoft Sans Serif"/>
            </a:endParaRPr>
          </a:p>
        </p:txBody>
      </p:sp>
      <p:sp>
        <p:nvSpPr>
          <p:cNvPr id="56" name="object 56"/>
          <p:cNvSpPr txBox="1"/>
          <p:nvPr/>
        </p:nvSpPr>
        <p:spPr>
          <a:xfrm>
            <a:off x="9313976" y="4903747"/>
            <a:ext cx="285115" cy="166712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1000" spc="-15" dirty="0">
                <a:latin typeface="Microsoft Sans Serif"/>
                <a:cs typeface="Microsoft Sans Serif"/>
              </a:rPr>
              <a:t>=</a:t>
            </a:r>
            <a:r>
              <a:rPr sz="1000" spc="-10" dirty="0">
                <a:latin typeface="Microsoft Sans Serif"/>
                <a:cs typeface="Microsoft Sans Serif"/>
              </a:rPr>
              <a:t> 2A</a:t>
            </a:r>
            <a:endParaRPr sz="1000">
              <a:latin typeface="Microsoft Sans Serif"/>
              <a:cs typeface="Microsoft Sans Serif"/>
            </a:endParaRPr>
          </a:p>
        </p:txBody>
      </p:sp>
      <p:sp>
        <p:nvSpPr>
          <p:cNvPr id="57" name="object 57"/>
          <p:cNvSpPr txBox="1"/>
          <p:nvPr/>
        </p:nvSpPr>
        <p:spPr>
          <a:xfrm>
            <a:off x="9866552" y="4891022"/>
            <a:ext cx="513080" cy="105157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  <a:tabLst>
                <a:tab pos="224154" algn="l"/>
                <a:tab pos="452755" algn="l"/>
              </a:tabLst>
            </a:pPr>
            <a:r>
              <a:rPr sz="600" spc="45" dirty="0">
                <a:latin typeface="Microsoft Sans Serif"/>
                <a:cs typeface="Microsoft Sans Serif"/>
              </a:rPr>
              <a:t>t	</a:t>
            </a:r>
            <a:r>
              <a:rPr sz="600" spc="5" dirty="0">
                <a:latin typeface="Microsoft Sans Serif"/>
                <a:cs typeface="Microsoft Sans Serif"/>
              </a:rPr>
              <a:t>4	</a:t>
            </a:r>
            <a:r>
              <a:rPr sz="600" spc="-65" dirty="0">
                <a:latin typeface="Microsoft Sans Serif"/>
                <a:cs typeface="Microsoft Sans Serif"/>
              </a:rPr>
              <a:t>R</a:t>
            </a:r>
            <a:endParaRPr sz="600">
              <a:latin typeface="Microsoft Sans Serif"/>
              <a:cs typeface="Microsoft Sans Serif"/>
            </a:endParaRPr>
          </a:p>
        </p:txBody>
      </p:sp>
      <p:sp>
        <p:nvSpPr>
          <p:cNvPr id="58" name="object 58"/>
          <p:cNvSpPr txBox="1"/>
          <p:nvPr/>
        </p:nvSpPr>
        <p:spPr>
          <a:xfrm>
            <a:off x="7396024" y="5005322"/>
            <a:ext cx="509270" cy="105157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  <a:tabLst>
                <a:tab pos="224154" algn="l"/>
                <a:tab pos="452755" algn="l"/>
              </a:tabLst>
            </a:pPr>
            <a:r>
              <a:rPr sz="600" spc="45" dirty="0">
                <a:latin typeface="Microsoft Sans Serif"/>
                <a:cs typeface="Microsoft Sans Serif"/>
              </a:rPr>
              <a:t>t	</a:t>
            </a:r>
            <a:r>
              <a:rPr sz="600" spc="5" dirty="0">
                <a:latin typeface="Microsoft Sans Serif"/>
                <a:cs typeface="Microsoft Sans Serif"/>
              </a:rPr>
              <a:t>2	3</a:t>
            </a:r>
            <a:endParaRPr sz="600">
              <a:latin typeface="Microsoft Sans Serif"/>
              <a:cs typeface="Microsoft Sans Serif"/>
            </a:endParaRPr>
          </a:p>
        </p:txBody>
      </p:sp>
      <p:sp>
        <p:nvSpPr>
          <p:cNvPr id="59" name="object 59"/>
          <p:cNvSpPr txBox="1"/>
          <p:nvPr/>
        </p:nvSpPr>
        <p:spPr>
          <a:xfrm>
            <a:off x="8018453" y="5015000"/>
            <a:ext cx="1286510" cy="166712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38100">
              <a:spcBef>
                <a:spcPts val="100"/>
              </a:spcBef>
              <a:tabLst>
                <a:tab pos="359410" algn="l"/>
                <a:tab pos="688975" algn="l"/>
              </a:tabLst>
            </a:pPr>
            <a:r>
              <a:rPr sz="1000" spc="-25" dirty="0">
                <a:latin typeface="Microsoft Sans Serif"/>
                <a:cs typeface="Microsoft Sans Serif"/>
              </a:rPr>
              <a:t>R</a:t>
            </a:r>
            <a:r>
              <a:rPr sz="900" spc="-37" baseline="-27777" dirty="0">
                <a:latin typeface="Microsoft Sans Serif"/>
                <a:cs typeface="Microsoft Sans Serif"/>
              </a:rPr>
              <a:t>2	</a:t>
            </a:r>
            <a:r>
              <a:rPr sz="1000" spc="-25" dirty="0">
                <a:latin typeface="Microsoft Sans Serif"/>
                <a:cs typeface="Microsoft Sans Serif"/>
              </a:rPr>
              <a:t>R</a:t>
            </a:r>
            <a:r>
              <a:rPr sz="900" spc="-37" baseline="-27777" dirty="0">
                <a:latin typeface="Microsoft Sans Serif"/>
                <a:cs typeface="Microsoft Sans Serif"/>
              </a:rPr>
              <a:t>3	</a:t>
            </a:r>
            <a:r>
              <a:rPr sz="950" spc="15" dirty="0">
                <a:latin typeface="Microsoft Sans Serif"/>
                <a:cs typeface="Microsoft Sans Serif"/>
              </a:rPr>
              <a:t>10</a:t>
            </a:r>
            <a:r>
              <a:rPr sz="950" spc="-35" dirty="0">
                <a:latin typeface="Microsoft Sans Serif"/>
                <a:cs typeface="Microsoft Sans Serif"/>
              </a:rPr>
              <a:t> </a:t>
            </a:r>
            <a:r>
              <a:rPr sz="950" dirty="0">
                <a:latin typeface="Microsoft Sans Serif"/>
                <a:cs typeface="Microsoft Sans Serif"/>
              </a:rPr>
              <a:t>Ω</a:t>
            </a:r>
            <a:r>
              <a:rPr sz="950" spc="-30" dirty="0">
                <a:latin typeface="Microsoft Sans Serif"/>
                <a:cs typeface="Microsoft Sans Serif"/>
              </a:rPr>
              <a:t> </a:t>
            </a:r>
            <a:r>
              <a:rPr sz="950" spc="15" dirty="0">
                <a:latin typeface="Microsoft Sans Serif"/>
                <a:cs typeface="Microsoft Sans Serif"/>
              </a:rPr>
              <a:t>10</a:t>
            </a:r>
            <a:r>
              <a:rPr sz="950" spc="-30" dirty="0">
                <a:latin typeface="Microsoft Sans Serif"/>
                <a:cs typeface="Microsoft Sans Serif"/>
              </a:rPr>
              <a:t> </a:t>
            </a:r>
            <a:r>
              <a:rPr sz="950" dirty="0">
                <a:latin typeface="Microsoft Sans Serif"/>
                <a:cs typeface="Microsoft Sans Serif"/>
              </a:rPr>
              <a:t>Ω</a:t>
            </a:r>
            <a:endParaRPr sz="950">
              <a:latin typeface="Microsoft Sans Serif"/>
              <a:cs typeface="Microsoft Sans Serif"/>
            </a:endParaRPr>
          </a:p>
        </p:txBody>
      </p:sp>
      <p:sp>
        <p:nvSpPr>
          <p:cNvPr id="60" name="object 60"/>
          <p:cNvSpPr txBox="1"/>
          <p:nvPr/>
        </p:nvSpPr>
        <p:spPr>
          <a:xfrm>
            <a:off x="5761990" y="5512932"/>
            <a:ext cx="1527810" cy="13593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800" b="1" spc="15" dirty="0">
                <a:latin typeface="Arial"/>
                <a:cs typeface="Arial"/>
              </a:rPr>
              <a:t>Potencia</a:t>
            </a:r>
            <a:r>
              <a:rPr sz="800" b="1" spc="-20" dirty="0">
                <a:latin typeface="Arial"/>
                <a:cs typeface="Arial"/>
              </a:rPr>
              <a:t> </a:t>
            </a:r>
            <a:r>
              <a:rPr sz="800" b="1" spc="30" dirty="0">
                <a:latin typeface="Arial"/>
                <a:cs typeface="Arial"/>
              </a:rPr>
              <a:t>en</a:t>
            </a:r>
            <a:r>
              <a:rPr sz="800" b="1" spc="-20" dirty="0">
                <a:latin typeface="Arial"/>
                <a:cs typeface="Arial"/>
              </a:rPr>
              <a:t> </a:t>
            </a:r>
            <a:r>
              <a:rPr sz="800" b="1" spc="35" dirty="0">
                <a:latin typeface="Arial"/>
                <a:cs typeface="Arial"/>
              </a:rPr>
              <a:t>un</a:t>
            </a:r>
            <a:r>
              <a:rPr sz="800" b="1" spc="-20" dirty="0">
                <a:latin typeface="Arial"/>
                <a:cs typeface="Arial"/>
              </a:rPr>
              <a:t> </a:t>
            </a:r>
            <a:r>
              <a:rPr sz="800" b="1" spc="15" dirty="0">
                <a:latin typeface="Arial"/>
                <a:cs typeface="Arial"/>
              </a:rPr>
              <a:t>circuito</a:t>
            </a:r>
            <a:r>
              <a:rPr sz="800" b="1" spc="-15" dirty="0">
                <a:latin typeface="Arial"/>
                <a:cs typeface="Arial"/>
              </a:rPr>
              <a:t> </a:t>
            </a:r>
            <a:r>
              <a:rPr sz="800" b="1" spc="20" dirty="0">
                <a:latin typeface="Arial"/>
                <a:cs typeface="Arial"/>
              </a:rPr>
              <a:t>de</a:t>
            </a:r>
            <a:r>
              <a:rPr sz="800" b="1" spc="-20" dirty="0">
                <a:latin typeface="Arial"/>
                <a:cs typeface="Arial"/>
              </a:rPr>
              <a:t> </a:t>
            </a:r>
            <a:r>
              <a:rPr sz="800" b="1" spc="-50" dirty="0">
                <a:latin typeface="Arial"/>
                <a:cs typeface="Arial"/>
              </a:rPr>
              <a:t>CC</a:t>
            </a:r>
            <a:r>
              <a:rPr sz="800" spc="-50" dirty="0">
                <a:latin typeface="Microsoft Sans Serif"/>
                <a:cs typeface="Microsoft Sans Serif"/>
              </a:rPr>
              <a:t>.</a:t>
            </a:r>
            <a:endParaRPr sz="800">
              <a:latin typeface="Microsoft Sans Serif"/>
              <a:cs typeface="Microsoft Sans Serif"/>
            </a:endParaRPr>
          </a:p>
        </p:txBody>
      </p:sp>
      <p:sp>
        <p:nvSpPr>
          <p:cNvPr id="61" name="object 61"/>
          <p:cNvSpPr txBox="1"/>
          <p:nvPr/>
        </p:nvSpPr>
        <p:spPr>
          <a:xfrm>
            <a:off x="7957770" y="5453241"/>
            <a:ext cx="3664585" cy="5740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>
              <a:lnSpc>
                <a:spcPct val="141200"/>
              </a:lnSpc>
              <a:spcBef>
                <a:spcPts val="100"/>
              </a:spcBef>
            </a:pPr>
            <a:r>
              <a:rPr sz="850" spc="20" dirty="0">
                <a:latin typeface="Microsoft Sans Serif"/>
                <a:cs typeface="Microsoft Sans Serif"/>
              </a:rPr>
              <a:t>Cuando.una.fuerza.de.cualquier.tipo.provoca.movimiento,.el.trabajo.es. </a:t>
            </a:r>
            <a:r>
              <a:rPr sz="850" spc="-215" dirty="0">
                <a:latin typeface="Microsoft Sans Serif"/>
                <a:cs typeface="Microsoft Sans Serif"/>
              </a:rPr>
              <a:t> </a:t>
            </a:r>
            <a:r>
              <a:rPr sz="850" spc="20" dirty="0">
                <a:latin typeface="Microsoft Sans Serif"/>
                <a:cs typeface="Microsoft Sans Serif"/>
              </a:rPr>
              <a:t>logrado..Si.se.ejerce.una.fuerza.sin.que.provoque.movimiento,. </a:t>
            </a:r>
            <a:r>
              <a:rPr sz="850" spc="25" dirty="0">
                <a:latin typeface="Microsoft Sans Serif"/>
                <a:cs typeface="Microsoft Sans Serif"/>
              </a:rPr>
              <a:t> </a:t>
            </a:r>
            <a:r>
              <a:rPr sz="850" spc="20" dirty="0">
                <a:latin typeface="Microsoft Sans Serif"/>
                <a:cs typeface="Microsoft Sans Serif"/>
              </a:rPr>
              <a:t>entonces.no.se.hace.ningún.trabajo.</a:t>
            </a:r>
            <a:endParaRPr sz="850">
              <a:latin typeface="Microsoft Sans Serif"/>
              <a:cs typeface="Microsoft Sans Serif"/>
            </a:endParaRPr>
          </a:p>
        </p:txBody>
      </p:sp>
      <p:sp>
        <p:nvSpPr>
          <p:cNvPr id="62" name="object 62"/>
          <p:cNvSpPr txBox="1"/>
          <p:nvPr/>
        </p:nvSpPr>
        <p:spPr>
          <a:xfrm>
            <a:off x="7957778" y="6187301"/>
            <a:ext cx="4131945" cy="14884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>
              <a:lnSpc>
                <a:spcPct val="126299"/>
              </a:lnSpc>
              <a:spcBef>
                <a:spcPts val="100"/>
              </a:spcBef>
            </a:pPr>
            <a:r>
              <a:rPr sz="950" spc="20" dirty="0">
                <a:latin typeface="Microsoft Sans Serif"/>
                <a:cs typeface="Microsoft Sans Serif"/>
              </a:rPr>
              <a:t>En.un.circuito.eléctrico,.el.voltaje.aplicado.a.un.conductor.provoca. </a:t>
            </a:r>
            <a:r>
              <a:rPr sz="950" spc="25" dirty="0">
                <a:latin typeface="Microsoft Sans Serif"/>
                <a:cs typeface="Microsoft Sans Serif"/>
              </a:rPr>
              <a:t> </a:t>
            </a:r>
            <a:r>
              <a:rPr sz="950" spc="15" dirty="0">
                <a:latin typeface="Microsoft Sans Serif"/>
                <a:cs typeface="Microsoft Sans Serif"/>
              </a:rPr>
              <a:t>electrones.para.fluir..El.voltaje.es.la.fuerza.y.el.flujo.de.electrones.es.</a:t>
            </a:r>
            <a:r>
              <a:rPr sz="950" spc="50" dirty="0">
                <a:latin typeface="Microsoft Sans Serif"/>
                <a:cs typeface="Microsoft Sans Serif"/>
              </a:rPr>
              <a:t> </a:t>
            </a:r>
            <a:r>
              <a:rPr sz="950" spc="15" dirty="0">
                <a:latin typeface="Microsoft Sans Serif"/>
                <a:cs typeface="Microsoft Sans Serif"/>
              </a:rPr>
              <a:t>el </a:t>
            </a:r>
            <a:r>
              <a:rPr sz="950" spc="20" dirty="0">
                <a:latin typeface="Microsoft Sans Serif"/>
                <a:cs typeface="Microsoft Sans Serif"/>
              </a:rPr>
              <a:t> </a:t>
            </a:r>
            <a:r>
              <a:rPr sz="950" spc="15" dirty="0">
                <a:latin typeface="Microsoft Sans Serif"/>
                <a:cs typeface="Microsoft Sans Serif"/>
              </a:rPr>
              <a:t>movimiento..</a:t>
            </a:r>
            <a:r>
              <a:rPr sz="950" b="1" spc="15" dirty="0">
                <a:latin typeface="Arial"/>
                <a:cs typeface="Arial"/>
              </a:rPr>
              <a:t>Energía</a:t>
            </a:r>
            <a:r>
              <a:rPr sz="950" spc="15" dirty="0">
                <a:latin typeface="Microsoft Sans Serif"/>
                <a:cs typeface="Microsoft Sans Serif"/>
              </a:rPr>
              <a:t>.es.la.tasa.a.la.que.se.hace.el.trabajo.y.se. </a:t>
            </a:r>
            <a:r>
              <a:rPr sz="950" spc="20" dirty="0">
                <a:latin typeface="Microsoft Sans Serif"/>
                <a:cs typeface="Microsoft Sans Serif"/>
              </a:rPr>
              <a:t> representado.por.el.símbolo.</a:t>
            </a:r>
            <a:r>
              <a:rPr sz="950" b="1" spc="20" dirty="0">
                <a:latin typeface="Arial"/>
                <a:cs typeface="Arial"/>
              </a:rPr>
              <a:t>PAGS</a:t>
            </a:r>
            <a:r>
              <a:rPr sz="950" spc="20" dirty="0">
                <a:latin typeface="Microsoft Sans Serif"/>
                <a:cs typeface="Microsoft Sans Serif"/>
              </a:rPr>
              <a:t>..La.unidad.de.medida.de.potencia.</a:t>
            </a:r>
            <a:r>
              <a:rPr sz="950" spc="55" dirty="0">
                <a:latin typeface="Microsoft Sans Serif"/>
                <a:cs typeface="Microsoft Sans Serif"/>
              </a:rPr>
              <a:t> </a:t>
            </a:r>
            <a:r>
              <a:rPr sz="950" spc="-10" dirty="0">
                <a:latin typeface="Microsoft Sans Serif"/>
                <a:cs typeface="Microsoft Sans Serif"/>
              </a:rPr>
              <a:t>es </a:t>
            </a:r>
            <a:r>
              <a:rPr sz="950" spc="-240" dirty="0">
                <a:latin typeface="Microsoft Sans Serif"/>
                <a:cs typeface="Microsoft Sans Serif"/>
              </a:rPr>
              <a:t> </a:t>
            </a:r>
            <a:r>
              <a:rPr sz="950" spc="25" dirty="0">
                <a:latin typeface="Microsoft Sans Serif"/>
                <a:cs typeface="Microsoft Sans Serif"/>
              </a:rPr>
              <a:t>el.</a:t>
            </a:r>
            <a:r>
              <a:rPr sz="950" b="1" spc="25" dirty="0">
                <a:latin typeface="Arial"/>
                <a:cs typeface="Arial"/>
              </a:rPr>
              <a:t>vatio</a:t>
            </a:r>
            <a:r>
              <a:rPr sz="950" spc="25" dirty="0">
                <a:latin typeface="Microsoft Sans Serif"/>
                <a:cs typeface="Microsoft Sans Serif"/>
              </a:rPr>
              <a:t>,.representado.por.el.símbolo.</a:t>
            </a:r>
            <a:r>
              <a:rPr sz="950" b="1" spc="25" dirty="0">
                <a:latin typeface="Arial"/>
                <a:cs typeface="Arial"/>
              </a:rPr>
              <a:t>W</a:t>
            </a:r>
            <a:r>
              <a:rPr sz="950" spc="25" dirty="0">
                <a:latin typeface="Microsoft Sans Serif"/>
                <a:cs typeface="Microsoft Sans Serif"/>
              </a:rPr>
              <a:t>..En.una.corriente.continua. </a:t>
            </a:r>
            <a:r>
              <a:rPr sz="950" spc="30" dirty="0">
                <a:latin typeface="Microsoft Sans Serif"/>
                <a:cs typeface="Microsoft Sans Serif"/>
              </a:rPr>
              <a:t> </a:t>
            </a:r>
            <a:r>
              <a:rPr sz="950" spc="20" dirty="0">
                <a:latin typeface="Microsoft Sans Serif"/>
                <a:cs typeface="Microsoft Sans Serif"/>
              </a:rPr>
              <a:t>circuito,.un.vatio.es.la.velocidad.a.la.que.se.hace.trabajo.cuando. </a:t>
            </a:r>
            <a:r>
              <a:rPr sz="950" spc="25" dirty="0">
                <a:latin typeface="Microsoft Sans Serif"/>
                <a:cs typeface="Microsoft Sans Serif"/>
              </a:rPr>
              <a:t>.voltio. </a:t>
            </a:r>
            <a:r>
              <a:rPr sz="950" spc="-240" dirty="0">
                <a:latin typeface="Microsoft Sans Serif"/>
                <a:cs typeface="Microsoft Sans Serif"/>
              </a:rPr>
              <a:t> </a:t>
            </a:r>
            <a:r>
              <a:rPr sz="950" spc="25" dirty="0">
                <a:latin typeface="Microsoft Sans Serif"/>
                <a:cs typeface="Microsoft Sans Serif"/>
              </a:rPr>
              <a:t>provoca.una.corriente.de. .amp..Más.aprenderá.que.existen. </a:t>
            </a:r>
            <a:r>
              <a:rPr sz="950" spc="30" dirty="0">
                <a:latin typeface="Microsoft Sans Serif"/>
                <a:cs typeface="Microsoft Sans Serif"/>
              </a:rPr>
              <a:t> </a:t>
            </a:r>
            <a:r>
              <a:rPr sz="950" spc="25" dirty="0">
                <a:latin typeface="Microsoft Sans Serif"/>
                <a:cs typeface="Microsoft Sans Serif"/>
              </a:rPr>
              <a:t>otros.tipos.de.energía.que.se.aplican.a.los.circuitos.de.corriente.alterna.</a:t>
            </a:r>
            <a:endParaRPr sz="950">
              <a:latin typeface="Microsoft Sans Serif"/>
              <a:cs typeface="Microsoft Sans Serif"/>
            </a:endParaRP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10960861" y="1565021"/>
            <a:ext cx="218020" cy="218020"/>
          </a:xfrm>
          <a:prstGeom prst="rect">
            <a:avLst/>
          </a:prstGeom>
        </p:spPr>
      </p:pic>
      <p:grpSp>
        <p:nvGrpSpPr>
          <p:cNvPr id="3" name="object 3"/>
          <p:cNvGrpSpPr/>
          <p:nvPr/>
        </p:nvGrpSpPr>
        <p:grpSpPr>
          <a:xfrm>
            <a:off x="10656075" y="1903705"/>
            <a:ext cx="302895" cy="302895"/>
            <a:chOff x="5601474" y="1903704"/>
            <a:chExt cx="302895" cy="302895"/>
          </a:xfrm>
        </p:grpSpPr>
        <p:sp>
          <p:nvSpPr>
            <p:cNvPr id="4" name="object 4"/>
            <p:cNvSpPr/>
            <p:nvPr/>
          </p:nvSpPr>
          <p:spPr>
            <a:xfrm>
              <a:off x="5604649" y="1906879"/>
              <a:ext cx="296545" cy="296545"/>
            </a:xfrm>
            <a:custGeom>
              <a:avLst/>
              <a:gdLst/>
              <a:ahLst/>
              <a:cxnLst/>
              <a:rect l="l" t="t" r="r" b="b"/>
              <a:pathLst>
                <a:path w="296545" h="296544">
                  <a:moveTo>
                    <a:pt x="148170" y="0"/>
                  </a:moveTo>
                  <a:lnTo>
                    <a:pt x="101339" y="7553"/>
                  </a:lnTo>
                  <a:lnTo>
                    <a:pt x="60665" y="28586"/>
                  </a:lnTo>
                  <a:lnTo>
                    <a:pt x="28590" y="60660"/>
                  </a:lnTo>
                  <a:lnTo>
                    <a:pt x="7554" y="101335"/>
                  </a:lnTo>
                  <a:lnTo>
                    <a:pt x="0" y="148170"/>
                  </a:lnTo>
                  <a:lnTo>
                    <a:pt x="7554" y="194989"/>
                  </a:lnTo>
                  <a:lnTo>
                    <a:pt x="28590" y="235656"/>
                  </a:lnTo>
                  <a:lnTo>
                    <a:pt x="60665" y="267727"/>
                  </a:lnTo>
                  <a:lnTo>
                    <a:pt x="101339" y="288762"/>
                  </a:lnTo>
                  <a:lnTo>
                    <a:pt x="148170" y="296316"/>
                  </a:lnTo>
                  <a:lnTo>
                    <a:pt x="194989" y="288762"/>
                  </a:lnTo>
                  <a:lnTo>
                    <a:pt x="235656" y="267727"/>
                  </a:lnTo>
                  <a:lnTo>
                    <a:pt x="267727" y="235656"/>
                  </a:lnTo>
                  <a:lnTo>
                    <a:pt x="288762" y="194989"/>
                  </a:lnTo>
                  <a:lnTo>
                    <a:pt x="296316" y="148170"/>
                  </a:lnTo>
                  <a:lnTo>
                    <a:pt x="288762" y="101335"/>
                  </a:lnTo>
                  <a:lnTo>
                    <a:pt x="267727" y="60660"/>
                  </a:lnTo>
                  <a:lnTo>
                    <a:pt x="235656" y="28586"/>
                  </a:lnTo>
                  <a:lnTo>
                    <a:pt x="194989" y="7553"/>
                  </a:lnTo>
                  <a:lnTo>
                    <a:pt x="148170" y="0"/>
                  </a:lnTo>
                  <a:close/>
                </a:path>
              </a:pathLst>
            </a:custGeom>
            <a:solidFill>
              <a:srgbClr val="C9C9C9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" name="object 5"/>
            <p:cNvSpPr/>
            <p:nvPr/>
          </p:nvSpPr>
          <p:spPr>
            <a:xfrm>
              <a:off x="5604649" y="1906879"/>
              <a:ext cx="296545" cy="296545"/>
            </a:xfrm>
            <a:custGeom>
              <a:avLst/>
              <a:gdLst/>
              <a:ahLst/>
              <a:cxnLst/>
              <a:rect l="l" t="t" r="r" b="b"/>
              <a:pathLst>
                <a:path w="296545" h="296544">
                  <a:moveTo>
                    <a:pt x="296316" y="148170"/>
                  </a:moveTo>
                  <a:lnTo>
                    <a:pt x="288762" y="194989"/>
                  </a:lnTo>
                  <a:lnTo>
                    <a:pt x="267727" y="235656"/>
                  </a:lnTo>
                  <a:lnTo>
                    <a:pt x="235656" y="267727"/>
                  </a:lnTo>
                  <a:lnTo>
                    <a:pt x="194989" y="288762"/>
                  </a:lnTo>
                  <a:lnTo>
                    <a:pt x="148170" y="296316"/>
                  </a:lnTo>
                  <a:lnTo>
                    <a:pt x="101339" y="288762"/>
                  </a:lnTo>
                  <a:lnTo>
                    <a:pt x="60665" y="267727"/>
                  </a:lnTo>
                  <a:lnTo>
                    <a:pt x="28590" y="235656"/>
                  </a:lnTo>
                  <a:lnTo>
                    <a:pt x="7554" y="194989"/>
                  </a:lnTo>
                  <a:lnTo>
                    <a:pt x="0" y="148170"/>
                  </a:lnTo>
                  <a:lnTo>
                    <a:pt x="7554" y="101335"/>
                  </a:lnTo>
                  <a:lnTo>
                    <a:pt x="28590" y="60660"/>
                  </a:lnTo>
                  <a:lnTo>
                    <a:pt x="60665" y="28586"/>
                  </a:lnTo>
                  <a:lnTo>
                    <a:pt x="101339" y="7553"/>
                  </a:lnTo>
                  <a:lnTo>
                    <a:pt x="148170" y="0"/>
                  </a:lnTo>
                  <a:lnTo>
                    <a:pt x="194989" y="7553"/>
                  </a:lnTo>
                  <a:lnTo>
                    <a:pt x="235656" y="28586"/>
                  </a:lnTo>
                  <a:lnTo>
                    <a:pt x="267727" y="60660"/>
                  </a:lnTo>
                  <a:lnTo>
                    <a:pt x="288762" y="101335"/>
                  </a:lnTo>
                  <a:lnTo>
                    <a:pt x="296316" y="148170"/>
                  </a:lnTo>
                  <a:close/>
                </a:path>
              </a:pathLst>
            </a:custGeom>
            <a:ln w="6350">
              <a:solidFill>
                <a:srgbClr val="010101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6" name="object 6"/>
          <p:cNvGrpSpPr/>
          <p:nvPr/>
        </p:nvGrpSpPr>
        <p:grpSpPr>
          <a:xfrm>
            <a:off x="9047303" y="1728356"/>
            <a:ext cx="2026285" cy="122555"/>
            <a:chOff x="3992702" y="1728355"/>
            <a:chExt cx="2026285" cy="122555"/>
          </a:xfrm>
        </p:grpSpPr>
        <p:sp>
          <p:nvSpPr>
            <p:cNvPr id="7" name="object 7"/>
            <p:cNvSpPr/>
            <p:nvPr/>
          </p:nvSpPr>
          <p:spPr>
            <a:xfrm>
              <a:off x="4008678" y="1771396"/>
              <a:ext cx="2006600" cy="76200"/>
            </a:xfrm>
            <a:custGeom>
              <a:avLst/>
              <a:gdLst/>
              <a:ahLst/>
              <a:cxnLst/>
              <a:rect l="l" t="t" r="r" b="b"/>
              <a:pathLst>
                <a:path w="2006600" h="76200">
                  <a:moveTo>
                    <a:pt x="2006587" y="8470"/>
                  </a:moveTo>
                  <a:lnTo>
                    <a:pt x="2006587" y="76200"/>
                  </a:lnTo>
                  <a:lnTo>
                    <a:pt x="0" y="76200"/>
                  </a:lnTo>
                  <a:lnTo>
                    <a:pt x="0" y="0"/>
                  </a:lnTo>
                </a:path>
              </a:pathLst>
            </a:custGeom>
            <a:ln w="6350">
              <a:solidFill>
                <a:srgbClr val="010101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" name="object 8"/>
            <p:cNvSpPr/>
            <p:nvPr/>
          </p:nvSpPr>
          <p:spPr>
            <a:xfrm>
              <a:off x="3992702" y="1728355"/>
              <a:ext cx="32384" cy="53975"/>
            </a:xfrm>
            <a:custGeom>
              <a:avLst/>
              <a:gdLst/>
              <a:ahLst/>
              <a:cxnLst/>
              <a:rect l="l" t="t" r="r" b="b"/>
              <a:pathLst>
                <a:path w="32385" h="53975">
                  <a:moveTo>
                    <a:pt x="16014" y="0"/>
                  </a:moveTo>
                  <a:lnTo>
                    <a:pt x="4811" y="41689"/>
                  </a:lnTo>
                  <a:lnTo>
                    <a:pt x="0" y="53784"/>
                  </a:lnTo>
                  <a:lnTo>
                    <a:pt x="32029" y="53784"/>
                  </a:lnTo>
                  <a:lnTo>
                    <a:pt x="18322" y="12282"/>
                  </a:lnTo>
                  <a:lnTo>
                    <a:pt x="16908" y="5587"/>
                  </a:lnTo>
                  <a:lnTo>
                    <a:pt x="16014" y="0"/>
                  </a:lnTo>
                  <a:close/>
                </a:path>
              </a:pathLst>
            </a:custGeom>
            <a:solidFill>
              <a:srgbClr val="010101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9" name="object 9"/>
          <p:cNvGrpSpPr/>
          <p:nvPr/>
        </p:nvGrpSpPr>
        <p:grpSpPr>
          <a:xfrm>
            <a:off x="9085403" y="2172855"/>
            <a:ext cx="1717039" cy="114300"/>
            <a:chOff x="4030802" y="2172855"/>
            <a:chExt cx="1717039" cy="114300"/>
          </a:xfrm>
        </p:grpSpPr>
        <p:sp>
          <p:nvSpPr>
            <p:cNvPr id="10" name="object 10"/>
            <p:cNvSpPr/>
            <p:nvPr/>
          </p:nvSpPr>
          <p:spPr>
            <a:xfrm>
              <a:off x="4046778" y="2203196"/>
              <a:ext cx="1697989" cy="80645"/>
            </a:xfrm>
            <a:custGeom>
              <a:avLst/>
              <a:gdLst/>
              <a:ahLst/>
              <a:cxnLst/>
              <a:rect l="l" t="t" r="r" b="b"/>
              <a:pathLst>
                <a:path w="1697989" h="80644">
                  <a:moveTo>
                    <a:pt x="1697570" y="0"/>
                  </a:moveTo>
                  <a:lnTo>
                    <a:pt x="1697570" y="80441"/>
                  </a:lnTo>
                  <a:lnTo>
                    <a:pt x="0" y="80441"/>
                  </a:lnTo>
                  <a:lnTo>
                    <a:pt x="0" y="12700"/>
                  </a:lnTo>
                </a:path>
              </a:pathLst>
            </a:custGeom>
            <a:ln w="6350">
              <a:solidFill>
                <a:srgbClr val="010101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1" name="object 11"/>
            <p:cNvSpPr/>
            <p:nvPr/>
          </p:nvSpPr>
          <p:spPr>
            <a:xfrm>
              <a:off x="4030802" y="2172855"/>
              <a:ext cx="32384" cy="53975"/>
            </a:xfrm>
            <a:custGeom>
              <a:avLst/>
              <a:gdLst/>
              <a:ahLst/>
              <a:cxnLst/>
              <a:rect l="l" t="t" r="r" b="b"/>
              <a:pathLst>
                <a:path w="32385" h="53975">
                  <a:moveTo>
                    <a:pt x="16014" y="0"/>
                  </a:moveTo>
                  <a:lnTo>
                    <a:pt x="4811" y="41687"/>
                  </a:lnTo>
                  <a:lnTo>
                    <a:pt x="0" y="53771"/>
                  </a:lnTo>
                  <a:lnTo>
                    <a:pt x="32029" y="53771"/>
                  </a:lnTo>
                  <a:lnTo>
                    <a:pt x="18322" y="12282"/>
                  </a:lnTo>
                  <a:lnTo>
                    <a:pt x="16908" y="5587"/>
                  </a:lnTo>
                  <a:lnTo>
                    <a:pt x="16014" y="0"/>
                  </a:lnTo>
                  <a:close/>
                </a:path>
              </a:pathLst>
            </a:custGeom>
            <a:solidFill>
              <a:srgbClr val="010101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12" name="object 12"/>
          <p:cNvGrpSpPr/>
          <p:nvPr/>
        </p:nvGrpSpPr>
        <p:grpSpPr>
          <a:xfrm>
            <a:off x="8488171" y="3249918"/>
            <a:ext cx="1841500" cy="1021715"/>
            <a:chOff x="3433571" y="3249917"/>
            <a:chExt cx="1841500" cy="1021715"/>
          </a:xfrm>
        </p:grpSpPr>
        <p:sp>
          <p:nvSpPr>
            <p:cNvPr id="13" name="object 13"/>
            <p:cNvSpPr/>
            <p:nvPr/>
          </p:nvSpPr>
          <p:spPr>
            <a:xfrm>
              <a:off x="3433571" y="3256267"/>
              <a:ext cx="1835150" cy="1009015"/>
            </a:xfrm>
            <a:custGeom>
              <a:avLst/>
              <a:gdLst/>
              <a:ahLst/>
              <a:cxnLst/>
              <a:rect l="l" t="t" r="r" b="b"/>
              <a:pathLst>
                <a:path w="1835150" h="1009014">
                  <a:moveTo>
                    <a:pt x="155257" y="449059"/>
                  </a:moveTo>
                  <a:lnTo>
                    <a:pt x="155257" y="0"/>
                  </a:lnTo>
                  <a:lnTo>
                    <a:pt x="1750402" y="0"/>
                  </a:lnTo>
                  <a:lnTo>
                    <a:pt x="1750402" y="262635"/>
                  </a:lnTo>
                  <a:lnTo>
                    <a:pt x="1834591" y="297560"/>
                  </a:lnTo>
                  <a:lnTo>
                    <a:pt x="1666214" y="359740"/>
                  </a:lnTo>
                  <a:lnTo>
                    <a:pt x="1832267" y="421932"/>
                  </a:lnTo>
                  <a:lnTo>
                    <a:pt x="1666214" y="484124"/>
                  </a:lnTo>
                  <a:lnTo>
                    <a:pt x="1832267" y="546303"/>
                  </a:lnTo>
                  <a:lnTo>
                    <a:pt x="1666214" y="608507"/>
                  </a:lnTo>
                  <a:lnTo>
                    <a:pt x="1832267" y="670699"/>
                  </a:lnTo>
                  <a:lnTo>
                    <a:pt x="1668551" y="732866"/>
                  </a:lnTo>
                  <a:lnTo>
                    <a:pt x="1750402" y="770127"/>
                  </a:lnTo>
                  <a:lnTo>
                    <a:pt x="1750402" y="1008735"/>
                  </a:lnTo>
                  <a:lnTo>
                    <a:pt x="155257" y="1008735"/>
                  </a:lnTo>
                  <a:lnTo>
                    <a:pt x="155257" y="539165"/>
                  </a:lnTo>
                </a:path>
                <a:path w="1835150" h="1009014">
                  <a:moveTo>
                    <a:pt x="0" y="449059"/>
                  </a:moveTo>
                  <a:lnTo>
                    <a:pt x="310527" y="449059"/>
                  </a:lnTo>
                </a:path>
              </a:pathLst>
            </a:custGeom>
            <a:ln w="1270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4" name="object 14"/>
            <p:cNvSpPr/>
            <p:nvPr/>
          </p:nvSpPr>
          <p:spPr>
            <a:xfrm>
              <a:off x="4152175" y="4159161"/>
              <a:ext cx="431800" cy="0"/>
            </a:xfrm>
            <a:custGeom>
              <a:avLst/>
              <a:gdLst/>
              <a:ahLst/>
              <a:cxnLst/>
              <a:rect l="l" t="t" r="r" b="b"/>
              <a:pathLst>
                <a:path w="431800">
                  <a:moveTo>
                    <a:pt x="431800" y="0"/>
                  </a:moveTo>
                  <a:lnTo>
                    <a:pt x="0" y="0"/>
                  </a:lnTo>
                </a:path>
              </a:pathLst>
            </a:custGeom>
            <a:ln w="635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5" name="object 15"/>
            <p:cNvSpPr/>
            <p:nvPr/>
          </p:nvSpPr>
          <p:spPr>
            <a:xfrm>
              <a:off x="4573231" y="4143184"/>
              <a:ext cx="53975" cy="32384"/>
            </a:xfrm>
            <a:custGeom>
              <a:avLst/>
              <a:gdLst/>
              <a:ahLst/>
              <a:cxnLst/>
              <a:rect l="l" t="t" r="r" b="b"/>
              <a:pathLst>
                <a:path w="53975" h="32385">
                  <a:moveTo>
                    <a:pt x="0" y="0"/>
                  </a:moveTo>
                  <a:lnTo>
                    <a:pt x="0" y="32029"/>
                  </a:lnTo>
                  <a:lnTo>
                    <a:pt x="3822" y="30395"/>
                  </a:lnTo>
                  <a:lnTo>
                    <a:pt x="10071" y="27951"/>
                  </a:lnTo>
                  <a:lnTo>
                    <a:pt x="48186" y="16910"/>
                  </a:lnTo>
                  <a:lnTo>
                    <a:pt x="53771" y="16014"/>
                  </a:lnTo>
                  <a:lnTo>
                    <a:pt x="48186" y="15121"/>
                  </a:lnTo>
                  <a:lnTo>
                    <a:pt x="12099" y="4813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6" name="object 16"/>
          <p:cNvSpPr txBox="1"/>
          <p:nvPr/>
        </p:nvSpPr>
        <p:spPr>
          <a:xfrm>
            <a:off x="7957810" y="488084"/>
            <a:ext cx="3993515" cy="3911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>
              <a:lnSpc>
                <a:spcPct val="126299"/>
              </a:lnSpc>
              <a:spcBef>
                <a:spcPts val="100"/>
              </a:spcBef>
            </a:pPr>
            <a:r>
              <a:rPr sz="950" spc="25" dirty="0">
                <a:latin typeface="Microsoft Sans Serif"/>
                <a:cs typeface="Microsoft Sans Serif"/>
              </a:rPr>
              <a:t>De.la.fórmula.básica.potencia.=.corriente.por.voltaje,.otros. </a:t>
            </a:r>
            <a:r>
              <a:rPr sz="950" spc="30" dirty="0">
                <a:latin typeface="Microsoft Sans Serif"/>
                <a:cs typeface="Microsoft Sans Serif"/>
              </a:rPr>
              <a:t> </a:t>
            </a:r>
            <a:r>
              <a:rPr sz="950" spc="20" dirty="0">
                <a:latin typeface="Microsoft Sans Serif"/>
                <a:cs typeface="Microsoft Sans Serif"/>
              </a:rPr>
              <a:t>las.fórmulas.para.la.potencia.pueden.derivarse.usando.la.ley.de.Ohm.</a:t>
            </a:r>
            <a:endParaRPr sz="950">
              <a:latin typeface="Microsoft Sans Serif"/>
              <a:cs typeface="Microsoft Sans Serif"/>
            </a:endParaRPr>
          </a:p>
        </p:txBody>
      </p:sp>
      <p:sp>
        <p:nvSpPr>
          <p:cNvPr id="17" name="object 17"/>
          <p:cNvSpPr txBox="1"/>
          <p:nvPr/>
        </p:nvSpPr>
        <p:spPr>
          <a:xfrm>
            <a:off x="7957809" y="1079042"/>
            <a:ext cx="1978660" cy="6858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750" u="sng" spc="20" dirty="0">
                <a:uFill>
                  <a:solidFill>
                    <a:srgbClr val="000000"/>
                  </a:solidFill>
                </a:uFill>
                <a:latin typeface="Microsoft Sans Serif"/>
                <a:cs typeface="Microsoft Sans Serif"/>
              </a:rPr>
              <a:t>Fórmulas</a:t>
            </a:r>
            <a:r>
              <a:rPr sz="750" u="sng" spc="-20" dirty="0">
                <a:uFill>
                  <a:solidFill>
                    <a:srgbClr val="000000"/>
                  </a:solidFill>
                </a:uFill>
                <a:latin typeface="Microsoft Sans Serif"/>
                <a:cs typeface="Microsoft Sans Serif"/>
              </a:rPr>
              <a:t> </a:t>
            </a:r>
            <a:r>
              <a:rPr sz="750" u="sng" spc="25" dirty="0">
                <a:uFill>
                  <a:solidFill>
                    <a:srgbClr val="000000"/>
                  </a:solidFill>
                </a:uFill>
                <a:latin typeface="Microsoft Sans Serif"/>
                <a:cs typeface="Microsoft Sans Serif"/>
              </a:rPr>
              <a:t>de</a:t>
            </a:r>
            <a:r>
              <a:rPr sz="750" u="sng" spc="-15" dirty="0">
                <a:uFill>
                  <a:solidFill>
                    <a:srgbClr val="000000"/>
                  </a:solidFill>
                </a:uFill>
                <a:latin typeface="Microsoft Sans Serif"/>
                <a:cs typeface="Microsoft Sans Serif"/>
              </a:rPr>
              <a:t> </a:t>
            </a:r>
            <a:r>
              <a:rPr sz="750" u="sng" spc="25" dirty="0">
                <a:uFill>
                  <a:solidFill>
                    <a:srgbClr val="000000"/>
                  </a:solidFill>
                </a:uFill>
                <a:latin typeface="Microsoft Sans Serif"/>
                <a:cs typeface="Microsoft Sans Serif"/>
              </a:rPr>
              <a:t>potencia</a:t>
            </a:r>
            <a:r>
              <a:rPr sz="750" u="sng" spc="-20" dirty="0">
                <a:uFill>
                  <a:solidFill>
                    <a:srgbClr val="000000"/>
                  </a:solidFill>
                </a:uFill>
                <a:latin typeface="Microsoft Sans Serif"/>
                <a:cs typeface="Microsoft Sans Serif"/>
              </a:rPr>
              <a:t> </a:t>
            </a:r>
            <a:r>
              <a:rPr sz="750" u="sng" spc="25" dirty="0">
                <a:uFill>
                  <a:solidFill>
                    <a:srgbClr val="000000"/>
                  </a:solidFill>
                </a:uFill>
                <a:latin typeface="Microsoft Sans Serif"/>
                <a:cs typeface="Microsoft Sans Serif"/>
              </a:rPr>
              <a:t>de</a:t>
            </a:r>
            <a:r>
              <a:rPr sz="750" u="sng" spc="-15" dirty="0">
                <a:uFill>
                  <a:solidFill>
                    <a:srgbClr val="000000"/>
                  </a:solidFill>
                </a:uFill>
                <a:latin typeface="Microsoft Sans Serif"/>
                <a:cs typeface="Microsoft Sans Serif"/>
              </a:rPr>
              <a:t> </a:t>
            </a:r>
            <a:r>
              <a:rPr sz="750" u="sng" spc="30" dirty="0">
                <a:uFill>
                  <a:solidFill>
                    <a:srgbClr val="000000"/>
                  </a:solidFill>
                </a:uFill>
                <a:latin typeface="Microsoft Sans Serif"/>
                <a:cs typeface="Microsoft Sans Serif"/>
              </a:rPr>
              <a:t>corriente</a:t>
            </a:r>
            <a:r>
              <a:rPr sz="750" u="sng" spc="-20" dirty="0">
                <a:uFill>
                  <a:solidFill>
                    <a:srgbClr val="000000"/>
                  </a:solidFill>
                </a:uFill>
                <a:latin typeface="Microsoft Sans Serif"/>
                <a:cs typeface="Microsoft Sans Serif"/>
              </a:rPr>
              <a:t> </a:t>
            </a:r>
            <a:r>
              <a:rPr sz="750" u="sng" spc="30" dirty="0">
                <a:uFill>
                  <a:solidFill>
                    <a:srgbClr val="000000"/>
                  </a:solidFill>
                </a:uFill>
                <a:latin typeface="Microsoft Sans Serif"/>
                <a:cs typeface="Microsoft Sans Serif"/>
              </a:rPr>
              <a:t>continua</a:t>
            </a:r>
            <a:endParaRPr sz="750">
              <a:latin typeface="Microsoft Sans Serif"/>
              <a:cs typeface="Microsoft Sans Serif"/>
            </a:endParaRPr>
          </a:p>
          <a:p>
            <a:pPr>
              <a:spcBef>
                <a:spcPts val="10"/>
              </a:spcBef>
            </a:pPr>
            <a:endParaRPr sz="900">
              <a:latin typeface="Microsoft Sans Serif"/>
              <a:cs typeface="Microsoft Sans Serif"/>
            </a:endParaRPr>
          </a:p>
          <a:p>
            <a:pPr marR="117475" algn="ctr"/>
            <a:r>
              <a:rPr sz="1150" spc="-75" dirty="0">
                <a:latin typeface="Microsoft Sans Serif"/>
                <a:cs typeface="Microsoft Sans Serif"/>
              </a:rPr>
              <a:t>P</a:t>
            </a:r>
            <a:r>
              <a:rPr sz="1150" spc="-10" dirty="0">
                <a:latin typeface="Microsoft Sans Serif"/>
                <a:cs typeface="Microsoft Sans Serif"/>
              </a:rPr>
              <a:t> </a:t>
            </a:r>
            <a:r>
              <a:rPr sz="1150" spc="-15" dirty="0">
                <a:latin typeface="Microsoft Sans Serif"/>
                <a:cs typeface="Microsoft Sans Serif"/>
              </a:rPr>
              <a:t>=</a:t>
            </a:r>
            <a:r>
              <a:rPr sz="1150" spc="-10" dirty="0">
                <a:latin typeface="Microsoft Sans Serif"/>
                <a:cs typeface="Microsoft Sans Serif"/>
              </a:rPr>
              <a:t> </a:t>
            </a:r>
            <a:r>
              <a:rPr sz="1150" spc="70" dirty="0">
                <a:latin typeface="Microsoft Sans Serif"/>
                <a:cs typeface="Microsoft Sans Serif"/>
              </a:rPr>
              <a:t>I</a:t>
            </a:r>
            <a:r>
              <a:rPr sz="1150" spc="-10" dirty="0">
                <a:latin typeface="Microsoft Sans Serif"/>
                <a:cs typeface="Microsoft Sans Serif"/>
              </a:rPr>
              <a:t> </a:t>
            </a:r>
            <a:r>
              <a:rPr sz="1150" spc="30" dirty="0">
                <a:latin typeface="Microsoft Sans Serif"/>
                <a:cs typeface="Microsoft Sans Serif"/>
              </a:rPr>
              <a:t>x</a:t>
            </a:r>
            <a:r>
              <a:rPr sz="1150" spc="-10" dirty="0">
                <a:latin typeface="Microsoft Sans Serif"/>
                <a:cs typeface="Microsoft Sans Serif"/>
              </a:rPr>
              <a:t> </a:t>
            </a:r>
            <a:r>
              <a:rPr sz="1150" spc="-130" dirty="0">
                <a:latin typeface="Microsoft Sans Serif"/>
                <a:cs typeface="Microsoft Sans Serif"/>
              </a:rPr>
              <a:t>E</a:t>
            </a:r>
            <a:r>
              <a:rPr sz="1150" spc="-10" dirty="0">
                <a:latin typeface="Microsoft Sans Serif"/>
                <a:cs typeface="Microsoft Sans Serif"/>
              </a:rPr>
              <a:t> </a:t>
            </a:r>
            <a:r>
              <a:rPr sz="1150" spc="-15" dirty="0">
                <a:latin typeface="Microsoft Sans Serif"/>
                <a:cs typeface="Microsoft Sans Serif"/>
              </a:rPr>
              <a:t>=</a:t>
            </a:r>
            <a:r>
              <a:rPr sz="1150" spc="-10" dirty="0">
                <a:latin typeface="Microsoft Sans Serif"/>
                <a:cs typeface="Microsoft Sans Serif"/>
              </a:rPr>
              <a:t> </a:t>
            </a:r>
            <a:r>
              <a:rPr sz="1150" spc="-30" dirty="0">
                <a:latin typeface="Microsoft Sans Serif"/>
                <a:cs typeface="Microsoft Sans Serif"/>
              </a:rPr>
              <a:t>IE</a:t>
            </a:r>
            <a:endParaRPr sz="1150">
              <a:latin typeface="Microsoft Sans Serif"/>
              <a:cs typeface="Microsoft Sans Serif"/>
            </a:endParaRPr>
          </a:p>
          <a:p>
            <a:pPr marR="59690" algn="ctr">
              <a:spcBef>
                <a:spcPts val="509"/>
              </a:spcBef>
            </a:pPr>
            <a:r>
              <a:rPr sz="1150" spc="-75" dirty="0">
                <a:latin typeface="Microsoft Sans Serif"/>
                <a:cs typeface="Microsoft Sans Serif"/>
              </a:rPr>
              <a:t>P</a:t>
            </a:r>
            <a:r>
              <a:rPr sz="1150" spc="-10" dirty="0">
                <a:latin typeface="Microsoft Sans Serif"/>
                <a:cs typeface="Microsoft Sans Serif"/>
              </a:rPr>
              <a:t> </a:t>
            </a:r>
            <a:r>
              <a:rPr sz="1150" spc="-15" dirty="0">
                <a:latin typeface="Microsoft Sans Serif"/>
                <a:cs typeface="Microsoft Sans Serif"/>
              </a:rPr>
              <a:t>=</a:t>
            </a:r>
            <a:r>
              <a:rPr sz="1150" spc="-10" dirty="0">
                <a:latin typeface="Microsoft Sans Serif"/>
                <a:cs typeface="Microsoft Sans Serif"/>
              </a:rPr>
              <a:t> </a:t>
            </a:r>
            <a:r>
              <a:rPr sz="1150" spc="-30" dirty="0">
                <a:latin typeface="Microsoft Sans Serif"/>
                <a:cs typeface="Microsoft Sans Serif"/>
              </a:rPr>
              <a:t>IE</a:t>
            </a:r>
            <a:r>
              <a:rPr sz="1150" spc="-10" dirty="0">
                <a:latin typeface="Microsoft Sans Serif"/>
                <a:cs typeface="Microsoft Sans Serif"/>
              </a:rPr>
              <a:t> </a:t>
            </a:r>
            <a:r>
              <a:rPr sz="1150" spc="-15" dirty="0">
                <a:latin typeface="Microsoft Sans Serif"/>
                <a:cs typeface="Microsoft Sans Serif"/>
              </a:rPr>
              <a:t>=</a:t>
            </a:r>
            <a:r>
              <a:rPr sz="1150" spc="-10" dirty="0">
                <a:latin typeface="Microsoft Sans Serif"/>
                <a:cs typeface="Microsoft Sans Serif"/>
              </a:rPr>
              <a:t> </a:t>
            </a:r>
            <a:r>
              <a:rPr sz="1150" spc="-15" dirty="0">
                <a:latin typeface="Microsoft Sans Serif"/>
                <a:cs typeface="Microsoft Sans Serif"/>
              </a:rPr>
              <a:t>I(IR)</a:t>
            </a:r>
            <a:r>
              <a:rPr sz="1150" spc="-10" dirty="0">
                <a:latin typeface="Microsoft Sans Serif"/>
                <a:cs typeface="Microsoft Sans Serif"/>
              </a:rPr>
              <a:t> </a:t>
            </a:r>
            <a:r>
              <a:rPr sz="1150" spc="-15" dirty="0">
                <a:latin typeface="Microsoft Sans Serif"/>
                <a:cs typeface="Microsoft Sans Serif"/>
              </a:rPr>
              <a:t>=</a:t>
            </a:r>
            <a:r>
              <a:rPr sz="1150" spc="-10" dirty="0">
                <a:latin typeface="Microsoft Sans Serif"/>
                <a:cs typeface="Microsoft Sans Serif"/>
              </a:rPr>
              <a:t> </a:t>
            </a:r>
            <a:r>
              <a:rPr sz="1150" spc="70" dirty="0">
                <a:latin typeface="Microsoft Sans Serif"/>
                <a:cs typeface="Microsoft Sans Serif"/>
              </a:rPr>
              <a:t>I</a:t>
            </a:r>
            <a:r>
              <a:rPr sz="650" spc="10" dirty="0">
                <a:latin typeface="Microsoft Sans Serif"/>
                <a:cs typeface="Microsoft Sans Serif"/>
              </a:rPr>
              <a:t>2</a:t>
            </a:r>
            <a:r>
              <a:rPr sz="1150" spc="-120" dirty="0">
                <a:latin typeface="Microsoft Sans Serif"/>
                <a:cs typeface="Microsoft Sans Serif"/>
              </a:rPr>
              <a:t>R</a:t>
            </a:r>
            <a:endParaRPr sz="1150">
              <a:latin typeface="Microsoft Sans Serif"/>
              <a:cs typeface="Microsoft Sans Serif"/>
            </a:endParaRPr>
          </a:p>
        </p:txBody>
      </p:sp>
      <p:sp>
        <p:nvSpPr>
          <p:cNvPr id="18" name="object 18"/>
          <p:cNvSpPr txBox="1"/>
          <p:nvPr/>
        </p:nvSpPr>
        <p:spPr>
          <a:xfrm>
            <a:off x="10294343" y="1047292"/>
            <a:ext cx="741045" cy="166712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1000" u="sng" spc="-5" dirty="0">
                <a:uFill>
                  <a:solidFill>
                    <a:srgbClr val="000000"/>
                  </a:solidFill>
                </a:uFill>
                <a:latin typeface="Microsoft Sans Serif"/>
                <a:cs typeface="Microsoft Sans Serif"/>
              </a:rPr>
              <a:t>Ley</a:t>
            </a:r>
            <a:r>
              <a:rPr sz="1000" u="sng" spc="-50" dirty="0">
                <a:uFill>
                  <a:solidFill>
                    <a:srgbClr val="000000"/>
                  </a:solidFill>
                </a:uFill>
                <a:latin typeface="Microsoft Sans Serif"/>
                <a:cs typeface="Microsoft Sans Serif"/>
              </a:rPr>
              <a:t> </a:t>
            </a:r>
            <a:r>
              <a:rPr sz="1000" u="sng" spc="30" dirty="0">
                <a:uFill>
                  <a:solidFill>
                    <a:srgbClr val="000000"/>
                  </a:solidFill>
                </a:uFill>
                <a:latin typeface="Microsoft Sans Serif"/>
                <a:cs typeface="Microsoft Sans Serif"/>
              </a:rPr>
              <a:t>de</a:t>
            </a:r>
            <a:r>
              <a:rPr sz="1000" u="sng" spc="-45" dirty="0">
                <a:uFill>
                  <a:solidFill>
                    <a:srgbClr val="000000"/>
                  </a:solidFill>
                </a:uFill>
                <a:latin typeface="Microsoft Sans Serif"/>
                <a:cs typeface="Microsoft Sans Serif"/>
              </a:rPr>
              <a:t> </a:t>
            </a:r>
            <a:r>
              <a:rPr sz="1000" u="sng" spc="55" dirty="0">
                <a:uFill>
                  <a:solidFill>
                    <a:srgbClr val="000000"/>
                  </a:solidFill>
                </a:uFill>
                <a:latin typeface="Microsoft Sans Serif"/>
                <a:cs typeface="Microsoft Sans Serif"/>
              </a:rPr>
              <a:t>Ohm</a:t>
            </a:r>
            <a:endParaRPr sz="1000">
              <a:latin typeface="Microsoft Sans Serif"/>
              <a:cs typeface="Microsoft Sans Serif"/>
            </a:endParaRPr>
          </a:p>
        </p:txBody>
      </p:sp>
      <p:sp>
        <p:nvSpPr>
          <p:cNvPr id="19" name="object 19"/>
          <p:cNvSpPr txBox="1"/>
          <p:nvPr/>
        </p:nvSpPr>
        <p:spPr>
          <a:xfrm>
            <a:off x="10224697" y="1576650"/>
            <a:ext cx="890905" cy="174407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1050" spc="-120" dirty="0">
                <a:latin typeface="Microsoft Sans Serif"/>
                <a:cs typeface="Microsoft Sans Serif"/>
              </a:rPr>
              <a:t>E</a:t>
            </a:r>
            <a:r>
              <a:rPr sz="1050" spc="-10" dirty="0">
                <a:latin typeface="Microsoft Sans Serif"/>
                <a:cs typeface="Microsoft Sans Serif"/>
              </a:rPr>
              <a:t> </a:t>
            </a:r>
            <a:r>
              <a:rPr sz="1050" spc="-15" dirty="0">
                <a:latin typeface="Microsoft Sans Serif"/>
                <a:cs typeface="Microsoft Sans Serif"/>
              </a:rPr>
              <a:t>=</a:t>
            </a:r>
            <a:r>
              <a:rPr sz="1050" spc="-10" dirty="0">
                <a:latin typeface="Microsoft Sans Serif"/>
                <a:cs typeface="Microsoft Sans Serif"/>
              </a:rPr>
              <a:t> </a:t>
            </a:r>
            <a:r>
              <a:rPr sz="1050" spc="30" dirty="0">
                <a:latin typeface="Microsoft Sans Serif"/>
                <a:cs typeface="Microsoft Sans Serif"/>
              </a:rPr>
              <a:t>yo</a:t>
            </a:r>
            <a:r>
              <a:rPr sz="1050" spc="-10" dirty="0">
                <a:latin typeface="Microsoft Sans Serif"/>
                <a:cs typeface="Microsoft Sans Serif"/>
              </a:rPr>
              <a:t> </a:t>
            </a:r>
            <a:r>
              <a:rPr sz="1050" spc="30" dirty="0">
                <a:latin typeface="Microsoft Sans Serif"/>
                <a:cs typeface="Microsoft Sans Serif"/>
              </a:rPr>
              <a:t>x</a:t>
            </a:r>
            <a:r>
              <a:rPr sz="1050" spc="-10" dirty="0">
                <a:latin typeface="Microsoft Sans Serif"/>
                <a:cs typeface="Microsoft Sans Serif"/>
              </a:rPr>
              <a:t> </a:t>
            </a:r>
            <a:r>
              <a:rPr sz="1050" spc="-110" dirty="0">
                <a:latin typeface="Microsoft Sans Serif"/>
                <a:cs typeface="Microsoft Sans Serif"/>
              </a:rPr>
              <a:t>R</a:t>
            </a:r>
            <a:r>
              <a:rPr sz="1050" spc="-10" dirty="0">
                <a:latin typeface="Microsoft Sans Serif"/>
                <a:cs typeface="Microsoft Sans Serif"/>
              </a:rPr>
              <a:t> </a:t>
            </a:r>
            <a:r>
              <a:rPr sz="1050" spc="-15" dirty="0">
                <a:latin typeface="Microsoft Sans Serif"/>
                <a:cs typeface="Microsoft Sans Serif"/>
              </a:rPr>
              <a:t>=</a:t>
            </a:r>
            <a:r>
              <a:rPr sz="1050" spc="-10" dirty="0">
                <a:latin typeface="Microsoft Sans Serif"/>
                <a:cs typeface="Microsoft Sans Serif"/>
              </a:rPr>
              <a:t> </a:t>
            </a:r>
            <a:r>
              <a:rPr sz="1050" spc="-25" dirty="0">
                <a:latin typeface="Microsoft Sans Serif"/>
                <a:cs typeface="Microsoft Sans Serif"/>
              </a:rPr>
              <a:t>IR</a:t>
            </a:r>
            <a:endParaRPr sz="1050">
              <a:latin typeface="Microsoft Sans Serif"/>
              <a:cs typeface="Microsoft Sans Serif"/>
            </a:endParaRPr>
          </a:p>
        </p:txBody>
      </p:sp>
      <p:sp>
        <p:nvSpPr>
          <p:cNvPr id="20" name="object 20"/>
          <p:cNvSpPr txBox="1"/>
          <p:nvPr/>
        </p:nvSpPr>
        <p:spPr>
          <a:xfrm>
            <a:off x="8259379" y="1904988"/>
            <a:ext cx="1443355" cy="243656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38100">
              <a:spcBef>
                <a:spcPts val="100"/>
              </a:spcBef>
            </a:pPr>
            <a:r>
              <a:rPr sz="1000" spc="-65" dirty="0">
                <a:latin typeface="Microsoft Sans Serif"/>
                <a:cs typeface="Microsoft Sans Serif"/>
              </a:rPr>
              <a:t>P</a:t>
            </a:r>
            <a:r>
              <a:rPr sz="1000" spc="-10" dirty="0">
                <a:latin typeface="Microsoft Sans Serif"/>
                <a:cs typeface="Microsoft Sans Serif"/>
              </a:rPr>
              <a:t> </a:t>
            </a:r>
            <a:r>
              <a:rPr sz="1000" spc="-15" dirty="0">
                <a:latin typeface="Microsoft Sans Serif"/>
                <a:cs typeface="Microsoft Sans Serif"/>
              </a:rPr>
              <a:t>=</a:t>
            </a:r>
            <a:r>
              <a:rPr sz="1000" spc="-10" dirty="0">
                <a:latin typeface="Microsoft Sans Serif"/>
                <a:cs typeface="Microsoft Sans Serif"/>
              </a:rPr>
              <a:t> </a:t>
            </a:r>
            <a:r>
              <a:rPr sz="1000" spc="-25" dirty="0">
                <a:latin typeface="Microsoft Sans Serif"/>
                <a:cs typeface="Microsoft Sans Serif"/>
              </a:rPr>
              <a:t>IE</a:t>
            </a:r>
            <a:r>
              <a:rPr sz="1000" spc="-10" dirty="0">
                <a:latin typeface="Microsoft Sans Serif"/>
                <a:cs typeface="Microsoft Sans Serif"/>
              </a:rPr>
              <a:t> </a:t>
            </a:r>
            <a:r>
              <a:rPr sz="1000" spc="-15" dirty="0">
                <a:latin typeface="Microsoft Sans Serif"/>
                <a:cs typeface="Microsoft Sans Serif"/>
              </a:rPr>
              <a:t>=</a:t>
            </a:r>
            <a:r>
              <a:rPr sz="1000" spc="-10" dirty="0">
                <a:latin typeface="Microsoft Sans Serif"/>
                <a:cs typeface="Microsoft Sans Serif"/>
              </a:rPr>
              <a:t> </a:t>
            </a:r>
            <a:r>
              <a:rPr sz="1500" spc="-50" dirty="0">
                <a:latin typeface="Microsoft Sans Serif"/>
                <a:cs typeface="Microsoft Sans Serif"/>
              </a:rPr>
              <a:t>(</a:t>
            </a:r>
            <a:r>
              <a:rPr sz="1500" spc="-10" dirty="0">
                <a:latin typeface="Microsoft Sans Serif"/>
                <a:cs typeface="Microsoft Sans Serif"/>
              </a:rPr>
              <a:t> </a:t>
            </a:r>
            <a:r>
              <a:rPr sz="1000" spc="65" dirty="0">
                <a:latin typeface="Microsoft Sans Serif"/>
                <a:cs typeface="Microsoft Sans Serif"/>
              </a:rPr>
              <a:t>mi</a:t>
            </a:r>
            <a:r>
              <a:rPr sz="1000" spc="-10" dirty="0">
                <a:latin typeface="Microsoft Sans Serif"/>
                <a:cs typeface="Microsoft Sans Serif"/>
              </a:rPr>
              <a:t> </a:t>
            </a:r>
            <a:r>
              <a:rPr sz="1500" spc="-490" dirty="0">
                <a:latin typeface="Microsoft Sans Serif"/>
                <a:cs typeface="Microsoft Sans Serif"/>
              </a:rPr>
              <a:t>)</a:t>
            </a:r>
            <a:r>
              <a:rPr spc="-652" baseline="-25462" dirty="0">
                <a:latin typeface="Microsoft Sans Serif"/>
                <a:cs typeface="Microsoft Sans Serif"/>
              </a:rPr>
              <a:t>R</a:t>
            </a:r>
            <a:r>
              <a:rPr sz="1000" spc="65" dirty="0">
                <a:latin typeface="Microsoft Sans Serif"/>
                <a:cs typeface="Microsoft Sans Serif"/>
              </a:rPr>
              <a:t>mi</a:t>
            </a:r>
            <a:r>
              <a:rPr sz="1000" spc="-10" dirty="0">
                <a:latin typeface="Microsoft Sans Serif"/>
                <a:cs typeface="Microsoft Sans Serif"/>
              </a:rPr>
              <a:t> </a:t>
            </a:r>
            <a:r>
              <a:rPr sz="1000" spc="-15" dirty="0">
                <a:latin typeface="Microsoft Sans Serif"/>
                <a:cs typeface="Microsoft Sans Serif"/>
              </a:rPr>
              <a:t>=</a:t>
            </a:r>
            <a:r>
              <a:rPr sz="1000" spc="-10" dirty="0">
                <a:latin typeface="Microsoft Sans Serif"/>
                <a:cs typeface="Microsoft Sans Serif"/>
              </a:rPr>
              <a:t> </a:t>
            </a:r>
            <a:r>
              <a:rPr sz="1000" spc="65" dirty="0">
                <a:latin typeface="Microsoft Sans Serif"/>
                <a:cs typeface="Microsoft Sans Serif"/>
              </a:rPr>
              <a:t>mi</a:t>
            </a:r>
            <a:r>
              <a:rPr sz="600" spc="-229" dirty="0">
                <a:latin typeface="Microsoft Sans Serif"/>
                <a:cs typeface="Microsoft Sans Serif"/>
              </a:rPr>
              <a:t>2</a:t>
            </a:r>
            <a:r>
              <a:rPr spc="-187" baseline="-25462" dirty="0">
                <a:latin typeface="Microsoft Sans Serif"/>
                <a:cs typeface="Microsoft Sans Serif"/>
              </a:rPr>
              <a:t>R</a:t>
            </a:r>
            <a:endParaRPr baseline="-25462">
              <a:latin typeface="Microsoft Sans Serif"/>
              <a:cs typeface="Microsoft Sans Serif"/>
            </a:endParaRPr>
          </a:p>
        </p:txBody>
      </p:sp>
      <p:sp>
        <p:nvSpPr>
          <p:cNvPr id="21" name="object 21"/>
          <p:cNvSpPr txBox="1"/>
          <p:nvPr/>
        </p:nvSpPr>
        <p:spPr>
          <a:xfrm>
            <a:off x="10420136" y="1943077"/>
            <a:ext cx="443230" cy="19749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38100">
              <a:spcBef>
                <a:spcPts val="100"/>
              </a:spcBef>
            </a:pPr>
            <a:r>
              <a:rPr sz="850" spc="25" dirty="0">
                <a:latin typeface="Microsoft Sans Serif"/>
                <a:cs typeface="Microsoft Sans Serif"/>
              </a:rPr>
              <a:t>yo</a:t>
            </a:r>
            <a:r>
              <a:rPr sz="850" spc="-35" dirty="0">
                <a:latin typeface="Microsoft Sans Serif"/>
                <a:cs typeface="Microsoft Sans Serif"/>
              </a:rPr>
              <a:t> </a:t>
            </a:r>
            <a:r>
              <a:rPr sz="850" spc="-15" dirty="0">
                <a:latin typeface="Microsoft Sans Serif"/>
                <a:cs typeface="Microsoft Sans Serif"/>
              </a:rPr>
              <a:t>=</a:t>
            </a:r>
            <a:r>
              <a:rPr sz="850" spc="-30" dirty="0">
                <a:latin typeface="Microsoft Sans Serif"/>
                <a:cs typeface="Microsoft Sans Serif"/>
              </a:rPr>
              <a:t> </a:t>
            </a:r>
            <a:r>
              <a:rPr sz="850" spc="-254" dirty="0">
                <a:latin typeface="Microsoft Sans Serif"/>
                <a:cs typeface="Microsoft Sans Serif"/>
              </a:rPr>
              <a:t>m</a:t>
            </a:r>
            <a:r>
              <a:rPr spc="-382" baseline="-25462" dirty="0">
                <a:latin typeface="Microsoft Sans Serif"/>
                <a:cs typeface="Microsoft Sans Serif"/>
              </a:rPr>
              <a:t>R</a:t>
            </a:r>
            <a:r>
              <a:rPr sz="850" spc="-254" dirty="0">
                <a:latin typeface="Microsoft Sans Serif"/>
                <a:cs typeface="Microsoft Sans Serif"/>
              </a:rPr>
              <a:t>i</a:t>
            </a:r>
            <a:endParaRPr sz="850">
              <a:latin typeface="Microsoft Sans Serif"/>
              <a:cs typeface="Microsoft Sans Serif"/>
            </a:endParaRPr>
          </a:p>
        </p:txBody>
      </p:sp>
      <p:sp>
        <p:nvSpPr>
          <p:cNvPr id="22" name="object 22"/>
          <p:cNvSpPr txBox="1"/>
          <p:nvPr/>
        </p:nvSpPr>
        <p:spPr>
          <a:xfrm>
            <a:off x="7957810" y="2563277"/>
            <a:ext cx="3505835" cy="3911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>
              <a:lnSpc>
                <a:spcPct val="133300"/>
              </a:lnSpc>
              <a:spcBef>
                <a:spcPts val="100"/>
              </a:spcBef>
            </a:pPr>
            <a:r>
              <a:rPr sz="900" spc="20" dirty="0">
                <a:latin typeface="Microsoft Sans Serif"/>
                <a:cs typeface="Microsoft Sans Serif"/>
              </a:rPr>
              <a:t>El.ejemplo.siguiente.muestra.cómo.puede.calcularse.la.potencia. </a:t>
            </a:r>
            <a:r>
              <a:rPr sz="900" spc="-225" dirty="0">
                <a:latin typeface="Microsoft Sans Serif"/>
                <a:cs typeface="Microsoft Sans Serif"/>
              </a:rPr>
              <a:t> </a:t>
            </a:r>
            <a:r>
              <a:rPr sz="900" spc="25" dirty="0">
                <a:latin typeface="Microsoft Sans Serif"/>
                <a:cs typeface="Microsoft Sans Serif"/>
              </a:rPr>
              <a:t>utilizando.cualquiera.de.las.fórmulas.de.poder.</a:t>
            </a:r>
            <a:endParaRPr sz="900">
              <a:latin typeface="Microsoft Sans Serif"/>
              <a:cs typeface="Microsoft Sans Serif"/>
            </a:endParaRPr>
          </a:p>
        </p:txBody>
      </p:sp>
      <p:sp>
        <p:nvSpPr>
          <p:cNvPr id="23" name="object 23"/>
          <p:cNvSpPr txBox="1"/>
          <p:nvPr/>
        </p:nvSpPr>
        <p:spPr>
          <a:xfrm>
            <a:off x="7957810" y="3722189"/>
            <a:ext cx="455295" cy="89768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500" spc="30" dirty="0">
                <a:latin typeface="Microsoft Sans Serif"/>
                <a:cs typeface="Microsoft Sans Serif"/>
              </a:rPr>
              <a:t>mi</a:t>
            </a:r>
            <a:r>
              <a:rPr sz="500" spc="-5" dirty="0">
                <a:latin typeface="Microsoft Sans Serif"/>
                <a:cs typeface="Microsoft Sans Serif"/>
              </a:rPr>
              <a:t> </a:t>
            </a:r>
            <a:r>
              <a:rPr sz="500" spc="-10" dirty="0">
                <a:latin typeface="Microsoft Sans Serif"/>
                <a:cs typeface="Microsoft Sans Serif"/>
              </a:rPr>
              <a:t>=</a:t>
            </a:r>
            <a:r>
              <a:rPr sz="500" spc="-5" dirty="0">
                <a:latin typeface="Microsoft Sans Serif"/>
                <a:cs typeface="Microsoft Sans Serif"/>
              </a:rPr>
              <a:t> </a:t>
            </a:r>
            <a:r>
              <a:rPr sz="500" spc="5" dirty="0">
                <a:latin typeface="Microsoft Sans Serif"/>
                <a:cs typeface="Microsoft Sans Serif"/>
              </a:rPr>
              <a:t>12</a:t>
            </a:r>
            <a:r>
              <a:rPr sz="500" spc="-5" dirty="0">
                <a:latin typeface="Microsoft Sans Serif"/>
                <a:cs typeface="Microsoft Sans Serif"/>
              </a:rPr>
              <a:t> </a:t>
            </a:r>
            <a:r>
              <a:rPr sz="500" spc="15" dirty="0">
                <a:latin typeface="Microsoft Sans Serif"/>
                <a:cs typeface="Microsoft Sans Serif"/>
              </a:rPr>
              <a:t>voltios</a:t>
            </a:r>
            <a:endParaRPr sz="500">
              <a:latin typeface="Microsoft Sans Serif"/>
              <a:cs typeface="Microsoft Sans Serif"/>
            </a:endParaRPr>
          </a:p>
        </p:txBody>
      </p:sp>
      <p:sp>
        <p:nvSpPr>
          <p:cNvPr id="24" name="object 24"/>
          <p:cNvSpPr txBox="1"/>
          <p:nvPr/>
        </p:nvSpPr>
        <p:spPr>
          <a:xfrm>
            <a:off x="8543099" y="3722189"/>
            <a:ext cx="213360" cy="89768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  <a:tabLst>
                <a:tab pos="200025" algn="l"/>
              </a:tabLst>
            </a:pPr>
            <a:r>
              <a:rPr sz="500" u="sng" dirty="0">
                <a:uFill>
                  <a:solidFill>
                    <a:srgbClr val="000000"/>
                  </a:solidFill>
                </a:uFill>
                <a:latin typeface="Times New Roman"/>
                <a:cs typeface="Times New Roman"/>
              </a:rPr>
              <a:t> 	</a:t>
            </a:r>
            <a:endParaRPr sz="500">
              <a:latin typeface="Times New Roman"/>
              <a:cs typeface="Times New Roman"/>
            </a:endParaRPr>
          </a:p>
        </p:txBody>
      </p:sp>
      <p:sp>
        <p:nvSpPr>
          <p:cNvPr id="25" name="object 25"/>
          <p:cNvSpPr txBox="1"/>
          <p:nvPr/>
        </p:nvSpPr>
        <p:spPr>
          <a:xfrm>
            <a:off x="10370886" y="3661666"/>
            <a:ext cx="427355" cy="159018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950" spc="-100" dirty="0">
                <a:latin typeface="Microsoft Sans Serif"/>
                <a:cs typeface="Microsoft Sans Serif"/>
              </a:rPr>
              <a:t>R</a:t>
            </a:r>
            <a:r>
              <a:rPr sz="950" spc="-10" dirty="0">
                <a:latin typeface="Microsoft Sans Serif"/>
                <a:cs typeface="Microsoft Sans Serif"/>
              </a:rPr>
              <a:t> </a:t>
            </a:r>
            <a:r>
              <a:rPr sz="950" spc="-15" dirty="0">
                <a:latin typeface="Microsoft Sans Serif"/>
                <a:cs typeface="Microsoft Sans Serif"/>
              </a:rPr>
              <a:t>=</a:t>
            </a:r>
            <a:r>
              <a:rPr sz="950" spc="-10" dirty="0">
                <a:latin typeface="Microsoft Sans Serif"/>
                <a:cs typeface="Microsoft Sans Serif"/>
              </a:rPr>
              <a:t> </a:t>
            </a:r>
            <a:r>
              <a:rPr sz="950" spc="15" dirty="0">
                <a:latin typeface="Microsoft Sans Serif"/>
                <a:cs typeface="Microsoft Sans Serif"/>
              </a:rPr>
              <a:t>6</a:t>
            </a:r>
            <a:r>
              <a:rPr sz="950" spc="-10" dirty="0">
                <a:latin typeface="Microsoft Sans Serif"/>
                <a:cs typeface="Microsoft Sans Serif"/>
              </a:rPr>
              <a:t> </a:t>
            </a:r>
            <a:r>
              <a:rPr sz="950" dirty="0">
                <a:latin typeface="Microsoft Sans Serif"/>
                <a:cs typeface="Microsoft Sans Serif"/>
              </a:rPr>
              <a:t>Ω</a:t>
            </a:r>
            <a:endParaRPr sz="950">
              <a:latin typeface="Microsoft Sans Serif"/>
              <a:cs typeface="Microsoft Sans Serif"/>
            </a:endParaRPr>
          </a:p>
        </p:txBody>
      </p:sp>
      <p:sp>
        <p:nvSpPr>
          <p:cNvPr id="26" name="object 26"/>
          <p:cNvSpPr txBox="1"/>
          <p:nvPr/>
        </p:nvSpPr>
        <p:spPr>
          <a:xfrm>
            <a:off x="8668316" y="3871805"/>
            <a:ext cx="1519555" cy="815608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48260" algn="ctr">
              <a:spcBef>
                <a:spcPts val="100"/>
              </a:spcBef>
            </a:pPr>
            <a:r>
              <a:rPr sz="650" spc="15" dirty="0">
                <a:latin typeface="Microsoft Sans Serif"/>
                <a:cs typeface="Microsoft Sans Serif"/>
              </a:rPr>
              <a:t>yo</a:t>
            </a:r>
            <a:r>
              <a:rPr sz="650" spc="-15" dirty="0">
                <a:latin typeface="Microsoft Sans Serif"/>
                <a:cs typeface="Microsoft Sans Serif"/>
              </a:rPr>
              <a:t> </a:t>
            </a:r>
            <a:r>
              <a:rPr sz="650" spc="-10" dirty="0">
                <a:latin typeface="Microsoft Sans Serif"/>
                <a:cs typeface="Microsoft Sans Serif"/>
              </a:rPr>
              <a:t>=</a:t>
            </a:r>
            <a:r>
              <a:rPr sz="650" spc="-15" dirty="0">
                <a:latin typeface="Microsoft Sans Serif"/>
                <a:cs typeface="Microsoft Sans Serif"/>
              </a:rPr>
              <a:t> </a:t>
            </a:r>
            <a:r>
              <a:rPr sz="650" spc="-204" dirty="0">
                <a:latin typeface="Microsoft Sans Serif"/>
                <a:cs typeface="Microsoft Sans Serif"/>
              </a:rPr>
              <a:t>m</a:t>
            </a:r>
            <a:r>
              <a:rPr sz="950" strike="sngStrike" spc="-204" dirty="0">
                <a:latin typeface="Microsoft Sans Serif"/>
                <a:cs typeface="Microsoft Sans Serif"/>
              </a:rPr>
              <a:t>R</a:t>
            </a:r>
            <a:r>
              <a:rPr sz="650" strike="sngStrike" spc="-204" dirty="0">
                <a:latin typeface="Microsoft Sans Serif"/>
                <a:cs typeface="Microsoft Sans Serif"/>
              </a:rPr>
              <a:t>i</a:t>
            </a:r>
            <a:r>
              <a:rPr sz="650" spc="180" dirty="0">
                <a:latin typeface="Microsoft Sans Serif"/>
                <a:cs typeface="Microsoft Sans Serif"/>
              </a:rPr>
              <a:t> </a:t>
            </a:r>
            <a:r>
              <a:rPr sz="950" spc="-15" dirty="0">
                <a:latin typeface="Microsoft Sans Serif"/>
                <a:cs typeface="Microsoft Sans Serif"/>
              </a:rPr>
              <a:t>=</a:t>
            </a:r>
            <a:r>
              <a:rPr sz="950" spc="-25" dirty="0">
                <a:latin typeface="Microsoft Sans Serif"/>
                <a:cs typeface="Microsoft Sans Serif"/>
              </a:rPr>
              <a:t> </a:t>
            </a:r>
            <a:r>
              <a:rPr sz="950" spc="15" dirty="0">
                <a:latin typeface="Microsoft Sans Serif"/>
                <a:cs typeface="Microsoft Sans Serif"/>
              </a:rPr>
              <a:t>2</a:t>
            </a:r>
            <a:r>
              <a:rPr sz="950" spc="-20" dirty="0">
                <a:latin typeface="Microsoft Sans Serif"/>
                <a:cs typeface="Microsoft Sans Serif"/>
              </a:rPr>
              <a:t> </a:t>
            </a:r>
            <a:r>
              <a:rPr sz="950" spc="-30" dirty="0">
                <a:latin typeface="Microsoft Sans Serif"/>
                <a:cs typeface="Microsoft Sans Serif"/>
              </a:rPr>
              <a:t>A</a:t>
            </a:r>
            <a:endParaRPr sz="950">
              <a:latin typeface="Microsoft Sans Serif"/>
              <a:cs typeface="Microsoft Sans Serif"/>
            </a:endParaRPr>
          </a:p>
          <a:p>
            <a:pPr>
              <a:lnSpc>
                <a:spcPct val="100000"/>
              </a:lnSpc>
            </a:pPr>
            <a:endParaRPr sz="1300">
              <a:latin typeface="Microsoft Sans Serif"/>
              <a:cs typeface="Microsoft Sans Serif"/>
            </a:endParaRPr>
          </a:p>
          <a:p>
            <a:pPr marL="15875" algn="ctr">
              <a:spcBef>
                <a:spcPts val="805"/>
              </a:spcBef>
            </a:pPr>
            <a:r>
              <a:rPr sz="950" spc="-60" dirty="0">
                <a:latin typeface="Microsoft Sans Serif"/>
                <a:cs typeface="Microsoft Sans Serif"/>
              </a:rPr>
              <a:t>P</a:t>
            </a:r>
            <a:r>
              <a:rPr sz="950" spc="-10" dirty="0">
                <a:latin typeface="Microsoft Sans Serif"/>
                <a:cs typeface="Microsoft Sans Serif"/>
              </a:rPr>
              <a:t> </a:t>
            </a:r>
            <a:r>
              <a:rPr sz="950" spc="-15" dirty="0">
                <a:latin typeface="Microsoft Sans Serif"/>
                <a:cs typeface="Microsoft Sans Serif"/>
              </a:rPr>
              <a:t>=</a:t>
            </a:r>
            <a:r>
              <a:rPr sz="950" spc="-10" dirty="0">
                <a:latin typeface="Microsoft Sans Serif"/>
                <a:cs typeface="Microsoft Sans Serif"/>
              </a:rPr>
              <a:t> </a:t>
            </a:r>
            <a:r>
              <a:rPr sz="950" spc="-25" dirty="0">
                <a:latin typeface="Microsoft Sans Serif"/>
                <a:cs typeface="Microsoft Sans Serif"/>
              </a:rPr>
              <a:t>IE</a:t>
            </a:r>
            <a:r>
              <a:rPr sz="950" spc="-10" dirty="0">
                <a:latin typeface="Microsoft Sans Serif"/>
                <a:cs typeface="Microsoft Sans Serif"/>
              </a:rPr>
              <a:t> </a:t>
            </a:r>
            <a:r>
              <a:rPr sz="950" spc="-15" dirty="0">
                <a:latin typeface="Microsoft Sans Serif"/>
                <a:cs typeface="Microsoft Sans Serif"/>
              </a:rPr>
              <a:t>=</a:t>
            </a:r>
            <a:r>
              <a:rPr sz="950" spc="-10" dirty="0">
                <a:latin typeface="Microsoft Sans Serif"/>
                <a:cs typeface="Microsoft Sans Serif"/>
              </a:rPr>
              <a:t> (2 </a:t>
            </a:r>
            <a:r>
              <a:rPr sz="950" spc="-30" dirty="0">
                <a:latin typeface="Microsoft Sans Serif"/>
                <a:cs typeface="Microsoft Sans Serif"/>
              </a:rPr>
              <a:t>A)</a:t>
            </a:r>
            <a:r>
              <a:rPr sz="950" spc="-5" dirty="0">
                <a:latin typeface="Microsoft Sans Serif"/>
                <a:cs typeface="Microsoft Sans Serif"/>
              </a:rPr>
              <a:t>(12</a:t>
            </a:r>
            <a:r>
              <a:rPr sz="950" spc="-10" dirty="0">
                <a:latin typeface="Microsoft Sans Serif"/>
                <a:cs typeface="Microsoft Sans Serif"/>
              </a:rPr>
              <a:t> </a:t>
            </a:r>
            <a:r>
              <a:rPr sz="950" spc="-50" dirty="0">
                <a:latin typeface="Microsoft Sans Serif"/>
                <a:cs typeface="Microsoft Sans Serif"/>
              </a:rPr>
              <a:t>V)</a:t>
            </a:r>
            <a:r>
              <a:rPr sz="950" spc="-10" dirty="0">
                <a:latin typeface="Microsoft Sans Serif"/>
                <a:cs typeface="Microsoft Sans Serif"/>
              </a:rPr>
              <a:t> </a:t>
            </a:r>
            <a:r>
              <a:rPr sz="950" spc="-15" dirty="0">
                <a:latin typeface="Microsoft Sans Serif"/>
                <a:cs typeface="Microsoft Sans Serif"/>
              </a:rPr>
              <a:t>=</a:t>
            </a:r>
            <a:r>
              <a:rPr sz="950" spc="-10" dirty="0">
                <a:latin typeface="Microsoft Sans Serif"/>
                <a:cs typeface="Microsoft Sans Serif"/>
              </a:rPr>
              <a:t> </a:t>
            </a:r>
            <a:r>
              <a:rPr sz="950" spc="15" dirty="0">
                <a:latin typeface="Microsoft Sans Serif"/>
                <a:cs typeface="Microsoft Sans Serif"/>
              </a:rPr>
              <a:t>24</a:t>
            </a:r>
            <a:r>
              <a:rPr sz="950" spc="-10" dirty="0">
                <a:latin typeface="Microsoft Sans Serif"/>
                <a:cs typeface="Microsoft Sans Serif"/>
              </a:rPr>
              <a:t> </a:t>
            </a:r>
            <a:r>
              <a:rPr sz="950" spc="-15" dirty="0">
                <a:latin typeface="Microsoft Sans Serif"/>
                <a:cs typeface="Microsoft Sans Serif"/>
              </a:rPr>
              <a:t>W</a:t>
            </a:r>
            <a:endParaRPr sz="950">
              <a:latin typeface="Microsoft Sans Serif"/>
              <a:cs typeface="Microsoft Sans Serif"/>
            </a:endParaRPr>
          </a:p>
          <a:p>
            <a:pPr algn="ctr">
              <a:spcBef>
                <a:spcPts val="570"/>
              </a:spcBef>
            </a:pPr>
            <a:r>
              <a:rPr sz="850" spc="30" dirty="0">
                <a:latin typeface="Microsoft Sans Serif"/>
                <a:cs typeface="Microsoft Sans Serif"/>
              </a:rPr>
              <a:t>pag</a:t>
            </a:r>
            <a:r>
              <a:rPr sz="850" spc="-10" dirty="0">
                <a:latin typeface="Microsoft Sans Serif"/>
                <a:cs typeface="Microsoft Sans Serif"/>
              </a:rPr>
              <a:t> </a:t>
            </a:r>
            <a:r>
              <a:rPr sz="850" spc="-15" dirty="0">
                <a:latin typeface="Microsoft Sans Serif"/>
                <a:cs typeface="Microsoft Sans Serif"/>
              </a:rPr>
              <a:t>=</a:t>
            </a:r>
            <a:r>
              <a:rPr sz="850" spc="-10" dirty="0">
                <a:latin typeface="Microsoft Sans Serif"/>
                <a:cs typeface="Microsoft Sans Serif"/>
              </a:rPr>
              <a:t> yo</a:t>
            </a:r>
            <a:r>
              <a:rPr sz="500" spc="-10" dirty="0">
                <a:latin typeface="Microsoft Sans Serif"/>
                <a:cs typeface="Microsoft Sans Serif"/>
              </a:rPr>
              <a:t>2</a:t>
            </a:r>
            <a:r>
              <a:rPr sz="850" spc="-10" dirty="0">
                <a:latin typeface="Microsoft Sans Serif"/>
                <a:cs typeface="Microsoft Sans Serif"/>
              </a:rPr>
              <a:t>R </a:t>
            </a:r>
            <a:r>
              <a:rPr sz="850" spc="-15" dirty="0">
                <a:latin typeface="Microsoft Sans Serif"/>
                <a:cs typeface="Microsoft Sans Serif"/>
              </a:rPr>
              <a:t>=</a:t>
            </a:r>
            <a:r>
              <a:rPr sz="850" spc="-5" dirty="0">
                <a:latin typeface="Microsoft Sans Serif"/>
                <a:cs typeface="Microsoft Sans Serif"/>
              </a:rPr>
              <a:t> </a:t>
            </a:r>
            <a:r>
              <a:rPr sz="850" spc="-10" dirty="0">
                <a:latin typeface="Microsoft Sans Serif"/>
                <a:cs typeface="Microsoft Sans Serif"/>
              </a:rPr>
              <a:t>(2 </a:t>
            </a:r>
            <a:r>
              <a:rPr sz="850" spc="-15" dirty="0">
                <a:latin typeface="Microsoft Sans Serif"/>
                <a:cs typeface="Microsoft Sans Serif"/>
              </a:rPr>
              <a:t>A)</a:t>
            </a:r>
            <a:r>
              <a:rPr sz="500" spc="-15" dirty="0">
                <a:latin typeface="Microsoft Sans Serif"/>
                <a:cs typeface="Microsoft Sans Serif"/>
              </a:rPr>
              <a:t>2</a:t>
            </a:r>
            <a:r>
              <a:rPr sz="850" spc="-15" dirty="0">
                <a:latin typeface="Microsoft Sans Serif"/>
                <a:cs typeface="Microsoft Sans Serif"/>
              </a:rPr>
              <a:t>(6</a:t>
            </a:r>
            <a:r>
              <a:rPr sz="850" spc="-10" dirty="0">
                <a:latin typeface="Microsoft Sans Serif"/>
                <a:cs typeface="Microsoft Sans Serif"/>
              </a:rPr>
              <a:t> </a:t>
            </a:r>
            <a:r>
              <a:rPr sz="850" spc="-15" dirty="0">
                <a:latin typeface="Microsoft Sans Serif"/>
                <a:cs typeface="Microsoft Sans Serif"/>
              </a:rPr>
              <a:t>Ω)</a:t>
            </a:r>
            <a:r>
              <a:rPr sz="850" spc="-5" dirty="0">
                <a:latin typeface="Microsoft Sans Serif"/>
                <a:cs typeface="Microsoft Sans Serif"/>
              </a:rPr>
              <a:t> </a:t>
            </a:r>
            <a:r>
              <a:rPr sz="850" spc="-15" dirty="0">
                <a:latin typeface="Microsoft Sans Serif"/>
                <a:cs typeface="Microsoft Sans Serif"/>
              </a:rPr>
              <a:t>=</a:t>
            </a:r>
            <a:r>
              <a:rPr sz="850" spc="-10" dirty="0">
                <a:latin typeface="Microsoft Sans Serif"/>
                <a:cs typeface="Microsoft Sans Serif"/>
              </a:rPr>
              <a:t> </a:t>
            </a:r>
            <a:r>
              <a:rPr sz="850" spc="5" dirty="0">
                <a:latin typeface="Microsoft Sans Serif"/>
                <a:cs typeface="Microsoft Sans Serif"/>
              </a:rPr>
              <a:t>24W</a:t>
            </a:r>
            <a:endParaRPr sz="850">
              <a:latin typeface="Microsoft Sans Serif"/>
              <a:cs typeface="Microsoft Sans Serif"/>
            </a:endParaRPr>
          </a:p>
        </p:txBody>
      </p:sp>
      <p:sp>
        <p:nvSpPr>
          <p:cNvPr id="27" name="object 27"/>
          <p:cNvSpPr txBox="1"/>
          <p:nvPr/>
        </p:nvSpPr>
        <p:spPr>
          <a:xfrm>
            <a:off x="9035300" y="4682976"/>
            <a:ext cx="712470" cy="166712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  <a:tabLst>
                <a:tab pos="372110" algn="l"/>
              </a:tabLst>
            </a:pPr>
            <a:r>
              <a:rPr sz="1000" u="sng" spc="45" dirty="0">
                <a:uFill>
                  <a:solidFill>
                    <a:srgbClr val="000000"/>
                  </a:solidFill>
                </a:uFill>
                <a:latin typeface="Microsoft Sans Serif"/>
                <a:cs typeface="Microsoft Sans Serif"/>
              </a:rPr>
              <a:t>mi</a:t>
            </a:r>
            <a:r>
              <a:rPr sz="600" spc="45" dirty="0">
                <a:latin typeface="Microsoft Sans Serif"/>
                <a:cs typeface="Microsoft Sans Serif"/>
              </a:rPr>
              <a:t>2	</a:t>
            </a:r>
            <a:r>
              <a:rPr sz="450" spc="-5" dirty="0">
                <a:latin typeface="Microsoft Sans Serif"/>
                <a:cs typeface="Microsoft Sans Serif"/>
              </a:rPr>
              <a:t>(</a:t>
            </a:r>
            <a:r>
              <a:rPr sz="450" u="sng" spc="-5" dirty="0">
                <a:uFill>
                  <a:solidFill>
                    <a:srgbClr val="000000"/>
                  </a:solidFill>
                </a:uFill>
                <a:latin typeface="Microsoft Sans Serif"/>
                <a:cs typeface="Microsoft Sans Serif"/>
              </a:rPr>
              <a:t>12</a:t>
            </a:r>
            <a:r>
              <a:rPr sz="450" u="sng" spc="-25" dirty="0">
                <a:uFill>
                  <a:solidFill>
                    <a:srgbClr val="000000"/>
                  </a:solidFill>
                </a:uFill>
                <a:latin typeface="Microsoft Sans Serif"/>
                <a:cs typeface="Microsoft Sans Serif"/>
              </a:rPr>
              <a:t> </a:t>
            </a:r>
            <a:r>
              <a:rPr sz="450" u="sng" spc="10" dirty="0">
                <a:uFill>
                  <a:solidFill>
                    <a:srgbClr val="000000"/>
                  </a:solidFill>
                </a:uFill>
                <a:latin typeface="Microsoft Sans Serif"/>
                <a:cs typeface="Microsoft Sans Serif"/>
              </a:rPr>
              <a:t>voltios</a:t>
            </a:r>
            <a:r>
              <a:rPr sz="450" spc="-25" dirty="0">
                <a:latin typeface="Microsoft Sans Serif"/>
                <a:cs typeface="Microsoft Sans Serif"/>
              </a:rPr>
              <a:t> </a:t>
            </a:r>
            <a:r>
              <a:rPr sz="450" spc="-5" dirty="0">
                <a:latin typeface="Microsoft Sans Serif"/>
                <a:cs typeface="Microsoft Sans Serif"/>
              </a:rPr>
              <a:t>)</a:t>
            </a:r>
            <a:r>
              <a:rPr sz="300" spc="-5" dirty="0">
                <a:latin typeface="Microsoft Sans Serif"/>
                <a:cs typeface="Microsoft Sans Serif"/>
              </a:rPr>
              <a:t>2</a:t>
            </a:r>
            <a:endParaRPr sz="300">
              <a:latin typeface="Microsoft Sans Serif"/>
              <a:cs typeface="Microsoft Sans Serif"/>
            </a:endParaRPr>
          </a:p>
        </p:txBody>
      </p:sp>
      <p:sp>
        <p:nvSpPr>
          <p:cNvPr id="28" name="object 28"/>
          <p:cNvSpPr txBox="1"/>
          <p:nvPr/>
        </p:nvSpPr>
        <p:spPr>
          <a:xfrm>
            <a:off x="9039629" y="4840456"/>
            <a:ext cx="630555" cy="166712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  <a:tabLst>
                <a:tab pos="412115" algn="l"/>
              </a:tabLst>
            </a:pPr>
            <a:r>
              <a:rPr sz="1000" spc="-105" dirty="0">
                <a:latin typeface="Microsoft Sans Serif"/>
                <a:cs typeface="Microsoft Sans Serif"/>
              </a:rPr>
              <a:t>R	</a:t>
            </a:r>
            <a:r>
              <a:rPr sz="1000" spc="15" dirty="0">
                <a:latin typeface="Microsoft Sans Serif"/>
                <a:cs typeface="Microsoft Sans Serif"/>
              </a:rPr>
              <a:t>6</a:t>
            </a:r>
            <a:r>
              <a:rPr sz="1000" spc="-10" dirty="0">
                <a:latin typeface="Microsoft Sans Serif"/>
                <a:cs typeface="Microsoft Sans Serif"/>
              </a:rPr>
              <a:t> </a:t>
            </a:r>
            <a:r>
              <a:rPr sz="1000" dirty="0">
                <a:latin typeface="Microsoft Sans Serif"/>
                <a:cs typeface="Microsoft Sans Serif"/>
              </a:rPr>
              <a:t>Ω</a:t>
            </a:r>
            <a:endParaRPr sz="1000">
              <a:latin typeface="Microsoft Sans Serif"/>
              <a:cs typeface="Microsoft Sans Serif"/>
            </a:endParaRPr>
          </a:p>
        </p:txBody>
      </p:sp>
      <p:sp>
        <p:nvSpPr>
          <p:cNvPr id="29" name="object 29"/>
          <p:cNvSpPr txBox="1"/>
          <p:nvPr/>
        </p:nvSpPr>
        <p:spPr>
          <a:xfrm>
            <a:off x="8762555" y="4756141"/>
            <a:ext cx="570865" cy="166712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  <a:tabLst>
                <a:tab pos="484505" algn="l"/>
              </a:tabLst>
            </a:pPr>
            <a:r>
              <a:rPr sz="500" spc="-25" dirty="0">
                <a:latin typeface="Microsoft Sans Serif"/>
                <a:cs typeface="Microsoft Sans Serif"/>
              </a:rPr>
              <a:t>PAG</a:t>
            </a:r>
            <a:r>
              <a:rPr sz="500" spc="-5" dirty="0">
                <a:latin typeface="Microsoft Sans Serif"/>
                <a:cs typeface="Microsoft Sans Serif"/>
              </a:rPr>
              <a:t> </a:t>
            </a:r>
            <a:r>
              <a:rPr sz="500" spc="-10" dirty="0">
                <a:latin typeface="Microsoft Sans Serif"/>
                <a:cs typeface="Microsoft Sans Serif"/>
              </a:rPr>
              <a:t>=</a:t>
            </a:r>
            <a:r>
              <a:rPr sz="500" dirty="0">
                <a:latin typeface="Microsoft Sans Serif"/>
                <a:cs typeface="Microsoft Sans Serif"/>
              </a:rPr>
              <a:t>	</a:t>
            </a:r>
            <a:r>
              <a:rPr sz="1000" spc="-15" dirty="0">
                <a:latin typeface="Microsoft Sans Serif"/>
                <a:cs typeface="Microsoft Sans Serif"/>
              </a:rPr>
              <a:t>=</a:t>
            </a:r>
            <a:endParaRPr sz="1000">
              <a:latin typeface="Microsoft Sans Serif"/>
              <a:cs typeface="Microsoft Sans Serif"/>
            </a:endParaRPr>
          </a:p>
        </p:txBody>
      </p:sp>
      <p:sp>
        <p:nvSpPr>
          <p:cNvPr id="30" name="object 30"/>
          <p:cNvSpPr txBox="1"/>
          <p:nvPr/>
        </p:nvSpPr>
        <p:spPr>
          <a:xfrm>
            <a:off x="9763318" y="4806942"/>
            <a:ext cx="407034" cy="105157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600" spc="-10" dirty="0">
                <a:latin typeface="Microsoft Sans Serif"/>
                <a:cs typeface="Microsoft Sans Serif"/>
              </a:rPr>
              <a:t>=</a:t>
            </a:r>
            <a:r>
              <a:rPr sz="600" spc="-5" dirty="0">
                <a:latin typeface="Microsoft Sans Serif"/>
                <a:cs typeface="Microsoft Sans Serif"/>
              </a:rPr>
              <a:t> </a:t>
            </a:r>
            <a:r>
              <a:rPr sz="600" spc="5" dirty="0">
                <a:latin typeface="Microsoft Sans Serif"/>
                <a:cs typeface="Microsoft Sans Serif"/>
              </a:rPr>
              <a:t>24</a:t>
            </a:r>
            <a:r>
              <a:rPr sz="600" spc="-5" dirty="0">
                <a:latin typeface="Microsoft Sans Serif"/>
                <a:cs typeface="Microsoft Sans Serif"/>
              </a:rPr>
              <a:t> </a:t>
            </a:r>
            <a:r>
              <a:rPr sz="600" spc="15" dirty="0">
                <a:latin typeface="Microsoft Sans Serif"/>
                <a:cs typeface="Microsoft Sans Serif"/>
              </a:rPr>
              <a:t>vatios</a:t>
            </a:r>
            <a:endParaRPr sz="600">
              <a:latin typeface="Microsoft Sans Serif"/>
              <a:cs typeface="Microsoft Sans Serif"/>
            </a:endParaRPr>
          </a:p>
        </p:txBody>
      </p:sp>
      <p:sp>
        <p:nvSpPr>
          <p:cNvPr id="31" name="object 31"/>
          <p:cNvSpPr txBox="1"/>
          <p:nvPr/>
        </p:nvSpPr>
        <p:spPr>
          <a:xfrm>
            <a:off x="5761990" y="5255259"/>
            <a:ext cx="645160" cy="182101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1100" b="1" spc="5" dirty="0">
                <a:latin typeface="Arial"/>
                <a:cs typeface="Arial"/>
              </a:rPr>
              <a:t>Reseña</a:t>
            </a:r>
            <a:r>
              <a:rPr sz="1100" b="1" spc="-20" dirty="0">
                <a:latin typeface="Arial"/>
                <a:cs typeface="Arial"/>
              </a:rPr>
              <a:t> </a:t>
            </a:r>
            <a:r>
              <a:rPr sz="1100" b="1" spc="15" dirty="0">
                <a:latin typeface="Arial"/>
                <a:cs typeface="Arial"/>
              </a:rPr>
              <a:t>3</a:t>
            </a:r>
            <a:endParaRPr sz="1100">
              <a:latin typeface="Arial"/>
              <a:cs typeface="Arial"/>
            </a:endParaRPr>
          </a:p>
        </p:txBody>
      </p:sp>
      <p:sp>
        <p:nvSpPr>
          <p:cNvPr id="32" name="object 32"/>
          <p:cNvSpPr txBox="1"/>
          <p:nvPr/>
        </p:nvSpPr>
        <p:spPr>
          <a:xfrm>
            <a:off x="7966710" y="5270500"/>
            <a:ext cx="4311650" cy="3810000"/>
          </a:xfrm>
          <a:prstGeom prst="rect">
            <a:avLst/>
          </a:prstGeom>
          <a:solidFill>
            <a:srgbClr val="D1D3D4"/>
          </a:solidFill>
        </p:spPr>
        <p:txBody>
          <a:bodyPr vert="horz" wrap="square" lIns="0" tIns="167640" rIns="0" bIns="0" rtlCol="0">
            <a:spAutoFit/>
          </a:bodyPr>
          <a:lstStyle/>
          <a:p>
            <a:pPr marL="156845">
              <a:spcBef>
                <a:spcPts val="1320"/>
              </a:spcBef>
            </a:pPr>
            <a:r>
              <a:rPr sz="1200" spc="-15" dirty="0">
                <a:latin typeface="Microsoft Sans Serif"/>
                <a:cs typeface="Microsoft Sans Serif"/>
              </a:rPr>
              <a:t>.</a:t>
            </a:r>
            <a:r>
              <a:rPr sz="1200" spc="-5" dirty="0">
                <a:latin typeface="Microsoft Sans Serif"/>
                <a:cs typeface="Microsoft Sans Serif"/>
              </a:rPr>
              <a:t> </a:t>
            </a:r>
            <a:r>
              <a:rPr sz="1200" spc="-15" dirty="0">
                <a:latin typeface="Microsoft Sans Serif"/>
                <a:cs typeface="Microsoft Sans Serif"/>
              </a:rPr>
              <a:t>.</a:t>
            </a:r>
            <a:r>
              <a:rPr sz="1200" spc="655" dirty="0">
                <a:latin typeface="Microsoft Sans Serif"/>
                <a:cs typeface="Microsoft Sans Serif"/>
              </a:rPr>
              <a:t> </a:t>
            </a:r>
            <a:r>
              <a:rPr sz="1100" spc="30" dirty="0">
                <a:latin typeface="Microsoft Sans Serif"/>
                <a:cs typeface="Microsoft Sans Serif"/>
              </a:rPr>
              <a:t>La.corriente.total.en.un.circuito.que.tiene.un.voltaje.de.</a:t>
            </a:r>
            <a:endParaRPr sz="1100">
              <a:latin typeface="Microsoft Sans Serif"/>
              <a:cs typeface="Microsoft Sans Serif"/>
            </a:endParaRPr>
          </a:p>
          <a:p>
            <a:pPr marL="399415">
              <a:spcBef>
                <a:spcPts val="100"/>
              </a:spcBef>
            </a:pPr>
            <a:r>
              <a:rPr sz="1100" spc="-20" dirty="0">
                <a:latin typeface="Microsoft Sans Serif"/>
                <a:cs typeface="Microsoft Sans Serif"/>
              </a:rPr>
              <a:t>2.V.</a:t>
            </a:r>
            <a:r>
              <a:rPr sz="1100" spc="-5" dirty="0">
                <a:latin typeface="Microsoft Sans Serif"/>
                <a:cs typeface="Microsoft Sans Serif"/>
              </a:rPr>
              <a:t> </a:t>
            </a:r>
            <a:r>
              <a:rPr sz="1100" spc="15" dirty="0">
                <a:latin typeface="Microsoft Sans Serif"/>
                <a:cs typeface="Microsoft Sans Serif"/>
              </a:rPr>
              <a:t>y.una.resistencia.de.24.wes</a:t>
            </a:r>
            <a:r>
              <a:rPr sz="1100" dirty="0">
                <a:latin typeface="Microsoft Sans Serif"/>
                <a:cs typeface="Microsoft Sans Serif"/>
              </a:rPr>
              <a:t> </a:t>
            </a:r>
            <a:r>
              <a:rPr sz="1100" spc="40" dirty="0">
                <a:latin typeface="Microsoft Sans Serif"/>
                <a:cs typeface="Microsoft Sans Serif"/>
              </a:rPr>
              <a:t>un.</a:t>
            </a:r>
            <a:endParaRPr sz="1100">
              <a:latin typeface="Microsoft Sans Serif"/>
              <a:cs typeface="Microsoft Sans Serif"/>
            </a:endParaRPr>
          </a:p>
          <a:p>
            <a:pPr marL="399415" marR="354330" indent="-306070">
              <a:lnSpc>
                <a:spcPct val="112400"/>
              </a:lnSpc>
              <a:spcBef>
                <a:spcPts val="1280"/>
              </a:spcBef>
              <a:tabLst>
                <a:tab pos="399415" algn="l"/>
                <a:tab pos="1093470" algn="l"/>
              </a:tabLst>
            </a:pPr>
            <a:r>
              <a:rPr sz="1200" spc="-5" dirty="0">
                <a:latin typeface="Microsoft Sans Serif"/>
                <a:cs typeface="Microsoft Sans Serif"/>
              </a:rPr>
              <a:t>2..	</a:t>
            </a:r>
            <a:r>
              <a:rPr sz="1050" spc="20" dirty="0">
                <a:latin typeface="Microsoft Sans Serif"/>
                <a:cs typeface="Microsoft Sans Serif"/>
              </a:rPr>
              <a:t>La.resistencia.total.de.un.circuito.en.serie.con.resistores. </a:t>
            </a:r>
            <a:r>
              <a:rPr sz="1050" spc="-265" dirty="0">
                <a:latin typeface="Microsoft Sans Serif"/>
                <a:cs typeface="Microsoft Sans Serif"/>
              </a:rPr>
              <a:t> </a:t>
            </a:r>
            <a:r>
              <a:rPr sz="1050" spc="15" dirty="0">
                <a:latin typeface="Microsoft Sans Serif"/>
                <a:cs typeface="Microsoft Sans Serif"/>
              </a:rPr>
              <a:t>de.los.siguientes.valores:.R</a:t>
            </a:r>
            <a:r>
              <a:rPr sz="1050" spc="-10" dirty="0">
                <a:latin typeface="Microsoft Sans Serif"/>
                <a:cs typeface="Microsoft Sans Serif"/>
              </a:rPr>
              <a:t> </a:t>
            </a:r>
            <a:r>
              <a:rPr sz="1050" spc="-15" dirty="0">
                <a:latin typeface="Microsoft Sans Serif"/>
                <a:cs typeface="Microsoft Sans Serif"/>
              </a:rPr>
              <a:t>.=.</a:t>
            </a:r>
            <a:r>
              <a:rPr sz="1050" spc="-5" dirty="0">
                <a:latin typeface="Microsoft Sans Serif"/>
                <a:cs typeface="Microsoft Sans Serif"/>
              </a:rPr>
              <a:t> </a:t>
            </a:r>
            <a:r>
              <a:rPr sz="1050" spc="-20" dirty="0">
                <a:latin typeface="Microsoft Sans Serif"/>
                <a:cs typeface="Microsoft Sans Serif"/>
              </a:rPr>
              <a:t>0.W,.R2.=.</a:t>
            </a:r>
            <a:r>
              <a:rPr sz="1050" spc="-5" dirty="0">
                <a:latin typeface="Microsoft Sans Serif"/>
                <a:cs typeface="Microsoft Sans Serif"/>
              </a:rPr>
              <a:t> 5.W,.y. </a:t>
            </a:r>
            <a:r>
              <a:rPr sz="1050" spc="-15" dirty="0">
                <a:latin typeface="Microsoft Sans Serif"/>
                <a:cs typeface="Microsoft Sans Serif"/>
              </a:rPr>
              <a:t>R3.=.20. </a:t>
            </a:r>
            <a:r>
              <a:rPr sz="1050" spc="-10" dirty="0">
                <a:latin typeface="Microsoft Sans Serif"/>
                <a:cs typeface="Microsoft Sans Serif"/>
              </a:rPr>
              <a:t> </a:t>
            </a:r>
            <a:r>
              <a:rPr sz="1050" spc="10" dirty="0">
                <a:latin typeface="Microsoft Sans Serif"/>
                <a:cs typeface="Microsoft Sans Serif"/>
              </a:rPr>
              <a:t>wes.</a:t>
            </a:r>
            <a:r>
              <a:rPr sz="1050" u="sng" spc="10" dirty="0">
                <a:uFill>
                  <a:solidFill>
                    <a:srgbClr val="000000"/>
                  </a:solidFill>
                </a:uFill>
                <a:latin typeface="Times New Roman"/>
                <a:cs typeface="Times New Roman"/>
              </a:rPr>
              <a:t>	</a:t>
            </a:r>
            <a:r>
              <a:rPr sz="1050" spc="25" dirty="0">
                <a:latin typeface="Microsoft Sans Serif"/>
                <a:cs typeface="Microsoft Sans Serif"/>
              </a:rPr>
              <a:t>.w</a:t>
            </a:r>
            <a:endParaRPr sz="1050">
              <a:latin typeface="Microsoft Sans Serif"/>
              <a:cs typeface="Microsoft Sans Serif"/>
            </a:endParaRPr>
          </a:p>
          <a:p>
            <a:pPr>
              <a:lnSpc>
                <a:spcPct val="100000"/>
              </a:lnSpc>
            </a:pPr>
            <a:endParaRPr sz="1300">
              <a:latin typeface="Microsoft Sans Serif"/>
              <a:cs typeface="Microsoft Sans Serif"/>
            </a:endParaRPr>
          </a:p>
          <a:p>
            <a:pPr marL="93980">
              <a:tabLst>
                <a:tab pos="399415" algn="l"/>
              </a:tabLst>
            </a:pPr>
            <a:r>
              <a:rPr sz="1200" spc="-5" dirty="0">
                <a:latin typeface="Microsoft Sans Serif"/>
                <a:cs typeface="Microsoft Sans Serif"/>
              </a:rPr>
              <a:t>3..	</a:t>
            </a:r>
            <a:r>
              <a:rPr sz="900" spc="20" dirty="0">
                <a:latin typeface="Microsoft Sans Serif"/>
                <a:cs typeface="Microsoft Sans Serif"/>
              </a:rPr>
              <a:t>El.voltaje.para.un.circuito.en.serie.que.tiene.una.corriente.de.</a:t>
            </a:r>
            <a:endParaRPr sz="900">
              <a:latin typeface="Microsoft Sans Serif"/>
              <a:cs typeface="Microsoft Sans Serif"/>
            </a:endParaRPr>
          </a:p>
          <a:p>
            <a:pPr marL="399415">
              <a:spcBef>
                <a:spcPts val="300"/>
              </a:spcBef>
              <a:tabLst>
                <a:tab pos="2649855" algn="l"/>
              </a:tabLst>
            </a:pPr>
            <a:r>
              <a:rPr sz="900" spc="10" dirty="0">
                <a:latin typeface="Microsoft Sans Serif"/>
                <a:cs typeface="Microsoft Sans Serif"/>
              </a:rPr>
              <a:t>0,5.A.y.una.resistencia.de.60.wes.</a:t>
            </a:r>
            <a:r>
              <a:rPr sz="900" u="sng" spc="10" dirty="0">
                <a:uFill>
                  <a:solidFill>
                    <a:srgbClr val="000000"/>
                  </a:solidFill>
                </a:uFill>
                <a:latin typeface="Times New Roman"/>
                <a:cs typeface="Times New Roman"/>
              </a:rPr>
              <a:t>	</a:t>
            </a:r>
            <a:r>
              <a:rPr sz="900" spc="-30" dirty="0">
                <a:latin typeface="Microsoft Sans Serif"/>
                <a:cs typeface="Microsoft Sans Serif"/>
              </a:rPr>
              <a:t>.V.</a:t>
            </a:r>
            <a:endParaRPr sz="900">
              <a:latin typeface="Microsoft Sans Serif"/>
              <a:cs typeface="Microsoft Sans Serif"/>
            </a:endParaRPr>
          </a:p>
          <a:p>
            <a:pPr>
              <a:spcBef>
                <a:spcPts val="10"/>
              </a:spcBef>
            </a:pPr>
            <a:endParaRPr sz="1050">
              <a:latin typeface="Microsoft Sans Serif"/>
              <a:cs typeface="Microsoft Sans Serif"/>
            </a:endParaRPr>
          </a:p>
          <a:p>
            <a:pPr marL="399415" marR="391795" indent="-306070">
              <a:lnSpc>
                <a:spcPct val="120800"/>
              </a:lnSpc>
              <a:tabLst>
                <a:tab pos="399415" algn="l"/>
                <a:tab pos="1936114" algn="l"/>
              </a:tabLst>
            </a:pPr>
            <a:r>
              <a:rPr sz="1200" spc="-5" dirty="0">
                <a:latin typeface="Microsoft Sans Serif"/>
                <a:cs typeface="Microsoft Sans Serif"/>
              </a:rPr>
              <a:t>4..	</a:t>
            </a:r>
            <a:r>
              <a:rPr sz="900" spc="20" dirty="0">
                <a:latin typeface="Microsoft Sans Serif"/>
                <a:cs typeface="Microsoft Sans Serif"/>
              </a:rPr>
              <a:t>La.resistencia.total.de.un.circuito.en.paralelo.que.tiene.cuatro.</a:t>
            </a:r>
            <a:r>
              <a:rPr sz="900" spc="160" dirty="0">
                <a:latin typeface="Microsoft Sans Serif"/>
                <a:cs typeface="Microsoft Sans Serif"/>
              </a:rPr>
              <a:t> </a:t>
            </a:r>
            <a:r>
              <a:rPr sz="900" spc="10" dirty="0">
                <a:latin typeface="Microsoft Sans Serif"/>
                <a:cs typeface="Microsoft Sans Serif"/>
              </a:rPr>
              <a:t>20 </a:t>
            </a:r>
            <a:r>
              <a:rPr sz="900" spc="-225" dirty="0">
                <a:latin typeface="Microsoft Sans Serif"/>
                <a:cs typeface="Microsoft Sans Serif"/>
              </a:rPr>
              <a:t> </a:t>
            </a:r>
            <a:r>
              <a:rPr sz="900" spc="10" dirty="0">
                <a:latin typeface="Microsoft Sans Serif"/>
                <a:cs typeface="Microsoft Sans Serif"/>
              </a:rPr>
              <a:t>wlas.resistencias.es.</a:t>
            </a:r>
            <a:r>
              <a:rPr sz="900" u="sng" spc="10" dirty="0">
                <a:uFill>
                  <a:solidFill>
                    <a:srgbClr val="000000"/>
                  </a:solidFill>
                </a:uFill>
                <a:latin typeface="Times New Roman"/>
                <a:cs typeface="Times New Roman"/>
              </a:rPr>
              <a:t>	</a:t>
            </a:r>
            <a:r>
              <a:rPr sz="900" spc="20" dirty="0">
                <a:latin typeface="Microsoft Sans Serif"/>
                <a:cs typeface="Microsoft Sans Serif"/>
              </a:rPr>
              <a:t>.w</a:t>
            </a:r>
            <a:endParaRPr sz="900">
              <a:latin typeface="Microsoft Sans Serif"/>
              <a:cs typeface="Microsoft Sans Serif"/>
            </a:endParaRPr>
          </a:p>
          <a:p>
            <a:pPr>
              <a:spcBef>
                <a:spcPts val="55"/>
              </a:spcBef>
            </a:pPr>
            <a:endParaRPr sz="1000">
              <a:latin typeface="Microsoft Sans Serif"/>
              <a:cs typeface="Microsoft Sans Serif"/>
            </a:endParaRPr>
          </a:p>
          <a:p>
            <a:pPr marL="399415" marR="340995" indent="-306070">
              <a:lnSpc>
                <a:spcPct val="121800"/>
              </a:lnSpc>
              <a:tabLst>
                <a:tab pos="399415" algn="l"/>
                <a:tab pos="1626235" algn="l"/>
              </a:tabLst>
            </a:pPr>
            <a:r>
              <a:rPr sz="1200" spc="-5" dirty="0">
                <a:latin typeface="Microsoft Sans Serif"/>
                <a:cs typeface="Microsoft Sans Serif"/>
              </a:rPr>
              <a:t>5..	</a:t>
            </a:r>
            <a:r>
              <a:rPr sz="950" spc="20" dirty="0">
                <a:latin typeface="Microsoft Sans Serif"/>
                <a:cs typeface="Microsoft Sans Serif"/>
              </a:rPr>
              <a:t>En.un.circuito.paralelo.con.dos.resistores.de.igual.valor.y. </a:t>
            </a:r>
            <a:r>
              <a:rPr sz="950" spc="25" dirty="0">
                <a:latin typeface="Microsoft Sans Serif"/>
                <a:cs typeface="Microsoft Sans Serif"/>
              </a:rPr>
              <a:t> </a:t>
            </a:r>
            <a:r>
              <a:rPr sz="950" spc="30" dirty="0">
                <a:latin typeface="Microsoft Sans Serif"/>
                <a:cs typeface="Microsoft Sans Serif"/>
              </a:rPr>
              <a:t>un.flujo.de.corriente.total.de.</a:t>
            </a:r>
            <a:r>
              <a:rPr sz="950" spc="10" dirty="0">
                <a:latin typeface="Microsoft Sans Serif"/>
                <a:cs typeface="Microsoft Sans Serif"/>
              </a:rPr>
              <a:t> </a:t>
            </a:r>
            <a:r>
              <a:rPr sz="950" spc="15" dirty="0">
                <a:latin typeface="Microsoft Sans Serif"/>
                <a:cs typeface="Microsoft Sans Serif"/>
              </a:rPr>
              <a:t>2.A,.la.corriente.a.traves.de.cada. </a:t>
            </a:r>
            <a:r>
              <a:rPr sz="950" spc="-240" dirty="0">
                <a:latin typeface="Microsoft Sans Serif"/>
                <a:cs typeface="Microsoft Sans Serif"/>
              </a:rPr>
              <a:t> </a:t>
            </a:r>
            <a:r>
              <a:rPr sz="950" spc="10" dirty="0">
                <a:latin typeface="Microsoft Sans Serif"/>
                <a:cs typeface="Microsoft Sans Serif"/>
              </a:rPr>
              <a:t>resistencia.es.</a:t>
            </a:r>
            <a:r>
              <a:rPr sz="950" u="sng" spc="10" dirty="0">
                <a:uFill>
                  <a:solidFill>
                    <a:srgbClr val="000000"/>
                  </a:solidFill>
                </a:uFill>
                <a:latin typeface="Times New Roman"/>
                <a:cs typeface="Times New Roman"/>
              </a:rPr>
              <a:t>	</a:t>
            </a:r>
            <a:r>
              <a:rPr sz="950" spc="-20" dirty="0">
                <a:latin typeface="Microsoft Sans Serif"/>
                <a:cs typeface="Microsoft Sans Serif"/>
              </a:rPr>
              <a:t>.A.</a:t>
            </a:r>
            <a:endParaRPr sz="950">
              <a:latin typeface="Microsoft Sans Serif"/>
              <a:cs typeface="Microsoft Sans Serif"/>
            </a:endParaRPr>
          </a:p>
          <a:p>
            <a:pPr>
              <a:spcBef>
                <a:spcPts val="20"/>
              </a:spcBef>
            </a:pPr>
            <a:endParaRPr sz="1300">
              <a:latin typeface="Microsoft Sans Serif"/>
              <a:cs typeface="Microsoft Sans Serif"/>
            </a:endParaRPr>
          </a:p>
          <a:p>
            <a:pPr marL="93980"/>
            <a:r>
              <a:rPr sz="1200" spc="-5" dirty="0">
                <a:latin typeface="Microsoft Sans Serif"/>
                <a:cs typeface="Microsoft Sans Serif"/>
              </a:rPr>
              <a:t>6...</a:t>
            </a:r>
            <a:r>
              <a:rPr sz="1200" spc="530" dirty="0">
                <a:latin typeface="Microsoft Sans Serif"/>
                <a:cs typeface="Microsoft Sans Serif"/>
              </a:rPr>
              <a:t> </a:t>
            </a:r>
            <a:r>
              <a:rPr sz="1000" spc="15" dirty="0">
                <a:latin typeface="Microsoft Sans Serif"/>
                <a:cs typeface="Microsoft Sans Serif"/>
              </a:rPr>
              <a:t>Para.un.circuito.CC.con.un.voltaje.de.24.V.y.una.corriente.de.</a:t>
            </a:r>
            <a:endParaRPr sz="1000">
              <a:latin typeface="Microsoft Sans Serif"/>
              <a:cs typeface="Microsoft Sans Serif"/>
            </a:endParaRPr>
          </a:p>
          <a:p>
            <a:pPr marL="399415">
              <a:spcBef>
                <a:spcPts val="200"/>
              </a:spcBef>
              <a:tabLst>
                <a:tab pos="1960880" algn="l"/>
              </a:tabLst>
            </a:pPr>
            <a:r>
              <a:rPr sz="1000" spc="10" dirty="0">
                <a:latin typeface="Microsoft Sans Serif"/>
                <a:cs typeface="Microsoft Sans Serif"/>
              </a:rPr>
              <a:t>5.A,.la.potencia.es.</a:t>
            </a:r>
            <a:r>
              <a:rPr sz="1000" u="sng" spc="10" dirty="0">
                <a:uFill>
                  <a:solidFill>
                    <a:srgbClr val="000000"/>
                  </a:solidFill>
                </a:uFill>
                <a:latin typeface="Times New Roman"/>
                <a:cs typeface="Times New Roman"/>
              </a:rPr>
              <a:t>	</a:t>
            </a:r>
            <a:r>
              <a:rPr sz="1000" spc="-15" dirty="0">
                <a:latin typeface="Microsoft Sans Serif"/>
                <a:cs typeface="Microsoft Sans Serif"/>
              </a:rPr>
              <a:t>.W.</a:t>
            </a:r>
            <a:endParaRPr sz="1000">
              <a:latin typeface="Microsoft Sans Serif"/>
              <a:cs typeface="Microsoft Sans Serif"/>
            </a:endParaRP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9305443" y="3723741"/>
            <a:ext cx="1031989" cy="1874850"/>
          </a:xfrm>
          <a:prstGeom prst="rect">
            <a:avLst/>
          </a:prstGeom>
        </p:spPr>
      </p:pic>
      <p:pic>
        <p:nvPicPr>
          <p:cNvPr id="3" name="object 3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7970550" y="3992871"/>
            <a:ext cx="752453" cy="1336112"/>
          </a:xfrm>
          <a:prstGeom prst="rect">
            <a:avLst/>
          </a:prstGeom>
        </p:spPr>
      </p:pic>
      <p:grpSp>
        <p:nvGrpSpPr>
          <p:cNvPr id="4" name="object 4"/>
          <p:cNvGrpSpPr/>
          <p:nvPr/>
        </p:nvGrpSpPr>
        <p:grpSpPr>
          <a:xfrm>
            <a:off x="7972793" y="7284466"/>
            <a:ext cx="1220470" cy="580390"/>
            <a:chOff x="2918193" y="7284466"/>
            <a:chExt cx="1220470" cy="580390"/>
          </a:xfrm>
        </p:grpSpPr>
        <p:sp>
          <p:nvSpPr>
            <p:cNvPr id="5" name="object 5"/>
            <p:cNvSpPr/>
            <p:nvPr/>
          </p:nvSpPr>
          <p:spPr>
            <a:xfrm>
              <a:off x="3070517" y="7331799"/>
              <a:ext cx="1068070" cy="532765"/>
            </a:xfrm>
            <a:custGeom>
              <a:avLst/>
              <a:gdLst/>
              <a:ahLst/>
              <a:cxnLst/>
              <a:rect l="l" t="t" r="r" b="b"/>
              <a:pathLst>
                <a:path w="1068070" h="532765">
                  <a:moveTo>
                    <a:pt x="997927" y="0"/>
                  </a:moveTo>
                  <a:lnTo>
                    <a:pt x="0" y="516851"/>
                  </a:lnTo>
                  <a:lnTo>
                    <a:pt x="24857" y="522353"/>
                  </a:lnTo>
                  <a:lnTo>
                    <a:pt x="49380" y="526897"/>
                  </a:lnTo>
                  <a:lnTo>
                    <a:pt x="73252" y="530317"/>
                  </a:lnTo>
                  <a:lnTo>
                    <a:pt x="96151" y="532447"/>
                  </a:lnTo>
                  <a:lnTo>
                    <a:pt x="1067650" y="17741"/>
                  </a:lnTo>
                  <a:lnTo>
                    <a:pt x="1050268" y="15309"/>
                  </a:lnTo>
                  <a:lnTo>
                    <a:pt x="1032860" y="11461"/>
                  </a:lnTo>
                  <a:lnTo>
                    <a:pt x="1015417" y="6319"/>
                  </a:lnTo>
                  <a:lnTo>
                    <a:pt x="997927" y="0"/>
                  </a:lnTo>
                  <a:close/>
                </a:path>
              </a:pathLst>
            </a:custGeom>
            <a:solidFill>
              <a:srgbClr val="EEEFE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" name="object 6"/>
            <p:cNvSpPr/>
            <p:nvPr/>
          </p:nvSpPr>
          <p:spPr>
            <a:xfrm>
              <a:off x="2918193" y="7284466"/>
              <a:ext cx="1150620" cy="564515"/>
            </a:xfrm>
            <a:custGeom>
              <a:avLst/>
              <a:gdLst/>
              <a:ahLst/>
              <a:cxnLst/>
              <a:rect l="l" t="t" r="r" b="b"/>
              <a:pathLst>
                <a:path w="1150620" h="564515">
                  <a:moveTo>
                    <a:pt x="1057135" y="0"/>
                  </a:moveTo>
                  <a:lnTo>
                    <a:pt x="0" y="514515"/>
                  </a:lnTo>
                  <a:lnTo>
                    <a:pt x="32326" y="527415"/>
                  </a:lnTo>
                  <a:lnTo>
                    <a:pt x="69580" y="540550"/>
                  </a:lnTo>
                  <a:lnTo>
                    <a:pt x="110124" y="553084"/>
                  </a:lnTo>
                  <a:lnTo>
                    <a:pt x="152323" y="564184"/>
                  </a:lnTo>
                  <a:lnTo>
                    <a:pt x="1150251" y="47332"/>
                  </a:lnTo>
                  <a:lnTo>
                    <a:pt x="1127170" y="37460"/>
                  </a:lnTo>
                  <a:lnTo>
                    <a:pt x="1103974" y="26090"/>
                  </a:lnTo>
                  <a:lnTo>
                    <a:pt x="1080637" y="13509"/>
                  </a:lnTo>
                  <a:lnTo>
                    <a:pt x="1057135" y="0"/>
                  </a:lnTo>
                  <a:close/>
                </a:path>
              </a:pathLst>
            </a:custGeom>
            <a:solidFill>
              <a:srgbClr val="E8E9EA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7" name="object 7"/>
          <p:cNvGrpSpPr/>
          <p:nvPr/>
        </p:nvGrpSpPr>
        <p:grpSpPr>
          <a:xfrm>
            <a:off x="7970507" y="7282180"/>
            <a:ext cx="3691254" cy="647700"/>
            <a:chOff x="2915907" y="7282180"/>
            <a:chExt cx="3691254" cy="647700"/>
          </a:xfrm>
        </p:grpSpPr>
        <p:sp>
          <p:nvSpPr>
            <p:cNvPr id="8" name="object 8"/>
            <p:cNvSpPr/>
            <p:nvPr/>
          </p:nvSpPr>
          <p:spPr>
            <a:xfrm>
              <a:off x="5338775" y="7351763"/>
              <a:ext cx="1146175" cy="527050"/>
            </a:xfrm>
            <a:custGeom>
              <a:avLst/>
              <a:gdLst/>
              <a:ahLst/>
              <a:cxnLst/>
              <a:rect l="l" t="t" r="r" b="b"/>
              <a:pathLst>
                <a:path w="1146175" h="527050">
                  <a:moveTo>
                    <a:pt x="1062990" y="0"/>
                  </a:moveTo>
                  <a:lnTo>
                    <a:pt x="0" y="513575"/>
                  </a:lnTo>
                  <a:lnTo>
                    <a:pt x="23883" y="514913"/>
                  </a:lnTo>
                  <a:lnTo>
                    <a:pt x="46451" y="517455"/>
                  </a:lnTo>
                  <a:lnTo>
                    <a:pt x="68346" y="521358"/>
                  </a:lnTo>
                  <a:lnTo>
                    <a:pt x="90208" y="526783"/>
                  </a:lnTo>
                  <a:lnTo>
                    <a:pt x="1145997" y="16687"/>
                  </a:lnTo>
                  <a:lnTo>
                    <a:pt x="1124740" y="10931"/>
                  </a:lnTo>
                  <a:lnTo>
                    <a:pt x="1103788" y="6157"/>
                  </a:lnTo>
                  <a:lnTo>
                    <a:pt x="1083189" y="2477"/>
                  </a:lnTo>
                  <a:lnTo>
                    <a:pt x="1062990" y="0"/>
                  </a:lnTo>
                  <a:close/>
                </a:path>
              </a:pathLst>
            </a:custGeom>
            <a:solidFill>
              <a:srgbClr val="EEEFE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" name="object 9"/>
            <p:cNvSpPr/>
            <p:nvPr/>
          </p:nvSpPr>
          <p:spPr>
            <a:xfrm>
              <a:off x="3166668" y="7349541"/>
              <a:ext cx="3235325" cy="516255"/>
            </a:xfrm>
            <a:custGeom>
              <a:avLst/>
              <a:gdLst/>
              <a:ahLst/>
              <a:cxnLst/>
              <a:rect l="l" t="t" r="r" b="b"/>
              <a:pathLst>
                <a:path w="3235325" h="516254">
                  <a:moveTo>
                    <a:pt x="971499" y="0"/>
                  </a:moveTo>
                  <a:lnTo>
                    <a:pt x="0" y="514705"/>
                  </a:lnTo>
                  <a:lnTo>
                    <a:pt x="13716" y="515454"/>
                  </a:lnTo>
                  <a:lnTo>
                    <a:pt x="2158911" y="515454"/>
                  </a:lnTo>
                  <a:lnTo>
                    <a:pt x="2172106" y="515797"/>
                  </a:lnTo>
                  <a:lnTo>
                    <a:pt x="3235096" y="2222"/>
                  </a:lnTo>
                  <a:lnTo>
                    <a:pt x="3221955" y="1295"/>
                  </a:lnTo>
                  <a:lnTo>
                    <a:pt x="3209023" y="977"/>
                  </a:lnTo>
                  <a:lnTo>
                    <a:pt x="983538" y="977"/>
                  </a:lnTo>
                  <a:lnTo>
                    <a:pt x="971499" y="0"/>
                  </a:lnTo>
                  <a:close/>
                </a:path>
              </a:pathLst>
            </a:custGeom>
            <a:solidFill>
              <a:srgbClr val="F5F5F6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0" name="object 10"/>
            <p:cNvSpPr/>
            <p:nvPr/>
          </p:nvSpPr>
          <p:spPr>
            <a:xfrm>
              <a:off x="5428983" y="7368451"/>
              <a:ext cx="1175385" cy="558800"/>
            </a:xfrm>
            <a:custGeom>
              <a:avLst/>
              <a:gdLst/>
              <a:ahLst/>
              <a:cxnLst/>
              <a:rect l="l" t="t" r="r" b="b"/>
              <a:pathLst>
                <a:path w="1175384" h="558800">
                  <a:moveTo>
                    <a:pt x="1055789" y="0"/>
                  </a:moveTo>
                  <a:lnTo>
                    <a:pt x="0" y="510095"/>
                  </a:lnTo>
                  <a:lnTo>
                    <a:pt x="25814" y="518340"/>
                  </a:lnTo>
                  <a:lnTo>
                    <a:pt x="53460" y="529005"/>
                  </a:lnTo>
                  <a:lnTo>
                    <a:pt x="83935" y="542328"/>
                  </a:lnTo>
                  <a:lnTo>
                    <a:pt x="118237" y="558546"/>
                  </a:lnTo>
                  <a:lnTo>
                    <a:pt x="1175359" y="44030"/>
                  </a:lnTo>
                  <a:lnTo>
                    <a:pt x="1145237" y="31571"/>
                  </a:lnTo>
                  <a:lnTo>
                    <a:pt x="1115179" y="19891"/>
                  </a:lnTo>
                  <a:lnTo>
                    <a:pt x="1085317" y="9272"/>
                  </a:lnTo>
                  <a:lnTo>
                    <a:pt x="1055789" y="0"/>
                  </a:lnTo>
                  <a:close/>
                </a:path>
              </a:pathLst>
            </a:custGeom>
            <a:solidFill>
              <a:srgbClr val="E8E9EA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1" name="object 11"/>
            <p:cNvSpPr/>
            <p:nvPr/>
          </p:nvSpPr>
          <p:spPr>
            <a:xfrm>
              <a:off x="2918193" y="7284466"/>
              <a:ext cx="3686175" cy="642620"/>
            </a:xfrm>
            <a:custGeom>
              <a:avLst/>
              <a:gdLst/>
              <a:ahLst/>
              <a:cxnLst/>
              <a:rect l="l" t="t" r="r" b="b"/>
              <a:pathLst>
                <a:path w="3686175" h="642620">
                  <a:moveTo>
                    <a:pt x="3686149" y="128015"/>
                  </a:moveTo>
                  <a:lnTo>
                    <a:pt x="2629027" y="642531"/>
                  </a:lnTo>
                  <a:lnTo>
                    <a:pt x="2574881" y="617473"/>
                  </a:lnTo>
                  <a:lnTo>
                    <a:pt x="2529299" y="599770"/>
                  </a:lnTo>
                  <a:lnTo>
                    <a:pt x="2487924" y="588396"/>
                  </a:lnTo>
                  <a:lnTo>
                    <a:pt x="2446401" y="582325"/>
                  </a:lnTo>
                  <a:lnTo>
                    <a:pt x="2400376" y="580529"/>
                  </a:lnTo>
                  <a:lnTo>
                    <a:pt x="268681" y="580529"/>
                  </a:lnTo>
                  <a:lnTo>
                    <a:pt x="224974" y="577634"/>
                  </a:lnTo>
                  <a:lnTo>
                    <a:pt x="177534" y="569798"/>
                  </a:lnTo>
                  <a:lnTo>
                    <a:pt x="128839" y="558295"/>
                  </a:lnTo>
                  <a:lnTo>
                    <a:pt x="81367" y="544397"/>
                  </a:lnTo>
                  <a:lnTo>
                    <a:pt x="37594" y="529379"/>
                  </a:lnTo>
                  <a:lnTo>
                    <a:pt x="0" y="514515"/>
                  </a:lnTo>
                  <a:lnTo>
                    <a:pt x="1057135" y="0"/>
                  </a:lnTo>
                  <a:lnTo>
                    <a:pt x="1102992" y="25595"/>
                  </a:lnTo>
                  <a:lnTo>
                    <a:pt x="1148308" y="46604"/>
                  </a:lnTo>
                  <a:lnTo>
                    <a:pt x="1193263" y="60823"/>
                  </a:lnTo>
                  <a:lnTo>
                    <a:pt x="1238034" y="66052"/>
                  </a:lnTo>
                  <a:lnTo>
                    <a:pt x="3457498" y="66052"/>
                  </a:lnTo>
                  <a:lnTo>
                    <a:pt x="3500433" y="69279"/>
                  </a:lnTo>
                  <a:lnTo>
                    <a:pt x="3545293" y="78211"/>
                  </a:lnTo>
                  <a:lnTo>
                    <a:pt x="3591551" y="91726"/>
                  </a:lnTo>
                  <a:lnTo>
                    <a:pt x="3638679" y="108701"/>
                  </a:lnTo>
                  <a:lnTo>
                    <a:pt x="3686149" y="128015"/>
                  </a:lnTo>
                  <a:close/>
                </a:path>
              </a:pathLst>
            </a:custGeom>
            <a:ln w="4572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2" name="object 12"/>
            <p:cNvSpPr/>
            <p:nvPr/>
          </p:nvSpPr>
          <p:spPr>
            <a:xfrm>
              <a:off x="4058348" y="7403223"/>
              <a:ext cx="1449705" cy="186690"/>
            </a:xfrm>
            <a:custGeom>
              <a:avLst/>
              <a:gdLst/>
              <a:ahLst/>
              <a:cxnLst/>
              <a:rect l="l" t="t" r="r" b="b"/>
              <a:pathLst>
                <a:path w="1449704" h="186690">
                  <a:moveTo>
                    <a:pt x="66357" y="62052"/>
                  </a:moveTo>
                  <a:lnTo>
                    <a:pt x="56070" y="62064"/>
                  </a:lnTo>
                  <a:lnTo>
                    <a:pt x="55765" y="64490"/>
                  </a:lnTo>
                  <a:lnTo>
                    <a:pt x="54749" y="66421"/>
                  </a:lnTo>
                  <a:lnTo>
                    <a:pt x="64985" y="65455"/>
                  </a:lnTo>
                  <a:lnTo>
                    <a:pt x="66357" y="62052"/>
                  </a:lnTo>
                  <a:close/>
                </a:path>
                <a:path w="1449704" h="186690">
                  <a:moveTo>
                    <a:pt x="189649" y="37020"/>
                  </a:moveTo>
                  <a:lnTo>
                    <a:pt x="189344" y="36233"/>
                  </a:lnTo>
                  <a:lnTo>
                    <a:pt x="184315" y="38239"/>
                  </a:lnTo>
                  <a:lnTo>
                    <a:pt x="189649" y="37020"/>
                  </a:lnTo>
                  <a:close/>
                </a:path>
                <a:path w="1449704" h="186690">
                  <a:moveTo>
                    <a:pt x="194691" y="35217"/>
                  </a:moveTo>
                  <a:lnTo>
                    <a:pt x="188087" y="33070"/>
                  </a:lnTo>
                  <a:lnTo>
                    <a:pt x="189344" y="36233"/>
                  </a:lnTo>
                  <a:lnTo>
                    <a:pt x="192036" y="35458"/>
                  </a:lnTo>
                  <a:lnTo>
                    <a:pt x="194691" y="35217"/>
                  </a:lnTo>
                  <a:close/>
                </a:path>
                <a:path w="1449704" h="186690">
                  <a:moveTo>
                    <a:pt x="197358" y="36068"/>
                  </a:moveTo>
                  <a:lnTo>
                    <a:pt x="194843" y="35191"/>
                  </a:lnTo>
                  <a:lnTo>
                    <a:pt x="194691" y="35217"/>
                  </a:lnTo>
                  <a:lnTo>
                    <a:pt x="197358" y="36068"/>
                  </a:lnTo>
                  <a:close/>
                </a:path>
                <a:path w="1449704" h="186690">
                  <a:moveTo>
                    <a:pt x="387819" y="14846"/>
                  </a:moveTo>
                  <a:lnTo>
                    <a:pt x="382054" y="15709"/>
                  </a:lnTo>
                  <a:lnTo>
                    <a:pt x="385254" y="15557"/>
                  </a:lnTo>
                  <a:lnTo>
                    <a:pt x="387819" y="14846"/>
                  </a:lnTo>
                  <a:close/>
                </a:path>
                <a:path w="1449704" h="186690">
                  <a:moveTo>
                    <a:pt x="451091" y="19710"/>
                  </a:moveTo>
                  <a:lnTo>
                    <a:pt x="443522" y="19989"/>
                  </a:lnTo>
                  <a:lnTo>
                    <a:pt x="442823" y="18923"/>
                  </a:lnTo>
                  <a:lnTo>
                    <a:pt x="441718" y="17221"/>
                  </a:lnTo>
                  <a:lnTo>
                    <a:pt x="435838" y="16256"/>
                  </a:lnTo>
                  <a:lnTo>
                    <a:pt x="429234" y="15494"/>
                  </a:lnTo>
                  <a:lnTo>
                    <a:pt x="425259" y="13322"/>
                  </a:lnTo>
                  <a:lnTo>
                    <a:pt x="423481" y="18923"/>
                  </a:lnTo>
                  <a:lnTo>
                    <a:pt x="406603" y="16268"/>
                  </a:lnTo>
                  <a:lnTo>
                    <a:pt x="405409" y="19532"/>
                  </a:lnTo>
                  <a:lnTo>
                    <a:pt x="400291" y="20929"/>
                  </a:lnTo>
                  <a:lnTo>
                    <a:pt x="393166" y="20713"/>
                  </a:lnTo>
                  <a:lnTo>
                    <a:pt x="393128" y="19570"/>
                  </a:lnTo>
                  <a:lnTo>
                    <a:pt x="393115" y="17780"/>
                  </a:lnTo>
                  <a:lnTo>
                    <a:pt x="393839" y="17589"/>
                  </a:lnTo>
                  <a:lnTo>
                    <a:pt x="395312" y="16954"/>
                  </a:lnTo>
                  <a:lnTo>
                    <a:pt x="396532" y="16700"/>
                  </a:lnTo>
                  <a:lnTo>
                    <a:pt x="396913" y="16624"/>
                  </a:lnTo>
                  <a:lnTo>
                    <a:pt x="391744" y="16700"/>
                  </a:lnTo>
                  <a:lnTo>
                    <a:pt x="392582" y="15455"/>
                  </a:lnTo>
                  <a:lnTo>
                    <a:pt x="387972" y="15570"/>
                  </a:lnTo>
                  <a:lnTo>
                    <a:pt x="388150" y="19570"/>
                  </a:lnTo>
                  <a:lnTo>
                    <a:pt x="382079" y="17157"/>
                  </a:lnTo>
                  <a:lnTo>
                    <a:pt x="382028" y="15722"/>
                  </a:lnTo>
                  <a:lnTo>
                    <a:pt x="379171" y="16141"/>
                  </a:lnTo>
                  <a:lnTo>
                    <a:pt x="371373" y="18935"/>
                  </a:lnTo>
                  <a:lnTo>
                    <a:pt x="363918" y="20980"/>
                  </a:lnTo>
                  <a:lnTo>
                    <a:pt x="356311" y="20002"/>
                  </a:lnTo>
                  <a:lnTo>
                    <a:pt x="354469" y="22733"/>
                  </a:lnTo>
                  <a:lnTo>
                    <a:pt x="340690" y="23863"/>
                  </a:lnTo>
                  <a:lnTo>
                    <a:pt x="340639" y="24460"/>
                  </a:lnTo>
                  <a:lnTo>
                    <a:pt x="343763" y="29476"/>
                  </a:lnTo>
                  <a:lnTo>
                    <a:pt x="339813" y="27698"/>
                  </a:lnTo>
                  <a:lnTo>
                    <a:pt x="340512" y="24676"/>
                  </a:lnTo>
                  <a:lnTo>
                    <a:pt x="340525" y="24295"/>
                  </a:lnTo>
                  <a:lnTo>
                    <a:pt x="340690" y="23863"/>
                  </a:lnTo>
                  <a:lnTo>
                    <a:pt x="340906" y="22974"/>
                  </a:lnTo>
                  <a:lnTo>
                    <a:pt x="330644" y="24460"/>
                  </a:lnTo>
                  <a:lnTo>
                    <a:pt x="325031" y="29743"/>
                  </a:lnTo>
                  <a:lnTo>
                    <a:pt x="322465" y="27063"/>
                  </a:lnTo>
                  <a:lnTo>
                    <a:pt x="318960" y="23393"/>
                  </a:lnTo>
                  <a:lnTo>
                    <a:pt x="311353" y="27063"/>
                  </a:lnTo>
                  <a:lnTo>
                    <a:pt x="315747" y="24282"/>
                  </a:lnTo>
                  <a:lnTo>
                    <a:pt x="316153" y="23558"/>
                  </a:lnTo>
                  <a:lnTo>
                    <a:pt x="316255" y="23291"/>
                  </a:lnTo>
                  <a:lnTo>
                    <a:pt x="316433" y="22707"/>
                  </a:lnTo>
                  <a:lnTo>
                    <a:pt x="316953" y="22339"/>
                  </a:lnTo>
                  <a:lnTo>
                    <a:pt x="320103" y="20129"/>
                  </a:lnTo>
                  <a:lnTo>
                    <a:pt x="314172" y="20358"/>
                  </a:lnTo>
                  <a:lnTo>
                    <a:pt x="299377" y="24676"/>
                  </a:lnTo>
                  <a:lnTo>
                    <a:pt x="290601" y="25806"/>
                  </a:lnTo>
                  <a:lnTo>
                    <a:pt x="289267" y="24739"/>
                  </a:lnTo>
                  <a:lnTo>
                    <a:pt x="289191" y="23291"/>
                  </a:lnTo>
                  <a:lnTo>
                    <a:pt x="287820" y="22225"/>
                  </a:lnTo>
                  <a:lnTo>
                    <a:pt x="283400" y="24282"/>
                  </a:lnTo>
                  <a:lnTo>
                    <a:pt x="278460" y="28727"/>
                  </a:lnTo>
                  <a:lnTo>
                    <a:pt x="278053" y="28409"/>
                  </a:lnTo>
                  <a:lnTo>
                    <a:pt x="273735" y="24980"/>
                  </a:lnTo>
                  <a:lnTo>
                    <a:pt x="274561" y="28409"/>
                  </a:lnTo>
                  <a:lnTo>
                    <a:pt x="267906" y="28041"/>
                  </a:lnTo>
                  <a:lnTo>
                    <a:pt x="267703" y="28028"/>
                  </a:lnTo>
                  <a:lnTo>
                    <a:pt x="265214" y="28041"/>
                  </a:lnTo>
                  <a:lnTo>
                    <a:pt x="259880" y="28016"/>
                  </a:lnTo>
                  <a:lnTo>
                    <a:pt x="252577" y="27673"/>
                  </a:lnTo>
                  <a:lnTo>
                    <a:pt x="245300" y="26149"/>
                  </a:lnTo>
                  <a:lnTo>
                    <a:pt x="235419" y="33642"/>
                  </a:lnTo>
                  <a:lnTo>
                    <a:pt x="223939" y="31686"/>
                  </a:lnTo>
                  <a:lnTo>
                    <a:pt x="212166" y="33515"/>
                  </a:lnTo>
                  <a:lnTo>
                    <a:pt x="201180" y="37731"/>
                  </a:lnTo>
                  <a:lnTo>
                    <a:pt x="192062" y="42951"/>
                  </a:lnTo>
                  <a:lnTo>
                    <a:pt x="186880" y="43065"/>
                  </a:lnTo>
                  <a:lnTo>
                    <a:pt x="179082" y="42697"/>
                  </a:lnTo>
                  <a:lnTo>
                    <a:pt x="179108" y="41173"/>
                  </a:lnTo>
                  <a:lnTo>
                    <a:pt x="180124" y="40601"/>
                  </a:lnTo>
                  <a:lnTo>
                    <a:pt x="182016" y="39382"/>
                  </a:lnTo>
                  <a:lnTo>
                    <a:pt x="183184" y="38798"/>
                  </a:lnTo>
                  <a:lnTo>
                    <a:pt x="184315" y="38239"/>
                  </a:lnTo>
                  <a:lnTo>
                    <a:pt x="176758" y="38798"/>
                  </a:lnTo>
                  <a:lnTo>
                    <a:pt x="167119" y="36029"/>
                  </a:lnTo>
                  <a:lnTo>
                    <a:pt x="163499" y="41998"/>
                  </a:lnTo>
                  <a:lnTo>
                    <a:pt x="155943" y="44513"/>
                  </a:lnTo>
                  <a:lnTo>
                    <a:pt x="157416" y="38823"/>
                  </a:lnTo>
                  <a:lnTo>
                    <a:pt x="151523" y="38544"/>
                  </a:lnTo>
                  <a:lnTo>
                    <a:pt x="137934" y="42621"/>
                  </a:lnTo>
                  <a:lnTo>
                    <a:pt x="122161" y="43535"/>
                  </a:lnTo>
                  <a:lnTo>
                    <a:pt x="108546" y="45046"/>
                  </a:lnTo>
                  <a:lnTo>
                    <a:pt x="101434" y="50876"/>
                  </a:lnTo>
                  <a:lnTo>
                    <a:pt x="107264" y="50507"/>
                  </a:lnTo>
                  <a:lnTo>
                    <a:pt x="114757" y="50317"/>
                  </a:lnTo>
                  <a:lnTo>
                    <a:pt x="123317" y="49885"/>
                  </a:lnTo>
                  <a:lnTo>
                    <a:pt x="132346" y="48793"/>
                  </a:lnTo>
                  <a:lnTo>
                    <a:pt x="129298" y="50634"/>
                  </a:lnTo>
                  <a:lnTo>
                    <a:pt x="132080" y="52641"/>
                  </a:lnTo>
                  <a:lnTo>
                    <a:pt x="127635" y="53479"/>
                  </a:lnTo>
                  <a:lnTo>
                    <a:pt x="119392" y="54190"/>
                  </a:lnTo>
                  <a:lnTo>
                    <a:pt x="112153" y="53975"/>
                  </a:lnTo>
                  <a:lnTo>
                    <a:pt x="104940" y="54038"/>
                  </a:lnTo>
                  <a:lnTo>
                    <a:pt x="96799" y="55562"/>
                  </a:lnTo>
                  <a:lnTo>
                    <a:pt x="97218" y="47879"/>
                  </a:lnTo>
                  <a:lnTo>
                    <a:pt x="81597" y="48348"/>
                  </a:lnTo>
                  <a:lnTo>
                    <a:pt x="67487" y="53187"/>
                  </a:lnTo>
                  <a:lnTo>
                    <a:pt x="54140" y="57454"/>
                  </a:lnTo>
                  <a:lnTo>
                    <a:pt x="40855" y="56235"/>
                  </a:lnTo>
                  <a:lnTo>
                    <a:pt x="33375" y="58737"/>
                  </a:lnTo>
                  <a:lnTo>
                    <a:pt x="25615" y="61531"/>
                  </a:lnTo>
                  <a:lnTo>
                    <a:pt x="18453" y="64744"/>
                  </a:lnTo>
                  <a:lnTo>
                    <a:pt x="12814" y="68491"/>
                  </a:lnTo>
                  <a:lnTo>
                    <a:pt x="12979" y="66078"/>
                  </a:lnTo>
                  <a:lnTo>
                    <a:pt x="7924" y="68567"/>
                  </a:lnTo>
                  <a:lnTo>
                    <a:pt x="2425" y="71920"/>
                  </a:lnTo>
                  <a:lnTo>
                    <a:pt x="0" y="75158"/>
                  </a:lnTo>
                  <a:lnTo>
                    <a:pt x="4152" y="77266"/>
                  </a:lnTo>
                  <a:lnTo>
                    <a:pt x="6223" y="74726"/>
                  </a:lnTo>
                  <a:lnTo>
                    <a:pt x="12560" y="72453"/>
                  </a:lnTo>
                  <a:lnTo>
                    <a:pt x="16332" y="73266"/>
                  </a:lnTo>
                  <a:lnTo>
                    <a:pt x="19812" y="75107"/>
                  </a:lnTo>
                  <a:lnTo>
                    <a:pt x="25247" y="75895"/>
                  </a:lnTo>
                  <a:lnTo>
                    <a:pt x="32562" y="72555"/>
                  </a:lnTo>
                  <a:lnTo>
                    <a:pt x="32715" y="72453"/>
                  </a:lnTo>
                  <a:lnTo>
                    <a:pt x="38366" y="68491"/>
                  </a:lnTo>
                  <a:lnTo>
                    <a:pt x="38684" y="68275"/>
                  </a:lnTo>
                  <a:lnTo>
                    <a:pt x="44691" y="64617"/>
                  </a:lnTo>
                  <a:lnTo>
                    <a:pt x="51689" y="63131"/>
                  </a:lnTo>
                  <a:lnTo>
                    <a:pt x="56070" y="62064"/>
                  </a:lnTo>
                  <a:lnTo>
                    <a:pt x="66357" y="62052"/>
                  </a:lnTo>
                  <a:lnTo>
                    <a:pt x="67894" y="58293"/>
                  </a:lnTo>
                  <a:lnTo>
                    <a:pt x="70878" y="57454"/>
                  </a:lnTo>
                  <a:lnTo>
                    <a:pt x="74803" y="56349"/>
                  </a:lnTo>
                  <a:lnTo>
                    <a:pt x="82092" y="62064"/>
                  </a:lnTo>
                  <a:lnTo>
                    <a:pt x="94195" y="59080"/>
                  </a:lnTo>
                  <a:lnTo>
                    <a:pt x="103009" y="56349"/>
                  </a:lnTo>
                  <a:lnTo>
                    <a:pt x="105562" y="55562"/>
                  </a:lnTo>
                  <a:lnTo>
                    <a:pt x="108432" y="54686"/>
                  </a:lnTo>
                  <a:lnTo>
                    <a:pt x="122110" y="56197"/>
                  </a:lnTo>
                  <a:lnTo>
                    <a:pt x="129247" y="54686"/>
                  </a:lnTo>
                  <a:lnTo>
                    <a:pt x="129743" y="54584"/>
                  </a:lnTo>
                  <a:lnTo>
                    <a:pt x="132295" y="54190"/>
                  </a:lnTo>
                  <a:lnTo>
                    <a:pt x="138277" y="53289"/>
                  </a:lnTo>
                  <a:lnTo>
                    <a:pt x="147281" y="51625"/>
                  </a:lnTo>
                  <a:lnTo>
                    <a:pt x="156311" y="48869"/>
                  </a:lnTo>
                  <a:lnTo>
                    <a:pt x="155536" y="50927"/>
                  </a:lnTo>
                  <a:lnTo>
                    <a:pt x="164299" y="51015"/>
                  </a:lnTo>
                  <a:lnTo>
                    <a:pt x="165722" y="53162"/>
                  </a:lnTo>
                  <a:lnTo>
                    <a:pt x="171919" y="48869"/>
                  </a:lnTo>
                  <a:lnTo>
                    <a:pt x="172288" y="48628"/>
                  </a:lnTo>
                  <a:lnTo>
                    <a:pt x="184492" y="48006"/>
                  </a:lnTo>
                  <a:lnTo>
                    <a:pt x="196456" y="46964"/>
                  </a:lnTo>
                  <a:lnTo>
                    <a:pt x="198894" y="44513"/>
                  </a:lnTo>
                  <a:lnTo>
                    <a:pt x="200342" y="43065"/>
                  </a:lnTo>
                  <a:lnTo>
                    <a:pt x="202247" y="41173"/>
                  </a:lnTo>
                  <a:lnTo>
                    <a:pt x="209804" y="41922"/>
                  </a:lnTo>
                  <a:lnTo>
                    <a:pt x="211340" y="41656"/>
                  </a:lnTo>
                  <a:lnTo>
                    <a:pt x="213347" y="41224"/>
                  </a:lnTo>
                  <a:lnTo>
                    <a:pt x="222313" y="41503"/>
                  </a:lnTo>
                  <a:lnTo>
                    <a:pt x="222440" y="42938"/>
                  </a:lnTo>
                  <a:lnTo>
                    <a:pt x="219214" y="43230"/>
                  </a:lnTo>
                  <a:lnTo>
                    <a:pt x="217944" y="43611"/>
                  </a:lnTo>
                  <a:lnTo>
                    <a:pt x="225793" y="45554"/>
                  </a:lnTo>
                  <a:lnTo>
                    <a:pt x="227507" y="41224"/>
                  </a:lnTo>
                  <a:lnTo>
                    <a:pt x="229146" y="37096"/>
                  </a:lnTo>
                  <a:lnTo>
                    <a:pt x="235953" y="42367"/>
                  </a:lnTo>
                  <a:lnTo>
                    <a:pt x="242963" y="41567"/>
                  </a:lnTo>
                  <a:lnTo>
                    <a:pt x="244005" y="39852"/>
                  </a:lnTo>
                  <a:lnTo>
                    <a:pt x="243801" y="37439"/>
                  </a:lnTo>
                  <a:lnTo>
                    <a:pt x="244170" y="37096"/>
                  </a:lnTo>
                  <a:lnTo>
                    <a:pt x="247091" y="34493"/>
                  </a:lnTo>
                  <a:lnTo>
                    <a:pt x="255892" y="35052"/>
                  </a:lnTo>
                  <a:lnTo>
                    <a:pt x="260197" y="36347"/>
                  </a:lnTo>
                  <a:lnTo>
                    <a:pt x="263207" y="38455"/>
                  </a:lnTo>
                  <a:lnTo>
                    <a:pt x="268135" y="41427"/>
                  </a:lnTo>
                  <a:lnTo>
                    <a:pt x="269100" y="35217"/>
                  </a:lnTo>
                  <a:lnTo>
                    <a:pt x="278904" y="37439"/>
                  </a:lnTo>
                  <a:lnTo>
                    <a:pt x="283375" y="35217"/>
                  </a:lnTo>
                  <a:lnTo>
                    <a:pt x="284835" y="34493"/>
                  </a:lnTo>
                  <a:lnTo>
                    <a:pt x="286473" y="33680"/>
                  </a:lnTo>
                  <a:lnTo>
                    <a:pt x="285927" y="33642"/>
                  </a:lnTo>
                  <a:lnTo>
                    <a:pt x="284505" y="33540"/>
                  </a:lnTo>
                  <a:lnTo>
                    <a:pt x="273519" y="33172"/>
                  </a:lnTo>
                  <a:lnTo>
                    <a:pt x="280492" y="30327"/>
                  </a:lnTo>
                  <a:lnTo>
                    <a:pt x="290931" y="29286"/>
                  </a:lnTo>
                  <a:lnTo>
                    <a:pt x="292519" y="28727"/>
                  </a:lnTo>
                  <a:lnTo>
                    <a:pt x="296964" y="27203"/>
                  </a:lnTo>
                  <a:lnTo>
                    <a:pt x="300164" y="25806"/>
                  </a:lnTo>
                  <a:lnTo>
                    <a:pt x="302818" y="24676"/>
                  </a:lnTo>
                  <a:lnTo>
                    <a:pt x="312445" y="22339"/>
                  </a:lnTo>
                  <a:lnTo>
                    <a:pt x="313893" y="25209"/>
                  </a:lnTo>
                  <a:lnTo>
                    <a:pt x="309181" y="25844"/>
                  </a:lnTo>
                  <a:lnTo>
                    <a:pt x="305689" y="26149"/>
                  </a:lnTo>
                  <a:lnTo>
                    <a:pt x="310743" y="27978"/>
                  </a:lnTo>
                  <a:lnTo>
                    <a:pt x="303034" y="30327"/>
                  </a:lnTo>
                  <a:lnTo>
                    <a:pt x="296392" y="32169"/>
                  </a:lnTo>
                  <a:lnTo>
                    <a:pt x="290690" y="34302"/>
                  </a:lnTo>
                  <a:lnTo>
                    <a:pt x="286016" y="37503"/>
                  </a:lnTo>
                  <a:lnTo>
                    <a:pt x="297624" y="36614"/>
                  </a:lnTo>
                  <a:lnTo>
                    <a:pt x="309943" y="35191"/>
                  </a:lnTo>
                  <a:lnTo>
                    <a:pt x="322478" y="33223"/>
                  </a:lnTo>
                  <a:lnTo>
                    <a:pt x="334772" y="30619"/>
                  </a:lnTo>
                  <a:lnTo>
                    <a:pt x="338010" y="31305"/>
                  </a:lnTo>
                  <a:lnTo>
                    <a:pt x="336842" y="32499"/>
                  </a:lnTo>
                  <a:lnTo>
                    <a:pt x="335521" y="33515"/>
                  </a:lnTo>
                  <a:lnTo>
                    <a:pt x="335419" y="33680"/>
                  </a:lnTo>
                  <a:lnTo>
                    <a:pt x="337477" y="34239"/>
                  </a:lnTo>
                  <a:lnTo>
                    <a:pt x="348297" y="33782"/>
                  </a:lnTo>
                  <a:lnTo>
                    <a:pt x="357276" y="31013"/>
                  </a:lnTo>
                  <a:lnTo>
                    <a:pt x="358495" y="30619"/>
                  </a:lnTo>
                  <a:lnTo>
                    <a:pt x="361213" y="29743"/>
                  </a:lnTo>
                  <a:lnTo>
                    <a:pt x="362038" y="29476"/>
                  </a:lnTo>
                  <a:lnTo>
                    <a:pt x="365658" y="28308"/>
                  </a:lnTo>
                  <a:lnTo>
                    <a:pt x="374688" y="28016"/>
                  </a:lnTo>
                  <a:lnTo>
                    <a:pt x="372211" y="31623"/>
                  </a:lnTo>
                  <a:lnTo>
                    <a:pt x="380072" y="29362"/>
                  </a:lnTo>
                  <a:lnTo>
                    <a:pt x="391096" y="29057"/>
                  </a:lnTo>
                  <a:lnTo>
                    <a:pt x="403542" y="29057"/>
                  </a:lnTo>
                  <a:lnTo>
                    <a:pt x="412991" y="28016"/>
                  </a:lnTo>
                  <a:lnTo>
                    <a:pt x="415315" y="27762"/>
                  </a:lnTo>
                  <a:lnTo>
                    <a:pt x="412102" y="25095"/>
                  </a:lnTo>
                  <a:lnTo>
                    <a:pt x="413943" y="23761"/>
                  </a:lnTo>
                  <a:lnTo>
                    <a:pt x="417461" y="26657"/>
                  </a:lnTo>
                  <a:lnTo>
                    <a:pt x="431533" y="23761"/>
                  </a:lnTo>
                  <a:lnTo>
                    <a:pt x="437578" y="22504"/>
                  </a:lnTo>
                  <a:lnTo>
                    <a:pt x="449402" y="23558"/>
                  </a:lnTo>
                  <a:lnTo>
                    <a:pt x="449821" y="22504"/>
                  </a:lnTo>
                  <a:lnTo>
                    <a:pt x="450443" y="20980"/>
                  </a:lnTo>
                  <a:lnTo>
                    <a:pt x="450850" y="19989"/>
                  </a:lnTo>
                  <a:lnTo>
                    <a:pt x="450926" y="19799"/>
                  </a:lnTo>
                  <a:lnTo>
                    <a:pt x="451091" y="19710"/>
                  </a:lnTo>
                  <a:close/>
                </a:path>
                <a:path w="1449704" h="186690">
                  <a:moveTo>
                    <a:pt x="454456" y="17830"/>
                  </a:moveTo>
                  <a:lnTo>
                    <a:pt x="451091" y="19710"/>
                  </a:lnTo>
                  <a:lnTo>
                    <a:pt x="453224" y="19621"/>
                  </a:lnTo>
                  <a:lnTo>
                    <a:pt x="454456" y="17830"/>
                  </a:lnTo>
                  <a:close/>
                </a:path>
                <a:path w="1449704" h="186690">
                  <a:moveTo>
                    <a:pt x="531888" y="17780"/>
                  </a:moveTo>
                  <a:lnTo>
                    <a:pt x="522274" y="21005"/>
                  </a:lnTo>
                  <a:lnTo>
                    <a:pt x="522363" y="20129"/>
                  </a:lnTo>
                  <a:lnTo>
                    <a:pt x="522541" y="18542"/>
                  </a:lnTo>
                  <a:lnTo>
                    <a:pt x="522782" y="16268"/>
                  </a:lnTo>
                  <a:lnTo>
                    <a:pt x="522846" y="15748"/>
                  </a:lnTo>
                  <a:lnTo>
                    <a:pt x="526084" y="15328"/>
                  </a:lnTo>
                  <a:lnTo>
                    <a:pt x="528650" y="14998"/>
                  </a:lnTo>
                  <a:lnTo>
                    <a:pt x="528612" y="13538"/>
                  </a:lnTo>
                  <a:lnTo>
                    <a:pt x="528561" y="10629"/>
                  </a:lnTo>
                  <a:lnTo>
                    <a:pt x="520217" y="13538"/>
                  </a:lnTo>
                  <a:lnTo>
                    <a:pt x="521322" y="12636"/>
                  </a:lnTo>
                  <a:lnTo>
                    <a:pt x="522071" y="12001"/>
                  </a:lnTo>
                  <a:lnTo>
                    <a:pt x="522808" y="11404"/>
                  </a:lnTo>
                  <a:lnTo>
                    <a:pt x="515035" y="12001"/>
                  </a:lnTo>
                  <a:lnTo>
                    <a:pt x="517563" y="9855"/>
                  </a:lnTo>
                  <a:lnTo>
                    <a:pt x="507390" y="12636"/>
                  </a:lnTo>
                  <a:lnTo>
                    <a:pt x="498792" y="12179"/>
                  </a:lnTo>
                  <a:lnTo>
                    <a:pt x="490067" y="11074"/>
                  </a:lnTo>
                  <a:lnTo>
                    <a:pt x="479501" y="11899"/>
                  </a:lnTo>
                  <a:lnTo>
                    <a:pt x="488556" y="12433"/>
                  </a:lnTo>
                  <a:lnTo>
                    <a:pt x="488619" y="15328"/>
                  </a:lnTo>
                  <a:lnTo>
                    <a:pt x="483438" y="15252"/>
                  </a:lnTo>
                  <a:lnTo>
                    <a:pt x="479590" y="16268"/>
                  </a:lnTo>
                  <a:lnTo>
                    <a:pt x="476161" y="13385"/>
                  </a:lnTo>
                  <a:lnTo>
                    <a:pt x="475767" y="13055"/>
                  </a:lnTo>
                  <a:lnTo>
                    <a:pt x="474980" y="12382"/>
                  </a:lnTo>
                  <a:lnTo>
                    <a:pt x="472440" y="13055"/>
                  </a:lnTo>
                  <a:lnTo>
                    <a:pt x="463994" y="11645"/>
                  </a:lnTo>
                  <a:lnTo>
                    <a:pt x="456946" y="14236"/>
                  </a:lnTo>
                  <a:lnTo>
                    <a:pt x="454456" y="17830"/>
                  </a:lnTo>
                  <a:lnTo>
                    <a:pt x="456349" y="16776"/>
                  </a:lnTo>
                  <a:lnTo>
                    <a:pt x="463727" y="14617"/>
                  </a:lnTo>
                  <a:lnTo>
                    <a:pt x="471131" y="13385"/>
                  </a:lnTo>
                  <a:lnTo>
                    <a:pt x="474395" y="14732"/>
                  </a:lnTo>
                  <a:lnTo>
                    <a:pt x="473925" y="16624"/>
                  </a:lnTo>
                  <a:lnTo>
                    <a:pt x="473837" y="18542"/>
                  </a:lnTo>
                  <a:lnTo>
                    <a:pt x="465162" y="18529"/>
                  </a:lnTo>
                  <a:lnTo>
                    <a:pt x="459765" y="21272"/>
                  </a:lnTo>
                  <a:lnTo>
                    <a:pt x="454977" y="25095"/>
                  </a:lnTo>
                  <a:lnTo>
                    <a:pt x="448233" y="28257"/>
                  </a:lnTo>
                  <a:lnTo>
                    <a:pt x="456438" y="26657"/>
                  </a:lnTo>
                  <a:lnTo>
                    <a:pt x="465759" y="25984"/>
                  </a:lnTo>
                  <a:lnTo>
                    <a:pt x="474878" y="25082"/>
                  </a:lnTo>
                  <a:lnTo>
                    <a:pt x="482320" y="22847"/>
                  </a:lnTo>
                  <a:lnTo>
                    <a:pt x="479183" y="27330"/>
                  </a:lnTo>
                  <a:lnTo>
                    <a:pt x="486892" y="25806"/>
                  </a:lnTo>
                  <a:lnTo>
                    <a:pt x="491413" y="22847"/>
                  </a:lnTo>
                  <a:lnTo>
                    <a:pt x="491731" y="22644"/>
                  </a:lnTo>
                  <a:lnTo>
                    <a:pt x="496709" y="20129"/>
                  </a:lnTo>
                  <a:lnTo>
                    <a:pt x="504850" y="20535"/>
                  </a:lnTo>
                  <a:lnTo>
                    <a:pt x="503605" y="23774"/>
                  </a:lnTo>
                  <a:lnTo>
                    <a:pt x="525589" y="23368"/>
                  </a:lnTo>
                  <a:lnTo>
                    <a:pt x="530440" y="23418"/>
                  </a:lnTo>
                  <a:lnTo>
                    <a:pt x="531063" y="21005"/>
                  </a:lnTo>
                  <a:lnTo>
                    <a:pt x="531444" y="19519"/>
                  </a:lnTo>
                  <a:lnTo>
                    <a:pt x="531888" y="17780"/>
                  </a:lnTo>
                  <a:close/>
                </a:path>
                <a:path w="1449704" h="186690">
                  <a:moveTo>
                    <a:pt x="534123" y="23456"/>
                  </a:moveTo>
                  <a:lnTo>
                    <a:pt x="530440" y="23418"/>
                  </a:lnTo>
                  <a:lnTo>
                    <a:pt x="530085" y="24841"/>
                  </a:lnTo>
                  <a:lnTo>
                    <a:pt x="534123" y="23456"/>
                  </a:lnTo>
                  <a:close/>
                </a:path>
                <a:path w="1449704" h="186690">
                  <a:moveTo>
                    <a:pt x="546684" y="12077"/>
                  </a:moveTo>
                  <a:lnTo>
                    <a:pt x="546023" y="11264"/>
                  </a:lnTo>
                  <a:lnTo>
                    <a:pt x="546061" y="13563"/>
                  </a:lnTo>
                  <a:lnTo>
                    <a:pt x="546519" y="12827"/>
                  </a:lnTo>
                  <a:lnTo>
                    <a:pt x="546684" y="12077"/>
                  </a:lnTo>
                  <a:close/>
                </a:path>
                <a:path w="1449704" h="186690">
                  <a:moveTo>
                    <a:pt x="589965" y="16052"/>
                  </a:moveTo>
                  <a:lnTo>
                    <a:pt x="578269" y="10312"/>
                  </a:lnTo>
                  <a:lnTo>
                    <a:pt x="577608" y="8280"/>
                  </a:lnTo>
                  <a:lnTo>
                    <a:pt x="568426" y="10680"/>
                  </a:lnTo>
                  <a:lnTo>
                    <a:pt x="560362" y="13563"/>
                  </a:lnTo>
                  <a:lnTo>
                    <a:pt x="553326" y="16268"/>
                  </a:lnTo>
                  <a:lnTo>
                    <a:pt x="546125" y="18554"/>
                  </a:lnTo>
                  <a:lnTo>
                    <a:pt x="546061" y="13563"/>
                  </a:lnTo>
                  <a:lnTo>
                    <a:pt x="543814" y="17068"/>
                  </a:lnTo>
                  <a:lnTo>
                    <a:pt x="531444" y="19519"/>
                  </a:lnTo>
                  <a:lnTo>
                    <a:pt x="538429" y="21971"/>
                  </a:lnTo>
                  <a:lnTo>
                    <a:pt x="534123" y="23456"/>
                  </a:lnTo>
                  <a:lnTo>
                    <a:pt x="548017" y="23609"/>
                  </a:lnTo>
                  <a:lnTo>
                    <a:pt x="569341" y="22669"/>
                  </a:lnTo>
                  <a:lnTo>
                    <a:pt x="588048" y="18745"/>
                  </a:lnTo>
                  <a:lnTo>
                    <a:pt x="588175" y="18554"/>
                  </a:lnTo>
                  <a:lnTo>
                    <a:pt x="589965" y="16052"/>
                  </a:lnTo>
                  <a:close/>
                </a:path>
                <a:path w="1449704" h="186690">
                  <a:moveTo>
                    <a:pt x="601243" y="14846"/>
                  </a:moveTo>
                  <a:lnTo>
                    <a:pt x="599795" y="14871"/>
                  </a:lnTo>
                  <a:lnTo>
                    <a:pt x="598055" y="15011"/>
                  </a:lnTo>
                  <a:lnTo>
                    <a:pt x="595757" y="15290"/>
                  </a:lnTo>
                  <a:lnTo>
                    <a:pt x="593940" y="16459"/>
                  </a:lnTo>
                  <a:lnTo>
                    <a:pt x="596900" y="15595"/>
                  </a:lnTo>
                  <a:lnTo>
                    <a:pt x="601243" y="14846"/>
                  </a:lnTo>
                  <a:close/>
                </a:path>
                <a:path w="1449704" h="186690">
                  <a:moveTo>
                    <a:pt x="659930" y="12230"/>
                  </a:moveTo>
                  <a:lnTo>
                    <a:pt x="658901" y="12573"/>
                  </a:lnTo>
                  <a:lnTo>
                    <a:pt x="657656" y="12928"/>
                  </a:lnTo>
                  <a:lnTo>
                    <a:pt x="658990" y="14084"/>
                  </a:lnTo>
                  <a:lnTo>
                    <a:pt x="659930" y="12230"/>
                  </a:lnTo>
                  <a:close/>
                </a:path>
                <a:path w="1449704" h="186690">
                  <a:moveTo>
                    <a:pt x="662495" y="11239"/>
                  </a:moveTo>
                  <a:lnTo>
                    <a:pt x="661543" y="9093"/>
                  </a:lnTo>
                  <a:lnTo>
                    <a:pt x="659930" y="12230"/>
                  </a:lnTo>
                  <a:lnTo>
                    <a:pt x="662470" y="11404"/>
                  </a:lnTo>
                  <a:lnTo>
                    <a:pt x="662495" y="11239"/>
                  </a:lnTo>
                  <a:close/>
                </a:path>
                <a:path w="1449704" h="186690">
                  <a:moveTo>
                    <a:pt x="866051" y="3797"/>
                  </a:moveTo>
                  <a:lnTo>
                    <a:pt x="863714" y="2628"/>
                  </a:lnTo>
                  <a:lnTo>
                    <a:pt x="864336" y="3213"/>
                  </a:lnTo>
                  <a:lnTo>
                    <a:pt x="866051" y="3797"/>
                  </a:lnTo>
                  <a:close/>
                </a:path>
                <a:path w="1449704" h="186690">
                  <a:moveTo>
                    <a:pt x="866902" y="4076"/>
                  </a:moveTo>
                  <a:lnTo>
                    <a:pt x="866051" y="3797"/>
                  </a:lnTo>
                  <a:lnTo>
                    <a:pt x="866775" y="4152"/>
                  </a:lnTo>
                  <a:lnTo>
                    <a:pt x="866902" y="4076"/>
                  </a:lnTo>
                  <a:close/>
                </a:path>
                <a:path w="1449704" h="186690">
                  <a:moveTo>
                    <a:pt x="871385" y="5245"/>
                  </a:moveTo>
                  <a:lnTo>
                    <a:pt x="870115" y="5524"/>
                  </a:lnTo>
                  <a:lnTo>
                    <a:pt x="870127" y="5829"/>
                  </a:lnTo>
                  <a:lnTo>
                    <a:pt x="870724" y="6108"/>
                  </a:lnTo>
                  <a:lnTo>
                    <a:pt x="871385" y="5245"/>
                  </a:lnTo>
                  <a:close/>
                </a:path>
                <a:path w="1449704" h="186690">
                  <a:moveTo>
                    <a:pt x="877874" y="5232"/>
                  </a:moveTo>
                  <a:lnTo>
                    <a:pt x="877595" y="4660"/>
                  </a:lnTo>
                  <a:lnTo>
                    <a:pt x="875385" y="0"/>
                  </a:lnTo>
                  <a:lnTo>
                    <a:pt x="871385" y="5245"/>
                  </a:lnTo>
                  <a:lnTo>
                    <a:pt x="874001" y="4660"/>
                  </a:lnTo>
                  <a:lnTo>
                    <a:pt x="877874" y="5232"/>
                  </a:lnTo>
                  <a:close/>
                </a:path>
                <a:path w="1449704" h="186690">
                  <a:moveTo>
                    <a:pt x="936980" y="16281"/>
                  </a:moveTo>
                  <a:lnTo>
                    <a:pt x="936764" y="16281"/>
                  </a:lnTo>
                  <a:lnTo>
                    <a:pt x="936980" y="16281"/>
                  </a:lnTo>
                  <a:close/>
                </a:path>
                <a:path w="1449704" h="186690">
                  <a:moveTo>
                    <a:pt x="941451" y="13144"/>
                  </a:moveTo>
                  <a:lnTo>
                    <a:pt x="938009" y="10591"/>
                  </a:lnTo>
                  <a:lnTo>
                    <a:pt x="937628" y="10312"/>
                  </a:lnTo>
                  <a:lnTo>
                    <a:pt x="931595" y="7975"/>
                  </a:lnTo>
                  <a:lnTo>
                    <a:pt x="930541" y="7556"/>
                  </a:lnTo>
                  <a:lnTo>
                    <a:pt x="929589" y="7048"/>
                  </a:lnTo>
                  <a:lnTo>
                    <a:pt x="925601" y="4876"/>
                  </a:lnTo>
                  <a:lnTo>
                    <a:pt x="913930" y="7048"/>
                  </a:lnTo>
                  <a:lnTo>
                    <a:pt x="905992" y="4267"/>
                  </a:lnTo>
                  <a:lnTo>
                    <a:pt x="898207" y="635"/>
                  </a:lnTo>
                  <a:lnTo>
                    <a:pt x="886993" y="279"/>
                  </a:lnTo>
                  <a:lnTo>
                    <a:pt x="882230" y="2070"/>
                  </a:lnTo>
                  <a:lnTo>
                    <a:pt x="883119" y="3594"/>
                  </a:lnTo>
                  <a:lnTo>
                    <a:pt x="886079" y="5067"/>
                  </a:lnTo>
                  <a:lnTo>
                    <a:pt x="887501" y="6680"/>
                  </a:lnTo>
                  <a:lnTo>
                    <a:pt x="881049" y="6680"/>
                  </a:lnTo>
                  <a:lnTo>
                    <a:pt x="874547" y="9601"/>
                  </a:lnTo>
                  <a:lnTo>
                    <a:pt x="869429" y="7848"/>
                  </a:lnTo>
                  <a:lnTo>
                    <a:pt x="869505" y="7556"/>
                  </a:lnTo>
                  <a:lnTo>
                    <a:pt x="870038" y="5778"/>
                  </a:lnTo>
                  <a:lnTo>
                    <a:pt x="866775" y="4152"/>
                  </a:lnTo>
                  <a:lnTo>
                    <a:pt x="864933" y="5232"/>
                  </a:lnTo>
                  <a:lnTo>
                    <a:pt x="855726" y="5397"/>
                  </a:lnTo>
                  <a:lnTo>
                    <a:pt x="850722" y="6642"/>
                  </a:lnTo>
                  <a:lnTo>
                    <a:pt x="844753" y="7556"/>
                  </a:lnTo>
                  <a:lnTo>
                    <a:pt x="832637" y="6743"/>
                  </a:lnTo>
                  <a:lnTo>
                    <a:pt x="829386" y="8204"/>
                  </a:lnTo>
                  <a:lnTo>
                    <a:pt x="826147" y="8204"/>
                  </a:lnTo>
                  <a:lnTo>
                    <a:pt x="826731" y="11684"/>
                  </a:lnTo>
                  <a:lnTo>
                    <a:pt x="820026" y="9093"/>
                  </a:lnTo>
                  <a:lnTo>
                    <a:pt x="816787" y="7404"/>
                  </a:lnTo>
                  <a:lnTo>
                    <a:pt x="813015" y="5829"/>
                  </a:lnTo>
                  <a:lnTo>
                    <a:pt x="804887" y="3644"/>
                  </a:lnTo>
                  <a:lnTo>
                    <a:pt x="805484" y="5613"/>
                  </a:lnTo>
                  <a:lnTo>
                    <a:pt x="805649" y="5829"/>
                  </a:lnTo>
                  <a:lnTo>
                    <a:pt x="810641" y="10287"/>
                  </a:lnTo>
                  <a:lnTo>
                    <a:pt x="810577" y="14630"/>
                  </a:lnTo>
                  <a:lnTo>
                    <a:pt x="807732" y="14122"/>
                  </a:lnTo>
                  <a:lnTo>
                    <a:pt x="803325" y="13335"/>
                  </a:lnTo>
                  <a:lnTo>
                    <a:pt x="801636" y="13042"/>
                  </a:lnTo>
                  <a:lnTo>
                    <a:pt x="797687" y="12331"/>
                  </a:lnTo>
                  <a:lnTo>
                    <a:pt x="789546" y="12560"/>
                  </a:lnTo>
                  <a:lnTo>
                    <a:pt x="782904" y="13042"/>
                  </a:lnTo>
                  <a:lnTo>
                    <a:pt x="776833" y="11938"/>
                  </a:lnTo>
                  <a:lnTo>
                    <a:pt x="774446" y="11506"/>
                  </a:lnTo>
                  <a:lnTo>
                    <a:pt x="776008" y="11239"/>
                  </a:lnTo>
                  <a:lnTo>
                    <a:pt x="777849" y="10096"/>
                  </a:lnTo>
                  <a:lnTo>
                    <a:pt x="781596" y="10629"/>
                  </a:lnTo>
                  <a:lnTo>
                    <a:pt x="781418" y="10096"/>
                  </a:lnTo>
                  <a:lnTo>
                    <a:pt x="779691" y="4546"/>
                  </a:lnTo>
                  <a:lnTo>
                    <a:pt x="769962" y="11938"/>
                  </a:lnTo>
                  <a:lnTo>
                    <a:pt x="762241" y="10845"/>
                  </a:lnTo>
                  <a:lnTo>
                    <a:pt x="762431" y="9245"/>
                  </a:lnTo>
                  <a:lnTo>
                    <a:pt x="762584" y="8077"/>
                  </a:lnTo>
                  <a:lnTo>
                    <a:pt x="762901" y="5613"/>
                  </a:lnTo>
                  <a:lnTo>
                    <a:pt x="756716" y="6680"/>
                  </a:lnTo>
                  <a:lnTo>
                    <a:pt x="749414" y="7810"/>
                  </a:lnTo>
                  <a:lnTo>
                    <a:pt x="741743" y="8077"/>
                  </a:lnTo>
                  <a:lnTo>
                    <a:pt x="734504" y="6527"/>
                  </a:lnTo>
                  <a:lnTo>
                    <a:pt x="736447" y="3886"/>
                  </a:lnTo>
                  <a:lnTo>
                    <a:pt x="722401" y="6172"/>
                  </a:lnTo>
                  <a:lnTo>
                    <a:pt x="708012" y="7264"/>
                  </a:lnTo>
                  <a:lnTo>
                    <a:pt x="694118" y="8013"/>
                  </a:lnTo>
                  <a:lnTo>
                    <a:pt x="681570" y="9245"/>
                  </a:lnTo>
                  <a:lnTo>
                    <a:pt x="673150" y="6223"/>
                  </a:lnTo>
                  <a:lnTo>
                    <a:pt x="667258" y="8470"/>
                  </a:lnTo>
                  <a:lnTo>
                    <a:pt x="673925" y="9601"/>
                  </a:lnTo>
                  <a:lnTo>
                    <a:pt x="681482" y="11379"/>
                  </a:lnTo>
                  <a:lnTo>
                    <a:pt x="681545" y="11506"/>
                  </a:lnTo>
                  <a:lnTo>
                    <a:pt x="678980" y="15697"/>
                  </a:lnTo>
                  <a:lnTo>
                    <a:pt x="675995" y="12153"/>
                  </a:lnTo>
                  <a:lnTo>
                    <a:pt x="671004" y="13398"/>
                  </a:lnTo>
                  <a:lnTo>
                    <a:pt x="664210" y="15773"/>
                  </a:lnTo>
                  <a:lnTo>
                    <a:pt x="655789" y="15608"/>
                  </a:lnTo>
                  <a:lnTo>
                    <a:pt x="655129" y="13652"/>
                  </a:lnTo>
                  <a:lnTo>
                    <a:pt x="657656" y="12928"/>
                  </a:lnTo>
                  <a:lnTo>
                    <a:pt x="656920" y="12280"/>
                  </a:lnTo>
                  <a:lnTo>
                    <a:pt x="655116" y="10693"/>
                  </a:lnTo>
                  <a:lnTo>
                    <a:pt x="648665" y="12280"/>
                  </a:lnTo>
                  <a:lnTo>
                    <a:pt x="648728" y="12001"/>
                  </a:lnTo>
                  <a:lnTo>
                    <a:pt x="649922" y="7594"/>
                  </a:lnTo>
                  <a:lnTo>
                    <a:pt x="635101" y="12001"/>
                  </a:lnTo>
                  <a:lnTo>
                    <a:pt x="638937" y="6680"/>
                  </a:lnTo>
                  <a:lnTo>
                    <a:pt x="616407" y="15875"/>
                  </a:lnTo>
                  <a:lnTo>
                    <a:pt x="612648" y="13322"/>
                  </a:lnTo>
                  <a:lnTo>
                    <a:pt x="606069" y="14033"/>
                  </a:lnTo>
                  <a:lnTo>
                    <a:pt x="601243" y="14846"/>
                  </a:lnTo>
                  <a:lnTo>
                    <a:pt x="605904" y="15773"/>
                  </a:lnTo>
                  <a:lnTo>
                    <a:pt x="606018" y="18884"/>
                  </a:lnTo>
                  <a:lnTo>
                    <a:pt x="606145" y="21437"/>
                  </a:lnTo>
                  <a:lnTo>
                    <a:pt x="611936" y="23545"/>
                  </a:lnTo>
                  <a:lnTo>
                    <a:pt x="629107" y="21590"/>
                  </a:lnTo>
                  <a:lnTo>
                    <a:pt x="649325" y="20116"/>
                  </a:lnTo>
                  <a:lnTo>
                    <a:pt x="670509" y="19507"/>
                  </a:lnTo>
                  <a:lnTo>
                    <a:pt x="690600" y="20091"/>
                  </a:lnTo>
                  <a:lnTo>
                    <a:pt x="691362" y="19507"/>
                  </a:lnTo>
                  <a:lnTo>
                    <a:pt x="694270" y="17246"/>
                  </a:lnTo>
                  <a:lnTo>
                    <a:pt x="700112" y="16840"/>
                  </a:lnTo>
                  <a:lnTo>
                    <a:pt x="706196" y="16662"/>
                  </a:lnTo>
                  <a:lnTo>
                    <a:pt x="707732" y="15875"/>
                  </a:lnTo>
                  <a:lnTo>
                    <a:pt x="707948" y="15773"/>
                  </a:lnTo>
                  <a:lnTo>
                    <a:pt x="708088" y="15697"/>
                  </a:lnTo>
                  <a:lnTo>
                    <a:pt x="710590" y="14427"/>
                  </a:lnTo>
                  <a:lnTo>
                    <a:pt x="711225" y="16471"/>
                  </a:lnTo>
                  <a:lnTo>
                    <a:pt x="713168" y="18173"/>
                  </a:lnTo>
                  <a:lnTo>
                    <a:pt x="713803" y="20180"/>
                  </a:lnTo>
                  <a:lnTo>
                    <a:pt x="720064" y="18884"/>
                  </a:lnTo>
                  <a:lnTo>
                    <a:pt x="718400" y="17526"/>
                  </a:lnTo>
                  <a:lnTo>
                    <a:pt x="714451" y="16040"/>
                  </a:lnTo>
                  <a:lnTo>
                    <a:pt x="713841" y="14427"/>
                  </a:lnTo>
                  <a:lnTo>
                    <a:pt x="720915" y="13335"/>
                  </a:lnTo>
                  <a:lnTo>
                    <a:pt x="726706" y="17119"/>
                  </a:lnTo>
                  <a:lnTo>
                    <a:pt x="726059" y="19443"/>
                  </a:lnTo>
                  <a:lnTo>
                    <a:pt x="731253" y="19177"/>
                  </a:lnTo>
                  <a:lnTo>
                    <a:pt x="731799" y="18173"/>
                  </a:lnTo>
                  <a:lnTo>
                    <a:pt x="731367" y="16840"/>
                  </a:lnTo>
                  <a:lnTo>
                    <a:pt x="731291" y="16421"/>
                  </a:lnTo>
                  <a:lnTo>
                    <a:pt x="733196" y="14122"/>
                  </a:lnTo>
                  <a:lnTo>
                    <a:pt x="740879" y="21005"/>
                  </a:lnTo>
                  <a:lnTo>
                    <a:pt x="769874" y="18580"/>
                  </a:lnTo>
                  <a:lnTo>
                    <a:pt x="801535" y="16268"/>
                  </a:lnTo>
                  <a:lnTo>
                    <a:pt x="834148" y="15227"/>
                  </a:lnTo>
                  <a:lnTo>
                    <a:pt x="866013" y="16586"/>
                  </a:lnTo>
                  <a:lnTo>
                    <a:pt x="865035" y="15227"/>
                  </a:lnTo>
                  <a:lnTo>
                    <a:pt x="864603" y="14630"/>
                  </a:lnTo>
                  <a:lnTo>
                    <a:pt x="862888" y="12217"/>
                  </a:lnTo>
                  <a:lnTo>
                    <a:pt x="875880" y="11798"/>
                  </a:lnTo>
                  <a:lnTo>
                    <a:pt x="876388" y="11684"/>
                  </a:lnTo>
                  <a:lnTo>
                    <a:pt x="886015" y="9601"/>
                  </a:lnTo>
                  <a:lnTo>
                    <a:pt x="887552" y="9283"/>
                  </a:lnTo>
                  <a:lnTo>
                    <a:pt x="898817" y="8102"/>
                  </a:lnTo>
                  <a:lnTo>
                    <a:pt x="910653" y="11696"/>
                  </a:lnTo>
                  <a:lnTo>
                    <a:pt x="915695" y="8394"/>
                  </a:lnTo>
                  <a:lnTo>
                    <a:pt x="913193" y="10071"/>
                  </a:lnTo>
                  <a:lnTo>
                    <a:pt x="919302" y="14427"/>
                  </a:lnTo>
                  <a:lnTo>
                    <a:pt x="919391" y="14630"/>
                  </a:lnTo>
                  <a:lnTo>
                    <a:pt x="914590" y="17526"/>
                  </a:lnTo>
                  <a:lnTo>
                    <a:pt x="919695" y="16065"/>
                  </a:lnTo>
                  <a:lnTo>
                    <a:pt x="925093" y="17754"/>
                  </a:lnTo>
                  <a:lnTo>
                    <a:pt x="930313" y="16421"/>
                  </a:lnTo>
                  <a:lnTo>
                    <a:pt x="928751" y="16065"/>
                  </a:lnTo>
                  <a:lnTo>
                    <a:pt x="920991" y="14287"/>
                  </a:lnTo>
                  <a:lnTo>
                    <a:pt x="927544" y="10591"/>
                  </a:lnTo>
                  <a:lnTo>
                    <a:pt x="934720" y="12928"/>
                  </a:lnTo>
                  <a:lnTo>
                    <a:pt x="935050" y="13398"/>
                  </a:lnTo>
                  <a:lnTo>
                    <a:pt x="936904" y="16217"/>
                  </a:lnTo>
                  <a:lnTo>
                    <a:pt x="941451" y="13144"/>
                  </a:lnTo>
                  <a:close/>
                </a:path>
                <a:path w="1449704" h="186690">
                  <a:moveTo>
                    <a:pt x="946378" y="5588"/>
                  </a:moveTo>
                  <a:lnTo>
                    <a:pt x="941184" y="5410"/>
                  </a:lnTo>
                  <a:lnTo>
                    <a:pt x="942060" y="7429"/>
                  </a:lnTo>
                  <a:lnTo>
                    <a:pt x="946378" y="5588"/>
                  </a:lnTo>
                  <a:close/>
                </a:path>
                <a:path w="1449704" h="186690">
                  <a:moveTo>
                    <a:pt x="974979" y="17653"/>
                  </a:moveTo>
                  <a:lnTo>
                    <a:pt x="973759" y="14655"/>
                  </a:lnTo>
                  <a:lnTo>
                    <a:pt x="971702" y="11734"/>
                  </a:lnTo>
                  <a:lnTo>
                    <a:pt x="972007" y="8826"/>
                  </a:lnTo>
                  <a:lnTo>
                    <a:pt x="964107" y="7835"/>
                  </a:lnTo>
                  <a:lnTo>
                    <a:pt x="965022" y="15100"/>
                  </a:lnTo>
                  <a:lnTo>
                    <a:pt x="956792" y="16446"/>
                  </a:lnTo>
                  <a:lnTo>
                    <a:pt x="953770" y="12738"/>
                  </a:lnTo>
                  <a:lnTo>
                    <a:pt x="944791" y="17183"/>
                  </a:lnTo>
                  <a:lnTo>
                    <a:pt x="936980" y="16281"/>
                  </a:lnTo>
                  <a:lnTo>
                    <a:pt x="937920" y="17805"/>
                  </a:lnTo>
                  <a:lnTo>
                    <a:pt x="937907" y="19545"/>
                  </a:lnTo>
                  <a:lnTo>
                    <a:pt x="936078" y="20955"/>
                  </a:lnTo>
                  <a:lnTo>
                    <a:pt x="945426" y="20193"/>
                  </a:lnTo>
                  <a:lnTo>
                    <a:pt x="953452" y="19354"/>
                  </a:lnTo>
                  <a:lnTo>
                    <a:pt x="961796" y="19253"/>
                  </a:lnTo>
                  <a:lnTo>
                    <a:pt x="972172" y="20751"/>
                  </a:lnTo>
                  <a:lnTo>
                    <a:pt x="974979" y="17653"/>
                  </a:lnTo>
                  <a:close/>
                </a:path>
                <a:path w="1449704" h="186690">
                  <a:moveTo>
                    <a:pt x="1007656" y="4610"/>
                  </a:moveTo>
                  <a:lnTo>
                    <a:pt x="997458" y="5588"/>
                  </a:lnTo>
                  <a:lnTo>
                    <a:pt x="1004074" y="6972"/>
                  </a:lnTo>
                  <a:lnTo>
                    <a:pt x="1003909" y="5511"/>
                  </a:lnTo>
                  <a:lnTo>
                    <a:pt x="1006411" y="4927"/>
                  </a:lnTo>
                  <a:lnTo>
                    <a:pt x="1007656" y="4610"/>
                  </a:lnTo>
                  <a:close/>
                </a:path>
                <a:path w="1449704" h="186690">
                  <a:moveTo>
                    <a:pt x="1012012" y="172707"/>
                  </a:moveTo>
                  <a:lnTo>
                    <a:pt x="1003427" y="175514"/>
                  </a:lnTo>
                  <a:lnTo>
                    <a:pt x="1010094" y="176390"/>
                  </a:lnTo>
                  <a:lnTo>
                    <a:pt x="1012012" y="172707"/>
                  </a:lnTo>
                  <a:close/>
                </a:path>
                <a:path w="1449704" h="186690">
                  <a:moveTo>
                    <a:pt x="1046937" y="184302"/>
                  </a:moveTo>
                  <a:lnTo>
                    <a:pt x="1043876" y="178866"/>
                  </a:lnTo>
                  <a:lnTo>
                    <a:pt x="1042835" y="176072"/>
                  </a:lnTo>
                  <a:lnTo>
                    <a:pt x="1039723" y="173951"/>
                  </a:lnTo>
                  <a:lnTo>
                    <a:pt x="1030490" y="170535"/>
                  </a:lnTo>
                  <a:lnTo>
                    <a:pt x="1010856" y="176911"/>
                  </a:lnTo>
                  <a:lnTo>
                    <a:pt x="1012901" y="180822"/>
                  </a:lnTo>
                  <a:lnTo>
                    <a:pt x="1017358" y="180136"/>
                  </a:lnTo>
                  <a:lnTo>
                    <a:pt x="1023683" y="175806"/>
                  </a:lnTo>
                  <a:lnTo>
                    <a:pt x="1030376" y="176682"/>
                  </a:lnTo>
                  <a:lnTo>
                    <a:pt x="1027722" y="179819"/>
                  </a:lnTo>
                  <a:lnTo>
                    <a:pt x="1020559" y="179870"/>
                  </a:lnTo>
                  <a:lnTo>
                    <a:pt x="1017422" y="183946"/>
                  </a:lnTo>
                  <a:lnTo>
                    <a:pt x="1023264" y="184594"/>
                  </a:lnTo>
                  <a:lnTo>
                    <a:pt x="1026325" y="183553"/>
                  </a:lnTo>
                  <a:lnTo>
                    <a:pt x="1029576" y="182156"/>
                  </a:lnTo>
                  <a:lnTo>
                    <a:pt x="1035964" y="181749"/>
                  </a:lnTo>
                  <a:lnTo>
                    <a:pt x="1035608" y="186461"/>
                  </a:lnTo>
                  <a:lnTo>
                    <a:pt x="1046937" y="184302"/>
                  </a:lnTo>
                  <a:close/>
                </a:path>
                <a:path w="1449704" h="186690">
                  <a:moveTo>
                    <a:pt x="1053147" y="176161"/>
                  </a:moveTo>
                  <a:lnTo>
                    <a:pt x="1048423" y="175399"/>
                  </a:lnTo>
                  <a:lnTo>
                    <a:pt x="1047508" y="177253"/>
                  </a:lnTo>
                  <a:lnTo>
                    <a:pt x="1046543" y="179070"/>
                  </a:lnTo>
                  <a:lnTo>
                    <a:pt x="1046822" y="180505"/>
                  </a:lnTo>
                  <a:lnTo>
                    <a:pt x="1047775" y="178663"/>
                  </a:lnTo>
                  <a:lnTo>
                    <a:pt x="1053147" y="176161"/>
                  </a:lnTo>
                  <a:close/>
                </a:path>
                <a:path w="1449704" h="186690">
                  <a:moveTo>
                    <a:pt x="1058583" y="175907"/>
                  </a:moveTo>
                  <a:lnTo>
                    <a:pt x="1055433" y="177673"/>
                  </a:lnTo>
                  <a:lnTo>
                    <a:pt x="1056195" y="178168"/>
                  </a:lnTo>
                  <a:lnTo>
                    <a:pt x="1058583" y="175907"/>
                  </a:lnTo>
                  <a:close/>
                </a:path>
                <a:path w="1449704" h="186690">
                  <a:moveTo>
                    <a:pt x="1062482" y="173710"/>
                  </a:moveTo>
                  <a:lnTo>
                    <a:pt x="1060856" y="173748"/>
                  </a:lnTo>
                  <a:lnTo>
                    <a:pt x="1058583" y="175907"/>
                  </a:lnTo>
                  <a:lnTo>
                    <a:pt x="1062482" y="173710"/>
                  </a:lnTo>
                  <a:close/>
                </a:path>
                <a:path w="1449704" h="186690">
                  <a:moveTo>
                    <a:pt x="1063866" y="170903"/>
                  </a:moveTo>
                  <a:lnTo>
                    <a:pt x="1055281" y="173875"/>
                  </a:lnTo>
                  <a:lnTo>
                    <a:pt x="1060856" y="173748"/>
                  </a:lnTo>
                  <a:lnTo>
                    <a:pt x="1063866" y="170903"/>
                  </a:lnTo>
                  <a:close/>
                </a:path>
                <a:path w="1449704" h="186690">
                  <a:moveTo>
                    <a:pt x="1070102" y="172605"/>
                  </a:moveTo>
                  <a:lnTo>
                    <a:pt x="1066444" y="173863"/>
                  </a:lnTo>
                  <a:lnTo>
                    <a:pt x="1067523" y="175793"/>
                  </a:lnTo>
                  <a:lnTo>
                    <a:pt x="1070102" y="172605"/>
                  </a:lnTo>
                  <a:close/>
                </a:path>
                <a:path w="1449704" h="186690">
                  <a:moveTo>
                    <a:pt x="1085100" y="171983"/>
                  </a:moveTo>
                  <a:lnTo>
                    <a:pt x="1081214" y="172580"/>
                  </a:lnTo>
                  <a:lnTo>
                    <a:pt x="1083017" y="173240"/>
                  </a:lnTo>
                  <a:lnTo>
                    <a:pt x="1084148" y="172669"/>
                  </a:lnTo>
                  <a:lnTo>
                    <a:pt x="1085100" y="171983"/>
                  </a:lnTo>
                  <a:close/>
                </a:path>
                <a:path w="1449704" h="186690">
                  <a:moveTo>
                    <a:pt x="1088390" y="171081"/>
                  </a:moveTo>
                  <a:lnTo>
                    <a:pt x="1087120" y="170141"/>
                  </a:lnTo>
                  <a:lnTo>
                    <a:pt x="1086294" y="171081"/>
                  </a:lnTo>
                  <a:lnTo>
                    <a:pt x="1085100" y="171983"/>
                  </a:lnTo>
                  <a:lnTo>
                    <a:pt x="1088390" y="171081"/>
                  </a:lnTo>
                  <a:close/>
                </a:path>
                <a:path w="1449704" h="186690">
                  <a:moveTo>
                    <a:pt x="1099667" y="170040"/>
                  </a:moveTo>
                  <a:lnTo>
                    <a:pt x="1096543" y="167995"/>
                  </a:lnTo>
                  <a:lnTo>
                    <a:pt x="1092974" y="169633"/>
                  </a:lnTo>
                  <a:lnTo>
                    <a:pt x="1088390" y="171081"/>
                  </a:lnTo>
                  <a:lnTo>
                    <a:pt x="1088872" y="171488"/>
                  </a:lnTo>
                  <a:lnTo>
                    <a:pt x="1093139" y="173088"/>
                  </a:lnTo>
                  <a:lnTo>
                    <a:pt x="1089685" y="178130"/>
                  </a:lnTo>
                  <a:lnTo>
                    <a:pt x="1082916" y="177393"/>
                  </a:lnTo>
                  <a:lnTo>
                    <a:pt x="1076058" y="179006"/>
                  </a:lnTo>
                  <a:lnTo>
                    <a:pt x="1076337" y="174282"/>
                  </a:lnTo>
                  <a:lnTo>
                    <a:pt x="1070559" y="177825"/>
                  </a:lnTo>
                  <a:lnTo>
                    <a:pt x="1079106" y="181013"/>
                  </a:lnTo>
                  <a:lnTo>
                    <a:pt x="1090002" y="179565"/>
                  </a:lnTo>
                  <a:lnTo>
                    <a:pt x="1095603" y="172237"/>
                  </a:lnTo>
                  <a:lnTo>
                    <a:pt x="1099667" y="170040"/>
                  </a:lnTo>
                  <a:close/>
                </a:path>
                <a:path w="1449704" h="186690">
                  <a:moveTo>
                    <a:pt x="1104658" y="19443"/>
                  </a:moveTo>
                  <a:lnTo>
                    <a:pt x="1104531" y="17995"/>
                  </a:lnTo>
                  <a:lnTo>
                    <a:pt x="1096683" y="16764"/>
                  </a:lnTo>
                  <a:lnTo>
                    <a:pt x="1097521" y="18796"/>
                  </a:lnTo>
                  <a:lnTo>
                    <a:pt x="1102283" y="21450"/>
                  </a:lnTo>
                  <a:lnTo>
                    <a:pt x="1102156" y="20002"/>
                  </a:lnTo>
                  <a:lnTo>
                    <a:pt x="1104658" y="19443"/>
                  </a:lnTo>
                  <a:close/>
                </a:path>
                <a:path w="1449704" h="186690">
                  <a:moveTo>
                    <a:pt x="1111402" y="9029"/>
                  </a:moveTo>
                  <a:lnTo>
                    <a:pt x="1109319" y="7251"/>
                  </a:lnTo>
                  <a:lnTo>
                    <a:pt x="1105090" y="10426"/>
                  </a:lnTo>
                  <a:lnTo>
                    <a:pt x="1111402" y="9029"/>
                  </a:lnTo>
                  <a:close/>
                </a:path>
                <a:path w="1449704" h="186690">
                  <a:moveTo>
                    <a:pt x="1111427" y="2311"/>
                  </a:moveTo>
                  <a:lnTo>
                    <a:pt x="1101813" y="342"/>
                  </a:lnTo>
                  <a:lnTo>
                    <a:pt x="1088732" y="2552"/>
                  </a:lnTo>
                  <a:lnTo>
                    <a:pt x="1077696" y="889"/>
                  </a:lnTo>
                  <a:lnTo>
                    <a:pt x="1072121" y="9601"/>
                  </a:lnTo>
                  <a:lnTo>
                    <a:pt x="1069035" y="8521"/>
                  </a:lnTo>
                  <a:lnTo>
                    <a:pt x="1069797" y="5613"/>
                  </a:lnTo>
                  <a:lnTo>
                    <a:pt x="1067028" y="4013"/>
                  </a:lnTo>
                  <a:lnTo>
                    <a:pt x="1064895" y="6146"/>
                  </a:lnTo>
                  <a:lnTo>
                    <a:pt x="1070152" y="11303"/>
                  </a:lnTo>
                  <a:lnTo>
                    <a:pt x="1068108" y="14224"/>
                  </a:lnTo>
                  <a:lnTo>
                    <a:pt x="1063307" y="11595"/>
                  </a:lnTo>
                  <a:lnTo>
                    <a:pt x="1055370" y="15557"/>
                  </a:lnTo>
                  <a:lnTo>
                    <a:pt x="1052144" y="15633"/>
                  </a:lnTo>
                  <a:lnTo>
                    <a:pt x="1055763" y="13246"/>
                  </a:lnTo>
                  <a:lnTo>
                    <a:pt x="1053871" y="7734"/>
                  </a:lnTo>
                  <a:lnTo>
                    <a:pt x="1052449" y="6591"/>
                  </a:lnTo>
                  <a:lnTo>
                    <a:pt x="1049362" y="8064"/>
                  </a:lnTo>
                  <a:lnTo>
                    <a:pt x="1042619" y="5207"/>
                  </a:lnTo>
                  <a:lnTo>
                    <a:pt x="1037424" y="4965"/>
                  </a:lnTo>
                  <a:lnTo>
                    <a:pt x="1041260" y="6883"/>
                  </a:lnTo>
                  <a:lnTo>
                    <a:pt x="1034923" y="8712"/>
                  </a:lnTo>
                  <a:lnTo>
                    <a:pt x="1038085" y="10769"/>
                  </a:lnTo>
                  <a:lnTo>
                    <a:pt x="1037132" y="13982"/>
                  </a:lnTo>
                  <a:lnTo>
                    <a:pt x="1025105" y="16154"/>
                  </a:lnTo>
                  <a:lnTo>
                    <a:pt x="1020292" y="13538"/>
                  </a:lnTo>
                  <a:lnTo>
                    <a:pt x="1020699" y="11214"/>
                  </a:lnTo>
                  <a:lnTo>
                    <a:pt x="1024648" y="11760"/>
                  </a:lnTo>
                  <a:lnTo>
                    <a:pt x="1027836" y="11734"/>
                  </a:lnTo>
                  <a:lnTo>
                    <a:pt x="1030579" y="7353"/>
                  </a:lnTo>
                  <a:lnTo>
                    <a:pt x="1019822" y="9194"/>
                  </a:lnTo>
                  <a:lnTo>
                    <a:pt x="1018070" y="5105"/>
                  </a:lnTo>
                  <a:lnTo>
                    <a:pt x="1005078" y="8509"/>
                  </a:lnTo>
                  <a:lnTo>
                    <a:pt x="989291" y="11010"/>
                  </a:lnTo>
                  <a:lnTo>
                    <a:pt x="977849" y="14287"/>
                  </a:lnTo>
                  <a:lnTo>
                    <a:pt x="977900" y="20053"/>
                  </a:lnTo>
                  <a:lnTo>
                    <a:pt x="982014" y="21971"/>
                  </a:lnTo>
                  <a:lnTo>
                    <a:pt x="985596" y="19659"/>
                  </a:lnTo>
                  <a:lnTo>
                    <a:pt x="990079" y="19316"/>
                  </a:lnTo>
                  <a:lnTo>
                    <a:pt x="984796" y="17538"/>
                  </a:lnTo>
                  <a:lnTo>
                    <a:pt x="985507" y="15659"/>
                  </a:lnTo>
                  <a:lnTo>
                    <a:pt x="991158" y="12331"/>
                  </a:lnTo>
                  <a:lnTo>
                    <a:pt x="996518" y="14020"/>
                  </a:lnTo>
                  <a:lnTo>
                    <a:pt x="1005827" y="11049"/>
                  </a:lnTo>
                  <a:lnTo>
                    <a:pt x="1003655" y="14554"/>
                  </a:lnTo>
                  <a:lnTo>
                    <a:pt x="995045" y="18135"/>
                  </a:lnTo>
                  <a:lnTo>
                    <a:pt x="1017181" y="19494"/>
                  </a:lnTo>
                  <a:lnTo>
                    <a:pt x="1041577" y="20129"/>
                  </a:lnTo>
                  <a:lnTo>
                    <a:pt x="1091234" y="20218"/>
                  </a:lnTo>
                  <a:lnTo>
                    <a:pt x="1077645" y="19545"/>
                  </a:lnTo>
                  <a:lnTo>
                    <a:pt x="1079322" y="16916"/>
                  </a:lnTo>
                  <a:lnTo>
                    <a:pt x="1085748" y="16967"/>
                  </a:lnTo>
                  <a:lnTo>
                    <a:pt x="1090777" y="15849"/>
                  </a:lnTo>
                  <a:lnTo>
                    <a:pt x="1084338" y="9105"/>
                  </a:lnTo>
                  <a:lnTo>
                    <a:pt x="1088250" y="9702"/>
                  </a:lnTo>
                  <a:lnTo>
                    <a:pt x="1092034" y="8864"/>
                  </a:lnTo>
                  <a:lnTo>
                    <a:pt x="1091628" y="11188"/>
                  </a:lnTo>
                  <a:lnTo>
                    <a:pt x="1096530" y="8610"/>
                  </a:lnTo>
                  <a:lnTo>
                    <a:pt x="1091615" y="4495"/>
                  </a:lnTo>
                  <a:lnTo>
                    <a:pt x="1101852" y="3708"/>
                  </a:lnTo>
                  <a:lnTo>
                    <a:pt x="1103414" y="6324"/>
                  </a:lnTo>
                  <a:lnTo>
                    <a:pt x="1111427" y="2311"/>
                  </a:lnTo>
                  <a:close/>
                </a:path>
                <a:path w="1449704" h="186690">
                  <a:moveTo>
                    <a:pt x="1127099" y="15709"/>
                  </a:moveTo>
                  <a:lnTo>
                    <a:pt x="1117828" y="15671"/>
                  </a:lnTo>
                  <a:lnTo>
                    <a:pt x="1116025" y="16916"/>
                  </a:lnTo>
                  <a:lnTo>
                    <a:pt x="1121879" y="17754"/>
                  </a:lnTo>
                  <a:lnTo>
                    <a:pt x="1127099" y="15709"/>
                  </a:lnTo>
                  <a:close/>
                </a:path>
                <a:path w="1449704" h="186690">
                  <a:moveTo>
                    <a:pt x="1132433" y="14516"/>
                  </a:moveTo>
                  <a:lnTo>
                    <a:pt x="1129322" y="14833"/>
                  </a:lnTo>
                  <a:lnTo>
                    <a:pt x="1127099" y="15709"/>
                  </a:lnTo>
                  <a:lnTo>
                    <a:pt x="1131963" y="15722"/>
                  </a:lnTo>
                  <a:lnTo>
                    <a:pt x="1132433" y="14516"/>
                  </a:lnTo>
                  <a:close/>
                </a:path>
                <a:path w="1449704" h="186690">
                  <a:moveTo>
                    <a:pt x="1134910" y="174142"/>
                  </a:moveTo>
                  <a:lnTo>
                    <a:pt x="1129880" y="169760"/>
                  </a:lnTo>
                  <a:lnTo>
                    <a:pt x="1124026" y="167271"/>
                  </a:lnTo>
                  <a:lnTo>
                    <a:pt x="1120800" y="170294"/>
                  </a:lnTo>
                  <a:lnTo>
                    <a:pt x="1114679" y="170903"/>
                  </a:lnTo>
                  <a:lnTo>
                    <a:pt x="1108481" y="171246"/>
                  </a:lnTo>
                  <a:lnTo>
                    <a:pt x="1105077" y="173469"/>
                  </a:lnTo>
                  <a:lnTo>
                    <a:pt x="1114666" y="172262"/>
                  </a:lnTo>
                  <a:lnTo>
                    <a:pt x="1122857" y="176212"/>
                  </a:lnTo>
                  <a:lnTo>
                    <a:pt x="1121092" y="179959"/>
                  </a:lnTo>
                  <a:lnTo>
                    <a:pt x="1131582" y="176898"/>
                  </a:lnTo>
                  <a:lnTo>
                    <a:pt x="1134910" y="174142"/>
                  </a:lnTo>
                  <a:close/>
                </a:path>
                <a:path w="1449704" h="186690">
                  <a:moveTo>
                    <a:pt x="1148981" y="180060"/>
                  </a:moveTo>
                  <a:lnTo>
                    <a:pt x="1147826" y="180479"/>
                  </a:lnTo>
                  <a:lnTo>
                    <a:pt x="1146886" y="180911"/>
                  </a:lnTo>
                  <a:lnTo>
                    <a:pt x="1146657" y="181457"/>
                  </a:lnTo>
                  <a:lnTo>
                    <a:pt x="1148981" y="180060"/>
                  </a:lnTo>
                  <a:close/>
                </a:path>
                <a:path w="1449704" h="186690">
                  <a:moveTo>
                    <a:pt x="1150124" y="173774"/>
                  </a:moveTo>
                  <a:lnTo>
                    <a:pt x="1139405" y="170929"/>
                  </a:lnTo>
                  <a:lnTo>
                    <a:pt x="1143571" y="177152"/>
                  </a:lnTo>
                  <a:lnTo>
                    <a:pt x="1147940" y="178638"/>
                  </a:lnTo>
                  <a:lnTo>
                    <a:pt x="1150086" y="173875"/>
                  </a:lnTo>
                  <a:close/>
                </a:path>
                <a:path w="1449704" h="186690">
                  <a:moveTo>
                    <a:pt x="1151826" y="171678"/>
                  </a:moveTo>
                  <a:lnTo>
                    <a:pt x="1151369" y="171030"/>
                  </a:lnTo>
                  <a:lnTo>
                    <a:pt x="1150124" y="173774"/>
                  </a:lnTo>
                  <a:lnTo>
                    <a:pt x="1151826" y="171678"/>
                  </a:lnTo>
                  <a:close/>
                </a:path>
                <a:path w="1449704" h="186690">
                  <a:moveTo>
                    <a:pt x="1199261" y="163766"/>
                  </a:moveTo>
                  <a:lnTo>
                    <a:pt x="1175181" y="173431"/>
                  </a:lnTo>
                  <a:lnTo>
                    <a:pt x="1175600" y="172948"/>
                  </a:lnTo>
                  <a:lnTo>
                    <a:pt x="1177264" y="171069"/>
                  </a:lnTo>
                  <a:lnTo>
                    <a:pt x="1176096" y="169189"/>
                  </a:lnTo>
                  <a:lnTo>
                    <a:pt x="1181684" y="167792"/>
                  </a:lnTo>
                  <a:lnTo>
                    <a:pt x="1170800" y="168224"/>
                  </a:lnTo>
                  <a:lnTo>
                    <a:pt x="1170901" y="167792"/>
                  </a:lnTo>
                  <a:lnTo>
                    <a:pt x="1170571" y="165874"/>
                  </a:lnTo>
                  <a:lnTo>
                    <a:pt x="1170533" y="168275"/>
                  </a:lnTo>
                  <a:lnTo>
                    <a:pt x="1169619" y="172491"/>
                  </a:lnTo>
                  <a:lnTo>
                    <a:pt x="1160462" y="172948"/>
                  </a:lnTo>
                  <a:lnTo>
                    <a:pt x="1161402" y="170116"/>
                  </a:lnTo>
                  <a:lnTo>
                    <a:pt x="1166418" y="169062"/>
                  </a:lnTo>
                  <a:lnTo>
                    <a:pt x="1170533" y="168275"/>
                  </a:lnTo>
                  <a:lnTo>
                    <a:pt x="1170533" y="165887"/>
                  </a:lnTo>
                  <a:lnTo>
                    <a:pt x="1154633" y="168211"/>
                  </a:lnTo>
                  <a:lnTo>
                    <a:pt x="1151826" y="171678"/>
                  </a:lnTo>
                  <a:lnTo>
                    <a:pt x="1154404" y="175298"/>
                  </a:lnTo>
                  <a:lnTo>
                    <a:pt x="1156030" y="177977"/>
                  </a:lnTo>
                  <a:lnTo>
                    <a:pt x="1151953" y="178981"/>
                  </a:lnTo>
                  <a:lnTo>
                    <a:pt x="1149096" y="180009"/>
                  </a:lnTo>
                  <a:lnTo>
                    <a:pt x="1154925" y="179565"/>
                  </a:lnTo>
                  <a:lnTo>
                    <a:pt x="1162481" y="180416"/>
                  </a:lnTo>
                  <a:lnTo>
                    <a:pt x="1171346" y="181203"/>
                  </a:lnTo>
                  <a:lnTo>
                    <a:pt x="1181087" y="180530"/>
                  </a:lnTo>
                  <a:lnTo>
                    <a:pt x="1183538" y="179565"/>
                  </a:lnTo>
                  <a:lnTo>
                    <a:pt x="1188605" y="177546"/>
                  </a:lnTo>
                  <a:lnTo>
                    <a:pt x="1191729" y="173431"/>
                  </a:lnTo>
                  <a:lnTo>
                    <a:pt x="1192136" y="172910"/>
                  </a:lnTo>
                  <a:lnTo>
                    <a:pt x="1194663" y="167906"/>
                  </a:lnTo>
                  <a:lnTo>
                    <a:pt x="1199261" y="163766"/>
                  </a:lnTo>
                  <a:close/>
                </a:path>
                <a:path w="1449704" h="186690">
                  <a:moveTo>
                    <a:pt x="1203210" y="173139"/>
                  </a:moveTo>
                  <a:lnTo>
                    <a:pt x="1201597" y="169862"/>
                  </a:lnTo>
                  <a:lnTo>
                    <a:pt x="1201191" y="170815"/>
                  </a:lnTo>
                  <a:lnTo>
                    <a:pt x="1203210" y="173139"/>
                  </a:lnTo>
                  <a:close/>
                </a:path>
                <a:path w="1449704" h="186690">
                  <a:moveTo>
                    <a:pt x="1210297" y="160820"/>
                  </a:moveTo>
                  <a:lnTo>
                    <a:pt x="1210132" y="160667"/>
                  </a:lnTo>
                  <a:lnTo>
                    <a:pt x="1209662" y="160210"/>
                  </a:lnTo>
                  <a:lnTo>
                    <a:pt x="1207884" y="159283"/>
                  </a:lnTo>
                  <a:lnTo>
                    <a:pt x="1204010" y="161772"/>
                  </a:lnTo>
                  <a:lnTo>
                    <a:pt x="1208760" y="160667"/>
                  </a:lnTo>
                  <a:lnTo>
                    <a:pt x="1210297" y="160820"/>
                  </a:lnTo>
                  <a:close/>
                </a:path>
                <a:path w="1449704" h="186690">
                  <a:moveTo>
                    <a:pt x="1211148" y="161620"/>
                  </a:moveTo>
                  <a:lnTo>
                    <a:pt x="1210627" y="160845"/>
                  </a:lnTo>
                  <a:lnTo>
                    <a:pt x="1210297" y="160820"/>
                  </a:lnTo>
                  <a:lnTo>
                    <a:pt x="1211148" y="161620"/>
                  </a:lnTo>
                  <a:close/>
                </a:path>
                <a:path w="1449704" h="186690">
                  <a:moveTo>
                    <a:pt x="1247508" y="24104"/>
                  </a:moveTo>
                  <a:lnTo>
                    <a:pt x="1247140" y="23926"/>
                  </a:lnTo>
                  <a:lnTo>
                    <a:pt x="1242441" y="24917"/>
                  </a:lnTo>
                  <a:lnTo>
                    <a:pt x="1247508" y="24104"/>
                  </a:lnTo>
                  <a:close/>
                </a:path>
                <a:path w="1449704" h="186690">
                  <a:moveTo>
                    <a:pt x="1256080" y="12446"/>
                  </a:moveTo>
                  <a:lnTo>
                    <a:pt x="1251889" y="14071"/>
                  </a:lnTo>
                  <a:lnTo>
                    <a:pt x="1253553" y="13868"/>
                  </a:lnTo>
                  <a:lnTo>
                    <a:pt x="1255102" y="13436"/>
                  </a:lnTo>
                  <a:lnTo>
                    <a:pt x="1256080" y="12446"/>
                  </a:lnTo>
                  <a:close/>
                </a:path>
                <a:path w="1449704" h="186690">
                  <a:moveTo>
                    <a:pt x="1259395" y="158470"/>
                  </a:moveTo>
                  <a:lnTo>
                    <a:pt x="1253134" y="156540"/>
                  </a:lnTo>
                  <a:lnTo>
                    <a:pt x="1246416" y="155867"/>
                  </a:lnTo>
                  <a:lnTo>
                    <a:pt x="1238110" y="156489"/>
                  </a:lnTo>
                  <a:lnTo>
                    <a:pt x="1227099" y="158470"/>
                  </a:lnTo>
                  <a:lnTo>
                    <a:pt x="1214767" y="164401"/>
                  </a:lnTo>
                  <a:lnTo>
                    <a:pt x="1213281" y="164045"/>
                  </a:lnTo>
                  <a:lnTo>
                    <a:pt x="1212329" y="162775"/>
                  </a:lnTo>
                  <a:lnTo>
                    <a:pt x="1211249" y="161709"/>
                  </a:lnTo>
                  <a:lnTo>
                    <a:pt x="1211935" y="163131"/>
                  </a:lnTo>
                  <a:lnTo>
                    <a:pt x="1208836" y="166192"/>
                  </a:lnTo>
                  <a:lnTo>
                    <a:pt x="1209573" y="167360"/>
                  </a:lnTo>
                  <a:lnTo>
                    <a:pt x="1214983" y="168808"/>
                  </a:lnTo>
                  <a:lnTo>
                    <a:pt x="1220762" y="166954"/>
                  </a:lnTo>
                  <a:lnTo>
                    <a:pt x="1226527" y="163741"/>
                  </a:lnTo>
                  <a:lnTo>
                    <a:pt x="1231912" y="161112"/>
                  </a:lnTo>
                  <a:lnTo>
                    <a:pt x="1239875" y="161556"/>
                  </a:lnTo>
                  <a:lnTo>
                    <a:pt x="1239761" y="163182"/>
                  </a:lnTo>
                  <a:lnTo>
                    <a:pt x="1237627" y="165709"/>
                  </a:lnTo>
                  <a:lnTo>
                    <a:pt x="1239583" y="168808"/>
                  </a:lnTo>
                  <a:lnTo>
                    <a:pt x="1234401" y="169494"/>
                  </a:lnTo>
                  <a:lnTo>
                    <a:pt x="1233970" y="168148"/>
                  </a:lnTo>
                  <a:lnTo>
                    <a:pt x="1226769" y="168884"/>
                  </a:lnTo>
                  <a:lnTo>
                    <a:pt x="1236052" y="170319"/>
                  </a:lnTo>
                  <a:lnTo>
                    <a:pt x="1245019" y="168529"/>
                  </a:lnTo>
                  <a:lnTo>
                    <a:pt x="1252956" y="165315"/>
                  </a:lnTo>
                  <a:lnTo>
                    <a:pt x="1259205" y="162420"/>
                  </a:lnTo>
                  <a:lnTo>
                    <a:pt x="1257007" y="162179"/>
                  </a:lnTo>
                  <a:lnTo>
                    <a:pt x="1256169" y="160451"/>
                  </a:lnTo>
                  <a:lnTo>
                    <a:pt x="1252270" y="161632"/>
                  </a:lnTo>
                  <a:lnTo>
                    <a:pt x="1259395" y="158470"/>
                  </a:lnTo>
                  <a:close/>
                </a:path>
                <a:path w="1449704" h="186690">
                  <a:moveTo>
                    <a:pt x="1263065" y="161620"/>
                  </a:moveTo>
                  <a:lnTo>
                    <a:pt x="1262189" y="161378"/>
                  </a:lnTo>
                  <a:lnTo>
                    <a:pt x="1260894" y="161734"/>
                  </a:lnTo>
                  <a:lnTo>
                    <a:pt x="1259205" y="162420"/>
                  </a:lnTo>
                  <a:lnTo>
                    <a:pt x="1260119" y="162534"/>
                  </a:lnTo>
                  <a:lnTo>
                    <a:pt x="1261300" y="162394"/>
                  </a:lnTo>
                  <a:lnTo>
                    <a:pt x="1263065" y="161620"/>
                  </a:lnTo>
                  <a:close/>
                </a:path>
                <a:path w="1449704" h="186690">
                  <a:moveTo>
                    <a:pt x="1263662" y="154978"/>
                  </a:moveTo>
                  <a:lnTo>
                    <a:pt x="1259611" y="152768"/>
                  </a:lnTo>
                  <a:lnTo>
                    <a:pt x="1258404" y="153314"/>
                  </a:lnTo>
                  <a:lnTo>
                    <a:pt x="1254061" y="154457"/>
                  </a:lnTo>
                  <a:lnTo>
                    <a:pt x="1254506" y="155854"/>
                  </a:lnTo>
                  <a:lnTo>
                    <a:pt x="1263662" y="154978"/>
                  </a:lnTo>
                  <a:close/>
                </a:path>
                <a:path w="1449704" h="186690">
                  <a:moveTo>
                    <a:pt x="1273556" y="15887"/>
                  </a:moveTo>
                  <a:lnTo>
                    <a:pt x="1272971" y="15684"/>
                  </a:lnTo>
                  <a:lnTo>
                    <a:pt x="1273327" y="15938"/>
                  </a:lnTo>
                  <a:lnTo>
                    <a:pt x="1273556" y="15887"/>
                  </a:lnTo>
                  <a:close/>
                </a:path>
                <a:path w="1449704" h="186690">
                  <a:moveTo>
                    <a:pt x="1280706" y="161467"/>
                  </a:moveTo>
                  <a:lnTo>
                    <a:pt x="1272959" y="158597"/>
                  </a:lnTo>
                  <a:lnTo>
                    <a:pt x="1274343" y="162763"/>
                  </a:lnTo>
                  <a:lnTo>
                    <a:pt x="1280706" y="161467"/>
                  </a:lnTo>
                  <a:close/>
                </a:path>
                <a:path w="1449704" h="186690">
                  <a:moveTo>
                    <a:pt x="1282014" y="161201"/>
                  </a:moveTo>
                  <a:lnTo>
                    <a:pt x="1280706" y="161467"/>
                  </a:lnTo>
                  <a:lnTo>
                    <a:pt x="1281531" y="161772"/>
                  </a:lnTo>
                  <a:lnTo>
                    <a:pt x="1282014" y="161201"/>
                  </a:lnTo>
                  <a:close/>
                </a:path>
                <a:path w="1449704" h="186690">
                  <a:moveTo>
                    <a:pt x="1301483" y="23596"/>
                  </a:moveTo>
                  <a:lnTo>
                    <a:pt x="1297622" y="22618"/>
                  </a:lnTo>
                  <a:lnTo>
                    <a:pt x="1299552" y="20193"/>
                  </a:lnTo>
                  <a:lnTo>
                    <a:pt x="1299794" y="19278"/>
                  </a:lnTo>
                  <a:lnTo>
                    <a:pt x="1300162" y="17894"/>
                  </a:lnTo>
                  <a:lnTo>
                    <a:pt x="1289837" y="19227"/>
                  </a:lnTo>
                  <a:lnTo>
                    <a:pt x="1288630" y="18669"/>
                  </a:lnTo>
                  <a:lnTo>
                    <a:pt x="1284617" y="16802"/>
                  </a:lnTo>
                  <a:lnTo>
                    <a:pt x="1281252" y="18110"/>
                  </a:lnTo>
                  <a:lnTo>
                    <a:pt x="1276832" y="15074"/>
                  </a:lnTo>
                  <a:lnTo>
                    <a:pt x="1273556" y="15887"/>
                  </a:lnTo>
                  <a:lnTo>
                    <a:pt x="1280833" y="18262"/>
                  </a:lnTo>
                  <a:lnTo>
                    <a:pt x="1278216" y="19278"/>
                  </a:lnTo>
                  <a:lnTo>
                    <a:pt x="1275080" y="17132"/>
                  </a:lnTo>
                  <a:lnTo>
                    <a:pt x="1273327" y="15938"/>
                  </a:lnTo>
                  <a:lnTo>
                    <a:pt x="1268488" y="17132"/>
                  </a:lnTo>
                  <a:lnTo>
                    <a:pt x="1267688" y="16662"/>
                  </a:lnTo>
                  <a:lnTo>
                    <a:pt x="1266875" y="16179"/>
                  </a:lnTo>
                  <a:lnTo>
                    <a:pt x="1267129" y="16002"/>
                  </a:lnTo>
                  <a:lnTo>
                    <a:pt x="1268349" y="15214"/>
                  </a:lnTo>
                  <a:lnTo>
                    <a:pt x="1269225" y="14224"/>
                  </a:lnTo>
                  <a:lnTo>
                    <a:pt x="1265796" y="13131"/>
                  </a:lnTo>
                  <a:lnTo>
                    <a:pt x="1264526" y="14795"/>
                  </a:lnTo>
                  <a:lnTo>
                    <a:pt x="1256855" y="16002"/>
                  </a:lnTo>
                  <a:lnTo>
                    <a:pt x="1249705" y="14909"/>
                  </a:lnTo>
                  <a:lnTo>
                    <a:pt x="1250162" y="14732"/>
                  </a:lnTo>
                  <a:lnTo>
                    <a:pt x="1251889" y="14071"/>
                  </a:lnTo>
                  <a:lnTo>
                    <a:pt x="1246263" y="14732"/>
                  </a:lnTo>
                  <a:lnTo>
                    <a:pt x="1238605" y="12446"/>
                  </a:lnTo>
                  <a:lnTo>
                    <a:pt x="1240840" y="17780"/>
                  </a:lnTo>
                  <a:lnTo>
                    <a:pt x="1238567" y="15671"/>
                  </a:lnTo>
                  <a:lnTo>
                    <a:pt x="1234757" y="12115"/>
                  </a:lnTo>
                  <a:lnTo>
                    <a:pt x="1235595" y="15671"/>
                  </a:lnTo>
                  <a:lnTo>
                    <a:pt x="1225753" y="12890"/>
                  </a:lnTo>
                  <a:lnTo>
                    <a:pt x="1217523" y="9537"/>
                  </a:lnTo>
                  <a:lnTo>
                    <a:pt x="1215224" y="8940"/>
                  </a:lnTo>
                  <a:lnTo>
                    <a:pt x="1208252" y="7137"/>
                  </a:lnTo>
                  <a:lnTo>
                    <a:pt x="1195768" y="7391"/>
                  </a:lnTo>
                  <a:lnTo>
                    <a:pt x="1200340" y="8775"/>
                  </a:lnTo>
                  <a:lnTo>
                    <a:pt x="1195946" y="10350"/>
                  </a:lnTo>
                  <a:lnTo>
                    <a:pt x="1193419" y="10807"/>
                  </a:lnTo>
                  <a:lnTo>
                    <a:pt x="1201356" y="13792"/>
                  </a:lnTo>
                  <a:lnTo>
                    <a:pt x="1203604" y="8940"/>
                  </a:lnTo>
                  <a:lnTo>
                    <a:pt x="1211338" y="9017"/>
                  </a:lnTo>
                  <a:lnTo>
                    <a:pt x="1212202" y="12547"/>
                  </a:lnTo>
                  <a:lnTo>
                    <a:pt x="1198880" y="15722"/>
                  </a:lnTo>
                  <a:lnTo>
                    <a:pt x="1199756" y="16002"/>
                  </a:lnTo>
                  <a:lnTo>
                    <a:pt x="1208062" y="18491"/>
                  </a:lnTo>
                  <a:lnTo>
                    <a:pt x="1199756" y="16002"/>
                  </a:lnTo>
                  <a:lnTo>
                    <a:pt x="1194181" y="15113"/>
                  </a:lnTo>
                  <a:lnTo>
                    <a:pt x="1191260" y="14135"/>
                  </a:lnTo>
                  <a:lnTo>
                    <a:pt x="1190155" y="13766"/>
                  </a:lnTo>
                  <a:lnTo>
                    <a:pt x="1189850" y="13665"/>
                  </a:lnTo>
                  <a:lnTo>
                    <a:pt x="1188732" y="13296"/>
                  </a:lnTo>
                  <a:lnTo>
                    <a:pt x="1185722" y="9690"/>
                  </a:lnTo>
                  <a:lnTo>
                    <a:pt x="1184897" y="8686"/>
                  </a:lnTo>
                  <a:lnTo>
                    <a:pt x="1176794" y="8521"/>
                  </a:lnTo>
                  <a:lnTo>
                    <a:pt x="1170089" y="9232"/>
                  </a:lnTo>
                  <a:lnTo>
                    <a:pt x="1163358" y="9690"/>
                  </a:lnTo>
                  <a:lnTo>
                    <a:pt x="1161021" y="9423"/>
                  </a:lnTo>
                  <a:lnTo>
                    <a:pt x="1155217" y="8750"/>
                  </a:lnTo>
                  <a:lnTo>
                    <a:pt x="1155636" y="7467"/>
                  </a:lnTo>
                  <a:lnTo>
                    <a:pt x="1152791" y="9423"/>
                  </a:lnTo>
                  <a:lnTo>
                    <a:pt x="1148384" y="8674"/>
                  </a:lnTo>
                  <a:lnTo>
                    <a:pt x="1142682" y="7899"/>
                  </a:lnTo>
                  <a:lnTo>
                    <a:pt x="1135951" y="9728"/>
                  </a:lnTo>
                  <a:lnTo>
                    <a:pt x="1142517" y="11341"/>
                  </a:lnTo>
                  <a:lnTo>
                    <a:pt x="1142085" y="13665"/>
                  </a:lnTo>
                  <a:lnTo>
                    <a:pt x="1138859" y="13576"/>
                  </a:lnTo>
                  <a:lnTo>
                    <a:pt x="1134376" y="13766"/>
                  </a:lnTo>
                  <a:lnTo>
                    <a:pt x="1134960" y="12890"/>
                  </a:lnTo>
                  <a:lnTo>
                    <a:pt x="1133551" y="11684"/>
                  </a:lnTo>
                  <a:lnTo>
                    <a:pt x="1132433" y="14516"/>
                  </a:lnTo>
                  <a:lnTo>
                    <a:pt x="1136345" y="14097"/>
                  </a:lnTo>
                  <a:lnTo>
                    <a:pt x="1132687" y="16332"/>
                  </a:lnTo>
                  <a:lnTo>
                    <a:pt x="1133614" y="19862"/>
                  </a:lnTo>
                  <a:lnTo>
                    <a:pt x="1127747" y="18834"/>
                  </a:lnTo>
                  <a:lnTo>
                    <a:pt x="1135075" y="21374"/>
                  </a:lnTo>
                  <a:lnTo>
                    <a:pt x="1143457" y="22301"/>
                  </a:lnTo>
                  <a:lnTo>
                    <a:pt x="1152258" y="22580"/>
                  </a:lnTo>
                  <a:lnTo>
                    <a:pt x="1160843" y="23164"/>
                  </a:lnTo>
                  <a:lnTo>
                    <a:pt x="1170266" y="21158"/>
                  </a:lnTo>
                  <a:lnTo>
                    <a:pt x="1171181" y="19862"/>
                  </a:lnTo>
                  <a:lnTo>
                    <a:pt x="1174534" y="15151"/>
                  </a:lnTo>
                  <a:lnTo>
                    <a:pt x="1183347" y="14135"/>
                  </a:lnTo>
                  <a:lnTo>
                    <a:pt x="1179487" y="23037"/>
                  </a:lnTo>
                  <a:lnTo>
                    <a:pt x="1195133" y="24028"/>
                  </a:lnTo>
                  <a:lnTo>
                    <a:pt x="1212024" y="24828"/>
                  </a:lnTo>
                  <a:lnTo>
                    <a:pt x="1228509" y="24269"/>
                  </a:lnTo>
                  <a:lnTo>
                    <a:pt x="1242898" y="21158"/>
                  </a:lnTo>
                  <a:lnTo>
                    <a:pt x="1244231" y="22402"/>
                  </a:lnTo>
                  <a:lnTo>
                    <a:pt x="1247140" y="23926"/>
                  </a:lnTo>
                  <a:lnTo>
                    <a:pt x="1249324" y="23456"/>
                  </a:lnTo>
                  <a:lnTo>
                    <a:pt x="1251737" y="21158"/>
                  </a:lnTo>
                  <a:lnTo>
                    <a:pt x="1253274" y="19710"/>
                  </a:lnTo>
                  <a:lnTo>
                    <a:pt x="1255153" y="18491"/>
                  </a:lnTo>
                  <a:lnTo>
                    <a:pt x="1256258" y="17780"/>
                  </a:lnTo>
                  <a:lnTo>
                    <a:pt x="1257998" y="16662"/>
                  </a:lnTo>
                  <a:lnTo>
                    <a:pt x="1267206" y="17322"/>
                  </a:lnTo>
                  <a:lnTo>
                    <a:pt x="1260843" y="20053"/>
                  </a:lnTo>
                  <a:lnTo>
                    <a:pt x="1262684" y="22440"/>
                  </a:lnTo>
                  <a:lnTo>
                    <a:pt x="1266710" y="25044"/>
                  </a:lnTo>
                  <a:lnTo>
                    <a:pt x="1266888" y="28384"/>
                  </a:lnTo>
                  <a:lnTo>
                    <a:pt x="1264335" y="28803"/>
                  </a:lnTo>
                  <a:lnTo>
                    <a:pt x="1273060" y="28829"/>
                  </a:lnTo>
                  <a:lnTo>
                    <a:pt x="1282128" y="28651"/>
                  </a:lnTo>
                  <a:lnTo>
                    <a:pt x="1290472" y="28676"/>
                  </a:lnTo>
                  <a:lnTo>
                    <a:pt x="1297038" y="29286"/>
                  </a:lnTo>
                  <a:lnTo>
                    <a:pt x="1297203" y="28651"/>
                  </a:lnTo>
                  <a:lnTo>
                    <a:pt x="1297660" y="27012"/>
                  </a:lnTo>
                  <a:lnTo>
                    <a:pt x="1291805" y="22618"/>
                  </a:lnTo>
                  <a:lnTo>
                    <a:pt x="1301483" y="23596"/>
                  </a:lnTo>
                  <a:close/>
                </a:path>
                <a:path w="1449704" h="186690">
                  <a:moveTo>
                    <a:pt x="1313345" y="18389"/>
                  </a:moveTo>
                  <a:lnTo>
                    <a:pt x="1313129" y="17754"/>
                  </a:lnTo>
                  <a:lnTo>
                    <a:pt x="1311757" y="17919"/>
                  </a:lnTo>
                  <a:lnTo>
                    <a:pt x="1312100" y="18110"/>
                  </a:lnTo>
                  <a:lnTo>
                    <a:pt x="1313345" y="18389"/>
                  </a:lnTo>
                  <a:close/>
                </a:path>
                <a:path w="1449704" h="186690">
                  <a:moveTo>
                    <a:pt x="1336624" y="18326"/>
                  </a:moveTo>
                  <a:lnTo>
                    <a:pt x="1326134" y="17741"/>
                  </a:lnTo>
                  <a:lnTo>
                    <a:pt x="1322222" y="18097"/>
                  </a:lnTo>
                  <a:lnTo>
                    <a:pt x="1336624" y="18326"/>
                  </a:lnTo>
                  <a:close/>
                </a:path>
                <a:path w="1449704" h="186690">
                  <a:moveTo>
                    <a:pt x="1355572" y="20447"/>
                  </a:moveTo>
                  <a:lnTo>
                    <a:pt x="1352931" y="20662"/>
                  </a:lnTo>
                  <a:lnTo>
                    <a:pt x="1350987" y="20078"/>
                  </a:lnTo>
                  <a:lnTo>
                    <a:pt x="1350695" y="20713"/>
                  </a:lnTo>
                  <a:lnTo>
                    <a:pt x="1350899" y="21259"/>
                  </a:lnTo>
                  <a:lnTo>
                    <a:pt x="1351292" y="21780"/>
                  </a:lnTo>
                  <a:lnTo>
                    <a:pt x="1353134" y="21310"/>
                  </a:lnTo>
                  <a:lnTo>
                    <a:pt x="1354670" y="20866"/>
                  </a:lnTo>
                  <a:lnTo>
                    <a:pt x="1355572" y="20447"/>
                  </a:lnTo>
                  <a:close/>
                </a:path>
                <a:path w="1449704" h="186690">
                  <a:moveTo>
                    <a:pt x="1411312" y="39865"/>
                  </a:moveTo>
                  <a:lnTo>
                    <a:pt x="1410741" y="37731"/>
                  </a:lnTo>
                  <a:lnTo>
                    <a:pt x="1410220" y="36055"/>
                  </a:lnTo>
                  <a:lnTo>
                    <a:pt x="1402168" y="32689"/>
                  </a:lnTo>
                  <a:lnTo>
                    <a:pt x="1404442" y="34836"/>
                  </a:lnTo>
                  <a:lnTo>
                    <a:pt x="1407642" y="36842"/>
                  </a:lnTo>
                  <a:lnTo>
                    <a:pt x="1411312" y="39865"/>
                  </a:lnTo>
                  <a:close/>
                </a:path>
                <a:path w="1449704" h="186690">
                  <a:moveTo>
                    <a:pt x="1437881" y="110337"/>
                  </a:moveTo>
                  <a:lnTo>
                    <a:pt x="1432750" y="111417"/>
                  </a:lnTo>
                  <a:lnTo>
                    <a:pt x="1430693" y="113538"/>
                  </a:lnTo>
                  <a:lnTo>
                    <a:pt x="1432725" y="113563"/>
                  </a:lnTo>
                  <a:lnTo>
                    <a:pt x="1431645" y="115684"/>
                  </a:lnTo>
                  <a:lnTo>
                    <a:pt x="1436916" y="112445"/>
                  </a:lnTo>
                  <a:lnTo>
                    <a:pt x="1437881" y="110337"/>
                  </a:lnTo>
                  <a:close/>
                </a:path>
                <a:path w="1449704" h="186690">
                  <a:moveTo>
                    <a:pt x="1449349" y="75450"/>
                  </a:moveTo>
                  <a:lnTo>
                    <a:pt x="1446695" y="66865"/>
                  </a:lnTo>
                  <a:lnTo>
                    <a:pt x="1448358" y="76009"/>
                  </a:lnTo>
                  <a:lnTo>
                    <a:pt x="1442085" y="67767"/>
                  </a:lnTo>
                  <a:lnTo>
                    <a:pt x="1437640" y="67767"/>
                  </a:lnTo>
                  <a:lnTo>
                    <a:pt x="1432445" y="59143"/>
                  </a:lnTo>
                  <a:lnTo>
                    <a:pt x="1425651" y="51752"/>
                  </a:lnTo>
                  <a:lnTo>
                    <a:pt x="1418894" y="45935"/>
                  </a:lnTo>
                  <a:lnTo>
                    <a:pt x="1418666" y="45732"/>
                  </a:lnTo>
                  <a:lnTo>
                    <a:pt x="1418259" y="45402"/>
                  </a:lnTo>
                  <a:lnTo>
                    <a:pt x="1411312" y="39865"/>
                  </a:lnTo>
                  <a:lnTo>
                    <a:pt x="1412163" y="42900"/>
                  </a:lnTo>
                  <a:lnTo>
                    <a:pt x="1414894" y="45732"/>
                  </a:lnTo>
                  <a:lnTo>
                    <a:pt x="1408734" y="41783"/>
                  </a:lnTo>
                  <a:lnTo>
                    <a:pt x="1408645" y="45491"/>
                  </a:lnTo>
                  <a:lnTo>
                    <a:pt x="1406525" y="45935"/>
                  </a:lnTo>
                  <a:lnTo>
                    <a:pt x="1400175" y="44221"/>
                  </a:lnTo>
                  <a:lnTo>
                    <a:pt x="1402575" y="39319"/>
                  </a:lnTo>
                  <a:lnTo>
                    <a:pt x="1403324" y="37833"/>
                  </a:lnTo>
                  <a:lnTo>
                    <a:pt x="1398574" y="36741"/>
                  </a:lnTo>
                  <a:lnTo>
                    <a:pt x="1395323" y="35979"/>
                  </a:lnTo>
                  <a:lnTo>
                    <a:pt x="1388427" y="36322"/>
                  </a:lnTo>
                  <a:lnTo>
                    <a:pt x="1382217" y="36741"/>
                  </a:lnTo>
                  <a:lnTo>
                    <a:pt x="1376248" y="35039"/>
                  </a:lnTo>
                  <a:lnTo>
                    <a:pt x="1378419" y="39319"/>
                  </a:lnTo>
                  <a:lnTo>
                    <a:pt x="1369644" y="37261"/>
                  </a:lnTo>
                  <a:lnTo>
                    <a:pt x="1361427" y="34417"/>
                  </a:lnTo>
                  <a:lnTo>
                    <a:pt x="1355674" y="32600"/>
                  </a:lnTo>
                  <a:lnTo>
                    <a:pt x="1352867" y="31711"/>
                  </a:lnTo>
                  <a:lnTo>
                    <a:pt x="1343355" y="30175"/>
                  </a:lnTo>
                  <a:lnTo>
                    <a:pt x="1342923" y="27228"/>
                  </a:lnTo>
                  <a:lnTo>
                    <a:pt x="1347901" y="26504"/>
                  </a:lnTo>
                  <a:lnTo>
                    <a:pt x="1355039" y="26771"/>
                  </a:lnTo>
                  <a:lnTo>
                    <a:pt x="1361147" y="26771"/>
                  </a:lnTo>
                  <a:lnTo>
                    <a:pt x="1360754" y="26504"/>
                  </a:lnTo>
                  <a:lnTo>
                    <a:pt x="1358633" y="24993"/>
                  </a:lnTo>
                  <a:lnTo>
                    <a:pt x="1352867" y="23723"/>
                  </a:lnTo>
                  <a:lnTo>
                    <a:pt x="1351292" y="21780"/>
                  </a:lnTo>
                  <a:lnTo>
                    <a:pt x="1345069" y="23368"/>
                  </a:lnTo>
                  <a:lnTo>
                    <a:pt x="1334782" y="25234"/>
                  </a:lnTo>
                  <a:lnTo>
                    <a:pt x="1327302" y="26441"/>
                  </a:lnTo>
                  <a:lnTo>
                    <a:pt x="1327543" y="25984"/>
                  </a:lnTo>
                  <a:lnTo>
                    <a:pt x="1329029" y="23304"/>
                  </a:lnTo>
                  <a:lnTo>
                    <a:pt x="1324927" y="20929"/>
                  </a:lnTo>
                  <a:lnTo>
                    <a:pt x="1318526" y="19316"/>
                  </a:lnTo>
                  <a:lnTo>
                    <a:pt x="1313345" y="18389"/>
                  </a:lnTo>
                  <a:lnTo>
                    <a:pt x="1313815" y="20929"/>
                  </a:lnTo>
                  <a:lnTo>
                    <a:pt x="1317002" y="22415"/>
                  </a:lnTo>
                  <a:lnTo>
                    <a:pt x="1324102" y="23050"/>
                  </a:lnTo>
                  <a:lnTo>
                    <a:pt x="1322793" y="25984"/>
                  </a:lnTo>
                  <a:lnTo>
                    <a:pt x="1313764" y="24282"/>
                  </a:lnTo>
                  <a:lnTo>
                    <a:pt x="1309204" y="25527"/>
                  </a:lnTo>
                  <a:lnTo>
                    <a:pt x="1318221" y="28803"/>
                  </a:lnTo>
                  <a:lnTo>
                    <a:pt x="1308582" y="29286"/>
                  </a:lnTo>
                  <a:lnTo>
                    <a:pt x="1310487" y="32689"/>
                  </a:lnTo>
                  <a:lnTo>
                    <a:pt x="1317383" y="33121"/>
                  </a:lnTo>
                  <a:lnTo>
                    <a:pt x="1323403" y="32753"/>
                  </a:lnTo>
                  <a:lnTo>
                    <a:pt x="1329524" y="32600"/>
                  </a:lnTo>
                  <a:lnTo>
                    <a:pt x="1336789" y="33667"/>
                  </a:lnTo>
                  <a:lnTo>
                    <a:pt x="1336154" y="34417"/>
                  </a:lnTo>
                  <a:lnTo>
                    <a:pt x="1336103" y="35979"/>
                  </a:lnTo>
                  <a:lnTo>
                    <a:pt x="1337284" y="37261"/>
                  </a:lnTo>
                  <a:lnTo>
                    <a:pt x="1348854" y="37592"/>
                  </a:lnTo>
                  <a:lnTo>
                    <a:pt x="1362087" y="38874"/>
                  </a:lnTo>
                  <a:lnTo>
                    <a:pt x="1375041" y="41300"/>
                  </a:lnTo>
                  <a:lnTo>
                    <a:pt x="1384249" y="44526"/>
                  </a:lnTo>
                  <a:lnTo>
                    <a:pt x="1387386" y="45885"/>
                  </a:lnTo>
                  <a:lnTo>
                    <a:pt x="1385798" y="45072"/>
                  </a:lnTo>
                  <a:lnTo>
                    <a:pt x="1394294" y="48018"/>
                  </a:lnTo>
                  <a:lnTo>
                    <a:pt x="1402486" y="50292"/>
                  </a:lnTo>
                  <a:lnTo>
                    <a:pt x="1410995" y="52539"/>
                  </a:lnTo>
                  <a:lnTo>
                    <a:pt x="1420469" y="55422"/>
                  </a:lnTo>
                  <a:lnTo>
                    <a:pt x="1427873" y="60058"/>
                  </a:lnTo>
                  <a:lnTo>
                    <a:pt x="1435481" y="65595"/>
                  </a:lnTo>
                  <a:lnTo>
                    <a:pt x="1441056" y="72974"/>
                  </a:lnTo>
                  <a:lnTo>
                    <a:pt x="1442351" y="83146"/>
                  </a:lnTo>
                  <a:lnTo>
                    <a:pt x="1438046" y="92062"/>
                  </a:lnTo>
                  <a:lnTo>
                    <a:pt x="1400124" y="116700"/>
                  </a:lnTo>
                  <a:lnTo>
                    <a:pt x="1347825" y="132537"/>
                  </a:lnTo>
                  <a:lnTo>
                    <a:pt x="1342732" y="140411"/>
                  </a:lnTo>
                  <a:lnTo>
                    <a:pt x="1339646" y="137985"/>
                  </a:lnTo>
                  <a:lnTo>
                    <a:pt x="1331379" y="143421"/>
                  </a:lnTo>
                  <a:lnTo>
                    <a:pt x="1331747" y="139077"/>
                  </a:lnTo>
                  <a:lnTo>
                    <a:pt x="1334541" y="139153"/>
                  </a:lnTo>
                  <a:lnTo>
                    <a:pt x="1334668" y="139077"/>
                  </a:lnTo>
                  <a:lnTo>
                    <a:pt x="1336814" y="137896"/>
                  </a:lnTo>
                  <a:lnTo>
                    <a:pt x="1339926" y="136982"/>
                  </a:lnTo>
                  <a:lnTo>
                    <a:pt x="1330680" y="137045"/>
                  </a:lnTo>
                  <a:lnTo>
                    <a:pt x="1320558" y="139623"/>
                  </a:lnTo>
                  <a:lnTo>
                    <a:pt x="1310182" y="142824"/>
                  </a:lnTo>
                  <a:lnTo>
                    <a:pt x="1300200" y="144754"/>
                  </a:lnTo>
                  <a:lnTo>
                    <a:pt x="1301851" y="145554"/>
                  </a:lnTo>
                  <a:lnTo>
                    <a:pt x="1305013" y="150444"/>
                  </a:lnTo>
                  <a:lnTo>
                    <a:pt x="1301508" y="152234"/>
                  </a:lnTo>
                  <a:lnTo>
                    <a:pt x="1300035" y="150749"/>
                  </a:lnTo>
                  <a:lnTo>
                    <a:pt x="1298943" y="149669"/>
                  </a:lnTo>
                  <a:lnTo>
                    <a:pt x="1293368" y="150228"/>
                  </a:lnTo>
                  <a:lnTo>
                    <a:pt x="1286891" y="150749"/>
                  </a:lnTo>
                  <a:lnTo>
                    <a:pt x="1281684" y="148031"/>
                  </a:lnTo>
                  <a:lnTo>
                    <a:pt x="1276210" y="149186"/>
                  </a:lnTo>
                  <a:lnTo>
                    <a:pt x="1274927" y="153847"/>
                  </a:lnTo>
                  <a:lnTo>
                    <a:pt x="1269250" y="155536"/>
                  </a:lnTo>
                  <a:lnTo>
                    <a:pt x="1268641" y="159854"/>
                  </a:lnTo>
                  <a:lnTo>
                    <a:pt x="1282014" y="155117"/>
                  </a:lnTo>
                  <a:lnTo>
                    <a:pt x="1284947" y="157734"/>
                  </a:lnTo>
                  <a:lnTo>
                    <a:pt x="1282014" y="161201"/>
                  </a:lnTo>
                  <a:lnTo>
                    <a:pt x="1292898" y="158991"/>
                  </a:lnTo>
                  <a:lnTo>
                    <a:pt x="1304493" y="155117"/>
                  </a:lnTo>
                  <a:lnTo>
                    <a:pt x="1313141" y="152234"/>
                  </a:lnTo>
                  <a:lnTo>
                    <a:pt x="1315224" y="151549"/>
                  </a:lnTo>
                  <a:lnTo>
                    <a:pt x="1336281" y="143421"/>
                  </a:lnTo>
                  <a:lnTo>
                    <a:pt x="1344015" y="140411"/>
                  </a:lnTo>
                  <a:lnTo>
                    <a:pt x="1362837" y="133057"/>
                  </a:lnTo>
                  <a:lnTo>
                    <a:pt x="1360678" y="137795"/>
                  </a:lnTo>
                  <a:lnTo>
                    <a:pt x="1403337" y="122885"/>
                  </a:lnTo>
                  <a:lnTo>
                    <a:pt x="1416380" y="120726"/>
                  </a:lnTo>
                  <a:lnTo>
                    <a:pt x="1418094" y="118478"/>
                  </a:lnTo>
                  <a:lnTo>
                    <a:pt x="1425956" y="113792"/>
                  </a:lnTo>
                  <a:lnTo>
                    <a:pt x="1433283" y="108165"/>
                  </a:lnTo>
                  <a:lnTo>
                    <a:pt x="1433436" y="103098"/>
                  </a:lnTo>
                  <a:lnTo>
                    <a:pt x="1438173" y="101066"/>
                  </a:lnTo>
                  <a:lnTo>
                    <a:pt x="1439202" y="99923"/>
                  </a:lnTo>
                  <a:lnTo>
                    <a:pt x="1444650" y="94843"/>
                  </a:lnTo>
                  <a:lnTo>
                    <a:pt x="1443431" y="91351"/>
                  </a:lnTo>
                  <a:lnTo>
                    <a:pt x="1446606" y="85483"/>
                  </a:lnTo>
                  <a:lnTo>
                    <a:pt x="1448955" y="80924"/>
                  </a:lnTo>
                  <a:lnTo>
                    <a:pt x="1449311" y="76009"/>
                  </a:lnTo>
                  <a:lnTo>
                    <a:pt x="1449349" y="7545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13" name="object 13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3987057" y="7467841"/>
              <a:ext cx="397985" cy="94856"/>
            </a:xfrm>
            <a:prstGeom prst="rect">
              <a:avLst/>
            </a:prstGeom>
          </p:spPr>
        </p:pic>
        <p:pic>
          <p:nvPicPr>
            <p:cNvPr id="14" name="object 14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4952784" y="7436996"/>
              <a:ext cx="394246" cy="155203"/>
            </a:xfrm>
            <a:prstGeom prst="rect">
              <a:avLst/>
            </a:prstGeom>
          </p:spPr>
        </p:pic>
        <p:sp>
          <p:nvSpPr>
            <p:cNvPr id="15" name="object 15"/>
            <p:cNvSpPr/>
            <p:nvPr/>
          </p:nvSpPr>
          <p:spPr>
            <a:xfrm>
              <a:off x="4225506" y="7437056"/>
              <a:ext cx="735330" cy="65405"/>
            </a:xfrm>
            <a:custGeom>
              <a:avLst/>
              <a:gdLst/>
              <a:ahLst/>
              <a:cxnLst/>
              <a:rect l="l" t="t" r="r" b="b"/>
              <a:pathLst>
                <a:path w="735329" h="65404">
                  <a:moveTo>
                    <a:pt x="147040" y="30835"/>
                  </a:moveTo>
                  <a:lnTo>
                    <a:pt x="146773" y="30010"/>
                  </a:lnTo>
                  <a:lnTo>
                    <a:pt x="142900" y="31940"/>
                  </a:lnTo>
                  <a:lnTo>
                    <a:pt x="144424" y="31864"/>
                  </a:lnTo>
                  <a:lnTo>
                    <a:pt x="145872" y="31584"/>
                  </a:lnTo>
                  <a:lnTo>
                    <a:pt x="147040" y="30835"/>
                  </a:lnTo>
                  <a:close/>
                </a:path>
                <a:path w="735329" h="65404">
                  <a:moveTo>
                    <a:pt x="150901" y="29095"/>
                  </a:moveTo>
                  <a:lnTo>
                    <a:pt x="145719" y="26847"/>
                  </a:lnTo>
                  <a:lnTo>
                    <a:pt x="146773" y="30010"/>
                  </a:lnTo>
                  <a:lnTo>
                    <a:pt x="148856" y="29298"/>
                  </a:lnTo>
                  <a:lnTo>
                    <a:pt x="150901" y="29095"/>
                  </a:lnTo>
                  <a:close/>
                </a:path>
                <a:path w="735329" h="65404">
                  <a:moveTo>
                    <a:pt x="153009" y="30010"/>
                  </a:moveTo>
                  <a:lnTo>
                    <a:pt x="151028" y="29083"/>
                  </a:lnTo>
                  <a:lnTo>
                    <a:pt x="150901" y="29095"/>
                  </a:lnTo>
                  <a:lnTo>
                    <a:pt x="153009" y="30010"/>
                  </a:lnTo>
                  <a:close/>
                </a:path>
                <a:path w="735329" h="65404">
                  <a:moveTo>
                    <a:pt x="233006" y="21488"/>
                  </a:moveTo>
                  <a:lnTo>
                    <a:pt x="225463" y="21361"/>
                  </a:lnTo>
                  <a:lnTo>
                    <a:pt x="223240" y="17741"/>
                  </a:lnTo>
                  <a:lnTo>
                    <a:pt x="219824" y="19735"/>
                  </a:lnTo>
                  <a:lnTo>
                    <a:pt x="216065" y="24104"/>
                  </a:lnTo>
                  <a:lnTo>
                    <a:pt x="215684" y="23723"/>
                  </a:lnTo>
                  <a:lnTo>
                    <a:pt x="212305" y="20269"/>
                  </a:lnTo>
                  <a:lnTo>
                    <a:pt x="213017" y="23723"/>
                  </a:lnTo>
                  <a:lnTo>
                    <a:pt x="206387" y="22453"/>
                  </a:lnTo>
                  <a:lnTo>
                    <a:pt x="197459" y="24257"/>
                  </a:lnTo>
                  <a:lnTo>
                    <a:pt x="190169" y="20993"/>
                  </a:lnTo>
                  <a:lnTo>
                    <a:pt x="182626" y="28308"/>
                  </a:lnTo>
                  <a:lnTo>
                    <a:pt x="173621" y="26149"/>
                  </a:lnTo>
                  <a:lnTo>
                    <a:pt x="164490" y="27736"/>
                  </a:lnTo>
                  <a:lnTo>
                    <a:pt x="156032" y="31750"/>
                  </a:lnTo>
                  <a:lnTo>
                    <a:pt x="149047" y="36791"/>
                  </a:lnTo>
                  <a:lnTo>
                    <a:pt x="145008" y="36817"/>
                  </a:lnTo>
                  <a:lnTo>
                    <a:pt x="138925" y="36245"/>
                  </a:lnTo>
                  <a:lnTo>
                    <a:pt x="138811" y="34823"/>
                  </a:lnTo>
                  <a:lnTo>
                    <a:pt x="139687" y="34201"/>
                  </a:lnTo>
                  <a:lnTo>
                    <a:pt x="141185" y="32969"/>
                  </a:lnTo>
                  <a:lnTo>
                    <a:pt x="142303" y="32296"/>
                  </a:lnTo>
                  <a:lnTo>
                    <a:pt x="142900" y="31940"/>
                  </a:lnTo>
                  <a:lnTo>
                    <a:pt x="137020" y="32296"/>
                  </a:lnTo>
                  <a:lnTo>
                    <a:pt x="129425" y="29349"/>
                  </a:lnTo>
                  <a:lnTo>
                    <a:pt x="126758" y="35204"/>
                  </a:lnTo>
                  <a:lnTo>
                    <a:pt x="120916" y="37553"/>
                  </a:lnTo>
                  <a:lnTo>
                    <a:pt x="121932" y="31927"/>
                  </a:lnTo>
                  <a:lnTo>
                    <a:pt x="117322" y="31508"/>
                  </a:lnTo>
                  <a:lnTo>
                    <a:pt x="106819" y="35267"/>
                  </a:lnTo>
                  <a:lnTo>
                    <a:pt x="94526" y="35763"/>
                  </a:lnTo>
                  <a:lnTo>
                    <a:pt x="83921" y="36893"/>
                  </a:lnTo>
                  <a:lnTo>
                    <a:pt x="78549" y="42519"/>
                  </a:lnTo>
                  <a:lnTo>
                    <a:pt x="83540" y="41897"/>
                  </a:lnTo>
                  <a:lnTo>
                    <a:pt x="93256" y="43040"/>
                  </a:lnTo>
                  <a:lnTo>
                    <a:pt x="99326" y="41897"/>
                  </a:lnTo>
                  <a:lnTo>
                    <a:pt x="102641" y="41275"/>
                  </a:lnTo>
                  <a:lnTo>
                    <a:pt x="100304" y="43014"/>
                  </a:lnTo>
                  <a:lnTo>
                    <a:pt x="102539" y="45085"/>
                  </a:lnTo>
                  <a:lnTo>
                    <a:pt x="99085" y="45808"/>
                  </a:lnTo>
                  <a:lnTo>
                    <a:pt x="92671" y="46304"/>
                  </a:lnTo>
                  <a:lnTo>
                    <a:pt x="87007" y="45910"/>
                  </a:lnTo>
                  <a:lnTo>
                    <a:pt x="81381" y="45770"/>
                  </a:lnTo>
                  <a:lnTo>
                    <a:pt x="75082" y="47066"/>
                  </a:lnTo>
                  <a:lnTo>
                    <a:pt x="75158" y="39420"/>
                  </a:lnTo>
                  <a:lnTo>
                    <a:pt x="62953" y="39408"/>
                  </a:lnTo>
                  <a:lnTo>
                    <a:pt x="52082" y="43802"/>
                  </a:lnTo>
                  <a:lnTo>
                    <a:pt x="41783" y="47625"/>
                  </a:lnTo>
                  <a:lnTo>
                    <a:pt x="31305" y="45872"/>
                  </a:lnTo>
                  <a:lnTo>
                    <a:pt x="24079" y="48729"/>
                  </a:lnTo>
                  <a:lnTo>
                    <a:pt x="14351" y="51739"/>
                  </a:lnTo>
                  <a:lnTo>
                    <a:pt x="9779" y="56807"/>
                  </a:lnTo>
                  <a:lnTo>
                    <a:pt x="9791" y="54419"/>
                  </a:lnTo>
                  <a:lnTo>
                    <a:pt x="5918" y="56654"/>
                  </a:lnTo>
                  <a:lnTo>
                    <a:pt x="1765" y="59715"/>
                  </a:lnTo>
                  <a:lnTo>
                    <a:pt x="0" y="62814"/>
                  </a:lnTo>
                  <a:lnTo>
                    <a:pt x="3378" y="65087"/>
                  </a:lnTo>
                  <a:lnTo>
                    <a:pt x="4889" y="62661"/>
                  </a:lnTo>
                  <a:lnTo>
                    <a:pt x="13385" y="57238"/>
                  </a:lnTo>
                  <a:lnTo>
                    <a:pt x="12369" y="64744"/>
                  </a:lnTo>
                  <a:lnTo>
                    <a:pt x="19900" y="64770"/>
                  </a:lnTo>
                  <a:lnTo>
                    <a:pt x="28397" y="62064"/>
                  </a:lnTo>
                  <a:lnTo>
                    <a:pt x="30149" y="57238"/>
                  </a:lnTo>
                  <a:lnTo>
                    <a:pt x="30314" y="56807"/>
                  </a:lnTo>
                  <a:lnTo>
                    <a:pt x="31864" y="52565"/>
                  </a:lnTo>
                  <a:lnTo>
                    <a:pt x="40055" y="53111"/>
                  </a:lnTo>
                  <a:lnTo>
                    <a:pt x="42240" y="52565"/>
                  </a:lnTo>
                  <a:lnTo>
                    <a:pt x="43472" y="52260"/>
                  </a:lnTo>
                  <a:lnTo>
                    <a:pt x="43332" y="54686"/>
                  </a:lnTo>
                  <a:lnTo>
                    <a:pt x="42595" y="56553"/>
                  </a:lnTo>
                  <a:lnTo>
                    <a:pt x="50558" y="55930"/>
                  </a:lnTo>
                  <a:lnTo>
                    <a:pt x="51600" y="52260"/>
                  </a:lnTo>
                  <a:lnTo>
                    <a:pt x="52578" y="48869"/>
                  </a:lnTo>
                  <a:lnTo>
                    <a:pt x="56540" y="47625"/>
                  </a:lnTo>
                  <a:lnTo>
                    <a:pt x="57912" y="47180"/>
                  </a:lnTo>
                  <a:lnTo>
                    <a:pt x="63804" y="53098"/>
                  </a:lnTo>
                  <a:lnTo>
                    <a:pt x="73164" y="50495"/>
                  </a:lnTo>
                  <a:lnTo>
                    <a:pt x="82321" y="47180"/>
                  </a:lnTo>
                  <a:lnTo>
                    <a:pt x="82638" y="47066"/>
                  </a:lnTo>
                  <a:lnTo>
                    <a:pt x="84137" y="46532"/>
                  </a:lnTo>
                  <a:lnTo>
                    <a:pt x="94856" y="48387"/>
                  </a:lnTo>
                  <a:lnTo>
                    <a:pt x="100761" y="46977"/>
                  </a:lnTo>
                  <a:lnTo>
                    <a:pt x="103543" y="46532"/>
                  </a:lnTo>
                  <a:lnTo>
                    <a:pt x="104914" y="46304"/>
                  </a:lnTo>
                  <a:lnTo>
                    <a:pt x="107391" y="45910"/>
                  </a:lnTo>
                  <a:lnTo>
                    <a:pt x="114350" y="44450"/>
                  </a:lnTo>
                  <a:lnTo>
                    <a:pt x="121310" y="41897"/>
                  </a:lnTo>
                  <a:lnTo>
                    <a:pt x="116763" y="46786"/>
                  </a:lnTo>
                  <a:lnTo>
                    <a:pt x="128778" y="41897"/>
                  </a:lnTo>
                  <a:lnTo>
                    <a:pt x="130314" y="41275"/>
                  </a:lnTo>
                  <a:lnTo>
                    <a:pt x="128778" y="46393"/>
                  </a:lnTo>
                  <a:lnTo>
                    <a:pt x="133769" y="42024"/>
                  </a:lnTo>
                  <a:lnTo>
                    <a:pt x="143268" y="41668"/>
                  </a:lnTo>
                  <a:lnTo>
                    <a:pt x="147904" y="41275"/>
                  </a:lnTo>
                  <a:lnTo>
                    <a:pt x="152565" y="40894"/>
                  </a:lnTo>
                  <a:lnTo>
                    <a:pt x="155130" y="37553"/>
                  </a:lnTo>
                  <a:lnTo>
                    <a:pt x="155702" y="36817"/>
                  </a:lnTo>
                  <a:lnTo>
                    <a:pt x="156959" y="35204"/>
                  </a:lnTo>
                  <a:lnTo>
                    <a:pt x="162852" y="36093"/>
                  </a:lnTo>
                  <a:lnTo>
                    <a:pt x="164045" y="35852"/>
                  </a:lnTo>
                  <a:lnTo>
                    <a:pt x="165595" y="35458"/>
                  </a:lnTo>
                  <a:lnTo>
                    <a:pt x="172593" y="35890"/>
                  </a:lnTo>
                  <a:lnTo>
                    <a:pt x="172707" y="37338"/>
                  </a:lnTo>
                  <a:lnTo>
                    <a:pt x="170218" y="37579"/>
                  </a:lnTo>
                  <a:lnTo>
                    <a:pt x="169214" y="37934"/>
                  </a:lnTo>
                  <a:lnTo>
                    <a:pt x="175387" y="40017"/>
                  </a:lnTo>
                  <a:lnTo>
                    <a:pt x="176707" y="35458"/>
                  </a:lnTo>
                  <a:lnTo>
                    <a:pt x="176771" y="35204"/>
                  </a:lnTo>
                  <a:lnTo>
                    <a:pt x="177812" y="31648"/>
                  </a:lnTo>
                  <a:lnTo>
                    <a:pt x="183222" y="37020"/>
                  </a:lnTo>
                  <a:lnTo>
                    <a:pt x="188671" y="36360"/>
                  </a:lnTo>
                  <a:lnTo>
                    <a:pt x="189369" y="34823"/>
                  </a:lnTo>
                  <a:lnTo>
                    <a:pt x="189280" y="32791"/>
                  </a:lnTo>
                  <a:lnTo>
                    <a:pt x="189242" y="32245"/>
                  </a:lnTo>
                  <a:lnTo>
                    <a:pt x="189750" y="31648"/>
                  </a:lnTo>
                  <a:lnTo>
                    <a:pt x="191744" y="29362"/>
                  </a:lnTo>
                  <a:lnTo>
                    <a:pt x="204343" y="29895"/>
                  </a:lnTo>
                  <a:lnTo>
                    <a:pt x="200964" y="31889"/>
                  </a:lnTo>
                  <a:lnTo>
                    <a:pt x="208267" y="36614"/>
                  </a:lnTo>
                  <a:lnTo>
                    <a:pt x="208889" y="30441"/>
                  </a:lnTo>
                  <a:lnTo>
                    <a:pt x="216560" y="32791"/>
                  </a:lnTo>
                  <a:lnTo>
                    <a:pt x="220332" y="30441"/>
                  </a:lnTo>
                  <a:lnTo>
                    <a:pt x="222059" y="29362"/>
                  </a:lnTo>
                  <a:lnTo>
                    <a:pt x="222377" y="29171"/>
                  </a:lnTo>
                  <a:lnTo>
                    <a:pt x="220853" y="28994"/>
                  </a:lnTo>
                  <a:lnTo>
                    <a:pt x="212293" y="28448"/>
                  </a:lnTo>
                  <a:lnTo>
                    <a:pt x="212559" y="28308"/>
                  </a:lnTo>
                  <a:lnTo>
                    <a:pt x="217678" y="25730"/>
                  </a:lnTo>
                  <a:lnTo>
                    <a:pt x="225780" y="24853"/>
                  </a:lnTo>
                  <a:lnTo>
                    <a:pt x="227164" y="24257"/>
                  </a:lnTo>
                  <a:lnTo>
                    <a:pt x="227520" y="24104"/>
                  </a:lnTo>
                  <a:lnTo>
                    <a:pt x="230479" y="22860"/>
                  </a:lnTo>
                  <a:lnTo>
                    <a:pt x="233006" y="21488"/>
                  </a:lnTo>
                  <a:close/>
                </a:path>
                <a:path w="735329" h="65404">
                  <a:moveTo>
                    <a:pt x="236804" y="19900"/>
                  </a:moveTo>
                  <a:lnTo>
                    <a:pt x="234911" y="20447"/>
                  </a:lnTo>
                  <a:lnTo>
                    <a:pt x="233006" y="21488"/>
                  </a:lnTo>
                  <a:lnTo>
                    <a:pt x="235038" y="21513"/>
                  </a:lnTo>
                  <a:lnTo>
                    <a:pt x="236804" y="19900"/>
                  </a:lnTo>
                  <a:close/>
                </a:path>
                <a:path w="735329" h="65404">
                  <a:moveTo>
                    <a:pt x="300990" y="11709"/>
                  </a:moveTo>
                  <a:lnTo>
                    <a:pt x="296570" y="12496"/>
                  </a:lnTo>
                  <a:lnTo>
                    <a:pt x="299008" y="12382"/>
                  </a:lnTo>
                  <a:lnTo>
                    <a:pt x="300990" y="11709"/>
                  </a:lnTo>
                  <a:close/>
                </a:path>
                <a:path w="735329" h="65404">
                  <a:moveTo>
                    <a:pt x="349021" y="21082"/>
                  </a:moveTo>
                  <a:lnTo>
                    <a:pt x="348767" y="19913"/>
                  </a:lnTo>
                  <a:lnTo>
                    <a:pt x="348348" y="17932"/>
                  </a:lnTo>
                  <a:lnTo>
                    <a:pt x="348246" y="17475"/>
                  </a:lnTo>
                  <a:lnTo>
                    <a:pt x="348221" y="17335"/>
                  </a:lnTo>
                  <a:lnTo>
                    <a:pt x="344411" y="17475"/>
                  </a:lnTo>
                  <a:lnTo>
                    <a:pt x="344716" y="16167"/>
                  </a:lnTo>
                  <a:lnTo>
                    <a:pt x="344957" y="15163"/>
                  </a:lnTo>
                  <a:lnTo>
                    <a:pt x="345744" y="11874"/>
                  </a:lnTo>
                  <a:lnTo>
                    <a:pt x="331774" y="15163"/>
                  </a:lnTo>
                  <a:lnTo>
                    <a:pt x="330111" y="10591"/>
                  </a:lnTo>
                  <a:lnTo>
                    <a:pt x="328790" y="16167"/>
                  </a:lnTo>
                  <a:lnTo>
                    <a:pt x="315633" y="13322"/>
                  </a:lnTo>
                  <a:lnTo>
                    <a:pt x="314756" y="16586"/>
                  </a:lnTo>
                  <a:lnTo>
                    <a:pt x="310769" y="17932"/>
                  </a:lnTo>
                  <a:lnTo>
                    <a:pt x="305231" y="17614"/>
                  </a:lnTo>
                  <a:lnTo>
                    <a:pt x="305181" y="16421"/>
                  </a:lnTo>
                  <a:lnTo>
                    <a:pt x="305117" y="14693"/>
                  </a:lnTo>
                  <a:lnTo>
                    <a:pt x="305714" y="14516"/>
                  </a:lnTo>
                  <a:lnTo>
                    <a:pt x="306857" y="13881"/>
                  </a:lnTo>
                  <a:lnTo>
                    <a:pt x="308038" y="13601"/>
                  </a:lnTo>
                  <a:lnTo>
                    <a:pt x="304076" y="13601"/>
                  </a:lnTo>
                  <a:lnTo>
                    <a:pt x="304698" y="12357"/>
                  </a:lnTo>
                  <a:lnTo>
                    <a:pt x="301129" y="12433"/>
                  </a:lnTo>
                  <a:lnTo>
                    <a:pt x="301320" y="16421"/>
                  </a:lnTo>
                  <a:lnTo>
                    <a:pt x="296557" y="13957"/>
                  </a:lnTo>
                  <a:lnTo>
                    <a:pt x="296494" y="12509"/>
                  </a:lnTo>
                  <a:lnTo>
                    <a:pt x="294271" y="12903"/>
                  </a:lnTo>
                  <a:lnTo>
                    <a:pt x="288251" y="15608"/>
                  </a:lnTo>
                  <a:lnTo>
                    <a:pt x="282473" y="17551"/>
                  </a:lnTo>
                  <a:lnTo>
                    <a:pt x="276542" y="16484"/>
                  </a:lnTo>
                  <a:lnTo>
                    <a:pt x="275132" y="19177"/>
                  </a:lnTo>
                  <a:lnTo>
                    <a:pt x="264439" y="20116"/>
                  </a:lnTo>
                  <a:lnTo>
                    <a:pt x="264401" y="20688"/>
                  </a:lnTo>
                  <a:lnTo>
                    <a:pt x="266903" y="25781"/>
                  </a:lnTo>
                  <a:lnTo>
                    <a:pt x="263804" y="23939"/>
                  </a:lnTo>
                  <a:lnTo>
                    <a:pt x="264287" y="20993"/>
                  </a:lnTo>
                  <a:lnTo>
                    <a:pt x="264160" y="20231"/>
                  </a:lnTo>
                  <a:lnTo>
                    <a:pt x="264350" y="20612"/>
                  </a:lnTo>
                  <a:lnTo>
                    <a:pt x="264439" y="20116"/>
                  </a:lnTo>
                  <a:lnTo>
                    <a:pt x="264591" y="19227"/>
                  </a:lnTo>
                  <a:lnTo>
                    <a:pt x="256628" y="20586"/>
                  </a:lnTo>
                  <a:lnTo>
                    <a:pt x="252336" y="25793"/>
                  </a:lnTo>
                  <a:lnTo>
                    <a:pt x="250177" y="22936"/>
                  </a:lnTo>
                  <a:lnTo>
                    <a:pt x="247497" y="19367"/>
                  </a:lnTo>
                  <a:lnTo>
                    <a:pt x="241655" y="22936"/>
                  </a:lnTo>
                  <a:lnTo>
                    <a:pt x="244919" y="20294"/>
                  </a:lnTo>
                  <a:lnTo>
                    <a:pt x="245046" y="20142"/>
                  </a:lnTo>
                  <a:lnTo>
                    <a:pt x="245364" y="19405"/>
                  </a:lnTo>
                  <a:lnTo>
                    <a:pt x="245478" y="18897"/>
                  </a:lnTo>
                  <a:lnTo>
                    <a:pt x="245592" y="18580"/>
                  </a:lnTo>
                  <a:lnTo>
                    <a:pt x="245973" y="18237"/>
                  </a:lnTo>
                  <a:lnTo>
                    <a:pt x="248348" y="16116"/>
                  </a:lnTo>
                  <a:lnTo>
                    <a:pt x="242709" y="14465"/>
                  </a:lnTo>
                  <a:lnTo>
                    <a:pt x="236804" y="19900"/>
                  </a:lnTo>
                  <a:lnTo>
                    <a:pt x="242417" y="18237"/>
                  </a:lnTo>
                  <a:lnTo>
                    <a:pt x="243586" y="21120"/>
                  </a:lnTo>
                  <a:lnTo>
                    <a:pt x="239941" y="21691"/>
                  </a:lnTo>
                  <a:lnTo>
                    <a:pt x="237223" y="21945"/>
                  </a:lnTo>
                  <a:lnTo>
                    <a:pt x="241185" y="23837"/>
                  </a:lnTo>
                  <a:lnTo>
                    <a:pt x="232829" y="27482"/>
                  </a:lnTo>
                  <a:lnTo>
                    <a:pt x="226314" y="27736"/>
                  </a:lnTo>
                  <a:lnTo>
                    <a:pt x="222097" y="32969"/>
                  </a:lnTo>
                  <a:lnTo>
                    <a:pt x="231114" y="32270"/>
                  </a:lnTo>
                  <a:lnTo>
                    <a:pt x="240677" y="31038"/>
                  </a:lnTo>
                  <a:lnTo>
                    <a:pt x="250405" y="29235"/>
                  </a:lnTo>
                  <a:lnTo>
                    <a:pt x="259918" y="26809"/>
                  </a:lnTo>
                  <a:lnTo>
                    <a:pt x="266979" y="27254"/>
                  </a:lnTo>
                  <a:lnTo>
                    <a:pt x="256565" y="30200"/>
                  </a:lnTo>
                  <a:lnTo>
                    <a:pt x="262102" y="30454"/>
                  </a:lnTo>
                  <a:lnTo>
                    <a:pt x="270510" y="30137"/>
                  </a:lnTo>
                  <a:lnTo>
                    <a:pt x="277469" y="27482"/>
                  </a:lnTo>
                  <a:lnTo>
                    <a:pt x="279146" y="26809"/>
                  </a:lnTo>
                  <a:lnTo>
                    <a:pt x="281686" y="25793"/>
                  </a:lnTo>
                  <a:lnTo>
                    <a:pt x="283933" y="24892"/>
                  </a:lnTo>
                  <a:lnTo>
                    <a:pt x="290957" y="24701"/>
                  </a:lnTo>
                  <a:lnTo>
                    <a:pt x="289090" y="28295"/>
                  </a:lnTo>
                  <a:lnTo>
                    <a:pt x="295173" y="26136"/>
                  </a:lnTo>
                  <a:lnTo>
                    <a:pt x="303733" y="25946"/>
                  </a:lnTo>
                  <a:lnTo>
                    <a:pt x="313334" y="26098"/>
                  </a:lnTo>
                  <a:lnTo>
                    <a:pt x="314502" y="25946"/>
                  </a:lnTo>
                  <a:lnTo>
                    <a:pt x="322567" y="24917"/>
                  </a:lnTo>
                  <a:lnTo>
                    <a:pt x="322364" y="24701"/>
                  </a:lnTo>
                  <a:lnTo>
                    <a:pt x="319963" y="22136"/>
                  </a:lnTo>
                  <a:lnTo>
                    <a:pt x="321437" y="20916"/>
                  </a:lnTo>
                  <a:lnTo>
                    <a:pt x="324231" y="23837"/>
                  </a:lnTo>
                  <a:lnTo>
                    <a:pt x="335838" y="20916"/>
                  </a:lnTo>
                  <a:lnTo>
                    <a:pt x="339801" y="19913"/>
                  </a:lnTo>
                  <a:lnTo>
                    <a:pt x="349021" y="21082"/>
                  </a:lnTo>
                  <a:close/>
                </a:path>
                <a:path w="735329" h="65404">
                  <a:moveTo>
                    <a:pt x="353822" y="13639"/>
                  </a:moveTo>
                  <a:lnTo>
                    <a:pt x="347853" y="15595"/>
                  </a:lnTo>
                  <a:lnTo>
                    <a:pt x="348221" y="17335"/>
                  </a:lnTo>
                  <a:lnTo>
                    <a:pt x="351942" y="17183"/>
                  </a:lnTo>
                  <a:lnTo>
                    <a:pt x="353822" y="13639"/>
                  </a:lnTo>
                  <a:close/>
                </a:path>
                <a:path w="735329" h="65404">
                  <a:moveTo>
                    <a:pt x="410552" y="13093"/>
                  </a:moveTo>
                  <a:lnTo>
                    <a:pt x="410527" y="11722"/>
                  </a:lnTo>
                  <a:lnTo>
                    <a:pt x="410464" y="8877"/>
                  </a:lnTo>
                  <a:lnTo>
                    <a:pt x="403999" y="11722"/>
                  </a:lnTo>
                  <a:lnTo>
                    <a:pt x="404952" y="10693"/>
                  </a:lnTo>
                  <a:lnTo>
                    <a:pt x="405485" y="10121"/>
                  </a:lnTo>
                  <a:lnTo>
                    <a:pt x="405980" y="9601"/>
                  </a:lnTo>
                  <a:lnTo>
                    <a:pt x="399948" y="10121"/>
                  </a:lnTo>
                  <a:lnTo>
                    <a:pt x="401904" y="8013"/>
                  </a:lnTo>
                  <a:lnTo>
                    <a:pt x="394004" y="10693"/>
                  </a:lnTo>
                  <a:lnTo>
                    <a:pt x="387248" y="10147"/>
                  </a:lnTo>
                  <a:lnTo>
                    <a:pt x="380530" y="8991"/>
                  </a:lnTo>
                  <a:lnTo>
                    <a:pt x="372313" y="9715"/>
                  </a:lnTo>
                  <a:lnTo>
                    <a:pt x="379361" y="10325"/>
                  </a:lnTo>
                  <a:lnTo>
                    <a:pt x="379425" y="13093"/>
                  </a:lnTo>
                  <a:lnTo>
                    <a:pt x="410552" y="13093"/>
                  </a:lnTo>
                  <a:close/>
                </a:path>
                <a:path w="735329" h="65404">
                  <a:moveTo>
                    <a:pt x="413105" y="16052"/>
                  </a:moveTo>
                  <a:lnTo>
                    <a:pt x="405676" y="19202"/>
                  </a:lnTo>
                  <a:lnTo>
                    <a:pt x="405752" y="18084"/>
                  </a:lnTo>
                  <a:lnTo>
                    <a:pt x="405879" y="16281"/>
                  </a:lnTo>
                  <a:lnTo>
                    <a:pt x="406044" y="14084"/>
                  </a:lnTo>
                  <a:lnTo>
                    <a:pt x="406057" y="13957"/>
                  </a:lnTo>
                  <a:lnTo>
                    <a:pt x="410565" y="13246"/>
                  </a:lnTo>
                  <a:lnTo>
                    <a:pt x="379437" y="13220"/>
                  </a:lnTo>
                  <a:lnTo>
                    <a:pt x="375018" y="13220"/>
                  </a:lnTo>
                  <a:lnTo>
                    <a:pt x="372414" y="14084"/>
                  </a:lnTo>
                  <a:lnTo>
                    <a:pt x="369684" y="11125"/>
                  </a:lnTo>
                  <a:lnTo>
                    <a:pt x="369379" y="10795"/>
                  </a:lnTo>
                  <a:lnTo>
                    <a:pt x="368795" y="10147"/>
                  </a:lnTo>
                  <a:lnTo>
                    <a:pt x="366826" y="10795"/>
                  </a:lnTo>
                  <a:lnTo>
                    <a:pt x="360235" y="9296"/>
                  </a:lnTo>
                  <a:lnTo>
                    <a:pt x="354774" y="11836"/>
                  </a:lnTo>
                  <a:lnTo>
                    <a:pt x="353822" y="13639"/>
                  </a:lnTo>
                  <a:lnTo>
                    <a:pt x="358800" y="11988"/>
                  </a:lnTo>
                  <a:lnTo>
                    <a:pt x="365798" y="11125"/>
                  </a:lnTo>
                  <a:lnTo>
                    <a:pt x="368236" y="12433"/>
                  </a:lnTo>
                  <a:lnTo>
                    <a:pt x="368287" y="12903"/>
                  </a:lnTo>
                  <a:lnTo>
                    <a:pt x="368084" y="13957"/>
                  </a:lnTo>
                  <a:lnTo>
                    <a:pt x="367969" y="16281"/>
                  </a:lnTo>
                  <a:lnTo>
                    <a:pt x="361213" y="16192"/>
                  </a:lnTo>
                  <a:lnTo>
                    <a:pt x="357047" y="18897"/>
                  </a:lnTo>
                  <a:lnTo>
                    <a:pt x="353390" y="22656"/>
                  </a:lnTo>
                  <a:lnTo>
                    <a:pt x="348157" y="25768"/>
                  </a:lnTo>
                  <a:lnTo>
                    <a:pt x="354520" y="24244"/>
                  </a:lnTo>
                  <a:lnTo>
                    <a:pt x="361759" y="23647"/>
                  </a:lnTo>
                  <a:lnTo>
                    <a:pt x="368808" y="22860"/>
                  </a:lnTo>
                  <a:lnTo>
                    <a:pt x="374611" y="20688"/>
                  </a:lnTo>
                  <a:lnTo>
                    <a:pt x="372224" y="25133"/>
                  </a:lnTo>
                  <a:lnTo>
                    <a:pt x="378193" y="23685"/>
                  </a:lnTo>
                  <a:lnTo>
                    <a:pt x="381774" y="20688"/>
                  </a:lnTo>
                  <a:lnTo>
                    <a:pt x="381939" y="20561"/>
                  </a:lnTo>
                  <a:lnTo>
                    <a:pt x="385787" y="18084"/>
                  </a:lnTo>
                  <a:lnTo>
                    <a:pt x="392112" y="18580"/>
                  </a:lnTo>
                  <a:lnTo>
                    <a:pt x="391185" y="21805"/>
                  </a:lnTo>
                  <a:lnTo>
                    <a:pt x="408279" y="21590"/>
                  </a:lnTo>
                  <a:lnTo>
                    <a:pt x="412038" y="21678"/>
                  </a:lnTo>
                  <a:lnTo>
                    <a:pt x="412508" y="19202"/>
                  </a:lnTo>
                  <a:lnTo>
                    <a:pt x="413105" y="16052"/>
                  </a:lnTo>
                  <a:close/>
                </a:path>
                <a:path w="735329" h="65404">
                  <a:moveTo>
                    <a:pt x="414896" y="21742"/>
                  </a:moveTo>
                  <a:lnTo>
                    <a:pt x="412038" y="21678"/>
                  </a:lnTo>
                  <a:lnTo>
                    <a:pt x="411772" y="23101"/>
                  </a:lnTo>
                  <a:lnTo>
                    <a:pt x="414896" y="21742"/>
                  </a:lnTo>
                  <a:close/>
                </a:path>
                <a:path w="735329" h="65404">
                  <a:moveTo>
                    <a:pt x="424573" y="10464"/>
                  </a:moveTo>
                  <a:lnTo>
                    <a:pt x="424040" y="9639"/>
                  </a:lnTo>
                  <a:lnTo>
                    <a:pt x="424091" y="11938"/>
                  </a:lnTo>
                  <a:lnTo>
                    <a:pt x="424459" y="11214"/>
                  </a:lnTo>
                  <a:lnTo>
                    <a:pt x="424573" y="10464"/>
                  </a:lnTo>
                  <a:close/>
                </a:path>
                <a:path w="735329" h="65404">
                  <a:moveTo>
                    <a:pt x="458216" y="14833"/>
                  </a:moveTo>
                  <a:lnTo>
                    <a:pt x="458101" y="14668"/>
                  </a:lnTo>
                  <a:lnTo>
                    <a:pt x="449199" y="8991"/>
                  </a:lnTo>
                  <a:lnTo>
                    <a:pt x="448589" y="6896"/>
                  </a:lnTo>
                  <a:lnTo>
                    <a:pt x="441464" y="9220"/>
                  </a:lnTo>
                  <a:lnTo>
                    <a:pt x="435343" y="11988"/>
                  </a:lnTo>
                  <a:lnTo>
                    <a:pt x="429793" y="14693"/>
                  </a:lnTo>
                  <a:lnTo>
                    <a:pt x="424192" y="16941"/>
                  </a:lnTo>
                  <a:lnTo>
                    <a:pt x="424091" y="11938"/>
                  </a:lnTo>
                  <a:lnTo>
                    <a:pt x="422376" y="15430"/>
                  </a:lnTo>
                  <a:lnTo>
                    <a:pt x="412788" y="17792"/>
                  </a:lnTo>
                  <a:lnTo>
                    <a:pt x="418236" y="20294"/>
                  </a:lnTo>
                  <a:lnTo>
                    <a:pt x="414896" y="21742"/>
                  </a:lnTo>
                  <a:lnTo>
                    <a:pt x="425704" y="21996"/>
                  </a:lnTo>
                  <a:lnTo>
                    <a:pt x="442277" y="21221"/>
                  </a:lnTo>
                  <a:lnTo>
                    <a:pt x="456780" y="17437"/>
                  </a:lnTo>
                  <a:lnTo>
                    <a:pt x="457047" y="16941"/>
                  </a:lnTo>
                  <a:lnTo>
                    <a:pt x="458216" y="14833"/>
                  </a:lnTo>
                  <a:close/>
                </a:path>
                <a:path w="735329" h="65404">
                  <a:moveTo>
                    <a:pt x="467017" y="13639"/>
                  </a:moveTo>
                  <a:lnTo>
                    <a:pt x="462762" y="14046"/>
                  </a:lnTo>
                  <a:lnTo>
                    <a:pt x="461365" y="15189"/>
                  </a:lnTo>
                  <a:lnTo>
                    <a:pt x="463638" y="14363"/>
                  </a:lnTo>
                  <a:lnTo>
                    <a:pt x="467017" y="13639"/>
                  </a:lnTo>
                  <a:close/>
                </a:path>
                <a:path w="735329" h="65404">
                  <a:moveTo>
                    <a:pt x="512635" y="11391"/>
                  </a:moveTo>
                  <a:lnTo>
                    <a:pt x="511632" y="11798"/>
                  </a:lnTo>
                  <a:lnTo>
                    <a:pt x="510870" y="12077"/>
                  </a:lnTo>
                  <a:lnTo>
                    <a:pt x="511911" y="13233"/>
                  </a:lnTo>
                  <a:lnTo>
                    <a:pt x="512635" y="11391"/>
                  </a:lnTo>
                  <a:close/>
                </a:path>
                <a:path w="735329" h="65404">
                  <a:moveTo>
                    <a:pt x="514667" y="10553"/>
                  </a:moveTo>
                  <a:lnTo>
                    <a:pt x="513880" y="8255"/>
                  </a:lnTo>
                  <a:lnTo>
                    <a:pt x="512635" y="11391"/>
                  </a:lnTo>
                  <a:lnTo>
                    <a:pt x="514667" y="10553"/>
                  </a:lnTo>
                  <a:close/>
                </a:path>
                <a:path w="735329" h="65404">
                  <a:moveTo>
                    <a:pt x="672934" y="3797"/>
                  </a:moveTo>
                  <a:lnTo>
                    <a:pt x="671068" y="2603"/>
                  </a:lnTo>
                  <a:lnTo>
                    <a:pt x="671550" y="3175"/>
                  </a:lnTo>
                  <a:lnTo>
                    <a:pt x="672934" y="3797"/>
                  </a:lnTo>
                  <a:close/>
                </a:path>
                <a:path w="735329" h="65404">
                  <a:moveTo>
                    <a:pt x="673531" y="4064"/>
                  </a:moveTo>
                  <a:lnTo>
                    <a:pt x="672934" y="3797"/>
                  </a:lnTo>
                  <a:lnTo>
                    <a:pt x="673442" y="4127"/>
                  </a:lnTo>
                  <a:close/>
                </a:path>
                <a:path w="735329" h="65404">
                  <a:moveTo>
                    <a:pt x="677011" y="5232"/>
                  </a:moveTo>
                  <a:lnTo>
                    <a:pt x="676033" y="5511"/>
                  </a:lnTo>
                  <a:lnTo>
                    <a:pt x="675970" y="5753"/>
                  </a:lnTo>
                  <a:lnTo>
                    <a:pt x="676516" y="6083"/>
                  </a:lnTo>
                  <a:lnTo>
                    <a:pt x="677011" y="5232"/>
                  </a:lnTo>
                  <a:close/>
                </a:path>
                <a:path w="735329" h="65404">
                  <a:moveTo>
                    <a:pt x="727989" y="16319"/>
                  </a:moveTo>
                  <a:lnTo>
                    <a:pt x="727824" y="16319"/>
                  </a:lnTo>
                  <a:lnTo>
                    <a:pt x="727989" y="16319"/>
                  </a:lnTo>
                  <a:close/>
                </a:path>
                <a:path w="735329" h="65404">
                  <a:moveTo>
                    <a:pt x="731481" y="13195"/>
                  </a:moveTo>
                  <a:lnTo>
                    <a:pt x="728827" y="10642"/>
                  </a:lnTo>
                  <a:lnTo>
                    <a:pt x="728522" y="10363"/>
                  </a:lnTo>
                  <a:lnTo>
                    <a:pt x="723849" y="8026"/>
                  </a:lnTo>
                  <a:lnTo>
                    <a:pt x="723074" y="7645"/>
                  </a:lnTo>
                  <a:lnTo>
                    <a:pt x="722287" y="7099"/>
                  </a:lnTo>
                  <a:lnTo>
                    <a:pt x="719188" y="4914"/>
                  </a:lnTo>
                  <a:lnTo>
                    <a:pt x="710095" y="7099"/>
                  </a:lnTo>
                  <a:lnTo>
                    <a:pt x="709218" y="6692"/>
                  </a:lnTo>
                  <a:lnTo>
                    <a:pt x="703897" y="4279"/>
                  </a:lnTo>
                  <a:lnTo>
                    <a:pt x="697877" y="673"/>
                  </a:lnTo>
                  <a:lnTo>
                    <a:pt x="689152" y="292"/>
                  </a:lnTo>
                  <a:lnTo>
                    <a:pt x="681088" y="2603"/>
                  </a:lnTo>
                  <a:lnTo>
                    <a:pt x="680123" y="0"/>
                  </a:lnTo>
                  <a:lnTo>
                    <a:pt x="677011" y="5232"/>
                  </a:lnTo>
                  <a:lnTo>
                    <a:pt x="679056" y="4648"/>
                  </a:lnTo>
                  <a:lnTo>
                    <a:pt x="682066" y="5232"/>
                  </a:lnTo>
                  <a:lnTo>
                    <a:pt x="681837" y="4648"/>
                  </a:lnTo>
                  <a:lnTo>
                    <a:pt x="681253" y="3073"/>
                  </a:lnTo>
                  <a:lnTo>
                    <a:pt x="690105" y="4368"/>
                  </a:lnTo>
                  <a:lnTo>
                    <a:pt x="689559" y="6692"/>
                  </a:lnTo>
                  <a:lnTo>
                    <a:pt x="684530" y="6680"/>
                  </a:lnTo>
                  <a:lnTo>
                    <a:pt x="679475" y="9575"/>
                  </a:lnTo>
                  <a:lnTo>
                    <a:pt x="676122" y="8115"/>
                  </a:lnTo>
                  <a:lnTo>
                    <a:pt x="675487" y="7835"/>
                  </a:lnTo>
                  <a:lnTo>
                    <a:pt x="675563" y="7505"/>
                  </a:lnTo>
                  <a:lnTo>
                    <a:pt x="675894" y="6083"/>
                  </a:lnTo>
                  <a:lnTo>
                    <a:pt x="675868" y="5676"/>
                  </a:lnTo>
                  <a:lnTo>
                    <a:pt x="673442" y="4127"/>
                  </a:lnTo>
                  <a:lnTo>
                    <a:pt x="672007" y="5207"/>
                  </a:lnTo>
                  <a:lnTo>
                    <a:pt x="664832" y="5359"/>
                  </a:lnTo>
                  <a:lnTo>
                    <a:pt x="660946" y="6604"/>
                  </a:lnTo>
                  <a:lnTo>
                    <a:pt x="656310" y="7505"/>
                  </a:lnTo>
                  <a:lnTo>
                    <a:pt x="646899" y="6667"/>
                  </a:lnTo>
                  <a:lnTo>
                    <a:pt x="644372" y="8115"/>
                  </a:lnTo>
                  <a:lnTo>
                    <a:pt x="641858" y="8102"/>
                  </a:lnTo>
                  <a:lnTo>
                    <a:pt x="642315" y="11582"/>
                  </a:lnTo>
                  <a:lnTo>
                    <a:pt x="637133" y="9004"/>
                  </a:lnTo>
                  <a:lnTo>
                    <a:pt x="634580" y="7289"/>
                  </a:lnTo>
                  <a:lnTo>
                    <a:pt x="631558" y="5676"/>
                  </a:lnTo>
                  <a:lnTo>
                    <a:pt x="625322" y="3492"/>
                  </a:lnTo>
                  <a:lnTo>
                    <a:pt x="625805" y="5524"/>
                  </a:lnTo>
                  <a:lnTo>
                    <a:pt x="629780" y="10121"/>
                  </a:lnTo>
                  <a:lnTo>
                    <a:pt x="629754" y="14490"/>
                  </a:lnTo>
                  <a:lnTo>
                    <a:pt x="626237" y="13665"/>
                  </a:lnTo>
                  <a:lnTo>
                    <a:pt x="622782" y="12852"/>
                  </a:lnTo>
                  <a:lnTo>
                    <a:pt x="622465" y="12788"/>
                  </a:lnTo>
                  <a:lnTo>
                    <a:pt x="619734" y="12141"/>
                  </a:lnTo>
                  <a:lnTo>
                    <a:pt x="613410" y="12331"/>
                  </a:lnTo>
                  <a:lnTo>
                    <a:pt x="608241" y="12788"/>
                  </a:lnTo>
                  <a:lnTo>
                    <a:pt x="603427" y="11633"/>
                  </a:lnTo>
                  <a:lnTo>
                    <a:pt x="601675" y="11214"/>
                  </a:lnTo>
                  <a:lnTo>
                    <a:pt x="602869" y="10960"/>
                  </a:lnTo>
                  <a:lnTo>
                    <a:pt x="604304" y="9829"/>
                  </a:lnTo>
                  <a:lnTo>
                    <a:pt x="607212" y="10375"/>
                  </a:lnTo>
                  <a:lnTo>
                    <a:pt x="607072" y="9829"/>
                  </a:lnTo>
                  <a:lnTo>
                    <a:pt x="605726" y="4279"/>
                  </a:lnTo>
                  <a:lnTo>
                    <a:pt x="598170" y="11633"/>
                  </a:lnTo>
                  <a:lnTo>
                    <a:pt x="592188" y="10515"/>
                  </a:lnTo>
                  <a:lnTo>
                    <a:pt x="592251" y="9804"/>
                  </a:lnTo>
                  <a:lnTo>
                    <a:pt x="592670" y="5295"/>
                  </a:lnTo>
                  <a:lnTo>
                    <a:pt x="587146" y="6210"/>
                  </a:lnTo>
                  <a:lnTo>
                    <a:pt x="577608" y="9804"/>
                  </a:lnTo>
                  <a:lnTo>
                    <a:pt x="575195" y="8534"/>
                  </a:lnTo>
                  <a:lnTo>
                    <a:pt x="570572" y="6083"/>
                  </a:lnTo>
                  <a:lnTo>
                    <a:pt x="572109" y="3454"/>
                  </a:lnTo>
                  <a:lnTo>
                    <a:pt x="561174" y="5676"/>
                  </a:lnTo>
                  <a:lnTo>
                    <a:pt x="549935" y="6692"/>
                  </a:lnTo>
                  <a:lnTo>
                    <a:pt x="539191" y="7366"/>
                  </a:lnTo>
                  <a:lnTo>
                    <a:pt x="529450" y="8534"/>
                  </a:lnTo>
                  <a:lnTo>
                    <a:pt x="522884" y="5461"/>
                  </a:lnTo>
                  <a:lnTo>
                    <a:pt x="518312" y="7670"/>
                  </a:lnTo>
                  <a:lnTo>
                    <a:pt x="523468" y="8839"/>
                  </a:lnTo>
                  <a:lnTo>
                    <a:pt x="529475" y="10693"/>
                  </a:lnTo>
                  <a:lnTo>
                    <a:pt x="527469" y="14960"/>
                  </a:lnTo>
                  <a:lnTo>
                    <a:pt x="525119" y="11404"/>
                  </a:lnTo>
                  <a:lnTo>
                    <a:pt x="521246" y="12623"/>
                  </a:lnTo>
                  <a:lnTo>
                    <a:pt x="515975" y="14960"/>
                  </a:lnTo>
                  <a:lnTo>
                    <a:pt x="510641" y="14782"/>
                  </a:lnTo>
                  <a:lnTo>
                    <a:pt x="509435" y="14744"/>
                  </a:lnTo>
                  <a:lnTo>
                    <a:pt x="508914" y="12788"/>
                  </a:lnTo>
                  <a:lnTo>
                    <a:pt x="510870" y="12077"/>
                  </a:lnTo>
                  <a:lnTo>
                    <a:pt x="510247" y="11366"/>
                  </a:lnTo>
                  <a:lnTo>
                    <a:pt x="508876" y="9817"/>
                  </a:lnTo>
                  <a:lnTo>
                    <a:pt x="503885" y="11366"/>
                  </a:lnTo>
                  <a:lnTo>
                    <a:pt x="503948" y="11010"/>
                  </a:lnTo>
                  <a:lnTo>
                    <a:pt x="504825" y="6692"/>
                  </a:lnTo>
                  <a:lnTo>
                    <a:pt x="493331" y="11010"/>
                  </a:lnTo>
                  <a:lnTo>
                    <a:pt x="496277" y="5702"/>
                  </a:lnTo>
                  <a:lnTo>
                    <a:pt x="478815" y="14782"/>
                  </a:lnTo>
                  <a:lnTo>
                    <a:pt x="475869" y="12204"/>
                  </a:lnTo>
                  <a:lnTo>
                    <a:pt x="470776" y="12852"/>
                  </a:lnTo>
                  <a:lnTo>
                    <a:pt x="467017" y="13639"/>
                  </a:lnTo>
                  <a:lnTo>
                    <a:pt x="470750" y="14617"/>
                  </a:lnTo>
                  <a:lnTo>
                    <a:pt x="470750" y="17576"/>
                  </a:lnTo>
                  <a:lnTo>
                    <a:pt x="470877" y="20269"/>
                  </a:lnTo>
                  <a:lnTo>
                    <a:pt x="475399" y="22415"/>
                  </a:lnTo>
                  <a:lnTo>
                    <a:pt x="488734" y="20561"/>
                  </a:lnTo>
                  <a:lnTo>
                    <a:pt x="504431" y="19215"/>
                  </a:lnTo>
                  <a:lnTo>
                    <a:pt x="520890" y="18719"/>
                  </a:lnTo>
                  <a:lnTo>
                    <a:pt x="536524" y="19431"/>
                  </a:lnTo>
                  <a:lnTo>
                    <a:pt x="536740" y="18719"/>
                  </a:lnTo>
                  <a:lnTo>
                    <a:pt x="537908" y="14960"/>
                  </a:lnTo>
                  <a:lnTo>
                    <a:pt x="538518" y="12992"/>
                  </a:lnTo>
                  <a:lnTo>
                    <a:pt x="549059" y="19177"/>
                  </a:lnTo>
                  <a:lnTo>
                    <a:pt x="552030" y="13881"/>
                  </a:lnTo>
                  <a:lnTo>
                    <a:pt x="554558" y="19646"/>
                  </a:lnTo>
                  <a:lnTo>
                    <a:pt x="559422" y="18402"/>
                  </a:lnTo>
                  <a:lnTo>
                    <a:pt x="558126" y="17030"/>
                  </a:lnTo>
                  <a:lnTo>
                    <a:pt x="555040" y="15532"/>
                  </a:lnTo>
                  <a:lnTo>
                    <a:pt x="554545" y="13881"/>
                  </a:lnTo>
                  <a:lnTo>
                    <a:pt x="559269" y="12992"/>
                  </a:lnTo>
                  <a:lnTo>
                    <a:pt x="560057" y="12852"/>
                  </a:lnTo>
                  <a:lnTo>
                    <a:pt x="564362" y="16471"/>
                  </a:lnTo>
                  <a:lnTo>
                    <a:pt x="564451" y="17259"/>
                  </a:lnTo>
                  <a:lnTo>
                    <a:pt x="564095" y="18961"/>
                  </a:lnTo>
                  <a:lnTo>
                    <a:pt x="573125" y="19138"/>
                  </a:lnTo>
                  <a:lnTo>
                    <a:pt x="565086" y="17195"/>
                  </a:lnTo>
                  <a:lnTo>
                    <a:pt x="569595" y="13665"/>
                  </a:lnTo>
                  <a:lnTo>
                    <a:pt x="575614" y="20586"/>
                  </a:lnTo>
                  <a:lnTo>
                    <a:pt x="598131" y="18275"/>
                  </a:lnTo>
                  <a:lnTo>
                    <a:pt x="622731" y="16090"/>
                  </a:lnTo>
                  <a:lnTo>
                    <a:pt x="648081" y="15151"/>
                  </a:lnTo>
                  <a:lnTo>
                    <a:pt x="672846" y="16560"/>
                  </a:lnTo>
                  <a:lnTo>
                    <a:pt x="672045" y="15151"/>
                  </a:lnTo>
                  <a:lnTo>
                    <a:pt x="671690" y="14490"/>
                  </a:lnTo>
                  <a:lnTo>
                    <a:pt x="670420" y="12204"/>
                  </a:lnTo>
                  <a:lnTo>
                    <a:pt x="680516" y="11798"/>
                  </a:lnTo>
                  <a:lnTo>
                    <a:pt x="681278" y="11582"/>
                  </a:lnTo>
                  <a:lnTo>
                    <a:pt x="688555" y="9575"/>
                  </a:lnTo>
                  <a:lnTo>
                    <a:pt x="689584" y="9296"/>
                  </a:lnTo>
                  <a:lnTo>
                    <a:pt x="698347" y="8140"/>
                  </a:lnTo>
                  <a:lnTo>
                    <a:pt x="707542" y="11760"/>
                  </a:lnTo>
                  <a:lnTo>
                    <a:pt x="711796" y="8140"/>
                  </a:lnTo>
                  <a:lnTo>
                    <a:pt x="709523" y="10121"/>
                  </a:lnTo>
                  <a:lnTo>
                    <a:pt x="714286" y="14490"/>
                  </a:lnTo>
                  <a:lnTo>
                    <a:pt x="714387" y="14643"/>
                  </a:lnTo>
                  <a:lnTo>
                    <a:pt x="710603" y="17576"/>
                  </a:lnTo>
                  <a:lnTo>
                    <a:pt x="714565" y="16103"/>
                  </a:lnTo>
                  <a:lnTo>
                    <a:pt x="718743" y="17818"/>
                  </a:lnTo>
                  <a:lnTo>
                    <a:pt x="722820" y="16471"/>
                  </a:lnTo>
                  <a:lnTo>
                    <a:pt x="721563" y="16103"/>
                  </a:lnTo>
                  <a:lnTo>
                    <a:pt x="715568" y="14338"/>
                  </a:lnTo>
                  <a:lnTo>
                    <a:pt x="720674" y="10642"/>
                  </a:lnTo>
                  <a:lnTo>
                    <a:pt x="726274" y="12992"/>
                  </a:lnTo>
                  <a:lnTo>
                    <a:pt x="727938" y="16268"/>
                  </a:lnTo>
                  <a:lnTo>
                    <a:pt x="731481" y="13195"/>
                  </a:lnTo>
                  <a:close/>
                </a:path>
                <a:path w="735329" h="65404">
                  <a:moveTo>
                    <a:pt x="735330" y="5638"/>
                  </a:moveTo>
                  <a:lnTo>
                    <a:pt x="731304" y="5448"/>
                  </a:lnTo>
                  <a:lnTo>
                    <a:pt x="731977" y="7467"/>
                  </a:lnTo>
                  <a:lnTo>
                    <a:pt x="735330" y="5638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16" name="object 16"/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4163920" y="7489723"/>
              <a:ext cx="304002" cy="76822"/>
            </a:xfrm>
            <a:prstGeom prst="rect">
              <a:avLst/>
            </a:prstGeom>
          </p:spPr>
        </p:pic>
        <p:pic>
          <p:nvPicPr>
            <p:cNvPr id="17" name="object 17"/>
            <p:cNvPicPr/>
            <p:nvPr/>
          </p:nvPicPr>
          <p:blipFill>
            <a:blip r:embed="rId7" cstate="print"/>
            <a:stretch>
              <a:fillRect/>
            </a:stretch>
          </p:blipFill>
          <p:spPr>
            <a:xfrm>
              <a:off x="4721250" y="7463079"/>
              <a:ext cx="475221" cy="130898"/>
            </a:xfrm>
            <a:prstGeom prst="rect">
              <a:avLst/>
            </a:prstGeom>
          </p:spPr>
        </p:pic>
        <p:sp>
          <p:nvSpPr>
            <p:cNvPr id="18" name="object 18"/>
            <p:cNvSpPr/>
            <p:nvPr/>
          </p:nvSpPr>
          <p:spPr>
            <a:xfrm>
              <a:off x="4003395" y="7365974"/>
              <a:ext cx="1806575" cy="223520"/>
            </a:xfrm>
            <a:custGeom>
              <a:avLst/>
              <a:gdLst/>
              <a:ahLst/>
              <a:cxnLst/>
              <a:rect l="l" t="t" r="r" b="b"/>
              <a:pathLst>
                <a:path w="1806575" h="223520">
                  <a:moveTo>
                    <a:pt x="238823" y="45364"/>
                  </a:moveTo>
                  <a:lnTo>
                    <a:pt x="238455" y="44564"/>
                  </a:lnTo>
                  <a:lnTo>
                    <a:pt x="232117" y="46710"/>
                  </a:lnTo>
                  <a:lnTo>
                    <a:pt x="238823" y="45364"/>
                  </a:lnTo>
                  <a:close/>
                </a:path>
                <a:path w="1806575" h="223520">
                  <a:moveTo>
                    <a:pt x="245135" y="43408"/>
                  </a:moveTo>
                  <a:lnTo>
                    <a:pt x="236969" y="41427"/>
                  </a:lnTo>
                  <a:lnTo>
                    <a:pt x="238455" y="44564"/>
                  </a:lnTo>
                  <a:lnTo>
                    <a:pt x="241846" y="43726"/>
                  </a:lnTo>
                  <a:lnTo>
                    <a:pt x="245135" y="43408"/>
                  </a:lnTo>
                  <a:close/>
                </a:path>
                <a:path w="1806575" h="223520">
                  <a:moveTo>
                    <a:pt x="248475" y="44208"/>
                  </a:moveTo>
                  <a:lnTo>
                    <a:pt x="245351" y="43383"/>
                  </a:lnTo>
                  <a:lnTo>
                    <a:pt x="245135" y="43408"/>
                  </a:lnTo>
                  <a:lnTo>
                    <a:pt x="248475" y="44208"/>
                  </a:lnTo>
                  <a:close/>
                </a:path>
                <a:path w="1806575" h="223520">
                  <a:moveTo>
                    <a:pt x="353263" y="165633"/>
                  </a:moveTo>
                  <a:lnTo>
                    <a:pt x="352183" y="164795"/>
                  </a:lnTo>
                  <a:lnTo>
                    <a:pt x="350227" y="164858"/>
                  </a:lnTo>
                  <a:lnTo>
                    <a:pt x="351332" y="165582"/>
                  </a:lnTo>
                  <a:lnTo>
                    <a:pt x="353263" y="165633"/>
                  </a:lnTo>
                  <a:close/>
                </a:path>
                <a:path w="1806575" h="223520">
                  <a:moveTo>
                    <a:pt x="353796" y="161391"/>
                  </a:moveTo>
                  <a:lnTo>
                    <a:pt x="350989" y="162026"/>
                  </a:lnTo>
                  <a:lnTo>
                    <a:pt x="353555" y="161658"/>
                  </a:lnTo>
                  <a:lnTo>
                    <a:pt x="353796" y="161391"/>
                  </a:lnTo>
                  <a:close/>
                </a:path>
                <a:path w="1806575" h="223520">
                  <a:moveTo>
                    <a:pt x="354965" y="161442"/>
                  </a:moveTo>
                  <a:lnTo>
                    <a:pt x="353555" y="161658"/>
                  </a:lnTo>
                  <a:lnTo>
                    <a:pt x="351485" y="163817"/>
                  </a:lnTo>
                  <a:lnTo>
                    <a:pt x="354965" y="161442"/>
                  </a:lnTo>
                  <a:close/>
                </a:path>
                <a:path w="1806575" h="223520">
                  <a:moveTo>
                    <a:pt x="355663" y="166535"/>
                  </a:moveTo>
                  <a:lnTo>
                    <a:pt x="354876" y="165887"/>
                  </a:lnTo>
                  <a:lnTo>
                    <a:pt x="353491" y="165633"/>
                  </a:lnTo>
                  <a:lnTo>
                    <a:pt x="353263" y="165633"/>
                  </a:lnTo>
                  <a:lnTo>
                    <a:pt x="355384" y="167259"/>
                  </a:lnTo>
                  <a:lnTo>
                    <a:pt x="355663" y="166535"/>
                  </a:lnTo>
                  <a:close/>
                </a:path>
                <a:path w="1806575" h="223520">
                  <a:moveTo>
                    <a:pt x="355815" y="171602"/>
                  </a:moveTo>
                  <a:lnTo>
                    <a:pt x="355688" y="171538"/>
                  </a:lnTo>
                  <a:lnTo>
                    <a:pt x="355815" y="171602"/>
                  </a:lnTo>
                  <a:close/>
                </a:path>
                <a:path w="1806575" h="223520">
                  <a:moveTo>
                    <a:pt x="356133" y="161264"/>
                  </a:moveTo>
                  <a:lnTo>
                    <a:pt x="356108" y="161137"/>
                  </a:lnTo>
                  <a:lnTo>
                    <a:pt x="356044" y="160896"/>
                  </a:lnTo>
                  <a:lnTo>
                    <a:pt x="355765" y="160947"/>
                  </a:lnTo>
                  <a:lnTo>
                    <a:pt x="355638" y="160985"/>
                  </a:lnTo>
                  <a:lnTo>
                    <a:pt x="354965" y="161442"/>
                  </a:lnTo>
                  <a:lnTo>
                    <a:pt x="356133" y="161264"/>
                  </a:lnTo>
                  <a:close/>
                </a:path>
                <a:path w="1806575" h="223520">
                  <a:moveTo>
                    <a:pt x="357454" y="160566"/>
                  </a:moveTo>
                  <a:lnTo>
                    <a:pt x="354774" y="160591"/>
                  </a:lnTo>
                  <a:lnTo>
                    <a:pt x="355638" y="160985"/>
                  </a:lnTo>
                  <a:lnTo>
                    <a:pt x="356006" y="160731"/>
                  </a:lnTo>
                  <a:lnTo>
                    <a:pt x="356044" y="160896"/>
                  </a:lnTo>
                  <a:lnTo>
                    <a:pt x="356717" y="160731"/>
                  </a:lnTo>
                  <a:lnTo>
                    <a:pt x="357454" y="160566"/>
                  </a:lnTo>
                  <a:close/>
                </a:path>
                <a:path w="1806575" h="223520">
                  <a:moveTo>
                    <a:pt x="360464" y="157734"/>
                  </a:moveTo>
                  <a:lnTo>
                    <a:pt x="358267" y="157683"/>
                  </a:lnTo>
                  <a:lnTo>
                    <a:pt x="358152" y="158788"/>
                  </a:lnTo>
                  <a:lnTo>
                    <a:pt x="360184" y="159639"/>
                  </a:lnTo>
                  <a:lnTo>
                    <a:pt x="360464" y="157734"/>
                  </a:lnTo>
                  <a:close/>
                </a:path>
                <a:path w="1806575" h="223520">
                  <a:moveTo>
                    <a:pt x="361073" y="173672"/>
                  </a:moveTo>
                  <a:lnTo>
                    <a:pt x="355815" y="171602"/>
                  </a:lnTo>
                  <a:lnTo>
                    <a:pt x="356476" y="174358"/>
                  </a:lnTo>
                  <a:lnTo>
                    <a:pt x="361073" y="173672"/>
                  </a:lnTo>
                  <a:close/>
                </a:path>
                <a:path w="1806575" h="223520">
                  <a:moveTo>
                    <a:pt x="361188" y="157746"/>
                  </a:moveTo>
                  <a:lnTo>
                    <a:pt x="360578" y="157073"/>
                  </a:lnTo>
                  <a:lnTo>
                    <a:pt x="360464" y="157734"/>
                  </a:lnTo>
                  <a:lnTo>
                    <a:pt x="361188" y="157746"/>
                  </a:lnTo>
                  <a:close/>
                </a:path>
                <a:path w="1806575" h="223520">
                  <a:moveTo>
                    <a:pt x="386753" y="137160"/>
                  </a:moveTo>
                  <a:lnTo>
                    <a:pt x="383857" y="137528"/>
                  </a:lnTo>
                  <a:lnTo>
                    <a:pt x="386613" y="138099"/>
                  </a:lnTo>
                  <a:lnTo>
                    <a:pt x="386753" y="137160"/>
                  </a:lnTo>
                  <a:close/>
                </a:path>
                <a:path w="1806575" h="223520">
                  <a:moveTo>
                    <a:pt x="387692" y="183337"/>
                  </a:moveTo>
                  <a:lnTo>
                    <a:pt x="385292" y="182245"/>
                  </a:lnTo>
                  <a:lnTo>
                    <a:pt x="386435" y="183464"/>
                  </a:lnTo>
                  <a:lnTo>
                    <a:pt x="387692" y="183337"/>
                  </a:lnTo>
                  <a:close/>
                </a:path>
                <a:path w="1806575" h="223520">
                  <a:moveTo>
                    <a:pt x="388924" y="183883"/>
                  </a:moveTo>
                  <a:lnTo>
                    <a:pt x="388734" y="183222"/>
                  </a:lnTo>
                  <a:lnTo>
                    <a:pt x="387692" y="183337"/>
                  </a:lnTo>
                  <a:lnTo>
                    <a:pt x="388924" y="183883"/>
                  </a:lnTo>
                  <a:close/>
                </a:path>
                <a:path w="1806575" h="223520">
                  <a:moveTo>
                    <a:pt x="389013" y="133972"/>
                  </a:moveTo>
                  <a:lnTo>
                    <a:pt x="385572" y="133870"/>
                  </a:lnTo>
                  <a:lnTo>
                    <a:pt x="383654" y="135204"/>
                  </a:lnTo>
                  <a:lnTo>
                    <a:pt x="385279" y="135724"/>
                  </a:lnTo>
                  <a:lnTo>
                    <a:pt x="388200" y="135356"/>
                  </a:lnTo>
                  <a:lnTo>
                    <a:pt x="389013" y="133972"/>
                  </a:lnTo>
                  <a:close/>
                </a:path>
                <a:path w="1806575" h="223520">
                  <a:moveTo>
                    <a:pt x="450684" y="132384"/>
                  </a:moveTo>
                  <a:lnTo>
                    <a:pt x="449503" y="131241"/>
                  </a:lnTo>
                  <a:lnTo>
                    <a:pt x="446747" y="128600"/>
                  </a:lnTo>
                  <a:lnTo>
                    <a:pt x="440220" y="131457"/>
                  </a:lnTo>
                  <a:lnTo>
                    <a:pt x="440194" y="130911"/>
                  </a:lnTo>
                  <a:lnTo>
                    <a:pt x="440182" y="130683"/>
                  </a:lnTo>
                  <a:lnTo>
                    <a:pt x="439966" y="123863"/>
                  </a:lnTo>
                  <a:lnTo>
                    <a:pt x="431088" y="123405"/>
                  </a:lnTo>
                  <a:lnTo>
                    <a:pt x="423392" y="127317"/>
                  </a:lnTo>
                  <a:lnTo>
                    <a:pt x="416090" y="130683"/>
                  </a:lnTo>
                  <a:lnTo>
                    <a:pt x="408355" y="128511"/>
                  </a:lnTo>
                  <a:lnTo>
                    <a:pt x="403225" y="130924"/>
                  </a:lnTo>
                  <a:lnTo>
                    <a:pt x="396303" y="133642"/>
                  </a:lnTo>
                  <a:lnTo>
                    <a:pt x="393319" y="138353"/>
                  </a:lnTo>
                  <a:lnTo>
                    <a:pt x="393153" y="136004"/>
                  </a:lnTo>
                  <a:lnTo>
                    <a:pt x="390537" y="137795"/>
                  </a:lnTo>
                  <a:lnTo>
                    <a:pt x="384302" y="142201"/>
                  </a:lnTo>
                  <a:lnTo>
                    <a:pt x="380479" y="141719"/>
                  </a:lnTo>
                  <a:lnTo>
                    <a:pt x="384086" y="139877"/>
                  </a:lnTo>
                  <a:lnTo>
                    <a:pt x="376453" y="139077"/>
                  </a:lnTo>
                  <a:lnTo>
                    <a:pt x="371614" y="144119"/>
                  </a:lnTo>
                  <a:lnTo>
                    <a:pt x="366877" y="148996"/>
                  </a:lnTo>
                  <a:lnTo>
                    <a:pt x="368490" y="148374"/>
                  </a:lnTo>
                  <a:lnTo>
                    <a:pt x="367309" y="152768"/>
                  </a:lnTo>
                  <a:lnTo>
                    <a:pt x="365213" y="152806"/>
                  </a:lnTo>
                  <a:lnTo>
                    <a:pt x="362369" y="152247"/>
                  </a:lnTo>
                  <a:lnTo>
                    <a:pt x="359003" y="154876"/>
                  </a:lnTo>
                  <a:lnTo>
                    <a:pt x="358800" y="150761"/>
                  </a:lnTo>
                  <a:lnTo>
                    <a:pt x="361861" y="148869"/>
                  </a:lnTo>
                  <a:lnTo>
                    <a:pt x="362470" y="146634"/>
                  </a:lnTo>
                  <a:lnTo>
                    <a:pt x="355625" y="147713"/>
                  </a:lnTo>
                  <a:lnTo>
                    <a:pt x="352145" y="151053"/>
                  </a:lnTo>
                  <a:lnTo>
                    <a:pt x="349135" y="154978"/>
                  </a:lnTo>
                  <a:lnTo>
                    <a:pt x="343725" y="157759"/>
                  </a:lnTo>
                  <a:lnTo>
                    <a:pt x="343890" y="156806"/>
                  </a:lnTo>
                  <a:lnTo>
                    <a:pt x="341960" y="158064"/>
                  </a:lnTo>
                  <a:lnTo>
                    <a:pt x="343789" y="163398"/>
                  </a:lnTo>
                  <a:lnTo>
                    <a:pt x="345782" y="164782"/>
                  </a:lnTo>
                  <a:lnTo>
                    <a:pt x="346671" y="161137"/>
                  </a:lnTo>
                  <a:lnTo>
                    <a:pt x="347052" y="160566"/>
                  </a:lnTo>
                  <a:lnTo>
                    <a:pt x="347535" y="159893"/>
                  </a:lnTo>
                  <a:lnTo>
                    <a:pt x="348615" y="162293"/>
                  </a:lnTo>
                  <a:lnTo>
                    <a:pt x="352234" y="161480"/>
                  </a:lnTo>
                  <a:lnTo>
                    <a:pt x="354228" y="160947"/>
                  </a:lnTo>
                  <a:lnTo>
                    <a:pt x="353796" y="161391"/>
                  </a:lnTo>
                  <a:lnTo>
                    <a:pt x="355460" y="161023"/>
                  </a:lnTo>
                  <a:lnTo>
                    <a:pt x="354774" y="160769"/>
                  </a:lnTo>
                  <a:lnTo>
                    <a:pt x="353707" y="159893"/>
                  </a:lnTo>
                  <a:lnTo>
                    <a:pt x="352640" y="159004"/>
                  </a:lnTo>
                  <a:lnTo>
                    <a:pt x="353987" y="157759"/>
                  </a:lnTo>
                  <a:lnTo>
                    <a:pt x="355777" y="156108"/>
                  </a:lnTo>
                  <a:lnTo>
                    <a:pt x="359740" y="156121"/>
                  </a:lnTo>
                  <a:lnTo>
                    <a:pt x="360578" y="157073"/>
                  </a:lnTo>
                  <a:lnTo>
                    <a:pt x="360718" y="156108"/>
                  </a:lnTo>
                  <a:lnTo>
                    <a:pt x="360908" y="154876"/>
                  </a:lnTo>
                  <a:lnTo>
                    <a:pt x="360959" y="154571"/>
                  </a:lnTo>
                  <a:lnTo>
                    <a:pt x="363753" y="152984"/>
                  </a:lnTo>
                  <a:lnTo>
                    <a:pt x="366966" y="153644"/>
                  </a:lnTo>
                  <a:lnTo>
                    <a:pt x="364883" y="155638"/>
                  </a:lnTo>
                  <a:lnTo>
                    <a:pt x="365023" y="156578"/>
                  </a:lnTo>
                  <a:lnTo>
                    <a:pt x="370725" y="153504"/>
                  </a:lnTo>
                  <a:lnTo>
                    <a:pt x="372694" y="152984"/>
                  </a:lnTo>
                  <a:lnTo>
                    <a:pt x="373405" y="152806"/>
                  </a:lnTo>
                  <a:lnTo>
                    <a:pt x="375856" y="152158"/>
                  </a:lnTo>
                  <a:lnTo>
                    <a:pt x="380314" y="149898"/>
                  </a:lnTo>
                  <a:lnTo>
                    <a:pt x="381279" y="148374"/>
                  </a:lnTo>
                  <a:lnTo>
                    <a:pt x="384009" y="144119"/>
                  </a:lnTo>
                  <a:lnTo>
                    <a:pt x="389280" y="146126"/>
                  </a:lnTo>
                  <a:lnTo>
                    <a:pt x="390182" y="143840"/>
                  </a:lnTo>
                  <a:lnTo>
                    <a:pt x="395973" y="138925"/>
                  </a:lnTo>
                  <a:lnTo>
                    <a:pt x="395833" y="146380"/>
                  </a:lnTo>
                  <a:lnTo>
                    <a:pt x="401218" y="146672"/>
                  </a:lnTo>
                  <a:lnTo>
                    <a:pt x="407187" y="144399"/>
                  </a:lnTo>
                  <a:lnTo>
                    <a:pt x="408343" y="138925"/>
                  </a:lnTo>
                  <a:lnTo>
                    <a:pt x="408470" y="138353"/>
                  </a:lnTo>
                  <a:lnTo>
                    <a:pt x="409155" y="135166"/>
                  </a:lnTo>
                  <a:lnTo>
                    <a:pt x="415137" y="136105"/>
                  </a:lnTo>
                  <a:lnTo>
                    <a:pt x="417563" y="135369"/>
                  </a:lnTo>
                  <a:lnTo>
                    <a:pt x="417563" y="137795"/>
                  </a:lnTo>
                  <a:lnTo>
                    <a:pt x="417156" y="139585"/>
                  </a:lnTo>
                  <a:lnTo>
                    <a:pt x="422884" y="139280"/>
                  </a:lnTo>
                  <a:lnTo>
                    <a:pt x="423506" y="135369"/>
                  </a:lnTo>
                  <a:lnTo>
                    <a:pt x="423532" y="135166"/>
                  </a:lnTo>
                  <a:lnTo>
                    <a:pt x="423989" y="132372"/>
                  </a:lnTo>
                  <a:lnTo>
                    <a:pt x="427786" y="130911"/>
                  </a:lnTo>
                  <a:lnTo>
                    <a:pt x="432320" y="137033"/>
                  </a:lnTo>
                  <a:lnTo>
                    <a:pt x="438988" y="134785"/>
                  </a:lnTo>
                  <a:lnTo>
                    <a:pt x="446265" y="131457"/>
                  </a:lnTo>
                  <a:lnTo>
                    <a:pt x="446747" y="131241"/>
                  </a:lnTo>
                  <a:lnTo>
                    <a:pt x="450684" y="132384"/>
                  </a:lnTo>
                  <a:close/>
                </a:path>
                <a:path w="1806575" h="223520">
                  <a:moveTo>
                    <a:pt x="450989" y="132473"/>
                  </a:moveTo>
                  <a:lnTo>
                    <a:pt x="450684" y="132384"/>
                  </a:lnTo>
                  <a:lnTo>
                    <a:pt x="450824" y="132499"/>
                  </a:lnTo>
                  <a:lnTo>
                    <a:pt x="450989" y="132473"/>
                  </a:lnTo>
                  <a:close/>
                </a:path>
                <a:path w="1806575" h="223520">
                  <a:moveTo>
                    <a:pt x="466255" y="187198"/>
                  </a:moveTo>
                  <a:lnTo>
                    <a:pt x="466242" y="186474"/>
                  </a:lnTo>
                  <a:lnTo>
                    <a:pt x="466217" y="185572"/>
                  </a:lnTo>
                  <a:lnTo>
                    <a:pt x="466153" y="183349"/>
                  </a:lnTo>
                  <a:lnTo>
                    <a:pt x="447446" y="182016"/>
                  </a:lnTo>
                  <a:lnTo>
                    <a:pt x="439851" y="180860"/>
                  </a:lnTo>
                  <a:lnTo>
                    <a:pt x="427634" y="179019"/>
                  </a:lnTo>
                  <a:lnTo>
                    <a:pt x="406069" y="175780"/>
                  </a:lnTo>
                  <a:lnTo>
                    <a:pt x="385495" y="174117"/>
                  </a:lnTo>
                  <a:lnTo>
                    <a:pt x="390385" y="172199"/>
                  </a:lnTo>
                  <a:lnTo>
                    <a:pt x="381444" y="171475"/>
                  </a:lnTo>
                  <a:lnTo>
                    <a:pt x="377863" y="169456"/>
                  </a:lnTo>
                  <a:lnTo>
                    <a:pt x="375564" y="168173"/>
                  </a:lnTo>
                  <a:lnTo>
                    <a:pt x="374256" y="167601"/>
                  </a:lnTo>
                  <a:lnTo>
                    <a:pt x="369912" y="165735"/>
                  </a:lnTo>
                  <a:lnTo>
                    <a:pt x="361632" y="167601"/>
                  </a:lnTo>
                  <a:lnTo>
                    <a:pt x="365683" y="162598"/>
                  </a:lnTo>
                  <a:lnTo>
                    <a:pt x="363080" y="160235"/>
                  </a:lnTo>
                  <a:lnTo>
                    <a:pt x="356133" y="161264"/>
                  </a:lnTo>
                  <a:lnTo>
                    <a:pt x="356692" y="163398"/>
                  </a:lnTo>
                  <a:lnTo>
                    <a:pt x="356730" y="163817"/>
                  </a:lnTo>
                  <a:lnTo>
                    <a:pt x="355663" y="166535"/>
                  </a:lnTo>
                  <a:lnTo>
                    <a:pt x="357593" y="168071"/>
                  </a:lnTo>
                  <a:lnTo>
                    <a:pt x="355777" y="171386"/>
                  </a:lnTo>
                  <a:lnTo>
                    <a:pt x="360172" y="169456"/>
                  </a:lnTo>
                  <a:lnTo>
                    <a:pt x="364134" y="174205"/>
                  </a:lnTo>
                  <a:lnTo>
                    <a:pt x="372389" y="177977"/>
                  </a:lnTo>
                  <a:lnTo>
                    <a:pt x="382244" y="180200"/>
                  </a:lnTo>
                  <a:lnTo>
                    <a:pt x="387908" y="180238"/>
                  </a:lnTo>
                  <a:lnTo>
                    <a:pt x="388734" y="183222"/>
                  </a:lnTo>
                  <a:lnTo>
                    <a:pt x="391820" y="182892"/>
                  </a:lnTo>
                  <a:lnTo>
                    <a:pt x="392493" y="180251"/>
                  </a:lnTo>
                  <a:lnTo>
                    <a:pt x="391045" y="180251"/>
                  </a:lnTo>
                  <a:lnTo>
                    <a:pt x="392493" y="180238"/>
                  </a:lnTo>
                  <a:lnTo>
                    <a:pt x="392544" y="180073"/>
                  </a:lnTo>
                  <a:lnTo>
                    <a:pt x="393446" y="179933"/>
                  </a:lnTo>
                  <a:lnTo>
                    <a:pt x="399427" y="179019"/>
                  </a:lnTo>
                  <a:lnTo>
                    <a:pt x="406831" y="182702"/>
                  </a:lnTo>
                  <a:lnTo>
                    <a:pt x="412318" y="186347"/>
                  </a:lnTo>
                  <a:lnTo>
                    <a:pt x="411175" y="183159"/>
                  </a:lnTo>
                  <a:lnTo>
                    <a:pt x="415632" y="182473"/>
                  </a:lnTo>
                  <a:lnTo>
                    <a:pt x="420471" y="184556"/>
                  </a:lnTo>
                  <a:lnTo>
                    <a:pt x="425970" y="187071"/>
                  </a:lnTo>
                  <a:lnTo>
                    <a:pt x="432447" y="187693"/>
                  </a:lnTo>
                  <a:lnTo>
                    <a:pt x="432269" y="187617"/>
                  </a:lnTo>
                  <a:lnTo>
                    <a:pt x="435229" y="187452"/>
                  </a:lnTo>
                  <a:lnTo>
                    <a:pt x="437845" y="182473"/>
                  </a:lnTo>
                  <a:lnTo>
                    <a:pt x="438696" y="180860"/>
                  </a:lnTo>
                  <a:lnTo>
                    <a:pt x="443674" y="182994"/>
                  </a:lnTo>
                  <a:lnTo>
                    <a:pt x="441731" y="186232"/>
                  </a:lnTo>
                  <a:lnTo>
                    <a:pt x="438950" y="185559"/>
                  </a:lnTo>
                  <a:lnTo>
                    <a:pt x="438734" y="189052"/>
                  </a:lnTo>
                  <a:lnTo>
                    <a:pt x="445617" y="186232"/>
                  </a:lnTo>
                  <a:lnTo>
                    <a:pt x="447243" y="185572"/>
                  </a:lnTo>
                  <a:lnTo>
                    <a:pt x="448297" y="188061"/>
                  </a:lnTo>
                  <a:lnTo>
                    <a:pt x="457530" y="186474"/>
                  </a:lnTo>
                  <a:lnTo>
                    <a:pt x="454152" y="190080"/>
                  </a:lnTo>
                  <a:lnTo>
                    <a:pt x="458698" y="188137"/>
                  </a:lnTo>
                  <a:lnTo>
                    <a:pt x="463257" y="187985"/>
                  </a:lnTo>
                  <a:lnTo>
                    <a:pt x="466255" y="187198"/>
                  </a:lnTo>
                  <a:close/>
                </a:path>
                <a:path w="1806575" h="223520">
                  <a:moveTo>
                    <a:pt x="475107" y="186474"/>
                  </a:moveTo>
                  <a:lnTo>
                    <a:pt x="474687" y="183794"/>
                  </a:lnTo>
                  <a:lnTo>
                    <a:pt x="472490" y="184404"/>
                  </a:lnTo>
                  <a:lnTo>
                    <a:pt x="469861" y="182321"/>
                  </a:lnTo>
                  <a:lnTo>
                    <a:pt x="469226" y="184607"/>
                  </a:lnTo>
                  <a:lnTo>
                    <a:pt x="469531" y="185216"/>
                  </a:lnTo>
                  <a:lnTo>
                    <a:pt x="469341" y="186651"/>
                  </a:lnTo>
                  <a:lnTo>
                    <a:pt x="470827" y="186258"/>
                  </a:lnTo>
                  <a:lnTo>
                    <a:pt x="467512" y="189966"/>
                  </a:lnTo>
                  <a:lnTo>
                    <a:pt x="470611" y="191211"/>
                  </a:lnTo>
                  <a:lnTo>
                    <a:pt x="475107" y="186474"/>
                  </a:lnTo>
                  <a:close/>
                </a:path>
                <a:path w="1806575" h="223520">
                  <a:moveTo>
                    <a:pt x="487070" y="19037"/>
                  </a:moveTo>
                  <a:lnTo>
                    <a:pt x="479806" y="20002"/>
                  </a:lnTo>
                  <a:lnTo>
                    <a:pt x="483844" y="19786"/>
                  </a:lnTo>
                  <a:lnTo>
                    <a:pt x="487070" y="19037"/>
                  </a:lnTo>
                  <a:close/>
                </a:path>
                <a:path w="1806575" h="223520">
                  <a:moveTo>
                    <a:pt x="491705" y="117690"/>
                  </a:moveTo>
                  <a:lnTo>
                    <a:pt x="491502" y="116878"/>
                  </a:lnTo>
                  <a:lnTo>
                    <a:pt x="488759" y="118681"/>
                  </a:lnTo>
                  <a:lnTo>
                    <a:pt x="489851" y="118618"/>
                  </a:lnTo>
                  <a:lnTo>
                    <a:pt x="490893" y="118402"/>
                  </a:lnTo>
                  <a:lnTo>
                    <a:pt x="491705" y="117690"/>
                  </a:lnTo>
                  <a:close/>
                </a:path>
                <a:path w="1806575" h="223520">
                  <a:moveTo>
                    <a:pt x="494449" y="116078"/>
                  </a:moveTo>
                  <a:lnTo>
                    <a:pt x="490664" y="113677"/>
                  </a:lnTo>
                  <a:lnTo>
                    <a:pt x="491502" y="116878"/>
                  </a:lnTo>
                  <a:lnTo>
                    <a:pt x="492988" y="116217"/>
                  </a:lnTo>
                  <a:lnTo>
                    <a:pt x="494449" y="116078"/>
                  </a:lnTo>
                  <a:close/>
                </a:path>
                <a:path w="1806575" h="223520">
                  <a:moveTo>
                    <a:pt x="496011" y="117055"/>
                  </a:moveTo>
                  <a:lnTo>
                    <a:pt x="494563" y="116065"/>
                  </a:lnTo>
                  <a:lnTo>
                    <a:pt x="496011" y="117055"/>
                  </a:lnTo>
                  <a:close/>
                </a:path>
                <a:path w="1806575" h="223520">
                  <a:moveTo>
                    <a:pt x="536498" y="186601"/>
                  </a:moveTo>
                  <a:lnTo>
                    <a:pt x="534073" y="185293"/>
                  </a:lnTo>
                  <a:lnTo>
                    <a:pt x="532930" y="185432"/>
                  </a:lnTo>
                  <a:lnTo>
                    <a:pt x="532409" y="185915"/>
                  </a:lnTo>
                  <a:lnTo>
                    <a:pt x="532117" y="186524"/>
                  </a:lnTo>
                  <a:lnTo>
                    <a:pt x="536498" y="186601"/>
                  </a:lnTo>
                  <a:close/>
                </a:path>
                <a:path w="1806575" h="223520">
                  <a:moveTo>
                    <a:pt x="553059" y="114795"/>
                  </a:moveTo>
                  <a:lnTo>
                    <a:pt x="552932" y="114554"/>
                  </a:lnTo>
                  <a:lnTo>
                    <a:pt x="552107" y="112890"/>
                  </a:lnTo>
                  <a:lnTo>
                    <a:pt x="550951" y="110578"/>
                  </a:lnTo>
                  <a:lnTo>
                    <a:pt x="548119" y="110401"/>
                  </a:lnTo>
                  <a:lnTo>
                    <a:pt x="546455" y="106730"/>
                  </a:lnTo>
                  <a:lnTo>
                    <a:pt x="544029" y="108635"/>
                  </a:lnTo>
                  <a:lnTo>
                    <a:pt x="541388" y="112890"/>
                  </a:lnTo>
                  <a:lnTo>
                    <a:pt x="541159" y="112572"/>
                  </a:lnTo>
                  <a:lnTo>
                    <a:pt x="541058" y="112433"/>
                  </a:lnTo>
                  <a:lnTo>
                    <a:pt x="538619" y="108978"/>
                  </a:lnTo>
                  <a:lnTo>
                    <a:pt x="539178" y="112433"/>
                  </a:lnTo>
                  <a:lnTo>
                    <a:pt x="534377" y="110998"/>
                  </a:lnTo>
                  <a:lnTo>
                    <a:pt x="527977" y="112572"/>
                  </a:lnTo>
                  <a:lnTo>
                    <a:pt x="522655" y="109118"/>
                  </a:lnTo>
                  <a:lnTo>
                    <a:pt x="517334" y="116205"/>
                  </a:lnTo>
                  <a:lnTo>
                    <a:pt x="510806" y="113792"/>
                  </a:lnTo>
                  <a:lnTo>
                    <a:pt x="504253" y="115125"/>
                  </a:lnTo>
                  <a:lnTo>
                    <a:pt x="498195" y="118884"/>
                  </a:lnTo>
                  <a:lnTo>
                    <a:pt x="493306" y="123685"/>
                  </a:lnTo>
                  <a:lnTo>
                    <a:pt x="490308" y="123583"/>
                  </a:lnTo>
                  <a:lnTo>
                    <a:pt x="485990" y="122885"/>
                  </a:lnTo>
                  <a:lnTo>
                    <a:pt x="485978" y="121335"/>
                  </a:lnTo>
                  <a:lnTo>
                    <a:pt x="488543" y="118884"/>
                  </a:lnTo>
                  <a:lnTo>
                    <a:pt x="488759" y="118681"/>
                  </a:lnTo>
                  <a:lnTo>
                    <a:pt x="484517" y="118884"/>
                  </a:lnTo>
                  <a:lnTo>
                    <a:pt x="478942" y="115671"/>
                  </a:lnTo>
                  <a:lnTo>
                    <a:pt x="477164" y="121450"/>
                  </a:lnTo>
                  <a:lnTo>
                    <a:pt x="473024" y="123583"/>
                  </a:lnTo>
                  <a:lnTo>
                    <a:pt x="473595" y="117995"/>
                  </a:lnTo>
                  <a:lnTo>
                    <a:pt x="470255" y="117436"/>
                  </a:lnTo>
                  <a:lnTo>
                    <a:pt x="462762" y="120840"/>
                  </a:lnTo>
                  <a:lnTo>
                    <a:pt x="453859" y="120916"/>
                  </a:lnTo>
                  <a:lnTo>
                    <a:pt x="446227" y="121666"/>
                  </a:lnTo>
                  <a:lnTo>
                    <a:pt x="442544" y="127063"/>
                  </a:lnTo>
                  <a:lnTo>
                    <a:pt x="446138" y="126644"/>
                  </a:lnTo>
                  <a:lnTo>
                    <a:pt x="453212" y="128104"/>
                  </a:lnTo>
                  <a:lnTo>
                    <a:pt x="459943" y="126695"/>
                  </a:lnTo>
                  <a:lnTo>
                    <a:pt x="458317" y="128358"/>
                  </a:lnTo>
                  <a:lnTo>
                    <a:pt x="459994" y="130492"/>
                  </a:lnTo>
                  <a:lnTo>
                    <a:pt x="457530" y="131089"/>
                  </a:lnTo>
                  <a:lnTo>
                    <a:pt x="450989" y="132473"/>
                  </a:lnTo>
                  <a:lnTo>
                    <a:pt x="454558" y="133489"/>
                  </a:lnTo>
                  <a:lnTo>
                    <a:pt x="459714" y="131356"/>
                  </a:lnTo>
                  <a:lnTo>
                    <a:pt x="466991" y="132029"/>
                  </a:lnTo>
                  <a:lnTo>
                    <a:pt x="468045" y="131356"/>
                  </a:lnTo>
                  <a:lnTo>
                    <a:pt x="473443" y="127927"/>
                  </a:lnTo>
                  <a:lnTo>
                    <a:pt x="470306" y="132626"/>
                  </a:lnTo>
                  <a:lnTo>
                    <a:pt x="479247" y="127927"/>
                  </a:lnTo>
                  <a:lnTo>
                    <a:pt x="479907" y="127584"/>
                  </a:lnTo>
                  <a:lnTo>
                    <a:pt x="478955" y="132626"/>
                  </a:lnTo>
                  <a:lnTo>
                    <a:pt x="482434" y="128447"/>
                  </a:lnTo>
                  <a:lnTo>
                    <a:pt x="489267" y="128384"/>
                  </a:lnTo>
                  <a:lnTo>
                    <a:pt x="495947" y="127889"/>
                  </a:lnTo>
                  <a:lnTo>
                    <a:pt x="496100" y="127584"/>
                  </a:lnTo>
                  <a:lnTo>
                    <a:pt x="496595" y="126695"/>
                  </a:lnTo>
                  <a:lnTo>
                    <a:pt x="498233" y="123685"/>
                  </a:lnTo>
                  <a:lnTo>
                    <a:pt x="498970" y="122351"/>
                  </a:lnTo>
                  <a:lnTo>
                    <a:pt x="503250" y="123405"/>
                  </a:lnTo>
                  <a:lnTo>
                    <a:pt x="504101" y="123190"/>
                  </a:lnTo>
                  <a:lnTo>
                    <a:pt x="505206" y="122847"/>
                  </a:lnTo>
                  <a:lnTo>
                    <a:pt x="510260" y="123494"/>
                  </a:lnTo>
                  <a:lnTo>
                    <a:pt x="510387" y="124929"/>
                  </a:lnTo>
                  <a:lnTo>
                    <a:pt x="508584" y="125095"/>
                  </a:lnTo>
                  <a:lnTo>
                    <a:pt x="507885" y="125412"/>
                  </a:lnTo>
                  <a:lnTo>
                    <a:pt x="512356" y="127685"/>
                  </a:lnTo>
                  <a:lnTo>
                    <a:pt x="513270" y="122847"/>
                  </a:lnTo>
                  <a:lnTo>
                    <a:pt x="513359" y="122351"/>
                  </a:lnTo>
                  <a:lnTo>
                    <a:pt x="513930" y="119392"/>
                  </a:lnTo>
                  <a:lnTo>
                    <a:pt x="517944" y="124917"/>
                  </a:lnTo>
                  <a:lnTo>
                    <a:pt x="526592" y="125145"/>
                  </a:lnTo>
                  <a:lnTo>
                    <a:pt x="519125" y="121335"/>
                  </a:lnTo>
                  <a:lnTo>
                    <a:pt x="521550" y="119392"/>
                  </a:lnTo>
                  <a:lnTo>
                    <a:pt x="523938" y="117487"/>
                  </a:lnTo>
                  <a:lnTo>
                    <a:pt x="533031" y="118364"/>
                  </a:lnTo>
                  <a:lnTo>
                    <a:pt x="530656" y="120256"/>
                  </a:lnTo>
                  <a:lnTo>
                    <a:pt x="535965" y="125183"/>
                  </a:lnTo>
                  <a:lnTo>
                    <a:pt x="536308" y="119037"/>
                  </a:lnTo>
                  <a:lnTo>
                    <a:pt x="541883" y="121589"/>
                  </a:lnTo>
                  <a:lnTo>
                    <a:pt x="544918" y="119037"/>
                  </a:lnTo>
                  <a:lnTo>
                    <a:pt x="546011" y="118122"/>
                  </a:lnTo>
                  <a:lnTo>
                    <a:pt x="544918" y="117906"/>
                  </a:lnTo>
                  <a:lnTo>
                    <a:pt x="541566" y="117487"/>
                  </a:lnTo>
                  <a:lnTo>
                    <a:pt x="538734" y="117132"/>
                  </a:lnTo>
                  <a:lnTo>
                    <a:pt x="540105" y="116205"/>
                  </a:lnTo>
                  <a:lnTo>
                    <a:pt x="542569" y="114554"/>
                  </a:lnTo>
                  <a:lnTo>
                    <a:pt x="553059" y="114795"/>
                  </a:lnTo>
                  <a:close/>
                </a:path>
                <a:path w="1806575" h="223520">
                  <a:moveTo>
                    <a:pt x="555599" y="189725"/>
                  </a:moveTo>
                  <a:lnTo>
                    <a:pt x="555193" y="189318"/>
                  </a:lnTo>
                  <a:lnTo>
                    <a:pt x="554888" y="189979"/>
                  </a:lnTo>
                  <a:lnTo>
                    <a:pt x="555599" y="189725"/>
                  </a:lnTo>
                  <a:close/>
                </a:path>
                <a:path w="1806575" h="223520">
                  <a:moveTo>
                    <a:pt x="556869" y="108470"/>
                  </a:moveTo>
                  <a:lnTo>
                    <a:pt x="550621" y="109893"/>
                  </a:lnTo>
                  <a:lnTo>
                    <a:pt x="550951" y="110578"/>
                  </a:lnTo>
                  <a:lnTo>
                    <a:pt x="555028" y="110807"/>
                  </a:lnTo>
                  <a:lnTo>
                    <a:pt x="556869" y="108470"/>
                  </a:lnTo>
                  <a:close/>
                </a:path>
                <a:path w="1806575" h="223520">
                  <a:moveTo>
                    <a:pt x="557212" y="194144"/>
                  </a:moveTo>
                  <a:lnTo>
                    <a:pt x="554494" y="190855"/>
                  </a:lnTo>
                  <a:lnTo>
                    <a:pt x="554888" y="189979"/>
                  </a:lnTo>
                  <a:lnTo>
                    <a:pt x="551980" y="191020"/>
                  </a:lnTo>
                  <a:lnTo>
                    <a:pt x="551180" y="192735"/>
                  </a:lnTo>
                  <a:lnTo>
                    <a:pt x="553313" y="193421"/>
                  </a:lnTo>
                  <a:lnTo>
                    <a:pt x="555040" y="194945"/>
                  </a:lnTo>
                  <a:lnTo>
                    <a:pt x="557212" y="194144"/>
                  </a:lnTo>
                  <a:close/>
                </a:path>
                <a:path w="1806575" h="223520">
                  <a:moveTo>
                    <a:pt x="560895" y="109677"/>
                  </a:moveTo>
                  <a:lnTo>
                    <a:pt x="559790" y="110858"/>
                  </a:lnTo>
                  <a:lnTo>
                    <a:pt x="560870" y="110096"/>
                  </a:lnTo>
                  <a:lnTo>
                    <a:pt x="560895" y="109677"/>
                  </a:lnTo>
                  <a:close/>
                </a:path>
                <a:path w="1806575" h="223520">
                  <a:moveTo>
                    <a:pt x="561492" y="184721"/>
                  </a:moveTo>
                  <a:lnTo>
                    <a:pt x="553631" y="184061"/>
                  </a:lnTo>
                  <a:lnTo>
                    <a:pt x="546100" y="186385"/>
                  </a:lnTo>
                  <a:lnTo>
                    <a:pt x="538543" y="189204"/>
                  </a:lnTo>
                  <a:lnTo>
                    <a:pt x="530593" y="190042"/>
                  </a:lnTo>
                  <a:lnTo>
                    <a:pt x="531736" y="189204"/>
                  </a:lnTo>
                  <a:lnTo>
                    <a:pt x="531685" y="188468"/>
                  </a:lnTo>
                  <a:lnTo>
                    <a:pt x="531583" y="187591"/>
                  </a:lnTo>
                  <a:lnTo>
                    <a:pt x="531812" y="187121"/>
                  </a:lnTo>
                  <a:lnTo>
                    <a:pt x="532104" y="186550"/>
                  </a:lnTo>
                  <a:lnTo>
                    <a:pt x="522262" y="186550"/>
                  </a:lnTo>
                  <a:lnTo>
                    <a:pt x="512584" y="186321"/>
                  </a:lnTo>
                  <a:lnTo>
                    <a:pt x="504380" y="185445"/>
                  </a:lnTo>
                  <a:lnTo>
                    <a:pt x="498957" y="183476"/>
                  </a:lnTo>
                  <a:lnTo>
                    <a:pt x="494804" y="182029"/>
                  </a:lnTo>
                  <a:lnTo>
                    <a:pt x="493572" y="187972"/>
                  </a:lnTo>
                  <a:lnTo>
                    <a:pt x="488099" y="188925"/>
                  </a:lnTo>
                  <a:lnTo>
                    <a:pt x="487133" y="186944"/>
                  </a:lnTo>
                  <a:lnTo>
                    <a:pt x="486029" y="184619"/>
                  </a:lnTo>
                  <a:lnTo>
                    <a:pt x="482917" y="186944"/>
                  </a:lnTo>
                  <a:lnTo>
                    <a:pt x="481012" y="185762"/>
                  </a:lnTo>
                  <a:lnTo>
                    <a:pt x="474548" y="181724"/>
                  </a:lnTo>
                  <a:lnTo>
                    <a:pt x="476999" y="188696"/>
                  </a:lnTo>
                  <a:lnTo>
                    <a:pt x="477291" y="189318"/>
                  </a:lnTo>
                  <a:lnTo>
                    <a:pt x="479831" y="185762"/>
                  </a:lnTo>
                  <a:lnTo>
                    <a:pt x="482092" y="187121"/>
                  </a:lnTo>
                  <a:lnTo>
                    <a:pt x="482066" y="187591"/>
                  </a:lnTo>
                  <a:lnTo>
                    <a:pt x="481584" y="189445"/>
                  </a:lnTo>
                  <a:lnTo>
                    <a:pt x="487349" y="189153"/>
                  </a:lnTo>
                  <a:lnTo>
                    <a:pt x="485279" y="191846"/>
                  </a:lnTo>
                  <a:lnTo>
                    <a:pt x="489534" y="192659"/>
                  </a:lnTo>
                  <a:lnTo>
                    <a:pt x="493268" y="189153"/>
                  </a:lnTo>
                  <a:lnTo>
                    <a:pt x="493522" y="188925"/>
                  </a:lnTo>
                  <a:lnTo>
                    <a:pt x="495465" y="187134"/>
                  </a:lnTo>
                  <a:lnTo>
                    <a:pt x="500773" y="187134"/>
                  </a:lnTo>
                  <a:lnTo>
                    <a:pt x="500278" y="192925"/>
                  </a:lnTo>
                  <a:lnTo>
                    <a:pt x="506704" y="193700"/>
                  </a:lnTo>
                  <a:lnTo>
                    <a:pt x="510044" y="191922"/>
                  </a:lnTo>
                  <a:lnTo>
                    <a:pt x="515505" y="195846"/>
                  </a:lnTo>
                  <a:lnTo>
                    <a:pt x="515620" y="194043"/>
                  </a:lnTo>
                  <a:lnTo>
                    <a:pt x="515708" y="192951"/>
                  </a:lnTo>
                  <a:lnTo>
                    <a:pt x="514565" y="194043"/>
                  </a:lnTo>
                  <a:lnTo>
                    <a:pt x="513511" y="193649"/>
                  </a:lnTo>
                  <a:lnTo>
                    <a:pt x="512622" y="191922"/>
                  </a:lnTo>
                  <a:lnTo>
                    <a:pt x="512267" y="191223"/>
                  </a:lnTo>
                  <a:lnTo>
                    <a:pt x="513105" y="189547"/>
                  </a:lnTo>
                  <a:lnTo>
                    <a:pt x="517131" y="188468"/>
                  </a:lnTo>
                  <a:lnTo>
                    <a:pt x="516801" y="190119"/>
                  </a:lnTo>
                  <a:lnTo>
                    <a:pt x="515861" y="193040"/>
                  </a:lnTo>
                  <a:lnTo>
                    <a:pt x="518033" y="195719"/>
                  </a:lnTo>
                  <a:lnTo>
                    <a:pt x="525500" y="193332"/>
                  </a:lnTo>
                  <a:lnTo>
                    <a:pt x="533958" y="191909"/>
                  </a:lnTo>
                  <a:lnTo>
                    <a:pt x="541642" y="192049"/>
                  </a:lnTo>
                  <a:lnTo>
                    <a:pt x="546811" y="194310"/>
                  </a:lnTo>
                  <a:lnTo>
                    <a:pt x="544309" y="191909"/>
                  </a:lnTo>
                  <a:lnTo>
                    <a:pt x="543052" y="190690"/>
                  </a:lnTo>
                  <a:lnTo>
                    <a:pt x="544118" y="190042"/>
                  </a:lnTo>
                  <a:lnTo>
                    <a:pt x="548957" y="187134"/>
                  </a:lnTo>
                  <a:lnTo>
                    <a:pt x="553542" y="187591"/>
                  </a:lnTo>
                  <a:lnTo>
                    <a:pt x="555193" y="189318"/>
                  </a:lnTo>
                  <a:lnTo>
                    <a:pt x="556183" y="187134"/>
                  </a:lnTo>
                  <a:lnTo>
                    <a:pt x="556450" y="186550"/>
                  </a:lnTo>
                  <a:lnTo>
                    <a:pt x="561492" y="184721"/>
                  </a:lnTo>
                  <a:close/>
                </a:path>
                <a:path w="1806575" h="223520">
                  <a:moveTo>
                    <a:pt x="564553" y="105727"/>
                  </a:moveTo>
                  <a:lnTo>
                    <a:pt x="560463" y="103924"/>
                  </a:lnTo>
                  <a:lnTo>
                    <a:pt x="556869" y="108470"/>
                  </a:lnTo>
                  <a:lnTo>
                    <a:pt x="560298" y="107683"/>
                  </a:lnTo>
                  <a:lnTo>
                    <a:pt x="560895" y="109677"/>
                  </a:lnTo>
                  <a:lnTo>
                    <a:pt x="562737" y="107683"/>
                  </a:lnTo>
                  <a:lnTo>
                    <a:pt x="564553" y="105727"/>
                  </a:lnTo>
                  <a:close/>
                </a:path>
                <a:path w="1806575" h="223520">
                  <a:moveTo>
                    <a:pt x="576186" y="110096"/>
                  </a:moveTo>
                  <a:lnTo>
                    <a:pt x="576059" y="110388"/>
                  </a:lnTo>
                  <a:lnTo>
                    <a:pt x="576135" y="110591"/>
                  </a:lnTo>
                  <a:lnTo>
                    <a:pt x="576186" y="110096"/>
                  </a:lnTo>
                  <a:close/>
                </a:path>
                <a:path w="1806575" h="223520">
                  <a:moveTo>
                    <a:pt x="637082" y="112928"/>
                  </a:moveTo>
                  <a:lnTo>
                    <a:pt x="636866" y="111569"/>
                  </a:lnTo>
                  <a:lnTo>
                    <a:pt x="636841" y="111391"/>
                  </a:lnTo>
                  <a:lnTo>
                    <a:pt x="636498" y="109232"/>
                  </a:lnTo>
                  <a:lnTo>
                    <a:pt x="633755" y="109232"/>
                  </a:lnTo>
                  <a:lnTo>
                    <a:pt x="633793" y="108953"/>
                  </a:lnTo>
                  <a:lnTo>
                    <a:pt x="634022" y="107594"/>
                  </a:lnTo>
                  <a:lnTo>
                    <a:pt x="634187" y="106629"/>
                  </a:lnTo>
                  <a:lnTo>
                    <a:pt x="634695" y="103657"/>
                  </a:lnTo>
                  <a:lnTo>
                    <a:pt x="624636" y="106629"/>
                  </a:lnTo>
                  <a:lnTo>
                    <a:pt x="623417" y="102057"/>
                  </a:lnTo>
                  <a:lnTo>
                    <a:pt x="622515" y="107594"/>
                  </a:lnTo>
                  <a:lnTo>
                    <a:pt x="613003" y="104470"/>
                  </a:lnTo>
                  <a:lnTo>
                    <a:pt x="612406" y="107683"/>
                  </a:lnTo>
                  <a:lnTo>
                    <a:pt x="609574" y="108953"/>
                  </a:lnTo>
                  <a:lnTo>
                    <a:pt x="609422" y="108940"/>
                  </a:lnTo>
                  <a:lnTo>
                    <a:pt x="605548" y="108521"/>
                  </a:lnTo>
                  <a:lnTo>
                    <a:pt x="605497" y="107251"/>
                  </a:lnTo>
                  <a:lnTo>
                    <a:pt x="605624" y="105511"/>
                  </a:lnTo>
                  <a:lnTo>
                    <a:pt x="607593" y="104546"/>
                  </a:lnTo>
                  <a:lnTo>
                    <a:pt x="604685" y="104495"/>
                  </a:lnTo>
                  <a:lnTo>
                    <a:pt x="605129" y="103263"/>
                  </a:lnTo>
                  <a:lnTo>
                    <a:pt x="602551" y="103251"/>
                  </a:lnTo>
                  <a:lnTo>
                    <a:pt x="602729" y="107251"/>
                  </a:lnTo>
                  <a:lnTo>
                    <a:pt x="599338" y="104724"/>
                  </a:lnTo>
                  <a:lnTo>
                    <a:pt x="599211" y="103225"/>
                  </a:lnTo>
                  <a:lnTo>
                    <a:pt x="601027" y="103149"/>
                  </a:lnTo>
                  <a:lnTo>
                    <a:pt x="602449" y="102527"/>
                  </a:lnTo>
                  <a:lnTo>
                    <a:pt x="595528" y="101892"/>
                  </a:lnTo>
                  <a:lnTo>
                    <a:pt x="590842" y="111391"/>
                  </a:lnTo>
                  <a:lnTo>
                    <a:pt x="584873" y="106756"/>
                  </a:lnTo>
                  <a:lnTo>
                    <a:pt x="583895" y="109410"/>
                  </a:lnTo>
                  <a:lnTo>
                    <a:pt x="576186" y="110096"/>
                  </a:lnTo>
                  <a:lnTo>
                    <a:pt x="576262" y="110921"/>
                  </a:lnTo>
                  <a:lnTo>
                    <a:pt x="578027" y="115824"/>
                  </a:lnTo>
                  <a:lnTo>
                    <a:pt x="577621" y="115481"/>
                  </a:lnTo>
                  <a:lnTo>
                    <a:pt x="575779" y="113893"/>
                  </a:lnTo>
                  <a:lnTo>
                    <a:pt x="576084" y="110998"/>
                  </a:lnTo>
                  <a:lnTo>
                    <a:pt x="575970" y="110109"/>
                  </a:lnTo>
                  <a:lnTo>
                    <a:pt x="576186" y="110096"/>
                  </a:lnTo>
                  <a:lnTo>
                    <a:pt x="576287" y="109220"/>
                  </a:lnTo>
                  <a:lnTo>
                    <a:pt x="570560" y="110388"/>
                  </a:lnTo>
                  <a:lnTo>
                    <a:pt x="567537" y="115481"/>
                  </a:lnTo>
                  <a:lnTo>
                    <a:pt x="565835" y="112369"/>
                  </a:lnTo>
                  <a:lnTo>
                    <a:pt x="563981" y="108940"/>
                  </a:lnTo>
                  <a:lnTo>
                    <a:pt x="559816" y="112369"/>
                  </a:lnTo>
                  <a:lnTo>
                    <a:pt x="561251" y="110921"/>
                  </a:lnTo>
                  <a:lnTo>
                    <a:pt x="565327" y="106845"/>
                  </a:lnTo>
                  <a:lnTo>
                    <a:pt x="561149" y="109893"/>
                  </a:lnTo>
                  <a:lnTo>
                    <a:pt x="561060" y="110210"/>
                  </a:lnTo>
                  <a:lnTo>
                    <a:pt x="561174" y="110604"/>
                  </a:lnTo>
                  <a:lnTo>
                    <a:pt x="559841" y="110858"/>
                  </a:lnTo>
                  <a:lnTo>
                    <a:pt x="558558" y="111086"/>
                  </a:lnTo>
                  <a:lnTo>
                    <a:pt x="556628" y="111264"/>
                  </a:lnTo>
                  <a:lnTo>
                    <a:pt x="559485" y="113258"/>
                  </a:lnTo>
                  <a:lnTo>
                    <a:pt x="553516" y="116713"/>
                  </a:lnTo>
                  <a:lnTo>
                    <a:pt x="548817" y="116814"/>
                  </a:lnTo>
                  <a:lnTo>
                    <a:pt x="545871" y="121920"/>
                  </a:lnTo>
                  <a:lnTo>
                    <a:pt x="552386" y="121437"/>
                  </a:lnTo>
                  <a:lnTo>
                    <a:pt x="559219" y="120446"/>
                  </a:lnTo>
                  <a:lnTo>
                    <a:pt x="566280" y="118833"/>
                  </a:lnTo>
                  <a:lnTo>
                    <a:pt x="573024" y="116674"/>
                  </a:lnTo>
                  <a:lnTo>
                    <a:pt x="578104" y="117297"/>
                  </a:lnTo>
                  <a:lnTo>
                    <a:pt x="570636" y="119989"/>
                  </a:lnTo>
                  <a:lnTo>
                    <a:pt x="574624" y="120370"/>
                  </a:lnTo>
                  <a:lnTo>
                    <a:pt x="580669" y="120256"/>
                  </a:lnTo>
                  <a:lnTo>
                    <a:pt x="587730" y="116674"/>
                  </a:lnTo>
                  <a:lnTo>
                    <a:pt x="589356" y="115824"/>
                  </a:lnTo>
                  <a:lnTo>
                    <a:pt x="590283" y="115341"/>
                  </a:lnTo>
                  <a:lnTo>
                    <a:pt x="595325" y="115341"/>
                  </a:lnTo>
                  <a:lnTo>
                    <a:pt x="594017" y="118833"/>
                  </a:lnTo>
                  <a:lnTo>
                    <a:pt x="598373" y="116814"/>
                  </a:lnTo>
                  <a:lnTo>
                    <a:pt x="604532" y="116814"/>
                  </a:lnTo>
                  <a:lnTo>
                    <a:pt x="611428" y="117182"/>
                  </a:lnTo>
                  <a:lnTo>
                    <a:pt x="613956" y="116814"/>
                  </a:lnTo>
                  <a:lnTo>
                    <a:pt x="618058" y="116205"/>
                  </a:lnTo>
                  <a:lnTo>
                    <a:pt x="617461" y="115316"/>
                  </a:lnTo>
                  <a:lnTo>
                    <a:pt x="616242" y="113461"/>
                  </a:lnTo>
                  <a:lnTo>
                    <a:pt x="616267" y="113258"/>
                  </a:lnTo>
                  <a:lnTo>
                    <a:pt x="617245" y="112153"/>
                  </a:lnTo>
                  <a:lnTo>
                    <a:pt x="619252" y="115150"/>
                  </a:lnTo>
                  <a:lnTo>
                    <a:pt x="628599" y="112153"/>
                  </a:lnTo>
                  <a:lnTo>
                    <a:pt x="630440" y="111569"/>
                  </a:lnTo>
                  <a:lnTo>
                    <a:pt x="637082" y="112928"/>
                  </a:lnTo>
                  <a:close/>
                </a:path>
                <a:path w="1806575" h="223520">
                  <a:moveTo>
                    <a:pt x="640511" y="105562"/>
                  </a:moveTo>
                  <a:lnTo>
                    <a:pt x="636270" y="107391"/>
                  </a:lnTo>
                  <a:lnTo>
                    <a:pt x="636257" y="107683"/>
                  </a:lnTo>
                  <a:lnTo>
                    <a:pt x="636485" y="109156"/>
                  </a:lnTo>
                  <a:lnTo>
                    <a:pt x="639178" y="109080"/>
                  </a:lnTo>
                  <a:lnTo>
                    <a:pt x="640511" y="105562"/>
                  </a:lnTo>
                  <a:close/>
                </a:path>
                <a:path w="1806575" h="223520">
                  <a:moveTo>
                    <a:pt x="642835" y="114858"/>
                  </a:moveTo>
                  <a:lnTo>
                    <a:pt x="641807" y="114541"/>
                  </a:lnTo>
                  <a:lnTo>
                    <a:pt x="636485" y="117589"/>
                  </a:lnTo>
                  <a:lnTo>
                    <a:pt x="642835" y="114858"/>
                  </a:lnTo>
                  <a:close/>
                </a:path>
                <a:path w="1806575" h="223520">
                  <a:moveTo>
                    <a:pt x="683171" y="109131"/>
                  </a:moveTo>
                  <a:lnTo>
                    <a:pt x="677811" y="112153"/>
                  </a:lnTo>
                  <a:lnTo>
                    <a:pt x="678053" y="107391"/>
                  </a:lnTo>
                  <a:lnTo>
                    <a:pt x="678091" y="106908"/>
                  </a:lnTo>
                  <a:lnTo>
                    <a:pt x="680872" y="106375"/>
                  </a:lnTo>
                  <a:lnTo>
                    <a:pt x="681342" y="106286"/>
                  </a:lnTo>
                  <a:lnTo>
                    <a:pt x="681329" y="105664"/>
                  </a:lnTo>
                  <a:lnTo>
                    <a:pt x="681304" y="104635"/>
                  </a:lnTo>
                  <a:lnTo>
                    <a:pt x="681253" y="101917"/>
                  </a:lnTo>
                  <a:lnTo>
                    <a:pt x="676617" y="104635"/>
                  </a:lnTo>
                  <a:lnTo>
                    <a:pt x="677456" y="103416"/>
                  </a:lnTo>
                  <a:lnTo>
                    <a:pt x="677760" y="102958"/>
                  </a:lnTo>
                  <a:lnTo>
                    <a:pt x="678040" y="102565"/>
                  </a:lnTo>
                  <a:lnTo>
                    <a:pt x="673696" y="102958"/>
                  </a:lnTo>
                  <a:lnTo>
                    <a:pt x="675106" y="100876"/>
                  </a:lnTo>
                  <a:lnTo>
                    <a:pt x="669429" y="103416"/>
                  </a:lnTo>
                  <a:lnTo>
                    <a:pt x="664603" y="102755"/>
                  </a:lnTo>
                  <a:lnTo>
                    <a:pt x="659714" y="101447"/>
                  </a:lnTo>
                  <a:lnTo>
                    <a:pt x="653808" y="102019"/>
                  </a:lnTo>
                  <a:lnTo>
                    <a:pt x="658876" y="102768"/>
                  </a:lnTo>
                  <a:lnTo>
                    <a:pt x="658939" y="105664"/>
                  </a:lnTo>
                  <a:lnTo>
                    <a:pt x="656043" y="105460"/>
                  </a:lnTo>
                  <a:lnTo>
                    <a:pt x="653897" y="106375"/>
                  </a:lnTo>
                  <a:lnTo>
                    <a:pt x="651878" y="103289"/>
                  </a:lnTo>
                  <a:lnTo>
                    <a:pt x="651675" y="102984"/>
                  </a:lnTo>
                  <a:lnTo>
                    <a:pt x="651281" y="102374"/>
                  </a:lnTo>
                  <a:lnTo>
                    <a:pt x="649859" y="102984"/>
                  </a:lnTo>
                  <a:lnTo>
                    <a:pt x="645109" y="101371"/>
                  </a:lnTo>
                  <a:lnTo>
                    <a:pt x="641184" y="103797"/>
                  </a:lnTo>
                  <a:lnTo>
                    <a:pt x="640511" y="105562"/>
                  </a:lnTo>
                  <a:lnTo>
                    <a:pt x="644080" y="104013"/>
                  </a:lnTo>
                  <a:lnTo>
                    <a:pt x="649122" y="103289"/>
                  </a:lnTo>
                  <a:lnTo>
                    <a:pt x="650849" y="104635"/>
                  </a:lnTo>
                  <a:lnTo>
                    <a:pt x="650862" y="105460"/>
                  </a:lnTo>
                  <a:lnTo>
                    <a:pt x="650760" y="106286"/>
                  </a:lnTo>
                  <a:lnTo>
                    <a:pt x="650697" y="108496"/>
                  </a:lnTo>
                  <a:lnTo>
                    <a:pt x="642315" y="105511"/>
                  </a:lnTo>
                  <a:lnTo>
                    <a:pt x="642734" y="112153"/>
                  </a:lnTo>
                  <a:lnTo>
                    <a:pt x="642835" y="114858"/>
                  </a:lnTo>
                  <a:lnTo>
                    <a:pt x="650900" y="117208"/>
                  </a:lnTo>
                  <a:lnTo>
                    <a:pt x="655485" y="113030"/>
                  </a:lnTo>
                  <a:lnTo>
                    <a:pt x="653783" y="117436"/>
                  </a:lnTo>
                  <a:lnTo>
                    <a:pt x="661352" y="117830"/>
                  </a:lnTo>
                  <a:lnTo>
                    <a:pt x="660755" y="113030"/>
                  </a:lnTo>
                  <a:lnTo>
                    <a:pt x="660184" y="108496"/>
                  </a:lnTo>
                  <a:lnTo>
                    <a:pt x="660057" y="107391"/>
                  </a:lnTo>
                  <a:lnTo>
                    <a:pt x="668058" y="111264"/>
                  </a:lnTo>
                  <a:lnTo>
                    <a:pt x="667410" y="114452"/>
                  </a:lnTo>
                  <a:lnTo>
                    <a:pt x="679691" y="114579"/>
                  </a:lnTo>
                  <a:lnTo>
                    <a:pt x="682396" y="114731"/>
                  </a:lnTo>
                  <a:lnTo>
                    <a:pt x="682752" y="112153"/>
                  </a:lnTo>
                  <a:lnTo>
                    <a:pt x="683171" y="109131"/>
                  </a:lnTo>
                  <a:close/>
                </a:path>
                <a:path w="1806575" h="223520">
                  <a:moveTo>
                    <a:pt x="684453" y="114858"/>
                  </a:moveTo>
                  <a:lnTo>
                    <a:pt x="682396" y="114731"/>
                  </a:lnTo>
                  <a:lnTo>
                    <a:pt x="682205" y="116154"/>
                  </a:lnTo>
                  <a:lnTo>
                    <a:pt x="684453" y="114858"/>
                  </a:lnTo>
                  <a:close/>
                </a:path>
                <a:path w="1806575" h="223520">
                  <a:moveTo>
                    <a:pt x="685977" y="14135"/>
                  </a:moveTo>
                  <a:lnTo>
                    <a:pt x="685165" y="13322"/>
                  </a:lnTo>
                  <a:lnTo>
                    <a:pt x="685190" y="15621"/>
                  </a:lnTo>
                  <a:lnTo>
                    <a:pt x="685774" y="14884"/>
                  </a:lnTo>
                  <a:lnTo>
                    <a:pt x="685977" y="14135"/>
                  </a:lnTo>
                  <a:close/>
                </a:path>
                <a:path w="1806575" h="223520">
                  <a:moveTo>
                    <a:pt x="715518" y="108940"/>
                  </a:moveTo>
                  <a:lnTo>
                    <a:pt x="715454" y="108470"/>
                  </a:lnTo>
                  <a:lnTo>
                    <a:pt x="709079" y="102654"/>
                  </a:lnTo>
                  <a:lnTo>
                    <a:pt x="708698" y="100609"/>
                  </a:lnTo>
                  <a:lnTo>
                    <a:pt x="701128" y="103060"/>
                  </a:lnTo>
                  <a:lnTo>
                    <a:pt x="696874" y="107784"/>
                  </a:lnTo>
                  <a:lnTo>
                    <a:pt x="691134" y="110210"/>
                  </a:lnTo>
                  <a:lnTo>
                    <a:pt x="691070" y="105232"/>
                  </a:lnTo>
                  <a:lnTo>
                    <a:pt x="689825" y="108686"/>
                  </a:lnTo>
                  <a:lnTo>
                    <a:pt x="683082" y="110807"/>
                  </a:lnTo>
                  <a:lnTo>
                    <a:pt x="686854" y="113461"/>
                  </a:lnTo>
                  <a:lnTo>
                    <a:pt x="684453" y="114858"/>
                  </a:lnTo>
                  <a:lnTo>
                    <a:pt x="692226" y="115303"/>
                  </a:lnTo>
                  <a:lnTo>
                    <a:pt x="704138" y="114820"/>
                  </a:lnTo>
                  <a:lnTo>
                    <a:pt x="714578" y="111290"/>
                  </a:lnTo>
                  <a:lnTo>
                    <a:pt x="715010" y="110210"/>
                  </a:lnTo>
                  <a:lnTo>
                    <a:pt x="715518" y="108940"/>
                  </a:lnTo>
                  <a:close/>
                </a:path>
                <a:path w="1806575" h="223520">
                  <a:moveTo>
                    <a:pt x="740156" y="17729"/>
                  </a:moveTo>
                  <a:lnTo>
                    <a:pt x="725563" y="12077"/>
                  </a:lnTo>
                  <a:lnTo>
                    <a:pt x="724738" y="10058"/>
                  </a:lnTo>
                  <a:lnTo>
                    <a:pt x="713219" y="12534"/>
                  </a:lnTo>
                  <a:lnTo>
                    <a:pt x="694448" y="18224"/>
                  </a:lnTo>
                  <a:lnTo>
                    <a:pt x="685228" y="20612"/>
                  </a:lnTo>
                  <a:lnTo>
                    <a:pt x="685190" y="15621"/>
                  </a:lnTo>
                  <a:lnTo>
                    <a:pt x="681253" y="18097"/>
                  </a:lnTo>
                  <a:lnTo>
                    <a:pt x="676033" y="20294"/>
                  </a:lnTo>
                  <a:lnTo>
                    <a:pt x="672973" y="22275"/>
                  </a:lnTo>
                  <a:lnTo>
                    <a:pt x="675563" y="24104"/>
                  </a:lnTo>
                  <a:lnTo>
                    <a:pt x="669671" y="24752"/>
                  </a:lnTo>
                  <a:lnTo>
                    <a:pt x="662114" y="22466"/>
                  </a:lnTo>
                  <a:lnTo>
                    <a:pt x="655345" y="23368"/>
                  </a:lnTo>
                  <a:lnTo>
                    <a:pt x="656094" y="18110"/>
                  </a:lnTo>
                  <a:lnTo>
                    <a:pt x="663371" y="17233"/>
                  </a:lnTo>
                  <a:lnTo>
                    <a:pt x="663308" y="12877"/>
                  </a:lnTo>
                  <a:lnTo>
                    <a:pt x="652830" y="15913"/>
                  </a:lnTo>
                  <a:lnTo>
                    <a:pt x="656082" y="13741"/>
                  </a:lnTo>
                  <a:lnTo>
                    <a:pt x="646366" y="14439"/>
                  </a:lnTo>
                  <a:lnTo>
                    <a:pt x="649554" y="12255"/>
                  </a:lnTo>
                  <a:lnTo>
                    <a:pt x="636778" y="15163"/>
                  </a:lnTo>
                  <a:lnTo>
                    <a:pt x="626021" y="14820"/>
                  </a:lnTo>
                  <a:lnTo>
                    <a:pt x="615111" y="13830"/>
                  </a:lnTo>
                  <a:lnTo>
                    <a:pt x="601865" y="14770"/>
                  </a:lnTo>
                  <a:lnTo>
                    <a:pt x="613206" y="15201"/>
                  </a:lnTo>
                  <a:lnTo>
                    <a:pt x="613244" y="18097"/>
                  </a:lnTo>
                  <a:lnTo>
                    <a:pt x="606780" y="18072"/>
                  </a:lnTo>
                  <a:lnTo>
                    <a:pt x="601929" y="19138"/>
                  </a:lnTo>
                  <a:lnTo>
                    <a:pt x="596214" y="15303"/>
                  </a:lnTo>
                  <a:lnTo>
                    <a:pt x="593001" y="16014"/>
                  </a:lnTo>
                  <a:lnTo>
                    <a:pt x="582447" y="14681"/>
                  </a:lnTo>
                  <a:lnTo>
                    <a:pt x="576402" y="17094"/>
                  </a:lnTo>
                  <a:lnTo>
                    <a:pt x="570826" y="19812"/>
                  </a:lnTo>
                  <a:lnTo>
                    <a:pt x="564629" y="22123"/>
                  </a:lnTo>
                  <a:lnTo>
                    <a:pt x="556742" y="23368"/>
                  </a:lnTo>
                  <a:lnTo>
                    <a:pt x="554507" y="20624"/>
                  </a:lnTo>
                  <a:lnTo>
                    <a:pt x="547166" y="19735"/>
                  </a:lnTo>
                  <a:lnTo>
                    <a:pt x="538899" y="19075"/>
                  </a:lnTo>
                  <a:lnTo>
                    <a:pt x="533946" y="16954"/>
                  </a:lnTo>
                  <a:lnTo>
                    <a:pt x="529297" y="19900"/>
                  </a:lnTo>
                  <a:lnTo>
                    <a:pt x="521208" y="21094"/>
                  </a:lnTo>
                  <a:lnTo>
                    <a:pt x="513245" y="21869"/>
                  </a:lnTo>
                  <a:lnTo>
                    <a:pt x="509041" y="23469"/>
                  </a:lnTo>
                  <a:lnTo>
                    <a:pt x="502602" y="24942"/>
                  </a:lnTo>
                  <a:lnTo>
                    <a:pt x="493687" y="24828"/>
                  </a:lnTo>
                  <a:lnTo>
                    <a:pt x="493610" y="21907"/>
                  </a:lnTo>
                  <a:lnTo>
                    <a:pt x="496430" y="21031"/>
                  </a:lnTo>
                  <a:lnTo>
                    <a:pt x="498449" y="20688"/>
                  </a:lnTo>
                  <a:lnTo>
                    <a:pt x="491947" y="20840"/>
                  </a:lnTo>
                  <a:lnTo>
                    <a:pt x="493026" y="19570"/>
                  </a:lnTo>
                  <a:lnTo>
                    <a:pt x="487260" y="19761"/>
                  </a:lnTo>
                  <a:lnTo>
                    <a:pt x="487438" y="23774"/>
                  </a:lnTo>
                  <a:lnTo>
                    <a:pt x="479856" y="21450"/>
                  </a:lnTo>
                  <a:lnTo>
                    <a:pt x="479806" y="20002"/>
                  </a:lnTo>
                  <a:lnTo>
                    <a:pt x="476237" y="20459"/>
                  </a:lnTo>
                  <a:lnTo>
                    <a:pt x="466445" y="23406"/>
                  </a:lnTo>
                  <a:lnTo>
                    <a:pt x="457085" y="25603"/>
                  </a:lnTo>
                  <a:lnTo>
                    <a:pt x="447586" y="24777"/>
                  </a:lnTo>
                  <a:lnTo>
                    <a:pt x="443509" y="26682"/>
                  </a:lnTo>
                  <a:lnTo>
                    <a:pt x="437184" y="28587"/>
                  </a:lnTo>
                  <a:lnTo>
                    <a:pt x="432079" y="31026"/>
                  </a:lnTo>
                  <a:lnTo>
                    <a:pt x="431736" y="34493"/>
                  </a:lnTo>
                  <a:lnTo>
                    <a:pt x="426808" y="32766"/>
                  </a:lnTo>
                  <a:lnTo>
                    <a:pt x="428256" y="28016"/>
                  </a:lnTo>
                  <a:lnTo>
                    <a:pt x="415378" y="29705"/>
                  </a:lnTo>
                  <a:lnTo>
                    <a:pt x="409943" y="31902"/>
                  </a:lnTo>
                  <a:lnTo>
                    <a:pt x="404215" y="31762"/>
                  </a:lnTo>
                  <a:lnTo>
                    <a:pt x="398018" y="31343"/>
                  </a:lnTo>
                  <a:lnTo>
                    <a:pt x="391223" y="32651"/>
                  </a:lnTo>
                  <a:lnTo>
                    <a:pt x="396748" y="29806"/>
                  </a:lnTo>
                  <a:lnTo>
                    <a:pt x="397637" y="28194"/>
                  </a:lnTo>
                  <a:lnTo>
                    <a:pt x="402259" y="25539"/>
                  </a:lnTo>
                  <a:lnTo>
                    <a:pt x="394843" y="25869"/>
                  </a:lnTo>
                  <a:lnTo>
                    <a:pt x="376262" y="30505"/>
                  </a:lnTo>
                  <a:lnTo>
                    <a:pt x="365264" y="31838"/>
                  </a:lnTo>
                  <a:lnTo>
                    <a:pt x="363626" y="30797"/>
                  </a:lnTo>
                  <a:lnTo>
                    <a:pt x="363537" y="29349"/>
                  </a:lnTo>
                  <a:lnTo>
                    <a:pt x="361861" y="28308"/>
                  </a:lnTo>
                  <a:lnTo>
                    <a:pt x="356285" y="30480"/>
                  </a:lnTo>
                  <a:lnTo>
                    <a:pt x="350037" y="35013"/>
                  </a:lnTo>
                  <a:lnTo>
                    <a:pt x="344195" y="31356"/>
                  </a:lnTo>
                  <a:lnTo>
                    <a:pt x="345173" y="34785"/>
                  </a:lnTo>
                  <a:lnTo>
                    <a:pt x="336600" y="34544"/>
                  </a:lnTo>
                  <a:lnTo>
                    <a:pt x="327228" y="34709"/>
                  </a:lnTo>
                  <a:lnTo>
                    <a:pt x="317677" y="34505"/>
                  </a:lnTo>
                  <a:lnTo>
                    <a:pt x="308597" y="33134"/>
                  </a:lnTo>
                  <a:lnTo>
                    <a:pt x="296100" y="40855"/>
                  </a:lnTo>
                  <a:lnTo>
                    <a:pt x="281787" y="39179"/>
                  </a:lnTo>
                  <a:lnTo>
                    <a:pt x="267042" y="41287"/>
                  </a:lnTo>
                  <a:lnTo>
                    <a:pt x="253212" y="45783"/>
                  </a:lnTo>
                  <a:lnTo>
                    <a:pt x="241681" y="51244"/>
                  </a:lnTo>
                  <a:lnTo>
                    <a:pt x="235204" y="51511"/>
                  </a:lnTo>
                  <a:lnTo>
                    <a:pt x="225450" y="51219"/>
                  </a:lnTo>
                  <a:lnTo>
                    <a:pt x="225374" y="49796"/>
                  </a:lnTo>
                  <a:lnTo>
                    <a:pt x="229209" y="47866"/>
                  </a:lnTo>
                  <a:lnTo>
                    <a:pt x="232117" y="46710"/>
                  </a:lnTo>
                  <a:lnTo>
                    <a:pt x="217258" y="46812"/>
                  </a:lnTo>
                  <a:lnTo>
                    <a:pt x="210731" y="47853"/>
                  </a:lnTo>
                  <a:lnTo>
                    <a:pt x="206006" y="50977"/>
                  </a:lnTo>
                  <a:lnTo>
                    <a:pt x="196494" y="53695"/>
                  </a:lnTo>
                  <a:lnTo>
                    <a:pt x="198501" y="47955"/>
                  </a:lnTo>
                  <a:lnTo>
                    <a:pt x="191160" y="47828"/>
                  </a:lnTo>
                  <a:lnTo>
                    <a:pt x="174053" y="52260"/>
                  </a:lnTo>
                  <a:lnTo>
                    <a:pt x="154343" y="53543"/>
                  </a:lnTo>
                  <a:lnTo>
                    <a:pt x="137287" y="55372"/>
                  </a:lnTo>
                  <a:lnTo>
                    <a:pt x="128193" y="61468"/>
                  </a:lnTo>
                  <a:lnTo>
                    <a:pt x="155549" y="59855"/>
                  </a:lnTo>
                  <a:lnTo>
                    <a:pt x="166890" y="58572"/>
                  </a:lnTo>
                  <a:lnTo>
                    <a:pt x="163004" y="60439"/>
                  </a:lnTo>
                  <a:lnTo>
                    <a:pt x="166408" y="62382"/>
                  </a:lnTo>
                  <a:lnTo>
                    <a:pt x="160832" y="63309"/>
                  </a:lnTo>
                  <a:lnTo>
                    <a:pt x="150495" y="64274"/>
                  </a:lnTo>
                  <a:lnTo>
                    <a:pt x="141452" y="64287"/>
                  </a:lnTo>
                  <a:lnTo>
                    <a:pt x="132448" y="64554"/>
                  </a:lnTo>
                  <a:lnTo>
                    <a:pt x="122224" y="66319"/>
                  </a:lnTo>
                  <a:lnTo>
                    <a:pt x="123063" y="58585"/>
                  </a:lnTo>
                  <a:lnTo>
                    <a:pt x="103568" y="59270"/>
                  </a:lnTo>
                  <a:lnTo>
                    <a:pt x="85750" y="64566"/>
                  </a:lnTo>
                  <a:lnTo>
                    <a:pt x="68935" y="69240"/>
                  </a:lnTo>
                  <a:lnTo>
                    <a:pt x="52438" y="68059"/>
                  </a:lnTo>
                  <a:lnTo>
                    <a:pt x="42989" y="70700"/>
                  </a:lnTo>
                  <a:lnTo>
                    <a:pt x="33159" y="73736"/>
                  </a:lnTo>
                  <a:lnTo>
                    <a:pt x="24015" y="77127"/>
                  </a:lnTo>
                  <a:lnTo>
                    <a:pt x="16649" y="80835"/>
                  </a:lnTo>
                  <a:lnTo>
                    <a:pt x="17068" y="78397"/>
                  </a:lnTo>
                  <a:lnTo>
                    <a:pt x="10541" y="80835"/>
                  </a:lnTo>
                  <a:lnTo>
                    <a:pt x="3365" y="84239"/>
                  </a:lnTo>
                  <a:lnTo>
                    <a:pt x="0" y="87515"/>
                  </a:lnTo>
                  <a:lnTo>
                    <a:pt x="4940" y="89611"/>
                  </a:lnTo>
                  <a:lnTo>
                    <a:pt x="7810" y="87045"/>
                  </a:lnTo>
                  <a:lnTo>
                    <a:pt x="15951" y="84797"/>
                  </a:lnTo>
                  <a:lnTo>
                    <a:pt x="20612" y="85648"/>
                  </a:lnTo>
                  <a:lnTo>
                    <a:pt x="24803" y="87515"/>
                  </a:lnTo>
                  <a:lnTo>
                    <a:pt x="31572" y="88303"/>
                  </a:lnTo>
                  <a:lnTo>
                    <a:pt x="40957" y="84658"/>
                  </a:lnTo>
                  <a:lnTo>
                    <a:pt x="48895" y="80187"/>
                  </a:lnTo>
                  <a:lnTo>
                    <a:pt x="56654" y="76441"/>
                  </a:lnTo>
                  <a:lnTo>
                    <a:pt x="71069" y="73875"/>
                  </a:lnTo>
                  <a:lnTo>
                    <a:pt x="70548" y="76314"/>
                  </a:lnTo>
                  <a:lnTo>
                    <a:pt x="69151" y="78270"/>
                  </a:lnTo>
                  <a:lnTo>
                    <a:pt x="77330" y="76365"/>
                  </a:lnTo>
                  <a:lnTo>
                    <a:pt x="83477" y="73228"/>
                  </a:lnTo>
                  <a:lnTo>
                    <a:pt x="88849" y="69926"/>
                  </a:lnTo>
                  <a:lnTo>
                    <a:pt x="94716" y="67500"/>
                  </a:lnTo>
                  <a:lnTo>
                    <a:pt x="103543" y="73088"/>
                  </a:lnTo>
                  <a:lnTo>
                    <a:pt x="118821" y="69875"/>
                  </a:lnTo>
                  <a:lnTo>
                    <a:pt x="136817" y="65151"/>
                  </a:lnTo>
                  <a:lnTo>
                    <a:pt x="153809" y="66217"/>
                  </a:lnTo>
                  <a:lnTo>
                    <a:pt x="163423" y="64401"/>
                  </a:lnTo>
                  <a:lnTo>
                    <a:pt x="174142" y="62941"/>
                  </a:lnTo>
                  <a:lnTo>
                    <a:pt x="185445" y="61087"/>
                  </a:lnTo>
                  <a:lnTo>
                    <a:pt x="196811" y="58064"/>
                  </a:lnTo>
                  <a:lnTo>
                    <a:pt x="195783" y="60159"/>
                  </a:lnTo>
                  <a:lnTo>
                    <a:pt x="206756" y="59994"/>
                  </a:lnTo>
                  <a:lnTo>
                    <a:pt x="208470" y="62103"/>
                  </a:lnTo>
                  <a:lnTo>
                    <a:pt x="216801" y="57365"/>
                  </a:lnTo>
                  <a:lnTo>
                    <a:pt x="232092" y="56464"/>
                  </a:lnTo>
                  <a:lnTo>
                    <a:pt x="247078" y="55156"/>
                  </a:lnTo>
                  <a:lnTo>
                    <a:pt x="254482" y="49212"/>
                  </a:lnTo>
                  <a:lnTo>
                    <a:pt x="263906" y="49784"/>
                  </a:lnTo>
                  <a:lnTo>
                    <a:pt x="268363" y="48996"/>
                  </a:lnTo>
                  <a:lnTo>
                    <a:pt x="279565" y="49047"/>
                  </a:lnTo>
                  <a:lnTo>
                    <a:pt x="279679" y="50495"/>
                  </a:lnTo>
                  <a:lnTo>
                    <a:pt x="275653" y="50863"/>
                  </a:lnTo>
                  <a:lnTo>
                    <a:pt x="274040" y="51269"/>
                  </a:lnTo>
                  <a:lnTo>
                    <a:pt x="280517" y="51041"/>
                  </a:lnTo>
                  <a:lnTo>
                    <a:pt x="285838" y="49187"/>
                  </a:lnTo>
                  <a:lnTo>
                    <a:pt x="290893" y="47955"/>
                  </a:lnTo>
                  <a:lnTo>
                    <a:pt x="296595" y="49580"/>
                  </a:lnTo>
                  <a:lnTo>
                    <a:pt x="305396" y="48628"/>
                  </a:lnTo>
                  <a:lnTo>
                    <a:pt x="306730" y="46888"/>
                  </a:lnTo>
                  <a:lnTo>
                    <a:pt x="306514" y="44462"/>
                  </a:lnTo>
                  <a:lnTo>
                    <a:pt x="310680" y="41452"/>
                  </a:lnTo>
                  <a:lnTo>
                    <a:pt x="321691" y="41833"/>
                  </a:lnTo>
                  <a:lnTo>
                    <a:pt x="327063" y="43040"/>
                  </a:lnTo>
                  <a:lnTo>
                    <a:pt x="330784" y="45085"/>
                  </a:lnTo>
                  <a:lnTo>
                    <a:pt x="336905" y="47955"/>
                  </a:lnTo>
                  <a:lnTo>
                    <a:pt x="339712" y="44615"/>
                  </a:lnTo>
                  <a:lnTo>
                    <a:pt x="345351" y="43027"/>
                  </a:lnTo>
                  <a:lnTo>
                    <a:pt x="352526" y="41871"/>
                  </a:lnTo>
                  <a:lnTo>
                    <a:pt x="359968" y="39827"/>
                  </a:lnTo>
                  <a:lnTo>
                    <a:pt x="343763" y="39573"/>
                  </a:lnTo>
                  <a:lnTo>
                    <a:pt x="352552" y="36576"/>
                  </a:lnTo>
                  <a:lnTo>
                    <a:pt x="365620" y="35318"/>
                  </a:lnTo>
                  <a:lnTo>
                    <a:pt x="373214" y="33096"/>
                  </a:lnTo>
                  <a:lnTo>
                    <a:pt x="380479" y="30441"/>
                  </a:lnTo>
                  <a:lnTo>
                    <a:pt x="392633" y="27901"/>
                  </a:lnTo>
                  <a:lnTo>
                    <a:pt x="394411" y="30746"/>
                  </a:lnTo>
                  <a:lnTo>
                    <a:pt x="384136" y="31838"/>
                  </a:lnTo>
                  <a:lnTo>
                    <a:pt x="390436" y="33578"/>
                  </a:lnTo>
                  <a:lnTo>
                    <a:pt x="372414" y="38087"/>
                  </a:lnTo>
                  <a:lnTo>
                    <a:pt x="365252" y="40360"/>
                  </a:lnTo>
                  <a:lnTo>
                    <a:pt x="359346" y="43649"/>
                  </a:lnTo>
                  <a:lnTo>
                    <a:pt x="373888" y="42506"/>
                  </a:lnTo>
                  <a:lnTo>
                    <a:pt x="389331" y="40830"/>
                  </a:lnTo>
                  <a:lnTo>
                    <a:pt x="405053" y="38608"/>
                  </a:lnTo>
                  <a:lnTo>
                    <a:pt x="420458" y="35788"/>
                  </a:lnTo>
                  <a:lnTo>
                    <a:pt x="424497" y="36423"/>
                  </a:lnTo>
                  <a:lnTo>
                    <a:pt x="423037" y="37642"/>
                  </a:lnTo>
                  <a:lnTo>
                    <a:pt x="421119" y="38823"/>
                  </a:lnTo>
                  <a:lnTo>
                    <a:pt x="423811" y="39370"/>
                  </a:lnTo>
                  <a:lnTo>
                    <a:pt x="437362" y="38709"/>
                  </a:lnTo>
                  <a:lnTo>
                    <a:pt x="459168" y="32918"/>
                  </a:lnTo>
                  <a:lnTo>
                    <a:pt x="470471" y="32397"/>
                  </a:lnTo>
                  <a:lnTo>
                    <a:pt x="467334" y="36080"/>
                  </a:lnTo>
                  <a:lnTo>
                    <a:pt x="477202" y="33693"/>
                  </a:lnTo>
                  <a:lnTo>
                    <a:pt x="490994" y="33210"/>
                  </a:lnTo>
                  <a:lnTo>
                    <a:pt x="506463" y="33045"/>
                  </a:lnTo>
                  <a:lnTo>
                    <a:pt x="521347" y="31559"/>
                  </a:lnTo>
                  <a:lnTo>
                    <a:pt x="517245" y="28867"/>
                  </a:lnTo>
                  <a:lnTo>
                    <a:pt x="519671" y="27571"/>
                  </a:lnTo>
                  <a:lnTo>
                    <a:pt x="524040" y="30416"/>
                  </a:lnTo>
                  <a:lnTo>
                    <a:pt x="549275" y="25971"/>
                  </a:lnTo>
                  <a:lnTo>
                    <a:pt x="564070" y="26784"/>
                  </a:lnTo>
                  <a:lnTo>
                    <a:pt x="566013" y="22999"/>
                  </a:lnTo>
                  <a:lnTo>
                    <a:pt x="572820" y="19913"/>
                  </a:lnTo>
                  <a:lnTo>
                    <a:pt x="582079" y="17665"/>
                  </a:lnTo>
                  <a:lnTo>
                    <a:pt x="591362" y="16357"/>
                  </a:lnTo>
                  <a:lnTo>
                    <a:pt x="595439" y="17665"/>
                  </a:lnTo>
                  <a:lnTo>
                    <a:pt x="594690" y="20015"/>
                  </a:lnTo>
                  <a:lnTo>
                    <a:pt x="594715" y="21463"/>
                  </a:lnTo>
                  <a:lnTo>
                    <a:pt x="583844" y="21551"/>
                  </a:lnTo>
                  <a:lnTo>
                    <a:pt x="577062" y="24358"/>
                  </a:lnTo>
                  <a:lnTo>
                    <a:pt x="571055" y="28244"/>
                  </a:lnTo>
                  <a:lnTo>
                    <a:pt x="562546" y="31521"/>
                  </a:lnTo>
                  <a:lnTo>
                    <a:pt x="572833" y="29794"/>
                  </a:lnTo>
                  <a:lnTo>
                    <a:pt x="595896" y="28028"/>
                  </a:lnTo>
                  <a:lnTo>
                    <a:pt x="605294" y="25692"/>
                  </a:lnTo>
                  <a:lnTo>
                    <a:pt x="601319" y="30213"/>
                  </a:lnTo>
                  <a:lnTo>
                    <a:pt x="610984" y="28600"/>
                  </a:lnTo>
                  <a:lnTo>
                    <a:pt x="617080" y="25374"/>
                  </a:lnTo>
                  <a:lnTo>
                    <a:pt x="623341" y="22796"/>
                  </a:lnTo>
                  <a:lnTo>
                    <a:pt x="633514" y="23114"/>
                  </a:lnTo>
                  <a:lnTo>
                    <a:pt x="631952" y="26365"/>
                  </a:lnTo>
                  <a:lnTo>
                    <a:pt x="659485" y="25679"/>
                  </a:lnTo>
                  <a:lnTo>
                    <a:pt x="687565" y="25666"/>
                  </a:lnTo>
                  <a:lnTo>
                    <a:pt x="714273" y="24523"/>
                  </a:lnTo>
                  <a:lnTo>
                    <a:pt x="737717" y="20434"/>
                  </a:lnTo>
                  <a:lnTo>
                    <a:pt x="740156" y="17729"/>
                  </a:lnTo>
                  <a:close/>
                </a:path>
                <a:path w="1806575" h="223520">
                  <a:moveTo>
                    <a:pt x="754278" y="16421"/>
                  </a:moveTo>
                  <a:lnTo>
                    <a:pt x="752475" y="16459"/>
                  </a:lnTo>
                  <a:lnTo>
                    <a:pt x="750303" y="16624"/>
                  </a:lnTo>
                  <a:lnTo>
                    <a:pt x="747407" y="16916"/>
                  </a:lnTo>
                  <a:lnTo>
                    <a:pt x="745134" y="18097"/>
                  </a:lnTo>
                  <a:lnTo>
                    <a:pt x="748830" y="17208"/>
                  </a:lnTo>
                  <a:lnTo>
                    <a:pt x="754278" y="16421"/>
                  </a:lnTo>
                  <a:close/>
                </a:path>
                <a:path w="1806575" h="223520">
                  <a:moveTo>
                    <a:pt x="827798" y="13220"/>
                  </a:moveTo>
                  <a:lnTo>
                    <a:pt x="826516" y="13563"/>
                  </a:lnTo>
                  <a:lnTo>
                    <a:pt x="824941" y="13931"/>
                  </a:lnTo>
                  <a:lnTo>
                    <a:pt x="826604" y="15074"/>
                  </a:lnTo>
                  <a:lnTo>
                    <a:pt x="827798" y="13220"/>
                  </a:lnTo>
                  <a:close/>
                </a:path>
                <a:path w="1806575" h="223520">
                  <a:moveTo>
                    <a:pt x="831100" y="12344"/>
                  </a:moveTo>
                  <a:lnTo>
                    <a:pt x="829856" y="10058"/>
                  </a:lnTo>
                  <a:lnTo>
                    <a:pt x="827798" y="13220"/>
                  </a:lnTo>
                  <a:lnTo>
                    <a:pt x="831100" y="12344"/>
                  </a:lnTo>
                  <a:close/>
                </a:path>
                <a:path w="1806575" h="223520">
                  <a:moveTo>
                    <a:pt x="1086015" y="3784"/>
                  </a:moveTo>
                  <a:lnTo>
                    <a:pt x="1083081" y="2616"/>
                  </a:lnTo>
                  <a:lnTo>
                    <a:pt x="1083843" y="3187"/>
                  </a:lnTo>
                  <a:lnTo>
                    <a:pt x="1086015" y="3784"/>
                  </a:lnTo>
                  <a:close/>
                </a:path>
                <a:path w="1806575" h="223520">
                  <a:moveTo>
                    <a:pt x="1087056" y="4064"/>
                  </a:moveTo>
                  <a:lnTo>
                    <a:pt x="1086015" y="3784"/>
                  </a:lnTo>
                  <a:lnTo>
                    <a:pt x="1086904" y="4140"/>
                  </a:lnTo>
                  <a:lnTo>
                    <a:pt x="1087056" y="4064"/>
                  </a:lnTo>
                  <a:close/>
                </a:path>
                <a:path w="1806575" h="223520">
                  <a:moveTo>
                    <a:pt x="1092669" y="5232"/>
                  </a:moveTo>
                  <a:lnTo>
                    <a:pt x="1091082" y="5511"/>
                  </a:lnTo>
                  <a:lnTo>
                    <a:pt x="1090980" y="5765"/>
                  </a:lnTo>
                  <a:lnTo>
                    <a:pt x="1091857" y="6096"/>
                  </a:lnTo>
                  <a:lnTo>
                    <a:pt x="1092669" y="5232"/>
                  </a:lnTo>
                  <a:close/>
                </a:path>
                <a:path w="1806575" h="223520">
                  <a:moveTo>
                    <a:pt x="1100797" y="5245"/>
                  </a:moveTo>
                  <a:lnTo>
                    <a:pt x="1100442" y="4660"/>
                  </a:lnTo>
                  <a:lnTo>
                    <a:pt x="1097673" y="0"/>
                  </a:lnTo>
                  <a:lnTo>
                    <a:pt x="1092669" y="5232"/>
                  </a:lnTo>
                  <a:lnTo>
                    <a:pt x="1095946" y="4660"/>
                  </a:lnTo>
                  <a:lnTo>
                    <a:pt x="1100797" y="5245"/>
                  </a:lnTo>
                  <a:close/>
                </a:path>
                <a:path w="1806575" h="223520">
                  <a:moveTo>
                    <a:pt x="1144714" y="6680"/>
                  </a:moveTo>
                  <a:lnTo>
                    <a:pt x="1136027" y="4279"/>
                  </a:lnTo>
                  <a:lnTo>
                    <a:pt x="1126274" y="673"/>
                  </a:lnTo>
                  <a:lnTo>
                    <a:pt x="1112227" y="292"/>
                  </a:lnTo>
                  <a:lnTo>
                    <a:pt x="1106271" y="2070"/>
                  </a:lnTo>
                  <a:lnTo>
                    <a:pt x="1107389" y="3606"/>
                  </a:lnTo>
                  <a:lnTo>
                    <a:pt x="1111072" y="5092"/>
                  </a:lnTo>
                  <a:lnTo>
                    <a:pt x="1112862" y="6705"/>
                  </a:lnTo>
                  <a:lnTo>
                    <a:pt x="1144714" y="6680"/>
                  </a:lnTo>
                  <a:close/>
                </a:path>
                <a:path w="1806575" h="223520">
                  <a:moveTo>
                    <a:pt x="1174851" y="16205"/>
                  </a:moveTo>
                  <a:lnTo>
                    <a:pt x="1174597" y="16205"/>
                  </a:lnTo>
                  <a:lnTo>
                    <a:pt x="1174851" y="16205"/>
                  </a:lnTo>
                  <a:close/>
                </a:path>
                <a:path w="1806575" h="223520">
                  <a:moveTo>
                    <a:pt x="1180439" y="13055"/>
                  </a:moveTo>
                  <a:lnTo>
                    <a:pt x="1176197" y="10553"/>
                  </a:lnTo>
                  <a:lnTo>
                    <a:pt x="1175651" y="10236"/>
                  </a:lnTo>
                  <a:lnTo>
                    <a:pt x="1168209" y="7950"/>
                  </a:lnTo>
                  <a:lnTo>
                    <a:pt x="1166863" y="7543"/>
                  </a:lnTo>
                  <a:lnTo>
                    <a:pt x="1165669" y="7035"/>
                  </a:lnTo>
                  <a:lnTo>
                    <a:pt x="1160576" y="4826"/>
                  </a:lnTo>
                  <a:lnTo>
                    <a:pt x="1145959" y="7035"/>
                  </a:lnTo>
                  <a:lnTo>
                    <a:pt x="1144803" y="6705"/>
                  </a:lnTo>
                  <a:lnTo>
                    <a:pt x="1112862" y="6705"/>
                  </a:lnTo>
                  <a:lnTo>
                    <a:pt x="1104696" y="6705"/>
                  </a:lnTo>
                  <a:lnTo>
                    <a:pt x="1096619" y="9601"/>
                  </a:lnTo>
                  <a:lnTo>
                    <a:pt x="1090206" y="7861"/>
                  </a:lnTo>
                  <a:lnTo>
                    <a:pt x="1090282" y="7645"/>
                  </a:lnTo>
                  <a:lnTo>
                    <a:pt x="1090980" y="5765"/>
                  </a:lnTo>
                  <a:lnTo>
                    <a:pt x="1086904" y="4140"/>
                  </a:lnTo>
                  <a:lnTo>
                    <a:pt x="1084592" y="5219"/>
                  </a:lnTo>
                  <a:lnTo>
                    <a:pt x="1073061" y="5422"/>
                  </a:lnTo>
                  <a:lnTo>
                    <a:pt x="1066787" y="6680"/>
                  </a:lnTo>
                  <a:lnTo>
                    <a:pt x="1059395" y="7645"/>
                  </a:lnTo>
                  <a:lnTo>
                    <a:pt x="1059218" y="7632"/>
                  </a:lnTo>
                  <a:lnTo>
                    <a:pt x="1044143" y="6883"/>
                  </a:lnTo>
                  <a:lnTo>
                    <a:pt x="1040066" y="8356"/>
                  </a:lnTo>
                  <a:lnTo>
                    <a:pt x="1036015" y="8356"/>
                  </a:lnTo>
                  <a:lnTo>
                    <a:pt x="1036751" y="11849"/>
                  </a:lnTo>
                  <a:lnTo>
                    <a:pt x="1028407" y="9309"/>
                  </a:lnTo>
                  <a:lnTo>
                    <a:pt x="1024305" y="7632"/>
                  </a:lnTo>
                  <a:lnTo>
                    <a:pt x="1019581" y="6083"/>
                  </a:lnTo>
                  <a:lnTo>
                    <a:pt x="1009421" y="3924"/>
                  </a:lnTo>
                  <a:lnTo>
                    <a:pt x="1010094" y="5765"/>
                  </a:lnTo>
                  <a:lnTo>
                    <a:pt x="1010221" y="5981"/>
                  </a:lnTo>
                  <a:lnTo>
                    <a:pt x="1016457" y="10477"/>
                  </a:lnTo>
                  <a:lnTo>
                    <a:pt x="1016482" y="14897"/>
                  </a:lnTo>
                  <a:lnTo>
                    <a:pt x="1015047" y="14693"/>
                  </a:lnTo>
                  <a:lnTo>
                    <a:pt x="1010323" y="14020"/>
                  </a:lnTo>
                  <a:lnTo>
                    <a:pt x="1005370" y="13322"/>
                  </a:lnTo>
                  <a:lnTo>
                    <a:pt x="1000340" y="12611"/>
                  </a:lnTo>
                  <a:lnTo>
                    <a:pt x="990168" y="12839"/>
                  </a:lnTo>
                  <a:lnTo>
                    <a:pt x="981824" y="13322"/>
                  </a:lnTo>
                  <a:lnTo>
                    <a:pt x="971245" y="11798"/>
                  </a:lnTo>
                  <a:lnTo>
                    <a:pt x="973188" y="11544"/>
                  </a:lnTo>
                  <a:lnTo>
                    <a:pt x="973848" y="11214"/>
                  </a:lnTo>
                  <a:lnTo>
                    <a:pt x="975499" y="10388"/>
                  </a:lnTo>
                  <a:lnTo>
                    <a:pt x="980198" y="10922"/>
                  </a:lnTo>
                  <a:lnTo>
                    <a:pt x="979424" y="10388"/>
                  </a:lnTo>
                  <a:lnTo>
                    <a:pt x="976769" y="8547"/>
                  </a:lnTo>
                  <a:lnTo>
                    <a:pt x="970813" y="9169"/>
                  </a:lnTo>
                  <a:lnTo>
                    <a:pt x="963485" y="10744"/>
                  </a:lnTo>
                  <a:lnTo>
                    <a:pt x="955967" y="11214"/>
                  </a:lnTo>
                  <a:lnTo>
                    <a:pt x="956144" y="10083"/>
                  </a:lnTo>
                  <a:lnTo>
                    <a:pt x="956373" y="8597"/>
                  </a:lnTo>
                  <a:lnTo>
                    <a:pt x="956792" y="5981"/>
                  </a:lnTo>
                  <a:lnTo>
                    <a:pt x="948969" y="7099"/>
                  </a:lnTo>
                  <a:lnTo>
                    <a:pt x="939901" y="8280"/>
                  </a:lnTo>
                  <a:lnTo>
                    <a:pt x="930287" y="8597"/>
                  </a:lnTo>
                  <a:lnTo>
                    <a:pt x="921219" y="7099"/>
                  </a:lnTo>
                  <a:lnTo>
                    <a:pt x="923696" y="4445"/>
                  </a:lnTo>
                  <a:lnTo>
                    <a:pt x="906094" y="6832"/>
                  </a:lnTo>
                  <a:lnTo>
                    <a:pt x="888060" y="8001"/>
                  </a:lnTo>
                  <a:lnTo>
                    <a:pt x="870661" y="8813"/>
                  </a:lnTo>
                  <a:lnTo>
                    <a:pt x="854938" y="10083"/>
                  </a:lnTo>
                  <a:lnTo>
                    <a:pt x="844410" y="7099"/>
                  </a:lnTo>
                  <a:lnTo>
                    <a:pt x="837006" y="9385"/>
                  </a:lnTo>
                  <a:lnTo>
                    <a:pt x="845299" y="10477"/>
                  </a:lnTo>
                  <a:lnTo>
                    <a:pt x="854951" y="12255"/>
                  </a:lnTo>
                  <a:lnTo>
                    <a:pt x="851649" y="16560"/>
                  </a:lnTo>
                  <a:lnTo>
                    <a:pt x="847928" y="13017"/>
                  </a:lnTo>
                  <a:lnTo>
                    <a:pt x="841679" y="14287"/>
                  </a:lnTo>
                  <a:lnTo>
                    <a:pt x="833158" y="16725"/>
                  </a:lnTo>
                  <a:lnTo>
                    <a:pt x="822604" y="16649"/>
                  </a:lnTo>
                  <a:lnTo>
                    <a:pt x="821791" y="14681"/>
                  </a:lnTo>
                  <a:lnTo>
                    <a:pt x="824941" y="13931"/>
                  </a:lnTo>
                  <a:lnTo>
                    <a:pt x="824141" y="13373"/>
                  </a:lnTo>
                  <a:lnTo>
                    <a:pt x="821766" y="11722"/>
                  </a:lnTo>
                  <a:lnTo>
                    <a:pt x="813714" y="13373"/>
                  </a:lnTo>
                  <a:lnTo>
                    <a:pt x="811796" y="11290"/>
                  </a:lnTo>
                  <a:lnTo>
                    <a:pt x="806411" y="10871"/>
                  </a:lnTo>
                  <a:lnTo>
                    <a:pt x="801636" y="10325"/>
                  </a:lnTo>
                  <a:lnTo>
                    <a:pt x="801560" y="7861"/>
                  </a:lnTo>
                  <a:lnTo>
                    <a:pt x="773264" y="17284"/>
                  </a:lnTo>
                  <a:lnTo>
                    <a:pt x="768591" y="14820"/>
                  </a:lnTo>
                  <a:lnTo>
                    <a:pt x="760349" y="15557"/>
                  </a:lnTo>
                  <a:lnTo>
                    <a:pt x="754278" y="16421"/>
                  </a:lnTo>
                  <a:lnTo>
                    <a:pt x="760412" y="17348"/>
                  </a:lnTo>
                  <a:lnTo>
                    <a:pt x="760387" y="17716"/>
                  </a:lnTo>
                  <a:lnTo>
                    <a:pt x="760260" y="20904"/>
                  </a:lnTo>
                  <a:lnTo>
                    <a:pt x="760374" y="22974"/>
                  </a:lnTo>
                  <a:lnTo>
                    <a:pt x="767613" y="25044"/>
                  </a:lnTo>
                  <a:lnTo>
                    <a:pt x="789139" y="22872"/>
                  </a:lnTo>
                  <a:lnTo>
                    <a:pt x="814463" y="21196"/>
                  </a:lnTo>
                  <a:lnTo>
                    <a:pt x="841006" y="20408"/>
                  </a:lnTo>
                  <a:lnTo>
                    <a:pt x="866190" y="20904"/>
                  </a:lnTo>
                  <a:lnTo>
                    <a:pt x="867003" y="20408"/>
                  </a:lnTo>
                  <a:lnTo>
                    <a:pt x="870800" y="18046"/>
                  </a:lnTo>
                  <a:lnTo>
                    <a:pt x="878116" y="17627"/>
                  </a:lnTo>
                  <a:lnTo>
                    <a:pt x="885736" y="17424"/>
                  </a:lnTo>
                  <a:lnTo>
                    <a:pt x="886053" y="17284"/>
                  </a:lnTo>
                  <a:lnTo>
                    <a:pt x="887450" y="16725"/>
                  </a:lnTo>
                  <a:lnTo>
                    <a:pt x="887844" y="16560"/>
                  </a:lnTo>
                  <a:lnTo>
                    <a:pt x="891247" y="15176"/>
                  </a:lnTo>
                  <a:lnTo>
                    <a:pt x="892048" y="17195"/>
                  </a:lnTo>
                  <a:lnTo>
                    <a:pt x="894461" y="18923"/>
                  </a:lnTo>
                  <a:lnTo>
                    <a:pt x="895248" y="20916"/>
                  </a:lnTo>
                  <a:lnTo>
                    <a:pt x="903084" y="19570"/>
                  </a:lnTo>
                  <a:lnTo>
                    <a:pt x="901026" y="18237"/>
                  </a:lnTo>
                  <a:lnTo>
                    <a:pt x="896073" y="16789"/>
                  </a:lnTo>
                  <a:lnTo>
                    <a:pt x="895324" y="15176"/>
                  </a:lnTo>
                  <a:lnTo>
                    <a:pt x="904201" y="14020"/>
                  </a:lnTo>
                  <a:lnTo>
                    <a:pt x="911250" y="17627"/>
                  </a:lnTo>
                  <a:lnTo>
                    <a:pt x="911313" y="18046"/>
                  </a:lnTo>
                  <a:lnTo>
                    <a:pt x="910615" y="20066"/>
                  </a:lnTo>
                  <a:lnTo>
                    <a:pt x="917105" y="19761"/>
                  </a:lnTo>
                  <a:lnTo>
                    <a:pt x="917790" y="18745"/>
                  </a:lnTo>
                  <a:lnTo>
                    <a:pt x="917105" y="17056"/>
                  </a:lnTo>
                  <a:lnTo>
                    <a:pt x="919556" y="14693"/>
                  </a:lnTo>
                  <a:lnTo>
                    <a:pt x="929157" y="21526"/>
                  </a:lnTo>
                  <a:lnTo>
                    <a:pt x="965530" y="18910"/>
                  </a:lnTo>
                  <a:lnTo>
                    <a:pt x="1005154" y="16510"/>
                  </a:lnTo>
                  <a:lnTo>
                    <a:pt x="1046022" y="15379"/>
                  </a:lnTo>
                  <a:lnTo>
                    <a:pt x="1085926" y="16573"/>
                  </a:lnTo>
                  <a:lnTo>
                    <a:pt x="1084859" y="15379"/>
                  </a:lnTo>
                  <a:lnTo>
                    <a:pt x="1084427" y="14897"/>
                  </a:lnTo>
                  <a:lnTo>
                    <a:pt x="1082040" y="12192"/>
                  </a:lnTo>
                  <a:lnTo>
                    <a:pt x="1095908" y="11849"/>
                  </a:lnTo>
                  <a:lnTo>
                    <a:pt x="1098308" y="11798"/>
                  </a:lnTo>
                  <a:lnTo>
                    <a:pt x="1111186" y="9601"/>
                  </a:lnTo>
                  <a:lnTo>
                    <a:pt x="1112913" y="9309"/>
                  </a:lnTo>
                  <a:lnTo>
                    <a:pt x="1127036" y="8153"/>
                  </a:lnTo>
                  <a:lnTo>
                    <a:pt x="1141857" y="11696"/>
                  </a:lnTo>
                  <a:lnTo>
                    <a:pt x="1148308" y="8293"/>
                  </a:lnTo>
                  <a:lnTo>
                    <a:pt x="1145044" y="10058"/>
                  </a:lnTo>
                  <a:lnTo>
                    <a:pt x="1152969" y="14541"/>
                  </a:lnTo>
                  <a:lnTo>
                    <a:pt x="1146810" y="17513"/>
                  </a:lnTo>
                  <a:lnTo>
                    <a:pt x="1153198" y="16040"/>
                  </a:lnTo>
                  <a:lnTo>
                    <a:pt x="1159954" y="17729"/>
                  </a:lnTo>
                  <a:lnTo>
                    <a:pt x="1166507" y="16370"/>
                  </a:lnTo>
                  <a:lnTo>
                    <a:pt x="1164666" y="16040"/>
                  </a:lnTo>
                  <a:lnTo>
                    <a:pt x="1154823" y="14262"/>
                  </a:lnTo>
                  <a:lnTo>
                    <a:pt x="1163015" y="10553"/>
                  </a:lnTo>
                  <a:lnTo>
                    <a:pt x="1172057" y="12877"/>
                  </a:lnTo>
                  <a:lnTo>
                    <a:pt x="1174762" y="16141"/>
                  </a:lnTo>
                  <a:lnTo>
                    <a:pt x="1180439" y="13055"/>
                  </a:lnTo>
                  <a:close/>
                </a:path>
                <a:path w="1806575" h="223520">
                  <a:moveTo>
                    <a:pt x="1186611" y="5499"/>
                  </a:moveTo>
                  <a:lnTo>
                    <a:pt x="1180084" y="5334"/>
                  </a:lnTo>
                  <a:lnTo>
                    <a:pt x="1181214" y="7340"/>
                  </a:lnTo>
                  <a:lnTo>
                    <a:pt x="1186611" y="5499"/>
                  </a:lnTo>
                  <a:close/>
                </a:path>
                <a:path w="1806575" h="223520">
                  <a:moveTo>
                    <a:pt x="1222463" y="17703"/>
                  </a:moveTo>
                  <a:lnTo>
                    <a:pt x="1220914" y="14706"/>
                  </a:lnTo>
                  <a:lnTo>
                    <a:pt x="1218323" y="11772"/>
                  </a:lnTo>
                  <a:lnTo>
                    <a:pt x="1218704" y="8864"/>
                  </a:lnTo>
                  <a:lnTo>
                    <a:pt x="1208798" y="7835"/>
                  </a:lnTo>
                  <a:lnTo>
                    <a:pt x="1209979" y="15100"/>
                  </a:lnTo>
                  <a:lnTo>
                    <a:pt x="1199667" y="16395"/>
                  </a:lnTo>
                  <a:lnTo>
                    <a:pt x="1195552" y="14922"/>
                  </a:lnTo>
                  <a:lnTo>
                    <a:pt x="1189507" y="15227"/>
                  </a:lnTo>
                  <a:lnTo>
                    <a:pt x="1182319" y="16078"/>
                  </a:lnTo>
                  <a:lnTo>
                    <a:pt x="1174851" y="16205"/>
                  </a:lnTo>
                  <a:lnTo>
                    <a:pt x="1176045" y="17741"/>
                  </a:lnTo>
                  <a:lnTo>
                    <a:pt x="1176032" y="19469"/>
                  </a:lnTo>
                  <a:lnTo>
                    <a:pt x="1173734" y="20878"/>
                  </a:lnTo>
                  <a:lnTo>
                    <a:pt x="1185456" y="20104"/>
                  </a:lnTo>
                  <a:lnTo>
                    <a:pt x="1195501" y="19291"/>
                  </a:lnTo>
                  <a:lnTo>
                    <a:pt x="1205966" y="19240"/>
                  </a:lnTo>
                  <a:lnTo>
                    <a:pt x="1218971" y="20789"/>
                  </a:lnTo>
                  <a:lnTo>
                    <a:pt x="1222463" y="17703"/>
                  </a:lnTo>
                  <a:close/>
                </a:path>
                <a:path w="1806575" h="223520">
                  <a:moveTo>
                    <a:pt x="1248359" y="209575"/>
                  </a:moveTo>
                  <a:lnTo>
                    <a:pt x="1237576" y="212445"/>
                  </a:lnTo>
                  <a:lnTo>
                    <a:pt x="1245908" y="213258"/>
                  </a:lnTo>
                  <a:lnTo>
                    <a:pt x="1248359" y="209575"/>
                  </a:lnTo>
                  <a:close/>
                </a:path>
                <a:path w="1806575" h="223520">
                  <a:moveTo>
                    <a:pt x="1263345" y="4686"/>
                  </a:moveTo>
                  <a:lnTo>
                    <a:pt x="1250569" y="5638"/>
                  </a:lnTo>
                  <a:lnTo>
                    <a:pt x="1258849" y="7035"/>
                  </a:lnTo>
                  <a:lnTo>
                    <a:pt x="1258658" y="5575"/>
                  </a:lnTo>
                  <a:lnTo>
                    <a:pt x="1263345" y="4686"/>
                  </a:lnTo>
                  <a:close/>
                </a:path>
                <a:path w="1806575" h="223520">
                  <a:moveTo>
                    <a:pt x="1291882" y="220713"/>
                  </a:moveTo>
                  <a:lnTo>
                    <a:pt x="1288148" y="215328"/>
                  </a:lnTo>
                  <a:lnTo>
                    <a:pt x="1286891" y="212547"/>
                  </a:lnTo>
                  <a:lnTo>
                    <a:pt x="1283030" y="210489"/>
                  </a:lnTo>
                  <a:lnTo>
                    <a:pt x="1271536" y="207238"/>
                  </a:lnTo>
                  <a:lnTo>
                    <a:pt x="1264462" y="209207"/>
                  </a:lnTo>
                  <a:lnTo>
                    <a:pt x="1256614" y="211785"/>
                  </a:lnTo>
                  <a:lnTo>
                    <a:pt x="1250657" y="214718"/>
                  </a:lnTo>
                  <a:lnTo>
                    <a:pt x="1249337" y="217703"/>
                  </a:lnTo>
                  <a:lnTo>
                    <a:pt x="1254937" y="216966"/>
                  </a:lnTo>
                  <a:lnTo>
                    <a:pt x="1262926" y="212623"/>
                  </a:lnTo>
                  <a:lnTo>
                    <a:pt x="1271308" y="213398"/>
                  </a:lnTo>
                  <a:lnTo>
                    <a:pt x="1267917" y="216611"/>
                  </a:lnTo>
                  <a:lnTo>
                    <a:pt x="1258951" y="216674"/>
                  </a:lnTo>
                  <a:lnTo>
                    <a:pt x="1254937" y="220789"/>
                  </a:lnTo>
                  <a:lnTo>
                    <a:pt x="1262253" y="221386"/>
                  </a:lnTo>
                  <a:lnTo>
                    <a:pt x="1266113" y="220332"/>
                  </a:lnTo>
                  <a:lnTo>
                    <a:pt x="1270203" y="218897"/>
                  </a:lnTo>
                  <a:lnTo>
                    <a:pt x="1278191" y="218376"/>
                  </a:lnTo>
                  <a:lnTo>
                    <a:pt x="1277658" y="223100"/>
                  </a:lnTo>
                  <a:lnTo>
                    <a:pt x="1291882" y="220713"/>
                  </a:lnTo>
                  <a:close/>
                </a:path>
                <a:path w="1806575" h="223520">
                  <a:moveTo>
                    <a:pt x="1299781" y="212458"/>
                  </a:moveTo>
                  <a:lnTo>
                    <a:pt x="1293876" y="211785"/>
                  </a:lnTo>
                  <a:lnTo>
                    <a:pt x="1292707" y="213652"/>
                  </a:lnTo>
                  <a:lnTo>
                    <a:pt x="1291475" y="215493"/>
                  </a:lnTo>
                  <a:lnTo>
                    <a:pt x="1291793" y="216928"/>
                  </a:lnTo>
                  <a:lnTo>
                    <a:pt x="1293025" y="215087"/>
                  </a:lnTo>
                  <a:lnTo>
                    <a:pt x="1299781" y="212458"/>
                  </a:lnTo>
                  <a:close/>
                </a:path>
                <a:path w="1806575" h="223520">
                  <a:moveTo>
                    <a:pt x="1306639" y="212128"/>
                  </a:moveTo>
                  <a:lnTo>
                    <a:pt x="1302613" y="213956"/>
                  </a:lnTo>
                  <a:lnTo>
                    <a:pt x="1303553" y="214452"/>
                  </a:lnTo>
                  <a:lnTo>
                    <a:pt x="1306639" y="212128"/>
                  </a:lnTo>
                  <a:close/>
                </a:path>
                <a:path w="1806575" h="223520">
                  <a:moveTo>
                    <a:pt x="1311516" y="209905"/>
                  </a:moveTo>
                  <a:lnTo>
                    <a:pt x="1309509" y="209969"/>
                  </a:lnTo>
                  <a:lnTo>
                    <a:pt x="1306639" y="212128"/>
                  </a:lnTo>
                  <a:lnTo>
                    <a:pt x="1311516" y="209905"/>
                  </a:lnTo>
                  <a:close/>
                </a:path>
                <a:path w="1806575" h="223520">
                  <a:moveTo>
                    <a:pt x="1313332" y="207086"/>
                  </a:moveTo>
                  <a:lnTo>
                    <a:pt x="1302512" y="210159"/>
                  </a:lnTo>
                  <a:lnTo>
                    <a:pt x="1309509" y="209969"/>
                  </a:lnTo>
                  <a:lnTo>
                    <a:pt x="1313332" y="207086"/>
                  </a:lnTo>
                  <a:close/>
                </a:path>
                <a:path w="1806575" h="223520">
                  <a:moveTo>
                    <a:pt x="1321079" y="208724"/>
                  </a:moveTo>
                  <a:lnTo>
                    <a:pt x="1316494" y="210019"/>
                  </a:lnTo>
                  <a:lnTo>
                    <a:pt x="1317790" y="211950"/>
                  </a:lnTo>
                  <a:lnTo>
                    <a:pt x="1321079" y="208724"/>
                  </a:lnTo>
                  <a:close/>
                </a:path>
                <a:path w="1806575" h="223520">
                  <a:moveTo>
                    <a:pt x="1339862" y="207835"/>
                  </a:moveTo>
                  <a:lnTo>
                    <a:pt x="1335011" y="208521"/>
                  </a:lnTo>
                  <a:lnTo>
                    <a:pt x="1337233" y="209143"/>
                  </a:lnTo>
                  <a:lnTo>
                    <a:pt x="1338656" y="208546"/>
                  </a:lnTo>
                  <a:lnTo>
                    <a:pt x="1339862" y="207835"/>
                  </a:lnTo>
                  <a:close/>
                </a:path>
                <a:path w="1806575" h="223520">
                  <a:moveTo>
                    <a:pt x="1343545" y="213766"/>
                  </a:moveTo>
                  <a:lnTo>
                    <a:pt x="1337005" y="213296"/>
                  </a:lnTo>
                  <a:lnTo>
                    <a:pt x="1328407" y="215087"/>
                  </a:lnTo>
                  <a:lnTo>
                    <a:pt x="1328851" y="210337"/>
                  </a:lnTo>
                  <a:lnTo>
                    <a:pt x="1321549" y="213944"/>
                  </a:lnTo>
                  <a:lnTo>
                    <a:pt x="1332179" y="217017"/>
                  </a:lnTo>
                  <a:lnTo>
                    <a:pt x="1340218" y="215087"/>
                  </a:lnTo>
                  <a:lnTo>
                    <a:pt x="1341247" y="214845"/>
                  </a:lnTo>
                  <a:lnTo>
                    <a:pt x="1343545" y="213766"/>
                  </a:lnTo>
                  <a:close/>
                </a:path>
                <a:path w="1806575" h="223520">
                  <a:moveTo>
                    <a:pt x="1343990" y="206857"/>
                  </a:moveTo>
                  <a:lnTo>
                    <a:pt x="1342440" y="205930"/>
                  </a:lnTo>
                  <a:lnTo>
                    <a:pt x="1341374" y="206908"/>
                  </a:lnTo>
                  <a:lnTo>
                    <a:pt x="1339862" y="207835"/>
                  </a:lnTo>
                  <a:lnTo>
                    <a:pt x="1343990" y="206857"/>
                  </a:lnTo>
                  <a:close/>
                </a:path>
                <a:path w="1806575" h="223520">
                  <a:moveTo>
                    <a:pt x="1346923" y="212178"/>
                  </a:moveTo>
                  <a:lnTo>
                    <a:pt x="1343545" y="213766"/>
                  </a:lnTo>
                  <a:lnTo>
                    <a:pt x="1345450" y="213893"/>
                  </a:lnTo>
                  <a:lnTo>
                    <a:pt x="1346923" y="212178"/>
                  </a:lnTo>
                  <a:close/>
                </a:path>
                <a:path w="1806575" h="223520">
                  <a:moveTo>
                    <a:pt x="1358138" y="205562"/>
                  </a:moveTo>
                  <a:lnTo>
                    <a:pt x="1354264" y="203568"/>
                  </a:lnTo>
                  <a:lnTo>
                    <a:pt x="1349768" y="205308"/>
                  </a:lnTo>
                  <a:lnTo>
                    <a:pt x="1343990" y="206857"/>
                  </a:lnTo>
                  <a:lnTo>
                    <a:pt x="1344587" y="207238"/>
                  </a:lnTo>
                  <a:lnTo>
                    <a:pt x="1349883" y="208749"/>
                  </a:lnTo>
                  <a:lnTo>
                    <a:pt x="1346923" y="212178"/>
                  </a:lnTo>
                  <a:lnTo>
                    <a:pt x="1348333" y="211531"/>
                  </a:lnTo>
                  <a:lnTo>
                    <a:pt x="1353820" y="208089"/>
                  </a:lnTo>
                  <a:lnTo>
                    <a:pt x="1358138" y="205562"/>
                  </a:lnTo>
                  <a:close/>
                </a:path>
                <a:path w="1806575" h="223520">
                  <a:moveTo>
                    <a:pt x="1384935" y="20066"/>
                  </a:moveTo>
                  <a:lnTo>
                    <a:pt x="1384769" y="18605"/>
                  </a:lnTo>
                  <a:lnTo>
                    <a:pt x="1374927" y="17284"/>
                  </a:lnTo>
                  <a:lnTo>
                    <a:pt x="1375981" y="19329"/>
                  </a:lnTo>
                  <a:lnTo>
                    <a:pt x="1381988" y="22047"/>
                  </a:lnTo>
                  <a:lnTo>
                    <a:pt x="1381798" y="20599"/>
                  </a:lnTo>
                  <a:lnTo>
                    <a:pt x="1384935" y="20066"/>
                  </a:lnTo>
                  <a:close/>
                </a:path>
                <a:path w="1806575" h="223520">
                  <a:moveTo>
                    <a:pt x="1393228" y="3009"/>
                  </a:moveTo>
                  <a:lnTo>
                    <a:pt x="1381163" y="914"/>
                  </a:lnTo>
                  <a:lnTo>
                    <a:pt x="1364818" y="2997"/>
                  </a:lnTo>
                  <a:lnTo>
                    <a:pt x="1350975" y="1308"/>
                  </a:lnTo>
                  <a:lnTo>
                    <a:pt x="1344079" y="9982"/>
                  </a:lnTo>
                  <a:lnTo>
                    <a:pt x="1340218" y="8890"/>
                  </a:lnTo>
                  <a:lnTo>
                    <a:pt x="1341158" y="5994"/>
                  </a:lnTo>
                  <a:lnTo>
                    <a:pt x="1337665" y="4394"/>
                  </a:lnTo>
                  <a:lnTo>
                    <a:pt x="1335011" y="6502"/>
                  </a:lnTo>
                  <a:lnTo>
                    <a:pt x="1341640" y="11684"/>
                  </a:lnTo>
                  <a:lnTo>
                    <a:pt x="1339113" y="14605"/>
                  </a:lnTo>
                  <a:lnTo>
                    <a:pt x="1333080" y="11925"/>
                  </a:lnTo>
                  <a:lnTo>
                    <a:pt x="1323162" y="15938"/>
                  </a:lnTo>
                  <a:lnTo>
                    <a:pt x="1319123" y="15951"/>
                  </a:lnTo>
                  <a:lnTo>
                    <a:pt x="1323644" y="13614"/>
                  </a:lnTo>
                  <a:lnTo>
                    <a:pt x="1321219" y="8077"/>
                  </a:lnTo>
                  <a:lnTo>
                    <a:pt x="1319428" y="6921"/>
                  </a:lnTo>
                  <a:lnTo>
                    <a:pt x="1315593" y="8369"/>
                  </a:lnTo>
                  <a:lnTo>
                    <a:pt x="1307122" y="5448"/>
                  </a:lnTo>
                  <a:lnTo>
                    <a:pt x="1300619" y="5156"/>
                  </a:lnTo>
                  <a:lnTo>
                    <a:pt x="1305433" y="7099"/>
                  </a:lnTo>
                  <a:lnTo>
                    <a:pt x="1297508" y="8890"/>
                  </a:lnTo>
                  <a:lnTo>
                    <a:pt x="1301470" y="10972"/>
                  </a:lnTo>
                  <a:lnTo>
                    <a:pt x="1300314" y="14198"/>
                  </a:lnTo>
                  <a:lnTo>
                    <a:pt x="1285278" y="16205"/>
                  </a:lnTo>
                  <a:lnTo>
                    <a:pt x="1279232" y="13614"/>
                  </a:lnTo>
                  <a:lnTo>
                    <a:pt x="1279715" y="11264"/>
                  </a:lnTo>
                  <a:lnTo>
                    <a:pt x="1284655" y="11849"/>
                  </a:lnTo>
                  <a:lnTo>
                    <a:pt x="1288669" y="11861"/>
                  </a:lnTo>
                  <a:lnTo>
                    <a:pt x="1292072" y="7480"/>
                  </a:lnTo>
                  <a:lnTo>
                    <a:pt x="1278597" y="9220"/>
                  </a:lnTo>
                  <a:lnTo>
                    <a:pt x="1276375" y="5181"/>
                  </a:lnTo>
                  <a:lnTo>
                    <a:pt x="1260132" y="8572"/>
                  </a:lnTo>
                  <a:lnTo>
                    <a:pt x="1240370" y="11074"/>
                  </a:lnTo>
                  <a:lnTo>
                    <a:pt x="1226045" y="14351"/>
                  </a:lnTo>
                  <a:lnTo>
                    <a:pt x="1226121" y="20116"/>
                  </a:lnTo>
                  <a:lnTo>
                    <a:pt x="1231303" y="22098"/>
                  </a:lnTo>
                  <a:lnTo>
                    <a:pt x="1235773" y="19697"/>
                  </a:lnTo>
                  <a:lnTo>
                    <a:pt x="1241374" y="19380"/>
                  </a:lnTo>
                  <a:lnTo>
                    <a:pt x="1234757" y="17602"/>
                  </a:lnTo>
                  <a:lnTo>
                    <a:pt x="1235633" y="15709"/>
                  </a:lnTo>
                  <a:lnTo>
                    <a:pt x="1242707" y="12395"/>
                  </a:lnTo>
                  <a:lnTo>
                    <a:pt x="1249426" y="14084"/>
                  </a:lnTo>
                  <a:lnTo>
                    <a:pt x="1261084" y="11099"/>
                  </a:lnTo>
                  <a:lnTo>
                    <a:pt x="1258366" y="14617"/>
                  </a:lnTo>
                  <a:lnTo>
                    <a:pt x="1247622" y="18199"/>
                  </a:lnTo>
                  <a:lnTo>
                    <a:pt x="1275359" y="19570"/>
                  </a:lnTo>
                  <a:lnTo>
                    <a:pt x="1305928" y="20345"/>
                  </a:lnTo>
                  <a:lnTo>
                    <a:pt x="1337475" y="20675"/>
                  </a:lnTo>
                  <a:lnTo>
                    <a:pt x="1368132" y="20662"/>
                  </a:lnTo>
                  <a:lnTo>
                    <a:pt x="1351089" y="19964"/>
                  </a:lnTo>
                  <a:lnTo>
                    <a:pt x="1353159" y="17335"/>
                  </a:lnTo>
                  <a:lnTo>
                    <a:pt x="1361224" y="17399"/>
                  </a:lnTo>
                  <a:lnTo>
                    <a:pt x="1367510" y="16294"/>
                  </a:lnTo>
                  <a:lnTo>
                    <a:pt x="1359382" y="9512"/>
                  </a:lnTo>
                  <a:lnTo>
                    <a:pt x="1364284" y="10147"/>
                  </a:lnTo>
                  <a:lnTo>
                    <a:pt x="1369021" y="9321"/>
                  </a:lnTo>
                  <a:lnTo>
                    <a:pt x="1368526" y="11645"/>
                  </a:lnTo>
                  <a:lnTo>
                    <a:pt x="1374648" y="9105"/>
                  </a:lnTo>
                  <a:lnTo>
                    <a:pt x="1368437" y="4953"/>
                  </a:lnTo>
                  <a:lnTo>
                    <a:pt x="1376299" y="4914"/>
                  </a:lnTo>
                  <a:lnTo>
                    <a:pt x="1381874" y="5194"/>
                  </a:lnTo>
                  <a:lnTo>
                    <a:pt x="1386928" y="4876"/>
                  </a:lnTo>
                  <a:lnTo>
                    <a:pt x="1393228" y="3009"/>
                  </a:lnTo>
                  <a:close/>
                </a:path>
                <a:path w="1806575" h="223520">
                  <a:moveTo>
                    <a:pt x="1393266" y="9715"/>
                  </a:moveTo>
                  <a:lnTo>
                    <a:pt x="1390637" y="7924"/>
                  </a:lnTo>
                  <a:lnTo>
                    <a:pt x="1385392" y="11049"/>
                  </a:lnTo>
                  <a:lnTo>
                    <a:pt x="1393266" y="9715"/>
                  </a:lnTo>
                  <a:close/>
                </a:path>
                <a:path w="1806575" h="223520">
                  <a:moveTo>
                    <a:pt x="1402080" y="209016"/>
                  </a:moveTo>
                  <a:lnTo>
                    <a:pt x="1395920" y="204762"/>
                  </a:lnTo>
                  <a:lnTo>
                    <a:pt x="1388681" y="202425"/>
                  </a:lnTo>
                  <a:lnTo>
                    <a:pt x="1384566" y="205511"/>
                  </a:lnTo>
                  <a:lnTo>
                    <a:pt x="1376895" y="206209"/>
                  </a:lnTo>
                  <a:lnTo>
                    <a:pt x="1369148" y="206654"/>
                  </a:lnTo>
                  <a:lnTo>
                    <a:pt x="1364818" y="208927"/>
                  </a:lnTo>
                  <a:lnTo>
                    <a:pt x="1373314" y="208800"/>
                  </a:lnTo>
                  <a:lnTo>
                    <a:pt x="1380109" y="210134"/>
                  </a:lnTo>
                  <a:lnTo>
                    <a:pt x="1384211" y="212420"/>
                  </a:lnTo>
                  <a:lnTo>
                    <a:pt x="1384668" y="215176"/>
                  </a:lnTo>
                  <a:lnTo>
                    <a:pt x="1397850" y="211874"/>
                  </a:lnTo>
                  <a:lnTo>
                    <a:pt x="1402080" y="209016"/>
                  </a:lnTo>
                  <a:close/>
                </a:path>
                <a:path w="1806575" h="223520">
                  <a:moveTo>
                    <a:pt x="1413535" y="16586"/>
                  </a:moveTo>
                  <a:lnTo>
                    <a:pt x="1401381" y="16510"/>
                  </a:lnTo>
                  <a:lnTo>
                    <a:pt x="1399133" y="17678"/>
                  </a:lnTo>
                  <a:lnTo>
                    <a:pt x="1404962" y="17767"/>
                  </a:lnTo>
                  <a:lnTo>
                    <a:pt x="1411300" y="16967"/>
                  </a:lnTo>
                  <a:lnTo>
                    <a:pt x="1413535" y="16586"/>
                  </a:lnTo>
                  <a:close/>
                </a:path>
                <a:path w="1806575" h="223520">
                  <a:moveTo>
                    <a:pt x="1419466" y="214630"/>
                  </a:moveTo>
                  <a:lnTo>
                    <a:pt x="1418005" y="215061"/>
                  </a:lnTo>
                  <a:lnTo>
                    <a:pt x="1416812" y="215506"/>
                  </a:lnTo>
                  <a:lnTo>
                    <a:pt x="1416519" y="216065"/>
                  </a:lnTo>
                  <a:lnTo>
                    <a:pt x="1419466" y="214630"/>
                  </a:lnTo>
                  <a:close/>
                </a:path>
                <a:path w="1806575" h="223520">
                  <a:moveTo>
                    <a:pt x="1419555" y="15646"/>
                  </a:moveTo>
                  <a:lnTo>
                    <a:pt x="1417866" y="15862"/>
                  </a:lnTo>
                  <a:lnTo>
                    <a:pt x="1413535" y="16586"/>
                  </a:lnTo>
                  <a:lnTo>
                    <a:pt x="1419098" y="16611"/>
                  </a:lnTo>
                  <a:lnTo>
                    <a:pt x="1419555" y="15646"/>
                  </a:lnTo>
                  <a:close/>
                </a:path>
                <a:path w="1806575" h="223520">
                  <a:moveTo>
                    <a:pt x="1421053" y="208356"/>
                  </a:moveTo>
                  <a:lnTo>
                    <a:pt x="1407795" y="205676"/>
                  </a:lnTo>
                  <a:lnTo>
                    <a:pt x="1412811" y="211810"/>
                  </a:lnTo>
                  <a:lnTo>
                    <a:pt x="1418196" y="213207"/>
                  </a:lnTo>
                  <a:lnTo>
                    <a:pt x="1421028" y="208407"/>
                  </a:lnTo>
                  <a:close/>
                </a:path>
                <a:path w="1806575" h="223520">
                  <a:moveTo>
                    <a:pt x="1423670" y="206616"/>
                  </a:moveTo>
                  <a:lnTo>
                    <a:pt x="1422730" y="205524"/>
                  </a:lnTo>
                  <a:lnTo>
                    <a:pt x="1421053" y="208356"/>
                  </a:lnTo>
                  <a:lnTo>
                    <a:pt x="1423670" y="206616"/>
                  </a:lnTo>
                  <a:close/>
                </a:path>
                <a:path w="1806575" h="223520">
                  <a:moveTo>
                    <a:pt x="1482763" y="197065"/>
                  </a:moveTo>
                  <a:lnTo>
                    <a:pt x="1452384" y="207403"/>
                  </a:lnTo>
                  <a:lnTo>
                    <a:pt x="1455064" y="204965"/>
                  </a:lnTo>
                  <a:lnTo>
                    <a:pt x="1453667" y="203123"/>
                  </a:lnTo>
                  <a:lnTo>
                    <a:pt x="1460690" y="201536"/>
                  </a:lnTo>
                  <a:lnTo>
                    <a:pt x="1452257" y="202679"/>
                  </a:lnTo>
                  <a:lnTo>
                    <a:pt x="1446428" y="204482"/>
                  </a:lnTo>
                  <a:lnTo>
                    <a:pt x="1441056" y="206248"/>
                  </a:lnTo>
                  <a:lnTo>
                    <a:pt x="1434020" y="207289"/>
                  </a:lnTo>
                  <a:lnTo>
                    <a:pt x="1435290" y="204444"/>
                  </a:lnTo>
                  <a:lnTo>
                    <a:pt x="1441589" y="203263"/>
                  </a:lnTo>
                  <a:lnTo>
                    <a:pt x="1447317" y="202260"/>
                  </a:lnTo>
                  <a:lnTo>
                    <a:pt x="1446885" y="199948"/>
                  </a:lnTo>
                  <a:lnTo>
                    <a:pt x="1440294" y="200952"/>
                  </a:lnTo>
                  <a:lnTo>
                    <a:pt x="1433144" y="202450"/>
                  </a:lnTo>
                  <a:lnTo>
                    <a:pt x="1426387" y="204812"/>
                  </a:lnTo>
                  <a:lnTo>
                    <a:pt x="1423670" y="206616"/>
                  </a:lnTo>
                  <a:lnTo>
                    <a:pt x="1426387" y="209740"/>
                  </a:lnTo>
                  <a:lnTo>
                    <a:pt x="1428318" y="212394"/>
                  </a:lnTo>
                  <a:lnTo>
                    <a:pt x="1423200" y="213499"/>
                  </a:lnTo>
                  <a:lnTo>
                    <a:pt x="1419606" y="214579"/>
                  </a:lnTo>
                  <a:lnTo>
                    <a:pt x="1426883" y="214007"/>
                  </a:lnTo>
                  <a:lnTo>
                    <a:pt x="1436293" y="214731"/>
                  </a:lnTo>
                  <a:lnTo>
                    <a:pt x="1473517" y="206400"/>
                  </a:lnTo>
                  <a:lnTo>
                    <a:pt x="1476870" y="201320"/>
                  </a:lnTo>
                  <a:lnTo>
                    <a:pt x="1482763" y="197065"/>
                  </a:lnTo>
                  <a:close/>
                </a:path>
                <a:path w="1806575" h="223520">
                  <a:moveTo>
                    <a:pt x="1487309" y="206387"/>
                  </a:moveTo>
                  <a:lnTo>
                    <a:pt x="1485442" y="203136"/>
                  </a:lnTo>
                  <a:lnTo>
                    <a:pt x="1484896" y="204114"/>
                  </a:lnTo>
                  <a:lnTo>
                    <a:pt x="1487309" y="206387"/>
                  </a:lnTo>
                  <a:close/>
                </a:path>
                <a:path w="1806575" h="223520">
                  <a:moveTo>
                    <a:pt x="1496669" y="193840"/>
                  </a:moveTo>
                  <a:lnTo>
                    <a:pt x="1495894" y="193243"/>
                  </a:lnTo>
                  <a:lnTo>
                    <a:pt x="1493723" y="192379"/>
                  </a:lnTo>
                  <a:lnTo>
                    <a:pt x="1488795" y="194970"/>
                  </a:lnTo>
                  <a:lnTo>
                    <a:pt x="1494764" y="193763"/>
                  </a:lnTo>
                  <a:lnTo>
                    <a:pt x="1496669" y="193840"/>
                  </a:lnTo>
                  <a:close/>
                </a:path>
                <a:path w="1806575" h="223520">
                  <a:moveTo>
                    <a:pt x="1497685" y="194602"/>
                  </a:moveTo>
                  <a:lnTo>
                    <a:pt x="1497063" y="193852"/>
                  </a:lnTo>
                  <a:lnTo>
                    <a:pt x="1496669" y="193840"/>
                  </a:lnTo>
                  <a:lnTo>
                    <a:pt x="1497685" y="194602"/>
                  </a:lnTo>
                  <a:close/>
                </a:path>
                <a:path w="1806575" h="223520">
                  <a:moveTo>
                    <a:pt x="1557896" y="189877"/>
                  </a:moveTo>
                  <a:lnTo>
                    <a:pt x="1550225" y="188201"/>
                  </a:lnTo>
                  <a:lnTo>
                    <a:pt x="1541907" y="187756"/>
                  </a:lnTo>
                  <a:lnTo>
                    <a:pt x="1531531" y="188620"/>
                  </a:lnTo>
                  <a:lnTo>
                    <a:pt x="1517688" y="190868"/>
                  </a:lnTo>
                  <a:lnTo>
                    <a:pt x="1502092" y="197269"/>
                  </a:lnTo>
                  <a:lnTo>
                    <a:pt x="1500251" y="196964"/>
                  </a:lnTo>
                  <a:lnTo>
                    <a:pt x="1499095" y="195732"/>
                  </a:lnTo>
                  <a:lnTo>
                    <a:pt x="1497787" y="194703"/>
                  </a:lnTo>
                  <a:lnTo>
                    <a:pt x="1498612" y="196100"/>
                  </a:lnTo>
                  <a:lnTo>
                    <a:pt x="1494624" y="199288"/>
                  </a:lnTo>
                  <a:lnTo>
                    <a:pt x="1495488" y="200444"/>
                  </a:lnTo>
                  <a:lnTo>
                    <a:pt x="1502168" y="201714"/>
                  </a:lnTo>
                  <a:lnTo>
                    <a:pt x="1509445" y="199631"/>
                  </a:lnTo>
                  <a:lnTo>
                    <a:pt x="1516761" y="196215"/>
                  </a:lnTo>
                  <a:lnTo>
                    <a:pt x="1523568" y="193433"/>
                  </a:lnTo>
                  <a:lnTo>
                    <a:pt x="1533474" y="193662"/>
                  </a:lnTo>
                  <a:lnTo>
                    <a:pt x="1533258" y="195313"/>
                  </a:lnTo>
                  <a:lnTo>
                    <a:pt x="1530502" y="197904"/>
                  </a:lnTo>
                  <a:lnTo>
                    <a:pt x="1532788" y="200977"/>
                  </a:lnTo>
                  <a:lnTo>
                    <a:pt x="1526298" y="201790"/>
                  </a:lnTo>
                  <a:lnTo>
                    <a:pt x="1525841" y="200456"/>
                  </a:lnTo>
                  <a:lnTo>
                    <a:pt x="1516849" y="201358"/>
                  </a:lnTo>
                  <a:lnTo>
                    <a:pt x="1528343" y="202577"/>
                  </a:lnTo>
                  <a:lnTo>
                    <a:pt x="1539557" y="200545"/>
                  </a:lnTo>
                  <a:lnTo>
                    <a:pt x="1549577" y="197053"/>
                  </a:lnTo>
                  <a:lnTo>
                    <a:pt x="1557477" y="193878"/>
                  </a:lnTo>
                  <a:lnTo>
                    <a:pt x="1554759" y="193725"/>
                  </a:lnTo>
                  <a:lnTo>
                    <a:pt x="1553794" y="192011"/>
                  </a:lnTo>
                  <a:lnTo>
                    <a:pt x="1548904" y="193370"/>
                  </a:lnTo>
                  <a:lnTo>
                    <a:pt x="1557896" y="189877"/>
                  </a:lnTo>
                  <a:close/>
                </a:path>
                <a:path w="1806575" h="223520">
                  <a:moveTo>
                    <a:pt x="1562315" y="192913"/>
                  </a:moveTo>
                  <a:lnTo>
                    <a:pt x="1561249" y="192722"/>
                  </a:lnTo>
                  <a:lnTo>
                    <a:pt x="1559598" y="193116"/>
                  </a:lnTo>
                  <a:lnTo>
                    <a:pt x="1557477" y="193878"/>
                  </a:lnTo>
                  <a:lnTo>
                    <a:pt x="1558620" y="193941"/>
                  </a:lnTo>
                  <a:lnTo>
                    <a:pt x="1560080" y="193763"/>
                  </a:lnTo>
                  <a:lnTo>
                    <a:pt x="1562315" y="192913"/>
                  </a:lnTo>
                  <a:close/>
                </a:path>
                <a:path w="1806575" h="223520">
                  <a:moveTo>
                    <a:pt x="1563395" y="186194"/>
                  </a:moveTo>
                  <a:lnTo>
                    <a:pt x="1558467" y="184150"/>
                  </a:lnTo>
                  <a:lnTo>
                    <a:pt x="1556943" y="184734"/>
                  </a:lnTo>
                  <a:lnTo>
                    <a:pt x="1551470" y="186055"/>
                  </a:lnTo>
                  <a:lnTo>
                    <a:pt x="1551965" y="187452"/>
                  </a:lnTo>
                  <a:lnTo>
                    <a:pt x="1563395" y="186194"/>
                  </a:lnTo>
                  <a:close/>
                </a:path>
                <a:path w="1806575" h="223520">
                  <a:moveTo>
                    <a:pt x="1563852" y="26797"/>
                  </a:moveTo>
                  <a:lnTo>
                    <a:pt x="1563395" y="26619"/>
                  </a:lnTo>
                  <a:lnTo>
                    <a:pt x="1557502" y="27533"/>
                  </a:lnTo>
                  <a:lnTo>
                    <a:pt x="1563852" y="26797"/>
                  </a:lnTo>
                  <a:close/>
                </a:path>
                <a:path w="1806575" h="223520">
                  <a:moveTo>
                    <a:pt x="1574266" y="15278"/>
                  </a:moveTo>
                  <a:lnTo>
                    <a:pt x="1569072" y="16802"/>
                  </a:lnTo>
                  <a:lnTo>
                    <a:pt x="1571142" y="16649"/>
                  </a:lnTo>
                  <a:lnTo>
                    <a:pt x="1573060" y="16230"/>
                  </a:lnTo>
                  <a:lnTo>
                    <a:pt x="1574266" y="15278"/>
                  </a:lnTo>
                  <a:close/>
                </a:path>
                <a:path w="1806575" h="223520">
                  <a:moveTo>
                    <a:pt x="1584121" y="192252"/>
                  </a:moveTo>
                  <a:lnTo>
                    <a:pt x="1574774" y="189598"/>
                  </a:lnTo>
                  <a:lnTo>
                    <a:pt x="1576260" y="193751"/>
                  </a:lnTo>
                  <a:lnTo>
                    <a:pt x="1584121" y="192252"/>
                  </a:lnTo>
                  <a:close/>
                </a:path>
                <a:path w="1806575" h="223520">
                  <a:moveTo>
                    <a:pt x="1585950" y="191897"/>
                  </a:moveTo>
                  <a:lnTo>
                    <a:pt x="1584121" y="192252"/>
                  </a:lnTo>
                  <a:lnTo>
                    <a:pt x="1585239" y="192557"/>
                  </a:lnTo>
                  <a:lnTo>
                    <a:pt x="1585950" y="191897"/>
                  </a:lnTo>
                  <a:close/>
                </a:path>
                <a:path w="1806575" h="223520">
                  <a:moveTo>
                    <a:pt x="1631276" y="27673"/>
                  </a:moveTo>
                  <a:lnTo>
                    <a:pt x="1626527" y="26619"/>
                  </a:lnTo>
                  <a:lnTo>
                    <a:pt x="1626514" y="26466"/>
                  </a:lnTo>
                  <a:lnTo>
                    <a:pt x="1628724" y="24218"/>
                  </a:lnTo>
                  <a:lnTo>
                    <a:pt x="1629156" y="22783"/>
                  </a:lnTo>
                  <a:lnTo>
                    <a:pt x="1629333" y="22212"/>
                  </a:lnTo>
                  <a:lnTo>
                    <a:pt x="1629422" y="21920"/>
                  </a:lnTo>
                  <a:lnTo>
                    <a:pt x="1620837" y="22212"/>
                  </a:lnTo>
                  <a:lnTo>
                    <a:pt x="1613903" y="21932"/>
                  </a:lnTo>
                  <a:lnTo>
                    <a:pt x="1607883" y="21869"/>
                  </a:lnTo>
                  <a:lnTo>
                    <a:pt x="1602092" y="22783"/>
                  </a:lnTo>
                  <a:lnTo>
                    <a:pt x="1599933" y="21069"/>
                  </a:lnTo>
                  <a:lnTo>
                    <a:pt x="1602232" y="20307"/>
                  </a:lnTo>
                  <a:lnTo>
                    <a:pt x="1602409" y="20256"/>
                  </a:lnTo>
                  <a:lnTo>
                    <a:pt x="1600250" y="18516"/>
                  </a:lnTo>
                  <a:lnTo>
                    <a:pt x="1589900" y="20307"/>
                  </a:lnTo>
                  <a:lnTo>
                    <a:pt x="1588300" y="19519"/>
                  </a:lnTo>
                  <a:lnTo>
                    <a:pt x="1587855" y="19304"/>
                  </a:lnTo>
                  <a:lnTo>
                    <a:pt x="1588871" y="18783"/>
                  </a:lnTo>
                  <a:lnTo>
                    <a:pt x="1589671" y="18389"/>
                  </a:lnTo>
                  <a:lnTo>
                    <a:pt x="1590725" y="17411"/>
                  </a:lnTo>
                  <a:lnTo>
                    <a:pt x="1586407" y="16205"/>
                  </a:lnTo>
                  <a:lnTo>
                    <a:pt x="1584871" y="17830"/>
                  </a:lnTo>
                  <a:lnTo>
                    <a:pt x="1575333" y="18783"/>
                  </a:lnTo>
                  <a:lnTo>
                    <a:pt x="1566367" y="17614"/>
                  </a:lnTo>
                  <a:lnTo>
                    <a:pt x="1567116" y="17386"/>
                  </a:lnTo>
                  <a:lnTo>
                    <a:pt x="1569072" y="16802"/>
                  </a:lnTo>
                  <a:lnTo>
                    <a:pt x="1562061" y="17386"/>
                  </a:lnTo>
                  <a:lnTo>
                    <a:pt x="1552448" y="14986"/>
                  </a:lnTo>
                  <a:lnTo>
                    <a:pt x="1555343" y="20358"/>
                  </a:lnTo>
                  <a:lnTo>
                    <a:pt x="1552384" y="18148"/>
                  </a:lnTo>
                  <a:lnTo>
                    <a:pt x="1547634" y="14579"/>
                  </a:lnTo>
                  <a:lnTo>
                    <a:pt x="1548739" y="18148"/>
                  </a:lnTo>
                  <a:lnTo>
                    <a:pt x="1536509" y="15189"/>
                  </a:lnTo>
                  <a:lnTo>
                    <a:pt x="1526019" y="11569"/>
                  </a:lnTo>
                  <a:lnTo>
                    <a:pt x="1522196" y="10706"/>
                  </a:lnTo>
                  <a:lnTo>
                    <a:pt x="1514398" y="8978"/>
                  </a:lnTo>
                  <a:lnTo>
                    <a:pt x="1498790" y="9093"/>
                  </a:lnTo>
                  <a:lnTo>
                    <a:pt x="1504543" y="10541"/>
                  </a:lnTo>
                  <a:lnTo>
                    <a:pt x="1499082" y="12039"/>
                  </a:lnTo>
                  <a:lnTo>
                    <a:pt x="1495920" y="12471"/>
                  </a:lnTo>
                  <a:lnTo>
                    <a:pt x="1505915" y="15557"/>
                  </a:lnTo>
                  <a:lnTo>
                    <a:pt x="1508620" y="10706"/>
                  </a:lnTo>
                  <a:lnTo>
                    <a:pt x="1518310" y="10883"/>
                  </a:lnTo>
                  <a:lnTo>
                    <a:pt x="1516545" y="13449"/>
                  </a:lnTo>
                  <a:lnTo>
                    <a:pt x="1512443" y="15862"/>
                  </a:lnTo>
                  <a:lnTo>
                    <a:pt x="1510284" y="18148"/>
                  </a:lnTo>
                  <a:lnTo>
                    <a:pt x="1514348" y="20307"/>
                  </a:lnTo>
                  <a:lnTo>
                    <a:pt x="1505229" y="17919"/>
                  </a:lnTo>
                  <a:lnTo>
                    <a:pt x="1496949" y="16802"/>
                  </a:lnTo>
                  <a:lnTo>
                    <a:pt x="1492948" y="15697"/>
                  </a:lnTo>
                  <a:lnTo>
                    <a:pt x="1490484" y="15024"/>
                  </a:lnTo>
                  <a:lnTo>
                    <a:pt x="1490103" y="14922"/>
                  </a:lnTo>
                  <a:lnTo>
                    <a:pt x="1489837" y="14668"/>
                  </a:lnTo>
                  <a:lnTo>
                    <a:pt x="1485874" y="10896"/>
                  </a:lnTo>
                  <a:lnTo>
                    <a:pt x="1485226" y="10261"/>
                  </a:lnTo>
                  <a:lnTo>
                    <a:pt x="1475079" y="9982"/>
                  </a:lnTo>
                  <a:lnTo>
                    <a:pt x="1466710" y="10566"/>
                  </a:lnTo>
                  <a:lnTo>
                    <a:pt x="1458620" y="10896"/>
                  </a:lnTo>
                  <a:lnTo>
                    <a:pt x="1458302" y="10896"/>
                  </a:lnTo>
                  <a:lnTo>
                    <a:pt x="1454238" y="10452"/>
                  </a:lnTo>
                  <a:lnTo>
                    <a:pt x="1448104" y="9791"/>
                  </a:lnTo>
                  <a:lnTo>
                    <a:pt x="1448600" y="8534"/>
                  </a:lnTo>
                  <a:lnTo>
                    <a:pt x="1445069" y="10452"/>
                  </a:lnTo>
                  <a:lnTo>
                    <a:pt x="1439557" y="9677"/>
                  </a:lnTo>
                  <a:lnTo>
                    <a:pt x="1432407" y="8864"/>
                  </a:lnTo>
                  <a:lnTo>
                    <a:pt x="1424000" y="10655"/>
                  </a:lnTo>
                  <a:lnTo>
                    <a:pt x="1432255" y="12306"/>
                  </a:lnTo>
                  <a:lnTo>
                    <a:pt x="1431747" y="14630"/>
                  </a:lnTo>
                  <a:lnTo>
                    <a:pt x="1427708" y="14528"/>
                  </a:lnTo>
                  <a:lnTo>
                    <a:pt x="1422082" y="14668"/>
                  </a:lnTo>
                  <a:lnTo>
                    <a:pt x="1422806" y="13804"/>
                  </a:lnTo>
                  <a:lnTo>
                    <a:pt x="1421028" y="12598"/>
                  </a:lnTo>
                  <a:lnTo>
                    <a:pt x="1419555" y="15646"/>
                  </a:lnTo>
                  <a:lnTo>
                    <a:pt x="1424546" y="15024"/>
                  </a:lnTo>
                  <a:lnTo>
                    <a:pt x="1419999" y="17233"/>
                  </a:lnTo>
                  <a:lnTo>
                    <a:pt x="1421218" y="20777"/>
                  </a:lnTo>
                  <a:lnTo>
                    <a:pt x="1413840" y="19710"/>
                  </a:lnTo>
                  <a:lnTo>
                    <a:pt x="1423060" y="22313"/>
                  </a:lnTo>
                  <a:lnTo>
                    <a:pt x="1433576" y="23266"/>
                  </a:lnTo>
                  <a:lnTo>
                    <a:pt x="1444599" y="23622"/>
                  </a:lnTo>
                  <a:lnTo>
                    <a:pt x="1455369" y="24345"/>
                  </a:lnTo>
                  <a:lnTo>
                    <a:pt x="1467129" y="22517"/>
                  </a:lnTo>
                  <a:lnTo>
                    <a:pt x="1468666" y="20777"/>
                  </a:lnTo>
                  <a:lnTo>
                    <a:pt x="1472374" y="16573"/>
                  </a:lnTo>
                  <a:lnTo>
                    <a:pt x="1483385" y="15697"/>
                  </a:lnTo>
                  <a:lnTo>
                    <a:pt x="1478686" y="24574"/>
                  </a:lnTo>
                  <a:lnTo>
                    <a:pt x="1519478" y="26809"/>
                  </a:lnTo>
                  <a:lnTo>
                    <a:pt x="1540116" y="26581"/>
                  </a:lnTo>
                  <a:lnTo>
                    <a:pt x="1558010" y="23774"/>
                  </a:lnTo>
                  <a:lnTo>
                    <a:pt x="1559712" y="25044"/>
                  </a:lnTo>
                  <a:lnTo>
                    <a:pt x="1563395" y="26619"/>
                  </a:lnTo>
                  <a:lnTo>
                    <a:pt x="1566100" y="26187"/>
                  </a:lnTo>
                  <a:lnTo>
                    <a:pt x="1569237" y="23774"/>
                  </a:lnTo>
                  <a:lnTo>
                    <a:pt x="1570951" y="22466"/>
                  </a:lnTo>
                  <a:lnTo>
                    <a:pt x="1575104" y="20358"/>
                  </a:lnTo>
                  <a:lnTo>
                    <a:pt x="1576768" y="19519"/>
                  </a:lnTo>
                  <a:lnTo>
                    <a:pt x="1588287" y="20472"/>
                  </a:lnTo>
                  <a:lnTo>
                    <a:pt x="1580413" y="22987"/>
                  </a:lnTo>
                  <a:lnTo>
                    <a:pt x="1582788" y="25450"/>
                  </a:lnTo>
                  <a:lnTo>
                    <a:pt x="1587881" y="28206"/>
                  </a:lnTo>
                  <a:lnTo>
                    <a:pt x="1588198" y="31572"/>
                  </a:lnTo>
                  <a:lnTo>
                    <a:pt x="1585010" y="31889"/>
                  </a:lnTo>
                  <a:lnTo>
                    <a:pt x="1595907" y="32207"/>
                  </a:lnTo>
                  <a:lnTo>
                    <a:pt x="1607235" y="32296"/>
                  </a:lnTo>
                  <a:lnTo>
                    <a:pt x="1617662" y="32537"/>
                  </a:lnTo>
                  <a:lnTo>
                    <a:pt x="1625892" y="33286"/>
                  </a:lnTo>
                  <a:lnTo>
                    <a:pt x="1626590" y="31013"/>
                  </a:lnTo>
                  <a:lnTo>
                    <a:pt x="1619173" y="26466"/>
                  </a:lnTo>
                  <a:lnTo>
                    <a:pt x="1631276" y="27673"/>
                  </a:lnTo>
                  <a:close/>
                </a:path>
                <a:path w="1806575" h="223520">
                  <a:moveTo>
                    <a:pt x="1645843" y="22961"/>
                  </a:moveTo>
                  <a:lnTo>
                    <a:pt x="1645577" y="22313"/>
                  </a:lnTo>
                  <a:lnTo>
                    <a:pt x="1643862" y="22415"/>
                  </a:lnTo>
                  <a:lnTo>
                    <a:pt x="1644307" y="22618"/>
                  </a:lnTo>
                  <a:lnTo>
                    <a:pt x="1645843" y="22961"/>
                  </a:lnTo>
                  <a:close/>
                </a:path>
                <a:path w="1806575" h="223520">
                  <a:moveTo>
                    <a:pt x="1674787" y="23749"/>
                  </a:moveTo>
                  <a:lnTo>
                    <a:pt x="1661782" y="22860"/>
                  </a:lnTo>
                  <a:lnTo>
                    <a:pt x="1656918" y="23075"/>
                  </a:lnTo>
                  <a:lnTo>
                    <a:pt x="1674787" y="23749"/>
                  </a:lnTo>
                  <a:close/>
                </a:path>
                <a:path w="1806575" h="223520">
                  <a:moveTo>
                    <a:pt x="1698421" y="26911"/>
                  </a:moveTo>
                  <a:lnTo>
                    <a:pt x="1696745" y="26911"/>
                  </a:lnTo>
                  <a:lnTo>
                    <a:pt x="1695145" y="26962"/>
                  </a:lnTo>
                  <a:lnTo>
                    <a:pt x="1692706" y="26250"/>
                  </a:lnTo>
                  <a:lnTo>
                    <a:pt x="1692351" y="26873"/>
                  </a:lnTo>
                  <a:lnTo>
                    <a:pt x="1692630" y="27457"/>
                  </a:lnTo>
                  <a:lnTo>
                    <a:pt x="1693151" y="27990"/>
                  </a:lnTo>
                  <a:lnTo>
                    <a:pt x="1695411" y="27622"/>
                  </a:lnTo>
                  <a:lnTo>
                    <a:pt x="1697291" y="27241"/>
                  </a:lnTo>
                  <a:lnTo>
                    <a:pt x="1698421" y="26911"/>
                  </a:lnTo>
                  <a:close/>
                </a:path>
                <a:path w="1806575" h="223520">
                  <a:moveTo>
                    <a:pt x="1767979" y="51104"/>
                  </a:moveTo>
                  <a:lnTo>
                    <a:pt x="1767205" y="49110"/>
                  </a:lnTo>
                  <a:lnTo>
                    <a:pt x="1766493" y="47002"/>
                  </a:lnTo>
                  <a:lnTo>
                    <a:pt x="1756410" y="42532"/>
                  </a:lnTo>
                  <a:lnTo>
                    <a:pt x="1759280" y="44767"/>
                  </a:lnTo>
                  <a:lnTo>
                    <a:pt x="1763407" y="47802"/>
                  </a:lnTo>
                  <a:lnTo>
                    <a:pt x="1767979" y="51104"/>
                  </a:lnTo>
                  <a:close/>
                </a:path>
                <a:path w="1806575" h="223520">
                  <a:moveTo>
                    <a:pt x="1780044" y="134772"/>
                  </a:moveTo>
                  <a:lnTo>
                    <a:pt x="1774139" y="135826"/>
                  </a:lnTo>
                  <a:lnTo>
                    <a:pt x="1771434" y="138061"/>
                  </a:lnTo>
                  <a:lnTo>
                    <a:pt x="1773707" y="138099"/>
                  </a:lnTo>
                  <a:lnTo>
                    <a:pt x="1772132" y="140335"/>
                  </a:lnTo>
                  <a:lnTo>
                    <a:pt x="1778520" y="136994"/>
                  </a:lnTo>
                  <a:lnTo>
                    <a:pt x="1780044" y="134772"/>
                  </a:lnTo>
                  <a:close/>
                </a:path>
                <a:path w="1806575" h="223520">
                  <a:moveTo>
                    <a:pt x="1806397" y="93433"/>
                  </a:moveTo>
                  <a:lnTo>
                    <a:pt x="1803590" y="98209"/>
                  </a:lnTo>
                  <a:lnTo>
                    <a:pt x="1802117" y="96494"/>
                  </a:lnTo>
                  <a:lnTo>
                    <a:pt x="1800669" y="91986"/>
                  </a:lnTo>
                  <a:lnTo>
                    <a:pt x="1797939" y="88341"/>
                  </a:lnTo>
                  <a:lnTo>
                    <a:pt x="1767979" y="51104"/>
                  </a:lnTo>
                  <a:lnTo>
                    <a:pt x="1768500" y="52641"/>
                  </a:lnTo>
                  <a:lnTo>
                    <a:pt x="1769135" y="54051"/>
                  </a:lnTo>
                  <a:lnTo>
                    <a:pt x="1772577" y="57518"/>
                  </a:lnTo>
                  <a:lnTo>
                    <a:pt x="1771611" y="56908"/>
                  </a:lnTo>
                  <a:lnTo>
                    <a:pt x="1764931" y="52641"/>
                  </a:lnTo>
                  <a:lnTo>
                    <a:pt x="1764969" y="56730"/>
                  </a:lnTo>
                  <a:lnTo>
                    <a:pt x="1762379" y="56908"/>
                  </a:lnTo>
                  <a:lnTo>
                    <a:pt x="1754606" y="53962"/>
                  </a:lnTo>
                  <a:lnTo>
                    <a:pt x="1756879" y="50076"/>
                  </a:lnTo>
                  <a:lnTo>
                    <a:pt x="1758073" y="47942"/>
                  </a:lnTo>
                  <a:lnTo>
                    <a:pt x="1755800" y="47320"/>
                  </a:lnTo>
                  <a:lnTo>
                    <a:pt x="1748180" y="45237"/>
                  </a:lnTo>
                  <a:lnTo>
                    <a:pt x="1739722" y="45085"/>
                  </a:lnTo>
                  <a:lnTo>
                    <a:pt x="1732076" y="45085"/>
                  </a:lnTo>
                  <a:lnTo>
                    <a:pt x="1724621" y="42811"/>
                  </a:lnTo>
                  <a:lnTo>
                    <a:pt x="1727517" y="47320"/>
                  </a:lnTo>
                  <a:lnTo>
                    <a:pt x="1716671" y="44627"/>
                  </a:lnTo>
                  <a:lnTo>
                    <a:pt x="1706257" y="41262"/>
                  </a:lnTo>
                  <a:lnTo>
                    <a:pt x="1695513" y="38112"/>
                  </a:lnTo>
                  <a:lnTo>
                    <a:pt x="1693875" y="37820"/>
                  </a:lnTo>
                  <a:lnTo>
                    <a:pt x="1683639" y="36004"/>
                  </a:lnTo>
                  <a:lnTo>
                    <a:pt x="1682978" y="32994"/>
                  </a:lnTo>
                  <a:lnTo>
                    <a:pt x="1689125" y="32562"/>
                  </a:lnTo>
                  <a:lnTo>
                    <a:pt x="1698015" y="33261"/>
                  </a:lnTo>
                  <a:lnTo>
                    <a:pt x="1705571" y="33578"/>
                  </a:lnTo>
                  <a:lnTo>
                    <a:pt x="1703768" y="32562"/>
                  </a:lnTo>
                  <a:lnTo>
                    <a:pt x="1702396" y="31788"/>
                  </a:lnTo>
                  <a:lnTo>
                    <a:pt x="1701723" y="31623"/>
                  </a:lnTo>
                  <a:lnTo>
                    <a:pt x="1695196" y="29997"/>
                  </a:lnTo>
                  <a:lnTo>
                    <a:pt x="1693151" y="27990"/>
                  </a:lnTo>
                  <a:lnTo>
                    <a:pt x="1686585" y="28917"/>
                  </a:lnTo>
                  <a:lnTo>
                    <a:pt x="1663522" y="31623"/>
                  </a:lnTo>
                  <a:lnTo>
                    <a:pt x="1663877" y="31076"/>
                  </a:lnTo>
                  <a:lnTo>
                    <a:pt x="1665554" y="28524"/>
                  </a:lnTo>
                  <a:lnTo>
                    <a:pt x="1660372" y="25996"/>
                  </a:lnTo>
                  <a:lnTo>
                    <a:pt x="1652333" y="24117"/>
                  </a:lnTo>
                  <a:lnTo>
                    <a:pt x="1645843" y="22961"/>
                  </a:lnTo>
                  <a:lnTo>
                    <a:pt x="1646516" y="25539"/>
                  </a:lnTo>
                  <a:lnTo>
                    <a:pt x="1650542" y="27165"/>
                  </a:lnTo>
                  <a:lnTo>
                    <a:pt x="1659420" y="28117"/>
                  </a:lnTo>
                  <a:lnTo>
                    <a:pt x="1657883" y="31076"/>
                  </a:lnTo>
                  <a:lnTo>
                    <a:pt x="1646580" y="28854"/>
                  </a:lnTo>
                  <a:lnTo>
                    <a:pt x="1640941" y="29972"/>
                  </a:lnTo>
                  <a:lnTo>
                    <a:pt x="1645666" y="32169"/>
                  </a:lnTo>
                  <a:lnTo>
                    <a:pt x="1645170" y="33667"/>
                  </a:lnTo>
                  <a:lnTo>
                    <a:pt x="1643024" y="35128"/>
                  </a:lnTo>
                  <a:lnTo>
                    <a:pt x="1642783" y="37211"/>
                  </a:lnTo>
                  <a:lnTo>
                    <a:pt x="1651406" y="37947"/>
                  </a:lnTo>
                  <a:lnTo>
                    <a:pt x="1658886" y="37820"/>
                  </a:lnTo>
                  <a:lnTo>
                    <a:pt x="1666519" y="37871"/>
                  </a:lnTo>
                  <a:lnTo>
                    <a:pt x="1675625" y="39154"/>
                  </a:lnTo>
                  <a:lnTo>
                    <a:pt x="1674787" y="39928"/>
                  </a:lnTo>
                  <a:lnTo>
                    <a:pt x="1674787" y="41389"/>
                  </a:lnTo>
                  <a:lnTo>
                    <a:pt x="1676374" y="42824"/>
                  </a:lnTo>
                  <a:lnTo>
                    <a:pt x="1690776" y="43802"/>
                  </a:lnTo>
                  <a:lnTo>
                    <a:pt x="1707273" y="45821"/>
                  </a:lnTo>
                  <a:lnTo>
                    <a:pt x="1723453" y="49085"/>
                  </a:lnTo>
                  <a:lnTo>
                    <a:pt x="1734286" y="52908"/>
                  </a:lnTo>
                  <a:lnTo>
                    <a:pt x="1738922" y="54711"/>
                  </a:lnTo>
                  <a:lnTo>
                    <a:pt x="1736915" y="53822"/>
                  </a:lnTo>
                  <a:lnTo>
                    <a:pt x="1747520" y="57543"/>
                  </a:lnTo>
                  <a:lnTo>
                    <a:pt x="1757692" y="60667"/>
                  </a:lnTo>
                  <a:lnTo>
                    <a:pt x="1768157" y="64122"/>
                  </a:lnTo>
                  <a:lnTo>
                    <a:pt x="1779638" y="68834"/>
                  </a:lnTo>
                  <a:lnTo>
                    <a:pt x="1788782" y="75184"/>
                  </a:lnTo>
                  <a:lnTo>
                    <a:pt x="1795830" y="85013"/>
                  </a:lnTo>
                  <a:lnTo>
                    <a:pt x="1798078" y="96443"/>
                  </a:lnTo>
                  <a:lnTo>
                    <a:pt x="1792795" y="107543"/>
                  </a:lnTo>
                  <a:lnTo>
                    <a:pt x="1755775" y="133007"/>
                  </a:lnTo>
                  <a:lnTo>
                    <a:pt x="1713585" y="149072"/>
                  </a:lnTo>
                  <a:lnTo>
                    <a:pt x="1669275" y="160375"/>
                  </a:lnTo>
                  <a:lnTo>
                    <a:pt x="1662353" y="168592"/>
                  </a:lnTo>
                  <a:lnTo>
                    <a:pt x="1658734" y="166230"/>
                  </a:lnTo>
                  <a:lnTo>
                    <a:pt x="1648091" y="172059"/>
                  </a:lnTo>
                  <a:lnTo>
                    <a:pt x="1648853" y="167640"/>
                  </a:lnTo>
                  <a:lnTo>
                    <a:pt x="1652333" y="167627"/>
                  </a:lnTo>
                  <a:lnTo>
                    <a:pt x="1655241" y="166230"/>
                  </a:lnTo>
                  <a:lnTo>
                    <a:pt x="1659153" y="165214"/>
                  </a:lnTo>
                  <a:lnTo>
                    <a:pt x="1647710" y="165608"/>
                  </a:lnTo>
                  <a:lnTo>
                    <a:pt x="1634985" y="168656"/>
                  </a:lnTo>
                  <a:lnTo>
                    <a:pt x="1621904" y="172339"/>
                  </a:lnTo>
                  <a:lnTo>
                    <a:pt x="1609394" y="174625"/>
                  </a:lnTo>
                  <a:lnTo>
                    <a:pt x="1611388" y="175361"/>
                  </a:lnTo>
                  <a:lnTo>
                    <a:pt x="1615008" y="180213"/>
                  </a:lnTo>
                  <a:lnTo>
                    <a:pt x="1610550" y="182118"/>
                  </a:lnTo>
                  <a:lnTo>
                    <a:pt x="1609483" y="181216"/>
                  </a:lnTo>
                  <a:lnTo>
                    <a:pt x="1607527" y="179578"/>
                  </a:lnTo>
                  <a:lnTo>
                    <a:pt x="1600581" y="180390"/>
                  </a:lnTo>
                  <a:lnTo>
                    <a:pt x="1592529" y="181216"/>
                  </a:lnTo>
                  <a:lnTo>
                    <a:pt x="1586217" y="178689"/>
                  </a:lnTo>
                  <a:lnTo>
                    <a:pt x="1579333" y="180009"/>
                  </a:lnTo>
                  <a:lnTo>
                    <a:pt x="1577479" y="184746"/>
                  </a:lnTo>
                  <a:lnTo>
                    <a:pt x="1570329" y="186626"/>
                  </a:lnTo>
                  <a:lnTo>
                    <a:pt x="1569339" y="190995"/>
                  </a:lnTo>
                  <a:lnTo>
                    <a:pt x="1586204" y="185826"/>
                  </a:lnTo>
                  <a:lnTo>
                    <a:pt x="1589709" y="188379"/>
                  </a:lnTo>
                  <a:lnTo>
                    <a:pt x="1585950" y="191897"/>
                  </a:lnTo>
                  <a:lnTo>
                    <a:pt x="1599476" y="189293"/>
                  </a:lnTo>
                  <a:lnTo>
                    <a:pt x="1611147" y="185826"/>
                  </a:lnTo>
                  <a:lnTo>
                    <a:pt x="1623644" y="182118"/>
                  </a:lnTo>
                  <a:lnTo>
                    <a:pt x="1627593" y="180949"/>
                  </a:lnTo>
                  <a:lnTo>
                    <a:pt x="1653679" y="172059"/>
                  </a:lnTo>
                  <a:lnTo>
                    <a:pt x="1663712" y="168592"/>
                  </a:lnTo>
                  <a:lnTo>
                    <a:pt x="1687715" y="160210"/>
                  </a:lnTo>
                  <a:lnTo>
                    <a:pt x="1684655" y="165100"/>
                  </a:lnTo>
                  <a:lnTo>
                    <a:pt x="1738096" y="147967"/>
                  </a:lnTo>
                  <a:lnTo>
                    <a:pt x="1753870" y="145491"/>
                  </a:lnTo>
                  <a:lnTo>
                    <a:pt x="1756244" y="143090"/>
                  </a:lnTo>
                  <a:lnTo>
                    <a:pt x="1766011" y="138226"/>
                  </a:lnTo>
                  <a:lnTo>
                    <a:pt x="1775383" y="132346"/>
                  </a:lnTo>
                  <a:lnTo>
                    <a:pt x="1776577" y="126873"/>
                  </a:lnTo>
                  <a:lnTo>
                    <a:pt x="1782279" y="125463"/>
                  </a:lnTo>
                  <a:lnTo>
                    <a:pt x="1783575" y="124510"/>
                  </a:lnTo>
                  <a:lnTo>
                    <a:pt x="1790534" y="119748"/>
                  </a:lnTo>
                  <a:lnTo>
                    <a:pt x="1790458" y="116255"/>
                  </a:lnTo>
                  <a:lnTo>
                    <a:pt x="1795640" y="111620"/>
                  </a:lnTo>
                  <a:lnTo>
                    <a:pt x="1799932" y="108750"/>
                  </a:lnTo>
                  <a:lnTo>
                    <a:pt x="1803476" y="103924"/>
                  </a:lnTo>
                  <a:lnTo>
                    <a:pt x="1805063" y="98209"/>
                  </a:lnTo>
                  <a:lnTo>
                    <a:pt x="1806397" y="93433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19" name="object 19"/>
            <p:cNvPicPr/>
            <p:nvPr/>
          </p:nvPicPr>
          <p:blipFill>
            <a:blip r:embed="rId8" cstate="print"/>
            <a:stretch>
              <a:fillRect/>
            </a:stretch>
          </p:blipFill>
          <p:spPr>
            <a:xfrm>
              <a:off x="3841381" y="7442860"/>
              <a:ext cx="402691" cy="137947"/>
            </a:xfrm>
            <a:prstGeom prst="rect">
              <a:avLst/>
            </a:prstGeom>
          </p:spPr>
        </p:pic>
        <p:pic>
          <p:nvPicPr>
            <p:cNvPr id="20" name="object 20"/>
            <p:cNvPicPr/>
            <p:nvPr/>
          </p:nvPicPr>
          <p:blipFill>
            <a:blip r:embed="rId9" cstate="print"/>
            <a:stretch>
              <a:fillRect/>
            </a:stretch>
          </p:blipFill>
          <p:spPr>
            <a:xfrm>
              <a:off x="3827627" y="7610665"/>
              <a:ext cx="494550" cy="191764"/>
            </a:xfrm>
            <a:prstGeom prst="rect">
              <a:avLst/>
            </a:prstGeom>
          </p:spPr>
        </p:pic>
        <p:sp>
          <p:nvSpPr>
            <p:cNvPr id="21" name="object 21"/>
            <p:cNvSpPr/>
            <p:nvPr/>
          </p:nvSpPr>
          <p:spPr>
            <a:xfrm>
              <a:off x="4311827" y="7722209"/>
              <a:ext cx="947419" cy="81280"/>
            </a:xfrm>
            <a:custGeom>
              <a:avLst/>
              <a:gdLst/>
              <a:ahLst/>
              <a:cxnLst/>
              <a:rect l="l" t="t" r="r" b="b"/>
              <a:pathLst>
                <a:path w="947420" h="81279">
                  <a:moveTo>
                    <a:pt x="5207" y="75526"/>
                  </a:moveTo>
                  <a:lnTo>
                    <a:pt x="4330" y="73494"/>
                  </a:lnTo>
                  <a:lnTo>
                    <a:pt x="0" y="75336"/>
                  </a:lnTo>
                  <a:lnTo>
                    <a:pt x="5207" y="75526"/>
                  </a:lnTo>
                  <a:close/>
                </a:path>
                <a:path w="947420" h="81279">
                  <a:moveTo>
                    <a:pt x="9639" y="64643"/>
                  </a:moveTo>
                  <a:lnTo>
                    <a:pt x="9436" y="64643"/>
                  </a:lnTo>
                  <a:lnTo>
                    <a:pt x="9639" y="64643"/>
                  </a:lnTo>
                  <a:close/>
                </a:path>
                <a:path w="947420" h="81279">
                  <a:moveTo>
                    <a:pt x="75095" y="75780"/>
                  </a:moveTo>
                  <a:lnTo>
                    <a:pt x="72517" y="76352"/>
                  </a:lnTo>
                  <a:lnTo>
                    <a:pt x="68630" y="75755"/>
                  </a:lnTo>
                  <a:lnTo>
                    <a:pt x="71120" y="81000"/>
                  </a:lnTo>
                  <a:lnTo>
                    <a:pt x="74663" y="76352"/>
                  </a:lnTo>
                  <a:lnTo>
                    <a:pt x="75095" y="75780"/>
                  </a:lnTo>
                  <a:close/>
                </a:path>
                <a:path w="947420" h="81279">
                  <a:moveTo>
                    <a:pt x="76403" y="75222"/>
                  </a:moveTo>
                  <a:lnTo>
                    <a:pt x="75768" y="74904"/>
                  </a:lnTo>
                  <a:lnTo>
                    <a:pt x="75095" y="75780"/>
                  </a:lnTo>
                  <a:lnTo>
                    <a:pt x="76403" y="75488"/>
                  </a:lnTo>
                  <a:lnTo>
                    <a:pt x="76403" y="75222"/>
                  </a:lnTo>
                  <a:close/>
                </a:path>
                <a:path w="947420" h="81279">
                  <a:moveTo>
                    <a:pt x="80352" y="77177"/>
                  </a:moveTo>
                  <a:lnTo>
                    <a:pt x="79730" y="76873"/>
                  </a:lnTo>
                  <a:lnTo>
                    <a:pt x="80352" y="77177"/>
                  </a:lnTo>
                  <a:close/>
                </a:path>
                <a:path w="947420" h="81279">
                  <a:moveTo>
                    <a:pt x="82804" y="78384"/>
                  </a:moveTo>
                  <a:lnTo>
                    <a:pt x="82181" y="77800"/>
                  </a:lnTo>
                  <a:lnTo>
                    <a:pt x="80352" y="77177"/>
                  </a:lnTo>
                  <a:lnTo>
                    <a:pt x="82804" y="78384"/>
                  </a:lnTo>
                  <a:close/>
                </a:path>
                <a:path w="947420" h="81279">
                  <a:moveTo>
                    <a:pt x="115798" y="73482"/>
                  </a:moveTo>
                  <a:lnTo>
                    <a:pt x="101803" y="73482"/>
                  </a:lnTo>
                  <a:lnTo>
                    <a:pt x="113944" y="74295"/>
                  </a:lnTo>
                  <a:lnTo>
                    <a:pt x="115798" y="73482"/>
                  </a:lnTo>
                  <a:close/>
                </a:path>
                <a:path w="947420" h="81279">
                  <a:moveTo>
                    <a:pt x="286918" y="68859"/>
                  </a:moveTo>
                  <a:lnTo>
                    <a:pt x="284391" y="69672"/>
                  </a:lnTo>
                  <a:lnTo>
                    <a:pt x="284353" y="69799"/>
                  </a:lnTo>
                  <a:lnTo>
                    <a:pt x="285318" y="71970"/>
                  </a:lnTo>
                  <a:lnTo>
                    <a:pt x="286918" y="68859"/>
                  </a:lnTo>
                  <a:close/>
                </a:path>
                <a:path w="947420" h="81279">
                  <a:moveTo>
                    <a:pt x="289204" y="68160"/>
                  </a:moveTo>
                  <a:lnTo>
                    <a:pt x="287883" y="66992"/>
                  </a:lnTo>
                  <a:lnTo>
                    <a:pt x="286918" y="68859"/>
                  </a:lnTo>
                  <a:lnTo>
                    <a:pt x="287985" y="68503"/>
                  </a:lnTo>
                  <a:lnTo>
                    <a:pt x="289204" y="68160"/>
                  </a:lnTo>
                  <a:close/>
                </a:path>
                <a:path w="947420" h="81279">
                  <a:moveTo>
                    <a:pt x="340880" y="60960"/>
                  </a:moveTo>
                  <a:lnTo>
                    <a:pt x="340817" y="59626"/>
                  </a:lnTo>
                  <a:lnTo>
                    <a:pt x="335026" y="57505"/>
                  </a:lnTo>
                  <a:lnTo>
                    <a:pt x="317804" y="59486"/>
                  </a:lnTo>
                  <a:lnTo>
                    <a:pt x="297446" y="60960"/>
                  </a:lnTo>
                  <a:lnTo>
                    <a:pt x="340880" y="60960"/>
                  </a:lnTo>
                  <a:close/>
                </a:path>
                <a:path w="947420" h="81279">
                  <a:moveTo>
                    <a:pt x="345732" y="66192"/>
                  </a:moveTo>
                  <a:lnTo>
                    <a:pt x="340817" y="65239"/>
                  </a:lnTo>
                  <a:lnTo>
                    <a:pt x="340931" y="63182"/>
                  </a:lnTo>
                  <a:lnTo>
                    <a:pt x="340906" y="61569"/>
                  </a:lnTo>
                  <a:lnTo>
                    <a:pt x="276339" y="61569"/>
                  </a:lnTo>
                  <a:lnTo>
                    <a:pt x="255422" y="61569"/>
                  </a:lnTo>
                  <a:lnTo>
                    <a:pt x="252526" y="63830"/>
                  </a:lnTo>
                  <a:lnTo>
                    <a:pt x="246672" y="64223"/>
                  </a:lnTo>
                  <a:lnTo>
                    <a:pt x="240576" y="64414"/>
                  </a:lnTo>
                  <a:lnTo>
                    <a:pt x="236194" y="66624"/>
                  </a:lnTo>
                  <a:lnTo>
                    <a:pt x="235559" y="64604"/>
                  </a:lnTo>
                  <a:lnTo>
                    <a:pt x="233616" y="62915"/>
                  </a:lnTo>
                  <a:lnTo>
                    <a:pt x="232981" y="60871"/>
                  </a:lnTo>
                  <a:lnTo>
                    <a:pt x="226695" y="62191"/>
                  </a:lnTo>
                  <a:lnTo>
                    <a:pt x="228358" y="63550"/>
                  </a:lnTo>
                  <a:lnTo>
                    <a:pt x="232321" y="65024"/>
                  </a:lnTo>
                  <a:lnTo>
                    <a:pt x="232956" y="66687"/>
                  </a:lnTo>
                  <a:lnTo>
                    <a:pt x="225856" y="67767"/>
                  </a:lnTo>
                  <a:lnTo>
                    <a:pt x="224624" y="66954"/>
                  </a:lnTo>
                  <a:lnTo>
                    <a:pt x="220065" y="63944"/>
                  </a:lnTo>
                  <a:lnTo>
                    <a:pt x="220687" y="61645"/>
                  </a:lnTo>
                  <a:lnTo>
                    <a:pt x="215493" y="61925"/>
                  </a:lnTo>
                  <a:lnTo>
                    <a:pt x="215112" y="62623"/>
                  </a:lnTo>
                  <a:lnTo>
                    <a:pt x="215049" y="63182"/>
                  </a:lnTo>
                  <a:lnTo>
                    <a:pt x="215379" y="64223"/>
                  </a:lnTo>
                  <a:lnTo>
                    <a:pt x="215430" y="64706"/>
                  </a:lnTo>
                  <a:lnTo>
                    <a:pt x="213563" y="66954"/>
                  </a:lnTo>
                  <a:lnTo>
                    <a:pt x="212953" y="66408"/>
                  </a:lnTo>
                  <a:lnTo>
                    <a:pt x="212280" y="65824"/>
                  </a:lnTo>
                  <a:lnTo>
                    <a:pt x="205867" y="60058"/>
                  </a:lnTo>
                  <a:lnTo>
                    <a:pt x="176809" y="62484"/>
                  </a:lnTo>
                  <a:lnTo>
                    <a:pt x="145097" y="64782"/>
                  </a:lnTo>
                  <a:lnTo>
                    <a:pt x="112433" y="65824"/>
                  </a:lnTo>
                  <a:lnTo>
                    <a:pt x="80530" y="64427"/>
                  </a:lnTo>
                  <a:lnTo>
                    <a:pt x="83654" y="68795"/>
                  </a:lnTo>
                  <a:lnTo>
                    <a:pt x="70624" y="69202"/>
                  </a:lnTo>
                  <a:lnTo>
                    <a:pt x="58940" y="71716"/>
                  </a:lnTo>
                  <a:lnTo>
                    <a:pt x="47650" y="72885"/>
                  </a:lnTo>
                  <a:lnTo>
                    <a:pt x="35814" y="69265"/>
                  </a:lnTo>
                  <a:lnTo>
                    <a:pt x="30149" y="72999"/>
                  </a:lnTo>
                  <a:lnTo>
                    <a:pt x="33274" y="70891"/>
                  </a:lnTo>
                  <a:lnTo>
                    <a:pt x="32512" y="70358"/>
                  </a:lnTo>
                  <a:lnTo>
                    <a:pt x="26936" y="66395"/>
                  </a:lnTo>
                  <a:lnTo>
                    <a:pt x="29425" y="64897"/>
                  </a:lnTo>
                  <a:lnTo>
                    <a:pt x="31864" y="63436"/>
                  </a:lnTo>
                  <a:lnTo>
                    <a:pt x="26746" y="64897"/>
                  </a:lnTo>
                  <a:lnTo>
                    <a:pt x="21348" y="63182"/>
                  </a:lnTo>
                  <a:lnTo>
                    <a:pt x="16103" y="64516"/>
                  </a:lnTo>
                  <a:lnTo>
                    <a:pt x="25450" y="66675"/>
                  </a:lnTo>
                  <a:lnTo>
                    <a:pt x="18884" y="70358"/>
                  </a:lnTo>
                  <a:lnTo>
                    <a:pt x="11658" y="67995"/>
                  </a:lnTo>
                  <a:lnTo>
                    <a:pt x="9499" y="64706"/>
                  </a:lnTo>
                  <a:lnTo>
                    <a:pt x="4940" y="67792"/>
                  </a:lnTo>
                  <a:lnTo>
                    <a:pt x="8763" y="70624"/>
                  </a:lnTo>
                  <a:lnTo>
                    <a:pt x="15773" y="73355"/>
                  </a:lnTo>
                  <a:lnTo>
                    <a:pt x="20802" y="76085"/>
                  </a:lnTo>
                  <a:lnTo>
                    <a:pt x="32499" y="73939"/>
                  </a:lnTo>
                  <a:lnTo>
                    <a:pt x="40449" y="76733"/>
                  </a:lnTo>
                  <a:lnTo>
                    <a:pt x="48247" y="80365"/>
                  </a:lnTo>
                  <a:lnTo>
                    <a:pt x="59499" y="80721"/>
                  </a:lnTo>
                  <a:lnTo>
                    <a:pt x="64249" y="78943"/>
                  </a:lnTo>
                  <a:lnTo>
                    <a:pt x="63360" y="77406"/>
                  </a:lnTo>
                  <a:lnTo>
                    <a:pt x="60401" y="75933"/>
                  </a:lnTo>
                  <a:lnTo>
                    <a:pt x="58991" y="74307"/>
                  </a:lnTo>
                  <a:lnTo>
                    <a:pt x="65455" y="74320"/>
                  </a:lnTo>
                  <a:lnTo>
                    <a:pt x="66306" y="73939"/>
                  </a:lnTo>
                  <a:lnTo>
                    <a:pt x="68414" y="72999"/>
                  </a:lnTo>
                  <a:lnTo>
                    <a:pt x="68694" y="72885"/>
                  </a:lnTo>
                  <a:lnTo>
                    <a:pt x="71983" y="71412"/>
                  </a:lnTo>
                  <a:lnTo>
                    <a:pt x="77101" y="73152"/>
                  </a:lnTo>
                  <a:lnTo>
                    <a:pt x="76466" y="75260"/>
                  </a:lnTo>
                  <a:lnTo>
                    <a:pt x="79730" y="76873"/>
                  </a:lnTo>
                  <a:lnTo>
                    <a:pt x="81584" y="75780"/>
                  </a:lnTo>
                  <a:lnTo>
                    <a:pt x="90805" y="75628"/>
                  </a:lnTo>
                  <a:lnTo>
                    <a:pt x="95859" y="74383"/>
                  </a:lnTo>
                  <a:lnTo>
                    <a:pt x="101803" y="73482"/>
                  </a:lnTo>
                  <a:lnTo>
                    <a:pt x="115798" y="73469"/>
                  </a:lnTo>
                  <a:lnTo>
                    <a:pt x="117208" y="72847"/>
                  </a:lnTo>
                  <a:lnTo>
                    <a:pt x="120446" y="72847"/>
                  </a:lnTo>
                  <a:lnTo>
                    <a:pt x="120205" y="71412"/>
                  </a:lnTo>
                  <a:lnTo>
                    <a:pt x="119862" y="69354"/>
                  </a:lnTo>
                  <a:lnTo>
                    <a:pt x="126593" y="71970"/>
                  </a:lnTo>
                  <a:lnTo>
                    <a:pt x="129806" y="73647"/>
                  </a:lnTo>
                  <a:lnTo>
                    <a:pt x="133578" y="75222"/>
                  </a:lnTo>
                  <a:lnTo>
                    <a:pt x="141732" y="77393"/>
                  </a:lnTo>
                  <a:lnTo>
                    <a:pt x="141109" y="75361"/>
                  </a:lnTo>
                  <a:lnTo>
                    <a:pt x="135991" y="70764"/>
                  </a:lnTo>
                  <a:lnTo>
                    <a:pt x="136004" y="69354"/>
                  </a:lnTo>
                  <a:lnTo>
                    <a:pt x="136042" y="66408"/>
                  </a:lnTo>
                  <a:lnTo>
                    <a:pt x="148945" y="68732"/>
                  </a:lnTo>
                  <a:lnTo>
                    <a:pt x="157086" y="68503"/>
                  </a:lnTo>
                  <a:lnTo>
                    <a:pt x="163753" y="68033"/>
                  </a:lnTo>
                  <a:lnTo>
                    <a:pt x="172237" y="69557"/>
                  </a:lnTo>
                  <a:lnTo>
                    <a:pt x="170675" y="69799"/>
                  </a:lnTo>
                  <a:lnTo>
                    <a:pt x="168833" y="70954"/>
                  </a:lnTo>
                  <a:lnTo>
                    <a:pt x="165087" y="70421"/>
                  </a:lnTo>
                  <a:lnTo>
                    <a:pt x="166979" y="76517"/>
                  </a:lnTo>
                  <a:lnTo>
                    <a:pt x="174320" y="70954"/>
                  </a:lnTo>
                  <a:lnTo>
                    <a:pt x="176733" y="69138"/>
                  </a:lnTo>
                  <a:lnTo>
                    <a:pt x="184454" y="70218"/>
                  </a:lnTo>
                  <a:lnTo>
                    <a:pt x="183807" y="75438"/>
                  </a:lnTo>
                  <a:lnTo>
                    <a:pt x="190525" y="74295"/>
                  </a:lnTo>
                  <a:lnTo>
                    <a:pt x="197307" y="73266"/>
                  </a:lnTo>
                  <a:lnTo>
                    <a:pt x="204990" y="73012"/>
                  </a:lnTo>
                  <a:lnTo>
                    <a:pt x="212255" y="74549"/>
                  </a:lnTo>
                  <a:lnTo>
                    <a:pt x="210299" y="77190"/>
                  </a:lnTo>
                  <a:lnTo>
                    <a:pt x="224472" y="74904"/>
                  </a:lnTo>
                  <a:lnTo>
                    <a:pt x="238772" y="73825"/>
                  </a:lnTo>
                  <a:lnTo>
                    <a:pt x="252679" y="73075"/>
                  </a:lnTo>
                  <a:lnTo>
                    <a:pt x="253339" y="73012"/>
                  </a:lnTo>
                  <a:lnTo>
                    <a:pt x="265264" y="71831"/>
                  </a:lnTo>
                  <a:lnTo>
                    <a:pt x="273697" y="74841"/>
                  </a:lnTo>
                  <a:lnTo>
                    <a:pt x="279590" y="72605"/>
                  </a:lnTo>
                  <a:lnTo>
                    <a:pt x="275056" y="71831"/>
                  </a:lnTo>
                  <a:lnTo>
                    <a:pt x="272961" y="71488"/>
                  </a:lnTo>
                  <a:lnTo>
                    <a:pt x="265341" y="69697"/>
                  </a:lnTo>
                  <a:lnTo>
                    <a:pt x="265468" y="69265"/>
                  </a:lnTo>
                  <a:lnTo>
                    <a:pt x="265544" y="69138"/>
                  </a:lnTo>
                  <a:lnTo>
                    <a:pt x="266230" y="68033"/>
                  </a:lnTo>
                  <a:lnTo>
                    <a:pt x="266382" y="67767"/>
                  </a:lnTo>
                  <a:lnTo>
                    <a:pt x="267081" y="66624"/>
                  </a:lnTo>
                  <a:lnTo>
                    <a:pt x="267855" y="65366"/>
                  </a:lnTo>
                  <a:lnTo>
                    <a:pt x="270840" y="68922"/>
                  </a:lnTo>
                  <a:lnTo>
                    <a:pt x="275831" y="67678"/>
                  </a:lnTo>
                  <a:lnTo>
                    <a:pt x="282460" y="65366"/>
                  </a:lnTo>
                  <a:lnTo>
                    <a:pt x="282638" y="65316"/>
                  </a:lnTo>
                  <a:lnTo>
                    <a:pt x="291084" y="65455"/>
                  </a:lnTo>
                  <a:lnTo>
                    <a:pt x="291744" y="67437"/>
                  </a:lnTo>
                  <a:lnTo>
                    <a:pt x="289204" y="68160"/>
                  </a:lnTo>
                  <a:lnTo>
                    <a:pt x="291769" y="70383"/>
                  </a:lnTo>
                  <a:lnTo>
                    <a:pt x="298221" y="68795"/>
                  </a:lnTo>
                  <a:lnTo>
                    <a:pt x="296964" y="73469"/>
                  </a:lnTo>
                  <a:lnTo>
                    <a:pt x="311810" y="69075"/>
                  </a:lnTo>
                  <a:lnTo>
                    <a:pt x="307975" y="74396"/>
                  </a:lnTo>
                  <a:lnTo>
                    <a:pt x="321005" y="69075"/>
                  </a:lnTo>
                  <a:lnTo>
                    <a:pt x="321691" y="68795"/>
                  </a:lnTo>
                  <a:lnTo>
                    <a:pt x="330250" y="65316"/>
                  </a:lnTo>
                  <a:lnTo>
                    <a:pt x="330542" y="65189"/>
                  </a:lnTo>
                  <a:lnTo>
                    <a:pt x="334314" y="67716"/>
                  </a:lnTo>
                  <a:lnTo>
                    <a:pt x="340880" y="67017"/>
                  </a:lnTo>
                  <a:lnTo>
                    <a:pt x="345732" y="66192"/>
                  </a:lnTo>
                  <a:close/>
                </a:path>
                <a:path w="947420" h="81279">
                  <a:moveTo>
                    <a:pt x="353034" y="64592"/>
                  </a:moveTo>
                  <a:lnTo>
                    <a:pt x="350088" y="65455"/>
                  </a:lnTo>
                  <a:lnTo>
                    <a:pt x="345732" y="66192"/>
                  </a:lnTo>
                  <a:lnTo>
                    <a:pt x="347179" y="66179"/>
                  </a:lnTo>
                  <a:lnTo>
                    <a:pt x="348919" y="66027"/>
                  </a:lnTo>
                  <a:lnTo>
                    <a:pt x="351231" y="65747"/>
                  </a:lnTo>
                  <a:lnTo>
                    <a:pt x="353034" y="64592"/>
                  </a:lnTo>
                  <a:close/>
                </a:path>
                <a:path w="947420" h="81279">
                  <a:moveTo>
                    <a:pt x="401053" y="69761"/>
                  </a:moveTo>
                  <a:lnTo>
                    <a:pt x="401015" y="67462"/>
                  </a:lnTo>
                  <a:lnTo>
                    <a:pt x="400545" y="68186"/>
                  </a:lnTo>
                  <a:lnTo>
                    <a:pt x="400392" y="68948"/>
                  </a:lnTo>
                  <a:lnTo>
                    <a:pt x="401053" y="69761"/>
                  </a:lnTo>
                  <a:close/>
                </a:path>
                <a:path w="947420" h="81279">
                  <a:moveTo>
                    <a:pt x="415645" y="61493"/>
                  </a:moveTo>
                  <a:lnTo>
                    <a:pt x="408647" y="59055"/>
                  </a:lnTo>
                  <a:lnTo>
                    <a:pt x="412953" y="57569"/>
                  </a:lnTo>
                  <a:lnTo>
                    <a:pt x="399021" y="57429"/>
                  </a:lnTo>
                  <a:lnTo>
                    <a:pt x="377672" y="58381"/>
                  </a:lnTo>
                  <a:lnTo>
                    <a:pt x="358952" y="62306"/>
                  </a:lnTo>
                  <a:lnTo>
                    <a:pt x="357162" y="64808"/>
                  </a:lnTo>
                  <a:lnTo>
                    <a:pt x="357060" y="64998"/>
                  </a:lnTo>
                  <a:lnTo>
                    <a:pt x="368744" y="70726"/>
                  </a:lnTo>
                  <a:lnTo>
                    <a:pt x="369404" y="72758"/>
                  </a:lnTo>
                  <a:lnTo>
                    <a:pt x="378599" y="70370"/>
                  </a:lnTo>
                  <a:lnTo>
                    <a:pt x="386715" y="67449"/>
                  </a:lnTo>
                  <a:lnTo>
                    <a:pt x="393573" y="64808"/>
                  </a:lnTo>
                  <a:lnTo>
                    <a:pt x="400939" y="62458"/>
                  </a:lnTo>
                  <a:lnTo>
                    <a:pt x="401015" y="67462"/>
                  </a:lnTo>
                  <a:lnTo>
                    <a:pt x="403250" y="63944"/>
                  </a:lnTo>
                  <a:lnTo>
                    <a:pt x="410756" y="62458"/>
                  </a:lnTo>
                  <a:lnTo>
                    <a:pt x="415645" y="61493"/>
                  </a:lnTo>
                  <a:close/>
                </a:path>
                <a:path w="947420" h="81279">
                  <a:moveTo>
                    <a:pt x="417004" y="56159"/>
                  </a:moveTo>
                  <a:lnTo>
                    <a:pt x="412953" y="57569"/>
                  </a:lnTo>
                  <a:lnTo>
                    <a:pt x="416636" y="57607"/>
                  </a:lnTo>
                  <a:lnTo>
                    <a:pt x="417004" y="56159"/>
                  </a:lnTo>
                  <a:close/>
                </a:path>
                <a:path w="947420" h="81279">
                  <a:moveTo>
                    <a:pt x="496087" y="61214"/>
                  </a:moveTo>
                  <a:lnTo>
                    <a:pt x="494004" y="61302"/>
                  </a:lnTo>
                  <a:lnTo>
                    <a:pt x="492772" y="63055"/>
                  </a:lnTo>
                  <a:lnTo>
                    <a:pt x="496087" y="61214"/>
                  </a:lnTo>
                  <a:close/>
                </a:path>
                <a:path w="947420" h="81279">
                  <a:moveTo>
                    <a:pt x="498983" y="52628"/>
                  </a:moveTo>
                  <a:lnTo>
                    <a:pt x="490753" y="54254"/>
                  </a:lnTo>
                  <a:lnTo>
                    <a:pt x="481418" y="54940"/>
                  </a:lnTo>
                  <a:lnTo>
                    <a:pt x="472325" y="55841"/>
                  </a:lnTo>
                  <a:lnTo>
                    <a:pt x="464845" y="58077"/>
                  </a:lnTo>
                  <a:lnTo>
                    <a:pt x="467982" y="53581"/>
                  </a:lnTo>
                  <a:lnTo>
                    <a:pt x="460248" y="55130"/>
                  </a:lnTo>
                  <a:lnTo>
                    <a:pt x="455256" y="58381"/>
                  </a:lnTo>
                  <a:lnTo>
                    <a:pt x="450418" y="60833"/>
                  </a:lnTo>
                  <a:lnTo>
                    <a:pt x="442290" y="60426"/>
                  </a:lnTo>
                  <a:lnTo>
                    <a:pt x="442455" y="59969"/>
                  </a:lnTo>
                  <a:lnTo>
                    <a:pt x="443344" y="57645"/>
                  </a:lnTo>
                  <a:lnTo>
                    <a:pt x="443522" y="57188"/>
                  </a:lnTo>
                  <a:lnTo>
                    <a:pt x="421487" y="57645"/>
                  </a:lnTo>
                  <a:lnTo>
                    <a:pt x="416636" y="57607"/>
                  </a:lnTo>
                  <a:lnTo>
                    <a:pt x="415645" y="61493"/>
                  </a:lnTo>
                  <a:lnTo>
                    <a:pt x="415201" y="63258"/>
                  </a:lnTo>
                  <a:lnTo>
                    <a:pt x="424827" y="59969"/>
                  </a:lnTo>
                  <a:lnTo>
                    <a:pt x="424268" y="65227"/>
                  </a:lnTo>
                  <a:lnTo>
                    <a:pt x="418452" y="66040"/>
                  </a:lnTo>
                  <a:lnTo>
                    <a:pt x="418541" y="70383"/>
                  </a:lnTo>
                  <a:lnTo>
                    <a:pt x="426897" y="67449"/>
                  </a:lnTo>
                  <a:lnTo>
                    <a:pt x="424307" y="69583"/>
                  </a:lnTo>
                  <a:lnTo>
                    <a:pt x="432092" y="68986"/>
                  </a:lnTo>
                  <a:lnTo>
                    <a:pt x="429552" y="71132"/>
                  </a:lnTo>
                  <a:lnTo>
                    <a:pt x="437375" y="68986"/>
                  </a:lnTo>
                  <a:lnTo>
                    <a:pt x="439724" y="68351"/>
                  </a:lnTo>
                  <a:lnTo>
                    <a:pt x="448335" y="68783"/>
                  </a:lnTo>
                  <a:lnTo>
                    <a:pt x="457085" y="69875"/>
                  </a:lnTo>
                  <a:lnTo>
                    <a:pt x="467690" y="69024"/>
                  </a:lnTo>
                  <a:lnTo>
                    <a:pt x="458609" y="68503"/>
                  </a:lnTo>
                  <a:lnTo>
                    <a:pt x="458597" y="68351"/>
                  </a:lnTo>
                  <a:lnTo>
                    <a:pt x="458584" y="67449"/>
                  </a:lnTo>
                  <a:lnTo>
                    <a:pt x="458546" y="65608"/>
                  </a:lnTo>
                  <a:lnTo>
                    <a:pt x="463727" y="65684"/>
                  </a:lnTo>
                  <a:lnTo>
                    <a:pt x="464007" y="65608"/>
                  </a:lnTo>
                  <a:lnTo>
                    <a:pt x="467588" y="64655"/>
                  </a:lnTo>
                  <a:lnTo>
                    <a:pt x="472198" y="68541"/>
                  </a:lnTo>
                  <a:lnTo>
                    <a:pt x="474764" y="67868"/>
                  </a:lnTo>
                  <a:lnTo>
                    <a:pt x="483222" y="69265"/>
                  </a:lnTo>
                  <a:lnTo>
                    <a:pt x="486981" y="67868"/>
                  </a:lnTo>
                  <a:lnTo>
                    <a:pt x="487908" y="67525"/>
                  </a:lnTo>
                  <a:lnTo>
                    <a:pt x="490283" y="66649"/>
                  </a:lnTo>
                  <a:lnTo>
                    <a:pt x="492772" y="63055"/>
                  </a:lnTo>
                  <a:lnTo>
                    <a:pt x="490867" y="64122"/>
                  </a:lnTo>
                  <a:lnTo>
                    <a:pt x="483476" y="66306"/>
                  </a:lnTo>
                  <a:lnTo>
                    <a:pt x="476072" y="67525"/>
                  </a:lnTo>
                  <a:lnTo>
                    <a:pt x="472808" y="66179"/>
                  </a:lnTo>
                  <a:lnTo>
                    <a:pt x="473176" y="64655"/>
                  </a:lnTo>
                  <a:lnTo>
                    <a:pt x="473329" y="64033"/>
                  </a:lnTo>
                  <a:lnTo>
                    <a:pt x="473354" y="62382"/>
                  </a:lnTo>
                  <a:lnTo>
                    <a:pt x="482053" y="62382"/>
                  </a:lnTo>
                  <a:lnTo>
                    <a:pt x="485101" y="60833"/>
                  </a:lnTo>
                  <a:lnTo>
                    <a:pt x="487438" y="59639"/>
                  </a:lnTo>
                  <a:lnTo>
                    <a:pt x="489381" y="58077"/>
                  </a:lnTo>
                  <a:lnTo>
                    <a:pt x="492201" y="55829"/>
                  </a:lnTo>
                  <a:lnTo>
                    <a:pt x="498983" y="52628"/>
                  </a:lnTo>
                  <a:close/>
                </a:path>
                <a:path w="947420" h="81279">
                  <a:moveTo>
                    <a:pt x="752932" y="44589"/>
                  </a:moveTo>
                  <a:lnTo>
                    <a:pt x="750252" y="43738"/>
                  </a:lnTo>
                  <a:lnTo>
                    <a:pt x="752767" y="44602"/>
                  </a:lnTo>
                  <a:lnTo>
                    <a:pt x="752932" y="44589"/>
                  </a:lnTo>
                  <a:close/>
                </a:path>
                <a:path w="947420" h="81279">
                  <a:moveTo>
                    <a:pt x="759548" y="46672"/>
                  </a:moveTo>
                  <a:lnTo>
                    <a:pt x="758278" y="43522"/>
                  </a:lnTo>
                  <a:lnTo>
                    <a:pt x="755573" y="44310"/>
                  </a:lnTo>
                  <a:lnTo>
                    <a:pt x="752932" y="44589"/>
                  </a:lnTo>
                  <a:lnTo>
                    <a:pt x="759548" y="46672"/>
                  </a:lnTo>
                  <a:close/>
                </a:path>
                <a:path w="947420" h="81279">
                  <a:moveTo>
                    <a:pt x="763295" y="41427"/>
                  </a:moveTo>
                  <a:lnTo>
                    <a:pt x="757948" y="42710"/>
                  </a:lnTo>
                  <a:lnTo>
                    <a:pt x="758278" y="43522"/>
                  </a:lnTo>
                  <a:lnTo>
                    <a:pt x="763295" y="41427"/>
                  </a:lnTo>
                  <a:close/>
                </a:path>
                <a:path w="947420" h="81279">
                  <a:moveTo>
                    <a:pt x="947331" y="2044"/>
                  </a:moveTo>
                  <a:lnTo>
                    <a:pt x="943127" y="0"/>
                  </a:lnTo>
                  <a:lnTo>
                    <a:pt x="941108" y="2578"/>
                  </a:lnTo>
                  <a:lnTo>
                    <a:pt x="934808" y="4991"/>
                  </a:lnTo>
                  <a:lnTo>
                    <a:pt x="930998" y="4229"/>
                  </a:lnTo>
                  <a:lnTo>
                    <a:pt x="927481" y="2463"/>
                  </a:lnTo>
                  <a:lnTo>
                    <a:pt x="922045" y="1803"/>
                  </a:lnTo>
                  <a:lnTo>
                    <a:pt x="914806" y="5334"/>
                  </a:lnTo>
                  <a:lnTo>
                    <a:pt x="908761" y="9702"/>
                  </a:lnTo>
                  <a:lnTo>
                    <a:pt x="902804" y="13423"/>
                  </a:lnTo>
                  <a:lnTo>
                    <a:pt x="895845" y="14998"/>
                  </a:lnTo>
                  <a:lnTo>
                    <a:pt x="891463" y="16154"/>
                  </a:lnTo>
                  <a:lnTo>
                    <a:pt x="891730" y="13728"/>
                  </a:lnTo>
                  <a:lnTo>
                    <a:pt x="892721" y="11760"/>
                  </a:lnTo>
                  <a:lnTo>
                    <a:pt x="882548" y="13055"/>
                  </a:lnTo>
                  <a:lnTo>
                    <a:pt x="879678" y="20091"/>
                  </a:lnTo>
                  <a:lnTo>
                    <a:pt x="872782" y="22174"/>
                  </a:lnTo>
                  <a:lnTo>
                    <a:pt x="865403" y="16560"/>
                  </a:lnTo>
                  <a:lnTo>
                    <a:pt x="853325" y="19723"/>
                  </a:lnTo>
                  <a:lnTo>
                    <a:pt x="839139" y="24307"/>
                  </a:lnTo>
                  <a:lnTo>
                    <a:pt x="825436" y="22898"/>
                  </a:lnTo>
                  <a:lnTo>
                    <a:pt x="817791" y="24612"/>
                  </a:lnTo>
                  <a:lnTo>
                    <a:pt x="809256" y="26009"/>
                  </a:lnTo>
                  <a:lnTo>
                    <a:pt x="800277" y="27787"/>
                  </a:lnTo>
                  <a:lnTo>
                    <a:pt x="791260" y="30594"/>
                  </a:lnTo>
                  <a:lnTo>
                    <a:pt x="791997" y="28524"/>
                  </a:lnTo>
                  <a:lnTo>
                    <a:pt x="783209" y="28511"/>
                  </a:lnTo>
                  <a:lnTo>
                    <a:pt x="781786" y="26365"/>
                  </a:lnTo>
                  <a:lnTo>
                    <a:pt x="775233" y="30949"/>
                  </a:lnTo>
                  <a:lnTo>
                    <a:pt x="763016" y="31673"/>
                  </a:lnTo>
                  <a:lnTo>
                    <a:pt x="751052" y="32816"/>
                  </a:lnTo>
                  <a:lnTo>
                    <a:pt x="745286" y="38646"/>
                  </a:lnTo>
                  <a:lnTo>
                    <a:pt x="737704" y="37960"/>
                  </a:lnTo>
                  <a:lnTo>
                    <a:pt x="736168" y="38239"/>
                  </a:lnTo>
                  <a:lnTo>
                    <a:pt x="734161" y="38684"/>
                  </a:lnTo>
                  <a:lnTo>
                    <a:pt x="725195" y="38455"/>
                  </a:lnTo>
                  <a:lnTo>
                    <a:pt x="725068" y="37007"/>
                  </a:lnTo>
                  <a:lnTo>
                    <a:pt x="728306" y="36690"/>
                  </a:lnTo>
                  <a:lnTo>
                    <a:pt x="729564" y="36309"/>
                  </a:lnTo>
                  <a:lnTo>
                    <a:pt x="721690" y="34404"/>
                  </a:lnTo>
                  <a:lnTo>
                    <a:pt x="718400" y="42887"/>
                  </a:lnTo>
                  <a:lnTo>
                    <a:pt x="711555" y="37668"/>
                  </a:lnTo>
                  <a:lnTo>
                    <a:pt x="704519" y="38557"/>
                  </a:lnTo>
                  <a:lnTo>
                    <a:pt x="703491" y="40259"/>
                  </a:lnTo>
                  <a:lnTo>
                    <a:pt x="703694" y="42697"/>
                  </a:lnTo>
                  <a:lnTo>
                    <a:pt x="700443" y="45643"/>
                  </a:lnTo>
                  <a:lnTo>
                    <a:pt x="691603" y="45123"/>
                  </a:lnTo>
                  <a:lnTo>
                    <a:pt x="691222" y="45008"/>
                  </a:lnTo>
                  <a:lnTo>
                    <a:pt x="687273" y="43853"/>
                  </a:lnTo>
                  <a:lnTo>
                    <a:pt x="684250" y="41757"/>
                  </a:lnTo>
                  <a:lnTo>
                    <a:pt x="679310" y="38811"/>
                  </a:lnTo>
                  <a:lnTo>
                    <a:pt x="678383" y="45008"/>
                  </a:lnTo>
                  <a:lnTo>
                    <a:pt x="668540" y="42849"/>
                  </a:lnTo>
                  <a:lnTo>
                    <a:pt x="660996" y="46634"/>
                  </a:lnTo>
                  <a:lnTo>
                    <a:pt x="662965" y="46761"/>
                  </a:lnTo>
                  <a:lnTo>
                    <a:pt x="673963" y="47078"/>
                  </a:lnTo>
                  <a:lnTo>
                    <a:pt x="666991" y="49961"/>
                  </a:lnTo>
                  <a:lnTo>
                    <a:pt x="656526" y="51054"/>
                  </a:lnTo>
                  <a:lnTo>
                    <a:pt x="650494" y="53174"/>
                  </a:lnTo>
                  <a:lnTo>
                    <a:pt x="644702" y="55727"/>
                  </a:lnTo>
                  <a:lnTo>
                    <a:pt x="635025" y="58115"/>
                  </a:lnTo>
                  <a:lnTo>
                    <a:pt x="633552" y="55257"/>
                  </a:lnTo>
                  <a:lnTo>
                    <a:pt x="638251" y="54610"/>
                  </a:lnTo>
                  <a:lnTo>
                    <a:pt x="641756" y="54305"/>
                  </a:lnTo>
                  <a:lnTo>
                    <a:pt x="639203" y="53390"/>
                  </a:lnTo>
                  <a:lnTo>
                    <a:pt x="651040" y="48209"/>
                  </a:lnTo>
                  <a:lnTo>
                    <a:pt x="656755" y="46037"/>
                  </a:lnTo>
                  <a:lnTo>
                    <a:pt x="661428" y="42811"/>
                  </a:lnTo>
                  <a:lnTo>
                    <a:pt x="649795" y="43776"/>
                  </a:lnTo>
                  <a:lnTo>
                    <a:pt x="637463" y="45262"/>
                  </a:lnTo>
                  <a:lnTo>
                    <a:pt x="624916" y="47294"/>
                  </a:lnTo>
                  <a:lnTo>
                    <a:pt x="612635" y="49911"/>
                  </a:lnTo>
                  <a:lnTo>
                    <a:pt x="609371" y="49237"/>
                  </a:lnTo>
                  <a:lnTo>
                    <a:pt x="610527" y="48044"/>
                  </a:lnTo>
                  <a:lnTo>
                    <a:pt x="612051" y="46875"/>
                  </a:lnTo>
                  <a:lnTo>
                    <a:pt x="609904" y="46291"/>
                  </a:lnTo>
                  <a:lnTo>
                    <a:pt x="599046" y="46799"/>
                  </a:lnTo>
                  <a:lnTo>
                    <a:pt x="590067" y="49593"/>
                  </a:lnTo>
                  <a:lnTo>
                    <a:pt x="581672" y="52336"/>
                  </a:lnTo>
                  <a:lnTo>
                    <a:pt x="572643" y="52679"/>
                  </a:lnTo>
                  <a:lnTo>
                    <a:pt x="575106" y="49072"/>
                  </a:lnTo>
                  <a:lnTo>
                    <a:pt x="567232" y="51358"/>
                  </a:lnTo>
                  <a:lnTo>
                    <a:pt x="556196" y="51676"/>
                  </a:lnTo>
                  <a:lnTo>
                    <a:pt x="543826" y="51701"/>
                  </a:lnTo>
                  <a:lnTo>
                    <a:pt x="531939" y="53022"/>
                  </a:lnTo>
                  <a:lnTo>
                    <a:pt x="535051" y="55600"/>
                  </a:lnTo>
                  <a:lnTo>
                    <a:pt x="535127" y="55841"/>
                  </a:lnTo>
                  <a:lnTo>
                    <a:pt x="533336" y="57035"/>
                  </a:lnTo>
                  <a:lnTo>
                    <a:pt x="529793" y="54152"/>
                  </a:lnTo>
                  <a:lnTo>
                    <a:pt x="519861" y="56197"/>
                  </a:lnTo>
                  <a:lnTo>
                    <a:pt x="509651" y="58343"/>
                  </a:lnTo>
                  <a:lnTo>
                    <a:pt x="497814" y="57327"/>
                  </a:lnTo>
                  <a:lnTo>
                    <a:pt x="496290" y="61099"/>
                  </a:lnTo>
                  <a:lnTo>
                    <a:pt x="496087" y="61214"/>
                  </a:lnTo>
                  <a:lnTo>
                    <a:pt x="503707" y="60858"/>
                  </a:lnTo>
                  <a:lnTo>
                    <a:pt x="505510" y="63627"/>
                  </a:lnTo>
                  <a:lnTo>
                    <a:pt x="511403" y="64579"/>
                  </a:lnTo>
                  <a:lnTo>
                    <a:pt x="518020" y="65328"/>
                  </a:lnTo>
                  <a:lnTo>
                    <a:pt x="522020" y="67487"/>
                  </a:lnTo>
                  <a:lnTo>
                    <a:pt x="523798" y="61887"/>
                  </a:lnTo>
                  <a:lnTo>
                    <a:pt x="540702" y="64490"/>
                  </a:lnTo>
                  <a:lnTo>
                    <a:pt x="541642" y="61887"/>
                  </a:lnTo>
                  <a:lnTo>
                    <a:pt x="541883" y="61239"/>
                  </a:lnTo>
                  <a:lnTo>
                    <a:pt x="543255" y="60858"/>
                  </a:lnTo>
                  <a:lnTo>
                    <a:pt x="547027" y="59817"/>
                  </a:lnTo>
                  <a:lnTo>
                    <a:pt x="554151" y="60032"/>
                  </a:lnTo>
                  <a:lnTo>
                    <a:pt x="554253" y="62953"/>
                  </a:lnTo>
                  <a:lnTo>
                    <a:pt x="553504" y="63157"/>
                  </a:lnTo>
                  <a:lnTo>
                    <a:pt x="552005" y="63792"/>
                  </a:lnTo>
                  <a:lnTo>
                    <a:pt x="550392" y="64122"/>
                  </a:lnTo>
                  <a:lnTo>
                    <a:pt x="555599" y="64033"/>
                  </a:lnTo>
                  <a:lnTo>
                    <a:pt x="554761" y="65278"/>
                  </a:lnTo>
                  <a:lnTo>
                    <a:pt x="559371" y="65138"/>
                  </a:lnTo>
                  <a:lnTo>
                    <a:pt x="559308" y="64033"/>
                  </a:lnTo>
                  <a:lnTo>
                    <a:pt x="559181" y="61150"/>
                  </a:lnTo>
                  <a:lnTo>
                    <a:pt x="565277" y="63550"/>
                  </a:lnTo>
                  <a:lnTo>
                    <a:pt x="565327" y="64998"/>
                  </a:lnTo>
                  <a:lnTo>
                    <a:pt x="562102" y="65163"/>
                  </a:lnTo>
                  <a:lnTo>
                    <a:pt x="559536" y="65874"/>
                  </a:lnTo>
                  <a:lnTo>
                    <a:pt x="568185" y="64579"/>
                  </a:lnTo>
                  <a:lnTo>
                    <a:pt x="575983" y="61760"/>
                  </a:lnTo>
                  <a:lnTo>
                    <a:pt x="578129" y="61150"/>
                  </a:lnTo>
                  <a:lnTo>
                    <a:pt x="582904" y="59817"/>
                  </a:lnTo>
                  <a:lnTo>
                    <a:pt x="583438" y="59677"/>
                  </a:lnTo>
                  <a:lnTo>
                    <a:pt x="591083" y="60604"/>
                  </a:lnTo>
                  <a:lnTo>
                    <a:pt x="591705" y="59677"/>
                  </a:lnTo>
                  <a:lnTo>
                    <a:pt x="592607" y="58343"/>
                  </a:lnTo>
                  <a:lnTo>
                    <a:pt x="592924" y="57873"/>
                  </a:lnTo>
                  <a:lnTo>
                    <a:pt x="602780" y="57035"/>
                  </a:lnTo>
                  <a:lnTo>
                    <a:pt x="606679" y="56705"/>
                  </a:lnTo>
                  <a:lnTo>
                    <a:pt x="606577" y="55829"/>
                  </a:lnTo>
                  <a:lnTo>
                    <a:pt x="604621" y="52679"/>
                  </a:lnTo>
                  <a:lnTo>
                    <a:pt x="603631" y="51079"/>
                  </a:lnTo>
                  <a:lnTo>
                    <a:pt x="607580" y="52857"/>
                  </a:lnTo>
                  <a:lnTo>
                    <a:pt x="606806" y="56197"/>
                  </a:lnTo>
                  <a:lnTo>
                    <a:pt x="606679" y="56705"/>
                  </a:lnTo>
                  <a:lnTo>
                    <a:pt x="606488" y="57581"/>
                  </a:lnTo>
                  <a:lnTo>
                    <a:pt x="616788" y="56057"/>
                  </a:lnTo>
                  <a:lnTo>
                    <a:pt x="622033" y="51079"/>
                  </a:lnTo>
                  <a:lnTo>
                    <a:pt x="622388" y="50749"/>
                  </a:lnTo>
                  <a:lnTo>
                    <a:pt x="628497" y="57086"/>
                  </a:lnTo>
                  <a:lnTo>
                    <a:pt x="636079" y="53390"/>
                  </a:lnTo>
                  <a:lnTo>
                    <a:pt x="631698" y="56197"/>
                  </a:lnTo>
                  <a:lnTo>
                    <a:pt x="631240" y="57023"/>
                  </a:lnTo>
                  <a:lnTo>
                    <a:pt x="631012" y="57785"/>
                  </a:lnTo>
                  <a:lnTo>
                    <a:pt x="627367" y="60363"/>
                  </a:lnTo>
                  <a:lnTo>
                    <a:pt x="633285" y="60134"/>
                  </a:lnTo>
                  <a:lnTo>
                    <a:pt x="640080" y="58115"/>
                  </a:lnTo>
                  <a:lnTo>
                    <a:pt x="648081" y="55714"/>
                  </a:lnTo>
                  <a:lnTo>
                    <a:pt x="656882" y="54521"/>
                  </a:lnTo>
                  <a:lnTo>
                    <a:pt x="658228" y="55600"/>
                  </a:lnTo>
                  <a:lnTo>
                    <a:pt x="658355" y="57086"/>
                  </a:lnTo>
                  <a:lnTo>
                    <a:pt x="659688" y="58089"/>
                  </a:lnTo>
                  <a:lnTo>
                    <a:pt x="664121" y="56007"/>
                  </a:lnTo>
                  <a:lnTo>
                    <a:pt x="665759" y="54521"/>
                  </a:lnTo>
                  <a:lnTo>
                    <a:pt x="669036" y="51549"/>
                  </a:lnTo>
                  <a:lnTo>
                    <a:pt x="673785" y="55283"/>
                  </a:lnTo>
                  <a:lnTo>
                    <a:pt x="672947" y="51841"/>
                  </a:lnTo>
                  <a:lnTo>
                    <a:pt x="679805" y="52209"/>
                  </a:lnTo>
                  <a:lnTo>
                    <a:pt x="687895" y="52209"/>
                  </a:lnTo>
                  <a:lnTo>
                    <a:pt x="694956" y="52501"/>
                  </a:lnTo>
                  <a:lnTo>
                    <a:pt x="702271" y="53975"/>
                  </a:lnTo>
                  <a:lnTo>
                    <a:pt x="704621" y="52171"/>
                  </a:lnTo>
                  <a:lnTo>
                    <a:pt x="705040" y="51841"/>
                  </a:lnTo>
                  <a:lnTo>
                    <a:pt x="705421" y="51549"/>
                  </a:lnTo>
                  <a:lnTo>
                    <a:pt x="712139" y="46393"/>
                  </a:lnTo>
                  <a:lnTo>
                    <a:pt x="723633" y="48272"/>
                  </a:lnTo>
                  <a:lnTo>
                    <a:pt x="735291" y="46393"/>
                  </a:lnTo>
                  <a:lnTo>
                    <a:pt x="735418" y="46380"/>
                  </a:lnTo>
                  <a:lnTo>
                    <a:pt x="737285" y="45643"/>
                  </a:lnTo>
                  <a:lnTo>
                    <a:pt x="744359" y="42887"/>
                  </a:lnTo>
                  <a:lnTo>
                    <a:pt x="746391" y="42100"/>
                  </a:lnTo>
                  <a:lnTo>
                    <a:pt x="752284" y="38684"/>
                  </a:lnTo>
                  <a:lnTo>
                    <a:pt x="755510" y="36817"/>
                  </a:lnTo>
                  <a:lnTo>
                    <a:pt x="760679" y="36690"/>
                  </a:lnTo>
                  <a:lnTo>
                    <a:pt x="768489" y="36893"/>
                  </a:lnTo>
                  <a:lnTo>
                    <a:pt x="768604" y="38379"/>
                  </a:lnTo>
                  <a:lnTo>
                    <a:pt x="767461" y="39027"/>
                  </a:lnTo>
                  <a:lnTo>
                    <a:pt x="765543" y="40284"/>
                  </a:lnTo>
                  <a:lnTo>
                    <a:pt x="763295" y="41427"/>
                  </a:lnTo>
                  <a:lnTo>
                    <a:pt x="770864" y="40805"/>
                  </a:lnTo>
                  <a:lnTo>
                    <a:pt x="780542" y="43497"/>
                  </a:lnTo>
                  <a:lnTo>
                    <a:pt x="782142" y="40805"/>
                  </a:lnTo>
                  <a:lnTo>
                    <a:pt x="784110" y="37503"/>
                  </a:lnTo>
                  <a:lnTo>
                    <a:pt x="786485" y="36690"/>
                  </a:lnTo>
                  <a:lnTo>
                    <a:pt x="791654" y="34925"/>
                  </a:lnTo>
                  <a:lnTo>
                    <a:pt x="790232" y="40627"/>
                  </a:lnTo>
                  <a:lnTo>
                    <a:pt x="796137" y="40868"/>
                  </a:lnTo>
                  <a:lnTo>
                    <a:pt x="809713" y="36690"/>
                  </a:lnTo>
                  <a:lnTo>
                    <a:pt x="825500" y="35598"/>
                  </a:lnTo>
                  <a:lnTo>
                    <a:pt x="830922" y="34925"/>
                  </a:lnTo>
                  <a:lnTo>
                    <a:pt x="839127" y="33934"/>
                  </a:lnTo>
                  <a:lnTo>
                    <a:pt x="843114" y="30594"/>
                  </a:lnTo>
                  <a:lnTo>
                    <a:pt x="843356" y="30391"/>
                  </a:lnTo>
                  <a:lnTo>
                    <a:pt x="846188" y="28028"/>
                  </a:lnTo>
                  <a:lnTo>
                    <a:pt x="840346" y="28460"/>
                  </a:lnTo>
                  <a:lnTo>
                    <a:pt x="832840" y="28714"/>
                  </a:lnTo>
                  <a:lnTo>
                    <a:pt x="824268" y="29222"/>
                  </a:lnTo>
                  <a:lnTo>
                    <a:pt x="815238" y="30391"/>
                  </a:lnTo>
                  <a:lnTo>
                    <a:pt x="818286" y="28524"/>
                  </a:lnTo>
                  <a:lnTo>
                    <a:pt x="815479" y="26555"/>
                  </a:lnTo>
                  <a:lnTo>
                    <a:pt x="819912" y="25679"/>
                  </a:lnTo>
                  <a:lnTo>
                    <a:pt x="828154" y="24892"/>
                  </a:lnTo>
                  <a:lnTo>
                    <a:pt x="835418" y="25031"/>
                  </a:lnTo>
                  <a:lnTo>
                    <a:pt x="842645" y="24904"/>
                  </a:lnTo>
                  <a:lnTo>
                    <a:pt x="845756" y="24307"/>
                  </a:lnTo>
                  <a:lnTo>
                    <a:pt x="850798" y="23317"/>
                  </a:lnTo>
                  <a:lnTo>
                    <a:pt x="850455" y="30988"/>
                  </a:lnTo>
                  <a:lnTo>
                    <a:pt x="866089" y="30276"/>
                  </a:lnTo>
                  <a:lnTo>
                    <a:pt x="880160" y="25234"/>
                  </a:lnTo>
                  <a:lnTo>
                    <a:pt x="885850" y="23317"/>
                  </a:lnTo>
                  <a:lnTo>
                    <a:pt x="889241" y="22174"/>
                  </a:lnTo>
                  <a:lnTo>
                    <a:pt x="893457" y="20764"/>
                  </a:lnTo>
                  <a:lnTo>
                    <a:pt x="906818" y="21742"/>
                  </a:lnTo>
                  <a:lnTo>
                    <a:pt x="909675" y="20764"/>
                  </a:lnTo>
                  <a:lnTo>
                    <a:pt x="914260" y="19177"/>
                  </a:lnTo>
                  <a:lnTo>
                    <a:pt x="922083" y="16154"/>
                  </a:lnTo>
                  <a:lnTo>
                    <a:pt x="929068" y="12801"/>
                  </a:lnTo>
                  <a:lnTo>
                    <a:pt x="934643" y="8902"/>
                  </a:lnTo>
                  <a:lnTo>
                    <a:pt x="934542" y="11328"/>
                  </a:lnTo>
                  <a:lnTo>
                    <a:pt x="939266" y="8902"/>
                  </a:lnTo>
                  <a:lnTo>
                    <a:pt x="939546" y="8763"/>
                  </a:lnTo>
                  <a:lnTo>
                    <a:pt x="944968" y="5308"/>
                  </a:lnTo>
                  <a:lnTo>
                    <a:pt x="945210" y="4991"/>
                  </a:lnTo>
                  <a:lnTo>
                    <a:pt x="947331" y="2044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22" name="object 22"/>
            <p:cNvPicPr/>
            <p:nvPr/>
          </p:nvPicPr>
          <p:blipFill>
            <a:blip r:embed="rId10" cstate="print"/>
            <a:stretch>
              <a:fillRect/>
            </a:stretch>
          </p:blipFill>
          <p:spPr>
            <a:xfrm>
              <a:off x="4929187" y="7631874"/>
              <a:ext cx="398005" cy="102984"/>
            </a:xfrm>
            <a:prstGeom prst="rect">
              <a:avLst/>
            </a:prstGeom>
          </p:spPr>
        </p:pic>
        <p:pic>
          <p:nvPicPr>
            <p:cNvPr id="23" name="object 23"/>
            <p:cNvPicPr/>
            <p:nvPr/>
          </p:nvPicPr>
          <p:blipFill>
            <a:blip r:embed="rId11" cstate="print"/>
            <a:stretch>
              <a:fillRect/>
            </a:stretch>
          </p:blipFill>
          <p:spPr>
            <a:xfrm>
              <a:off x="3970019" y="7608379"/>
              <a:ext cx="415226" cy="147986"/>
            </a:xfrm>
            <a:prstGeom prst="rect">
              <a:avLst/>
            </a:prstGeom>
          </p:spPr>
        </p:pic>
        <p:sp>
          <p:nvSpPr>
            <p:cNvPr id="24" name="object 24"/>
            <p:cNvSpPr/>
            <p:nvPr/>
          </p:nvSpPr>
          <p:spPr>
            <a:xfrm>
              <a:off x="4376915" y="7688630"/>
              <a:ext cx="767715" cy="67310"/>
            </a:xfrm>
            <a:custGeom>
              <a:avLst/>
              <a:gdLst/>
              <a:ahLst/>
              <a:cxnLst/>
              <a:rect l="l" t="t" r="r" b="b"/>
              <a:pathLst>
                <a:path w="767714" h="67309">
                  <a:moveTo>
                    <a:pt x="4216" y="61658"/>
                  </a:moveTo>
                  <a:lnTo>
                    <a:pt x="3479" y="59651"/>
                  </a:lnTo>
                  <a:lnTo>
                    <a:pt x="0" y="61506"/>
                  </a:lnTo>
                  <a:lnTo>
                    <a:pt x="4216" y="61658"/>
                  </a:lnTo>
                  <a:close/>
                </a:path>
                <a:path w="767714" h="67309">
                  <a:moveTo>
                    <a:pt x="7785" y="50774"/>
                  </a:moveTo>
                  <a:lnTo>
                    <a:pt x="7607" y="50774"/>
                  </a:lnTo>
                  <a:lnTo>
                    <a:pt x="7785" y="50774"/>
                  </a:lnTo>
                  <a:close/>
                </a:path>
                <a:path w="767714" h="67309">
                  <a:moveTo>
                    <a:pt x="61887" y="61442"/>
                  </a:moveTo>
                  <a:lnTo>
                    <a:pt x="61836" y="61137"/>
                  </a:lnTo>
                  <a:lnTo>
                    <a:pt x="61391" y="60858"/>
                  </a:lnTo>
                  <a:lnTo>
                    <a:pt x="60845" y="61734"/>
                  </a:lnTo>
                  <a:lnTo>
                    <a:pt x="61887" y="61442"/>
                  </a:lnTo>
                  <a:close/>
                </a:path>
                <a:path w="767714" h="67309">
                  <a:moveTo>
                    <a:pt x="65151" y="63157"/>
                  </a:moveTo>
                  <a:lnTo>
                    <a:pt x="64592" y="62814"/>
                  </a:lnTo>
                  <a:lnTo>
                    <a:pt x="65151" y="63157"/>
                  </a:lnTo>
                  <a:close/>
                </a:path>
                <a:path w="767714" h="67309">
                  <a:moveTo>
                    <a:pt x="67081" y="64325"/>
                  </a:moveTo>
                  <a:lnTo>
                    <a:pt x="66586" y="63754"/>
                  </a:lnTo>
                  <a:lnTo>
                    <a:pt x="65151" y="63157"/>
                  </a:lnTo>
                  <a:lnTo>
                    <a:pt x="67081" y="64325"/>
                  </a:lnTo>
                  <a:close/>
                </a:path>
                <a:path w="767714" h="67309">
                  <a:moveTo>
                    <a:pt x="232435" y="55270"/>
                  </a:moveTo>
                  <a:lnTo>
                    <a:pt x="230314" y="56108"/>
                  </a:lnTo>
                  <a:lnTo>
                    <a:pt x="231152" y="58394"/>
                  </a:lnTo>
                  <a:lnTo>
                    <a:pt x="232435" y="55270"/>
                  </a:lnTo>
                  <a:close/>
                </a:path>
                <a:path w="767714" h="67309">
                  <a:moveTo>
                    <a:pt x="234289" y="54584"/>
                  </a:moveTo>
                  <a:lnTo>
                    <a:pt x="233210" y="53416"/>
                  </a:lnTo>
                  <a:lnTo>
                    <a:pt x="232435" y="55270"/>
                  </a:lnTo>
                  <a:lnTo>
                    <a:pt x="233273" y="54940"/>
                  </a:lnTo>
                  <a:lnTo>
                    <a:pt x="234289" y="54584"/>
                  </a:lnTo>
                  <a:close/>
                </a:path>
                <a:path w="767714" h="67309">
                  <a:moveTo>
                    <a:pt x="280073" y="52959"/>
                  </a:moveTo>
                  <a:lnTo>
                    <a:pt x="276085" y="51968"/>
                  </a:lnTo>
                  <a:lnTo>
                    <a:pt x="276085" y="51841"/>
                  </a:lnTo>
                  <a:lnTo>
                    <a:pt x="276085" y="51714"/>
                  </a:lnTo>
                  <a:lnTo>
                    <a:pt x="276123" y="47942"/>
                  </a:lnTo>
                  <a:lnTo>
                    <a:pt x="276047" y="46342"/>
                  </a:lnTo>
                  <a:lnTo>
                    <a:pt x="271348" y="44183"/>
                  </a:lnTo>
                  <a:lnTo>
                    <a:pt x="257416" y="46075"/>
                  </a:lnTo>
                  <a:lnTo>
                    <a:pt x="241020" y="47447"/>
                  </a:lnTo>
                  <a:lnTo>
                    <a:pt x="223824" y="47942"/>
                  </a:lnTo>
                  <a:lnTo>
                    <a:pt x="207518" y="47231"/>
                  </a:lnTo>
                  <a:lnTo>
                    <a:pt x="205447" y="53670"/>
                  </a:lnTo>
                  <a:lnTo>
                    <a:pt x="203898" y="52806"/>
                  </a:lnTo>
                  <a:lnTo>
                    <a:pt x="194437" y="47498"/>
                  </a:lnTo>
                  <a:lnTo>
                    <a:pt x="191312" y="52806"/>
                  </a:lnTo>
                  <a:lnTo>
                    <a:pt x="188683" y="47028"/>
                  </a:lnTo>
                  <a:lnTo>
                    <a:pt x="183603" y="48336"/>
                  </a:lnTo>
                  <a:lnTo>
                    <a:pt x="184950" y="49695"/>
                  </a:lnTo>
                  <a:lnTo>
                    <a:pt x="188175" y="51181"/>
                  </a:lnTo>
                  <a:lnTo>
                    <a:pt x="188696" y="52844"/>
                  </a:lnTo>
                  <a:lnTo>
                    <a:pt x="182943" y="53873"/>
                  </a:lnTo>
                  <a:lnTo>
                    <a:pt x="181927" y="53060"/>
                  </a:lnTo>
                  <a:lnTo>
                    <a:pt x="178231" y="50088"/>
                  </a:lnTo>
                  <a:lnTo>
                    <a:pt x="178739" y="47764"/>
                  </a:lnTo>
                  <a:lnTo>
                    <a:pt x="169316" y="47586"/>
                  </a:lnTo>
                  <a:lnTo>
                    <a:pt x="177698" y="49530"/>
                  </a:lnTo>
                  <a:lnTo>
                    <a:pt x="172986" y="53060"/>
                  </a:lnTo>
                  <a:lnTo>
                    <a:pt x="172313" y="52324"/>
                  </a:lnTo>
                  <a:lnTo>
                    <a:pt x="171767" y="51739"/>
                  </a:lnTo>
                  <a:lnTo>
                    <a:pt x="166712" y="46151"/>
                  </a:lnTo>
                  <a:lnTo>
                    <a:pt x="143192" y="48488"/>
                  </a:lnTo>
                  <a:lnTo>
                    <a:pt x="117500" y="50723"/>
                  </a:lnTo>
                  <a:lnTo>
                    <a:pt x="91046" y="51739"/>
                  </a:lnTo>
                  <a:lnTo>
                    <a:pt x="65201" y="50368"/>
                  </a:lnTo>
                  <a:lnTo>
                    <a:pt x="67741" y="54737"/>
                  </a:lnTo>
                  <a:lnTo>
                    <a:pt x="57188" y="55168"/>
                  </a:lnTo>
                  <a:lnTo>
                    <a:pt x="47726" y="57683"/>
                  </a:lnTo>
                  <a:lnTo>
                    <a:pt x="38582" y="58851"/>
                  </a:lnTo>
                  <a:lnTo>
                    <a:pt x="28981" y="55283"/>
                  </a:lnTo>
                  <a:lnTo>
                    <a:pt x="24396" y="59029"/>
                  </a:lnTo>
                  <a:lnTo>
                    <a:pt x="26898" y="56946"/>
                  </a:lnTo>
                  <a:lnTo>
                    <a:pt x="26352" y="56438"/>
                  </a:lnTo>
                  <a:lnTo>
                    <a:pt x="21793" y="52451"/>
                  </a:lnTo>
                  <a:lnTo>
                    <a:pt x="23787" y="50952"/>
                  </a:lnTo>
                  <a:lnTo>
                    <a:pt x="25768" y="49479"/>
                  </a:lnTo>
                  <a:lnTo>
                    <a:pt x="21640" y="50952"/>
                  </a:lnTo>
                  <a:lnTo>
                    <a:pt x="17259" y="49276"/>
                  </a:lnTo>
                  <a:lnTo>
                    <a:pt x="13004" y="50622"/>
                  </a:lnTo>
                  <a:lnTo>
                    <a:pt x="20586" y="52730"/>
                  </a:lnTo>
                  <a:lnTo>
                    <a:pt x="15278" y="56438"/>
                  </a:lnTo>
                  <a:lnTo>
                    <a:pt x="9423" y="54114"/>
                  </a:lnTo>
                  <a:lnTo>
                    <a:pt x="7670" y="50838"/>
                  </a:lnTo>
                  <a:lnTo>
                    <a:pt x="4051" y="53873"/>
                  </a:lnTo>
                  <a:lnTo>
                    <a:pt x="4064" y="54025"/>
                  </a:lnTo>
                  <a:lnTo>
                    <a:pt x="7086" y="56756"/>
                  </a:lnTo>
                  <a:lnTo>
                    <a:pt x="12776" y="59448"/>
                  </a:lnTo>
                  <a:lnTo>
                    <a:pt x="16865" y="62166"/>
                  </a:lnTo>
                  <a:lnTo>
                    <a:pt x="26327" y="59982"/>
                  </a:lnTo>
                  <a:lnTo>
                    <a:pt x="32766" y="62738"/>
                  </a:lnTo>
                  <a:lnTo>
                    <a:pt x="39077" y="66344"/>
                  </a:lnTo>
                  <a:lnTo>
                    <a:pt x="48196" y="66687"/>
                  </a:lnTo>
                  <a:lnTo>
                    <a:pt x="56616" y="64363"/>
                  </a:lnTo>
                  <a:lnTo>
                    <a:pt x="57632" y="66954"/>
                  </a:lnTo>
                  <a:lnTo>
                    <a:pt x="60490" y="62306"/>
                  </a:lnTo>
                  <a:lnTo>
                    <a:pt x="60845" y="61734"/>
                  </a:lnTo>
                  <a:lnTo>
                    <a:pt x="58737" y="62306"/>
                  </a:lnTo>
                  <a:lnTo>
                    <a:pt x="55587" y="61709"/>
                  </a:lnTo>
                  <a:lnTo>
                    <a:pt x="56426" y="63893"/>
                  </a:lnTo>
                  <a:lnTo>
                    <a:pt x="47193" y="62598"/>
                  </a:lnTo>
                  <a:lnTo>
                    <a:pt x="47777" y="60274"/>
                  </a:lnTo>
                  <a:lnTo>
                    <a:pt x="53009" y="60286"/>
                  </a:lnTo>
                  <a:lnTo>
                    <a:pt x="53581" y="59982"/>
                  </a:lnTo>
                  <a:lnTo>
                    <a:pt x="55283" y="59029"/>
                  </a:lnTo>
                  <a:lnTo>
                    <a:pt x="55600" y="58851"/>
                  </a:lnTo>
                  <a:lnTo>
                    <a:pt x="58293" y="57365"/>
                  </a:lnTo>
                  <a:lnTo>
                    <a:pt x="62293" y="59029"/>
                  </a:lnTo>
                  <a:lnTo>
                    <a:pt x="62369" y="59448"/>
                  </a:lnTo>
                  <a:lnTo>
                    <a:pt x="61950" y="61201"/>
                  </a:lnTo>
                  <a:lnTo>
                    <a:pt x="64592" y="62814"/>
                  </a:lnTo>
                  <a:lnTo>
                    <a:pt x="66090" y="61722"/>
                  </a:lnTo>
                  <a:lnTo>
                    <a:pt x="73558" y="61569"/>
                  </a:lnTo>
                  <a:lnTo>
                    <a:pt x="77622" y="60325"/>
                  </a:lnTo>
                  <a:lnTo>
                    <a:pt x="82461" y="59397"/>
                  </a:lnTo>
                  <a:lnTo>
                    <a:pt x="92303" y="60210"/>
                  </a:lnTo>
                  <a:lnTo>
                    <a:pt x="93776" y="59397"/>
                  </a:lnTo>
                  <a:lnTo>
                    <a:pt x="94945" y="58762"/>
                  </a:lnTo>
                  <a:lnTo>
                    <a:pt x="97561" y="58775"/>
                  </a:lnTo>
                  <a:lnTo>
                    <a:pt x="97358" y="57365"/>
                  </a:lnTo>
                  <a:lnTo>
                    <a:pt x="97078" y="55283"/>
                  </a:lnTo>
                  <a:lnTo>
                    <a:pt x="102476" y="57861"/>
                  </a:lnTo>
                  <a:lnTo>
                    <a:pt x="105156" y="59563"/>
                  </a:lnTo>
                  <a:lnTo>
                    <a:pt x="108216" y="61137"/>
                  </a:lnTo>
                  <a:lnTo>
                    <a:pt x="114833" y="63322"/>
                  </a:lnTo>
                  <a:lnTo>
                    <a:pt x="114325" y="61290"/>
                  </a:lnTo>
                  <a:lnTo>
                    <a:pt x="110210" y="56756"/>
                  </a:lnTo>
                  <a:lnTo>
                    <a:pt x="110147" y="55283"/>
                  </a:lnTo>
                  <a:lnTo>
                    <a:pt x="110185" y="52324"/>
                  </a:lnTo>
                  <a:lnTo>
                    <a:pt x="120637" y="54673"/>
                  </a:lnTo>
                  <a:lnTo>
                    <a:pt x="127241" y="54483"/>
                  </a:lnTo>
                  <a:lnTo>
                    <a:pt x="132638" y="54025"/>
                  </a:lnTo>
                  <a:lnTo>
                    <a:pt x="139509" y="55562"/>
                  </a:lnTo>
                  <a:lnTo>
                    <a:pt x="138252" y="55803"/>
                  </a:lnTo>
                  <a:lnTo>
                    <a:pt x="136779" y="56946"/>
                  </a:lnTo>
                  <a:lnTo>
                    <a:pt x="133718" y="56413"/>
                  </a:lnTo>
                  <a:lnTo>
                    <a:pt x="135280" y="62496"/>
                  </a:lnTo>
                  <a:lnTo>
                    <a:pt x="141211" y="56946"/>
                  </a:lnTo>
                  <a:lnTo>
                    <a:pt x="143154" y="55143"/>
                  </a:lnTo>
                  <a:lnTo>
                    <a:pt x="149415" y="56235"/>
                  </a:lnTo>
                  <a:lnTo>
                    <a:pt x="148907" y="61480"/>
                  </a:lnTo>
                  <a:lnTo>
                    <a:pt x="154660" y="60540"/>
                  </a:lnTo>
                  <a:lnTo>
                    <a:pt x="164617" y="56946"/>
                  </a:lnTo>
                  <a:lnTo>
                    <a:pt x="171958" y="60642"/>
                  </a:lnTo>
                  <a:lnTo>
                    <a:pt x="170383" y="63284"/>
                  </a:lnTo>
                  <a:lnTo>
                    <a:pt x="181762" y="61048"/>
                  </a:lnTo>
                  <a:lnTo>
                    <a:pt x="193433" y="60007"/>
                  </a:lnTo>
                  <a:lnTo>
                    <a:pt x="204698" y="59321"/>
                  </a:lnTo>
                  <a:lnTo>
                    <a:pt x="214896" y="58140"/>
                  </a:lnTo>
                  <a:lnTo>
                    <a:pt x="221742" y="61201"/>
                  </a:lnTo>
                  <a:lnTo>
                    <a:pt x="226517" y="59004"/>
                  </a:lnTo>
                  <a:lnTo>
                    <a:pt x="222567" y="58140"/>
                  </a:lnTo>
                  <a:lnTo>
                    <a:pt x="221132" y="57835"/>
                  </a:lnTo>
                  <a:lnTo>
                    <a:pt x="218135" y="56946"/>
                  </a:lnTo>
                  <a:lnTo>
                    <a:pt x="214858" y="55981"/>
                  </a:lnTo>
                  <a:lnTo>
                    <a:pt x="215277" y="55143"/>
                  </a:lnTo>
                  <a:lnTo>
                    <a:pt x="215823" y="54025"/>
                  </a:lnTo>
                  <a:lnTo>
                    <a:pt x="215900" y="53873"/>
                  </a:lnTo>
                  <a:lnTo>
                    <a:pt x="216001" y="53670"/>
                  </a:lnTo>
                  <a:lnTo>
                    <a:pt x="216979" y="51689"/>
                  </a:lnTo>
                  <a:lnTo>
                    <a:pt x="219405" y="55257"/>
                  </a:lnTo>
                  <a:lnTo>
                    <a:pt x="223507" y="54025"/>
                  </a:lnTo>
                  <a:lnTo>
                    <a:pt x="228942" y="51714"/>
                  </a:lnTo>
                  <a:lnTo>
                    <a:pt x="235788" y="51904"/>
                  </a:lnTo>
                  <a:lnTo>
                    <a:pt x="236321" y="53886"/>
                  </a:lnTo>
                  <a:lnTo>
                    <a:pt x="234289" y="54584"/>
                  </a:lnTo>
                  <a:lnTo>
                    <a:pt x="236372" y="56832"/>
                  </a:lnTo>
                  <a:lnTo>
                    <a:pt x="241592" y="55270"/>
                  </a:lnTo>
                  <a:lnTo>
                    <a:pt x="240601" y="59944"/>
                  </a:lnTo>
                  <a:lnTo>
                    <a:pt x="252603" y="55638"/>
                  </a:lnTo>
                  <a:lnTo>
                    <a:pt x="249516" y="60947"/>
                  </a:lnTo>
                  <a:lnTo>
                    <a:pt x="260146" y="55638"/>
                  </a:lnTo>
                  <a:lnTo>
                    <a:pt x="260883" y="55270"/>
                  </a:lnTo>
                  <a:lnTo>
                    <a:pt x="267766" y="51841"/>
                  </a:lnTo>
                  <a:lnTo>
                    <a:pt x="270814" y="54394"/>
                  </a:lnTo>
                  <a:lnTo>
                    <a:pt x="276148" y="53733"/>
                  </a:lnTo>
                  <a:lnTo>
                    <a:pt x="280073" y="52959"/>
                  </a:lnTo>
                  <a:close/>
                </a:path>
                <a:path w="767714" h="67309">
                  <a:moveTo>
                    <a:pt x="285991" y="51409"/>
                  </a:moveTo>
                  <a:lnTo>
                    <a:pt x="283603" y="52235"/>
                  </a:lnTo>
                  <a:lnTo>
                    <a:pt x="280073" y="52959"/>
                  </a:lnTo>
                  <a:lnTo>
                    <a:pt x="284518" y="52539"/>
                  </a:lnTo>
                  <a:lnTo>
                    <a:pt x="285991" y="51409"/>
                  </a:lnTo>
                  <a:close/>
                </a:path>
                <a:path w="767714" h="67309">
                  <a:moveTo>
                    <a:pt x="324929" y="56934"/>
                  </a:moveTo>
                  <a:lnTo>
                    <a:pt x="324878" y="54635"/>
                  </a:lnTo>
                  <a:lnTo>
                    <a:pt x="324510" y="55359"/>
                  </a:lnTo>
                  <a:lnTo>
                    <a:pt x="324383" y="56108"/>
                  </a:lnTo>
                  <a:lnTo>
                    <a:pt x="324929" y="56934"/>
                  </a:lnTo>
                  <a:close/>
                </a:path>
                <a:path w="767714" h="67309">
                  <a:moveTo>
                    <a:pt x="336689" y="48780"/>
                  </a:moveTo>
                  <a:lnTo>
                    <a:pt x="331012" y="46278"/>
                  </a:lnTo>
                  <a:lnTo>
                    <a:pt x="334492" y="44831"/>
                  </a:lnTo>
                  <a:lnTo>
                    <a:pt x="323202" y="44589"/>
                  </a:lnTo>
                  <a:lnTo>
                    <a:pt x="305904" y="45377"/>
                  </a:lnTo>
                  <a:lnTo>
                    <a:pt x="290766" y="49149"/>
                  </a:lnTo>
                  <a:lnTo>
                    <a:pt x="289217" y="51828"/>
                  </a:lnTo>
                  <a:lnTo>
                    <a:pt x="298742" y="57683"/>
                  </a:lnTo>
                  <a:lnTo>
                    <a:pt x="299288" y="59690"/>
                  </a:lnTo>
                  <a:lnTo>
                    <a:pt x="306730" y="57378"/>
                  </a:lnTo>
                  <a:lnTo>
                    <a:pt x="313093" y="54610"/>
                  </a:lnTo>
                  <a:lnTo>
                    <a:pt x="318833" y="51930"/>
                  </a:lnTo>
                  <a:lnTo>
                    <a:pt x="324789" y="49631"/>
                  </a:lnTo>
                  <a:lnTo>
                    <a:pt x="324878" y="54635"/>
                  </a:lnTo>
                  <a:lnTo>
                    <a:pt x="326682" y="51142"/>
                  </a:lnTo>
                  <a:lnTo>
                    <a:pt x="333095" y="49631"/>
                  </a:lnTo>
                  <a:lnTo>
                    <a:pt x="336689" y="48780"/>
                  </a:lnTo>
                  <a:close/>
                </a:path>
                <a:path w="767714" h="67309">
                  <a:moveTo>
                    <a:pt x="337769" y="43459"/>
                  </a:moveTo>
                  <a:lnTo>
                    <a:pt x="334492" y="44831"/>
                  </a:lnTo>
                  <a:lnTo>
                    <a:pt x="337477" y="44894"/>
                  </a:lnTo>
                  <a:lnTo>
                    <a:pt x="337769" y="43459"/>
                  </a:lnTo>
                  <a:close/>
                </a:path>
                <a:path w="767714" h="67309">
                  <a:moveTo>
                    <a:pt x="404190" y="40741"/>
                  </a:moveTo>
                  <a:lnTo>
                    <a:pt x="397522" y="42278"/>
                  </a:lnTo>
                  <a:lnTo>
                    <a:pt x="389966" y="42875"/>
                  </a:lnTo>
                  <a:lnTo>
                    <a:pt x="382600" y="43675"/>
                  </a:lnTo>
                  <a:lnTo>
                    <a:pt x="376555" y="45834"/>
                  </a:lnTo>
                  <a:lnTo>
                    <a:pt x="379069" y="41389"/>
                  </a:lnTo>
                  <a:lnTo>
                    <a:pt x="372795" y="42875"/>
                  </a:lnTo>
                  <a:lnTo>
                    <a:pt x="368871" y="45999"/>
                  </a:lnTo>
                  <a:lnTo>
                    <a:pt x="364883" y="48463"/>
                  </a:lnTo>
                  <a:lnTo>
                    <a:pt x="358292" y="47967"/>
                  </a:lnTo>
                  <a:lnTo>
                    <a:pt x="358482" y="47320"/>
                  </a:lnTo>
                  <a:lnTo>
                    <a:pt x="359194" y="44983"/>
                  </a:lnTo>
                  <a:lnTo>
                    <a:pt x="359270" y="44742"/>
                  </a:lnTo>
                  <a:lnTo>
                    <a:pt x="341414" y="44983"/>
                  </a:lnTo>
                  <a:lnTo>
                    <a:pt x="337477" y="44894"/>
                  </a:lnTo>
                  <a:lnTo>
                    <a:pt x="336689" y="48780"/>
                  </a:lnTo>
                  <a:lnTo>
                    <a:pt x="336346" y="50520"/>
                  </a:lnTo>
                  <a:lnTo>
                    <a:pt x="344131" y="47320"/>
                  </a:lnTo>
                  <a:lnTo>
                    <a:pt x="343712" y="52578"/>
                  </a:lnTo>
                  <a:lnTo>
                    <a:pt x="339153" y="53314"/>
                  </a:lnTo>
                  <a:lnTo>
                    <a:pt x="339102" y="57683"/>
                  </a:lnTo>
                  <a:lnTo>
                    <a:pt x="345859" y="54825"/>
                  </a:lnTo>
                  <a:lnTo>
                    <a:pt x="343776" y="56946"/>
                  </a:lnTo>
                  <a:lnTo>
                    <a:pt x="350075" y="56413"/>
                  </a:lnTo>
                  <a:lnTo>
                    <a:pt x="348030" y="58534"/>
                  </a:lnTo>
                  <a:lnTo>
                    <a:pt x="354533" y="56413"/>
                  </a:lnTo>
                  <a:lnTo>
                    <a:pt x="356260" y="55854"/>
                  </a:lnTo>
                  <a:lnTo>
                    <a:pt x="363270" y="56375"/>
                  </a:lnTo>
                  <a:lnTo>
                    <a:pt x="370344" y="57543"/>
                  </a:lnTo>
                  <a:lnTo>
                    <a:pt x="378929" y="56807"/>
                  </a:lnTo>
                  <a:lnTo>
                    <a:pt x="371563" y="56197"/>
                  </a:lnTo>
                  <a:lnTo>
                    <a:pt x="371551" y="55854"/>
                  </a:lnTo>
                  <a:lnTo>
                    <a:pt x="371525" y="54825"/>
                  </a:lnTo>
                  <a:lnTo>
                    <a:pt x="371500" y="53314"/>
                  </a:lnTo>
                  <a:lnTo>
                    <a:pt x="375704" y="53416"/>
                  </a:lnTo>
                  <a:lnTo>
                    <a:pt x="376021" y="53314"/>
                  </a:lnTo>
                  <a:lnTo>
                    <a:pt x="378815" y="52451"/>
                  </a:lnTo>
                  <a:lnTo>
                    <a:pt x="382587" y="56375"/>
                  </a:lnTo>
                  <a:lnTo>
                    <a:pt x="384670" y="55714"/>
                  </a:lnTo>
                  <a:lnTo>
                    <a:pt x="391528" y="57213"/>
                  </a:lnTo>
                  <a:lnTo>
                    <a:pt x="394868" y="55714"/>
                  </a:lnTo>
                  <a:lnTo>
                    <a:pt x="395554" y="55410"/>
                  </a:lnTo>
                  <a:lnTo>
                    <a:pt x="397230" y="54660"/>
                  </a:lnTo>
                  <a:lnTo>
                    <a:pt x="398208" y="52908"/>
                  </a:lnTo>
                  <a:lnTo>
                    <a:pt x="393039" y="54546"/>
                  </a:lnTo>
                  <a:lnTo>
                    <a:pt x="385724" y="55410"/>
                  </a:lnTo>
                  <a:lnTo>
                    <a:pt x="383171" y="54089"/>
                  </a:lnTo>
                  <a:lnTo>
                    <a:pt x="383273" y="52857"/>
                  </a:lnTo>
                  <a:lnTo>
                    <a:pt x="383349" y="52451"/>
                  </a:lnTo>
                  <a:lnTo>
                    <a:pt x="383463" y="51828"/>
                  </a:lnTo>
                  <a:lnTo>
                    <a:pt x="383476" y="50228"/>
                  </a:lnTo>
                  <a:lnTo>
                    <a:pt x="390512" y="50330"/>
                  </a:lnTo>
                  <a:lnTo>
                    <a:pt x="390664" y="50228"/>
                  </a:lnTo>
                  <a:lnTo>
                    <a:pt x="393534" y="48463"/>
                  </a:lnTo>
                  <a:lnTo>
                    <a:pt x="394868" y="47637"/>
                  </a:lnTo>
                  <a:lnTo>
                    <a:pt x="396697" y="45834"/>
                  </a:lnTo>
                  <a:lnTo>
                    <a:pt x="398703" y="43865"/>
                  </a:lnTo>
                  <a:lnTo>
                    <a:pt x="404190" y="40741"/>
                  </a:lnTo>
                  <a:close/>
                </a:path>
                <a:path w="767714" h="67309">
                  <a:moveTo>
                    <a:pt x="404469" y="50914"/>
                  </a:moveTo>
                  <a:lnTo>
                    <a:pt x="404088" y="49187"/>
                  </a:lnTo>
                  <a:lnTo>
                    <a:pt x="400202" y="49352"/>
                  </a:lnTo>
                  <a:lnTo>
                    <a:pt x="398208" y="52908"/>
                  </a:lnTo>
                  <a:lnTo>
                    <a:pt x="404469" y="50914"/>
                  </a:lnTo>
                  <a:close/>
                </a:path>
                <a:path w="767714" h="67309">
                  <a:moveTo>
                    <a:pt x="610082" y="37122"/>
                  </a:moveTo>
                  <a:lnTo>
                    <a:pt x="607898" y="36207"/>
                  </a:lnTo>
                  <a:lnTo>
                    <a:pt x="609955" y="37134"/>
                  </a:lnTo>
                  <a:lnTo>
                    <a:pt x="610082" y="37122"/>
                  </a:lnTo>
                  <a:close/>
                </a:path>
                <a:path w="767714" h="67309">
                  <a:moveTo>
                    <a:pt x="615480" y="39370"/>
                  </a:moveTo>
                  <a:lnTo>
                    <a:pt x="614413" y="36195"/>
                  </a:lnTo>
                  <a:lnTo>
                    <a:pt x="612241" y="36906"/>
                  </a:lnTo>
                  <a:lnTo>
                    <a:pt x="610082" y="37122"/>
                  </a:lnTo>
                  <a:lnTo>
                    <a:pt x="615480" y="39370"/>
                  </a:lnTo>
                  <a:close/>
                </a:path>
                <a:path w="767714" h="67309">
                  <a:moveTo>
                    <a:pt x="618464" y="34226"/>
                  </a:moveTo>
                  <a:lnTo>
                    <a:pt x="614146" y="35394"/>
                  </a:lnTo>
                  <a:lnTo>
                    <a:pt x="614413" y="36195"/>
                  </a:lnTo>
                  <a:lnTo>
                    <a:pt x="618464" y="34226"/>
                  </a:lnTo>
                  <a:close/>
                </a:path>
                <a:path w="767714" h="67309">
                  <a:moveTo>
                    <a:pt x="767588" y="2222"/>
                  </a:moveTo>
                  <a:lnTo>
                    <a:pt x="764082" y="0"/>
                  </a:lnTo>
                  <a:lnTo>
                    <a:pt x="762508" y="2438"/>
                  </a:lnTo>
                  <a:lnTo>
                    <a:pt x="753668" y="7975"/>
                  </a:lnTo>
                  <a:lnTo>
                    <a:pt x="754634" y="317"/>
                  </a:lnTo>
                  <a:lnTo>
                    <a:pt x="746887" y="558"/>
                  </a:lnTo>
                  <a:lnTo>
                    <a:pt x="738111" y="3530"/>
                  </a:lnTo>
                  <a:lnTo>
                    <a:pt x="734390" y="12890"/>
                  </a:lnTo>
                  <a:lnTo>
                    <a:pt x="725843" y="12433"/>
                  </a:lnTo>
                  <a:lnTo>
                    <a:pt x="722312" y="13373"/>
                  </a:lnTo>
                  <a:lnTo>
                    <a:pt x="722464" y="10960"/>
                  </a:lnTo>
                  <a:lnTo>
                    <a:pt x="723226" y="9055"/>
                  </a:lnTo>
                  <a:lnTo>
                    <a:pt x="714971" y="9918"/>
                  </a:lnTo>
                  <a:lnTo>
                    <a:pt x="712800" y="16827"/>
                  </a:lnTo>
                  <a:lnTo>
                    <a:pt x="707212" y="18605"/>
                  </a:lnTo>
                  <a:lnTo>
                    <a:pt x="701090" y="12700"/>
                  </a:lnTo>
                  <a:lnTo>
                    <a:pt x="691311" y="15405"/>
                  </a:lnTo>
                  <a:lnTo>
                    <a:pt x="679843" y="19443"/>
                  </a:lnTo>
                  <a:lnTo>
                    <a:pt x="668693" y="17602"/>
                  </a:lnTo>
                  <a:lnTo>
                    <a:pt x="662508" y="19050"/>
                  </a:lnTo>
                  <a:lnTo>
                    <a:pt x="655370" y="20205"/>
                  </a:lnTo>
                  <a:lnTo>
                    <a:pt x="648309" y="21666"/>
                  </a:lnTo>
                  <a:lnTo>
                    <a:pt x="641032" y="24206"/>
                  </a:lnTo>
                  <a:lnTo>
                    <a:pt x="641604" y="22174"/>
                  </a:lnTo>
                  <a:lnTo>
                    <a:pt x="634466" y="21920"/>
                  </a:lnTo>
                  <a:lnTo>
                    <a:pt x="633285" y="19735"/>
                  </a:lnTo>
                  <a:lnTo>
                    <a:pt x="628027" y="24130"/>
                  </a:lnTo>
                  <a:lnTo>
                    <a:pt x="618121" y="24523"/>
                  </a:lnTo>
                  <a:lnTo>
                    <a:pt x="608418" y="25336"/>
                  </a:lnTo>
                  <a:lnTo>
                    <a:pt x="603808" y="31013"/>
                  </a:lnTo>
                  <a:lnTo>
                    <a:pt x="602234" y="30797"/>
                  </a:lnTo>
                  <a:lnTo>
                    <a:pt x="597649" y="30149"/>
                  </a:lnTo>
                  <a:lnTo>
                    <a:pt x="596404" y="30403"/>
                  </a:lnTo>
                  <a:lnTo>
                    <a:pt x="594779" y="30797"/>
                  </a:lnTo>
                  <a:lnTo>
                    <a:pt x="587502" y="30353"/>
                  </a:lnTo>
                  <a:lnTo>
                    <a:pt x="587387" y="28917"/>
                  </a:lnTo>
                  <a:lnTo>
                    <a:pt x="589991" y="28663"/>
                  </a:lnTo>
                  <a:lnTo>
                    <a:pt x="591019" y="28321"/>
                  </a:lnTo>
                  <a:lnTo>
                    <a:pt x="584606" y="26238"/>
                  </a:lnTo>
                  <a:lnTo>
                    <a:pt x="582028" y="34620"/>
                  </a:lnTo>
                  <a:lnTo>
                    <a:pt x="576414" y="29248"/>
                  </a:lnTo>
                  <a:lnTo>
                    <a:pt x="570712" y="29972"/>
                  </a:lnTo>
                  <a:lnTo>
                    <a:pt x="570052" y="31330"/>
                  </a:lnTo>
                  <a:lnTo>
                    <a:pt x="570026" y="33134"/>
                  </a:lnTo>
                  <a:lnTo>
                    <a:pt x="570077" y="34099"/>
                  </a:lnTo>
                  <a:lnTo>
                    <a:pt x="567486" y="36957"/>
                  </a:lnTo>
                  <a:lnTo>
                    <a:pt x="554329" y="36436"/>
                  </a:lnTo>
                  <a:lnTo>
                    <a:pt x="555282" y="35890"/>
                  </a:lnTo>
                  <a:lnTo>
                    <a:pt x="557860" y="34429"/>
                  </a:lnTo>
                  <a:lnTo>
                    <a:pt x="550278" y="29718"/>
                  </a:lnTo>
                  <a:lnTo>
                    <a:pt x="549579" y="35890"/>
                  </a:lnTo>
                  <a:lnTo>
                    <a:pt x="541578" y="33528"/>
                  </a:lnTo>
                  <a:lnTo>
                    <a:pt x="535495" y="37172"/>
                  </a:lnTo>
                  <a:lnTo>
                    <a:pt x="537083" y="37350"/>
                  </a:lnTo>
                  <a:lnTo>
                    <a:pt x="546023" y="37884"/>
                  </a:lnTo>
                  <a:lnTo>
                    <a:pt x="540397" y="40614"/>
                  </a:lnTo>
                  <a:lnTo>
                    <a:pt x="531914" y="41503"/>
                  </a:lnTo>
                  <a:lnTo>
                    <a:pt x="527037" y="43497"/>
                  </a:lnTo>
                  <a:lnTo>
                    <a:pt x="522363" y="45935"/>
                  </a:lnTo>
                  <a:lnTo>
                    <a:pt x="514527" y="48158"/>
                  </a:lnTo>
                  <a:lnTo>
                    <a:pt x="513308" y="45288"/>
                  </a:lnTo>
                  <a:lnTo>
                    <a:pt x="517131" y="44716"/>
                  </a:lnTo>
                  <a:lnTo>
                    <a:pt x="519963" y="44462"/>
                  </a:lnTo>
                  <a:lnTo>
                    <a:pt x="517804" y="43459"/>
                  </a:lnTo>
                  <a:lnTo>
                    <a:pt x="531368" y="38582"/>
                  </a:lnTo>
                  <a:lnTo>
                    <a:pt x="535800" y="33362"/>
                  </a:lnTo>
                  <a:lnTo>
                    <a:pt x="526376" y="34099"/>
                  </a:lnTo>
                  <a:lnTo>
                    <a:pt x="516394" y="35369"/>
                  </a:lnTo>
                  <a:lnTo>
                    <a:pt x="506234" y="37198"/>
                  </a:lnTo>
                  <a:lnTo>
                    <a:pt x="496303" y="39611"/>
                  </a:lnTo>
                  <a:lnTo>
                    <a:pt x="488937" y="39166"/>
                  </a:lnTo>
                  <a:lnTo>
                    <a:pt x="499821" y="36195"/>
                  </a:lnTo>
                  <a:lnTo>
                    <a:pt x="494055" y="35953"/>
                  </a:lnTo>
                  <a:lnTo>
                    <a:pt x="485254" y="36283"/>
                  </a:lnTo>
                  <a:lnTo>
                    <a:pt x="477989" y="38938"/>
                  </a:lnTo>
                  <a:lnTo>
                    <a:pt x="471220" y="41541"/>
                  </a:lnTo>
                  <a:lnTo>
                    <a:pt x="463905" y="41744"/>
                  </a:lnTo>
                  <a:lnTo>
                    <a:pt x="464566" y="40525"/>
                  </a:lnTo>
                  <a:lnTo>
                    <a:pt x="465861" y="38163"/>
                  </a:lnTo>
                  <a:lnTo>
                    <a:pt x="459486" y="40335"/>
                  </a:lnTo>
                  <a:lnTo>
                    <a:pt x="450557" y="40525"/>
                  </a:lnTo>
                  <a:lnTo>
                    <a:pt x="440537" y="40373"/>
                  </a:lnTo>
                  <a:lnTo>
                    <a:pt x="430911" y="41554"/>
                  </a:lnTo>
                  <a:lnTo>
                    <a:pt x="433603" y="44323"/>
                  </a:lnTo>
                  <a:lnTo>
                    <a:pt x="432054" y="45567"/>
                  </a:lnTo>
                  <a:lnTo>
                    <a:pt x="429158" y="42646"/>
                  </a:lnTo>
                  <a:lnTo>
                    <a:pt x="412864" y="46583"/>
                  </a:lnTo>
                  <a:lnTo>
                    <a:pt x="403263" y="45415"/>
                  </a:lnTo>
                  <a:lnTo>
                    <a:pt x="404088" y="49187"/>
                  </a:lnTo>
                  <a:lnTo>
                    <a:pt x="408063" y="49009"/>
                  </a:lnTo>
                  <a:lnTo>
                    <a:pt x="406654" y="54610"/>
                  </a:lnTo>
                  <a:lnTo>
                    <a:pt x="421246" y="51320"/>
                  </a:lnTo>
                  <a:lnTo>
                    <a:pt x="422973" y="55880"/>
                  </a:lnTo>
                  <a:lnTo>
                    <a:pt x="424103" y="51320"/>
                  </a:lnTo>
                  <a:lnTo>
                    <a:pt x="424370" y="50304"/>
                  </a:lnTo>
                  <a:lnTo>
                    <a:pt x="438099" y="53136"/>
                  </a:lnTo>
                  <a:lnTo>
                    <a:pt x="438899" y="50304"/>
                  </a:lnTo>
                  <a:lnTo>
                    <a:pt x="439026" y="49885"/>
                  </a:lnTo>
                  <a:lnTo>
                    <a:pt x="441718" y="49009"/>
                  </a:lnTo>
                  <a:lnTo>
                    <a:pt x="443179" y="48539"/>
                  </a:lnTo>
                  <a:lnTo>
                    <a:pt x="448970" y="48856"/>
                  </a:lnTo>
                  <a:lnTo>
                    <a:pt x="449072" y="51765"/>
                  </a:lnTo>
                  <a:lnTo>
                    <a:pt x="448449" y="51955"/>
                  </a:lnTo>
                  <a:lnTo>
                    <a:pt x="447243" y="52578"/>
                  </a:lnTo>
                  <a:lnTo>
                    <a:pt x="445947" y="52882"/>
                  </a:lnTo>
                  <a:lnTo>
                    <a:pt x="450151" y="52870"/>
                  </a:lnTo>
                  <a:lnTo>
                    <a:pt x="449491" y="54114"/>
                  </a:lnTo>
                  <a:lnTo>
                    <a:pt x="453237" y="54038"/>
                  </a:lnTo>
                  <a:lnTo>
                    <a:pt x="453174" y="52857"/>
                  </a:lnTo>
                  <a:lnTo>
                    <a:pt x="453034" y="50038"/>
                  </a:lnTo>
                  <a:lnTo>
                    <a:pt x="458012" y="52514"/>
                  </a:lnTo>
                  <a:lnTo>
                    <a:pt x="458063" y="53949"/>
                  </a:lnTo>
                  <a:lnTo>
                    <a:pt x="455447" y="54089"/>
                  </a:lnTo>
                  <a:lnTo>
                    <a:pt x="453377" y="54762"/>
                  </a:lnTo>
                  <a:lnTo>
                    <a:pt x="460375" y="53568"/>
                  </a:lnTo>
                  <a:lnTo>
                    <a:pt x="466674" y="50850"/>
                  </a:lnTo>
                  <a:lnTo>
                    <a:pt x="469163" y="50038"/>
                  </a:lnTo>
                  <a:lnTo>
                    <a:pt x="472706" y="48895"/>
                  </a:lnTo>
                  <a:lnTo>
                    <a:pt x="478917" y="49949"/>
                  </a:lnTo>
                  <a:lnTo>
                    <a:pt x="479488" y="48895"/>
                  </a:lnTo>
                  <a:lnTo>
                    <a:pt x="479666" y="48539"/>
                  </a:lnTo>
                  <a:lnTo>
                    <a:pt x="480377" y="47244"/>
                  </a:lnTo>
                  <a:lnTo>
                    <a:pt x="488365" y="46583"/>
                  </a:lnTo>
                  <a:lnTo>
                    <a:pt x="491540" y="46316"/>
                  </a:lnTo>
                  <a:lnTo>
                    <a:pt x="491515" y="45567"/>
                  </a:lnTo>
                  <a:lnTo>
                    <a:pt x="489559" y="41744"/>
                  </a:lnTo>
                  <a:lnTo>
                    <a:pt x="489000" y="40627"/>
                  </a:lnTo>
                  <a:lnTo>
                    <a:pt x="492226" y="42468"/>
                  </a:lnTo>
                  <a:lnTo>
                    <a:pt x="491769" y="44983"/>
                  </a:lnTo>
                  <a:lnTo>
                    <a:pt x="491655" y="45834"/>
                  </a:lnTo>
                  <a:lnTo>
                    <a:pt x="491883" y="46278"/>
                  </a:lnTo>
                  <a:lnTo>
                    <a:pt x="491629" y="45796"/>
                  </a:lnTo>
                  <a:lnTo>
                    <a:pt x="491540" y="46316"/>
                  </a:lnTo>
                  <a:lnTo>
                    <a:pt x="491388" y="47180"/>
                  </a:lnTo>
                  <a:lnTo>
                    <a:pt x="499719" y="45808"/>
                  </a:lnTo>
                  <a:lnTo>
                    <a:pt x="504202" y="40627"/>
                  </a:lnTo>
                  <a:lnTo>
                    <a:pt x="509219" y="47028"/>
                  </a:lnTo>
                  <a:lnTo>
                    <a:pt x="515353" y="43459"/>
                  </a:lnTo>
                  <a:lnTo>
                    <a:pt x="511822" y="46189"/>
                  </a:lnTo>
                  <a:lnTo>
                    <a:pt x="511454" y="47002"/>
                  </a:lnTo>
                  <a:lnTo>
                    <a:pt x="511276" y="47752"/>
                  </a:lnTo>
                  <a:lnTo>
                    <a:pt x="508342" y="50279"/>
                  </a:lnTo>
                  <a:lnTo>
                    <a:pt x="513143" y="50152"/>
                  </a:lnTo>
                  <a:lnTo>
                    <a:pt x="518858" y="48158"/>
                  </a:lnTo>
                  <a:lnTo>
                    <a:pt x="525106" y="45999"/>
                  </a:lnTo>
                  <a:lnTo>
                    <a:pt x="532244" y="44983"/>
                  </a:lnTo>
                  <a:lnTo>
                    <a:pt x="534543" y="48602"/>
                  </a:lnTo>
                  <a:lnTo>
                    <a:pt x="538124" y="46609"/>
                  </a:lnTo>
                  <a:lnTo>
                    <a:pt x="539584" y="44983"/>
                  </a:lnTo>
                  <a:lnTo>
                    <a:pt x="542061" y="42240"/>
                  </a:lnTo>
                  <a:lnTo>
                    <a:pt x="545960" y="46062"/>
                  </a:lnTo>
                  <a:lnTo>
                    <a:pt x="545236" y="42608"/>
                  </a:lnTo>
                  <a:lnTo>
                    <a:pt x="552157" y="43878"/>
                  </a:lnTo>
                  <a:lnTo>
                    <a:pt x="558622" y="42608"/>
                  </a:lnTo>
                  <a:lnTo>
                    <a:pt x="560501" y="42240"/>
                  </a:lnTo>
                  <a:lnTo>
                    <a:pt x="561479" y="42049"/>
                  </a:lnTo>
                  <a:lnTo>
                    <a:pt x="569061" y="45313"/>
                  </a:lnTo>
                  <a:lnTo>
                    <a:pt x="572566" y="42049"/>
                  </a:lnTo>
                  <a:lnTo>
                    <a:pt x="576986" y="37960"/>
                  </a:lnTo>
                  <a:lnTo>
                    <a:pt x="586346" y="40119"/>
                  </a:lnTo>
                  <a:lnTo>
                    <a:pt x="595884" y="38519"/>
                  </a:lnTo>
                  <a:lnTo>
                    <a:pt x="597090" y="37960"/>
                  </a:lnTo>
                  <a:lnTo>
                    <a:pt x="599300" y="36957"/>
                  </a:lnTo>
                  <a:lnTo>
                    <a:pt x="604456" y="34620"/>
                  </a:lnTo>
                  <a:lnTo>
                    <a:pt x="604748" y="34493"/>
                  </a:lnTo>
                  <a:lnTo>
                    <a:pt x="609777" y="31013"/>
                  </a:lnTo>
                  <a:lnTo>
                    <a:pt x="612089" y="29425"/>
                  </a:lnTo>
                  <a:lnTo>
                    <a:pt x="616419" y="29425"/>
                  </a:lnTo>
                  <a:lnTo>
                    <a:pt x="622630" y="29857"/>
                  </a:lnTo>
                  <a:lnTo>
                    <a:pt x="622744" y="31330"/>
                  </a:lnTo>
                  <a:lnTo>
                    <a:pt x="621817" y="31965"/>
                  </a:lnTo>
                  <a:lnTo>
                    <a:pt x="620306" y="33134"/>
                  </a:lnTo>
                  <a:lnTo>
                    <a:pt x="618464" y="34226"/>
                  </a:lnTo>
                  <a:lnTo>
                    <a:pt x="624598" y="33832"/>
                  </a:lnTo>
                  <a:lnTo>
                    <a:pt x="632498" y="36791"/>
                  </a:lnTo>
                  <a:lnTo>
                    <a:pt x="633920" y="33832"/>
                  </a:lnTo>
                  <a:lnTo>
                    <a:pt x="635330" y="30911"/>
                  </a:lnTo>
                  <a:lnTo>
                    <a:pt x="639178" y="29413"/>
                  </a:lnTo>
                  <a:lnTo>
                    <a:pt x="641413" y="28549"/>
                  </a:lnTo>
                  <a:lnTo>
                    <a:pt x="640334" y="34213"/>
                  </a:lnTo>
                  <a:lnTo>
                    <a:pt x="645134" y="34607"/>
                  </a:lnTo>
                  <a:lnTo>
                    <a:pt x="656107" y="30835"/>
                  </a:lnTo>
                  <a:lnTo>
                    <a:pt x="668947" y="30251"/>
                  </a:lnTo>
                  <a:lnTo>
                    <a:pt x="680008" y="29070"/>
                  </a:lnTo>
                  <a:lnTo>
                    <a:pt x="680529" y="28549"/>
                  </a:lnTo>
                  <a:lnTo>
                    <a:pt x="684339" y="24739"/>
                  </a:lnTo>
                  <a:lnTo>
                    <a:pt x="685673" y="23418"/>
                  </a:lnTo>
                  <a:lnTo>
                    <a:pt x="680910" y="23647"/>
                  </a:lnTo>
                  <a:lnTo>
                    <a:pt x="674814" y="23660"/>
                  </a:lnTo>
                  <a:lnTo>
                    <a:pt x="667842" y="23876"/>
                  </a:lnTo>
                  <a:lnTo>
                    <a:pt x="660514" y="24739"/>
                  </a:lnTo>
                  <a:lnTo>
                    <a:pt x="661250" y="24206"/>
                  </a:lnTo>
                  <a:lnTo>
                    <a:pt x="662978" y="22974"/>
                  </a:lnTo>
                  <a:lnTo>
                    <a:pt x="660654" y="20916"/>
                  </a:lnTo>
                  <a:lnTo>
                    <a:pt x="664248" y="20205"/>
                  </a:lnTo>
                  <a:lnTo>
                    <a:pt x="670941" y="19685"/>
                  </a:lnTo>
                  <a:lnTo>
                    <a:pt x="676846" y="20078"/>
                  </a:lnTo>
                  <a:lnTo>
                    <a:pt x="682726" y="20193"/>
                  </a:lnTo>
                  <a:lnTo>
                    <a:pt x="685241" y="19685"/>
                  </a:lnTo>
                  <a:lnTo>
                    <a:pt x="686460" y="19443"/>
                  </a:lnTo>
                  <a:lnTo>
                    <a:pt x="689330" y="18872"/>
                  </a:lnTo>
                  <a:lnTo>
                    <a:pt x="689178" y="26517"/>
                  </a:lnTo>
                  <a:lnTo>
                    <a:pt x="701903" y="26416"/>
                  </a:lnTo>
                  <a:lnTo>
                    <a:pt x="713346" y="21920"/>
                  </a:lnTo>
                  <a:lnTo>
                    <a:pt x="721728" y="18872"/>
                  </a:lnTo>
                  <a:lnTo>
                    <a:pt x="722464" y="18605"/>
                  </a:lnTo>
                  <a:lnTo>
                    <a:pt x="724039" y="18046"/>
                  </a:lnTo>
                  <a:lnTo>
                    <a:pt x="734974" y="19646"/>
                  </a:lnTo>
                  <a:lnTo>
                    <a:pt x="739482" y="18046"/>
                  </a:lnTo>
                  <a:lnTo>
                    <a:pt x="752640" y="13373"/>
                  </a:lnTo>
                  <a:lnTo>
                    <a:pt x="753097" y="12890"/>
                  </a:lnTo>
                  <a:lnTo>
                    <a:pt x="757415" y="8331"/>
                  </a:lnTo>
                  <a:lnTo>
                    <a:pt x="757402" y="10706"/>
                  </a:lnTo>
                  <a:lnTo>
                    <a:pt x="761441" y="8470"/>
                  </a:lnTo>
                  <a:lnTo>
                    <a:pt x="761631" y="8331"/>
                  </a:lnTo>
                  <a:lnTo>
                    <a:pt x="762127" y="7975"/>
                  </a:lnTo>
                  <a:lnTo>
                    <a:pt x="765771" y="5346"/>
                  </a:lnTo>
                  <a:lnTo>
                    <a:pt x="767588" y="2222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25" name="object 25"/>
            <p:cNvPicPr/>
            <p:nvPr/>
          </p:nvPicPr>
          <p:blipFill>
            <a:blip r:embed="rId12" cstate="print"/>
            <a:stretch>
              <a:fillRect/>
            </a:stretch>
          </p:blipFill>
          <p:spPr>
            <a:xfrm>
              <a:off x="4865776" y="7626909"/>
              <a:ext cx="326294" cy="74129"/>
            </a:xfrm>
            <a:prstGeom prst="rect">
              <a:avLst/>
            </a:prstGeom>
          </p:spPr>
        </p:pic>
        <p:pic>
          <p:nvPicPr>
            <p:cNvPr id="26" name="object 26"/>
            <p:cNvPicPr/>
            <p:nvPr/>
          </p:nvPicPr>
          <p:blipFill>
            <a:blip r:embed="rId13" cstate="print"/>
            <a:stretch>
              <a:fillRect/>
            </a:stretch>
          </p:blipFill>
          <p:spPr>
            <a:xfrm>
              <a:off x="4140301" y="7621156"/>
              <a:ext cx="490575" cy="103411"/>
            </a:xfrm>
            <a:prstGeom prst="rect">
              <a:avLst/>
            </a:prstGeom>
          </p:spPr>
        </p:pic>
        <p:sp>
          <p:nvSpPr>
            <p:cNvPr id="27" name="object 27"/>
            <p:cNvSpPr/>
            <p:nvPr/>
          </p:nvSpPr>
          <p:spPr>
            <a:xfrm>
              <a:off x="3553739" y="7614589"/>
              <a:ext cx="1837689" cy="219075"/>
            </a:xfrm>
            <a:custGeom>
              <a:avLst/>
              <a:gdLst/>
              <a:ahLst/>
              <a:cxnLst/>
              <a:rect l="l" t="t" r="r" b="b"/>
              <a:pathLst>
                <a:path w="1837689" h="219075">
                  <a:moveTo>
                    <a:pt x="8331" y="97688"/>
                  </a:moveTo>
                  <a:lnTo>
                    <a:pt x="5854" y="98958"/>
                  </a:lnTo>
                  <a:lnTo>
                    <a:pt x="7073" y="95935"/>
                  </a:lnTo>
                  <a:lnTo>
                    <a:pt x="673" y="102539"/>
                  </a:lnTo>
                  <a:lnTo>
                    <a:pt x="0" y="106819"/>
                  </a:lnTo>
                  <a:lnTo>
                    <a:pt x="6007" y="101498"/>
                  </a:lnTo>
                  <a:lnTo>
                    <a:pt x="8331" y="97688"/>
                  </a:lnTo>
                  <a:close/>
                </a:path>
                <a:path w="1837689" h="219075">
                  <a:moveTo>
                    <a:pt x="79692" y="182676"/>
                  </a:moveTo>
                  <a:lnTo>
                    <a:pt x="76720" y="180543"/>
                  </a:lnTo>
                  <a:lnTo>
                    <a:pt x="72529" y="178257"/>
                  </a:lnTo>
                  <a:lnTo>
                    <a:pt x="67818" y="175387"/>
                  </a:lnTo>
                  <a:lnTo>
                    <a:pt x="69608" y="179171"/>
                  </a:lnTo>
                  <a:lnTo>
                    <a:pt x="79692" y="182676"/>
                  </a:lnTo>
                  <a:close/>
                </a:path>
                <a:path w="1837689" h="219075">
                  <a:moveTo>
                    <a:pt x="100825" y="170751"/>
                  </a:moveTo>
                  <a:lnTo>
                    <a:pt x="96088" y="169240"/>
                  </a:lnTo>
                  <a:lnTo>
                    <a:pt x="98158" y="170014"/>
                  </a:lnTo>
                  <a:lnTo>
                    <a:pt x="100825" y="170751"/>
                  </a:lnTo>
                  <a:close/>
                </a:path>
                <a:path w="1837689" h="219075">
                  <a:moveTo>
                    <a:pt x="143598" y="195097"/>
                  </a:moveTo>
                  <a:lnTo>
                    <a:pt x="143306" y="194538"/>
                  </a:lnTo>
                  <a:lnTo>
                    <a:pt x="142773" y="193992"/>
                  </a:lnTo>
                  <a:lnTo>
                    <a:pt x="140525" y="194398"/>
                  </a:lnTo>
                  <a:lnTo>
                    <a:pt x="138684" y="194805"/>
                  </a:lnTo>
                  <a:lnTo>
                    <a:pt x="137566" y="195173"/>
                  </a:lnTo>
                  <a:lnTo>
                    <a:pt x="140817" y="195072"/>
                  </a:lnTo>
                  <a:lnTo>
                    <a:pt x="143268" y="195719"/>
                  </a:lnTo>
                  <a:lnTo>
                    <a:pt x="143598" y="195097"/>
                  </a:lnTo>
                  <a:close/>
                </a:path>
                <a:path w="1837689" h="219075">
                  <a:moveTo>
                    <a:pt x="179006" y="197993"/>
                  </a:moveTo>
                  <a:lnTo>
                    <a:pt x="161163" y="197726"/>
                  </a:lnTo>
                  <a:lnTo>
                    <a:pt x="174155" y="198361"/>
                  </a:lnTo>
                  <a:lnTo>
                    <a:pt x="179006" y="197993"/>
                  </a:lnTo>
                  <a:close/>
                </a:path>
                <a:path w="1837689" h="219075">
                  <a:moveTo>
                    <a:pt x="192049" y="198488"/>
                  </a:moveTo>
                  <a:lnTo>
                    <a:pt x="191604" y="198285"/>
                  </a:lnTo>
                  <a:lnTo>
                    <a:pt x="190055" y="197980"/>
                  </a:lnTo>
                  <a:lnTo>
                    <a:pt x="190347" y="198602"/>
                  </a:lnTo>
                  <a:lnTo>
                    <a:pt x="192049" y="198488"/>
                  </a:lnTo>
                  <a:close/>
                </a:path>
                <a:path w="1837689" h="219075">
                  <a:moveTo>
                    <a:pt x="195287" y="31584"/>
                  </a:moveTo>
                  <a:lnTo>
                    <a:pt x="194081" y="31242"/>
                  </a:lnTo>
                  <a:lnTo>
                    <a:pt x="193319" y="31978"/>
                  </a:lnTo>
                  <a:lnTo>
                    <a:pt x="195287" y="31584"/>
                  </a:lnTo>
                  <a:close/>
                </a:path>
                <a:path w="1837689" h="219075">
                  <a:moveTo>
                    <a:pt x="204571" y="34150"/>
                  </a:moveTo>
                  <a:lnTo>
                    <a:pt x="203060" y="30010"/>
                  </a:lnTo>
                  <a:lnTo>
                    <a:pt x="195287" y="31584"/>
                  </a:lnTo>
                  <a:lnTo>
                    <a:pt x="204571" y="34150"/>
                  </a:lnTo>
                  <a:close/>
                </a:path>
                <a:path w="1837689" h="219075">
                  <a:moveTo>
                    <a:pt x="210019" y="32740"/>
                  </a:moveTo>
                  <a:lnTo>
                    <a:pt x="193154" y="37947"/>
                  </a:lnTo>
                  <a:lnTo>
                    <a:pt x="189623" y="35547"/>
                  </a:lnTo>
                  <a:lnTo>
                    <a:pt x="193319" y="31978"/>
                  </a:lnTo>
                  <a:lnTo>
                    <a:pt x="179806" y="34696"/>
                  </a:lnTo>
                  <a:lnTo>
                    <a:pt x="151714" y="43383"/>
                  </a:lnTo>
                  <a:lnTo>
                    <a:pt x="121488" y="54241"/>
                  </a:lnTo>
                  <a:lnTo>
                    <a:pt x="91846" y="65481"/>
                  </a:lnTo>
                  <a:lnTo>
                    <a:pt x="94780" y="60566"/>
                  </a:lnTo>
                  <a:lnTo>
                    <a:pt x="78409" y="67411"/>
                  </a:lnTo>
                  <a:lnTo>
                    <a:pt x="59969" y="74434"/>
                  </a:lnTo>
                  <a:lnTo>
                    <a:pt x="41681" y="80746"/>
                  </a:lnTo>
                  <a:lnTo>
                    <a:pt x="25755" y="85394"/>
                  </a:lnTo>
                  <a:lnTo>
                    <a:pt x="23583" y="87922"/>
                  </a:lnTo>
                  <a:lnTo>
                    <a:pt x="14147" y="96062"/>
                  </a:lnTo>
                  <a:lnTo>
                    <a:pt x="5778" y="105562"/>
                  </a:lnTo>
                  <a:lnTo>
                    <a:pt x="6807" y="112128"/>
                  </a:lnTo>
                  <a:lnTo>
                    <a:pt x="2489" y="117563"/>
                  </a:lnTo>
                  <a:lnTo>
                    <a:pt x="863" y="121361"/>
                  </a:lnTo>
                  <a:lnTo>
                    <a:pt x="3530" y="132473"/>
                  </a:lnTo>
                  <a:lnTo>
                    <a:pt x="7200" y="133896"/>
                  </a:lnTo>
                  <a:lnTo>
                    <a:pt x="11112" y="140525"/>
                  </a:lnTo>
                  <a:lnTo>
                    <a:pt x="13385" y="145097"/>
                  </a:lnTo>
                  <a:lnTo>
                    <a:pt x="16459" y="149110"/>
                  </a:lnTo>
                  <a:lnTo>
                    <a:pt x="22783" y="154012"/>
                  </a:lnTo>
                  <a:lnTo>
                    <a:pt x="17195" y="146189"/>
                  </a:lnTo>
                  <a:lnTo>
                    <a:pt x="26162" y="150774"/>
                  </a:lnTo>
                  <a:lnTo>
                    <a:pt x="30683" y="149745"/>
                  </a:lnTo>
                  <a:lnTo>
                    <a:pt x="39420" y="157175"/>
                  </a:lnTo>
                  <a:lnTo>
                    <a:pt x="49034" y="163995"/>
                  </a:lnTo>
                  <a:lnTo>
                    <a:pt x="58737" y="170091"/>
                  </a:lnTo>
                  <a:lnTo>
                    <a:pt x="67818" y="175387"/>
                  </a:lnTo>
                  <a:lnTo>
                    <a:pt x="66408" y="172389"/>
                  </a:lnTo>
                  <a:lnTo>
                    <a:pt x="62712" y="169672"/>
                  </a:lnTo>
                  <a:lnTo>
                    <a:pt x="70599" y="173304"/>
                  </a:lnTo>
                  <a:lnTo>
                    <a:pt x="70154" y="169672"/>
                  </a:lnTo>
                  <a:lnTo>
                    <a:pt x="72656" y="169037"/>
                  </a:lnTo>
                  <a:lnTo>
                    <a:pt x="80594" y="170992"/>
                  </a:lnTo>
                  <a:lnTo>
                    <a:pt x="77660" y="177419"/>
                  </a:lnTo>
                  <a:lnTo>
                    <a:pt x="87515" y="179362"/>
                  </a:lnTo>
                  <a:lnTo>
                    <a:pt x="103428" y="178460"/>
                  </a:lnTo>
                  <a:lnTo>
                    <a:pt x="110959" y="180365"/>
                  </a:lnTo>
                  <a:lnTo>
                    <a:pt x="109588" y="178460"/>
                  </a:lnTo>
                  <a:lnTo>
                    <a:pt x="107861" y="175996"/>
                  </a:lnTo>
                  <a:lnTo>
                    <a:pt x="118783" y="178193"/>
                  </a:lnTo>
                  <a:lnTo>
                    <a:pt x="129298" y="181127"/>
                  </a:lnTo>
                  <a:lnTo>
                    <a:pt x="140119" y="183921"/>
                  </a:lnTo>
                  <a:lnTo>
                    <a:pt x="152031" y="185724"/>
                  </a:lnTo>
                  <a:lnTo>
                    <a:pt x="152768" y="188760"/>
                  </a:lnTo>
                  <a:lnTo>
                    <a:pt x="146646" y="189318"/>
                  </a:lnTo>
                  <a:lnTo>
                    <a:pt x="137769" y="188861"/>
                  </a:lnTo>
                  <a:lnTo>
                    <a:pt x="130251" y="188823"/>
                  </a:lnTo>
                  <a:lnTo>
                    <a:pt x="133464" y="190461"/>
                  </a:lnTo>
                  <a:lnTo>
                    <a:pt x="140677" y="191947"/>
                  </a:lnTo>
                  <a:lnTo>
                    <a:pt x="142773" y="193992"/>
                  </a:lnTo>
                  <a:lnTo>
                    <a:pt x="149275" y="192900"/>
                  </a:lnTo>
                  <a:lnTo>
                    <a:pt x="156870" y="191744"/>
                  </a:lnTo>
                  <a:lnTo>
                    <a:pt x="164782" y="190639"/>
                  </a:lnTo>
                  <a:lnTo>
                    <a:pt x="172224" y="189674"/>
                  </a:lnTo>
                  <a:lnTo>
                    <a:pt x="170256" y="192836"/>
                  </a:lnTo>
                  <a:lnTo>
                    <a:pt x="175488" y="195199"/>
                  </a:lnTo>
                  <a:lnTo>
                    <a:pt x="183540" y="196888"/>
                  </a:lnTo>
                  <a:lnTo>
                    <a:pt x="190055" y="197980"/>
                  </a:lnTo>
                  <a:lnTo>
                    <a:pt x="189331" y="195427"/>
                  </a:lnTo>
                  <a:lnTo>
                    <a:pt x="185293" y="193713"/>
                  </a:lnTo>
                  <a:lnTo>
                    <a:pt x="176390" y="193040"/>
                  </a:lnTo>
                  <a:lnTo>
                    <a:pt x="177888" y="189966"/>
                  </a:lnTo>
                  <a:lnTo>
                    <a:pt x="189230" y="192049"/>
                  </a:lnTo>
                  <a:lnTo>
                    <a:pt x="194830" y="190893"/>
                  </a:lnTo>
                  <a:lnTo>
                    <a:pt x="192760" y="189966"/>
                  </a:lnTo>
                  <a:lnTo>
                    <a:pt x="192112" y="189674"/>
                  </a:lnTo>
                  <a:lnTo>
                    <a:pt x="191312" y="189318"/>
                  </a:lnTo>
                  <a:lnTo>
                    <a:pt x="190068" y="188760"/>
                  </a:lnTo>
                  <a:lnTo>
                    <a:pt x="190538" y="187261"/>
                  </a:lnTo>
                  <a:lnTo>
                    <a:pt x="192646" y="185775"/>
                  </a:lnTo>
                  <a:lnTo>
                    <a:pt x="192874" y="183667"/>
                  </a:lnTo>
                  <a:lnTo>
                    <a:pt x="190309" y="183476"/>
                  </a:lnTo>
                  <a:lnTo>
                    <a:pt x="184226" y="183019"/>
                  </a:lnTo>
                  <a:lnTo>
                    <a:pt x="176745" y="183337"/>
                  </a:lnTo>
                  <a:lnTo>
                    <a:pt x="169087" y="183476"/>
                  </a:lnTo>
                  <a:lnTo>
                    <a:pt x="159981" y="182308"/>
                  </a:lnTo>
                  <a:lnTo>
                    <a:pt x="160782" y="181508"/>
                  </a:lnTo>
                  <a:lnTo>
                    <a:pt x="160756" y="180047"/>
                  </a:lnTo>
                  <a:lnTo>
                    <a:pt x="159131" y="178676"/>
                  </a:lnTo>
                  <a:lnTo>
                    <a:pt x="144665" y="178130"/>
                  </a:lnTo>
                  <a:lnTo>
                    <a:pt x="128117" y="176682"/>
                  </a:lnTo>
                  <a:lnTo>
                    <a:pt x="123888" y="175996"/>
                  </a:lnTo>
                  <a:lnTo>
                    <a:pt x="111823" y="174066"/>
                  </a:lnTo>
                  <a:lnTo>
                    <a:pt x="98158" y="170014"/>
                  </a:lnTo>
                  <a:lnTo>
                    <a:pt x="94551" y="169037"/>
                  </a:lnTo>
                  <a:lnTo>
                    <a:pt x="87287" y="167068"/>
                  </a:lnTo>
                  <a:lnTo>
                    <a:pt x="76911" y="164769"/>
                  </a:lnTo>
                  <a:lnTo>
                    <a:pt x="66167" y="162547"/>
                  </a:lnTo>
                  <a:lnTo>
                    <a:pt x="54229" y="159791"/>
                  </a:lnTo>
                  <a:lnTo>
                    <a:pt x="44157" y="155702"/>
                  </a:lnTo>
                  <a:lnTo>
                    <a:pt x="34163" y="151130"/>
                  </a:lnTo>
                  <a:lnTo>
                    <a:pt x="31800" y="149745"/>
                  </a:lnTo>
                  <a:lnTo>
                    <a:pt x="25692" y="146189"/>
                  </a:lnTo>
                  <a:lnTo>
                    <a:pt x="24549" y="145529"/>
                  </a:lnTo>
                  <a:lnTo>
                    <a:pt x="15633" y="138379"/>
                  </a:lnTo>
                  <a:lnTo>
                    <a:pt x="9093" y="127800"/>
                  </a:lnTo>
                  <a:lnTo>
                    <a:pt x="10325" y="116052"/>
                  </a:lnTo>
                  <a:lnTo>
                    <a:pt x="45389" y="86715"/>
                  </a:lnTo>
                  <a:lnTo>
                    <a:pt x="88074" y="70650"/>
                  </a:lnTo>
                  <a:lnTo>
                    <a:pt x="110324" y="64808"/>
                  </a:lnTo>
                  <a:lnTo>
                    <a:pt x="117068" y="56426"/>
                  </a:lnTo>
                  <a:lnTo>
                    <a:pt x="120726" y="58585"/>
                  </a:lnTo>
                  <a:lnTo>
                    <a:pt x="124612" y="56426"/>
                  </a:lnTo>
                  <a:lnTo>
                    <a:pt x="131318" y="52705"/>
                  </a:lnTo>
                  <a:lnTo>
                    <a:pt x="130619" y="57111"/>
                  </a:lnTo>
                  <a:lnTo>
                    <a:pt x="127152" y="57200"/>
                  </a:lnTo>
                  <a:lnTo>
                    <a:pt x="124231" y="58521"/>
                  </a:lnTo>
                  <a:lnTo>
                    <a:pt x="120345" y="59690"/>
                  </a:lnTo>
                  <a:lnTo>
                    <a:pt x="131800" y="59118"/>
                  </a:lnTo>
                  <a:lnTo>
                    <a:pt x="144475" y="55816"/>
                  </a:lnTo>
                  <a:lnTo>
                    <a:pt x="154825" y="52705"/>
                  </a:lnTo>
                  <a:lnTo>
                    <a:pt x="157518" y="51904"/>
                  </a:lnTo>
                  <a:lnTo>
                    <a:pt x="170040" y="49517"/>
                  </a:lnTo>
                  <a:lnTo>
                    <a:pt x="168033" y="48780"/>
                  </a:lnTo>
                  <a:lnTo>
                    <a:pt x="164338" y="43967"/>
                  </a:lnTo>
                  <a:lnTo>
                    <a:pt x="168795" y="42037"/>
                  </a:lnTo>
                  <a:lnTo>
                    <a:pt x="171831" y="44513"/>
                  </a:lnTo>
                  <a:lnTo>
                    <a:pt x="178790" y="43599"/>
                  </a:lnTo>
                  <a:lnTo>
                    <a:pt x="186855" y="42697"/>
                  </a:lnTo>
                  <a:lnTo>
                    <a:pt x="193217" y="45186"/>
                  </a:lnTo>
                  <a:lnTo>
                    <a:pt x="200075" y="43764"/>
                  </a:lnTo>
                  <a:lnTo>
                    <a:pt x="209054" y="37109"/>
                  </a:lnTo>
                  <a:lnTo>
                    <a:pt x="210019" y="32740"/>
                  </a:lnTo>
                  <a:close/>
                </a:path>
                <a:path w="1837689" h="219075">
                  <a:moveTo>
                    <a:pt x="221881" y="29730"/>
                  </a:moveTo>
                  <a:lnTo>
                    <a:pt x="220738" y="29667"/>
                  </a:lnTo>
                  <a:lnTo>
                    <a:pt x="219265" y="29832"/>
                  </a:lnTo>
                  <a:lnTo>
                    <a:pt x="217043" y="30721"/>
                  </a:lnTo>
                  <a:lnTo>
                    <a:pt x="218109" y="30899"/>
                  </a:lnTo>
                  <a:lnTo>
                    <a:pt x="219760" y="30492"/>
                  </a:lnTo>
                  <a:lnTo>
                    <a:pt x="221881" y="29730"/>
                  </a:lnTo>
                  <a:close/>
                </a:path>
                <a:path w="1837689" h="219075">
                  <a:moveTo>
                    <a:pt x="227952" y="37528"/>
                  </a:moveTo>
                  <a:lnTo>
                    <a:pt x="227444" y="36131"/>
                  </a:lnTo>
                  <a:lnTo>
                    <a:pt x="216014" y="37490"/>
                  </a:lnTo>
                  <a:lnTo>
                    <a:pt x="220941" y="39458"/>
                  </a:lnTo>
                  <a:lnTo>
                    <a:pt x="222465" y="38862"/>
                  </a:lnTo>
                  <a:lnTo>
                    <a:pt x="227952" y="37528"/>
                  </a:lnTo>
                  <a:close/>
                </a:path>
                <a:path w="1837689" h="219075">
                  <a:moveTo>
                    <a:pt x="266890" y="203149"/>
                  </a:moveTo>
                  <a:lnTo>
                    <a:pt x="264820" y="203314"/>
                  </a:lnTo>
                  <a:lnTo>
                    <a:pt x="262902" y="203746"/>
                  </a:lnTo>
                  <a:lnTo>
                    <a:pt x="261708" y="204711"/>
                  </a:lnTo>
                  <a:lnTo>
                    <a:pt x="266890" y="203149"/>
                  </a:lnTo>
                  <a:close/>
                </a:path>
                <a:path w="1837689" h="219075">
                  <a:moveTo>
                    <a:pt x="278371" y="192354"/>
                  </a:moveTo>
                  <a:lnTo>
                    <a:pt x="272021" y="193128"/>
                  </a:lnTo>
                  <a:lnTo>
                    <a:pt x="272465" y="193319"/>
                  </a:lnTo>
                  <a:lnTo>
                    <a:pt x="278371" y="192354"/>
                  </a:lnTo>
                  <a:close/>
                </a:path>
                <a:path w="1837689" h="219075">
                  <a:moveTo>
                    <a:pt x="282765" y="29502"/>
                  </a:moveTo>
                  <a:lnTo>
                    <a:pt x="281762" y="28727"/>
                  </a:lnTo>
                  <a:lnTo>
                    <a:pt x="282397" y="29489"/>
                  </a:lnTo>
                  <a:lnTo>
                    <a:pt x="282765" y="29502"/>
                  </a:lnTo>
                  <a:close/>
                </a:path>
                <a:path w="1837689" h="219075">
                  <a:moveTo>
                    <a:pt x="284822" y="24028"/>
                  </a:moveTo>
                  <a:lnTo>
                    <a:pt x="283959" y="22898"/>
                  </a:lnTo>
                  <a:lnTo>
                    <a:pt x="277253" y="21653"/>
                  </a:lnTo>
                  <a:lnTo>
                    <a:pt x="269963" y="23749"/>
                  </a:lnTo>
                  <a:lnTo>
                    <a:pt x="262648" y="27203"/>
                  </a:lnTo>
                  <a:lnTo>
                    <a:pt x="255854" y="30010"/>
                  </a:lnTo>
                  <a:lnTo>
                    <a:pt x="245910" y="29819"/>
                  </a:lnTo>
                  <a:lnTo>
                    <a:pt x="246126" y="28168"/>
                  </a:lnTo>
                  <a:lnTo>
                    <a:pt x="248881" y="25565"/>
                  </a:lnTo>
                  <a:lnTo>
                    <a:pt x="246583" y="22504"/>
                  </a:lnTo>
                  <a:lnTo>
                    <a:pt x="253085" y="21653"/>
                  </a:lnTo>
                  <a:lnTo>
                    <a:pt x="253555" y="23037"/>
                  </a:lnTo>
                  <a:lnTo>
                    <a:pt x="262559" y="22034"/>
                  </a:lnTo>
                  <a:lnTo>
                    <a:pt x="251028" y="20878"/>
                  </a:lnTo>
                  <a:lnTo>
                    <a:pt x="239801" y="22974"/>
                  </a:lnTo>
                  <a:lnTo>
                    <a:pt x="229781" y="26530"/>
                  </a:lnTo>
                  <a:lnTo>
                    <a:pt x="221881" y="29730"/>
                  </a:lnTo>
                  <a:lnTo>
                    <a:pt x="224599" y="29870"/>
                  </a:lnTo>
                  <a:lnTo>
                    <a:pt x="225590" y="31572"/>
                  </a:lnTo>
                  <a:lnTo>
                    <a:pt x="230479" y="30213"/>
                  </a:lnTo>
                  <a:lnTo>
                    <a:pt x="221475" y="33718"/>
                  </a:lnTo>
                  <a:lnTo>
                    <a:pt x="229171" y="35394"/>
                  </a:lnTo>
                  <a:lnTo>
                    <a:pt x="237502" y="35788"/>
                  </a:lnTo>
                  <a:lnTo>
                    <a:pt x="247891" y="34848"/>
                  </a:lnTo>
                  <a:lnTo>
                    <a:pt x="261747" y="32537"/>
                  </a:lnTo>
                  <a:lnTo>
                    <a:pt x="277355" y="26073"/>
                  </a:lnTo>
                  <a:lnTo>
                    <a:pt x="279196" y="26377"/>
                  </a:lnTo>
                  <a:lnTo>
                    <a:pt x="280352" y="27597"/>
                  </a:lnTo>
                  <a:lnTo>
                    <a:pt x="281660" y="28638"/>
                  </a:lnTo>
                  <a:lnTo>
                    <a:pt x="280835" y="27241"/>
                  </a:lnTo>
                  <a:lnTo>
                    <a:pt x="284822" y="24028"/>
                  </a:lnTo>
                  <a:close/>
                </a:path>
                <a:path w="1837689" h="219075">
                  <a:moveTo>
                    <a:pt x="288328" y="29565"/>
                  </a:moveTo>
                  <a:lnTo>
                    <a:pt x="284695" y="29565"/>
                  </a:lnTo>
                  <a:lnTo>
                    <a:pt x="282841" y="29565"/>
                  </a:lnTo>
                  <a:lnTo>
                    <a:pt x="283565" y="30111"/>
                  </a:lnTo>
                  <a:lnTo>
                    <a:pt x="285750" y="30949"/>
                  </a:lnTo>
                  <a:lnTo>
                    <a:pt x="288328" y="29565"/>
                  </a:lnTo>
                  <a:close/>
                </a:path>
                <a:path w="1837689" h="219075">
                  <a:moveTo>
                    <a:pt x="290677" y="28308"/>
                  </a:moveTo>
                  <a:lnTo>
                    <a:pt x="285013" y="29502"/>
                  </a:lnTo>
                  <a:lnTo>
                    <a:pt x="288467" y="29489"/>
                  </a:lnTo>
                  <a:lnTo>
                    <a:pt x="290677" y="28308"/>
                  </a:lnTo>
                  <a:close/>
                </a:path>
                <a:path w="1837689" h="219075">
                  <a:moveTo>
                    <a:pt x="294551" y="19164"/>
                  </a:moveTo>
                  <a:lnTo>
                    <a:pt x="292125" y="16891"/>
                  </a:lnTo>
                  <a:lnTo>
                    <a:pt x="294005" y="20142"/>
                  </a:lnTo>
                  <a:lnTo>
                    <a:pt x="294551" y="19164"/>
                  </a:lnTo>
                  <a:close/>
                </a:path>
                <a:path w="1837689" h="219075">
                  <a:moveTo>
                    <a:pt x="358482" y="14795"/>
                  </a:moveTo>
                  <a:lnTo>
                    <a:pt x="355854" y="16548"/>
                  </a:lnTo>
                  <a:lnTo>
                    <a:pt x="356806" y="17627"/>
                  </a:lnTo>
                  <a:lnTo>
                    <a:pt x="358482" y="14795"/>
                  </a:lnTo>
                  <a:close/>
                </a:path>
                <a:path w="1837689" h="219075">
                  <a:moveTo>
                    <a:pt x="359918" y="8572"/>
                  </a:moveTo>
                  <a:lnTo>
                    <a:pt x="352602" y="9156"/>
                  </a:lnTo>
                  <a:lnTo>
                    <a:pt x="343192" y="8458"/>
                  </a:lnTo>
                  <a:lnTo>
                    <a:pt x="332143" y="7886"/>
                  </a:lnTo>
                  <a:lnTo>
                    <a:pt x="320001" y="8864"/>
                  </a:lnTo>
                  <a:lnTo>
                    <a:pt x="310476" y="12128"/>
                  </a:lnTo>
                  <a:lnTo>
                    <a:pt x="305917" y="16865"/>
                  </a:lnTo>
                  <a:lnTo>
                    <a:pt x="302564" y="21945"/>
                  </a:lnTo>
                  <a:lnTo>
                    <a:pt x="296697" y="26212"/>
                  </a:lnTo>
                  <a:lnTo>
                    <a:pt x="327113" y="15798"/>
                  </a:lnTo>
                  <a:lnTo>
                    <a:pt x="324434" y="18237"/>
                  </a:lnTo>
                  <a:lnTo>
                    <a:pt x="325831" y="20091"/>
                  </a:lnTo>
                  <a:lnTo>
                    <a:pt x="318795" y="21678"/>
                  </a:lnTo>
                  <a:lnTo>
                    <a:pt x="327228" y="20535"/>
                  </a:lnTo>
                  <a:lnTo>
                    <a:pt x="333070" y="18732"/>
                  </a:lnTo>
                  <a:lnTo>
                    <a:pt x="338442" y="16941"/>
                  </a:lnTo>
                  <a:lnTo>
                    <a:pt x="345490" y="15887"/>
                  </a:lnTo>
                  <a:lnTo>
                    <a:pt x="344208" y="18745"/>
                  </a:lnTo>
                  <a:lnTo>
                    <a:pt x="337908" y="19939"/>
                  </a:lnTo>
                  <a:lnTo>
                    <a:pt x="332181" y="20955"/>
                  </a:lnTo>
                  <a:lnTo>
                    <a:pt x="332613" y="23266"/>
                  </a:lnTo>
                  <a:lnTo>
                    <a:pt x="339217" y="22237"/>
                  </a:lnTo>
                  <a:lnTo>
                    <a:pt x="346367" y="20726"/>
                  </a:lnTo>
                  <a:lnTo>
                    <a:pt x="353123" y="18351"/>
                  </a:lnTo>
                  <a:lnTo>
                    <a:pt x="355854" y="16548"/>
                  </a:lnTo>
                  <a:lnTo>
                    <a:pt x="355282" y="15887"/>
                  </a:lnTo>
                  <a:lnTo>
                    <a:pt x="353136" y="13411"/>
                  </a:lnTo>
                  <a:lnTo>
                    <a:pt x="351193" y="10769"/>
                  </a:lnTo>
                  <a:lnTo>
                    <a:pt x="356323" y="9664"/>
                  </a:lnTo>
                  <a:lnTo>
                    <a:pt x="358013" y="9156"/>
                  </a:lnTo>
                  <a:lnTo>
                    <a:pt x="359918" y="8572"/>
                  </a:lnTo>
                  <a:close/>
                </a:path>
                <a:path w="1837689" h="219075">
                  <a:moveTo>
                    <a:pt x="363029" y="7086"/>
                  </a:moveTo>
                  <a:lnTo>
                    <a:pt x="360070" y="8534"/>
                  </a:lnTo>
                  <a:lnTo>
                    <a:pt x="361530" y="8102"/>
                  </a:lnTo>
                  <a:lnTo>
                    <a:pt x="362712" y="7645"/>
                  </a:lnTo>
                  <a:lnTo>
                    <a:pt x="363029" y="7086"/>
                  </a:lnTo>
                  <a:close/>
                </a:path>
                <a:path w="1837689" h="219075">
                  <a:moveTo>
                    <a:pt x="371754" y="17462"/>
                  </a:moveTo>
                  <a:lnTo>
                    <a:pt x="369531" y="14744"/>
                  </a:lnTo>
                  <a:lnTo>
                    <a:pt x="366737" y="11315"/>
                  </a:lnTo>
                  <a:lnTo>
                    <a:pt x="361327" y="9969"/>
                  </a:lnTo>
                  <a:lnTo>
                    <a:pt x="358482" y="14795"/>
                  </a:lnTo>
                  <a:lnTo>
                    <a:pt x="371754" y="17462"/>
                  </a:lnTo>
                  <a:close/>
                </a:path>
                <a:path w="1837689" h="219075">
                  <a:moveTo>
                    <a:pt x="414782" y="14185"/>
                  </a:moveTo>
                  <a:lnTo>
                    <a:pt x="406273" y="14312"/>
                  </a:lnTo>
                  <a:lnTo>
                    <a:pt x="399465" y="12979"/>
                  </a:lnTo>
                  <a:lnTo>
                    <a:pt x="395351" y="10693"/>
                  </a:lnTo>
                  <a:lnTo>
                    <a:pt x="394919" y="7924"/>
                  </a:lnTo>
                  <a:lnTo>
                    <a:pt x="381711" y="11252"/>
                  </a:lnTo>
                  <a:lnTo>
                    <a:pt x="377482" y="14109"/>
                  </a:lnTo>
                  <a:lnTo>
                    <a:pt x="383641" y="18364"/>
                  </a:lnTo>
                  <a:lnTo>
                    <a:pt x="390893" y="20701"/>
                  </a:lnTo>
                  <a:lnTo>
                    <a:pt x="394995" y="17614"/>
                  </a:lnTo>
                  <a:lnTo>
                    <a:pt x="402678" y="16903"/>
                  </a:lnTo>
                  <a:lnTo>
                    <a:pt x="410438" y="16471"/>
                  </a:lnTo>
                  <a:lnTo>
                    <a:pt x="414782" y="14185"/>
                  </a:lnTo>
                  <a:close/>
                </a:path>
                <a:path w="1837689" h="219075">
                  <a:moveTo>
                    <a:pt x="422249" y="199415"/>
                  </a:moveTo>
                  <a:lnTo>
                    <a:pt x="418541" y="198386"/>
                  </a:lnTo>
                  <a:lnTo>
                    <a:pt x="413004" y="196862"/>
                  </a:lnTo>
                  <a:lnTo>
                    <a:pt x="402475" y="195922"/>
                  </a:lnTo>
                  <a:lnTo>
                    <a:pt x="391439" y="195618"/>
                  </a:lnTo>
                  <a:lnTo>
                    <a:pt x="380657" y="194932"/>
                  </a:lnTo>
                  <a:lnTo>
                    <a:pt x="368871" y="196811"/>
                  </a:lnTo>
                  <a:lnTo>
                    <a:pt x="363740" y="202679"/>
                  </a:lnTo>
                  <a:lnTo>
                    <a:pt x="352653" y="203682"/>
                  </a:lnTo>
                  <a:lnTo>
                    <a:pt x="354990" y="199212"/>
                  </a:lnTo>
                  <a:lnTo>
                    <a:pt x="356603" y="196126"/>
                  </a:lnTo>
                  <a:lnTo>
                    <a:pt x="357314" y="194779"/>
                  </a:lnTo>
                  <a:lnTo>
                    <a:pt x="316445" y="192798"/>
                  </a:lnTo>
                  <a:lnTo>
                    <a:pt x="295821" y="193141"/>
                  </a:lnTo>
                  <a:lnTo>
                    <a:pt x="277901" y="196126"/>
                  </a:lnTo>
                  <a:lnTo>
                    <a:pt x="276186" y="194843"/>
                  </a:lnTo>
                  <a:lnTo>
                    <a:pt x="272465" y="193319"/>
                  </a:lnTo>
                  <a:lnTo>
                    <a:pt x="269760" y="193763"/>
                  </a:lnTo>
                  <a:lnTo>
                    <a:pt x="264947" y="197497"/>
                  </a:lnTo>
                  <a:lnTo>
                    <a:pt x="259143" y="200494"/>
                  </a:lnTo>
                  <a:lnTo>
                    <a:pt x="250215" y="199872"/>
                  </a:lnTo>
                  <a:lnTo>
                    <a:pt x="247624" y="199694"/>
                  </a:lnTo>
                  <a:lnTo>
                    <a:pt x="254266" y="197472"/>
                  </a:lnTo>
                  <a:lnTo>
                    <a:pt x="255460" y="197078"/>
                  </a:lnTo>
                  <a:lnTo>
                    <a:pt x="253072" y="194652"/>
                  </a:lnTo>
                  <a:lnTo>
                    <a:pt x="251904" y="194043"/>
                  </a:lnTo>
                  <a:lnTo>
                    <a:pt x="247942" y="191973"/>
                  </a:lnTo>
                  <a:lnTo>
                    <a:pt x="247599" y="188595"/>
                  </a:lnTo>
                  <a:lnTo>
                    <a:pt x="250786" y="188264"/>
                  </a:lnTo>
                  <a:lnTo>
                    <a:pt x="241871" y="188061"/>
                  </a:lnTo>
                  <a:lnTo>
                    <a:pt x="239864" y="188010"/>
                  </a:lnTo>
                  <a:lnTo>
                    <a:pt x="228523" y="188061"/>
                  </a:lnTo>
                  <a:lnTo>
                    <a:pt x="218084" y="187972"/>
                  </a:lnTo>
                  <a:lnTo>
                    <a:pt x="209854" y="187286"/>
                  </a:lnTo>
                  <a:lnTo>
                    <a:pt x="209181" y="189572"/>
                  </a:lnTo>
                  <a:lnTo>
                    <a:pt x="216674" y="194043"/>
                  </a:lnTo>
                  <a:lnTo>
                    <a:pt x="204558" y="192963"/>
                  </a:lnTo>
                  <a:lnTo>
                    <a:pt x="209423" y="193979"/>
                  </a:lnTo>
                  <a:lnTo>
                    <a:pt x="207149" y="196392"/>
                  </a:lnTo>
                  <a:lnTo>
                    <a:pt x="206489" y="198704"/>
                  </a:lnTo>
                  <a:lnTo>
                    <a:pt x="215036" y="198374"/>
                  </a:lnTo>
                  <a:lnTo>
                    <a:pt x="221983" y="198551"/>
                  </a:lnTo>
                  <a:lnTo>
                    <a:pt x="227990" y="198501"/>
                  </a:lnTo>
                  <a:lnTo>
                    <a:pt x="228777" y="198374"/>
                  </a:lnTo>
                  <a:lnTo>
                    <a:pt x="233794" y="197472"/>
                  </a:lnTo>
                  <a:lnTo>
                    <a:pt x="235966" y="199186"/>
                  </a:lnTo>
                  <a:lnTo>
                    <a:pt x="233502" y="200025"/>
                  </a:lnTo>
                  <a:lnTo>
                    <a:pt x="235686" y="201726"/>
                  </a:lnTo>
                  <a:lnTo>
                    <a:pt x="246024" y="199872"/>
                  </a:lnTo>
                  <a:lnTo>
                    <a:pt x="248069" y="200875"/>
                  </a:lnTo>
                  <a:lnTo>
                    <a:pt x="246265" y="201803"/>
                  </a:lnTo>
                  <a:lnTo>
                    <a:pt x="245211" y="202780"/>
                  </a:lnTo>
                  <a:lnTo>
                    <a:pt x="249555" y="203949"/>
                  </a:lnTo>
                  <a:lnTo>
                    <a:pt x="251079" y="202298"/>
                  </a:lnTo>
                  <a:lnTo>
                    <a:pt x="260604" y="201155"/>
                  </a:lnTo>
                  <a:lnTo>
                    <a:pt x="269582" y="202311"/>
                  </a:lnTo>
                  <a:lnTo>
                    <a:pt x="266890" y="203149"/>
                  </a:lnTo>
                  <a:lnTo>
                    <a:pt x="273888" y="202526"/>
                  </a:lnTo>
                  <a:lnTo>
                    <a:pt x="283540" y="204876"/>
                  </a:lnTo>
                  <a:lnTo>
                    <a:pt x="282244" y="202526"/>
                  </a:lnTo>
                  <a:lnTo>
                    <a:pt x="281482" y="201155"/>
                  </a:lnTo>
                  <a:lnTo>
                    <a:pt x="281114" y="200494"/>
                  </a:lnTo>
                  <a:lnTo>
                    <a:pt x="280593" y="199517"/>
                  </a:lnTo>
                  <a:lnTo>
                    <a:pt x="288353" y="205168"/>
                  </a:lnTo>
                  <a:lnTo>
                    <a:pt x="287223" y="201612"/>
                  </a:lnTo>
                  <a:lnTo>
                    <a:pt x="299554" y="204558"/>
                  </a:lnTo>
                  <a:lnTo>
                    <a:pt x="309994" y="208076"/>
                  </a:lnTo>
                  <a:lnTo>
                    <a:pt x="321640" y="210591"/>
                  </a:lnTo>
                  <a:lnTo>
                    <a:pt x="337261" y="210388"/>
                  </a:lnTo>
                  <a:lnTo>
                    <a:pt x="331495" y="208953"/>
                  </a:lnTo>
                  <a:lnTo>
                    <a:pt x="332130" y="208775"/>
                  </a:lnTo>
                  <a:lnTo>
                    <a:pt x="336956" y="207441"/>
                  </a:lnTo>
                  <a:lnTo>
                    <a:pt x="340131" y="206984"/>
                  </a:lnTo>
                  <a:lnTo>
                    <a:pt x="330111" y="203962"/>
                  </a:lnTo>
                  <a:lnTo>
                    <a:pt x="327418" y="208775"/>
                  </a:lnTo>
                  <a:lnTo>
                    <a:pt x="317728" y="208673"/>
                  </a:lnTo>
                  <a:lnTo>
                    <a:pt x="319455" y="206108"/>
                  </a:lnTo>
                  <a:lnTo>
                    <a:pt x="323557" y="203682"/>
                  </a:lnTo>
                  <a:lnTo>
                    <a:pt x="325488" y="201612"/>
                  </a:lnTo>
                  <a:lnTo>
                    <a:pt x="325704" y="201383"/>
                  </a:lnTo>
                  <a:lnTo>
                    <a:pt x="322173" y="199517"/>
                  </a:lnTo>
                  <a:lnTo>
                    <a:pt x="321602" y="199212"/>
                  </a:lnTo>
                  <a:lnTo>
                    <a:pt x="330758" y="201587"/>
                  </a:lnTo>
                  <a:lnTo>
                    <a:pt x="339051" y="202679"/>
                  </a:lnTo>
                  <a:lnTo>
                    <a:pt x="345922" y="204520"/>
                  </a:lnTo>
                  <a:lnTo>
                    <a:pt x="350837" y="209130"/>
                  </a:lnTo>
                  <a:lnTo>
                    <a:pt x="360984" y="209372"/>
                  </a:lnTo>
                  <a:lnTo>
                    <a:pt x="369354" y="208749"/>
                  </a:lnTo>
                  <a:lnTo>
                    <a:pt x="377761" y="208407"/>
                  </a:lnTo>
                  <a:lnTo>
                    <a:pt x="387997" y="209423"/>
                  </a:lnTo>
                  <a:lnTo>
                    <a:pt x="387502" y="210693"/>
                  </a:lnTo>
                  <a:lnTo>
                    <a:pt x="391007" y="208762"/>
                  </a:lnTo>
                  <a:lnTo>
                    <a:pt x="396532" y="209524"/>
                  </a:lnTo>
                  <a:lnTo>
                    <a:pt x="403694" y="210324"/>
                  </a:lnTo>
                  <a:lnTo>
                    <a:pt x="410959" y="208762"/>
                  </a:lnTo>
                  <a:lnTo>
                    <a:pt x="412115" y="208508"/>
                  </a:lnTo>
                  <a:lnTo>
                    <a:pt x="411543" y="208407"/>
                  </a:lnTo>
                  <a:lnTo>
                    <a:pt x="403847" y="206870"/>
                  </a:lnTo>
                  <a:lnTo>
                    <a:pt x="404355" y="204558"/>
                  </a:lnTo>
                  <a:lnTo>
                    <a:pt x="408393" y="204647"/>
                  </a:lnTo>
                  <a:lnTo>
                    <a:pt x="411200" y="204558"/>
                  </a:lnTo>
                  <a:lnTo>
                    <a:pt x="414020" y="204470"/>
                  </a:lnTo>
                  <a:lnTo>
                    <a:pt x="413308" y="205346"/>
                  </a:lnTo>
                  <a:lnTo>
                    <a:pt x="415086" y="206552"/>
                  </a:lnTo>
                  <a:lnTo>
                    <a:pt x="416077" y="204470"/>
                  </a:lnTo>
                  <a:lnTo>
                    <a:pt x="416242" y="204139"/>
                  </a:lnTo>
                  <a:lnTo>
                    <a:pt x="416547" y="203504"/>
                  </a:lnTo>
                  <a:lnTo>
                    <a:pt x="411543" y="204139"/>
                  </a:lnTo>
                  <a:lnTo>
                    <a:pt x="412470" y="203682"/>
                  </a:lnTo>
                  <a:lnTo>
                    <a:pt x="416090" y="201917"/>
                  </a:lnTo>
                  <a:lnTo>
                    <a:pt x="414870" y="198386"/>
                  </a:lnTo>
                  <a:lnTo>
                    <a:pt x="422249" y="199415"/>
                  </a:lnTo>
                  <a:close/>
                </a:path>
                <a:path w="1837689" h="219075">
                  <a:moveTo>
                    <a:pt x="422465" y="202552"/>
                  </a:moveTo>
                  <a:lnTo>
                    <a:pt x="417004" y="202552"/>
                  </a:lnTo>
                  <a:lnTo>
                    <a:pt x="416547" y="203504"/>
                  </a:lnTo>
                  <a:lnTo>
                    <a:pt x="418185" y="203301"/>
                  </a:lnTo>
                  <a:lnTo>
                    <a:pt x="422465" y="202552"/>
                  </a:lnTo>
                  <a:close/>
                </a:path>
                <a:path w="1837689" h="219075">
                  <a:moveTo>
                    <a:pt x="435648" y="16230"/>
                  </a:moveTo>
                  <a:lnTo>
                    <a:pt x="435025" y="15862"/>
                  </a:lnTo>
                  <a:lnTo>
                    <a:pt x="429729" y="14338"/>
                  </a:lnTo>
                  <a:lnTo>
                    <a:pt x="432663" y="10947"/>
                  </a:lnTo>
                  <a:lnTo>
                    <a:pt x="431292" y="11582"/>
                  </a:lnTo>
                  <a:lnTo>
                    <a:pt x="425792" y="15024"/>
                  </a:lnTo>
                  <a:lnTo>
                    <a:pt x="421474" y="17551"/>
                  </a:lnTo>
                  <a:lnTo>
                    <a:pt x="425348" y="19519"/>
                  </a:lnTo>
                  <a:lnTo>
                    <a:pt x="429856" y="17805"/>
                  </a:lnTo>
                  <a:lnTo>
                    <a:pt x="435648" y="16230"/>
                  </a:lnTo>
                  <a:close/>
                </a:path>
                <a:path w="1837689" h="219075">
                  <a:moveTo>
                    <a:pt x="436092" y="9334"/>
                  </a:moveTo>
                  <a:lnTo>
                    <a:pt x="434174" y="9194"/>
                  </a:lnTo>
                  <a:lnTo>
                    <a:pt x="432663" y="10947"/>
                  </a:lnTo>
                  <a:lnTo>
                    <a:pt x="436092" y="9334"/>
                  </a:lnTo>
                  <a:close/>
                </a:path>
                <a:path w="1837689" h="219075">
                  <a:moveTo>
                    <a:pt x="436981" y="201383"/>
                  </a:moveTo>
                  <a:lnTo>
                    <a:pt x="431126" y="201320"/>
                  </a:lnTo>
                  <a:lnTo>
                    <a:pt x="424789" y="202158"/>
                  </a:lnTo>
                  <a:lnTo>
                    <a:pt x="422465" y="202552"/>
                  </a:lnTo>
                  <a:lnTo>
                    <a:pt x="434733" y="202552"/>
                  </a:lnTo>
                  <a:lnTo>
                    <a:pt x="436981" y="201383"/>
                  </a:lnTo>
                  <a:close/>
                </a:path>
                <a:path w="1837689" h="219075">
                  <a:moveTo>
                    <a:pt x="439775" y="15265"/>
                  </a:moveTo>
                  <a:lnTo>
                    <a:pt x="435648" y="16230"/>
                  </a:lnTo>
                  <a:lnTo>
                    <a:pt x="437184" y="17170"/>
                  </a:lnTo>
                  <a:lnTo>
                    <a:pt x="438264" y="16179"/>
                  </a:lnTo>
                  <a:lnTo>
                    <a:pt x="439775" y="15265"/>
                  </a:lnTo>
                  <a:close/>
                </a:path>
                <a:path w="1837689" h="219075">
                  <a:moveTo>
                    <a:pt x="444639" y="14566"/>
                  </a:moveTo>
                  <a:lnTo>
                    <a:pt x="442404" y="13957"/>
                  </a:lnTo>
                  <a:lnTo>
                    <a:pt x="440982" y="14554"/>
                  </a:lnTo>
                  <a:lnTo>
                    <a:pt x="439775" y="15265"/>
                  </a:lnTo>
                  <a:lnTo>
                    <a:pt x="444639" y="14566"/>
                  </a:lnTo>
                  <a:close/>
                </a:path>
                <a:path w="1837689" h="219075">
                  <a:moveTo>
                    <a:pt x="450773" y="207987"/>
                  </a:moveTo>
                  <a:lnTo>
                    <a:pt x="442887" y="209334"/>
                  </a:lnTo>
                  <a:lnTo>
                    <a:pt x="445516" y="211124"/>
                  </a:lnTo>
                  <a:lnTo>
                    <a:pt x="450773" y="207987"/>
                  </a:lnTo>
                  <a:close/>
                </a:path>
                <a:path w="1837689" h="219075">
                  <a:moveTo>
                    <a:pt x="458101" y="9144"/>
                  </a:moveTo>
                  <a:lnTo>
                    <a:pt x="454228" y="8026"/>
                  </a:lnTo>
                  <a:lnTo>
                    <a:pt x="447471" y="6070"/>
                  </a:lnTo>
                  <a:lnTo>
                    <a:pt x="438378" y="8267"/>
                  </a:lnTo>
                  <a:lnTo>
                    <a:pt x="436092" y="9334"/>
                  </a:lnTo>
                  <a:lnTo>
                    <a:pt x="442633" y="9791"/>
                  </a:lnTo>
                  <a:lnTo>
                    <a:pt x="451243" y="8026"/>
                  </a:lnTo>
                  <a:lnTo>
                    <a:pt x="450799" y="12750"/>
                  </a:lnTo>
                  <a:lnTo>
                    <a:pt x="458101" y="9144"/>
                  </a:lnTo>
                  <a:close/>
                </a:path>
                <a:path w="1837689" h="219075">
                  <a:moveTo>
                    <a:pt x="461225" y="201726"/>
                  </a:moveTo>
                  <a:lnTo>
                    <a:pt x="460159" y="199694"/>
                  </a:lnTo>
                  <a:lnTo>
                    <a:pt x="454152" y="196989"/>
                  </a:lnTo>
                  <a:lnTo>
                    <a:pt x="454342" y="198437"/>
                  </a:lnTo>
                  <a:lnTo>
                    <a:pt x="451192" y="198970"/>
                  </a:lnTo>
                  <a:lnTo>
                    <a:pt x="451370" y="200418"/>
                  </a:lnTo>
                  <a:lnTo>
                    <a:pt x="461225" y="201726"/>
                  </a:lnTo>
                  <a:close/>
                </a:path>
                <a:path w="1837689" h="219075">
                  <a:moveTo>
                    <a:pt x="463181" y="13068"/>
                  </a:moveTo>
                  <a:lnTo>
                    <a:pt x="461873" y="11163"/>
                  </a:lnTo>
                  <a:lnTo>
                    <a:pt x="458584" y="14376"/>
                  </a:lnTo>
                  <a:lnTo>
                    <a:pt x="463181" y="13068"/>
                  </a:lnTo>
                  <a:close/>
                </a:path>
                <a:path w="1837689" h="219075">
                  <a:moveTo>
                    <a:pt x="473036" y="10972"/>
                  </a:moveTo>
                  <a:lnTo>
                    <a:pt x="468147" y="13195"/>
                  </a:lnTo>
                  <a:lnTo>
                    <a:pt x="470141" y="13144"/>
                  </a:lnTo>
                  <a:lnTo>
                    <a:pt x="473036" y="10972"/>
                  </a:lnTo>
                  <a:close/>
                </a:path>
                <a:path w="1837689" h="219075">
                  <a:moveTo>
                    <a:pt x="477062" y="9131"/>
                  </a:moveTo>
                  <a:lnTo>
                    <a:pt x="476123" y="8648"/>
                  </a:lnTo>
                  <a:lnTo>
                    <a:pt x="473036" y="10972"/>
                  </a:lnTo>
                  <a:lnTo>
                    <a:pt x="477062" y="9131"/>
                  </a:lnTo>
                  <a:close/>
                </a:path>
                <a:path w="1837689" h="219075">
                  <a:moveTo>
                    <a:pt x="477177" y="12941"/>
                  </a:moveTo>
                  <a:lnTo>
                    <a:pt x="470141" y="13144"/>
                  </a:lnTo>
                  <a:lnTo>
                    <a:pt x="466344" y="16002"/>
                  </a:lnTo>
                  <a:lnTo>
                    <a:pt x="477177" y="12941"/>
                  </a:lnTo>
                  <a:close/>
                </a:path>
                <a:path w="1837689" h="219075">
                  <a:moveTo>
                    <a:pt x="488226" y="7594"/>
                  </a:moveTo>
                  <a:lnTo>
                    <a:pt x="487895" y="6172"/>
                  </a:lnTo>
                  <a:lnTo>
                    <a:pt x="486676" y="8026"/>
                  </a:lnTo>
                  <a:lnTo>
                    <a:pt x="479894" y="10629"/>
                  </a:lnTo>
                  <a:lnTo>
                    <a:pt x="485800" y="11303"/>
                  </a:lnTo>
                  <a:lnTo>
                    <a:pt x="486981" y="9448"/>
                  </a:lnTo>
                  <a:lnTo>
                    <a:pt x="488226" y="7594"/>
                  </a:lnTo>
                  <a:close/>
                </a:path>
                <a:path w="1837689" h="219075">
                  <a:moveTo>
                    <a:pt x="530402" y="5397"/>
                  </a:moveTo>
                  <a:lnTo>
                    <a:pt x="524814" y="6134"/>
                  </a:lnTo>
                  <a:lnTo>
                    <a:pt x="516813" y="10477"/>
                  </a:lnTo>
                  <a:lnTo>
                    <a:pt x="508419" y="9702"/>
                  </a:lnTo>
                  <a:lnTo>
                    <a:pt x="511810" y="6489"/>
                  </a:lnTo>
                  <a:lnTo>
                    <a:pt x="520788" y="6438"/>
                  </a:lnTo>
                  <a:lnTo>
                    <a:pt x="524802" y="2311"/>
                  </a:lnTo>
                  <a:lnTo>
                    <a:pt x="517474" y="1727"/>
                  </a:lnTo>
                  <a:lnTo>
                    <a:pt x="513600" y="2781"/>
                  </a:lnTo>
                  <a:lnTo>
                    <a:pt x="509511" y="4216"/>
                  </a:lnTo>
                  <a:lnTo>
                    <a:pt x="501523" y="4724"/>
                  </a:lnTo>
                  <a:lnTo>
                    <a:pt x="502056" y="0"/>
                  </a:lnTo>
                  <a:lnTo>
                    <a:pt x="487819" y="2374"/>
                  </a:lnTo>
                  <a:lnTo>
                    <a:pt x="491540" y="7772"/>
                  </a:lnTo>
                  <a:lnTo>
                    <a:pt x="492798" y="10553"/>
                  </a:lnTo>
                  <a:lnTo>
                    <a:pt x="496658" y="12611"/>
                  </a:lnTo>
                  <a:lnTo>
                    <a:pt x="508177" y="15862"/>
                  </a:lnTo>
                  <a:lnTo>
                    <a:pt x="515239" y="13906"/>
                  </a:lnTo>
                  <a:lnTo>
                    <a:pt x="523113" y="11328"/>
                  </a:lnTo>
                  <a:lnTo>
                    <a:pt x="529056" y="8407"/>
                  </a:lnTo>
                  <a:lnTo>
                    <a:pt x="530402" y="5397"/>
                  </a:lnTo>
                  <a:close/>
                </a:path>
                <a:path w="1837689" h="219075">
                  <a:moveTo>
                    <a:pt x="542188" y="10668"/>
                  </a:moveTo>
                  <a:lnTo>
                    <a:pt x="533844" y="9842"/>
                  </a:lnTo>
                  <a:lnTo>
                    <a:pt x="531393" y="13538"/>
                  </a:lnTo>
                  <a:lnTo>
                    <a:pt x="542188" y="10668"/>
                  </a:lnTo>
                  <a:close/>
                </a:path>
                <a:path w="1837689" h="219075">
                  <a:moveTo>
                    <a:pt x="585749" y="213156"/>
                  </a:moveTo>
                  <a:lnTo>
                    <a:pt x="577456" y="211759"/>
                  </a:lnTo>
                  <a:lnTo>
                    <a:pt x="577659" y="213220"/>
                  </a:lnTo>
                  <a:lnTo>
                    <a:pt x="572973" y="214122"/>
                  </a:lnTo>
                  <a:lnTo>
                    <a:pt x="585749" y="213156"/>
                  </a:lnTo>
                  <a:close/>
                </a:path>
                <a:path w="1837689" h="219075">
                  <a:moveTo>
                    <a:pt x="610285" y="204419"/>
                  </a:moveTo>
                  <a:lnTo>
                    <a:pt x="610209" y="198653"/>
                  </a:lnTo>
                  <a:lnTo>
                    <a:pt x="605028" y="196672"/>
                  </a:lnTo>
                  <a:lnTo>
                    <a:pt x="600544" y="199072"/>
                  </a:lnTo>
                  <a:lnTo>
                    <a:pt x="594944" y="199402"/>
                  </a:lnTo>
                  <a:lnTo>
                    <a:pt x="601560" y="201180"/>
                  </a:lnTo>
                  <a:lnTo>
                    <a:pt x="600684" y="203073"/>
                  </a:lnTo>
                  <a:lnTo>
                    <a:pt x="593623" y="206400"/>
                  </a:lnTo>
                  <a:lnTo>
                    <a:pt x="586879" y="204711"/>
                  </a:lnTo>
                  <a:lnTo>
                    <a:pt x="575221" y="207695"/>
                  </a:lnTo>
                  <a:lnTo>
                    <a:pt x="577926" y="204177"/>
                  </a:lnTo>
                  <a:lnTo>
                    <a:pt x="588683" y="200609"/>
                  </a:lnTo>
                  <a:lnTo>
                    <a:pt x="560908" y="199263"/>
                  </a:lnTo>
                  <a:lnTo>
                    <a:pt x="530288" y="198526"/>
                  </a:lnTo>
                  <a:lnTo>
                    <a:pt x="498716" y="198259"/>
                  </a:lnTo>
                  <a:lnTo>
                    <a:pt x="468020" y="198323"/>
                  </a:lnTo>
                  <a:lnTo>
                    <a:pt x="485089" y="198996"/>
                  </a:lnTo>
                  <a:lnTo>
                    <a:pt x="483006" y="201612"/>
                  </a:lnTo>
                  <a:lnTo>
                    <a:pt x="474941" y="201574"/>
                  </a:lnTo>
                  <a:lnTo>
                    <a:pt x="468642" y="202692"/>
                  </a:lnTo>
                  <a:lnTo>
                    <a:pt x="476808" y="209448"/>
                  </a:lnTo>
                  <a:lnTo>
                    <a:pt x="471893" y="208838"/>
                  </a:lnTo>
                  <a:lnTo>
                    <a:pt x="467156" y="209664"/>
                  </a:lnTo>
                  <a:lnTo>
                    <a:pt x="467652" y="207340"/>
                  </a:lnTo>
                  <a:lnTo>
                    <a:pt x="461530" y="209905"/>
                  </a:lnTo>
                  <a:lnTo>
                    <a:pt x="467741" y="214033"/>
                  </a:lnTo>
                  <a:lnTo>
                    <a:pt x="459854" y="214109"/>
                  </a:lnTo>
                  <a:lnTo>
                    <a:pt x="454279" y="213842"/>
                  </a:lnTo>
                  <a:lnTo>
                    <a:pt x="449224" y="214172"/>
                  </a:lnTo>
                  <a:lnTo>
                    <a:pt x="442950" y="216039"/>
                  </a:lnTo>
                  <a:lnTo>
                    <a:pt x="455015" y="218122"/>
                  </a:lnTo>
                  <a:lnTo>
                    <a:pt x="471360" y="216001"/>
                  </a:lnTo>
                  <a:lnTo>
                    <a:pt x="485228" y="217652"/>
                  </a:lnTo>
                  <a:lnTo>
                    <a:pt x="492125" y="208953"/>
                  </a:lnTo>
                  <a:lnTo>
                    <a:pt x="495985" y="210045"/>
                  </a:lnTo>
                  <a:lnTo>
                    <a:pt x="495058" y="212953"/>
                  </a:lnTo>
                  <a:lnTo>
                    <a:pt x="498563" y="214528"/>
                  </a:lnTo>
                  <a:lnTo>
                    <a:pt x="501205" y="212432"/>
                  </a:lnTo>
                  <a:lnTo>
                    <a:pt x="494550" y="207264"/>
                  </a:lnTo>
                  <a:lnTo>
                    <a:pt x="497090" y="204343"/>
                  </a:lnTo>
                  <a:lnTo>
                    <a:pt x="503135" y="207010"/>
                  </a:lnTo>
                  <a:lnTo>
                    <a:pt x="513054" y="202946"/>
                  </a:lnTo>
                  <a:lnTo>
                    <a:pt x="517105" y="202933"/>
                  </a:lnTo>
                  <a:lnTo>
                    <a:pt x="512597" y="205282"/>
                  </a:lnTo>
                  <a:lnTo>
                    <a:pt x="515023" y="210807"/>
                  </a:lnTo>
                  <a:lnTo>
                    <a:pt x="516813" y="211975"/>
                  </a:lnTo>
                  <a:lnTo>
                    <a:pt x="520649" y="210502"/>
                  </a:lnTo>
                  <a:lnTo>
                    <a:pt x="529145" y="213423"/>
                  </a:lnTo>
                  <a:lnTo>
                    <a:pt x="535660" y="213702"/>
                  </a:lnTo>
                  <a:lnTo>
                    <a:pt x="530821" y="211772"/>
                  </a:lnTo>
                  <a:lnTo>
                    <a:pt x="538734" y="209981"/>
                  </a:lnTo>
                  <a:lnTo>
                    <a:pt x="534771" y="207886"/>
                  </a:lnTo>
                  <a:lnTo>
                    <a:pt x="535940" y="204673"/>
                  </a:lnTo>
                  <a:lnTo>
                    <a:pt x="551002" y="202641"/>
                  </a:lnTo>
                  <a:lnTo>
                    <a:pt x="557047" y="205219"/>
                  </a:lnTo>
                  <a:lnTo>
                    <a:pt x="556577" y="207556"/>
                  </a:lnTo>
                  <a:lnTo>
                    <a:pt x="551611" y="206997"/>
                  </a:lnTo>
                  <a:lnTo>
                    <a:pt x="547598" y="206997"/>
                  </a:lnTo>
                  <a:lnTo>
                    <a:pt x="544207" y="211378"/>
                  </a:lnTo>
                  <a:lnTo>
                    <a:pt x="557682" y="209600"/>
                  </a:lnTo>
                  <a:lnTo>
                    <a:pt x="559917" y="213652"/>
                  </a:lnTo>
                  <a:lnTo>
                    <a:pt x="576160" y="210235"/>
                  </a:lnTo>
                  <a:lnTo>
                    <a:pt x="595947" y="207721"/>
                  </a:lnTo>
                  <a:lnTo>
                    <a:pt x="610285" y="204419"/>
                  </a:lnTo>
                  <a:close/>
                </a:path>
                <a:path w="1837689" h="219075">
                  <a:moveTo>
                    <a:pt x="656310" y="213398"/>
                  </a:moveTo>
                  <a:lnTo>
                    <a:pt x="655193" y="211404"/>
                  </a:lnTo>
                  <a:lnTo>
                    <a:pt x="649782" y="213245"/>
                  </a:lnTo>
                  <a:lnTo>
                    <a:pt x="656310" y="213398"/>
                  </a:lnTo>
                  <a:close/>
                </a:path>
                <a:path w="1837689" h="219075">
                  <a:moveTo>
                    <a:pt x="661809" y="202501"/>
                  </a:moveTo>
                  <a:lnTo>
                    <a:pt x="661555" y="202501"/>
                  </a:lnTo>
                  <a:lnTo>
                    <a:pt x="661809" y="202501"/>
                  </a:lnTo>
                  <a:close/>
                </a:path>
                <a:path w="1837689" h="219075">
                  <a:moveTo>
                    <a:pt x="662660" y="197853"/>
                  </a:moveTo>
                  <a:lnTo>
                    <a:pt x="650925" y="198640"/>
                  </a:lnTo>
                  <a:lnTo>
                    <a:pt x="640867" y="199466"/>
                  </a:lnTo>
                  <a:lnTo>
                    <a:pt x="630389" y="199504"/>
                  </a:lnTo>
                  <a:lnTo>
                    <a:pt x="617385" y="197954"/>
                  </a:lnTo>
                  <a:lnTo>
                    <a:pt x="613867" y="201066"/>
                  </a:lnTo>
                  <a:lnTo>
                    <a:pt x="615416" y="204063"/>
                  </a:lnTo>
                  <a:lnTo>
                    <a:pt x="618020" y="206997"/>
                  </a:lnTo>
                  <a:lnTo>
                    <a:pt x="617651" y="209892"/>
                  </a:lnTo>
                  <a:lnTo>
                    <a:pt x="627557" y="210921"/>
                  </a:lnTo>
                  <a:lnTo>
                    <a:pt x="626389" y="203657"/>
                  </a:lnTo>
                  <a:lnTo>
                    <a:pt x="636689" y="202349"/>
                  </a:lnTo>
                  <a:lnTo>
                    <a:pt x="640791" y="203822"/>
                  </a:lnTo>
                  <a:lnTo>
                    <a:pt x="646874" y="203517"/>
                  </a:lnTo>
                  <a:lnTo>
                    <a:pt x="654062" y="202653"/>
                  </a:lnTo>
                  <a:lnTo>
                    <a:pt x="661555" y="202501"/>
                  </a:lnTo>
                  <a:lnTo>
                    <a:pt x="660349" y="200977"/>
                  </a:lnTo>
                  <a:lnTo>
                    <a:pt x="660361" y="199250"/>
                  </a:lnTo>
                  <a:lnTo>
                    <a:pt x="662660" y="197853"/>
                  </a:lnTo>
                  <a:close/>
                </a:path>
                <a:path w="1837689" h="219075">
                  <a:moveTo>
                    <a:pt x="743800" y="213461"/>
                  </a:moveTo>
                  <a:lnTo>
                    <a:pt x="740562" y="214033"/>
                  </a:lnTo>
                  <a:lnTo>
                    <a:pt x="735698" y="213436"/>
                  </a:lnTo>
                  <a:lnTo>
                    <a:pt x="738809" y="218681"/>
                  </a:lnTo>
                  <a:lnTo>
                    <a:pt x="743242" y="214033"/>
                  </a:lnTo>
                  <a:lnTo>
                    <a:pt x="743800" y="213461"/>
                  </a:lnTo>
                  <a:close/>
                </a:path>
                <a:path w="1837689" h="219075">
                  <a:moveTo>
                    <a:pt x="745502" y="212928"/>
                  </a:moveTo>
                  <a:lnTo>
                    <a:pt x="744639" y="212585"/>
                  </a:lnTo>
                  <a:lnTo>
                    <a:pt x="743800" y="213461"/>
                  </a:lnTo>
                  <a:lnTo>
                    <a:pt x="745413" y="213169"/>
                  </a:lnTo>
                  <a:lnTo>
                    <a:pt x="745502" y="212928"/>
                  </a:lnTo>
                  <a:close/>
                </a:path>
                <a:path w="1837689" h="219075">
                  <a:moveTo>
                    <a:pt x="750468" y="214896"/>
                  </a:moveTo>
                  <a:lnTo>
                    <a:pt x="749592" y="214553"/>
                  </a:lnTo>
                  <a:lnTo>
                    <a:pt x="749452" y="214617"/>
                  </a:lnTo>
                  <a:lnTo>
                    <a:pt x="750468" y="214896"/>
                  </a:lnTo>
                  <a:close/>
                </a:path>
                <a:path w="1837689" h="219075">
                  <a:moveTo>
                    <a:pt x="753440" y="216065"/>
                  </a:moveTo>
                  <a:lnTo>
                    <a:pt x="752665" y="215480"/>
                  </a:lnTo>
                  <a:lnTo>
                    <a:pt x="750468" y="214896"/>
                  </a:lnTo>
                  <a:lnTo>
                    <a:pt x="753440" y="216065"/>
                  </a:lnTo>
                  <a:close/>
                </a:path>
                <a:path w="1837689" h="219075">
                  <a:moveTo>
                    <a:pt x="1009002" y="205473"/>
                  </a:moveTo>
                  <a:lnTo>
                    <a:pt x="1005713" y="206349"/>
                  </a:lnTo>
                  <a:lnTo>
                    <a:pt x="1006957" y="208622"/>
                  </a:lnTo>
                  <a:lnTo>
                    <a:pt x="1009002" y="205473"/>
                  </a:lnTo>
                  <a:close/>
                </a:path>
                <a:path w="1837689" h="219075">
                  <a:moveTo>
                    <a:pt x="1011872" y="204762"/>
                  </a:moveTo>
                  <a:lnTo>
                    <a:pt x="1010221" y="203606"/>
                  </a:lnTo>
                  <a:lnTo>
                    <a:pt x="1009002" y="205473"/>
                  </a:lnTo>
                  <a:lnTo>
                    <a:pt x="1010297" y="205130"/>
                  </a:lnTo>
                  <a:lnTo>
                    <a:pt x="1011872" y="204762"/>
                  </a:lnTo>
                  <a:close/>
                </a:path>
                <a:path w="1837689" h="219075">
                  <a:moveTo>
                    <a:pt x="1082624" y="202285"/>
                  </a:moveTo>
                  <a:lnTo>
                    <a:pt x="1076845" y="201422"/>
                  </a:lnTo>
                  <a:lnTo>
                    <a:pt x="1076477" y="201371"/>
                  </a:lnTo>
                  <a:lnTo>
                    <a:pt x="1076604" y="199771"/>
                  </a:lnTo>
                  <a:lnTo>
                    <a:pt x="1076655" y="198297"/>
                  </a:lnTo>
                  <a:lnTo>
                    <a:pt x="1076528" y="195745"/>
                  </a:lnTo>
                  <a:lnTo>
                    <a:pt x="1069289" y="193675"/>
                  </a:lnTo>
                  <a:lnTo>
                    <a:pt x="1047711" y="195834"/>
                  </a:lnTo>
                  <a:lnTo>
                    <a:pt x="1022362" y="197510"/>
                  </a:lnTo>
                  <a:lnTo>
                    <a:pt x="995794" y="198297"/>
                  </a:lnTo>
                  <a:lnTo>
                    <a:pt x="970584" y="197764"/>
                  </a:lnTo>
                  <a:lnTo>
                    <a:pt x="965962" y="200634"/>
                  </a:lnTo>
                  <a:lnTo>
                    <a:pt x="958634" y="201053"/>
                  </a:lnTo>
                  <a:lnTo>
                    <a:pt x="951001" y="201269"/>
                  </a:lnTo>
                  <a:lnTo>
                    <a:pt x="945489" y="203504"/>
                  </a:lnTo>
                  <a:lnTo>
                    <a:pt x="944765" y="201612"/>
                  </a:lnTo>
                  <a:lnTo>
                    <a:pt x="944638" y="201422"/>
                  </a:lnTo>
                  <a:lnTo>
                    <a:pt x="942276" y="199771"/>
                  </a:lnTo>
                  <a:lnTo>
                    <a:pt x="941489" y="197764"/>
                  </a:lnTo>
                  <a:lnTo>
                    <a:pt x="933627" y="199110"/>
                  </a:lnTo>
                  <a:lnTo>
                    <a:pt x="935697" y="200456"/>
                  </a:lnTo>
                  <a:lnTo>
                    <a:pt x="940663" y="201917"/>
                  </a:lnTo>
                  <a:lnTo>
                    <a:pt x="941451" y="203581"/>
                  </a:lnTo>
                  <a:lnTo>
                    <a:pt x="932535" y="204647"/>
                  </a:lnTo>
                  <a:lnTo>
                    <a:pt x="931214" y="203974"/>
                  </a:lnTo>
                  <a:lnTo>
                    <a:pt x="925423" y="201002"/>
                  </a:lnTo>
                  <a:lnTo>
                    <a:pt x="925474" y="200456"/>
                  </a:lnTo>
                  <a:lnTo>
                    <a:pt x="926122" y="198602"/>
                  </a:lnTo>
                  <a:lnTo>
                    <a:pt x="919594" y="198920"/>
                  </a:lnTo>
                  <a:lnTo>
                    <a:pt x="918921" y="199923"/>
                  </a:lnTo>
                  <a:lnTo>
                    <a:pt x="919594" y="201612"/>
                  </a:lnTo>
                  <a:lnTo>
                    <a:pt x="917155" y="203974"/>
                  </a:lnTo>
                  <a:lnTo>
                    <a:pt x="916876" y="203784"/>
                  </a:lnTo>
                  <a:lnTo>
                    <a:pt x="916203" y="203314"/>
                  </a:lnTo>
                  <a:lnTo>
                    <a:pt x="907542" y="197154"/>
                  </a:lnTo>
                  <a:lnTo>
                    <a:pt x="871156" y="199771"/>
                  </a:lnTo>
                  <a:lnTo>
                    <a:pt x="831443" y="202171"/>
                  </a:lnTo>
                  <a:lnTo>
                    <a:pt x="790524" y="203314"/>
                  </a:lnTo>
                  <a:lnTo>
                    <a:pt x="750582" y="202107"/>
                  </a:lnTo>
                  <a:lnTo>
                    <a:pt x="754481" y="206476"/>
                  </a:lnTo>
                  <a:lnTo>
                    <a:pt x="738174" y="206895"/>
                  </a:lnTo>
                  <a:lnTo>
                    <a:pt x="723557" y="209397"/>
                  </a:lnTo>
                  <a:lnTo>
                    <a:pt x="709409" y="210566"/>
                  </a:lnTo>
                  <a:lnTo>
                    <a:pt x="694588" y="206997"/>
                  </a:lnTo>
                  <a:lnTo>
                    <a:pt x="687501" y="210756"/>
                  </a:lnTo>
                  <a:lnTo>
                    <a:pt x="691413" y="208635"/>
                  </a:lnTo>
                  <a:lnTo>
                    <a:pt x="690575" y="208165"/>
                  </a:lnTo>
                  <a:lnTo>
                    <a:pt x="683475" y="204177"/>
                  </a:lnTo>
                  <a:lnTo>
                    <a:pt x="686587" y="202666"/>
                  </a:lnTo>
                  <a:lnTo>
                    <a:pt x="689622" y="201193"/>
                  </a:lnTo>
                  <a:lnTo>
                    <a:pt x="683234" y="202666"/>
                  </a:lnTo>
                  <a:lnTo>
                    <a:pt x="676465" y="201002"/>
                  </a:lnTo>
                  <a:lnTo>
                    <a:pt x="669899" y="202349"/>
                  </a:lnTo>
                  <a:lnTo>
                    <a:pt x="681609" y="204457"/>
                  </a:lnTo>
                  <a:lnTo>
                    <a:pt x="673404" y="208165"/>
                  </a:lnTo>
                  <a:lnTo>
                    <a:pt x="664337" y="205841"/>
                  </a:lnTo>
                  <a:lnTo>
                    <a:pt x="661631" y="202565"/>
                  </a:lnTo>
                  <a:lnTo>
                    <a:pt x="655942" y="205676"/>
                  </a:lnTo>
                  <a:lnTo>
                    <a:pt x="660742" y="208495"/>
                  </a:lnTo>
                  <a:lnTo>
                    <a:pt x="669531" y="211175"/>
                  </a:lnTo>
                  <a:lnTo>
                    <a:pt x="675843" y="213880"/>
                  </a:lnTo>
                  <a:lnTo>
                    <a:pt x="690460" y="211683"/>
                  </a:lnTo>
                  <a:lnTo>
                    <a:pt x="700417" y="214439"/>
                  </a:lnTo>
                  <a:lnTo>
                    <a:pt x="710184" y="218046"/>
                  </a:lnTo>
                  <a:lnTo>
                    <a:pt x="724268" y="218401"/>
                  </a:lnTo>
                  <a:lnTo>
                    <a:pt x="730211" y="216623"/>
                  </a:lnTo>
                  <a:lnTo>
                    <a:pt x="729094" y="215087"/>
                  </a:lnTo>
                  <a:lnTo>
                    <a:pt x="725398" y="213614"/>
                  </a:lnTo>
                  <a:lnTo>
                    <a:pt x="723607" y="212001"/>
                  </a:lnTo>
                  <a:lnTo>
                    <a:pt x="731710" y="212001"/>
                  </a:lnTo>
                  <a:lnTo>
                    <a:pt x="732599" y="211683"/>
                  </a:lnTo>
                  <a:lnTo>
                    <a:pt x="735215" y="210756"/>
                  </a:lnTo>
                  <a:lnTo>
                    <a:pt x="735761" y="210566"/>
                  </a:lnTo>
                  <a:lnTo>
                    <a:pt x="739876" y="209105"/>
                  </a:lnTo>
                  <a:lnTo>
                    <a:pt x="746290" y="210832"/>
                  </a:lnTo>
                  <a:lnTo>
                    <a:pt x="745502" y="212928"/>
                  </a:lnTo>
                  <a:lnTo>
                    <a:pt x="749592" y="214553"/>
                  </a:lnTo>
                  <a:lnTo>
                    <a:pt x="751928" y="213461"/>
                  </a:lnTo>
                  <a:lnTo>
                    <a:pt x="763460" y="213283"/>
                  </a:lnTo>
                  <a:lnTo>
                    <a:pt x="769810" y="212001"/>
                  </a:lnTo>
                  <a:lnTo>
                    <a:pt x="777214" y="211061"/>
                  </a:lnTo>
                  <a:lnTo>
                    <a:pt x="792416" y="211797"/>
                  </a:lnTo>
                  <a:lnTo>
                    <a:pt x="794473" y="211061"/>
                  </a:lnTo>
                  <a:lnTo>
                    <a:pt x="796493" y="210324"/>
                  </a:lnTo>
                  <a:lnTo>
                    <a:pt x="800569" y="210312"/>
                  </a:lnTo>
                  <a:lnTo>
                    <a:pt x="800303" y="209105"/>
                  </a:lnTo>
                  <a:lnTo>
                    <a:pt x="799833" y="206819"/>
                  </a:lnTo>
                  <a:lnTo>
                    <a:pt x="808240" y="209397"/>
                  </a:lnTo>
                  <a:lnTo>
                    <a:pt x="812304" y="211061"/>
                  </a:lnTo>
                  <a:lnTo>
                    <a:pt x="817003" y="212610"/>
                  </a:lnTo>
                  <a:lnTo>
                    <a:pt x="827189" y="214757"/>
                  </a:lnTo>
                  <a:lnTo>
                    <a:pt x="826414" y="212725"/>
                  </a:lnTo>
                  <a:lnTo>
                    <a:pt x="820140" y="208216"/>
                  </a:lnTo>
                  <a:lnTo>
                    <a:pt x="820039" y="206819"/>
                  </a:lnTo>
                  <a:lnTo>
                    <a:pt x="820102" y="203784"/>
                  </a:lnTo>
                  <a:lnTo>
                    <a:pt x="836256" y="206082"/>
                  </a:lnTo>
                  <a:lnTo>
                    <a:pt x="846455" y="205841"/>
                  </a:lnTo>
                  <a:lnTo>
                    <a:pt x="854798" y="205359"/>
                  </a:lnTo>
                  <a:lnTo>
                    <a:pt x="865403" y="206870"/>
                  </a:lnTo>
                  <a:lnTo>
                    <a:pt x="863447" y="207124"/>
                  </a:lnTo>
                  <a:lnTo>
                    <a:pt x="861136" y="208280"/>
                  </a:lnTo>
                  <a:lnTo>
                    <a:pt x="856449" y="207746"/>
                  </a:lnTo>
                  <a:lnTo>
                    <a:pt x="859866" y="210134"/>
                  </a:lnTo>
                  <a:lnTo>
                    <a:pt x="865822" y="209511"/>
                  </a:lnTo>
                  <a:lnTo>
                    <a:pt x="871575" y="208280"/>
                  </a:lnTo>
                  <a:lnTo>
                    <a:pt x="873163" y="207949"/>
                  </a:lnTo>
                  <a:lnTo>
                    <a:pt x="880706" y="207467"/>
                  </a:lnTo>
                  <a:lnTo>
                    <a:pt x="879868" y="212686"/>
                  </a:lnTo>
                  <a:lnTo>
                    <a:pt x="887641" y="211582"/>
                  </a:lnTo>
                  <a:lnTo>
                    <a:pt x="896772" y="210413"/>
                  </a:lnTo>
                  <a:lnTo>
                    <a:pt x="906399" y="210096"/>
                  </a:lnTo>
                  <a:lnTo>
                    <a:pt x="915492" y="211582"/>
                  </a:lnTo>
                  <a:lnTo>
                    <a:pt x="913015" y="214236"/>
                  </a:lnTo>
                  <a:lnTo>
                    <a:pt x="930630" y="211848"/>
                  </a:lnTo>
                  <a:lnTo>
                    <a:pt x="948677" y="210680"/>
                  </a:lnTo>
                  <a:lnTo>
                    <a:pt x="961301" y="210096"/>
                  </a:lnTo>
                  <a:lnTo>
                    <a:pt x="966101" y="209867"/>
                  </a:lnTo>
                  <a:lnTo>
                    <a:pt x="981862" y="208584"/>
                  </a:lnTo>
                  <a:lnTo>
                    <a:pt x="992390" y="211582"/>
                  </a:lnTo>
                  <a:lnTo>
                    <a:pt x="999794" y="209321"/>
                  </a:lnTo>
                  <a:lnTo>
                    <a:pt x="994295" y="208584"/>
                  </a:lnTo>
                  <a:lnTo>
                    <a:pt x="991489" y="208216"/>
                  </a:lnTo>
                  <a:lnTo>
                    <a:pt x="987437" y="207467"/>
                  </a:lnTo>
                  <a:lnTo>
                    <a:pt x="981824" y="206438"/>
                  </a:lnTo>
                  <a:lnTo>
                    <a:pt x="982662" y="205359"/>
                  </a:lnTo>
                  <a:lnTo>
                    <a:pt x="983195" y="204647"/>
                  </a:lnTo>
                  <a:lnTo>
                    <a:pt x="984084" y="203504"/>
                  </a:lnTo>
                  <a:lnTo>
                    <a:pt x="985151" y="202120"/>
                  </a:lnTo>
                  <a:lnTo>
                    <a:pt x="988872" y="205663"/>
                  </a:lnTo>
                  <a:lnTo>
                    <a:pt x="995121" y="204406"/>
                  </a:lnTo>
                  <a:lnTo>
                    <a:pt x="1003160" y="202120"/>
                  </a:lnTo>
                  <a:lnTo>
                    <a:pt x="1003655" y="201980"/>
                  </a:lnTo>
                  <a:lnTo>
                    <a:pt x="1014222" y="202057"/>
                  </a:lnTo>
                  <a:lnTo>
                    <a:pt x="1015034" y="204025"/>
                  </a:lnTo>
                  <a:lnTo>
                    <a:pt x="1011872" y="204762"/>
                  </a:lnTo>
                  <a:lnTo>
                    <a:pt x="1015060" y="206971"/>
                  </a:lnTo>
                  <a:lnTo>
                    <a:pt x="1023137" y="205320"/>
                  </a:lnTo>
                  <a:lnTo>
                    <a:pt x="1025029" y="207416"/>
                  </a:lnTo>
                  <a:lnTo>
                    <a:pt x="1030427" y="207835"/>
                  </a:lnTo>
                  <a:lnTo>
                    <a:pt x="1035215" y="208394"/>
                  </a:lnTo>
                  <a:lnTo>
                    <a:pt x="1035304" y="210845"/>
                  </a:lnTo>
                  <a:lnTo>
                    <a:pt x="1051902" y="205320"/>
                  </a:lnTo>
                  <a:lnTo>
                    <a:pt x="1061948" y="201980"/>
                  </a:lnTo>
                  <a:lnTo>
                    <a:pt x="1063625" y="201422"/>
                  </a:lnTo>
                  <a:lnTo>
                    <a:pt x="1068311" y="203898"/>
                  </a:lnTo>
                  <a:lnTo>
                    <a:pt x="1076553" y="203161"/>
                  </a:lnTo>
                  <a:lnTo>
                    <a:pt x="1082624" y="202285"/>
                  </a:lnTo>
                  <a:close/>
                </a:path>
                <a:path w="1837689" h="219075">
                  <a:moveTo>
                    <a:pt x="1091793" y="200621"/>
                  </a:moveTo>
                  <a:lnTo>
                    <a:pt x="1088085" y="201510"/>
                  </a:lnTo>
                  <a:lnTo>
                    <a:pt x="1082624" y="202285"/>
                  </a:lnTo>
                  <a:lnTo>
                    <a:pt x="1084440" y="202247"/>
                  </a:lnTo>
                  <a:lnTo>
                    <a:pt x="1086624" y="202095"/>
                  </a:lnTo>
                  <a:lnTo>
                    <a:pt x="1089507" y="201790"/>
                  </a:lnTo>
                  <a:lnTo>
                    <a:pt x="1091793" y="200621"/>
                  </a:lnTo>
                  <a:close/>
                </a:path>
                <a:path w="1837689" h="219075">
                  <a:moveTo>
                    <a:pt x="1113104" y="91376"/>
                  </a:moveTo>
                  <a:lnTo>
                    <a:pt x="1109040" y="88823"/>
                  </a:lnTo>
                  <a:lnTo>
                    <a:pt x="1111504" y="87414"/>
                  </a:lnTo>
                  <a:lnTo>
                    <a:pt x="1103490" y="87033"/>
                  </a:lnTo>
                  <a:lnTo>
                    <a:pt x="1091222" y="87642"/>
                  </a:lnTo>
                  <a:lnTo>
                    <a:pt x="1080516" y="91249"/>
                  </a:lnTo>
                  <a:lnTo>
                    <a:pt x="1079588" y="93497"/>
                  </a:lnTo>
                  <a:lnTo>
                    <a:pt x="1079487" y="93967"/>
                  </a:lnTo>
                  <a:lnTo>
                    <a:pt x="1086167" y="99783"/>
                  </a:lnTo>
                  <a:lnTo>
                    <a:pt x="1086256" y="100012"/>
                  </a:lnTo>
                  <a:lnTo>
                    <a:pt x="1086650" y="101866"/>
                  </a:lnTo>
                  <a:lnTo>
                    <a:pt x="1094422" y="99364"/>
                  </a:lnTo>
                  <a:lnTo>
                    <a:pt x="1098765" y="94602"/>
                  </a:lnTo>
                  <a:lnTo>
                    <a:pt x="1104658" y="92113"/>
                  </a:lnTo>
                  <a:lnTo>
                    <a:pt x="1104773" y="97104"/>
                  </a:lnTo>
                  <a:lnTo>
                    <a:pt x="1106017" y="93637"/>
                  </a:lnTo>
                  <a:lnTo>
                    <a:pt x="1110792" y="92113"/>
                  </a:lnTo>
                  <a:lnTo>
                    <a:pt x="1113104" y="91376"/>
                  </a:lnTo>
                  <a:close/>
                </a:path>
                <a:path w="1837689" h="219075">
                  <a:moveTo>
                    <a:pt x="1113815" y="86080"/>
                  </a:moveTo>
                  <a:lnTo>
                    <a:pt x="1111504" y="87414"/>
                  </a:lnTo>
                  <a:lnTo>
                    <a:pt x="1113612" y="87515"/>
                  </a:lnTo>
                  <a:lnTo>
                    <a:pt x="1113815" y="86080"/>
                  </a:lnTo>
                  <a:close/>
                </a:path>
                <a:path w="1837689" h="219075">
                  <a:moveTo>
                    <a:pt x="1151839" y="205397"/>
                  </a:moveTo>
                  <a:lnTo>
                    <a:pt x="1151813" y="203098"/>
                  </a:lnTo>
                  <a:lnTo>
                    <a:pt x="1151216" y="203835"/>
                  </a:lnTo>
                  <a:lnTo>
                    <a:pt x="1151013" y="204597"/>
                  </a:lnTo>
                  <a:lnTo>
                    <a:pt x="1151839" y="205397"/>
                  </a:lnTo>
                  <a:close/>
                </a:path>
                <a:path w="1837689" h="219075">
                  <a:moveTo>
                    <a:pt x="1156792" y="96393"/>
                  </a:moveTo>
                  <a:lnTo>
                    <a:pt x="1153160" y="97942"/>
                  </a:lnTo>
                  <a:lnTo>
                    <a:pt x="1147965" y="98691"/>
                  </a:lnTo>
                  <a:lnTo>
                    <a:pt x="1146111" y="97320"/>
                  </a:lnTo>
                  <a:lnTo>
                    <a:pt x="1146263" y="95643"/>
                  </a:lnTo>
                  <a:lnTo>
                    <a:pt x="1146352" y="94678"/>
                  </a:lnTo>
                  <a:lnTo>
                    <a:pt x="1146327" y="93497"/>
                  </a:lnTo>
                  <a:lnTo>
                    <a:pt x="1154963" y="96418"/>
                  </a:lnTo>
                  <a:lnTo>
                    <a:pt x="1154747" y="93497"/>
                  </a:lnTo>
                  <a:lnTo>
                    <a:pt x="1154442" y="89014"/>
                  </a:lnTo>
                  <a:lnTo>
                    <a:pt x="1154328" y="87401"/>
                  </a:lnTo>
                  <a:lnTo>
                    <a:pt x="1154379" y="87109"/>
                  </a:lnTo>
                  <a:lnTo>
                    <a:pt x="1146073" y="84797"/>
                  </a:lnTo>
                  <a:lnTo>
                    <a:pt x="1141374" y="89014"/>
                  </a:lnTo>
                  <a:lnTo>
                    <a:pt x="1143101" y="84594"/>
                  </a:lnTo>
                  <a:lnTo>
                    <a:pt x="1135316" y="84251"/>
                  </a:lnTo>
                  <a:lnTo>
                    <a:pt x="1136688" y="94678"/>
                  </a:lnTo>
                  <a:lnTo>
                    <a:pt x="1128420" y="90868"/>
                  </a:lnTo>
                  <a:lnTo>
                    <a:pt x="1128585" y="90043"/>
                  </a:lnTo>
                  <a:lnTo>
                    <a:pt x="1129080" y="87655"/>
                  </a:lnTo>
                  <a:lnTo>
                    <a:pt x="1116393" y="87642"/>
                  </a:lnTo>
                  <a:lnTo>
                    <a:pt x="1113612" y="87515"/>
                  </a:lnTo>
                  <a:lnTo>
                    <a:pt x="1113104" y="91376"/>
                  </a:lnTo>
                  <a:lnTo>
                    <a:pt x="1112875" y="93116"/>
                  </a:lnTo>
                  <a:lnTo>
                    <a:pt x="1118362" y="90043"/>
                  </a:lnTo>
                  <a:lnTo>
                    <a:pt x="1118120" y="95275"/>
                  </a:lnTo>
                  <a:lnTo>
                    <a:pt x="1114780" y="95948"/>
                  </a:lnTo>
                  <a:lnTo>
                    <a:pt x="1114894" y="100317"/>
                  </a:lnTo>
                  <a:lnTo>
                    <a:pt x="1119657" y="97548"/>
                  </a:lnTo>
                  <a:lnTo>
                    <a:pt x="1118209" y="99631"/>
                  </a:lnTo>
                  <a:lnTo>
                    <a:pt x="1122667" y="99199"/>
                  </a:lnTo>
                  <a:lnTo>
                    <a:pt x="1121232" y="101282"/>
                  </a:lnTo>
                  <a:lnTo>
                    <a:pt x="1125969" y="99199"/>
                  </a:lnTo>
                  <a:lnTo>
                    <a:pt x="1127061" y="98729"/>
                  </a:lnTo>
                  <a:lnTo>
                    <a:pt x="1132090" y="99364"/>
                  </a:lnTo>
                  <a:lnTo>
                    <a:pt x="1137069" y="100634"/>
                  </a:lnTo>
                  <a:lnTo>
                    <a:pt x="1143152" y="100012"/>
                  </a:lnTo>
                  <a:lnTo>
                    <a:pt x="1137932" y="99301"/>
                  </a:lnTo>
                  <a:lnTo>
                    <a:pt x="1137907" y="98729"/>
                  </a:lnTo>
                  <a:lnTo>
                    <a:pt x="1137869" y="97548"/>
                  </a:lnTo>
                  <a:lnTo>
                    <a:pt x="1137843" y="96405"/>
                  </a:lnTo>
                  <a:lnTo>
                    <a:pt x="1140841" y="96583"/>
                  </a:lnTo>
                  <a:lnTo>
                    <a:pt x="1141247" y="96405"/>
                  </a:lnTo>
                  <a:lnTo>
                    <a:pt x="1143038" y="95643"/>
                  </a:lnTo>
                  <a:lnTo>
                    <a:pt x="1145755" y="99631"/>
                  </a:lnTo>
                  <a:lnTo>
                    <a:pt x="1147216" y="99009"/>
                  </a:lnTo>
                  <a:lnTo>
                    <a:pt x="1152105" y="100596"/>
                  </a:lnTo>
                  <a:lnTo>
                    <a:pt x="1154684" y="99009"/>
                  </a:lnTo>
                  <a:lnTo>
                    <a:pt x="1155204" y="98691"/>
                  </a:lnTo>
                  <a:lnTo>
                    <a:pt x="1156119" y="98132"/>
                  </a:lnTo>
                  <a:lnTo>
                    <a:pt x="1156792" y="96393"/>
                  </a:lnTo>
                  <a:close/>
                </a:path>
                <a:path w="1837689" h="219075">
                  <a:moveTo>
                    <a:pt x="1160932" y="84302"/>
                  </a:moveTo>
                  <a:lnTo>
                    <a:pt x="1154544" y="87033"/>
                  </a:lnTo>
                  <a:lnTo>
                    <a:pt x="1155458" y="87401"/>
                  </a:lnTo>
                  <a:lnTo>
                    <a:pt x="1160932" y="84302"/>
                  </a:lnTo>
                  <a:close/>
                </a:path>
                <a:path w="1837689" h="219075">
                  <a:moveTo>
                    <a:pt x="1161237" y="94488"/>
                  </a:moveTo>
                  <a:lnTo>
                    <a:pt x="1160945" y="92760"/>
                  </a:lnTo>
                  <a:lnTo>
                    <a:pt x="1158189" y="92849"/>
                  </a:lnTo>
                  <a:lnTo>
                    <a:pt x="1156792" y="96393"/>
                  </a:lnTo>
                  <a:lnTo>
                    <a:pt x="1161237" y="94488"/>
                  </a:lnTo>
                  <a:close/>
                </a:path>
                <a:path w="1837689" h="219075">
                  <a:moveTo>
                    <a:pt x="1237170" y="32512"/>
                  </a:moveTo>
                  <a:lnTo>
                    <a:pt x="1236472" y="32766"/>
                  </a:lnTo>
                  <a:lnTo>
                    <a:pt x="1236878" y="33159"/>
                  </a:lnTo>
                  <a:lnTo>
                    <a:pt x="1237170" y="32512"/>
                  </a:lnTo>
                  <a:close/>
                </a:path>
                <a:path w="1837689" h="219075">
                  <a:moveTo>
                    <a:pt x="1239901" y="90805"/>
                  </a:moveTo>
                  <a:lnTo>
                    <a:pt x="1239774" y="90868"/>
                  </a:lnTo>
                  <a:lnTo>
                    <a:pt x="1238783" y="91567"/>
                  </a:lnTo>
                  <a:lnTo>
                    <a:pt x="1238770" y="91998"/>
                  </a:lnTo>
                  <a:lnTo>
                    <a:pt x="1239901" y="90805"/>
                  </a:lnTo>
                  <a:close/>
                </a:path>
                <a:path w="1837689" h="219075">
                  <a:moveTo>
                    <a:pt x="1240942" y="29629"/>
                  </a:moveTo>
                  <a:lnTo>
                    <a:pt x="1238719" y="28994"/>
                  </a:lnTo>
                  <a:lnTo>
                    <a:pt x="1236916" y="27533"/>
                  </a:lnTo>
                  <a:lnTo>
                    <a:pt x="1234681" y="28384"/>
                  </a:lnTo>
                  <a:lnTo>
                    <a:pt x="1237449" y="31470"/>
                  </a:lnTo>
                  <a:lnTo>
                    <a:pt x="1237488" y="31750"/>
                  </a:lnTo>
                  <a:lnTo>
                    <a:pt x="1237170" y="32512"/>
                  </a:lnTo>
                  <a:lnTo>
                    <a:pt x="1240167" y="31369"/>
                  </a:lnTo>
                  <a:lnTo>
                    <a:pt x="1240942" y="29629"/>
                  </a:lnTo>
                  <a:close/>
                </a:path>
                <a:path w="1837689" h="219075">
                  <a:moveTo>
                    <a:pt x="1242910" y="93192"/>
                  </a:moveTo>
                  <a:lnTo>
                    <a:pt x="1239393" y="93967"/>
                  </a:lnTo>
                  <a:lnTo>
                    <a:pt x="1238770" y="91998"/>
                  </a:lnTo>
                  <a:lnTo>
                    <a:pt x="1234998" y="95948"/>
                  </a:lnTo>
                  <a:lnTo>
                    <a:pt x="1239202" y="97726"/>
                  </a:lnTo>
                  <a:lnTo>
                    <a:pt x="1242263" y="93967"/>
                  </a:lnTo>
                  <a:lnTo>
                    <a:pt x="1242910" y="93192"/>
                  </a:lnTo>
                  <a:close/>
                </a:path>
                <a:path w="1837689" h="219075">
                  <a:moveTo>
                    <a:pt x="1249349" y="91757"/>
                  </a:moveTo>
                  <a:lnTo>
                    <a:pt x="1249006" y="91084"/>
                  </a:lnTo>
                  <a:lnTo>
                    <a:pt x="1244828" y="90843"/>
                  </a:lnTo>
                  <a:lnTo>
                    <a:pt x="1242910" y="93192"/>
                  </a:lnTo>
                  <a:lnTo>
                    <a:pt x="1249349" y="91757"/>
                  </a:lnTo>
                  <a:close/>
                </a:path>
                <a:path w="1837689" h="219075">
                  <a:moveTo>
                    <a:pt x="1254315" y="79756"/>
                  </a:moveTo>
                  <a:lnTo>
                    <a:pt x="1247622" y="80213"/>
                  </a:lnTo>
                  <a:lnTo>
                    <a:pt x="1240536" y="81216"/>
                  </a:lnTo>
                  <a:lnTo>
                    <a:pt x="1233347" y="82804"/>
                  </a:lnTo>
                  <a:lnTo>
                    <a:pt x="1226324" y="85001"/>
                  </a:lnTo>
                  <a:lnTo>
                    <a:pt x="1221092" y="84404"/>
                  </a:lnTo>
                  <a:lnTo>
                    <a:pt x="1228788" y="81673"/>
                  </a:lnTo>
                  <a:lnTo>
                    <a:pt x="1224673" y="81305"/>
                  </a:lnTo>
                  <a:lnTo>
                    <a:pt x="1218438" y="81445"/>
                  </a:lnTo>
                  <a:lnTo>
                    <a:pt x="1213307" y="83908"/>
                  </a:lnTo>
                  <a:lnTo>
                    <a:pt x="1208532" y="86360"/>
                  </a:lnTo>
                  <a:lnTo>
                    <a:pt x="1203337" y="86398"/>
                  </a:lnTo>
                  <a:lnTo>
                    <a:pt x="1203883" y="84950"/>
                  </a:lnTo>
                  <a:lnTo>
                    <a:pt x="1204683" y="82854"/>
                  </a:lnTo>
                  <a:lnTo>
                    <a:pt x="1200188" y="84912"/>
                  </a:lnTo>
                  <a:lnTo>
                    <a:pt x="1193838" y="84950"/>
                  </a:lnTo>
                  <a:lnTo>
                    <a:pt x="1186726" y="84620"/>
                  </a:lnTo>
                  <a:lnTo>
                    <a:pt x="1179906" y="85610"/>
                  </a:lnTo>
                  <a:lnTo>
                    <a:pt x="1181849" y="88442"/>
                  </a:lnTo>
                  <a:lnTo>
                    <a:pt x="1180769" y="89636"/>
                  </a:lnTo>
                  <a:lnTo>
                    <a:pt x="1178674" y="86677"/>
                  </a:lnTo>
                  <a:lnTo>
                    <a:pt x="1167193" y="90322"/>
                  </a:lnTo>
                  <a:lnTo>
                    <a:pt x="1160322" y="88988"/>
                  </a:lnTo>
                  <a:lnTo>
                    <a:pt x="1160945" y="92760"/>
                  </a:lnTo>
                  <a:lnTo>
                    <a:pt x="1163777" y="92659"/>
                  </a:lnTo>
                  <a:lnTo>
                    <a:pt x="1162824" y="98234"/>
                  </a:lnTo>
                  <a:lnTo>
                    <a:pt x="1173149" y="95199"/>
                  </a:lnTo>
                  <a:lnTo>
                    <a:pt x="1174419" y="99783"/>
                  </a:lnTo>
                  <a:lnTo>
                    <a:pt x="1175194" y="95199"/>
                  </a:lnTo>
                  <a:lnTo>
                    <a:pt x="1175359" y="94246"/>
                  </a:lnTo>
                  <a:lnTo>
                    <a:pt x="1185138" y="97320"/>
                  </a:lnTo>
                  <a:lnTo>
                    <a:pt x="1185722" y="94246"/>
                  </a:lnTo>
                  <a:lnTo>
                    <a:pt x="1185760" y="94094"/>
                  </a:lnTo>
                  <a:lnTo>
                    <a:pt x="1188694" y="92811"/>
                  </a:lnTo>
                  <a:lnTo>
                    <a:pt x="1192822" y="93230"/>
                  </a:lnTo>
                  <a:lnTo>
                    <a:pt x="1192911" y="96139"/>
                  </a:lnTo>
                  <a:lnTo>
                    <a:pt x="1190713" y="97205"/>
                  </a:lnTo>
                  <a:lnTo>
                    <a:pt x="1193711" y="97256"/>
                  </a:lnTo>
                  <a:lnTo>
                    <a:pt x="1193241" y="98501"/>
                  </a:lnTo>
                  <a:lnTo>
                    <a:pt x="1195908" y="98488"/>
                  </a:lnTo>
                  <a:lnTo>
                    <a:pt x="1195730" y="94488"/>
                  </a:lnTo>
                  <a:lnTo>
                    <a:pt x="1199273" y="97053"/>
                  </a:lnTo>
                  <a:lnTo>
                    <a:pt x="1199324" y="98501"/>
                  </a:lnTo>
                  <a:lnTo>
                    <a:pt x="1197470" y="98577"/>
                  </a:lnTo>
                  <a:lnTo>
                    <a:pt x="1195997" y="99225"/>
                  </a:lnTo>
                  <a:lnTo>
                    <a:pt x="1203121" y="99822"/>
                  </a:lnTo>
                  <a:lnTo>
                    <a:pt x="1205826" y="94488"/>
                  </a:lnTo>
                  <a:lnTo>
                    <a:pt x="1206677" y="92811"/>
                  </a:lnTo>
                  <a:lnTo>
                    <a:pt x="1206754" y="92659"/>
                  </a:lnTo>
                  <a:lnTo>
                    <a:pt x="1207947" y="90322"/>
                  </a:lnTo>
                  <a:lnTo>
                    <a:pt x="1214094" y="94932"/>
                  </a:lnTo>
                  <a:lnTo>
                    <a:pt x="1215110" y="92278"/>
                  </a:lnTo>
                  <a:lnTo>
                    <a:pt x="1223022" y="91592"/>
                  </a:lnTo>
                  <a:lnTo>
                    <a:pt x="1222933" y="90703"/>
                  </a:lnTo>
                  <a:lnTo>
                    <a:pt x="1222794" y="90309"/>
                  </a:lnTo>
                  <a:lnTo>
                    <a:pt x="1222540" y="89636"/>
                  </a:lnTo>
                  <a:lnTo>
                    <a:pt x="1221333" y="86398"/>
                  </a:lnTo>
                  <a:lnTo>
                    <a:pt x="1221143" y="85864"/>
                  </a:lnTo>
                  <a:lnTo>
                    <a:pt x="1223302" y="87642"/>
                  </a:lnTo>
                  <a:lnTo>
                    <a:pt x="1223340" y="88798"/>
                  </a:lnTo>
                  <a:lnTo>
                    <a:pt x="1223251" y="89636"/>
                  </a:lnTo>
                  <a:lnTo>
                    <a:pt x="1223137" y="91236"/>
                  </a:lnTo>
                  <a:lnTo>
                    <a:pt x="1223086" y="91097"/>
                  </a:lnTo>
                  <a:lnTo>
                    <a:pt x="1223022" y="91592"/>
                  </a:lnTo>
                  <a:lnTo>
                    <a:pt x="1222933" y="92456"/>
                  </a:lnTo>
                  <a:lnTo>
                    <a:pt x="1228839" y="91287"/>
                  </a:lnTo>
                  <a:lnTo>
                    <a:pt x="1231963" y="86182"/>
                  </a:lnTo>
                  <a:lnTo>
                    <a:pt x="1235595" y="92710"/>
                  </a:lnTo>
                  <a:lnTo>
                    <a:pt x="1239901" y="89293"/>
                  </a:lnTo>
                  <a:lnTo>
                    <a:pt x="1234211" y="94805"/>
                  </a:lnTo>
                  <a:lnTo>
                    <a:pt x="1238669" y="91655"/>
                  </a:lnTo>
                  <a:lnTo>
                    <a:pt x="1238478" y="91071"/>
                  </a:lnTo>
                  <a:lnTo>
                    <a:pt x="1239850" y="90817"/>
                  </a:lnTo>
                  <a:lnTo>
                    <a:pt x="1239977" y="90728"/>
                  </a:lnTo>
                  <a:lnTo>
                    <a:pt x="1240307" y="90728"/>
                  </a:lnTo>
                  <a:lnTo>
                    <a:pt x="1241183" y="90576"/>
                  </a:lnTo>
                  <a:lnTo>
                    <a:pt x="1243190" y="90385"/>
                  </a:lnTo>
                  <a:lnTo>
                    <a:pt x="1241577" y="89293"/>
                  </a:lnTo>
                  <a:lnTo>
                    <a:pt x="1240243" y="88392"/>
                  </a:lnTo>
                  <a:lnTo>
                    <a:pt x="1244168" y="86182"/>
                  </a:lnTo>
                  <a:lnTo>
                    <a:pt x="1244727" y="85864"/>
                  </a:lnTo>
                  <a:lnTo>
                    <a:pt x="1246263" y="85001"/>
                  </a:lnTo>
                  <a:lnTo>
                    <a:pt x="1246403" y="84924"/>
                  </a:lnTo>
                  <a:lnTo>
                    <a:pt x="1251242" y="84874"/>
                  </a:lnTo>
                  <a:lnTo>
                    <a:pt x="1254315" y="79756"/>
                  </a:lnTo>
                  <a:close/>
                </a:path>
                <a:path w="1837689" h="219075">
                  <a:moveTo>
                    <a:pt x="1260817" y="35318"/>
                  </a:moveTo>
                  <a:lnTo>
                    <a:pt x="1256284" y="35369"/>
                  </a:lnTo>
                  <a:lnTo>
                    <a:pt x="1258849" y="36614"/>
                  </a:lnTo>
                  <a:lnTo>
                    <a:pt x="1260005" y="36436"/>
                  </a:lnTo>
                  <a:lnTo>
                    <a:pt x="1260538" y="35928"/>
                  </a:lnTo>
                  <a:lnTo>
                    <a:pt x="1260817" y="35318"/>
                  </a:lnTo>
                  <a:close/>
                </a:path>
                <a:path w="1837689" h="219075">
                  <a:moveTo>
                    <a:pt x="1307211" y="85826"/>
                  </a:moveTo>
                  <a:lnTo>
                    <a:pt x="1305623" y="84823"/>
                  </a:lnTo>
                  <a:lnTo>
                    <a:pt x="1307096" y="85826"/>
                  </a:lnTo>
                  <a:close/>
                </a:path>
                <a:path w="1837689" h="219075">
                  <a:moveTo>
                    <a:pt x="1311071" y="88226"/>
                  </a:moveTo>
                  <a:lnTo>
                    <a:pt x="1310246" y="85026"/>
                  </a:lnTo>
                  <a:lnTo>
                    <a:pt x="1308709" y="85674"/>
                  </a:lnTo>
                  <a:lnTo>
                    <a:pt x="1307211" y="85826"/>
                  </a:lnTo>
                  <a:lnTo>
                    <a:pt x="1311071" y="88226"/>
                  </a:lnTo>
                  <a:close/>
                </a:path>
                <a:path w="1837689" h="219075">
                  <a:moveTo>
                    <a:pt x="1313116" y="83248"/>
                  </a:moveTo>
                  <a:lnTo>
                    <a:pt x="1311973" y="83273"/>
                  </a:lnTo>
                  <a:lnTo>
                    <a:pt x="1310906" y="83502"/>
                  </a:lnTo>
                  <a:lnTo>
                    <a:pt x="1310043" y="84226"/>
                  </a:lnTo>
                  <a:lnTo>
                    <a:pt x="1310246" y="85026"/>
                  </a:lnTo>
                  <a:lnTo>
                    <a:pt x="1313116" y="83248"/>
                  </a:lnTo>
                  <a:close/>
                </a:path>
                <a:path w="1837689" h="219075">
                  <a:moveTo>
                    <a:pt x="1320571" y="38023"/>
                  </a:moveTo>
                  <a:lnTo>
                    <a:pt x="1318958" y="34201"/>
                  </a:lnTo>
                  <a:lnTo>
                    <a:pt x="1317663" y="31115"/>
                  </a:lnTo>
                  <a:lnTo>
                    <a:pt x="1317358" y="30556"/>
                  </a:lnTo>
                  <a:lnTo>
                    <a:pt x="1314907" y="34201"/>
                  </a:lnTo>
                  <a:lnTo>
                    <a:pt x="1312887" y="33147"/>
                  </a:lnTo>
                  <a:lnTo>
                    <a:pt x="1312468" y="32943"/>
                  </a:lnTo>
                  <a:lnTo>
                    <a:pt x="1312481" y="32512"/>
                  </a:lnTo>
                  <a:lnTo>
                    <a:pt x="1312748" y="31369"/>
                  </a:lnTo>
                  <a:lnTo>
                    <a:pt x="1312799" y="31115"/>
                  </a:lnTo>
                  <a:lnTo>
                    <a:pt x="1312926" y="30581"/>
                  </a:lnTo>
                  <a:lnTo>
                    <a:pt x="1306969" y="31115"/>
                  </a:lnTo>
                  <a:lnTo>
                    <a:pt x="1308989" y="28346"/>
                  </a:lnTo>
                  <a:lnTo>
                    <a:pt x="1304556" y="27698"/>
                  </a:lnTo>
                  <a:lnTo>
                    <a:pt x="1298676" y="33477"/>
                  </a:lnTo>
                  <a:lnTo>
                    <a:pt x="1293190" y="33680"/>
                  </a:lnTo>
                  <a:lnTo>
                    <a:pt x="1293215" y="32943"/>
                  </a:lnTo>
                  <a:lnTo>
                    <a:pt x="1293406" y="29184"/>
                  </a:lnTo>
                  <a:lnTo>
                    <a:pt x="1293482" y="27851"/>
                  </a:lnTo>
                  <a:lnTo>
                    <a:pt x="1286827" y="27305"/>
                  </a:lnTo>
                  <a:lnTo>
                    <a:pt x="1283436" y="29184"/>
                  </a:lnTo>
                  <a:lnTo>
                    <a:pt x="1280439" y="27254"/>
                  </a:lnTo>
                  <a:lnTo>
                    <a:pt x="1277670" y="25463"/>
                  </a:lnTo>
                  <a:lnTo>
                    <a:pt x="1277556" y="28384"/>
                  </a:lnTo>
                  <a:lnTo>
                    <a:pt x="1278699" y="27254"/>
                  </a:lnTo>
                  <a:lnTo>
                    <a:pt x="1279804" y="27597"/>
                  </a:lnTo>
                  <a:lnTo>
                    <a:pt x="1281176" y="29984"/>
                  </a:lnTo>
                  <a:lnTo>
                    <a:pt x="1280375" y="31699"/>
                  </a:lnTo>
                  <a:lnTo>
                    <a:pt x="1276235" y="32943"/>
                  </a:lnTo>
                  <a:lnTo>
                    <a:pt x="1276426" y="31750"/>
                  </a:lnTo>
                  <a:lnTo>
                    <a:pt x="1276553" y="31115"/>
                  </a:lnTo>
                  <a:lnTo>
                    <a:pt x="1276858" y="30086"/>
                  </a:lnTo>
                  <a:lnTo>
                    <a:pt x="1277391" y="28308"/>
                  </a:lnTo>
                  <a:lnTo>
                    <a:pt x="1275067" y="25704"/>
                  </a:lnTo>
                  <a:lnTo>
                    <a:pt x="1267434" y="28321"/>
                  </a:lnTo>
                  <a:lnTo>
                    <a:pt x="1258747" y="29984"/>
                  </a:lnTo>
                  <a:lnTo>
                    <a:pt x="1250810" y="30086"/>
                  </a:lnTo>
                  <a:lnTo>
                    <a:pt x="1245412" y="27940"/>
                  </a:lnTo>
                  <a:lnTo>
                    <a:pt x="1249387" y="31470"/>
                  </a:lnTo>
                  <a:lnTo>
                    <a:pt x="1243406" y="35166"/>
                  </a:lnTo>
                  <a:lnTo>
                    <a:pt x="1238643" y="34823"/>
                  </a:lnTo>
                  <a:lnTo>
                    <a:pt x="1236878" y="33159"/>
                  </a:lnTo>
                  <a:lnTo>
                    <a:pt x="1235671" y="35953"/>
                  </a:lnTo>
                  <a:lnTo>
                    <a:pt x="1230503" y="37909"/>
                  </a:lnTo>
                  <a:lnTo>
                    <a:pt x="1238631" y="38379"/>
                  </a:lnTo>
                  <a:lnTo>
                    <a:pt x="1246352" y="35877"/>
                  </a:lnTo>
                  <a:lnTo>
                    <a:pt x="1248143" y="35166"/>
                  </a:lnTo>
                  <a:lnTo>
                    <a:pt x="1254086" y="32842"/>
                  </a:lnTo>
                  <a:lnTo>
                    <a:pt x="1262291" y="31750"/>
                  </a:lnTo>
                  <a:lnTo>
                    <a:pt x="1261249" y="32524"/>
                  </a:lnTo>
                  <a:lnTo>
                    <a:pt x="1261148" y="33147"/>
                  </a:lnTo>
                  <a:lnTo>
                    <a:pt x="1261351" y="34201"/>
                  </a:lnTo>
                  <a:lnTo>
                    <a:pt x="1260817" y="35318"/>
                  </a:lnTo>
                  <a:lnTo>
                    <a:pt x="1271003" y="35013"/>
                  </a:lnTo>
                  <a:lnTo>
                    <a:pt x="1281023" y="34899"/>
                  </a:lnTo>
                  <a:lnTo>
                    <a:pt x="1289532" y="35496"/>
                  </a:lnTo>
                  <a:lnTo>
                    <a:pt x="1299578" y="38582"/>
                  </a:lnTo>
                  <a:lnTo>
                    <a:pt x="1300200" y="34899"/>
                  </a:lnTo>
                  <a:lnTo>
                    <a:pt x="1300403" y="33680"/>
                  </a:lnTo>
                  <a:lnTo>
                    <a:pt x="1300607" y="32524"/>
                  </a:lnTo>
                  <a:lnTo>
                    <a:pt x="1306233" y="31369"/>
                  </a:lnTo>
                  <a:lnTo>
                    <a:pt x="1308544" y="35585"/>
                  </a:lnTo>
                  <a:lnTo>
                    <a:pt x="1311656" y="33147"/>
                  </a:lnTo>
                  <a:lnTo>
                    <a:pt x="1320571" y="38023"/>
                  </a:lnTo>
                  <a:close/>
                </a:path>
                <a:path w="1837689" h="219075">
                  <a:moveTo>
                    <a:pt x="1327416" y="29451"/>
                  </a:moveTo>
                  <a:lnTo>
                    <a:pt x="1324178" y="28321"/>
                  </a:lnTo>
                  <a:lnTo>
                    <a:pt x="1319758" y="33286"/>
                  </a:lnTo>
                  <a:lnTo>
                    <a:pt x="1320317" y="35941"/>
                  </a:lnTo>
                  <a:lnTo>
                    <a:pt x="1322578" y="35191"/>
                  </a:lnTo>
                  <a:lnTo>
                    <a:pt x="1325384" y="37185"/>
                  </a:lnTo>
                  <a:lnTo>
                    <a:pt x="1325918" y="34874"/>
                  </a:lnTo>
                  <a:lnTo>
                    <a:pt x="1325575" y="34277"/>
                  </a:lnTo>
                  <a:lnTo>
                    <a:pt x="1325702" y="32829"/>
                  </a:lnTo>
                  <a:lnTo>
                    <a:pt x="1324190" y="33299"/>
                  </a:lnTo>
                  <a:lnTo>
                    <a:pt x="1327416" y="29451"/>
                  </a:lnTo>
                  <a:close/>
                </a:path>
                <a:path w="1837689" h="219075">
                  <a:moveTo>
                    <a:pt x="1352524" y="70027"/>
                  </a:moveTo>
                  <a:lnTo>
                    <a:pt x="1352257" y="69951"/>
                  </a:lnTo>
                  <a:lnTo>
                    <a:pt x="1352524" y="70027"/>
                  </a:lnTo>
                  <a:close/>
                </a:path>
                <a:path w="1837689" h="219075">
                  <a:moveTo>
                    <a:pt x="1360817" y="75476"/>
                  </a:moveTo>
                  <a:lnTo>
                    <a:pt x="1357122" y="75844"/>
                  </a:lnTo>
                  <a:lnTo>
                    <a:pt x="1355826" y="75565"/>
                  </a:lnTo>
                  <a:lnTo>
                    <a:pt x="1349870" y="74269"/>
                  </a:lnTo>
                  <a:lnTo>
                    <a:pt x="1342910" y="75565"/>
                  </a:lnTo>
                  <a:lnTo>
                    <a:pt x="1344079" y="74447"/>
                  </a:lnTo>
                  <a:lnTo>
                    <a:pt x="1344358" y="74180"/>
                  </a:lnTo>
                  <a:lnTo>
                    <a:pt x="1344561" y="74002"/>
                  </a:lnTo>
                  <a:lnTo>
                    <a:pt x="1344574" y="73875"/>
                  </a:lnTo>
                  <a:lnTo>
                    <a:pt x="1342936" y="71780"/>
                  </a:lnTo>
                  <a:lnTo>
                    <a:pt x="1345488" y="71221"/>
                  </a:lnTo>
                  <a:lnTo>
                    <a:pt x="1347165" y="70904"/>
                  </a:lnTo>
                  <a:lnTo>
                    <a:pt x="1352257" y="69951"/>
                  </a:lnTo>
                  <a:lnTo>
                    <a:pt x="1348600" y="68859"/>
                  </a:lnTo>
                  <a:lnTo>
                    <a:pt x="1343240" y="70904"/>
                  </a:lnTo>
                  <a:lnTo>
                    <a:pt x="1335735" y="70091"/>
                  </a:lnTo>
                  <a:lnTo>
                    <a:pt x="1329016" y="74180"/>
                  </a:lnTo>
                  <a:lnTo>
                    <a:pt x="1332331" y="69494"/>
                  </a:lnTo>
                  <a:lnTo>
                    <a:pt x="1322349" y="74447"/>
                  </a:lnTo>
                  <a:lnTo>
                    <a:pt x="1322527" y="73571"/>
                  </a:lnTo>
                  <a:lnTo>
                    <a:pt x="1323428" y="69405"/>
                  </a:lnTo>
                  <a:lnTo>
                    <a:pt x="1319758" y="73571"/>
                  </a:lnTo>
                  <a:lnTo>
                    <a:pt x="1312583" y="73571"/>
                  </a:lnTo>
                  <a:lnTo>
                    <a:pt x="1305814" y="74002"/>
                  </a:lnTo>
                  <a:lnTo>
                    <a:pt x="1302626" y="79514"/>
                  </a:lnTo>
                  <a:lnTo>
                    <a:pt x="1300454" y="78981"/>
                  </a:lnTo>
                  <a:lnTo>
                    <a:pt x="1298232" y="78435"/>
                  </a:lnTo>
                  <a:lnTo>
                    <a:pt x="1297355" y="78638"/>
                  </a:lnTo>
                  <a:lnTo>
                    <a:pt x="1296200" y="78981"/>
                  </a:lnTo>
                  <a:lnTo>
                    <a:pt x="1291018" y="78308"/>
                  </a:lnTo>
                  <a:lnTo>
                    <a:pt x="1290916" y="76860"/>
                  </a:lnTo>
                  <a:lnTo>
                    <a:pt x="1292758" y="76695"/>
                  </a:lnTo>
                  <a:lnTo>
                    <a:pt x="1293495" y="76377"/>
                  </a:lnTo>
                  <a:lnTo>
                    <a:pt x="1288897" y="74091"/>
                  </a:lnTo>
                  <a:lnTo>
                    <a:pt x="1287183" y="82372"/>
                  </a:lnTo>
                  <a:lnTo>
                    <a:pt x="1283106" y="76822"/>
                  </a:lnTo>
                  <a:lnTo>
                    <a:pt x="1274191" y="76542"/>
                  </a:lnTo>
                  <a:lnTo>
                    <a:pt x="1281861" y="80416"/>
                  </a:lnTo>
                  <a:lnTo>
                    <a:pt x="1276870" y="84226"/>
                  </a:lnTo>
                  <a:lnTo>
                    <a:pt x="1267523" y="83324"/>
                  </a:lnTo>
                  <a:lnTo>
                    <a:pt x="1268374" y="82664"/>
                  </a:lnTo>
                  <a:lnTo>
                    <a:pt x="1269961" y="81457"/>
                  </a:lnTo>
                  <a:lnTo>
                    <a:pt x="1269860" y="81305"/>
                  </a:lnTo>
                  <a:lnTo>
                    <a:pt x="1264539" y="76517"/>
                  </a:lnTo>
                  <a:lnTo>
                    <a:pt x="1264132" y="82664"/>
                  </a:lnTo>
                  <a:lnTo>
                    <a:pt x="1258417" y="80086"/>
                  </a:lnTo>
                  <a:lnTo>
                    <a:pt x="1254137" y="83540"/>
                  </a:lnTo>
                  <a:lnTo>
                    <a:pt x="1255280" y="83756"/>
                  </a:lnTo>
                  <a:lnTo>
                    <a:pt x="1261630" y="84543"/>
                  </a:lnTo>
                  <a:lnTo>
                    <a:pt x="1257655" y="87122"/>
                  </a:lnTo>
                  <a:lnTo>
                    <a:pt x="1246873" y="86880"/>
                  </a:lnTo>
                  <a:lnTo>
                    <a:pt x="1249006" y="91084"/>
                  </a:lnTo>
                  <a:lnTo>
                    <a:pt x="1251927" y="91249"/>
                  </a:lnTo>
                  <a:lnTo>
                    <a:pt x="1253617" y="94932"/>
                  </a:lnTo>
                  <a:lnTo>
                    <a:pt x="1256118" y="93027"/>
                  </a:lnTo>
                  <a:lnTo>
                    <a:pt x="1258874" y="88798"/>
                  </a:lnTo>
                  <a:lnTo>
                    <a:pt x="1261706" y="92710"/>
                  </a:lnTo>
                  <a:lnTo>
                    <a:pt x="1261135" y="89255"/>
                  </a:lnTo>
                  <a:lnTo>
                    <a:pt x="1266088" y="90703"/>
                  </a:lnTo>
                  <a:lnTo>
                    <a:pt x="1272197" y="89255"/>
                  </a:lnTo>
                  <a:lnTo>
                    <a:pt x="1272679" y="89141"/>
                  </a:lnTo>
                  <a:lnTo>
                    <a:pt x="1278128" y="92621"/>
                  </a:lnTo>
                  <a:lnTo>
                    <a:pt x="1280833" y="89141"/>
                  </a:lnTo>
                  <a:lnTo>
                    <a:pt x="1281112" y="88798"/>
                  </a:lnTo>
                  <a:lnTo>
                    <a:pt x="1282420" y="87122"/>
                  </a:lnTo>
                  <a:lnTo>
                    <a:pt x="1283652" y="85547"/>
                  </a:lnTo>
                  <a:lnTo>
                    <a:pt x="1290332" y="88011"/>
                  </a:lnTo>
                  <a:lnTo>
                    <a:pt x="1297101" y="86728"/>
                  </a:lnTo>
                  <a:lnTo>
                    <a:pt x="1299070" y="85547"/>
                  </a:lnTo>
                  <a:lnTo>
                    <a:pt x="1301292" y="84226"/>
                  </a:lnTo>
                  <a:lnTo>
                    <a:pt x="1303337" y="83019"/>
                  </a:lnTo>
                  <a:lnTo>
                    <a:pt x="1304023" y="82372"/>
                  </a:lnTo>
                  <a:lnTo>
                    <a:pt x="1307071" y="79514"/>
                  </a:lnTo>
                  <a:lnTo>
                    <a:pt x="1308481" y="78206"/>
                  </a:lnTo>
                  <a:lnTo>
                    <a:pt x="1311478" y="78308"/>
                  </a:lnTo>
                  <a:lnTo>
                    <a:pt x="1315999" y="79095"/>
                  </a:lnTo>
                  <a:lnTo>
                    <a:pt x="1315986" y="80632"/>
                  </a:lnTo>
                  <a:lnTo>
                    <a:pt x="1313116" y="83248"/>
                  </a:lnTo>
                  <a:lnTo>
                    <a:pt x="1317472" y="83108"/>
                  </a:lnTo>
                  <a:lnTo>
                    <a:pt x="1323149" y="86360"/>
                  </a:lnTo>
                  <a:lnTo>
                    <a:pt x="1324229" y="83108"/>
                  </a:lnTo>
                  <a:lnTo>
                    <a:pt x="1325067" y="80632"/>
                  </a:lnTo>
                  <a:lnTo>
                    <a:pt x="1329372" y="78524"/>
                  </a:lnTo>
                  <a:lnTo>
                    <a:pt x="1328699" y="84112"/>
                  </a:lnTo>
                  <a:lnTo>
                    <a:pt x="1332128" y="84696"/>
                  </a:lnTo>
                  <a:lnTo>
                    <a:pt x="1339875" y="81394"/>
                  </a:lnTo>
                  <a:lnTo>
                    <a:pt x="1349019" y="81457"/>
                  </a:lnTo>
                  <a:lnTo>
                    <a:pt x="1349844" y="81394"/>
                  </a:lnTo>
                  <a:lnTo>
                    <a:pt x="1356893" y="80835"/>
                  </a:lnTo>
                  <a:lnTo>
                    <a:pt x="1358582" y="78524"/>
                  </a:lnTo>
                  <a:lnTo>
                    <a:pt x="1358811" y="78206"/>
                  </a:lnTo>
                  <a:lnTo>
                    <a:pt x="1360538" y="75844"/>
                  </a:lnTo>
                  <a:lnTo>
                    <a:pt x="1360817" y="75476"/>
                  </a:lnTo>
                  <a:close/>
                </a:path>
                <a:path w="1837689" h="219075">
                  <a:moveTo>
                    <a:pt x="1410119" y="30835"/>
                  </a:moveTo>
                  <a:lnTo>
                    <a:pt x="1408823" y="30378"/>
                  </a:lnTo>
                  <a:lnTo>
                    <a:pt x="1409090" y="31051"/>
                  </a:lnTo>
                  <a:lnTo>
                    <a:pt x="1410119" y="30835"/>
                  </a:lnTo>
                  <a:close/>
                </a:path>
                <a:path w="1837689" h="219075">
                  <a:moveTo>
                    <a:pt x="1412709" y="31711"/>
                  </a:moveTo>
                  <a:lnTo>
                    <a:pt x="1411414" y="30543"/>
                  </a:lnTo>
                  <a:lnTo>
                    <a:pt x="1410119" y="30835"/>
                  </a:lnTo>
                  <a:lnTo>
                    <a:pt x="1412709" y="31711"/>
                  </a:lnTo>
                  <a:close/>
                </a:path>
                <a:path w="1837689" h="219075">
                  <a:moveTo>
                    <a:pt x="1421574" y="66725"/>
                  </a:moveTo>
                  <a:lnTo>
                    <a:pt x="1418793" y="66040"/>
                  </a:lnTo>
                  <a:lnTo>
                    <a:pt x="1418590" y="66979"/>
                  </a:lnTo>
                  <a:lnTo>
                    <a:pt x="1421574" y="66725"/>
                  </a:lnTo>
                  <a:close/>
                </a:path>
                <a:path w="1837689" h="219075">
                  <a:moveTo>
                    <a:pt x="1421663" y="69062"/>
                  </a:moveTo>
                  <a:lnTo>
                    <a:pt x="1420025" y="68478"/>
                  </a:lnTo>
                  <a:lnTo>
                    <a:pt x="1417002" y="68745"/>
                  </a:lnTo>
                  <a:lnTo>
                    <a:pt x="1416113" y="70091"/>
                  </a:lnTo>
                  <a:lnTo>
                    <a:pt x="1419606" y="70332"/>
                  </a:lnTo>
                  <a:lnTo>
                    <a:pt x="1421663" y="69062"/>
                  </a:lnTo>
                  <a:close/>
                </a:path>
                <a:path w="1837689" h="219075">
                  <a:moveTo>
                    <a:pt x="1444688" y="38150"/>
                  </a:moveTo>
                  <a:lnTo>
                    <a:pt x="1443202" y="35598"/>
                  </a:lnTo>
                  <a:lnTo>
                    <a:pt x="1438706" y="37312"/>
                  </a:lnTo>
                  <a:lnTo>
                    <a:pt x="1444688" y="38150"/>
                  </a:lnTo>
                  <a:close/>
                </a:path>
                <a:path w="1837689" h="219075">
                  <a:moveTo>
                    <a:pt x="1447304" y="47980"/>
                  </a:moveTo>
                  <a:lnTo>
                    <a:pt x="1446911" y="48183"/>
                  </a:lnTo>
                  <a:lnTo>
                    <a:pt x="1447190" y="48564"/>
                  </a:lnTo>
                  <a:lnTo>
                    <a:pt x="1447241" y="48399"/>
                  </a:lnTo>
                  <a:lnTo>
                    <a:pt x="1447304" y="47980"/>
                  </a:lnTo>
                  <a:close/>
                </a:path>
                <a:path w="1837689" h="219075">
                  <a:moveTo>
                    <a:pt x="1447419" y="47891"/>
                  </a:moveTo>
                  <a:lnTo>
                    <a:pt x="1447228" y="47879"/>
                  </a:lnTo>
                  <a:lnTo>
                    <a:pt x="1447419" y="47891"/>
                  </a:lnTo>
                  <a:close/>
                </a:path>
                <a:path w="1837689" h="219075">
                  <a:moveTo>
                    <a:pt x="1448828" y="43510"/>
                  </a:moveTo>
                  <a:lnTo>
                    <a:pt x="1446276" y="42278"/>
                  </a:lnTo>
                  <a:lnTo>
                    <a:pt x="1446199" y="43345"/>
                  </a:lnTo>
                  <a:lnTo>
                    <a:pt x="1447165" y="43624"/>
                  </a:lnTo>
                  <a:lnTo>
                    <a:pt x="1448828" y="43510"/>
                  </a:lnTo>
                  <a:close/>
                </a:path>
                <a:path w="1837689" h="219075">
                  <a:moveTo>
                    <a:pt x="1449235" y="48006"/>
                  </a:moveTo>
                  <a:lnTo>
                    <a:pt x="1447457" y="47891"/>
                  </a:lnTo>
                  <a:lnTo>
                    <a:pt x="1447457" y="48183"/>
                  </a:lnTo>
                  <a:lnTo>
                    <a:pt x="1448358" y="49352"/>
                  </a:lnTo>
                  <a:lnTo>
                    <a:pt x="1449235" y="48006"/>
                  </a:lnTo>
                  <a:close/>
                </a:path>
                <a:path w="1837689" h="219075">
                  <a:moveTo>
                    <a:pt x="1449336" y="46888"/>
                  </a:moveTo>
                  <a:lnTo>
                    <a:pt x="1448104" y="45935"/>
                  </a:lnTo>
                  <a:lnTo>
                    <a:pt x="1447558" y="47485"/>
                  </a:lnTo>
                  <a:lnTo>
                    <a:pt x="1447457" y="47891"/>
                  </a:lnTo>
                  <a:lnTo>
                    <a:pt x="1449336" y="46888"/>
                  </a:lnTo>
                  <a:close/>
                </a:path>
                <a:path w="1837689" h="219075">
                  <a:moveTo>
                    <a:pt x="1449476" y="47625"/>
                  </a:moveTo>
                  <a:lnTo>
                    <a:pt x="1449235" y="48006"/>
                  </a:lnTo>
                  <a:lnTo>
                    <a:pt x="1449463" y="48018"/>
                  </a:lnTo>
                  <a:lnTo>
                    <a:pt x="1449476" y="47625"/>
                  </a:lnTo>
                  <a:close/>
                </a:path>
                <a:path w="1837689" h="219075">
                  <a:moveTo>
                    <a:pt x="1450301" y="46367"/>
                  </a:moveTo>
                  <a:lnTo>
                    <a:pt x="1449336" y="46888"/>
                  </a:lnTo>
                  <a:lnTo>
                    <a:pt x="1449527" y="47028"/>
                  </a:lnTo>
                  <a:lnTo>
                    <a:pt x="1449476" y="47625"/>
                  </a:lnTo>
                  <a:lnTo>
                    <a:pt x="1450301" y="46367"/>
                  </a:lnTo>
                  <a:close/>
                </a:path>
                <a:path w="1837689" h="219075">
                  <a:moveTo>
                    <a:pt x="1450721" y="48869"/>
                  </a:moveTo>
                  <a:lnTo>
                    <a:pt x="1450035" y="48463"/>
                  </a:lnTo>
                  <a:lnTo>
                    <a:pt x="1450301" y="49847"/>
                  </a:lnTo>
                  <a:lnTo>
                    <a:pt x="1450721" y="48869"/>
                  </a:lnTo>
                  <a:close/>
                </a:path>
                <a:path w="1837689" h="219075">
                  <a:moveTo>
                    <a:pt x="1451127" y="50190"/>
                  </a:moveTo>
                  <a:lnTo>
                    <a:pt x="1450327" y="50025"/>
                  </a:lnTo>
                  <a:lnTo>
                    <a:pt x="1450479" y="50800"/>
                  </a:lnTo>
                  <a:lnTo>
                    <a:pt x="1451127" y="50190"/>
                  </a:lnTo>
                  <a:close/>
                </a:path>
                <a:path w="1837689" h="219075">
                  <a:moveTo>
                    <a:pt x="1451457" y="44615"/>
                  </a:moveTo>
                  <a:lnTo>
                    <a:pt x="1450301" y="46367"/>
                  </a:lnTo>
                  <a:lnTo>
                    <a:pt x="1451394" y="45796"/>
                  </a:lnTo>
                  <a:lnTo>
                    <a:pt x="1451457" y="44615"/>
                  </a:lnTo>
                  <a:close/>
                </a:path>
                <a:path w="1837689" h="219075">
                  <a:moveTo>
                    <a:pt x="1451914" y="48399"/>
                  </a:moveTo>
                  <a:lnTo>
                    <a:pt x="1451241" y="48958"/>
                  </a:lnTo>
                  <a:lnTo>
                    <a:pt x="1451305" y="47485"/>
                  </a:lnTo>
                  <a:lnTo>
                    <a:pt x="1450721" y="48869"/>
                  </a:lnTo>
                  <a:lnTo>
                    <a:pt x="1451241" y="49161"/>
                  </a:lnTo>
                  <a:lnTo>
                    <a:pt x="1451406" y="48958"/>
                  </a:lnTo>
                  <a:lnTo>
                    <a:pt x="1451914" y="48399"/>
                  </a:lnTo>
                  <a:close/>
                </a:path>
                <a:path w="1837689" h="219075">
                  <a:moveTo>
                    <a:pt x="1452156" y="50253"/>
                  </a:moveTo>
                  <a:lnTo>
                    <a:pt x="1451381" y="49949"/>
                  </a:lnTo>
                  <a:lnTo>
                    <a:pt x="1451127" y="50190"/>
                  </a:lnTo>
                  <a:lnTo>
                    <a:pt x="1452003" y="50368"/>
                  </a:lnTo>
                  <a:lnTo>
                    <a:pt x="1452156" y="50253"/>
                  </a:lnTo>
                  <a:close/>
                </a:path>
                <a:path w="1837689" h="219075">
                  <a:moveTo>
                    <a:pt x="1452232" y="45339"/>
                  </a:moveTo>
                  <a:lnTo>
                    <a:pt x="1451394" y="45796"/>
                  </a:lnTo>
                  <a:lnTo>
                    <a:pt x="1451305" y="47485"/>
                  </a:lnTo>
                  <a:lnTo>
                    <a:pt x="1452232" y="45339"/>
                  </a:lnTo>
                  <a:close/>
                </a:path>
                <a:path w="1837689" h="219075">
                  <a:moveTo>
                    <a:pt x="1452333" y="43256"/>
                  </a:moveTo>
                  <a:lnTo>
                    <a:pt x="1448828" y="43510"/>
                  </a:lnTo>
                  <a:lnTo>
                    <a:pt x="1450238" y="44183"/>
                  </a:lnTo>
                  <a:lnTo>
                    <a:pt x="1452333" y="43256"/>
                  </a:lnTo>
                  <a:close/>
                </a:path>
                <a:path w="1837689" h="219075">
                  <a:moveTo>
                    <a:pt x="1454518" y="45415"/>
                  </a:moveTo>
                  <a:lnTo>
                    <a:pt x="1451914" y="48399"/>
                  </a:lnTo>
                  <a:lnTo>
                    <a:pt x="1452803" y="47625"/>
                  </a:lnTo>
                  <a:lnTo>
                    <a:pt x="1454061" y="46380"/>
                  </a:lnTo>
                  <a:lnTo>
                    <a:pt x="1454162" y="46215"/>
                  </a:lnTo>
                  <a:lnTo>
                    <a:pt x="1454518" y="45415"/>
                  </a:lnTo>
                  <a:close/>
                </a:path>
                <a:path w="1837689" h="219075">
                  <a:moveTo>
                    <a:pt x="1457629" y="50419"/>
                  </a:moveTo>
                  <a:lnTo>
                    <a:pt x="1452321" y="50419"/>
                  </a:lnTo>
                  <a:lnTo>
                    <a:pt x="1451914" y="50419"/>
                  </a:lnTo>
                  <a:lnTo>
                    <a:pt x="1450594" y="51346"/>
                  </a:lnTo>
                  <a:lnTo>
                    <a:pt x="1450479" y="50800"/>
                  </a:lnTo>
                  <a:lnTo>
                    <a:pt x="1450327" y="50025"/>
                  </a:lnTo>
                  <a:lnTo>
                    <a:pt x="1447888" y="49530"/>
                  </a:lnTo>
                  <a:lnTo>
                    <a:pt x="1447190" y="48564"/>
                  </a:lnTo>
                  <a:lnTo>
                    <a:pt x="1446339" y="51015"/>
                  </a:lnTo>
                  <a:lnTo>
                    <a:pt x="1443443" y="52374"/>
                  </a:lnTo>
                  <a:lnTo>
                    <a:pt x="1440802" y="51676"/>
                  </a:lnTo>
                  <a:lnTo>
                    <a:pt x="1440522" y="51600"/>
                  </a:lnTo>
                  <a:lnTo>
                    <a:pt x="1445958" y="48691"/>
                  </a:lnTo>
                  <a:lnTo>
                    <a:pt x="1446911" y="48183"/>
                  </a:lnTo>
                  <a:lnTo>
                    <a:pt x="1446682" y="47840"/>
                  </a:lnTo>
                  <a:lnTo>
                    <a:pt x="1447228" y="47879"/>
                  </a:lnTo>
                  <a:lnTo>
                    <a:pt x="1446072" y="46380"/>
                  </a:lnTo>
                  <a:lnTo>
                    <a:pt x="1446110" y="43307"/>
                  </a:lnTo>
                  <a:lnTo>
                    <a:pt x="1443177" y="42418"/>
                  </a:lnTo>
                  <a:lnTo>
                    <a:pt x="1443291" y="42100"/>
                  </a:lnTo>
                  <a:lnTo>
                    <a:pt x="1443634" y="41173"/>
                  </a:lnTo>
                  <a:lnTo>
                    <a:pt x="1444701" y="38277"/>
                  </a:lnTo>
                  <a:lnTo>
                    <a:pt x="1444701" y="38150"/>
                  </a:lnTo>
                  <a:lnTo>
                    <a:pt x="1440573" y="41173"/>
                  </a:lnTo>
                  <a:lnTo>
                    <a:pt x="1438897" y="39852"/>
                  </a:lnTo>
                  <a:lnTo>
                    <a:pt x="1435493" y="37172"/>
                  </a:lnTo>
                  <a:lnTo>
                    <a:pt x="1435328" y="37122"/>
                  </a:lnTo>
                  <a:lnTo>
                    <a:pt x="1431861" y="36118"/>
                  </a:lnTo>
                  <a:lnTo>
                    <a:pt x="1426438" y="34544"/>
                  </a:lnTo>
                  <a:lnTo>
                    <a:pt x="1423758" y="34277"/>
                  </a:lnTo>
                  <a:lnTo>
                    <a:pt x="1416050" y="33515"/>
                  </a:lnTo>
                  <a:lnTo>
                    <a:pt x="1410462" y="33985"/>
                  </a:lnTo>
                  <a:lnTo>
                    <a:pt x="1410385" y="34213"/>
                  </a:lnTo>
                  <a:lnTo>
                    <a:pt x="1410296" y="33997"/>
                  </a:lnTo>
                  <a:lnTo>
                    <a:pt x="1409090" y="31051"/>
                  </a:lnTo>
                  <a:lnTo>
                    <a:pt x="1405940" y="31737"/>
                  </a:lnTo>
                  <a:lnTo>
                    <a:pt x="1405470" y="34632"/>
                  </a:lnTo>
                  <a:lnTo>
                    <a:pt x="1398511" y="36118"/>
                  </a:lnTo>
                  <a:lnTo>
                    <a:pt x="1392618" y="33985"/>
                  </a:lnTo>
                  <a:lnTo>
                    <a:pt x="1390459" y="33197"/>
                  </a:lnTo>
                  <a:lnTo>
                    <a:pt x="1384566" y="29870"/>
                  </a:lnTo>
                  <a:lnTo>
                    <a:pt x="1386001" y="32981"/>
                  </a:lnTo>
                  <a:lnTo>
                    <a:pt x="1381442" y="33985"/>
                  </a:lnTo>
                  <a:lnTo>
                    <a:pt x="1376286" y="32258"/>
                  </a:lnTo>
                  <a:lnTo>
                    <a:pt x="1370406" y="30111"/>
                  </a:lnTo>
                  <a:lnTo>
                    <a:pt x="1363713" y="29832"/>
                  </a:lnTo>
                  <a:lnTo>
                    <a:pt x="1363916" y="29908"/>
                  </a:lnTo>
                  <a:lnTo>
                    <a:pt x="1360881" y="30226"/>
                  </a:lnTo>
                  <a:lnTo>
                    <a:pt x="1357718" y="37122"/>
                  </a:lnTo>
                  <a:lnTo>
                    <a:pt x="1352423" y="35204"/>
                  </a:lnTo>
                  <a:lnTo>
                    <a:pt x="1353718" y="32804"/>
                  </a:lnTo>
                  <a:lnTo>
                    <a:pt x="1354239" y="31864"/>
                  </a:lnTo>
                  <a:lnTo>
                    <a:pt x="1357122" y="32410"/>
                  </a:lnTo>
                  <a:lnTo>
                    <a:pt x="1357122" y="31864"/>
                  </a:lnTo>
                  <a:lnTo>
                    <a:pt x="1357122" y="28892"/>
                  </a:lnTo>
                  <a:lnTo>
                    <a:pt x="1348600" y="32804"/>
                  </a:lnTo>
                  <a:lnTo>
                    <a:pt x="1348435" y="32486"/>
                  </a:lnTo>
                  <a:lnTo>
                    <a:pt x="1347355" y="30365"/>
                  </a:lnTo>
                  <a:lnTo>
                    <a:pt x="1337919" y="32486"/>
                  </a:lnTo>
                  <a:lnTo>
                    <a:pt x="1341208" y="28676"/>
                  </a:lnTo>
                  <a:lnTo>
                    <a:pt x="1336611" y="30861"/>
                  </a:lnTo>
                  <a:lnTo>
                    <a:pt x="1331912" y="31229"/>
                  </a:lnTo>
                  <a:lnTo>
                    <a:pt x="1328839" y="32156"/>
                  </a:lnTo>
                  <a:lnTo>
                    <a:pt x="1329156" y="35979"/>
                  </a:lnTo>
                  <a:lnTo>
                    <a:pt x="1348587" y="36385"/>
                  </a:lnTo>
                  <a:lnTo>
                    <a:pt x="1369885" y="38277"/>
                  </a:lnTo>
                  <a:lnTo>
                    <a:pt x="1391894" y="39992"/>
                  </a:lnTo>
                  <a:lnTo>
                    <a:pt x="1413268" y="39928"/>
                  </a:lnTo>
                  <a:lnTo>
                    <a:pt x="1408595" y="42176"/>
                  </a:lnTo>
                  <a:lnTo>
                    <a:pt x="1418056" y="42164"/>
                  </a:lnTo>
                  <a:lnTo>
                    <a:pt x="1424635" y="44729"/>
                  </a:lnTo>
                  <a:lnTo>
                    <a:pt x="1431074" y="46367"/>
                  </a:lnTo>
                  <a:lnTo>
                    <a:pt x="1439494" y="43307"/>
                  </a:lnTo>
                  <a:lnTo>
                    <a:pt x="1436255" y="49022"/>
                  </a:lnTo>
                  <a:lnTo>
                    <a:pt x="1438490" y="50469"/>
                  </a:lnTo>
                  <a:lnTo>
                    <a:pt x="1436268" y="51447"/>
                  </a:lnTo>
                  <a:lnTo>
                    <a:pt x="1430820" y="52514"/>
                  </a:lnTo>
                  <a:lnTo>
                    <a:pt x="1426019" y="54546"/>
                  </a:lnTo>
                  <a:lnTo>
                    <a:pt x="1421815" y="60121"/>
                  </a:lnTo>
                  <a:lnTo>
                    <a:pt x="1416494" y="57899"/>
                  </a:lnTo>
                  <a:lnTo>
                    <a:pt x="1415427" y="60172"/>
                  </a:lnTo>
                  <a:lnTo>
                    <a:pt x="1409192" y="64846"/>
                  </a:lnTo>
                  <a:lnTo>
                    <a:pt x="1409763" y="57429"/>
                  </a:lnTo>
                  <a:lnTo>
                    <a:pt x="1404162" y="56896"/>
                  </a:lnTo>
                  <a:lnTo>
                    <a:pt x="1397876" y="59004"/>
                  </a:lnTo>
                  <a:lnTo>
                    <a:pt x="1395476" y="68186"/>
                  </a:lnTo>
                  <a:lnTo>
                    <a:pt x="1392885" y="67716"/>
                  </a:lnTo>
                  <a:lnTo>
                    <a:pt x="1389329" y="67068"/>
                  </a:lnTo>
                  <a:lnTo>
                    <a:pt x="1386789" y="67716"/>
                  </a:lnTo>
                  <a:lnTo>
                    <a:pt x="1386865" y="65316"/>
                  </a:lnTo>
                  <a:lnTo>
                    <a:pt x="1387373" y="63500"/>
                  </a:lnTo>
                  <a:lnTo>
                    <a:pt x="1381455" y="63665"/>
                  </a:lnTo>
                  <a:lnTo>
                    <a:pt x="1380070" y="70561"/>
                  </a:lnTo>
                  <a:lnTo>
                    <a:pt x="1376133" y="71958"/>
                  </a:lnTo>
                  <a:lnTo>
                    <a:pt x="1375524" y="71120"/>
                  </a:lnTo>
                  <a:lnTo>
                    <a:pt x="1371638" y="65722"/>
                  </a:lnTo>
                  <a:lnTo>
                    <a:pt x="1364691" y="67830"/>
                  </a:lnTo>
                  <a:lnTo>
                    <a:pt x="1356588" y="71221"/>
                  </a:lnTo>
                  <a:lnTo>
                    <a:pt x="1352524" y="70027"/>
                  </a:lnTo>
                  <a:lnTo>
                    <a:pt x="1356537" y="73875"/>
                  </a:lnTo>
                  <a:lnTo>
                    <a:pt x="1363078" y="71221"/>
                  </a:lnTo>
                  <a:lnTo>
                    <a:pt x="1363332" y="71120"/>
                  </a:lnTo>
                  <a:lnTo>
                    <a:pt x="1363383" y="78727"/>
                  </a:lnTo>
                  <a:lnTo>
                    <a:pt x="1372476" y="79400"/>
                  </a:lnTo>
                  <a:lnTo>
                    <a:pt x="1380515" y="75641"/>
                  </a:lnTo>
                  <a:lnTo>
                    <a:pt x="1388135" y="72466"/>
                  </a:lnTo>
                  <a:lnTo>
                    <a:pt x="1396022" y="74879"/>
                  </a:lnTo>
                  <a:lnTo>
                    <a:pt x="1401368" y="72542"/>
                  </a:lnTo>
                  <a:lnTo>
                    <a:pt x="1401610" y="72466"/>
                  </a:lnTo>
                  <a:lnTo>
                    <a:pt x="1403096" y="71958"/>
                  </a:lnTo>
                  <a:lnTo>
                    <a:pt x="1408569" y="70116"/>
                  </a:lnTo>
                  <a:lnTo>
                    <a:pt x="1409966" y="68186"/>
                  </a:lnTo>
                  <a:lnTo>
                    <a:pt x="1411897" y="65544"/>
                  </a:lnTo>
                  <a:lnTo>
                    <a:pt x="1411947" y="67906"/>
                  </a:lnTo>
                  <a:lnTo>
                    <a:pt x="1415770" y="65544"/>
                  </a:lnTo>
                  <a:lnTo>
                    <a:pt x="1416888" y="64846"/>
                  </a:lnTo>
                  <a:lnTo>
                    <a:pt x="1421396" y="62026"/>
                  </a:lnTo>
                  <a:lnTo>
                    <a:pt x="1425333" y="62776"/>
                  </a:lnTo>
                  <a:lnTo>
                    <a:pt x="1421485" y="64363"/>
                  </a:lnTo>
                  <a:lnTo>
                    <a:pt x="1429283" y="65582"/>
                  </a:lnTo>
                  <a:lnTo>
                    <a:pt x="1434528" y="60756"/>
                  </a:lnTo>
                  <a:lnTo>
                    <a:pt x="1439252" y="56718"/>
                  </a:lnTo>
                  <a:lnTo>
                    <a:pt x="1439862" y="56197"/>
                  </a:lnTo>
                  <a:lnTo>
                    <a:pt x="1438135" y="56718"/>
                  </a:lnTo>
                  <a:lnTo>
                    <a:pt x="1439735" y="52387"/>
                  </a:lnTo>
                  <a:lnTo>
                    <a:pt x="1441894" y="52489"/>
                  </a:lnTo>
                  <a:lnTo>
                    <a:pt x="1444777" y="53225"/>
                  </a:lnTo>
                  <a:lnTo>
                    <a:pt x="1446098" y="52387"/>
                  </a:lnTo>
                  <a:lnTo>
                    <a:pt x="1448523" y="50850"/>
                  </a:lnTo>
                  <a:lnTo>
                    <a:pt x="1448295" y="54991"/>
                  </a:lnTo>
                  <a:lnTo>
                    <a:pt x="1444980" y="56616"/>
                  </a:lnTo>
                  <a:lnTo>
                    <a:pt x="1444155" y="58839"/>
                  </a:lnTo>
                  <a:lnTo>
                    <a:pt x="1456448" y="59651"/>
                  </a:lnTo>
                  <a:lnTo>
                    <a:pt x="1455293" y="52870"/>
                  </a:lnTo>
                  <a:lnTo>
                    <a:pt x="1456397" y="51714"/>
                  </a:lnTo>
                  <a:lnTo>
                    <a:pt x="1456740" y="51346"/>
                  </a:lnTo>
                  <a:lnTo>
                    <a:pt x="1457629" y="50419"/>
                  </a:lnTo>
                  <a:close/>
                </a:path>
                <a:path w="1837689" h="219075">
                  <a:moveTo>
                    <a:pt x="1463230" y="43103"/>
                  </a:moveTo>
                  <a:lnTo>
                    <a:pt x="1458582" y="42037"/>
                  </a:lnTo>
                  <a:lnTo>
                    <a:pt x="1456347" y="41198"/>
                  </a:lnTo>
                  <a:lnTo>
                    <a:pt x="1456436" y="42037"/>
                  </a:lnTo>
                  <a:lnTo>
                    <a:pt x="1456486" y="42418"/>
                  </a:lnTo>
                  <a:lnTo>
                    <a:pt x="1457604" y="44729"/>
                  </a:lnTo>
                  <a:lnTo>
                    <a:pt x="1457693" y="45046"/>
                  </a:lnTo>
                  <a:lnTo>
                    <a:pt x="1457896" y="46215"/>
                  </a:lnTo>
                  <a:lnTo>
                    <a:pt x="1455407" y="45046"/>
                  </a:lnTo>
                  <a:lnTo>
                    <a:pt x="1454150" y="46291"/>
                  </a:lnTo>
                  <a:lnTo>
                    <a:pt x="1452333" y="50368"/>
                  </a:lnTo>
                  <a:lnTo>
                    <a:pt x="1457693" y="50368"/>
                  </a:lnTo>
                  <a:lnTo>
                    <a:pt x="1461655" y="46215"/>
                  </a:lnTo>
                  <a:lnTo>
                    <a:pt x="1462100" y="45758"/>
                  </a:lnTo>
                  <a:lnTo>
                    <a:pt x="1462659" y="47053"/>
                  </a:lnTo>
                  <a:lnTo>
                    <a:pt x="1462836" y="45758"/>
                  </a:lnTo>
                  <a:lnTo>
                    <a:pt x="1463230" y="43103"/>
                  </a:lnTo>
                  <a:close/>
                </a:path>
                <a:path w="1837689" h="219075">
                  <a:moveTo>
                    <a:pt x="1592376" y="175501"/>
                  </a:moveTo>
                  <a:lnTo>
                    <a:pt x="1589074" y="174701"/>
                  </a:lnTo>
                  <a:lnTo>
                    <a:pt x="1592186" y="175514"/>
                  </a:lnTo>
                  <a:lnTo>
                    <a:pt x="1592376" y="175501"/>
                  </a:lnTo>
                  <a:close/>
                </a:path>
                <a:path w="1837689" h="219075">
                  <a:moveTo>
                    <a:pt x="1600581" y="177469"/>
                  </a:moveTo>
                  <a:lnTo>
                    <a:pt x="1599107" y="174345"/>
                  </a:lnTo>
                  <a:lnTo>
                    <a:pt x="1595704" y="175183"/>
                  </a:lnTo>
                  <a:lnTo>
                    <a:pt x="1592376" y="175501"/>
                  </a:lnTo>
                  <a:lnTo>
                    <a:pt x="1600581" y="177469"/>
                  </a:lnTo>
                  <a:close/>
                </a:path>
                <a:path w="1837689" h="219075">
                  <a:moveTo>
                    <a:pt x="1605445" y="172212"/>
                  </a:moveTo>
                  <a:lnTo>
                    <a:pt x="1598739" y="173558"/>
                  </a:lnTo>
                  <a:lnTo>
                    <a:pt x="1599107" y="174345"/>
                  </a:lnTo>
                  <a:lnTo>
                    <a:pt x="1605445" y="172212"/>
                  </a:lnTo>
                  <a:close/>
                </a:path>
                <a:path w="1837689" h="219075">
                  <a:moveTo>
                    <a:pt x="1837639" y="130517"/>
                  </a:moveTo>
                  <a:lnTo>
                    <a:pt x="1832698" y="128511"/>
                  </a:lnTo>
                  <a:lnTo>
                    <a:pt x="1829866" y="131178"/>
                  </a:lnTo>
                  <a:lnTo>
                    <a:pt x="1821726" y="133527"/>
                  </a:lnTo>
                  <a:lnTo>
                    <a:pt x="1817065" y="132702"/>
                  </a:lnTo>
                  <a:lnTo>
                    <a:pt x="1812848" y="130835"/>
                  </a:lnTo>
                  <a:lnTo>
                    <a:pt x="1806079" y="130073"/>
                  </a:lnTo>
                  <a:lnTo>
                    <a:pt x="1796694" y="133743"/>
                  </a:lnTo>
                  <a:lnTo>
                    <a:pt x="1788782" y="138303"/>
                  </a:lnTo>
                  <a:lnTo>
                    <a:pt x="1781048" y="142138"/>
                  </a:lnTo>
                  <a:lnTo>
                    <a:pt x="1766646" y="144741"/>
                  </a:lnTo>
                  <a:lnTo>
                    <a:pt x="1767154" y="142316"/>
                  </a:lnTo>
                  <a:lnTo>
                    <a:pt x="1768538" y="140347"/>
                  </a:lnTo>
                  <a:lnTo>
                    <a:pt x="1760347" y="142290"/>
                  </a:lnTo>
                  <a:lnTo>
                    <a:pt x="1754200" y="145440"/>
                  </a:lnTo>
                  <a:lnTo>
                    <a:pt x="1748840" y="148755"/>
                  </a:lnTo>
                  <a:lnTo>
                    <a:pt x="1742986" y="151168"/>
                  </a:lnTo>
                  <a:lnTo>
                    <a:pt x="1734121" y="145643"/>
                  </a:lnTo>
                  <a:lnTo>
                    <a:pt x="1718843" y="148920"/>
                  </a:lnTo>
                  <a:lnTo>
                    <a:pt x="1700847" y="153682"/>
                  </a:lnTo>
                  <a:lnTo>
                    <a:pt x="1683829" y="152603"/>
                  </a:lnTo>
                  <a:lnTo>
                    <a:pt x="1674202" y="154457"/>
                  </a:lnTo>
                  <a:lnTo>
                    <a:pt x="1663471" y="155943"/>
                  </a:lnTo>
                  <a:lnTo>
                    <a:pt x="1652143" y="157810"/>
                  </a:lnTo>
                  <a:lnTo>
                    <a:pt x="1640776" y="160832"/>
                  </a:lnTo>
                  <a:lnTo>
                    <a:pt x="1641792" y="158737"/>
                  </a:lnTo>
                  <a:lnTo>
                    <a:pt x="1630819" y="158902"/>
                  </a:lnTo>
                  <a:lnTo>
                    <a:pt x="1629117" y="156781"/>
                  </a:lnTo>
                  <a:lnTo>
                    <a:pt x="1620761" y="161531"/>
                  </a:lnTo>
                  <a:lnTo>
                    <a:pt x="1605457" y="162445"/>
                  </a:lnTo>
                  <a:lnTo>
                    <a:pt x="1590459" y="163766"/>
                  </a:lnTo>
                  <a:lnTo>
                    <a:pt x="1583055" y="169697"/>
                  </a:lnTo>
                  <a:lnTo>
                    <a:pt x="1573606" y="169138"/>
                  </a:lnTo>
                  <a:lnTo>
                    <a:pt x="1569148" y="169926"/>
                  </a:lnTo>
                  <a:lnTo>
                    <a:pt x="1557947" y="169862"/>
                  </a:lnTo>
                  <a:lnTo>
                    <a:pt x="1557820" y="168427"/>
                  </a:lnTo>
                  <a:lnTo>
                    <a:pt x="1561871" y="168046"/>
                  </a:lnTo>
                  <a:lnTo>
                    <a:pt x="1563471" y="167640"/>
                  </a:lnTo>
                  <a:lnTo>
                    <a:pt x="1556981" y="167881"/>
                  </a:lnTo>
                  <a:lnTo>
                    <a:pt x="1551647" y="169748"/>
                  </a:lnTo>
                  <a:lnTo>
                    <a:pt x="1546580" y="170980"/>
                  </a:lnTo>
                  <a:lnTo>
                    <a:pt x="1540891" y="169329"/>
                  </a:lnTo>
                  <a:lnTo>
                    <a:pt x="1532077" y="170294"/>
                  </a:lnTo>
                  <a:lnTo>
                    <a:pt x="1530743" y="172021"/>
                  </a:lnTo>
                  <a:lnTo>
                    <a:pt x="1530946" y="174447"/>
                  </a:lnTo>
                  <a:lnTo>
                    <a:pt x="1526781" y="177444"/>
                  </a:lnTo>
                  <a:lnTo>
                    <a:pt x="1515745" y="177076"/>
                  </a:lnTo>
                  <a:lnTo>
                    <a:pt x="1510372" y="175869"/>
                  </a:lnTo>
                  <a:lnTo>
                    <a:pt x="1506639" y="173837"/>
                  </a:lnTo>
                  <a:lnTo>
                    <a:pt x="1500530" y="170954"/>
                  </a:lnTo>
                  <a:lnTo>
                    <a:pt x="1497698" y="174307"/>
                  </a:lnTo>
                  <a:lnTo>
                    <a:pt x="1492059" y="175895"/>
                  </a:lnTo>
                  <a:lnTo>
                    <a:pt x="1484871" y="177050"/>
                  </a:lnTo>
                  <a:lnTo>
                    <a:pt x="1477429" y="179095"/>
                  </a:lnTo>
                  <a:lnTo>
                    <a:pt x="1493647" y="179336"/>
                  </a:lnTo>
                  <a:lnTo>
                    <a:pt x="1484858" y="182333"/>
                  </a:lnTo>
                  <a:lnTo>
                    <a:pt x="1471752" y="183603"/>
                  </a:lnTo>
                  <a:lnTo>
                    <a:pt x="1464157" y="185826"/>
                  </a:lnTo>
                  <a:lnTo>
                    <a:pt x="1456867" y="188455"/>
                  </a:lnTo>
                  <a:lnTo>
                    <a:pt x="1444713" y="190982"/>
                  </a:lnTo>
                  <a:lnTo>
                    <a:pt x="1442935" y="188137"/>
                  </a:lnTo>
                  <a:lnTo>
                    <a:pt x="1453222" y="187071"/>
                  </a:lnTo>
                  <a:lnTo>
                    <a:pt x="1446923" y="185305"/>
                  </a:lnTo>
                  <a:lnTo>
                    <a:pt x="1464957" y="180835"/>
                  </a:lnTo>
                  <a:lnTo>
                    <a:pt x="1472145" y="178562"/>
                  </a:lnTo>
                  <a:lnTo>
                    <a:pt x="1478076" y="175247"/>
                  </a:lnTo>
                  <a:lnTo>
                    <a:pt x="1463497" y="176403"/>
                  </a:lnTo>
                  <a:lnTo>
                    <a:pt x="1448028" y="178066"/>
                  </a:lnTo>
                  <a:lnTo>
                    <a:pt x="1432280" y="180289"/>
                  </a:lnTo>
                  <a:lnTo>
                    <a:pt x="1416862" y="183083"/>
                  </a:lnTo>
                  <a:lnTo>
                    <a:pt x="1412798" y="182460"/>
                  </a:lnTo>
                  <a:lnTo>
                    <a:pt x="1414272" y="181241"/>
                  </a:lnTo>
                  <a:lnTo>
                    <a:pt x="1416189" y="180047"/>
                  </a:lnTo>
                  <a:lnTo>
                    <a:pt x="1413522" y="179501"/>
                  </a:lnTo>
                  <a:lnTo>
                    <a:pt x="1399933" y="180162"/>
                  </a:lnTo>
                  <a:lnTo>
                    <a:pt x="1378089" y="185953"/>
                  </a:lnTo>
                  <a:lnTo>
                    <a:pt x="1366799" y="186423"/>
                  </a:lnTo>
                  <a:lnTo>
                    <a:pt x="1369936" y="182778"/>
                  </a:lnTo>
                  <a:lnTo>
                    <a:pt x="1360030" y="185153"/>
                  </a:lnTo>
                  <a:lnTo>
                    <a:pt x="1346225" y="185623"/>
                  </a:lnTo>
                  <a:lnTo>
                    <a:pt x="1330744" y="185788"/>
                  </a:lnTo>
                  <a:lnTo>
                    <a:pt x="1315847" y="187261"/>
                  </a:lnTo>
                  <a:lnTo>
                    <a:pt x="1319961" y="189953"/>
                  </a:lnTo>
                  <a:lnTo>
                    <a:pt x="1317536" y="191236"/>
                  </a:lnTo>
                  <a:lnTo>
                    <a:pt x="1313141" y="188404"/>
                  </a:lnTo>
                  <a:lnTo>
                    <a:pt x="1287881" y="192849"/>
                  </a:lnTo>
                  <a:lnTo>
                    <a:pt x="1273073" y="191985"/>
                  </a:lnTo>
                  <a:lnTo>
                    <a:pt x="1271117" y="195795"/>
                  </a:lnTo>
                  <a:lnTo>
                    <a:pt x="1264297" y="198882"/>
                  </a:lnTo>
                  <a:lnTo>
                    <a:pt x="1255039" y="201129"/>
                  </a:lnTo>
                  <a:lnTo>
                    <a:pt x="1245755" y="202412"/>
                  </a:lnTo>
                  <a:lnTo>
                    <a:pt x="1241679" y="201104"/>
                  </a:lnTo>
                  <a:lnTo>
                    <a:pt x="1242415" y="198755"/>
                  </a:lnTo>
                  <a:lnTo>
                    <a:pt x="1242402" y="197294"/>
                  </a:lnTo>
                  <a:lnTo>
                    <a:pt x="1253261" y="197218"/>
                  </a:lnTo>
                  <a:lnTo>
                    <a:pt x="1260055" y="194411"/>
                  </a:lnTo>
                  <a:lnTo>
                    <a:pt x="1266063" y="190550"/>
                  </a:lnTo>
                  <a:lnTo>
                    <a:pt x="1274610" y="187286"/>
                  </a:lnTo>
                  <a:lnTo>
                    <a:pt x="1264285" y="188988"/>
                  </a:lnTo>
                  <a:lnTo>
                    <a:pt x="1241209" y="190754"/>
                  </a:lnTo>
                  <a:lnTo>
                    <a:pt x="1231811" y="193078"/>
                  </a:lnTo>
                  <a:lnTo>
                    <a:pt x="1235786" y="188556"/>
                  </a:lnTo>
                  <a:lnTo>
                    <a:pt x="1226096" y="190182"/>
                  </a:lnTo>
                  <a:lnTo>
                    <a:pt x="1219987" y="193408"/>
                  </a:lnTo>
                  <a:lnTo>
                    <a:pt x="1213726" y="195986"/>
                  </a:lnTo>
                  <a:lnTo>
                    <a:pt x="1203553" y="195656"/>
                  </a:lnTo>
                  <a:lnTo>
                    <a:pt x="1205115" y="192405"/>
                  </a:lnTo>
                  <a:lnTo>
                    <a:pt x="1177531" y="193090"/>
                  </a:lnTo>
                  <a:lnTo>
                    <a:pt x="1149413" y="193078"/>
                  </a:lnTo>
                  <a:lnTo>
                    <a:pt x="1122667" y="194208"/>
                  </a:lnTo>
                  <a:lnTo>
                    <a:pt x="1099197" y="198285"/>
                  </a:lnTo>
                  <a:lnTo>
                    <a:pt x="1096772" y="200990"/>
                  </a:lnTo>
                  <a:lnTo>
                    <a:pt x="1111377" y="206641"/>
                  </a:lnTo>
                  <a:lnTo>
                    <a:pt x="1112215" y="208661"/>
                  </a:lnTo>
                  <a:lnTo>
                    <a:pt x="1123734" y="206197"/>
                  </a:lnTo>
                  <a:lnTo>
                    <a:pt x="1142517" y="200520"/>
                  </a:lnTo>
                  <a:lnTo>
                    <a:pt x="1151775" y="198107"/>
                  </a:lnTo>
                  <a:lnTo>
                    <a:pt x="1151813" y="203098"/>
                  </a:lnTo>
                  <a:lnTo>
                    <a:pt x="1155738" y="200634"/>
                  </a:lnTo>
                  <a:lnTo>
                    <a:pt x="1160970" y="198450"/>
                  </a:lnTo>
                  <a:lnTo>
                    <a:pt x="1164031" y="196469"/>
                  </a:lnTo>
                  <a:lnTo>
                    <a:pt x="1161453" y="194627"/>
                  </a:lnTo>
                  <a:lnTo>
                    <a:pt x="1167333" y="193979"/>
                  </a:lnTo>
                  <a:lnTo>
                    <a:pt x="1174902" y="196291"/>
                  </a:lnTo>
                  <a:lnTo>
                    <a:pt x="1181696" y="195376"/>
                  </a:lnTo>
                  <a:lnTo>
                    <a:pt x="1180934" y="200634"/>
                  </a:lnTo>
                  <a:lnTo>
                    <a:pt x="1173657" y="201510"/>
                  </a:lnTo>
                  <a:lnTo>
                    <a:pt x="1173721" y="205879"/>
                  </a:lnTo>
                  <a:lnTo>
                    <a:pt x="1184198" y="202844"/>
                  </a:lnTo>
                  <a:lnTo>
                    <a:pt x="1180947" y="205003"/>
                  </a:lnTo>
                  <a:lnTo>
                    <a:pt x="1190688" y="204330"/>
                  </a:lnTo>
                  <a:lnTo>
                    <a:pt x="1187475" y="206489"/>
                  </a:lnTo>
                  <a:lnTo>
                    <a:pt x="1200264" y="203606"/>
                  </a:lnTo>
                  <a:lnTo>
                    <a:pt x="1211033" y="203962"/>
                  </a:lnTo>
                  <a:lnTo>
                    <a:pt x="1221955" y="204965"/>
                  </a:lnTo>
                  <a:lnTo>
                    <a:pt x="1235227" y="204000"/>
                  </a:lnTo>
                  <a:lnTo>
                    <a:pt x="1223873" y="203581"/>
                  </a:lnTo>
                  <a:lnTo>
                    <a:pt x="1223835" y="200685"/>
                  </a:lnTo>
                  <a:lnTo>
                    <a:pt x="1230325" y="200685"/>
                  </a:lnTo>
                  <a:lnTo>
                    <a:pt x="1235163" y="199631"/>
                  </a:lnTo>
                  <a:lnTo>
                    <a:pt x="1240891" y="203479"/>
                  </a:lnTo>
                  <a:lnTo>
                    <a:pt x="1244104" y="202768"/>
                  </a:lnTo>
                  <a:lnTo>
                    <a:pt x="1254671" y="204089"/>
                  </a:lnTo>
                  <a:lnTo>
                    <a:pt x="1260716" y="201688"/>
                  </a:lnTo>
                  <a:lnTo>
                    <a:pt x="1266291" y="198970"/>
                  </a:lnTo>
                  <a:lnTo>
                    <a:pt x="1272501" y="196659"/>
                  </a:lnTo>
                  <a:lnTo>
                    <a:pt x="1280401" y="195440"/>
                  </a:lnTo>
                  <a:lnTo>
                    <a:pt x="1282623" y="198208"/>
                  </a:lnTo>
                  <a:lnTo>
                    <a:pt x="1289989" y="199085"/>
                  </a:lnTo>
                  <a:lnTo>
                    <a:pt x="1298257" y="199758"/>
                  </a:lnTo>
                  <a:lnTo>
                    <a:pt x="1303223" y="201853"/>
                  </a:lnTo>
                  <a:lnTo>
                    <a:pt x="1307871" y="198932"/>
                  </a:lnTo>
                  <a:lnTo>
                    <a:pt x="1315986" y="197739"/>
                  </a:lnTo>
                  <a:lnTo>
                    <a:pt x="1323949" y="196977"/>
                  </a:lnTo>
                  <a:lnTo>
                    <a:pt x="1328166" y="195364"/>
                  </a:lnTo>
                  <a:lnTo>
                    <a:pt x="1334617" y="193878"/>
                  </a:lnTo>
                  <a:lnTo>
                    <a:pt x="1343545" y="194005"/>
                  </a:lnTo>
                  <a:lnTo>
                    <a:pt x="1343634" y="196913"/>
                  </a:lnTo>
                  <a:lnTo>
                    <a:pt x="1340789" y="197789"/>
                  </a:lnTo>
                  <a:lnTo>
                    <a:pt x="1338770" y="198145"/>
                  </a:lnTo>
                  <a:lnTo>
                    <a:pt x="1345272" y="197993"/>
                  </a:lnTo>
                  <a:lnTo>
                    <a:pt x="1344218" y="199250"/>
                  </a:lnTo>
                  <a:lnTo>
                    <a:pt x="1349984" y="199047"/>
                  </a:lnTo>
                  <a:lnTo>
                    <a:pt x="1349806" y="195072"/>
                  </a:lnTo>
                  <a:lnTo>
                    <a:pt x="1357401" y="197396"/>
                  </a:lnTo>
                  <a:lnTo>
                    <a:pt x="1357439" y="198831"/>
                  </a:lnTo>
                  <a:lnTo>
                    <a:pt x="1353400" y="199047"/>
                  </a:lnTo>
                  <a:lnTo>
                    <a:pt x="1350175" y="199796"/>
                  </a:lnTo>
                  <a:lnTo>
                    <a:pt x="1361008" y="198386"/>
                  </a:lnTo>
                  <a:lnTo>
                    <a:pt x="1370812" y="195453"/>
                  </a:lnTo>
                  <a:lnTo>
                    <a:pt x="1380185" y="193268"/>
                  </a:lnTo>
                  <a:lnTo>
                    <a:pt x="1389722" y="194081"/>
                  </a:lnTo>
                  <a:lnTo>
                    <a:pt x="1393774" y="192189"/>
                  </a:lnTo>
                  <a:lnTo>
                    <a:pt x="1400111" y="190284"/>
                  </a:lnTo>
                  <a:lnTo>
                    <a:pt x="1405216" y="187845"/>
                  </a:lnTo>
                  <a:lnTo>
                    <a:pt x="1405585" y="184365"/>
                  </a:lnTo>
                  <a:lnTo>
                    <a:pt x="1410512" y="186093"/>
                  </a:lnTo>
                  <a:lnTo>
                    <a:pt x="1409052" y="190855"/>
                  </a:lnTo>
                  <a:lnTo>
                    <a:pt x="1421942" y="189179"/>
                  </a:lnTo>
                  <a:lnTo>
                    <a:pt x="1427378" y="186994"/>
                  </a:lnTo>
                  <a:lnTo>
                    <a:pt x="1433118" y="187121"/>
                  </a:lnTo>
                  <a:lnTo>
                    <a:pt x="1439316" y="187553"/>
                  </a:lnTo>
                  <a:lnTo>
                    <a:pt x="1446136" y="186232"/>
                  </a:lnTo>
                  <a:lnTo>
                    <a:pt x="1440586" y="189090"/>
                  </a:lnTo>
                  <a:lnTo>
                    <a:pt x="1439697" y="190690"/>
                  </a:lnTo>
                  <a:lnTo>
                    <a:pt x="1435074" y="193319"/>
                  </a:lnTo>
                  <a:lnTo>
                    <a:pt x="1442491" y="193014"/>
                  </a:lnTo>
                  <a:lnTo>
                    <a:pt x="1461096" y="188404"/>
                  </a:lnTo>
                  <a:lnTo>
                    <a:pt x="1472120" y="187071"/>
                  </a:lnTo>
                  <a:lnTo>
                    <a:pt x="1473758" y="188112"/>
                  </a:lnTo>
                  <a:lnTo>
                    <a:pt x="1473860" y="189547"/>
                  </a:lnTo>
                  <a:lnTo>
                    <a:pt x="1475549" y="190601"/>
                  </a:lnTo>
                  <a:lnTo>
                    <a:pt x="1481112" y="188429"/>
                  </a:lnTo>
                  <a:lnTo>
                    <a:pt x="1487373" y="183870"/>
                  </a:lnTo>
                  <a:lnTo>
                    <a:pt x="1493227" y="187540"/>
                  </a:lnTo>
                  <a:lnTo>
                    <a:pt x="1492250" y="184111"/>
                  </a:lnTo>
                  <a:lnTo>
                    <a:pt x="1500822" y="184365"/>
                  </a:lnTo>
                  <a:lnTo>
                    <a:pt x="1510207" y="184200"/>
                  </a:lnTo>
                  <a:lnTo>
                    <a:pt x="1519758" y="184416"/>
                  </a:lnTo>
                  <a:lnTo>
                    <a:pt x="1528864" y="185775"/>
                  </a:lnTo>
                  <a:lnTo>
                    <a:pt x="1541386" y="178066"/>
                  </a:lnTo>
                  <a:lnTo>
                    <a:pt x="1555699" y="179743"/>
                  </a:lnTo>
                  <a:lnTo>
                    <a:pt x="1570456" y="177634"/>
                  </a:lnTo>
                  <a:lnTo>
                    <a:pt x="1584312" y="173151"/>
                  </a:lnTo>
                  <a:lnTo>
                    <a:pt x="1595869" y="167678"/>
                  </a:lnTo>
                  <a:lnTo>
                    <a:pt x="1602346" y="167398"/>
                  </a:lnTo>
                  <a:lnTo>
                    <a:pt x="1612112" y="167678"/>
                  </a:lnTo>
                  <a:lnTo>
                    <a:pt x="1612188" y="169087"/>
                  </a:lnTo>
                  <a:lnTo>
                    <a:pt x="1608353" y="171056"/>
                  </a:lnTo>
                  <a:lnTo>
                    <a:pt x="1605445" y="172212"/>
                  </a:lnTo>
                  <a:lnTo>
                    <a:pt x="1620304" y="172097"/>
                  </a:lnTo>
                  <a:lnTo>
                    <a:pt x="1626844" y="171056"/>
                  </a:lnTo>
                  <a:lnTo>
                    <a:pt x="1631581" y="167919"/>
                  </a:lnTo>
                  <a:lnTo>
                    <a:pt x="1641106" y="165188"/>
                  </a:lnTo>
                  <a:lnTo>
                    <a:pt x="1639112" y="170942"/>
                  </a:lnTo>
                  <a:lnTo>
                    <a:pt x="1646453" y="171056"/>
                  </a:lnTo>
                  <a:lnTo>
                    <a:pt x="1663560" y="166624"/>
                  </a:lnTo>
                  <a:lnTo>
                    <a:pt x="1683308" y="165315"/>
                  </a:lnTo>
                  <a:lnTo>
                    <a:pt x="1700377" y="163436"/>
                  </a:lnTo>
                  <a:lnTo>
                    <a:pt x="1709483" y="157327"/>
                  </a:lnTo>
                  <a:lnTo>
                    <a:pt x="1682089" y="158991"/>
                  </a:lnTo>
                  <a:lnTo>
                    <a:pt x="1670761" y="160299"/>
                  </a:lnTo>
                  <a:lnTo>
                    <a:pt x="1674634" y="158419"/>
                  </a:lnTo>
                  <a:lnTo>
                    <a:pt x="1671231" y="156489"/>
                  </a:lnTo>
                  <a:lnTo>
                    <a:pt x="1676806" y="155524"/>
                  </a:lnTo>
                  <a:lnTo>
                    <a:pt x="1687144" y="154559"/>
                  </a:lnTo>
                  <a:lnTo>
                    <a:pt x="1696186" y="154533"/>
                  </a:lnTo>
                  <a:lnTo>
                    <a:pt x="1705203" y="154254"/>
                  </a:lnTo>
                  <a:lnTo>
                    <a:pt x="1715452" y="152463"/>
                  </a:lnTo>
                  <a:lnTo>
                    <a:pt x="1714627" y="160197"/>
                  </a:lnTo>
                  <a:lnTo>
                    <a:pt x="1734134" y="159473"/>
                  </a:lnTo>
                  <a:lnTo>
                    <a:pt x="1751952" y="154114"/>
                  </a:lnTo>
                  <a:lnTo>
                    <a:pt x="1768779" y="149377"/>
                  </a:lnTo>
                  <a:lnTo>
                    <a:pt x="1785315" y="150520"/>
                  </a:lnTo>
                  <a:lnTo>
                    <a:pt x="1804581" y="144640"/>
                  </a:lnTo>
                  <a:lnTo>
                    <a:pt x="1813712" y="141236"/>
                  </a:lnTo>
                  <a:lnTo>
                    <a:pt x="1821078" y="137477"/>
                  </a:lnTo>
                  <a:lnTo>
                    <a:pt x="1820672" y="139915"/>
                  </a:lnTo>
                  <a:lnTo>
                    <a:pt x="1827174" y="137452"/>
                  </a:lnTo>
                  <a:lnTo>
                    <a:pt x="1834311" y="133896"/>
                  </a:lnTo>
                  <a:lnTo>
                    <a:pt x="1837639" y="130517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28" name="object 28"/>
            <p:cNvPicPr/>
            <p:nvPr/>
          </p:nvPicPr>
          <p:blipFill>
            <a:blip r:embed="rId14" cstate="print"/>
            <a:stretch>
              <a:fillRect/>
            </a:stretch>
          </p:blipFill>
          <p:spPr>
            <a:xfrm>
              <a:off x="5101589" y="7622210"/>
              <a:ext cx="428466" cy="133781"/>
            </a:xfrm>
            <a:prstGeom prst="rect">
              <a:avLst/>
            </a:prstGeom>
          </p:spPr>
        </p:pic>
        <p:sp>
          <p:nvSpPr>
            <p:cNvPr id="29" name="object 29"/>
            <p:cNvSpPr/>
            <p:nvPr/>
          </p:nvSpPr>
          <p:spPr>
            <a:xfrm>
              <a:off x="4606645" y="7535176"/>
              <a:ext cx="306070" cy="109855"/>
            </a:xfrm>
            <a:custGeom>
              <a:avLst/>
              <a:gdLst/>
              <a:ahLst/>
              <a:cxnLst/>
              <a:rect l="l" t="t" r="r" b="b"/>
              <a:pathLst>
                <a:path w="306070" h="109854">
                  <a:moveTo>
                    <a:pt x="2870" y="16891"/>
                  </a:moveTo>
                  <a:lnTo>
                    <a:pt x="2425" y="16230"/>
                  </a:lnTo>
                  <a:lnTo>
                    <a:pt x="2108" y="14744"/>
                  </a:lnTo>
                  <a:lnTo>
                    <a:pt x="1612" y="15506"/>
                  </a:lnTo>
                  <a:lnTo>
                    <a:pt x="1638" y="16230"/>
                  </a:lnTo>
                  <a:lnTo>
                    <a:pt x="1854" y="17818"/>
                  </a:lnTo>
                  <a:lnTo>
                    <a:pt x="1968" y="18948"/>
                  </a:lnTo>
                  <a:lnTo>
                    <a:pt x="1841" y="19697"/>
                  </a:lnTo>
                  <a:lnTo>
                    <a:pt x="2514" y="18719"/>
                  </a:lnTo>
                  <a:lnTo>
                    <a:pt x="2641" y="18275"/>
                  </a:lnTo>
                  <a:lnTo>
                    <a:pt x="2870" y="16891"/>
                  </a:lnTo>
                  <a:close/>
                </a:path>
                <a:path w="306070" h="109854">
                  <a:moveTo>
                    <a:pt x="4546" y="18999"/>
                  </a:moveTo>
                  <a:lnTo>
                    <a:pt x="4445" y="17818"/>
                  </a:lnTo>
                  <a:lnTo>
                    <a:pt x="3975" y="15240"/>
                  </a:lnTo>
                  <a:lnTo>
                    <a:pt x="4546" y="18999"/>
                  </a:lnTo>
                  <a:close/>
                </a:path>
                <a:path w="306070" h="109854">
                  <a:moveTo>
                    <a:pt x="4559" y="19964"/>
                  </a:moveTo>
                  <a:lnTo>
                    <a:pt x="4546" y="18999"/>
                  </a:lnTo>
                  <a:lnTo>
                    <a:pt x="3060" y="22440"/>
                  </a:lnTo>
                  <a:lnTo>
                    <a:pt x="2019" y="22047"/>
                  </a:lnTo>
                  <a:lnTo>
                    <a:pt x="1727" y="20396"/>
                  </a:lnTo>
                  <a:lnTo>
                    <a:pt x="1282" y="23139"/>
                  </a:lnTo>
                  <a:lnTo>
                    <a:pt x="0" y="25044"/>
                  </a:lnTo>
                  <a:lnTo>
                    <a:pt x="2298" y="28790"/>
                  </a:lnTo>
                  <a:lnTo>
                    <a:pt x="3924" y="22440"/>
                  </a:lnTo>
                  <a:lnTo>
                    <a:pt x="4559" y="19964"/>
                  </a:lnTo>
                  <a:close/>
                </a:path>
                <a:path w="306070" h="109854">
                  <a:moveTo>
                    <a:pt x="6286" y="18719"/>
                  </a:moveTo>
                  <a:lnTo>
                    <a:pt x="5003" y="18275"/>
                  </a:lnTo>
                  <a:lnTo>
                    <a:pt x="4826" y="18948"/>
                  </a:lnTo>
                  <a:lnTo>
                    <a:pt x="4711" y="19977"/>
                  </a:lnTo>
                  <a:lnTo>
                    <a:pt x="6286" y="18719"/>
                  </a:lnTo>
                  <a:close/>
                </a:path>
                <a:path w="306070" h="109854">
                  <a:moveTo>
                    <a:pt x="6934" y="22682"/>
                  </a:moveTo>
                  <a:lnTo>
                    <a:pt x="5918" y="22745"/>
                  </a:lnTo>
                  <a:lnTo>
                    <a:pt x="6413" y="23964"/>
                  </a:lnTo>
                  <a:lnTo>
                    <a:pt x="6934" y="22682"/>
                  </a:lnTo>
                  <a:close/>
                </a:path>
                <a:path w="306070" h="109854">
                  <a:moveTo>
                    <a:pt x="9550" y="22402"/>
                  </a:moveTo>
                  <a:lnTo>
                    <a:pt x="9372" y="22428"/>
                  </a:lnTo>
                  <a:lnTo>
                    <a:pt x="9004" y="23355"/>
                  </a:lnTo>
                  <a:lnTo>
                    <a:pt x="9550" y="22402"/>
                  </a:lnTo>
                  <a:close/>
                </a:path>
                <a:path w="306070" h="109854">
                  <a:moveTo>
                    <a:pt x="15709" y="22682"/>
                  </a:moveTo>
                  <a:lnTo>
                    <a:pt x="14490" y="20993"/>
                  </a:lnTo>
                  <a:lnTo>
                    <a:pt x="14287" y="20701"/>
                  </a:lnTo>
                  <a:lnTo>
                    <a:pt x="14579" y="16408"/>
                  </a:lnTo>
                  <a:lnTo>
                    <a:pt x="14643" y="14884"/>
                  </a:lnTo>
                  <a:lnTo>
                    <a:pt x="13246" y="14465"/>
                  </a:lnTo>
                  <a:lnTo>
                    <a:pt x="12382" y="16408"/>
                  </a:lnTo>
                  <a:lnTo>
                    <a:pt x="12103" y="15519"/>
                  </a:lnTo>
                  <a:lnTo>
                    <a:pt x="11950" y="15913"/>
                  </a:lnTo>
                  <a:lnTo>
                    <a:pt x="12103" y="15506"/>
                  </a:lnTo>
                  <a:lnTo>
                    <a:pt x="11303" y="12788"/>
                  </a:lnTo>
                  <a:lnTo>
                    <a:pt x="11214" y="13931"/>
                  </a:lnTo>
                  <a:lnTo>
                    <a:pt x="10718" y="13030"/>
                  </a:lnTo>
                  <a:lnTo>
                    <a:pt x="8534" y="16903"/>
                  </a:lnTo>
                  <a:lnTo>
                    <a:pt x="6286" y="18719"/>
                  </a:lnTo>
                  <a:lnTo>
                    <a:pt x="7493" y="19113"/>
                  </a:lnTo>
                  <a:lnTo>
                    <a:pt x="6934" y="22682"/>
                  </a:lnTo>
                  <a:lnTo>
                    <a:pt x="9372" y="22428"/>
                  </a:lnTo>
                  <a:lnTo>
                    <a:pt x="11747" y="16408"/>
                  </a:lnTo>
                  <a:lnTo>
                    <a:pt x="11811" y="16243"/>
                  </a:lnTo>
                  <a:lnTo>
                    <a:pt x="11772" y="17500"/>
                  </a:lnTo>
                  <a:lnTo>
                    <a:pt x="11544" y="18808"/>
                  </a:lnTo>
                  <a:lnTo>
                    <a:pt x="11430" y="19113"/>
                  </a:lnTo>
                  <a:lnTo>
                    <a:pt x="9550" y="22402"/>
                  </a:lnTo>
                  <a:lnTo>
                    <a:pt x="9880" y="22364"/>
                  </a:lnTo>
                  <a:lnTo>
                    <a:pt x="13589" y="20993"/>
                  </a:lnTo>
                  <a:lnTo>
                    <a:pt x="14541" y="24257"/>
                  </a:lnTo>
                  <a:lnTo>
                    <a:pt x="15443" y="25501"/>
                  </a:lnTo>
                  <a:lnTo>
                    <a:pt x="15709" y="22682"/>
                  </a:lnTo>
                  <a:close/>
                </a:path>
                <a:path w="306070" h="109854">
                  <a:moveTo>
                    <a:pt x="16433" y="19024"/>
                  </a:moveTo>
                  <a:lnTo>
                    <a:pt x="16052" y="19405"/>
                  </a:lnTo>
                  <a:lnTo>
                    <a:pt x="16002" y="19685"/>
                  </a:lnTo>
                  <a:lnTo>
                    <a:pt x="15709" y="22682"/>
                  </a:lnTo>
                  <a:lnTo>
                    <a:pt x="16332" y="23545"/>
                  </a:lnTo>
                  <a:lnTo>
                    <a:pt x="16433" y="19024"/>
                  </a:lnTo>
                  <a:close/>
                </a:path>
                <a:path w="306070" h="109854">
                  <a:moveTo>
                    <a:pt x="20218" y="24257"/>
                  </a:moveTo>
                  <a:lnTo>
                    <a:pt x="20066" y="20637"/>
                  </a:lnTo>
                  <a:lnTo>
                    <a:pt x="19951" y="17500"/>
                  </a:lnTo>
                  <a:lnTo>
                    <a:pt x="19900" y="16903"/>
                  </a:lnTo>
                  <a:lnTo>
                    <a:pt x="19151" y="20637"/>
                  </a:lnTo>
                  <a:lnTo>
                    <a:pt x="18770" y="19685"/>
                  </a:lnTo>
                  <a:lnTo>
                    <a:pt x="18796" y="18097"/>
                  </a:lnTo>
                  <a:lnTo>
                    <a:pt x="18834" y="17818"/>
                  </a:lnTo>
                  <a:lnTo>
                    <a:pt x="18910" y="17094"/>
                  </a:lnTo>
                  <a:lnTo>
                    <a:pt x="17538" y="17818"/>
                  </a:lnTo>
                  <a:lnTo>
                    <a:pt x="18084" y="15240"/>
                  </a:lnTo>
                  <a:lnTo>
                    <a:pt x="17983" y="14541"/>
                  </a:lnTo>
                  <a:lnTo>
                    <a:pt x="16624" y="10718"/>
                  </a:lnTo>
                  <a:lnTo>
                    <a:pt x="16433" y="19024"/>
                  </a:lnTo>
                  <a:lnTo>
                    <a:pt x="17360" y="18097"/>
                  </a:lnTo>
                  <a:lnTo>
                    <a:pt x="17640" y="22225"/>
                  </a:lnTo>
                  <a:lnTo>
                    <a:pt x="18478" y="19685"/>
                  </a:lnTo>
                  <a:lnTo>
                    <a:pt x="20218" y="24257"/>
                  </a:lnTo>
                  <a:close/>
                </a:path>
                <a:path w="306070" h="109854">
                  <a:moveTo>
                    <a:pt x="28790" y="20815"/>
                  </a:moveTo>
                  <a:lnTo>
                    <a:pt x="28740" y="20193"/>
                  </a:lnTo>
                  <a:lnTo>
                    <a:pt x="27787" y="19494"/>
                  </a:lnTo>
                  <a:lnTo>
                    <a:pt x="27686" y="19888"/>
                  </a:lnTo>
                  <a:lnTo>
                    <a:pt x="28727" y="21310"/>
                  </a:lnTo>
                  <a:lnTo>
                    <a:pt x="28790" y="20815"/>
                  </a:lnTo>
                  <a:close/>
                </a:path>
                <a:path w="306070" h="109854">
                  <a:moveTo>
                    <a:pt x="28981" y="13182"/>
                  </a:moveTo>
                  <a:lnTo>
                    <a:pt x="26847" y="17614"/>
                  </a:lnTo>
                  <a:lnTo>
                    <a:pt x="26695" y="15278"/>
                  </a:lnTo>
                  <a:lnTo>
                    <a:pt x="24434" y="17957"/>
                  </a:lnTo>
                  <a:lnTo>
                    <a:pt x="25374" y="13970"/>
                  </a:lnTo>
                  <a:lnTo>
                    <a:pt x="24307" y="17957"/>
                  </a:lnTo>
                  <a:lnTo>
                    <a:pt x="23939" y="19380"/>
                  </a:lnTo>
                  <a:lnTo>
                    <a:pt x="21932" y="13906"/>
                  </a:lnTo>
                  <a:lnTo>
                    <a:pt x="21983" y="15049"/>
                  </a:lnTo>
                  <a:lnTo>
                    <a:pt x="21564" y="14439"/>
                  </a:lnTo>
                  <a:lnTo>
                    <a:pt x="20307" y="19570"/>
                  </a:lnTo>
                  <a:lnTo>
                    <a:pt x="20281" y="22199"/>
                  </a:lnTo>
                  <a:lnTo>
                    <a:pt x="20828" y="21374"/>
                  </a:lnTo>
                  <a:lnTo>
                    <a:pt x="21361" y="23202"/>
                  </a:lnTo>
                  <a:lnTo>
                    <a:pt x="21615" y="20891"/>
                  </a:lnTo>
                  <a:lnTo>
                    <a:pt x="21564" y="20294"/>
                  </a:lnTo>
                  <a:lnTo>
                    <a:pt x="21666" y="18859"/>
                  </a:lnTo>
                  <a:lnTo>
                    <a:pt x="21310" y="19392"/>
                  </a:lnTo>
                  <a:lnTo>
                    <a:pt x="22034" y="16268"/>
                  </a:lnTo>
                  <a:lnTo>
                    <a:pt x="22288" y="21831"/>
                  </a:lnTo>
                  <a:lnTo>
                    <a:pt x="27635" y="19558"/>
                  </a:lnTo>
                  <a:lnTo>
                    <a:pt x="27660" y="19380"/>
                  </a:lnTo>
                  <a:lnTo>
                    <a:pt x="27965" y="17614"/>
                  </a:lnTo>
                  <a:lnTo>
                    <a:pt x="28181" y="16319"/>
                  </a:lnTo>
                  <a:lnTo>
                    <a:pt x="28816" y="16662"/>
                  </a:lnTo>
                  <a:lnTo>
                    <a:pt x="28829" y="16319"/>
                  </a:lnTo>
                  <a:lnTo>
                    <a:pt x="28981" y="13182"/>
                  </a:lnTo>
                  <a:close/>
                </a:path>
                <a:path w="306070" h="109854">
                  <a:moveTo>
                    <a:pt x="40957" y="9664"/>
                  </a:moveTo>
                  <a:lnTo>
                    <a:pt x="40678" y="9436"/>
                  </a:lnTo>
                  <a:lnTo>
                    <a:pt x="40716" y="10045"/>
                  </a:lnTo>
                  <a:lnTo>
                    <a:pt x="40957" y="9664"/>
                  </a:lnTo>
                  <a:close/>
                </a:path>
                <a:path w="306070" h="109854">
                  <a:moveTo>
                    <a:pt x="41529" y="10109"/>
                  </a:moveTo>
                  <a:lnTo>
                    <a:pt x="41262" y="9220"/>
                  </a:lnTo>
                  <a:lnTo>
                    <a:pt x="41109" y="9436"/>
                  </a:lnTo>
                  <a:lnTo>
                    <a:pt x="41008" y="9702"/>
                  </a:lnTo>
                  <a:lnTo>
                    <a:pt x="41529" y="10109"/>
                  </a:lnTo>
                  <a:close/>
                </a:path>
                <a:path w="306070" h="109854">
                  <a:moveTo>
                    <a:pt x="48018" y="102082"/>
                  </a:moveTo>
                  <a:lnTo>
                    <a:pt x="46736" y="102514"/>
                  </a:lnTo>
                  <a:lnTo>
                    <a:pt x="46545" y="103466"/>
                  </a:lnTo>
                  <a:lnTo>
                    <a:pt x="46596" y="103822"/>
                  </a:lnTo>
                  <a:lnTo>
                    <a:pt x="47307" y="104432"/>
                  </a:lnTo>
                  <a:lnTo>
                    <a:pt x="48018" y="102082"/>
                  </a:lnTo>
                  <a:close/>
                </a:path>
                <a:path w="306070" h="109854">
                  <a:moveTo>
                    <a:pt x="48755" y="100584"/>
                  </a:moveTo>
                  <a:lnTo>
                    <a:pt x="48336" y="101041"/>
                  </a:lnTo>
                  <a:lnTo>
                    <a:pt x="48018" y="102082"/>
                  </a:lnTo>
                  <a:lnTo>
                    <a:pt x="48691" y="101841"/>
                  </a:lnTo>
                  <a:lnTo>
                    <a:pt x="48755" y="100584"/>
                  </a:lnTo>
                  <a:close/>
                </a:path>
                <a:path w="306070" h="109854">
                  <a:moveTo>
                    <a:pt x="48806" y="9702"/>
                  </a:moveTo>
                  <a:lnTo>
                    <a:pt x="48463" y="7632"/>
                  </a:lnTo>
                  <a:lnTo>
                    <a:pt x="47434" y="10439"/>
                  </a:lnTo>
                  <a:lnTo>
                    <a:pt x="48806" y="9702"/>
                  </a:lnTo>
                  <a:close/>
                </a:path>
                <a:path w="306070" h="109854">
                  <a:moveTo>
                    <a:pt x="49504" y="17373"/>
                  </a:moveTo>
                  <a:lnTo>
                    <a:pt x="49364" y="16954"/>
                  </a:lnTo>
                  <a:lnTo>
                    <a:pt x="49288" y="16027"/>
                  </a:lnTo>
                  <a:lnTo>
                    <a:pt x="49250" y="14046"/>
                  </a:lnTo>
                  <a:lnTo>
                    <a:pt x="48501" y="14046"/>
                  </a:lnTo>
                  <a:lnTo>
                    <a:pt x="48514" y="13690"/>
                  </a:lnTo>
                  <a:lnTo>
                    <a:pt x="48806" y="9702"/>
                  </a:lnTo>
                  <a:lnTo>
                    <a:pt x="47866" y="13690"/>
                  </a:lnTo>
                  <a:lnTo>
                    <a:pt x="47828" y="13474"/>
                  </a:lnTo>
                  <a:lnTo>
                    <a:pt x="47129" y="8940"/>
                  </a:lnTo>
                  <a:lnTo>
                    <a:pt x="42545" y="9944"/>
                  </a:lnTo>
                  <a:lnTo>
                    <a:pt x="40995" y="12204"/>
                  </a:lnTo>
                  <a:lnTo>
                    <a:pt x="40919" y="12979"/>
                  </a:lnTo>
                  <a:lnTo>
                    <a:pt x="40868" y="12395"/>
                  </a:lnTo>
                  <a:lnTo>
                    <a:pt x="40716" y="10045"/>
                  </a:lnTo>
                  <a:lnTo>
                    <a:pt x="39992" y="11112"/>
                  </a:lnTo>
                  <a:lnTo>
                    <a:pt x="39814" y="13373"/>
                  </a:lnTo>
                  <a:lnTo>
                    <a:pt x="39687" y="14147"/>
                  </a:lnTo>
                  <a:lnTo>
                    <a:pt x="38125" y="16497"/>
                  </a:lnTo>
                  <a:lnTo>
                    <a:pt x="36372" y="14541"/>
                  </a:lnTo>
                  <a:lnTo>
                    <a:pt x="35166" y="11785"/>
                  </a:lnTo>
                  <a:lnTo>
                    <a:pt x="35382" y="14719"/>
                  </a:lnTo>
                  <a:lnTo>
                    <a:pt x="33870" y="19545"/>
                  </a:lnTo>
                  <a:lnTo>
                    <a:pt x="32677" y="10934"/>
                  </a:lnTo>
                  <a:lnTo>
                    <a:pt x="30568" y="13436"/>
                  </a:lnTo>
                  <a:lnTo>
                    <a:pt x="30467" y="13690"/>
                  </a:lnTo>
                  <a:lnTo>
                    <a:pt x="29756" y="14274"/>
                  </a:lnTo>
                  <a:lnTo>
                    <a:pt x="28867" y="20294"/>
                  </a:lnTo>
                  <a:lnTo>
                    <a:pt x="34848" y="24612"/>
                  </a:lnTo>
                  <a:lnTo>
                    <a:pt x="39916" y="19545"/>
                  </a:lnTo>
                  <a:lnTo>
                    <a:pt x="41478" y="17995"/>
                  </a:lnTo>
                  <a:lnTo>
                    <a:pt x="40271" y="21082"/>
                  </a:lnTo>
                  <a:lnTo>
                    <a:pt x="42468" y="19469"/>
                  </a:lnTo>
                  <a:lnTo>
                    <a:pt x="44030" y="20866"/>
                  </a:lnTo>
                  <a:lnTo>
                    <a:pt x="45542" y="21120"/>
                  </a:lnTo>
                  <a:lnTo>
                    <a:pt x="46215" y="19469"/>
                  </a:lnTo>
                  <a:lnTo>
                    <a:pt x="46812" y="17995"/>
                  </a:lnTo>
                  <a:lnTo>
                    <a:pt x="47421" y="16497"/>
                  </a:lnTo>
                  <a:lnTo>
                    <a:pt x="47625" y="16027"/>
                  </a:lnTo>
                  <a:lnTo>
                    <a:pt x="46850" y="22364"/>
                  </a:lnTo>
                  <a:lnTo>
                    <a:pt x="48196" y="24257"/>
                  </a:lnTo>
                  <a:lnTo>
                    <a:pt x="49504" y="17373"/>
                  </a:lnTo>
                  <a:close/>
                </a:path>
                <a:path w="306070" h="109854">
                  <a:moveTo>
                    <a:pt x="49784" y="13182"/>
                  </a:moveTo>
                  <a:lnTo>
                    <a:pt x="49237" y="12966"/>
                  </a:lnTo>
                  <a:lnTo>
                    <a:pt x="49250" y="13931"/>
                  </a:lnTo>
                  <a:lnTo>
                    <a:pt x="49504" y="13881"/>
                  </a:lnTo>
                  <a:lnTo>
                    <a:pt x="49745" y="13373"/>
                  </a:lnTo>
                  <a:lnTo>
                    <a:pt x="49784" y="13182"/>
                  </a:lnTo>
                  <a:close/>
                </a:path>
                <a:path w="306070" h="109854">
                  <a:moveTo>
                    <a:pt x="50419" y="15163"/>
                  </a:moveTo>
                  <a:lnTo>
                    <a:pt x="50317" y="13627"/>
                  </a:lnTo>
                  <a:lnTo>
                    <a:pt x="50279" y="13373"/>
                  </a:lnTo>
                  <a:lnTo>
                    <a:pt x="49669" y="16497"/>
                  </a:lnTo>
                  <a:lnTo>
                    <a:pt x="49580" y="17564"/>
                  </a:lnTo>
                  <a:lnTo>
                    <a:pt x="50063" y="18897"/>
                  </a:lnTo>
                  <a:lnTo>
                    <a:pt x="50419" y="15163"/>
                  </a:lnTo>
                  <a:close/>
                </a:path>
                <a:path w="306070" h="109854">
                  <a:moveTo>
                    <a:pt x="50749" y="11379"/>
                  </a:moveTo>
                  <a:lnTo>
                    <a:pt x="49834" y="13208"/>
                  </a:lnTo>
                  <a:lnTo>
                    <a:pt x="50279" y="13373"/>
                  </a:lnTo>
                  <a:lnTo>
                    <a:pt x="50749" y="11379"/>
                  </a:lnTo>
                  <a:close/>
                </a:path>
                <a:path w="306070" h="109854">
                  <a:moveTo>
                    <a:pt x="50927" y="16954"/>
                  </a:moveTo>
                  <a:lnTo>
                    <a:pt x="50647" y="12827"/>
                  </a:lnTo>
                  <a:lnTo>
                    <a:pt x="50558" y="15163"/>
                  </a:lnTo>
                  <a:lnTo>
                    <a:pt x="50850" y="16954"/>
                  </a:lnTo>
                  <a:close/>
                </a:path>
                <a:path w="306070" h="109854">
                  <a:moveTo>
                    <a:pt x="54876" y="19202"/>
                  </a:moveTo>
                  <a:lnTo>
                    <a:pt x="54457" y="18199"/>
                  </a:lnTo>
                  <a:lnTo>
                    <a:pt x="54279" y="18453"/>
                  </a:lnTo>
                  <a:lnTo>
                    <a:pt x="54216" y="19469"/>
                  </a:lnTo>
                  <a:lnTo>
                    <a:pt x="54457" y="20815"/>
                  </a:lnTo>
                  <a:lnTo>
                    <a:pt x="54876" y="19202"/>
                  </a:lnTo>
                  <a:close/>
                </a:path>
                <a:path w="306070" h="109854">
                  <a:moveTo>
                    <a:pt x="56654" y="18846"/>
                  </a:moveTo>
                  <a:lnTo>
                    <a:pt x="56248" y="19443"/>
                  </a:lnTo>
                  <a:lnTo>
                    <a:pt x="56146" y="19761"/>
                  </a:lnTo>
                  <a:lnTo>
                    <a:pt x="56045" y="20396"/>
                  </a:lnTo>
                  <a:lnTo>
                    <a:pt x="56553" y="19888"/>
                  </a:lnTo>
                  <a:lnTo>
                    <a:pt x="56654" y="18846"/>
                  </a:lnTo>
                  <a:close/>
                </a:path>
                <a:path w="306070" h="109854">
                  <a:moveTo>
                    <a:pt x="56743" y="17868"/>
                  </a:moveTo>
                  <a:lnTo>
                    <a:pt x="56654" y="18846"/>
                  </a:lnTo>
                  <a:lnTo>
                    <a:pt x="56730" y="18719"/>
                  </a:lnTo>
                  <a:lnTo>
                    <a:pt x="56743" y="17868"/>
                  </a:lnTo>
                  <a:close/>
                </a:path>
                <a:path w="306070" h="109854">
                  <a:moveTo>
                    <a:pt x="57010" y="19443"/>
                  </a:moveTo>
                  <a:lnTo>
                    <a:pt x="56553" y="19888"/>
                  </a:lnTo>
                  <a:lnTo>
                    <a:pt x="56248" y="23342"/>
                  </a:lnTo>
                  <a:lnTo>
                    <a:pt x="57010" y="19443"/>
                  </a:lnTo>
                  <a:close/>
                </a:path>
                <a:path w="306070" h="109854">
                  <a:moveTo>
                    <a:pt x="57277" y="12052"/>
                  </a:moveTo>
                  <a:lnTo>
                    <a:pt x="55118" y="15913"/>
                  </a:lnTo>
                  <a:lnTo>
                    <a:pt x="55257" y="15163"/>
                  </a:lnTo>
                  <a:lnTo>
                    <a:pt x="55867" y="12204"/>
                  </a:lnTo>
                  <a:lnTo>
                    <a:pt x="56680" y="12293"/>
                  </a:lnTo>
                  <a:lnTo>
                    <a:pt x="57124" y="10439"/>
                  </a:lnTo>
                  <a:lnTo>
                    <a:pt x="57010" y="10045"/>
                  </a:lnTo>
                  <a:lnTo>
                    <a:pt x="56883" y="9804"/>
                  </a:lnTo>
                  <a:lnTo>
                    <a:pt x="55867" y="7937"/>
                  </a:lnTo>
                  <a:lnTo>
                    <a:pt x="54660" y="9055"/>
                  </a:lnTo>
                  <a:lnTo>
                    <a:pt x="53619" y="9804"/>
                  </a:lnTo>
                  <a:lnTo>
                    <a:pt x="52832" y="6337"/>
                  </a:lnTo>
                  <a:lnTo>
                    <a:pt x="53009" y="6057"/>
                  </a:lnTo>
                  <a:lnTo>
                    <a:pt x="52743" y="5156"/>
                  </a:lnTo>
                  <a:lnTo>
                    <a:pt x="52057" y="6832"/>
                  </a:lnTo>
                  <a:lnTo>
                    <a:pt x="51498" y="7632"/>
                  </a:lnTo>
                  <a:lnTo>
                    <a:pt x="52120" y="9804"/>
                  </a:lnTo>
                  <a:lnTo>
                    <a:pt x="52247" y="10439"/>
                  </a:lnTo>
                  <a:lnTo>
                    <a:pt x="51752" y="11188"/>
                  </a:lnTo>
                  <a:lnTo>
                    <a:pt x="51219" y="15163"/>
                  </a:lnTo>
                  <a:lnTo>
                    <a:pt x="50927" y="16954"/>
                  </a:lnTo>
                  <a:lnTo>
                    <a:pt x="50914" y="17373"/>
                  </a:lnTo>
                  <a:lnTo>
                    <a:pt x="51371" y="20193"/>
                  </a:lnTo>
                  <a:lnTo>
                    <a:pt x="51384" y="17564"/>
                  </a:lnTo>
                  <a:lnTo>
                    <a:pt x="52285" y="18846"/>
                  </a:lnTo>
                  <a:lnTo>
                    <a:pt x="52235" y="17564"/>
                  </a:lnTo>
                  <a:lnTo>
                    <a:pt x="53441" y="15163"/>
                  </a:lnTo>
                  <a:lnTo>
                    <a:pt x="54076" y="15519"/>
                  </a:lnTo>
                  <a:lnTo>
                    <a:pt x="55003" y="17373"/>
                  </a:lnTo>
                  <a:lnTo>
                    <a:pt x="54978" y="18821"/>
                  </a:lnTo>
                  <a:lnTo>
                    <a:pt x="55575" y="16548"/>
                  </a:lnTo>
                  <a:lnTo>
                    <a:pt x="56388" y="16637"/>
                  </a:lnTo>
                  <a:lnTo>
                    <a:pt x="56743" y="17868"/>
                  </a:lnTo>
                  <a:lnTo>
                    <a:pt x="56857" y="16548"/>
                  </a:lnTo>
                  <a:lnTo>
                    <a:pt x="56921" y="15913"/>
                  </a:lnTo>
                  <a:lnTo>
                    <a:pt x="57277" y="12052"/>
                  </a:lnTo>
                  <a:close/>
                </a:path>
                <a:path w="306070" h="109854">
                  <a:moveTo>
                    <a:pt x="63169" y="9169"/>
                  </a:moveTo>
                  <a:lnTo>
                    <a:pt x="62534" y="8813"/>
                  </a:lnTo>
                  <a:lnTo>
                    <a:pt x="63030" y="10033"/>
                  </a:lnTo>
                  <a:lnTo>
                    <a:pt x="63169" y="9169"/>
                  </a:lnTo>
                  <a:close/>
                </a:path>
                <a:path w="306070" h="109854">
                  <a:moveTo>
                    <a:pt x="63995" y="6642"/>
                  </a:moveTo>
                  <a:lnTo>
                    <a:pt x="63322" y="5676"/>
                  </a:lnTo>
                  <a:lnTo>
                    <a:pt x="62776" y="6489"/>
                  </a:lnTo>
                  <a:lnTo>
                    <a:pt x="63030" y="7404"/>
                  </a:lnTo>
                  <a:lnTo>
                    <a:pt x="63677" y="7772"/>
                  </a:lnTo>
                  <a:lnTo>
                    <a:pt x="63995" y="6642"/>
                  </a:lnTo>
                  <a:close/>
                </a:path>
                <a:path w="306070" h="109854">
                  <a:moveTo>
                    <a:pt x="66408" y="92570"/>
                  </a:moveTo>
                  <a:lnTo>
                    <a:pt x="66052" y="92100"/>
                  </a:lnTo>
                  <a:lnTo>
                    <a:pt x="65595" y="91528"/>
                  </a:lnTo>
                  <a:lnTo>
                    <a:pt x="65735" y="91160"/>
                  </a:lnTo>
                  <a:lnTo>
                    <a:pt x="65849" y="90093"/>
                  </a:lnTo>
                  <a:lnTo>
                    <a:pt x="65493" y="91389"/>
                  </a:lnTo>
                  <a:lnTo>
                    <a:pt x="65062" y="90830"/>
                  </a:lnTo>
                  <a:lnTo>
                    <a:pt x="65151" y="92329"/>
                  </a:lnTo>
                  <a:lnTo>
                    <a:pt x="65303" y="92100"/>
                  </a:lnTo>
                  <a:lnTo>
                    <a:pt x="65265" y="93256"/>
                  </a:lnTo>
                  <a:lnTo>
                    <a:pt x="66001" y="93548"/>
                  </a:lnTo>
                  <a:lnTo>
                    <a:pt x="66395" y="92811"/>
                  </a:lnTo>
                  <a:lnTo>
                    <a:pt x="66408" y="92570"/>
                  </a:lnTo>
                  <a:close/>
                </a:path>
                <a:path w="306070" h="109854">
                  <a:moveTo>
                    <a:pt x="69329" y="93459"/>
                  </a:moveTo>
                  <a:lnTo>
                    <a:pt x="69215" y="92570"/>
                  </a:lnTo>
                  <a:lnTo>
                    <a:pt x="68745" y="90678"/>
                  </a:lnTo>
                  <a:lnTo>
                    <a:pt x="68440" y="91440"/>
                  </a:lnTo>
                  <a:lnTo>
                    <a:pt x="68414" y="91998"/>
                  </a:lnTo>
                  <a:lnTo>
                    <a:pt x="69329" y="93459"/>
                  </a:lnTo>
                  <a:close/>
                </a:path>
                <a:path w="306070" h="109854">
                  <a:moveTo>
                    <a:pt x="72237" y="96126"/>
                  </a:moveTo>
                  <a:lnTo>
                    <a:pt x="71704" y="95669"/>
                  </a:lnTo>
                  <a:lnTo>
                    <a:pt x="71767" y="94729"/>
                  </a:lnTo>
                  <a:lnTo>
                    <a:pt x="71843" y="93751"/>
                  </a:lnTo>
                  <a:lnTo>
                    <a:pt x="71894" y="93256"/>
                  </a:lnTo>
                  <a:lnTo>
                    <a:pt x="71970" y="90639"/>
                  </a:lnTo>
                  <a:lnTo>
                    <a:pt x="70586" y="93256"/>
                  </a:lnTo>
                  <a:lnTo>
                    <a:pt x="69824" y="91668"/>
                  </a:lnTo>
                  <a:lnTo>
                    <a:pt x="69392" y="93256"/>
                  </a:lnTo>
                  <a:lnTo>
                    <a:pt x="69519" y="93751"/>
                  </a:lnTo>
                  <a:lnTo>
                    <a:pt x="69380" y="93256"/>
                  </a:lnTo>
                  <a:lnTo>
                    <a:pt x="69430" y="93637"/>
                  </a:lnTo>
                  <a:lnTo>
                    <a:pt x="69329" y="93459"/>
                  </a:lnTo>
                  <a:lnTo>
                    <a:pt x="68986" y="94729"/>
                  </a:lnTo>
                  <a:lnTo>
                    <a:pt x="68681" y="93535"/>
                  </a:lnTo>
                  <a:lnTo>
                    <a:pt x="68262" y="91897"/>
                  </a:lnTo>
                  <a:lnTo>
                    <a:pt x="67627" y="93535"/>
                  </a:lnTo>
                  <a:lnTo>
                    <a:pt x="66840" y="92849"/>
                  </a:lnTo>
                  <a:lnTo>
                    <a:pt x="66916" y="92659"/>
                  </a:lnTo>
                  <a:lnTo>
                    <a:pt x="68338" y="90639"/>
                  </a:lnTo>
                  <a:lnTo>
                    <a:pt x="68414" y="90424"/>
                  </a:lnTo>
                  <a:lnTo>
                    <a:pt x="67195" y="89827"/>
                  </a:lnTo>
                  <a:lnTo>
                    <a:pt x="67005" y="91668"/>
                  </a:lnTo>
                  <a:lnTo>
                    <a:pt x="66649" y="92329"/>
                  </a:lnTo>
                  <a:lnTo>
                    <a:pt x="66611" y="92811"/>
                  </a:lnTo>
                  <a:lnTo>
                    <a:pt x="67335" y="93751"/>
                  </a:lnTo>
                  <a:lnTo>
                    <a:pt x="67398" y="93941"/>
                  </a:lnTo>
                  <a:lnTo>
                    <a:pt x="65557" y="98590"/>
                  </a:lnTo>
                  <a:lnTo>
                    <a:pt x="65455" y="98844"/>
                  </a:lnTo>
                  <a:lnTo>
                    <a:pt x="65455" y="96875"/>
                  </a:lnTo>
                  <a:lnTo>
                    <a:pt x="65214" y="93306"/>
                  </a:lnTo>
                  <a:lnTo>
                    <a:pt x="65011" y="93154"/>
                  </a:lnTo>
                  <a:lnTo>
                    <a:pt x="65100" y="92811"/>
                  </a:lnTo>
                  <a:lnTo>
                    <a:pt x="65151" y="92329"/>
                  </a:lnTo>
                  <a:lnTo>
                    <a:pt x="64528" y="93306"/>
                  </a:lnTo>
                  <a:lnTo>
                    <a:pt x="63449" y="91782"/>
                  </a:lnTo>
                  <a:lnTo>
                    <a:pt x="63804" y="96875"/>
                  </a:lnTo>
                  <a:lnTo>
                    <a:pt x="63525" y="95288"/>
                  </a:lnTo>
                  <a:lnTo>
                    <a:pt x="62915" y="91821"/>
                  </a:lnTo>
                  <a:lnTo>
                    <a:pt x="63068" y="95288"/>
                  </a:lnTo>
                  <a:lnTo>
                    <a:pt x="60985" y="93941"/>
                  </a:lnTo>
                  <a:lnTo>
                    <a:pt x="60655" y="90424"/>
                  </a:lnTo>
                  <a:lnTo>
                    <a:pt x="60210" y="85636"/>
                  </a:lnTo>
                  <a:lnTo>
                    <a:pt x="57505" y="89928"/>
                  </a:lnTo>
                  <a:lnTo>
                    <a:pt x="58140" y="90982"/>
                  </a:lnTo>
                  <a:lnTo>
                    <a:pt x="57543" y="92811"/>
                  </a:lnTo>
                  <a:lnTo>
                    <a:pt x="57378" y="93154"/>
                  </a:lnTo>
                  <a:lnTo>
                    <a:pt x="57289" y="93751"/>
                  </a:lnTo>
                  <a:lnTo>
                    <a:pt x="58318" y="95910"/>
                  </a:lnTo>
                  <a:lnTo>
                    <a:pt x="58597" y="90906"/>
                  </a:lnTo>
                  <a:lnTo>
                    <a:pt x="59664" y="90424"/>
                  </a:lnTo>
                  <a:lnTo>
                    <a:pt x="59766" y="93941"/>
                  </a:lnTo>
                  <a:lnTo>
                    <a:pt x="58483" y="96875"/>
                  </a:lnTo>
                  <a:lnTo>
                    <a:pt x="58394" y="97548"/>
                  </a:lnTo>
                  <a:lnTo>
                    <a:pt x="58305" y="97282"/>
                  </a:lnTo>
                  <a:lnTo>
                    <a:pt x="58102" y="96672"/>
                  </a:lnTo>
                  <a:lnTo>
                    <a:pt x="58102" y="97751"/>
                  </a:lnTo>
                  <a:lnTo>
                    <a:pt x="58013" y="98069"/>
                  </a:lnTo>
                  <a:lnTo>
                    <a:pt x="58102" y="97751"/>
                  </a:lnTo>
                  <a:lnTo>
                    <a:pt x="58102" y="96672"/>
                  </a:lnTo>
                  <a:lnTo>
                    <a:pt x="57873" y="95986"/>
                  </a:lnTo>
                  <a:lnTo>
                    <a:pt x="56578" y="100609"/>
                  </a:lnTo>
                  <a:lnTo>
                    <a:pt x="56375" y="97548"/>
                  </a:lnTo>
                  <a:lnTo>
                    <a:pt x="56248" y="95669"/>
                  </a:lnTo>
                  <a:lnTo>
                    <a:pt x="56007" y="91998"/>
                  </a:lnTo>
                  <a:lnTo>
                    <a:pt x="54279" y="91440"/>
                  </a:lnTo>
                  <a:lnTo>
                    <a:pt x="53632" y="95669"/>
                  </a:lnTo>
                  <a:lnTo>
                    <a:pt x="51968" y="93751"/>
                  </a:lnTo>
                  <a:lnTo>
                    <a:pt x="51943" y="92367"/>
                  </a:lnTo>
                  <a:lnTo>
                    <a:pt x="51600" y="98056"/>
                  </a:lnTo>
                  <a:lnTo>
                    <a:pt x="50533" y="89789"/>
                  </a:lnTo>
                  <a:lnTo>
                    <a:pt x="49301" y="95288"/>
                  </a:lnTo>
                  <a:lnTo>
                    <a:pt x="49250" y="95669"/>
                  </a:lnTo>
                  <a:lnTo>
                    <a:pt x="50126" y="96875"/>
                  </a:lnTo>
                  <a:lnTo>
                    <a:pt x="50038" y="99250"/>
                  </a:lnTo>
                  <a:lnTo>
                    <a:pt x="49657" y="99326"/>
                  </a:lnTo>
                  <a:lnTo>
                    <a:pt x="49022" y="99733"/>
                  </a:lnTo>
                  <a:lnTo>
                    <a:pt x="48907" y="97713"/>
                  </a:lnTo>
                  <a:lnTo>
                    <a:pt x="48755" y="100584"/>
                  </a:lnTo>
                  <a:lnTo>
                    <a:pt x="49301" y="99974"/>
                  </a:lnTo>
                  <a:lnTo>
                    <a:pt x="48907" y="101841"/>
                  </a:lnTo>
                  <a:lnTo>
                    <a:pt x="48831" y="103466"/>
                  </a:lnTo>
                  <a:lnTo>
                    <a:pt x="48945" y="105867"/>
                  </a:lnTo>
                  <a:lnTo>
                    <a:pt x="48120" y="105156"/>
                  </a:lnTo>
                  <a:lnTo>
                    <a:pt x="49364" y="109575"/>
                  </a:lnTo>
                  <a:lnTo>
                    <a:pt x="51206" y="106895"/>
                  </a:lnTo>
                  <a:lnTo>
                    <a:pt x="52743" y="107772"/>
                  </a:lnTo>
                  <a:lnTo>
                    <a:pt x="53822" y="106895"/>
                  </a:lnTo>
                  <a:lnTo>
                    <a:pt x="55092" y="105867"/>
                  </a:lnTo>
                  <a:lnTo>
                    <a:pt x="55397" y="105625"/>
                  </a:lnTo>
                  <a:lnTo>
                    <a:pt x="55397" y="104914"/>
                  </a:lnTo>
                  <a:lnTo>
                    <a:pt x="53759" y="99974"/>
                  </a:lnTo>
                  <a:lnTo>
                    <a:pt x="53682" y="99733"/>
                  </a:lnTo>
                  <a:lnTo>
                    <a:pt x="53301" y="98590"/>
                  </a:lnTo>
                  <a:lnTo>
                    <a:pt x="53200" y="98056"/>
                  </a:lnTo>
                  <a:lnTo>
                    <a:pt x="55816" y="97548"/>
                  </a:lnTo>
                  <a:lnTo>
                    <a:pt x="55587" y="101841"/>
                  </a:lnTo>
                  <a:lnTo>
                    <a:pt x="55473" y="105562"/>
                  </a:lnTo>
                  <a:lnTo>
                    <a:pt x="55422" y="105016"/>
                  </a:lnTo>
                  <a:lnTo>
                    <a:pt x="55397" y="105625"/>
                  </a:lnTo>
                  <a:lnTo>
                    <a:pt x="55346" y="106680"/>
                  </a:lnTo>
                  <a:lnTo>
                    <a:pt x="58026" y="106146"/>
                  </a:lnTo>
                  <a:lnTo>
                    <a:pt x="61836" y="108051"/>
                  </a:lnTo>
                  <a:lnTo>
                    <a:pt x="62369" y="106146"/>
                  </a:lnTo>
                  <a:lnTo>
                    <a:pt x="63957" y="100609"/>
                  </a:lnTo>
                  <a:lnTo>
                    <a:pt x="64096" y="100101"/>
                  </a:lnTo>
                  <a:lnTo>
                    <a:pt x="64325" y="101142"/>
                  </a:lnTo>
                  <a:lnTo>
                    <a:pt x="64795" y="102514"/>
                  </a:lnTo>
                  <a:lnTo>
                    <a:pt x="64109" y="103822"/>
                  </a:lnTo>
                  <a:lnTo>
                    <a:pt x="65887" y="103466"/>
                  </a:lnTo>
                  <a:lnTo>
                    <a:pt x="65659" y="100037"/>
                  </a:lnTo>
                  <a:lnTo>
                    <a:pt x="65620" y="99517"/>
                  </a:lnTo>
                  <a:lnTo>
                    <a:pt x="68160" y="99250"/>
                  </a:lnTo>
                  <a:lnTo>
                    <a:pt x="67576" y="104432"/>
                  </a:lnTo>
                  <a:lnTo>
                    <a:pt x="67487" y="104965"/>
                  </a:lnTo>
                  <a:lnTo>
                    <a:pt x="67183" y="105562"/>
                  </a:lnTo>
                  <a:lnTo>
                    <a:pt x="68719" y="104965"/>
                  </a:lnTo>
                  <a:lnTo>
                    <a:pt x="70726" y="101955"/>
                  </a:lnTo>
                  <a:lnTo>
                    <a:pt x="71716" y="102349"/>
                  </a:lnTo>
                  <a:lnTo>
                    <a:pt x="71716" y="101955"/>
                  </a:lnTo>
                  <a:lnTo>
                    <a:pt x="71602" y="99326"/>
                  </a:lnTo>
                  <a:lnTo>
                    <a:pt x="70904" y="96393"/>
                  </a:lnTo>
                  <a:lnTo>
                    <a:pt x="72237" y="96126"/>
                  </a:lnTo>
                  <a:close/>
                </a:path>
                <a:path w="306070" h="109854">
                  <a:moveTo>
                    <a:pt x="76936" y="85890"/>
                  </a:moveTo>
                  <a:lnTo>
                    <a:pt x="75514" y="87058"/>
                  </a:lnTo>
                  <a:lnTo>
                    <a:pt x="74993" y="88023"/>
                  </a:lnTo>
                  <a:lnTo>
                    <a:pt x="76936" y="85890"/>
                  </a:lnTo>
                  <a:close/>
                </a:path>
                <a:path w="306070" h="109854">
                  <a:moveTo>
                    <a:pt x="77254" y="16662"/>
                  </a:moveTo>
                  <a:lnTo>
                    <a:pt x="77063" y="14998"/>
                  </a:lnTo>
                  <a:lnTo>
                    <a:pt x="76974" y="14224"/>
                  </a:lnTo>
                  <a:lnTo>
                    <a:pt x="76771" y="12344"/>
                  </a:lnTo>
                  <a:lnTo>
                    <a:pt x="75082" y="14224"/>
                  </a:lnTo>
                  <a:lnTo>
                    <a:pt x="75311" y="11595"/>
                  </a:lnTo>
                  <a:lnTo>
                    <a:pt x="75526" y="9347"/>
                  </a:lnTo>
                  <a:lnTo>
                    <a:pt x="75768" y="6692"/>
                  </a:lnTo>
                  <a:lnTo>
                    <a:pt x="73914" y="4775"/>
                  </a:lnTo>
                  <a:lnTo>
                    <a:pt x="71704" y="7531"/>
                  </a:lnTo>
                  <a:lnTo>
                    <a:pt x="69989" y="9347"/>
                  </a:lnTo>
                  <a:lnTo>
                    <a:pt x="68592" y="5664"/>
                  </a:lnTo>
                  <a:lnTo>
                    <a:pt x="67233" y="6997"/>
                  </a:lnTo>
                  <a:lnTo>
                    <a:pt x="65532" y="8255"/>
                  </a:lnTo>
                  <a:lnTo>
                    <a:pt x="64376" y="11925"/>
                  </a:lnTo>
                  <a:lnTo>
                    <a:pt x="64617" y="9626"/>
                  </a:lnTo>
                  <a:lnTo>
                    <a:pt x="61937" y="13589"/>
                  </a:lnTo>
                  <a:lnTo>
                    <a:pt x="61912" y="13182"/>
                  </a:lnTo>
                  <a:lnTo>
                    <a:pt x="61391" y="12052"/>
                  </a:lnTo>
                  <a:lnTo>
                    <a:pt x="61442" y="11785"/>
                  </a:lnTo>
                  <a:lnTo>
                    <a:pt x="62191" y="11188"/>
                  </a:lnTo>
                  <a:lnTo>
                    <a:pt x="62204" y="10934"/>
                  </a:lnTo>
                  <a:lnTo>
                    <a:pt x="60845" y="8039"/>
                  </a:lnTo>
                  <a:lnTo>
                    <a:pt x="59283" y="11696"/>
                  </a:lnTo>
                  <a:lnTo>
                    <a:pt x="57632" y="14147"/>
                  </a:lnTo>
                  <a:lnTo>
                    <a:pt x="58039" y="14185"/>
                  </a:lnTo>
                  <a:lnTo>
                    <a:pt x="57010" y="19443"/>
                  </a:lnTo>
                  <a:lnTo>
                    <a:pt x="58699" y="17767"/>
                  </a:lnTo>
                  <a:lnTo>
                    <a:pt x="59372" y="24549"/>
                  </a:lnTo>
                  <a:lnTo>
                    <a:pt x="61087" y="17767"/>
                  </a:lnTo>
                  <a:lnTo>
                    <a:pt x="61734" y="15227"/>
                  </a:lnTo>
                  <a:lnTo>
                    <a:pt x="62598" y="18453"/>
                  </a:lnTo>
                  <a:lnTo>
                    <a:pt x="63068" y="16459"/>
                  </a:lnTo>
                  <a:lnTo>
                    <a:pt x="64858" y="13144"/>
                  </a:lnTo>
                  <a:lnTo>
                    <a:pt x="64185" y="18440"/>
                  </a:lnTo>
                  <a:lnTo>
                    <a:pt x="64071" y="20535"/>
                  </a:lnTo>
                  <a:lnTo>
                    <a:pt x="65062" y="21932"/>
                  </a:lnTo>
                  <a:lnTo>
                    <a:pt x="66624" y="20942"/>
                  </a:lnTo>
                  <a:lnTo>
                    <a:pt x="67906" y="13144"/>
                  </a:lnTo>
                  <a:lnTo>
                    <a:pt x="68046" y="12306"/>
                  </a:lnTo>
                  <a:lnTo>
                    <a:pt x="69215" y="14465"/>
                  </a:lnTo>
                  <a:lnTo>
                    <a:pt x="69799" y="14249"/>
                  </a:lnTo>
                  <a:lnTo>
                    <a:pt x="69557" y="16459"/>
                  </a:lnTo>
                  <a:lnTo>
                    <a:pt x="69443" y="17246"/>
                  </a:lnTo>
                  <a:lnTo>
                    <a:pt x="69316" y="18313"/>
                  </a:lnTo>
                  <a:lnTo>
                    <a:pt x="70548" y="19011"/>
                  </a:lnTo>
                  <a:lnTo>
                    <a:pt x="71221" y="14249"/>
                  </a:lnTo>
                  <a:lnTo>
                    <a:pt x="71450" y="12674"/>
                  </a:lnTo>
                  <a:lnTo>
                    <a:pt x="71539" y="12344"/>
                  </a:lnTo>
                  <a:lnTo>
                    <a:pt x="72047" y="11925"/>
                  </a:lnTo>
                  <a:lnTo>
                    <a:pt x="72453" y="11595"/>
                  </a:lnTo>
                  <a:lnTo>
                    <a:pt x="72809" y="18440"/>
                  </a:lnTo>
                  <a:lnTo>
                    <a:pt x="74447" y="17310"/>
                  </a:lnTo>
                  <a:lnTo>
                    <a:pt x="76517" y="14998"/>
                  </a:lnTo>
                  <a:lnTo>
                    <a:pt x="77254" y="16662"/>
                  </a:lnTo>
                  <a:close/>
                </a:path>
                <a:path w="306070" h="109854">
                  <a:moveTo>
                    <a:pt x="77419" y="91440"/>
                  </a:moveTo>
                  <a:lnTo>
                    <a:pt x="77203" y="91376"/>
                  </a:lnTo>
                  <a:lnTo>
                    <a:pt x="77266" y="91821"/>
                  </a:lnTo>
                  <a:lnTo>
                    <a:pt x="77419" y="91440"/>
                  </a:lnTo>
                  <a:close/>
                </a:path>
                <a:path w="306070" h="109854">
                  <a:moveTo>
                    <a:pt x="79527" y="84836"/>
                  </a:moveTo>
                  <a:lnTo>
                    <a:pt x="78905" y="85229"/>
                  </a:lnTo>
                  <a:lnTo>
                    <a:pt x="78981" y="86855"/>
                  </a:lnTo>
                  <a:lnTo>
                    <a:pt x="79527" y="84836"/>
                  </a:lnTo>
                  <a:close/>
                </a:path>
                <a:path w="306070" h="109854">
                  <a:moveTo>
                    <a:pt x="80276" y="90233"/>
                  </a:moveTo>
                  <a:lnTo>
                    <a:pt x="80251" y="89458"/>
                  </a:lnTo>
                  <a:lnTo>
                    <a:pt x="80048" y="88811"/>
                  </a:lnTo>
                  <a:lnTo>
                    <a:pt x="79235" y="88519"/>
                  </a:lnTo>
                  <a:lnTo>
                    <a:pt x="78981" y="86855"/>
                  </a:lnTo>
                  <a:lnTo>
                    <a:pt x="78155" y="89522"/>
                  </a:lnTo>
                  <a:lnTo>
                    <a:pt x="77419" y="91440"/>
                  </a:lnTo>
                  <a:lnTo>
                    <a:pt x="79629" y="92075"/>
                  </a:lnTo>
                  <a:lnTo>
                    <a:pt x="80276" y="90233"/>
                  </a:lnTo>
                  <a:close/>
                </a:path>
                <a:path w="306070" h="109854">
                  <a:moveTo>
                    <a:pt x="84480" y="102501"/>
                  </a:moveTo>
                  <a:lnTo>
                    <a:pt x="84239" y="102184"/>
                  </a:lnTo>
                  <a:lnTo>
                    <a:pt x="83934" y="102031"/>
                  </a:lnTo>
                  <a:lnTo>
                    <a:pt x="84480" y="102501"/>
                  </a:lnTo>
                  <a:close/>
                </a:path>
                <a:path w="306070" h="109854">
                  <a:moveTo>
                    <a:pt x="87337" y="89611"/>
                  </a:moveTo>
                  <a:lnTo>
                    <a:pt x="87172" y="87934"/>
                  </a:lnTo>
                  <a:lnTo>
                    <a:pt x="87058" y="86626"/>
                  </a:lnTo>
                  <a:lnTo>
                    <a:pt x="85915" y="85623"/>
                  </a:lnTo>
                  <a:lnTo>
                    <a:pt x="87337" y="89611"/>
                  </a:lnTo>
                  <a:close/>
                </a:path>
                <a:path w="306070" h="109854">
                  <a:moveTo>
                    <a:pt x="87591" y="6515"/>
                  </a:moveTo>
                  <a:lnTo>
                    <a:pt x="86829" y="8026"/>
                  </a:lnTo>
                  <a:lnTo>
                    <a:pt x="87071" y="8089"/>
                  </a:lnTo>
                  <a:lnTo>
                    <a:pt x="87325" y="7975"/>
                  </a:lnTo>
                  <a:lnTo>
                    <a:pt x="87566" y="7340"/>
                  </a:lnTo>
                  <a:lnTo>
                    <a:pt x="87591" y="6515"/>
                  </a:lnTo>
                  <a:close/>
                </a:path>
                <a:path w="306070" h="109854">
                  <a:moveTo>
                    <a:pt x="88303" y="6032"/>
                  </a:moveTo>
                  <a:lnTo>
                    <a:pt x="87693" y="3263"/>
                  </a:lnTo>
                  <a:lnTo>
                    <a:pt x="87591" y="6515"/>
                  </a:lnTo>
                  <a:lnTo>
                    <a:pt x="87985" y="6032"/>
                  </a:lnTo>
                  <a:lnTo>
                    <a:pt x="88303" y="6032"/>
                  </a:lnTo>
                  <a:close/>
                </a:path>
                <a:path w="306070" h="109854">
                  <a:moveTo>
                    <a:pt x="88569" y="7162"/>
                  </a:moveTo>
                  <a:lnTo>
                    <a:pt x="88328" y="6032"/>
                  </a:lnTo>
                  <a:lnTo>
                    <a:pt x="88569" y="7162"/>
                  </a:lnTo>
                  <a:close/>
                </a:path>
                <a:path w="306070" h="109854">
                  <a:moveTo>
                    <a:pt x="101358" y="10248"/>
                  </a:moveTo>
                  <a:lnTo>
                    <a:pt x="101320" y="9131"/>
                  </a:lnTo>
                  <a:lnTo>
                    <a:pt x="101307" y="8534"/>
                  </a:lnTo>
                  <a:lnTo>
                    <a:pt x="101269" y="7378"/>
                  </a:lnTo>
                  <a:lnTo>
                    <a:pt x="101168" y="5880"/>
                  </a:lnTo>
                  <a:lnTo>
                    <a:pt x="100622" y="5499"/>
                  </a:lnTo>
                  <a:lnTo>
                    <a:pt x="100558" y="1701"/>
                  </a:lnTo>
                  <a:lnTo>
                    <a:pt x="99923" y="3238"/>
                  </a:lnTo>
                  <a:lnTo>
                    <a:pt x="98920" y="7378"/>
                  </a:lnTo>
                  <a:lnTo>
                    <a:pt x="98869" y="6731"/>
                  </a:lnTo>
                  <a:lnTo>
                    <a:pt x="98640" y="3238"/>
                  </a:lnTo>
                  <a:lnTo>
                    <a:pt x="98475" y="6731"/>
                  </a:lnTo>
                  <a:lnTo>
                    <a:pt x="98044" y="5892"/>
                  </a:lnTo>
                  <a:lnTo>
                    <a:pt x="97536" y="4864"/>
                  </a:lnTo>
                  <a:lnTo>
                    <a:pt x="95986" y="5892"/>
                  </a:lnTo>
                  <a:lnTo>
                    <a:pt x="95110" y="1981"/>
                  </a:lnTo>
                  <a:lnTo>
                    <a:pt x="93345" y="8534"/>
                  </a:lnTo>
                  <a:lnTo>
                    <a:pt x="92024" y="1397"/>
                  </a:lnTo>
                  <a:lnTo>
                    <a:pt x="89268" y="7378"/>
                  </a:lnTo>
                  <a:lnTo>
                    <a:pt x="87388" y="13462"/>
                  </a:lnTo>
                  <a:lnTo>
                    <a:pt x="86817" y="13144"/>
                  </a:lnTo>
                  <a:lnTo>
                    <a:pt x="86652" y="12979"/>
                  </a:lnTo>
                  <a:lnTo>
                    <a:pt x="86233" y="12382"/>
                  </a:lnTo>
                  <a:lnTo>
                    <a:pt x="85902" y="11925"/>
                  </a:lnTo>
                  <a:lnTo>
                    <a:pt x="85902" y="10947"/>
                  </a:lnTo>
                  <a:lnTo>
                    <a:pt x="86017" y="10210"/>
                  </a:lnTo>
                  <a:lnTo>
                    <a:pt x="86829" y="8026"/>
                  </a:lnTo>
                  <a:lnTo>
                    <a:pt x="85877" y="7683"/>
                  </a:lnTo>
                  <a:lnTo>
                    <a:pt x="84963" y="3822"/>
                  </a:lnTo>
                  <a:lnTo>
                    <a:pt x="84048" y="9347"/>
                  </a:lnTo>
                  <a:lnTo>
                    <a:pt x="82956" y="10947"/>
                  </a:lnTo>
                  <a:lnTo>
                    <a:pt x="83400" y="6972"/>
                  </a:lnTo>
                  <a:lnTo>
                    <a:pt x="83527" y="5880"/>
                  </a:lnTo>
                  <a:lnTo>
                    <a:pt x="83400" y="5245"/>
                  </a:lnTo>
                  <a:lnTo>
                    <a:pt x="82905" y="4521"/>
                  </a:lnTo>
                  <a:lnTo>
                    <a:pt x="80962" y="6972"/>
                  </a:lnTo>
                  <a:lnTo>
                    <a:pt x="79032" y="5803"/>
                  </a:lnTo>
                  <a:lnTo>
                    <a:pt x="77317" y="5422"/>
                  </a:lnTo>
                  <a:lnTo>
                    <a:pt x="76009" y="10223"/>
                  </a:lnTo>
                  <a:lnTo>
                    <a:pt x="76822" y="10325"/>
                  </a:lnTo>
                  <a:lnTo>
                    <a:pt x="78219" y="12801"/>
                  </a:lnTo>
                  <a:lnTo>
                    <a:pt x="79819" y="12382"/>
                  </a:lnTo>
                  <a:lnTo>
                    <a:pt x="79514" y="13195"/>
                  </a:lnTo>
                  <a:lnTo>
                    <a:pt x="79387" y="16154"/>
                  </a:lnTo>
                  <a:lnTo>
                    <a:pt x="78879" y="16357"/>
                  </a:lnTo>
                  <a:lnTo>
                    <a:pt x="77457" y="16738"/>
                  </a:lnTo>
                  <a:lnTo>
                    <a:pt x="77419" y="17005"/>
                  </a:lnTo>
                  <a:lnTo>
                    <a:pt x="78003" y="18313"/>
                  </a:lnTo>
                  <a:lnTo>
                    <a:pt x="79324" y="17005"/>
                  </a:lnTo>
                  <a:lnTo>
                    <a:pt x="80860" y="18605"/>
                  </a:lnTo>
                  <a:lnTo>
                    <a:pt x="81724" y="17005"/>
                  </a:lnTo>
                  <a:lnTo>
                    <a:pt x="82651" y="15303"/>
                  </a:lnTo>
                  <a:lnTo>
                    <a:pt x="81534" y="19583"/>
                  </a:lnTo>
                  <a:lnTo>
                    <a:pt x="84099" y="15760"/>
                  </a:lnTo>
                  <a:lnTo>
                    <a:pt x="83439" y="20637"/>
                  </a:lnTo>
                  <a:lnTo>
                    <a:pt x="84569" y="16941"/>
                  </a:lnTo>
                  <a:lnTo>
                    <a:pt x="86080" y="17678"/>
                  </a:lnTo>
                  <a:lnTo>
                    <a:pt x="87591" y="17932"/>
                  </a:lnTo>
                  <a:lnTo>
                    <a:pt x="87820" y="16941"/>
                  </a:lnTo>
                  <a:lnTo>
                    <a:pt x="88074" y="15760"/>
                  </a:lnTo>
                  <a:lnTo>
                    <a:pt x="88176" y="15303"/>
                  </a:lnTo>
                  <a:lnTo>
                    <a:pt x="88595" y="13462"/>
                  </a:lnTo>
                  <a:lnTo>
                    <a:pt x="88760" y="12725"/>
                  </a:lnTo>
                  <a:lnTo>
                    <a:pt x="90639" y="16459"/>
                  </a:lnTo>
                  <a:lnTo>
                    <a:pt x="89217" y="12725"/>
                  </a:lnTo>
                  <a:lnTo>
                    <a:pt x="88900" y="11874"/>
                  </a:lnTo>
                  <a:lnTo>
                    <a:pt x="91122" y="14998"/>
                  </a:lnTo>
                  <a:lnTo>
                    <a:pt x="91059" y="16471"/>
                  </a:lnTo>
                  <a:lnTo>
                    <a:pt x="90639" y="16459"/>
                  </a:lnTo>
                  <a:lnTo>
                    <a:pt x="90487" y="16789"/>
                  </a:lnTo>
                  <a:lnTo>
                    <a:pt x="91249" y="19405"/>
                  </a:lnTo>
                  <a:lnTo>
                    <a:pt x="91630" y="16471"/>
                  </a:lnTo>
                  <a:lnTo>
                    <a:pt x="92240" y="11874"/>
                  </a:lnTo>
                  <a:lnTo>
                    <a:pt x="92316" y="11353"/>
                  </a:lnTo>
                  <a:lnTo>
                    <a:pt x="92710" y="17221"/>
                  </a:lnTo>
                  <a:lnTo>
                    <a:pt x="94627" y="18313"/>
                  </a:lnTo>
                  <a:lnTo>
                    <a:pt x="93408" y="14224"/>
                  </a:lnTo>
                  <a:lnTo>
                    <a:pt x="93535" y="13195"/>
                  </a:lnTo>
                  <a:lnTo>
                    <a:pt x="94297" y="11353"/>
                  </a:lnTo>
                  <a:lnTo>
                    <a:pt x="94678" y="10439"/>
                  </a:lnTo>
                  <a:lnTo>
                    <a:pt x="96393" y="11899"/>
                  </a:lnTo>
                  <a:lnTo>
                    <a:pt x="96494" y="12382"/>
                  </a:lnTo>
                  <a:lnTo>
                    <a:pt x="96050" y="13462"/>
                  </a:lnTo>
                  <a:lnTo>
                    <a:pt x="95973" y="14173"/>
                  </a:lnTo>
                  <a:lnTo>
                    <a:pt x="96710" y="19126"/>
                  </a:lnTo>
                  <a:lnTo>
                    <a:pt x="97294" y="13042"/>
                  </a:lnTo>
                  <a:lnTo>
                    <a:pt x="98323" y="16065"/>
                  </a:lnTo>
                  <a:lnTo>
                    <a:pt x="99491" y="13042"/>
                  </a:lnTo>
                  <a:lnTo>
                    <a:pt x="99390" y="12801"/>
                  </a:lnTo>
                  <a:lnTo>
                    <a:pt x="99301" y="12674"/>
                  </a:lnTo>
                  <a:lnTo>
                    <a:pt x="97993" y="11366"/>
                  </a:lnTo>
                  <a:lnTo>
                    <a:pt x="98425" y="10439"/>
                  </a:lnTo>
                  <a:lnTo>
                    <a:pt x="99047" y="9131"/>
                  </a:lnTo>
                  <a:lnTo>
                    <a:pt x="101358" y="10248"/>
                  </a:lnTo>
                  <a:close/>
                </a:path>
                <a:path w="306070" h="109854">
                  <a:moveTo>
                    <a:pt x="101650" y="4991"/>
                  </a:moveTo>
                  <a:lnTo>
                    <a:pt x="101612" y="4521"/>
                  </a:lnTo>
                  <a:lnTo>
                    <a:pt x="101307" y="3810"/>
                  </a:lnTo>
                  <a:lnTo>
                    <a:pt x="101650" y="4991"/>
                  </a:lnTo>
                  <a:close/>
                </a:path>
                <a:path w="306070" h="109854">
                  <a:moveTo>
                    <a:pt x="102095" y="6527"/>
                  </a:moveTo>
                  <a:lnTo>
                    <a:pt x="101650" y="4991"/>
                  </a:lnTo>
                  <a:lnTo>
                    <a:pt x="101333" y="5181"/>
                  </a:lnTo>
                  <a:lnTo>
                    <a:pt x="101231" y="5930"/>
                  </a:lnTo>
                  <a:lnTo>
                    <a:pt x="102095" y="6527"/>
                  </a:lnTo>
                  <a:close/>
                </a:path>
                <a:path w="306070" h="109854">
                  <a:moveTo>
                    <a:pt x="102717" y="4292"/>
                  </a:moveTo>
                  <a:lnTo>
                    <a:pt x="101968" y="4775"/>
                  </a:lnTo>
                  <a:lnTo>
                    <a:pt x="101892" y="5181"/>
                  </a:lnTo>
                  <a:lnTo>
                    <a:pt x="102247" y="6019"/>
                  </a:lnTo>
                  <a:lnTo>
                    <a:pt x="102717" y="4292"/>
                  </a:lnTo>
                  <a:close/>
                </a:path>
                <a:path w="306070" h="109854">
                  <a:moveTo>
                    <a:pt x="103682" y="5245"/>
                  </a:moveTo>
                  <a:lnTo>
                    <a:pt x="103162" y="6946"/>
                  </a:lnTo>
                  <a:lnTo>
                    <a:pt x="103619" y="5880"/>
                  </a:lnTo>
                  <a:lnTo>
                    <a:pt x="103682" y="5245"/>
                  </a:lnTo>
                  <a:close/>
                </a:path>
                <a:path w="306070" h="109854">
                  <a:moveTo>
                    <a:pt x="103771" y="6172"/>
                  </a:moveTo>
                  <a:lnTo>
                    <a:pt x="103149" y="8102"/>
                  </a:lnTo>
                  <a:lnTo>
                    <a:pt x="103695" y="6692"/>
                  </a:lnTo>
                  <a:lnTo>
                    <a:pt x="103771" y="6172"/>
                  </a:lnTo>
                  <a:close/>
                </a:path>
                <a:path w="306070" h="109854">
                  <a:moveTo>
                    <a:pt x="104533" y="2463"/>
                  </a:moveTo>
                  <a:lnTo>
                    <a:pt x="104444" y="1574"/>
                  </a:lnTo>
                  <a:lnTo>
                    <a:pt x="103886" y="0"/>
                  </a:lnTo>
                  <a:lnTo>
                    <a:pt x="102717" y="4292"/>
                  </a:lnTo>
                  <a:lnTo>
                    <a:pt x="103543" y="3759"/>
                  </a:lnTo>
                  <a:lnTo>
                    <a:pt x="103682" y="5245"/>
                  </a:lnTo>
                  <a:lnTo>
                    <a:pt x="104140" y="3759"/>
                  </a:lnTo>
                  <a:lnTo>
                    <a:pt x="104533" y="2463"/>
                  </a:lnTo>
                  <a:close/>
                </a:path>
                <a:path w="306070" h="109854">
                  <a:moveTo>
                    <a:pt x="104724" y="3314"/>
                  </a:moveTo>
                  <a:lnTo>
                    <a:pt x="103886" y="5245"/>
                  </a:lnTo>
                  <a:lnTo>
                    <a:pt x="103771" y="6172"/>
                  </a:lnTo>
                  <a:lnTo>
                    <a:pt x="104724" y="3314"/>
                  </a:lnTo>
                  <a:close/>
                </a:path>
                <a:path w="306070" h="109854">
                  <a:moveTo>
                    <a:pt x="109855" y="95783"/>
                  </a:moveTo>
                  <a:lnTo>
                    <a:pt x="106946" y="97294"/>
                  </a:lnTo>
                  <a:lnTo>
                    <a:pt x="107010" y="96723"/>
                  </a:lnTo>
                  <a:lnTo>
                    <a:pt x="107048" y="96380"/>
                  </a:lnTo>
                  <a:lnTo>
                    <a:pt x="107429" y="93408"/>
                  </a:lnTo>
                  <a:lnTo>
                    <a:pt x="105130" y="96177"/>
                  </a:lnTo>
                  <a:lnTo>
                    <a:pt x="101460" y="96316"/>
                  </a:lnTo>
                  <a:lnTo>
                    <a:pt x="100698" y="93662"/>
                  </a:lnTo>
                  <a:lnTo>
                    <a:pt x="99644" y="89979"/>
                  </a:lnTo>
                  <a:lnTo>
                    <a:pt x="100063" y="93662"/>
                  </a:lnTo>
                  <a:lnTo>
                    <a:pt x="97332" y="89573"/>
                  </a:lnTo>
                  <a:lnTo>
                    <a:pt x="97713" y="86855"/>
                  </a:lnTo>
                  <a:lnTo>
                    <a:pt x="96989" y="86702"/>
                  </a:lnTo>
                  <a:lnTo>
                    <a:pt x="96735" y="87909"/>
                  </a:lnTo>
                  <a:lnTo>
                    <a:pt x="97129" y="89268"/>
                  </a:lnTo>
                  <a:lnTo>
                    <a:pt x="96291" y="87985"/>
                  </a:lnTo>
                  <a:lnTo>
                    <a:pt x="96596" y="96380"/>
                  </a:lnTo>
                  <a:lnTo>
                    <a:pt x="96126" y="94780"/>
                  </a:lnTo>
                  <a:lnTo>
                    <a:pt x="96037" y="94462"/>
                  </a:lnTo>
                  <a:lnTo>
                    <a:pt x="95859" y="94780"/>
                  </a:lnTo>
                  <a:lnTo>
                    <a:pt x="95046" y="94056"/>
                  </a:lnTo>
                  <a:lnTo>
                    <a:pt x="94818" y="96723"/>
                  </a:lnTo>
                  <a:lnTo>
                    <a:pt x="93637" y="96647"/>
                  </a:lnTo>
                  <a:lnTo>
                    <a:pt x="93840" y="92544"/>
                  </a:lnTo>
                  <a:lnTo>
                    <a:pt x="92506" y="92811"/>
                  </a:lnTo>
                  <a:lnTo>
                    <a:pt x="93205" y="95758"/>
                  </a:lnTo>
                  <a:lnTo>
                    <a:pt x="93306" y="96481"/>
                  </a:lnTo>
                  <a:lnTo>
                    <a:pt x="92392" y="97485"/>
                  </a:lnTo>
                  <a:lnTo>
                    <a:pt x="91998" y="100482"/>
                  </a:lnTo>
                  <a:lnTo>
                    <a:pt x="91579" y="99402"/>
                  </a:lnTo>
                  <a:lnTo>
                    <a:pt x="90932" y="97688"/>
                  </a:lnTo>
                  <a:lnTo>
                    <a:pt x="90754" y="97231"/>
                  </a:lnTo>
                  <a:lnTo>
                    <a:pt x="90449" y="96418"/>
                  </a:lnTo>
                  <a:lnTo>
                    <a:pt x="89065" y="93662"/>
                  </a:lnTo>
                  <a:lnTo>
                    <a:pt x="88646" y="92811"/>
                  </a:lnTo>
                  <a:lnTo>
                    <a:pt x="87337" y="89611"/>
                  </a:lnTo>
                  <a:lnTo>
                    <a:pt x="88023" y="93662"/>
                  </a:lnTo>
                  <a:lnTo>
                    <a:pt x="87096" y="92392"/>
                  </a:lnTo>
                  <a:lnTo>
                    <a:pt x="87172" y="96177"/>
                  </a:lnTo>
                  <a:lnTo>
                    <a:pt x="86995" y="97078"/>
                  </a:lnTo>
                  <a:lnTo>
                    <a:pt x="86106" y="97231"/>
                  </a:lnTo>
                  <a:lnTo>
                    <a:pt x="86245" y="90233"/>
                  </a:lnTo>
                  <a:lnTo>
                    <a:pt x="84620" y="88785"/>
                  </a:lnTo>
                  <a:lnTo>
                    <a:pt x="83858" y="97688"/>
                  </a:lnTo>
                  <a:lnTo>
                    <a:pt x="82638" y="94691"/>
                  </a:lnTo>
                  <a:lnTo>
                    <a:pt x="83070" y="98412"/>
                  </a:lnTo>
                  <a:lnTo>
                    <a:pt x="81368" y="99326"/>
                  </a:lnTo>
                  <a:lnTo>
                    <a:pt x="80378" y="96456"/>
                  </a:lnTo>
                  <a:lnTo>
                    <a:pt x="79959" y="95237"/>
                  </a:lnTo>
                  <a:lnTo>
                    <a:pt x="78092" y="96456"/>
                  </a:lnTo>
                  <a:lnTo>
                    <a:pt x="77978" y="95846"/>
                  </a:lnTo>
                  <a:lnTo>
                    <a:pt x="77914" y="95440"/>
                  </a:lnTo>
                  <a:lnTo>
                    <a:pt x="77266" y="91821"/>
                  </a:lnTo>
                  <a:lnTo>
                    <a:pt x="75831" y="95440"/>
                  </a:lnTo>
                  <a:lnTo>
                    <a:pt x="76288" y="92621"/>
                  </a:lnTo>
                  <a:lnTo>
                    <a:pt x="76746" y="89827"/>
                  </a:lnTo>
                  <a:lnTo>
                    <a:pt x="76796" y="89522"/>
                  </a:lnTo>
                  <a:lnTo>
                    <a:pt x="74422" y="89827"/>
                  </a:lnTo>
                  <a:lnTo>
                    <a:pt x="73774" y="89458"/>
                  </a:lnTo>
                  <a:lnTo>
                    <a:pt x="73850" y="91351"/>
                  </a:lnTo>
                  <a:lnTo>
                    <a:pt x="73952" y="92075"/>
                  </a:lnTo>
                  <a:lnTo>
                    <a:pt x="74345" y="93065"/>
                  </a:lnTo>
                  <a:lnTo>
                    <a:pt x="75336" y="92621"/>
                  </a:lnTo>
                  <a:lnTo>
                    <a:pt x="75209" y="95846"/>
                  </a:lnTo>
                  <a:lnTo>
                    <a:pt x="73939" y="95237"/>
                  </a:lnTo>
                  <a:lnTo>
                    <a:pt x="73545" y="96418"/>
                  </a:lnTo>
                  <a:lnTo>
                    <a:pt x="73418" y="97231"/>
                  </a:lnTo>
                  <a:lnTo>
                    <a:pt x="74409" y="98818"/>
                  </a:lnTo>
                  <a:lnTo>
                    <a:pt x="74498" y="99326"/>
                  </a:lnTo>
                  <a:lnTo>
                    <a:pt x="73317" y="100863"/>
                  </a:lnTo>
                  <a:lnTo>
                    <a:pt x="73634" y="104000"/>
                  </a:lnTo>
                  <a:lnTo>
                    <a:pt x="75069" y="104317"/>
                  </a:lnTo>
                  <a:lnTo>
                    <a:pt x="75730" y="100114"/>
                  </a:lnTo>
                  <a:lnTo>
                    <a:pt x="77266" y="100977"/>
                  </a:lnTo>
                  <a:lnTo>
                    <a:pt x="77419" y="104444"/>
                  </a:lnTo>
                  <a:lnTo>
                    <a:pt x="79286" y="102412"/>
                  </a:lnTo>
                  <a:lnTo>
                    <a:pt x="81686" y="100114"/>
                  </a:lnTo>
                  <a:lnTo>
                    <a:pt x="82435" y="99402"/>
                  </a:lnTo>
                  <a:lnTo>
                    <a:pt x="84239" y="102184"/>
                  </a:lnTo>
                  <a:lnTo>
                    <a:pt x="85979" y="103403"/>
                  </a:lnTo>
                  <a:lnTo>
                    <a:pt x="87325" y="101866"/>
                  </a:lnTo>
                  <a:lnTo>
                    <a:pt x="89204" y="100418"/>
                  </a:lnTo>
                  <a:lnTo>
                    <a:pt x="95529" y="102120"/>
                  </a:lnTo>
                  <a:lnTo>
                    <a:pt x="98793" y="100482"/>
                  </a:lnTo>
                  <a:lnTo>
                    <a:pt x="102120" y="98818"/>
                  </a:lnTo>
                  <a:lnTo>
                    <a:pt x="108915" y="101866"/>
                  </a:lnTo>
                  <a:lnTo>
                    <a:pt x="109385" y="98818"/>
                  </a:lnTo>
                  <a:lnTo>
                    <a:pt x="109613" y="97294"/>
                  </a:lnTo>
                  <a:lnTo>
                    <a:pt x="109855" y="95783"/>
                  </a:lnTo>
                  <a:close/>
                </a:path>
                <a:path w="306070" h="109854">
                  <a:moveTo>
                    <a:pt x="120434" y="4648"/>
                  </a:moveTo>
                  <a:lnTo>
                    <a:pt x="117957" y="6997"/>
                  </a:lnTo>
                  <a:lnTo>
                    <a:pt x="118046" y="2362"/>
                  </a:lnTo>
                  <a:lnTo>
                    <a:pt x="117424" y="7823"/>
                  </a:lnTo>
                  <a:lnTo>
                    <a:pt x="115531" y="4152"/>
                  </a:lnTo>
                  <a:lnTo>
                    <a:pt x="115138" y="7353"/>
                  </a:lnTo>
                  <a:lnTo>
                    <a:pt x="114414" y="8407"/>
                  </a:lnTo>
                  <a:lnTo>
                    <a:pt x="113652" y="7823"/>
                  </a:lnTo>
                  <a:lnTo>
                    <a:pt x="113639" y="6286"/>
                  </a:lnTo>
                  <a:lnTo>
                    <a:pt x="113753" y="4826"/>
                  </a:lnTo>
                  <a:lnTo>
                    <a:pt x="114287" y="3937"/>
                  </a:lnTo>
                  <a:lnTo>
                    <a:pt x="113665" y="3657"/>
                  </a:lnTo>
                  <a:lnTo>
                    <a:pt x="113868" y="2463"/>
                  </a:lnTo>
                  <a:lnTo>
                    <a:pt x="113284" y="2298"/>
                  </a:lnTo>
                  <a:lnTo>
                    <a:pt x="113017" y="6286"/>
                  </a:lnTo>
                  <a:lnTo>
                    <a:pt x="112522" y="3911"/>
                  </a:lnTo>
                  <a:lnTo>
                    <a:pt x="112547" y="2070"/>
                  </a:lnTo>
                  <a:lnTo>
                    <a:pt x="112953" y="2120"/>
                  </a:lnTo>
                  <a:lnTo>
                    <a:pt x="113322" y="1574"/>
                  </a:lnTo>
                  <a:lnTo>
                    <a:pt x="111836" y="533"/>
                  </a:lnTo>
                  <a:lnTo>
                    <a:pt x="110032" y="9702"/>
                  </a:lnTo>
                  <a:lnTo>
                    <a:pt x="109067" y="4622"/>
                  </a:lnTo>
                  <a:lnTo>
                    <a:pt x="108648" y="7200"/>
                  </a:lnTo>
                  <a:lnTo>
                    <a:pt x="106870" y="7327"/>
                  </a:lnTo>
                  <a:lnTo>
                    <a:pt x="106972" y="6464"/>
                  </a:lnTo>
                  <a:lnTo>
                    <a:pt x="106857" y="7416"/>
                  </a:lnTo>
                  <a:lnTo>
                    <a:pt x="106845" y="13157"/>
                  </a:lnTo>
                  <a:lnTo>
                    <a:pt x="106692" y="12293"/>
                  </a:lnTo>
                  <a:lnTo>
                    <a:pt x="106641" y="12039"/>
                  </a:lnTo>
                  <a:lnTo>
                    <a:pt x="106527" y="11353"/>
                  </a:lnTo>
                  <a:lnTo>
                    <a:pt x="106641" y="9525"/>
                  </a:lnTo>
                  <a:lnTo>
                    <a:pt x="106857" y="7416"/>
                  </a:lnTo>
                  <a:lnTo>
                    <a:pt x="106857" y="6527"/>
                  </a:lnTo>
                  <a:lnTo>
                    <a:pt x="105613" y="7200"/>
                  </a:lnTo>
                  <a:lnTo>
                    <a:pt x="104533" y="12039"/>
                  </a:lnTo>
                  <a:lnTo>
                    <a:pt x="104470" y="10553"/>
                  </a:lnTo>
                  <a:lnTo>
                    <a:pt x="104254" y="5283"/>
                  </a:lnTo>
                  <a:lnTo>
                    <a:pt x="103962" y="6019"/>
                  </a:lnTo>
                  <a:lnTo>
                    <a:pt x="103835" y="6832"/>
                  </a:lnTo>
                  <a:lnTo>
                    <a:pt x="104216" y="10553"/>
                  </a:lnTo>
                  <a:lnTo>
                    <a:pt x="103276" y="8382"/>
                  </a:lnTo>
                  <a:lnTo>
                    <a:pt x="103149" y="8102"/>
                  </a:lnTo>
                  <a:lnTo>
                    <a:pt x="103047" y="8382"/>
                  </a:lnTo>
                  <a:lnTo>
                    <a:pt x="102971" y="7683"/>
                  </a:lnTo>
                  <a:lnTo>
                    <a:pt x="102247" y="6019"/>
                  </a:lnTo>
                  <a:lnTo>
                    <a:pt x="102120" y="6527"/>
                  </a:lnTo>
                  <a:lnTo>
                    <a:pt x="102793" y="8864"/>
                  </a:lnTo>
                  <a:lnTo>
                    <a:pt x="102857" y="9334"/>
                  </a:lnTo>
                  <a:lnTo>
                    <a:pt x="101295" y="12293"/>
                  </a:lnTo>
                  <a:lnTo>
                    <a:pt x="100253" y="11899"/>
                  </a:lnTo>
                  <a:lnTo>
                    <a:pt x="99390" y="15760"/>
                  </a:lnTo>
                  <a:lnTo>
                    <a:pt x="99263" y="16764"/>
                  </a:lnTo>
                  <a:lnTo>
                    <a:pt x="101028" y="17221"/>
                  </a:lnTo>
                  <a:lnTo>
                    <a:pt x="103403" y="16306"/>
                  </a:lnTo>
                  <a:lnTo>
                    <a:pt x="105651" y="13627"/>
                  </a:lnTo>
                  <a:lnTo>
                    <a:pt x="106730" y="14617"/>
                  </a:lnTo>
                  <a:lnTo>
                    <a:pt x="105016" y="16573"/>
                  </a:lnTo>
                  <a:lnTo>
                    <a:pt x="104940" y="16840"/>
                  </a:lnTo>
                  <a:lnTo>
                    <a:pt x="105714" y="17437"/>
                  </a:lnTo>
                  <a:lnTo>
                    <a:pt x="107556" y="20535"/>
                  </a:lnTo>
                  <a:lnTo>
                    <a:pt x="108788" y="13627"/>
                  </a:lnTo>
                  <a:lnTo>
                    <a:pt x="108864" y="13157"/>
                  </a:lnTo>
                  <a:lnTo>
                    <a:pt x="109296" y="10795"/>
                  </a:lnTo>
                  <a:lnTo>
                    <a:pt x="110540" y="13462"/>
                  </a:lnTo>
                  <a:lnTo>
                    <a:pt x="110642" y="14465"/>
                  </a:lnTo>
                  <a:lnTo>
                    <a:pt x="110159" y="17310"/>
                  </a:lnTo>
                  <a:lnTo>
                    <a:pt x="111480" y="12763"/>
                  </a:lnTo>
                  <a:lnTo>
                    <a:pt x="113715" y="18554"/>
                  </a:lnTo>
                  <a:lnTo>
                    <a:pt x="115709" y="16192"/>
                  </a:lnTo>
                  <a:lnTo>
                    <a:pt x="115582" y="13462"/>
                  </a:lnTo>
                  <a:lnTo>
                    <a:pt x="115684" y="12763"/>
                  </a:lnTo>
                  <a:lnTo>
                    <a:pt x="115887" y="12065"/>
                  </a:lnTo>
                  <a:lnTo>
                    <a:pt x="116103" y="15163"/>
                  </a:lnTo>
                  <a:lnTo>
                    <a:pt x="118884" y="12268"/>
                  </a:lnTo>
                  <a:lnTo>
                    <a:pt x="120281" y="13995"/>
                  </a:lnTo>
                  <a:lnTo>
                    <a:pt x="120345" y="12268"/>
                  </a:lnTo>
                  <a:lnTo>
                    <a:pt x="120345" y="12065"/>
                  </a:lnTo>
                  <a:lnTo>
                    <a:pt x="120396" y="10795"/>
                  </a:lnTo>
                  <a:lnTo>
                    <a:pt x="120421" y="10210"/>
                  </a:lnTo>
                  <a:lnTo>
                    <a:pt x="119811" y="10147"/>
                  </a:lnTo>
                  <a:lnTo>
                    <a:pt x="119849" y="9702"/>
                  </a:lnTo>
                  <a:lnTo>
                    <a:pt x="120002" y="8407"/>
                  </a:lnTo>
                  <a:lnTo>
                    <a:pt x="120065" y="7823"/>
                  </a:lnTo>
                  <a:lnTo>
                    <a:pt x="120167" y="6997"/>
                  </a:lnTo>
                  <a:lnTo>
                    <a:pt x="120434" y="4648"/>
                  </a:lnTo>
                  <a:close/>
                </a:path>
                <a:path w="306070" h="109854">
                  <a:moveTo>
                    <a:pt x="120446" y="92354"/>
                  </a:moveTo>
                  <a:lnTo>
                    <a:pt x="118503" y="94462"/>
                  </a:lnTo>
                  <a:lnTo>
                    <a:pt x="118389" y="93433"/>
                  </a:lnTo>
                  <a:lnTo>
                    <a:pt x="118186" y="91351"/>
                  </a:lnTo>
                  <a:lnTo>
                    <a:pt x="118757" y="88011"/>
                  </a:lnTo>
                  <a:lnTo>
                    <a:pt x="119811" y="92773"/>
                  </a:lnTo>
                  <a:lnTo>
                    <a:pt x="119748" y="88430"/>
                  </a:lnTo>
                  <a:lnTo>
                    <a:pt x="119151" y="88011"/>
                  </a:lnTo>
                  <a:lnTo>
                    <a:pt x="116840" y="86372"/>
                  </a:lnTo>
                  <a:lnTo>
                    <a:pt x="111417" y="94970"/>
                  </a:lnTo>
                  <a:lnTo>
                    <a:pt x="109905" y="95758"/>
                  </a:lnTo>
                  <a:lnTo>
                    <a:pt x="110210" y="98691"/>
                  </a:lnTo>
                  <a:lnTo>
                    <a:pt x="111518" y="95554"/>
                  </a:lnTo>
                  <a:lnTo>
                    <a:pt x="111302" y="99656"/>
                  </a:lnTo>
                  <a:lnTo>
                    <a:pt x="110934" y="98856"/>
                  </a:lnTo>
                  <a:lnTo>
                    <a:pt x="110578" y="99504"/>
                  </a:lnTo>
                  <a:lnTo>
                    <a:pt x="110134" y="99593"/>
                  </a:lnTo>
                  <a:lnTo>
                    <a:pt x="111582" y="105130"/>
                  </a:lnTo>
                  <a:lnTo>
                    <a:pt x="113779" y="99656"/>
                  </a:lnTo>
                  <a:lnTo>
                    <a:pt x="113995" y="99123"/>
                  </a:lnTo>
                  <a:lnTo>
                    <a:pt x="115747" y="101130"/>
                  </a:lnTo>
                  <a:lnTo>
                    <a:pt x="115646" y="100571"/>
                  </a:lnTo>
                  <a:lnTo>
                    <a:pt x="115519" y="99504"/>
                  </a:lnTo>
                  <a:lnTo>
                    <a:pt x="115493" y="99123"/>
                  </a:lnTo>
                  <a:lnTo>
                    <a:pt x="115316" y="95554"/>
                  </a:lnTo>
                  <a:lnTo>
                    <a:pt x="115290" y="94462"/>
                  </a:lnTo>
                  <a:lnTo>
                    <a:pt x="115798" y="93548"/>
                  </a:lnTo>
                  <a:lnTo>
                    <a:pt x="115646" y="100571"/>
                  </a:lnTo>
                  <a:lnTo>
                    <a:pt x="117817" y="93548"/>
                  </a:lnTo>
                  <a:lnTo>
                    <a:pt x="118338" y="101485"/>
                  </a:lnTo>
                  <a:lnTo>
                    <a:pt x="120078" y="103505"/>
                  </a:lnTo>
                  <a:lnTo>
                    <a:pt x="118427" y="95351"/>
                  </a:lnTo>
                  <a:lnTo>
                    <a:pt x="120243" y="96481"/>
                  </a:lnTo>
                  <a:lnTo>
                    <a:pt x="120294" y="95351"/>
                  </a:lnTo>
                  <a:lnTo>
                    <a:pt x="120332" y="94462"/>
                  </a:lnTo>
                  <a:lnTo>
                    <a:pt x="120446" y="92354"/>
                  </a:lnTo>
                  <a:close/>
                </a:path>
                <a:path w="306070" h="109854">
                  <a:moveTo>
                    <a:pt x="121348" y="16065"/>
                  </a:moveTo>
                  <a:lnTo>
                    <a:pt x="121221" y="15836"/>
                  </a:lnTo>
                  <a:lnTo>
                    <a:pt x="119786" y="18605"/>
                  </a:lnTo>
                  <a:lnTo>
                    <a:pt x="121335" y="16306"/>
                  </a:lnTo>
                  <a:lnTo>
                    <a:pt x="121348" y="16065"/>
                  </a:lnTo>
                  <a:close/>
                </a:path>
                <a:path w="306070" h="109854">
                  <a:moveTo>
                    <a:pt x="121589" y="6832"/>
                  </a:moveTo>
                  <a:lnTo>
                    <a:pt x="120548" y="8382"/>
                  </a:lnTo>
                  <a:lnTo>
                    <a:pt x="120421" y="10210"/>
                  </a:lnTo>
                  <a:lnTo>
                    <a:pt x="121031" y="10261"/>
                  </a:lnTo>
                  <a:lnTo>
                    <a:pt x="121589" y="6832"/>
                  </a:lnTo>
                  <a:close/>
                </a:path>
                <a:path w="306070" h="109854">
                  <a:moveTo>
                    <a:pt x="121780" y="91465"/>
                  </a:moveTo>
                  <a:lnTo>
                    <a:pt x="121666" y="91198"/>
                  </a:lnTo>
                  <a:lnTo>
                    <a:pt x="121500" y="91147"/>
                  </a:lnTo>
                  <a:lnTo>
                    <a:pt x="121246" y="91617"/>
                  </a:lnTo>
                  <a:lnTo>
                    <a:pt x="121361" y="91998"/>
                  </a:lnTo>
                  <a:lnTo>
                    <a:pt x="121551" y="91859"/>
                  </a:lnTo>
                  <a:lnTo>
                    <a:pt x="121780" y="91465"/>
                  </a:lnTo>
                  <a:close/>
                </a:path>
                <a:path w="306070" h="109854">
                  <a:moveTo>
                    <a:pt x="122275" y="100152"/>
                  </a:moveTo>
                  <a:lnTo>
                    <a:pt x="122262" y="98704"/>
                  </a:lnTo>
                  <a:lnTo>
                    <a:pt x="120992" y="98082"/>
                  </a:lnTo>
                  <a:lnTo>
                    <a:pt x="121475" y="100914"/>
                  </a:lnTo>
                  <a:lnTo>
                    <a:pt x="121653" y="100571"/>
                  </a:lnTo>
                  <a:lnTo>
                    <a:pt x="122275" y="100152"/>
                  </a:lnTo>
                  <a:close/>
                </a:path>
                <a:path w="306070" h="109854">
                  <a:moveTo>
                    <a:pt x="128727" y="95504"/>
                  </a:moveTo>
                  <a:lnTo>
                    <a:pt x="128663" y="94259"/>
                  </a:lnTo>
                  <a:lnTo>
                    <a:pt x="127838" y="88303"/>
                  </a:lnTo>
                  <a:lnTo>
                    <a:pt x="126428" y="96151"/>
                  </a:lnTo>
                  <a:lnTo>
                    <a:pt x="125463" y="97205"/>
                  </a:lnTo>
                  <a:lnTo>
                    <a:pt x="122910" y="94500"/>
                  </a:lnTo>
                  <a:lnTo>
                    <a:pt x="125590" y="93992"/>
                  </a:lnTo>
                  <a:lnTo>
                    <a:pt x="124599" y="88341"/>
                  </a:lnTo>
                  <a:lnTo>
                    <a:pt x="125323" y="88506"/>
                  </a:lnTo>
                  <a:lnTo>
                    <a:pt x="125349" y="89954"/>
                  </a:lnTo>
                  <a:lnTo>
                    <a:pt x="126352" y="90347"/>
                  </a:lnTo>
                  <a:lnTo>
                    <a:pt x="124790" y="83604"/>
                  </a:lnTo>
                  <a:lnTo>
                    <a:pt x="122796" y="89776"/>
                  </a:lnTo>
                  <a:lnTo>
                    <a:pt x="121780" y="91465"/>
                  </a:lnTo>
                  <a:lnTo>
                    <a:pt x="122085" y="92062"/>
                  </a:lnTo>
                  <a:lnTo>
                    <a:pt x="122148" y="93903"/>
                  </a:lnTo>
                  <a:lnTo>
                    <a:pt x="122707" y="93370"/>
                  </a:lnTo>
                  <a:lnTo>
                    <a:pt x="121653" y="95338"/>
                  </a:lnTo>
                  <a:lnTo>
                    <a:pt x="122720" y="100063"/>
                  </a:lnTo>
                  <a:lnTo>
                    <a:pt x="123647" y="101346"/>
                  </a:lnTo>
                  <a:lnTo>
                    <a:pt x="126060" y="100596"/>
                  </a:lnTo>
                  <a:lnTo>
                    <a:pt x="127889" y="96456"/>
                  </a:lnTo>
                  <a:lnTo>
                    <a:pt x="128066" y="97015"/>
                  </a:lnTo>
                  <a:lnTo>
                    <a:pt x="128295" y="99618"/>
                  </a:lnTo>
                  <a:lnTo>
                    <a:pt x="128244" y="98107"/>
                  </a:lnTo>
                  <a:lnTo>
                    <a:pt x="128727" y="95504"/>
                  </a:lnTo>
                  <a:close/>
                </a:path>
                <a:path w="306070" h="109854">
                  <a:moveTo>
                    <a:pt x="129298" y="100545"/>
                  </a:moveTo>
                  <a:lnTo>
                    <a:pt x="128612" y="100990"/>
                  </a:lnTo>
                  <a:lnTo>
                    <a:pt x="128409" y="100634"/>
                  </a:lnTo>
                  <a:lnTo>
                    <a:pt x="128498" y="101320"/>
                  </a:lnTo>
                  <a:lnTo>
                    <a:pt x="128714" y="102501"/>
                  </a:lnTo>
                  <a:lnTo>
                    <a:pt x="129159" y="100990"/>
                  </a:lnTo>
                  <a:lnTo>
                    <a:pt x="129298" y="100545"/>
                  </a:lnTo>
                  <a:close/>
                </a:path>
                <a:path w="306070" h="109854">
                  <a:moveTo>
                    <a:pt x="129882" y="91998"/>
                  </a:moveTo>
                  <a:lnTo>
                    <a:pt x="129654" y="89420"/>
                  </a:lnTo>
                  <a:lnTo>
                    <a:pt x="129806" y="92887"/>
                  </a:lnTo>
                  <a:lnTo>
                    <a:pt x="129882" y="91998"/>
                  </a:lnTo>
                  <a:close/>
                </a:path>
                <a:path w="306070" h="109854">
                  <a:moveTo>
                    <a:pt x="131013" y="5181"/>
                  </a:moveTo>
                  <a:lnTo>
                    <a:pt x="129768" y="7683"/>
                  </a:lnTo>
                  <a:lnTo>
                    <a:pt x="130200" y="5880"/>
                  </a:lnTo>
                  <a:lnTo>
                    <a:pt x="130251" y="5676"/>
                  </a:lnTo>
                  <a:lnTo>
                    <a:pt x="129235" y="5880"/>
                  </a:lnTo>
                  <a:lnTo>
                    <a:pt x="129705" y="3873"/>
                  </a:lnTo>
                  <a:lnTo>
                    <a:pt x="127304" y="10045"/>
                  </a:lnTo>
                  <a:lnTo>
                    <a:pt x="127292" y="9613"/>
                  </a:lnTo>
                  <a:lnTo>
                    <a:pt x="127254" y="8293"/>
                  </a:lnTo>
                  <a:lnTo>
                    <a:pt x="127241" y="7823"/>
                  </a:lnTo>
                  <a:lnTo>
                    <a:pt x="127088" y="1244"/>
                  </a:lnTo>
                  <a:lnTo>
                    <a:pt x="124841" y="3937"/>
                  </a:lnTo>
                  <a:lnTo>
                    <a:pt x="125742" y="4775"/>
                  </a:lnTo>
                  <a:lnTo>
                    <a:pt x="125831" y="6172"/>
                  </a:lnTo>
                  <a:lnTo>
                    <a:pt x="125717" y="7823"/>
                  </a:lnTo>
                  <a:lnTo>
                    <a:pt x="125095" y="7480"/>
                  </a:lnTo>
                  <a:lnTo>
                    <a:pt x="124548" y="8293"/>
                  </a:lnTo>
                  <a:lnTo>
                    <a:pt x="124307" y="4978"/>
                  </a:lnTo>
                  <a:lnTo>
                    <a:pt x="124294" y="4724"/>
                  </a:lnTo>
                  <a:lnTo>
                    <a:pt x="124256" y="4178"/>
                  </a:lnTo>
                  <a:lnTo>
                    <a:pt x="123888" y="4724"/>
                  </a:lnTo>
                  <a:lnTo>
                    <a:pt x="122948" y="2870"/>
                  </a:lnTo>
                  <a:lnTo>
                    <a:pt x="121945" y="4965"/>
                  </a:lnTo>
                  <a:lnTo>
                    <a:pt x="121818" y="5422"/>
                  </a:lnTo>
                  <a:lnTo>
                    <a:pt x="121589" y="6832"/>
                  </a:lnTo>
                  <a:lnTo>
                    <a:pt x="122516" y="5461"/>
                  </a:lnTo>
                  <a:lnTo>
                    <a:pt x="123698" y="4978"/>
                  </a:lnTo>
                  <a:lnTo>
                    <a:pt x="123672" y="10261"/>
                  </a:lnTo>
                  <a:lnTo>
                    <a:pt x="122008" y="6870"/>
                  </a:lnTo>
                  <a:lnTo>
                    <a:pt x="121615" y="13233"/>
                  </a:lnTo>
                  <a:lnTo>
                    <a:pt x="121488" y="16306"/>
                  </a:lnTo>
                  <a:lnTo>
                    <a:pt x="123063" y="18948"/>
                  </a:lnTo>
                  <a:lnTo>
                    <a:pt x="124396" y="14998"/>
                  </a:lnTo>
                  <a:lnTo>
                    <a:pt x="123685" y="19304"/>
                  </a:lnTo>
                  <a:lnTo>
                    <a:pt x="125361" y="20078"/>
                  </a:lnTo>
                  <a:lnTo>
                    <a:pt x="125590" y="14998"/>
                  </a:lnTo>
                  <a:lnTo>
                    <a:pt x="125818" y="10261"/>
                  </a:lnTo>
                  <a:lnTo>
                    <a:pt x="125857" y="9613"/>
                  </a:lnTo>
                  <a:lnTo>
                    <a:pt x="127266" y="13627"/>
                  </a:lnTo>
                  <a:lnTo>
                    <a:pt x="127330" y="13995"/>
                  </a:lnTo>
                  <a:lnTo>
                    <a:pt x="126974" y="17030"/>
                  </a:lnTo>
                  <a:lnTo>
                    <a:pt x="130454" y="16840"/>
                  </a:lnTo>
                  <a:lnTo>
                    <a:pt x="130619" y="15240"/>
                  </a:lnTo>
                  <a:lnTo>
                    <a:pt x="130911" y="12458"/>
                  </a:lnTo>
                  <a:lnTo>
                    <a:pt x="129489" y="15240"/>
                  </a:lnTo>
                  <a:lnTo>
                    <a:pt x="129933" y="10045"/>
                  </a:lnTo>
                  <a:lnTo>
                    <a:pt x="130708" y="9525"/>
                  </a:lnTo>
                  <a:lnTo>
                    <a:pt x="130835" y="7683"/>
                  </a:lnTo>
                  <a:lnTo>
                    <a:pt x="131013" y="5181"/>
                  </a:lnTo>
                  <a:close/>
                </a:path>
                <a:path w="306070" h="109854">
                  <a:moveTo>
                    <a:pt x="131051" y="17678"/>
                  </a:moveTo>
                  <a:lnTo>
                    <a:pt x="130924" y="17310"/>
                  </a:lnTo>
                  <a:lnTo>
                    <a:pt x="130619" y="16827"/>
                  </a:lnTo>
                  <a:lnTo>
                    <a:pt x="130454" y="16840"/>
                  </a:lnTo>
                  <a:lnTo>
                    <a:pt x="130187" y="19405"/>
                  </a:lnTo>
                  <a:lnTo>
                    <a:pt x="131051" y="17678"/>
                  </a:lnTo>
                  <a:close/>
                </a:path>
                <a:path w="306070" h="109854">
                  <a:moveTo>
                    <a:pt x="135610" y="100495"/>
                  </a:moveTo>
                  <a:lnTo>
                    <a:pt x="134670" y="98475"/>
                  </a:lnTo>
                  <a:lnTo>
                    <a:pt x="134023" y="98475"/>
                  </a:lnTo>
                  <a:lnTo>
                    <a:pt x="133654" y="98475"/>
                  </a:lnTo>
                  <a:lnTo>
                    <a:pt x="133972" y="100812"/>
                  </a:lnTo>
                  <a:lnTo>
                    <a:pt x="135610" y="100495"/>
                  </a:lnTo>
                  <a:close/>
                </a:path>
                <a:path w="306070" h="109854">
                  <a:moveTo>
                    <a:pt x="135864" y="101028"/>
                  </a:moveTo>
                  <a:lnTo>
                    <a:pt x="135826" y="100444"/>
                  </a:lnTo>
                  <a:lnTo>
                    <a:pt x="135610" y="100495"/>
                  </a:lnTo>
                  <a:lnTo>
                    <a:pt x="135864" y="101028"/>
                  </a:lnTo>
                  <a:close/>
                </a:path>
                <a:path w="306070" h="109854">
                  <a:moveTo>
                    <a:pt x="136550" y="97955"/>
                  </a:moveTo>
                  <a:lnTo>
                    <a:pt x="134683" y="84150"/>
                  </a:lnTo>
                  <a:lnTo>
                    <a:pt x="132816" y="85013"/>
                  </a:lnTo>
                  <a:lnTo>
                    <a:pt x="130848" y="85686"/>
                  </a:lnTo>
                  <a:lnTo>
                    <a:pt x="131292" y="96088"/>
                  </a:lnTo>
                  <a:lnTo>
                    <a:pt x="129984" y="99250"/>
                  </a:lnTo>
                  <a:lnTo>
                    <a:pt x="133477" y="92760"/>
                  </a:lnTo>
                  <a:lnTo>
                    <a:pt x="133375" y="93370"/>
                  </a:lnTo>
                  <a:lnTo>
                    <a:pt x="133311" y="95402"/>
                  </a:lnTo>
                  <a:lnTo>
                    <a:pt x="133311" y="95542"/>
                  </a:lnTo>
                  <a:lnTo>
                    <a:pt x="133311" y="95808"/>
                  </a:lnTo>
                  <a:lnTo>
                    <a:pt x="133286" y="96862"/>
                  </a:lnTo>
                  <a:lnTo>
                    <a:pt x="132486" y="97586"/>
                  </a:lnTo>
                  <a:lnTo>
                    <a:pt x="133629" y="98259"/>
                  </a:lnTo>
                  <a:lnTo>
                    <a:pt x="134023" y="98259"/>
                  </a:lnTo>
                  <a:lnTo>
                    <a:pt x="134569" y="98259"/>
                  </a:lnTo>
                  <a:lnTo>
                    <a:pt x="134073" y="97193"/>
                  </a:lnTo>
                  <a:lnTo>
                    <a:pt x="134162" y="95402"/>
                  </a:lnTo>
                  <a:lnTo>
                    <a:pt x="134226" y="94348"/>
                  </a:lnTo>
                  <a:lnTo>
                    <a:pt x="135496" y="94983"/>
                  </a:lnTo>
                  <a:lnTo>
                    <a:pt x="135826" y="100444"/>
                  </a:lnTo>
                  <a:lnTo>
                    <a:pt x="136207" y="100368"/>
                  </a:lnTo>
                  <a:lnTo>
                    <a:pt x="136550" y="97955"/>
                  </a:lnTo>
                  <a:close/>
                </a:path>
                <a:path w="306070" h="109854">
                  <a:moveTo>
                    <a:pt x="136575" y="90182"/>
                  </a:moveTo>
                  <a:lnTo>
                    <a:pt x="136220" y="90500"/>
                  </a:lnTo>
                  <a:lnTo>
                    <a:pt x="136258" y="90639"/>
                  </a:lnTo>
                  <a:lnTo>
                    <a:pt x="136575" y="90182"/>
                  </a:lnTo>
                  <a:close/>
                </a:path>
                <a:path w="306070" h="109854">
                  <a:moveTo>
                    <a:pt x="136906" y="95504"/>
                  </a:moveTo>
                  <a:lnTo>
                    <a:pt x="136817" y="96088"/>
                  </a:lnTo>
                  <a:lnTo>
                    <a:pt x="136702" y="97955"/>
                  </a:lnTo>
                  <a:lnTo>
                    <a:pt x="136906" y="95504"/>
                  </a:lnTo>
                  <a:close/>
                </a:path>
                <a:path w="306070" h="109854">
                  <a:moveTo>
                    <a:pt x="137185" y="89293"/>
                  </a:moveTo>
                  <a:lnTo>
                    <a:pt x="136575" y="90182"/>
                  </a:lnTo>
                  <a:lnTo>
                    <a:pt x="136779" y="89992"/>
                  </a:lnTo>
                  <a:lnTo>
                    <a:pt x="137185" y="89293"/>
                  </a:lnTo>
                  <a:close/>
                </a:path>
                <a:path w="306070" h="109854">
                  <a:moveTo>
                    <a:pt x="138176" y="13830"/>
                  </a:moveTo>
                  <a:lnTo>
                    <a:pt x="138049" y="11899"/>
                  </a:lnTo>
                  <a:lnTo>
                    <a:pt x="137312" y="7531"/>
                  </a:lnTo>
                  <a:lnTo>
                    <a:pt x="137274" y="4965"/>
                  </a:lnTo>
                  <a:lnTo>
                    <a:pt x="135407" y="7099"/>
                  </a:lnTo>
                  <a:lnTo>
                    <a:pt x="134099" y="11645"/>
                  </a:lnTo>
                  <a:lnTo>
                    <a:pt x="132638" y="13830"/>
                  </a:lnTo>
                  <a:lnTo>
                    <a:pt x="132981" y="8864"/>
                  </a:lnTo>
                  <a:lnTo>
                    <a:pt x="132473" y="12039"/>
                  </a:lnTo>
                  <a:lnTo>
                    <a:pt x="132359" y="12344"/>
                  </a:lnTo>
                  <a:lnTo>
                    <a:pt x="130937" y="13944"/>
                  </a:lnTo>
                  <a:lnTo>
                    <a:pt x="130848" y="14617"/>
                  </a:lnTo>
                  <a:lnTo>
                    <a:pt x="131279" y="16306"/>
                  </a:lnTo>
                  <a:lnTo>
                    <a:pt x="131381" y="17005"/>
                  </a:lnTo>
                  <a:lnTo>
                    <a:pt x="131279" y="17221"/>
                  </a:lnTo>
                  <a:lnTo>
                    <a:pt x="131165" y="17678"/>
                  </a:lnTo>
                  <a:lnTo>
                    <a:pt x="134467" y="22796"/>
                  </a:lnTo>
                  <a:lnTo>
                    <a:pt x="137731" y="16065"/>
                  </a:lnTo>
                  <a:lnTo>
                    <a:pt x="137845" y="15760"/>
                  </a:lnTo>
                  <a:lnTo>
                    <a:pt x="138176" y="13830"/>
                  </a:lnTo>
                  <a:close/>
                </a:path>
                <a:path w="306070" h="109854">
                  <a:moveTo>
                    <a:pt x="138353" y="99377"/>
                  </a:moveTo>
                  <a:lnTo>
                    <a:pt x="138061" y="95288"/>
                  </a:lnTo>
                  <a:lnTo>
                    <a:pt x="137871" y="92760"/>
                  </a:lnTo>
                  <a:lnTo>
                    <a:pt x="137312" y="90843"/>
                  </a:lnTo>
                  <a:lnTo>
                    <a:pt x="136906" y="95504"/>
                  </a:lnTo>
                  <a:lnTo>
                    <a:pt x="136944" y="95288"/>
                  </a:lnTo>
                  <a:lnTo>
                    <a:pt x="138353" y="99377"/>
                  </a:lnTo>
                  <a:close/>
                </a:path>
                <a:path w="306070" h="109854">
                  <a:moveTo>
                    <a:pt x="139763" y="12522"/>
                  </a:moveTo>
                  <a:lnTo>
                    <a:pt x="139052" y="12738"/>
                  </a:lnTo>
                  <a:lnTo>
                    <a:pt x="138734" y="13817"/>
                  </a:lnTo>
                  <a:lnTo>
                    <a:pt x="139166" y="13081"/>
                  </a:lnTo>
                  <a:lnTo>
                    <a:pt x="139763" y="12522"/>
                  </a:lnTo>
                  <a:close/>
                </a:path>
                <a:path w="306070" h="109854">
                  <a:moveTo>
                    <a:pt x="143129" y="100203"/>
                  </a:moveTo>
                  <a:lnTo>
                    <a:pt x="141782" y="100469"/>
                  </a:lnTo>
                  <a:lnTo>
                    <a:pt x="140716" y="95732"/>
                  </a:lnTo>
                  <a:lnTo>
                    <a:pt x="141020" y="92176"/>
                  </a:lnTo>
                  <a:lnTo>
                    <a:pt x="139534" y="94195"/>
                  </a:lnTo>
                  <a:lnTo>
                    <a:pt x="139026" y="96621"/>
                  </a:lnTo>
                  <a:lnTo>
                    <a:pt x="139649" y="101460"/>
                  </a:lnTo>
                  <a:lnTo>
                    <a:pt x="140423" y="104521"/>
                  </a:lnTo>
                  <a:lnTo>
                    <a:pt x="140665" y="98069"/>
                  </a:lnTo>
                  <a:lnTo>
                    <a:pt x="142849" y="105219"/>
                  </a:lnTo>
                  <a:lnTo>
                    <a:pt x="143129" y="100203"/>
                  </a:lnTo>
                  <a:close/>
                </a:path>
                <a:path w="306070" h="109854">
                  <a:moveTo>
                    <a:pt x="145872" y="103365"/>
                  </a:moveTo>
                  <a:lnTo>
                    <a:pt x="145415" y="104000"/>
                  </a:lnTo>
                  <a:lnTo>
                    <a:pt x="145567" y="105054"/>
                  </a:lnTo>
                  <a:lnTo>
                    <a:pt x="145694" y="104165"/>
                  </a:lnTo>
                  <a:lnTo>
                    <a:pt x="145872" y="103365"/>
                  </a:lnTo>
                  <a:close/>
                </a:path>
                <a:path w="306070" h="109854">
                  <a:moveTo>
                    <a:pt x="146405" y="103073"/>
                  </a:moveTo>
                  <a:lnTo>
                    <a:pt x="146177" y="102273"/>
                  </a:lnTo>
                  <a:lnTo>
                    <a:pt x="146011" y="102755"/>
                  </a:lnTo>
                  <a:lnTo>
                    <a:pt x="145872" y="103365"/>
                  </a:lnTo>
                  <a:lnTo>
                    <a:pt x="146405" y="103073"/>
                  </a:lnTo>
                  <a:close/>
                </a:path>
                <a:path w="306070" h="109854">
                  <a:moveTo>
                    <a:pt x="146913" y="12230"/>
                  </a:moveTo>
                  <a:lnTo>
                    <a:pt x="146786" y="10337"/>
                  </a:lnTo>
                  <a:lnTo>
                    <a:pt x="146227" y="11163"/>
                  </a:lnTo>
                  <a:lnTo>
                    <a:pt x="146126" y="11506"/>
                  </a:lnTo>
                  <a:lnTo>
                    <a:pt x="146913" y="12230"/>
                  </a:lnTo>
                  <a:close/>
                </a:path>
                <a:path w="306070" h="109854">
                  <a:moveTo>
                    <a:pt x="147167" y="12458"/>
                  </a:moveTo>
                  <a:lnTo>
                    <a:pt x="146913" y="12230"/>
                  </a:lnTo>
                  <a:lnTo>
                    <a:pt x="147040" y="13868"/>
                  </a:lnTo>
                  <a:lnTo>
                    <a:pt x="147104" y="13398"/>
                  </a:lnTo>
                  <a:lnTo>
                    <a:pt x="147167" y="12458"/>
                  </a:lnTo>
                  <a:close/>
                </a:path>
                <a:path w="306070" h="109854">
                  <a:moveTo>
                    <a:pt x="147955" y="98679"/>
                  </a:moveTo>
                  <a:lnTo>
                    <a:pt x="146812" y="94843"/>
                  </a:lnTo>
                  <a:lnTo>
                    <a:pt x="145300" y="95427"/>
                  </a:lnTo>
                  <a:lnTo>
                    <a:pt x="144424" y="102298"/>
                  </a:lnTo>
                  <a:lnTo>
                    <a:pt x="143827" y="104165"/>
                  </a:lnTo>
                  <a:lnTo>
                    <a:pt x="144221" y="106464"/>
                  </a:lnTo>
                  <a:lnTo>
                    <a:pt x="144741" y="105092"/>
                  </a:lnTo>
                  <a:lnTo>
                    <a:pt x="145415" y="104000"/>
                  </a:lnTo>
                  <a:lnTo>
                    <a:pt x="145338" y="103568"/>
                  </a:lnTo>
                  <a:lnTo>
                    <a:pt x="144767" y="101638"/>
                  </a:lnTo>
                  <a:lnTo>
                    <a:pt x="145313" y="96875"/>
                  </a:lnTo>
                  <a:lnTo>
                    <a:pt x="146240" y="98145"/>
                  </a:lnTo>
                  <a:lnTo>
                    <a:pt x="147218" y="97078"/>
                  </a:lnTo>
                  <a:lnTo>
                    <a:pt x="147116" y="101752"/>
                  </a:lnTo>
                  <a:lnTo>
                    <a:pt x="147955" y="98679"/>
                  </a:lnTo>
                  <a:close/>
                </a:path>
                <a:path w="306070" h="109854">
                  <a:moveTo>
                    <a:pt x="148475" y="102946"/>
                  </a:moveTo>
                  <a:lnTo>
                    <a:pt x="148361" y="100939"/>
                  </a:lnTo>
                  <a:lnTo>
                    <a:pt x="147955" y="103924"/>
                  </a:lnTo>
                  <a:lnTo>
                    <a:pt x="148475" y="102946"/>
                  </a:lnTo>
                  <a:close/>
                </a:path>
                <a:path w="306070" h="109854">
                  <a:moveTo>
                    <a:pt x="149580" y="101587"/>
                  </a:moveTo>
                  <a:lnTo>
                    <a:pt x="149021" y="103428"/>
                  </a:lnTo>
                  <a:lnTo>
                    <a:pt x="149237" y="103517"/>
                  </a:lnTo>
                  <a:lnTo>
                    <a:pt x="149580" y="101587"/>
                  </a:lnTo>
                  <a:close/>
                </a:path>
                <a:path w="306070" h="109854">
                  <a:moveTo>
                    <a:pt x="150025" y="103822"/>
                  </a:moveTo>
                  <a:lnTo>
                    <a:pt x="149237" y="103517"/>
                  </a:lnTo>
                  <a:lnTo>
                    <a:pt x="148793" y="106108"/>
                  </a:lnTo>
                  <a:lnTo>
                    <a:pt x="150025" y="103822"/>
                  </a:lnTo>
                  <a:close/>
                </a:path>
                <a:path w="306070" h="109854">
                  <a:moveTo>
                    <a:pt x="150025" y="9156"/>
                  </a:moveTo>
                  <a:lnTo>
                    <a:pt x="149974" y="8966"/>
                  </a:lnTo>
                  <a:lnTo>
                    <a:pt x="149352" y="6515"/>
                  </a:lnTo>
                  <a:lnTo>
                    <a:pt x="146380" y="10299"/>
                  </a:lnTo>
                  <a:lnTo>
                    <a:pt x="147574" y="9931"/>
                  </a:lnTo>
                  <a:lnTo>
                    <a:pt x="147408" y="11163"/>
                  </a:lnTo>
                  <a:lnTo>
                    <a:pt x="147294" y="12573"/>
                  </a:lnTo>
                  <a:lnTo>
                    <a:pt x="148209" y="13398"/>
                  </a:lnTo>
                  <a:lnTo>
                    <a:pt x="147802" y="9855"/>
                  </a:lnTo>
                  <a:lnTo>
                    <a:pt x="150025" y="9156"/>
                  </a:lnTo>
                  <a:close/>
                </a:path>
                <a:path w="306070" h="109854">
                  <a:moveTo>
                    <a:pt x="150050" y="100025"/>
                  </a:moveTo>
                  <a:lnTo>
                    <a:pt x="149948" y="99466"/>
                  </a:lnTo>
                  <a:lnTo>
                    <a:pt x="149580" y="101587"/>
                  </a:lnTo>
                  <a:lnTo>
                    <a:pt x="150050" y="100025"/>
                  </a:lnTo>
                  <a:close/>
                </a:path>
                <a:path w="306070" h="109854">
                  <a:moveTo>
                    <a:pt x="151269" y="97764"/>
                  </a:moveTo>
                  <a:lnTo>
                    <a:pt x="151117" y="99542"/>
                  </a:lnTo>
                  <a:lnTo>
                    <a:pt x="150342" y="101739"/>
                  </a:lnTo>
                  <a:lnTo>
                    <a:pt x="150990" y="102768"/>
                  </a:lnTo>
                  <a:lnTo>
                    <a:pt x="151053" y="101587"/>
                  </a:lnTo>
                  <a:lnTo>
                    <a:pt x="151269" y="97764"/>
                  </a:lnTo>
                  <a:close/>
                </a:path>
                <a:path w="306070" h="109854">
                  <a:moveTo>
                    <a:pt x="151523" y="8686"/>
                  </a:moveTo>
                  <a:lnTo>
                    <a:pt x="150025" y="9156"/>
                  </a:lnTo>
                  <a:lnTo>
                    <a:pt x="150202" y="9829"/>
                  </a:lnTo>
                  <a:lnTo>
                    <a:pt x="151523" y="8686"/>
                  </a:lnTo>
                  <a:close/>
                </a:path>
                <a:path w="306070" h="109854">
                  <a:moveTo>
                    <a:pt x="153466" y="17487"/>
                  </a:moveTo>
                  <a:lnTo>
                    <a:pt x="153225" y="18313"/>
                  </a:lnTo>
                  <a:lnTo>
                    <a:pt x="153466" y="18554"/>
                  </a:lnTo>
                  <a:lnTo>
                    <a:pt x="153466" y="17487"/>
                  </a:lnTo>
                  <a:close/>
                </a:path>
                <a:path w="306070" h="109854">
                  <a:moveTo>
                    <a:pt x="155143" y="20624"/>
                  </a:moveTo>
                  <a:lnTo>
                    <a:pt x="155067" y="20104"/>
                  </a:lnTo>
                  <a:lnTo>
                    <a:pt x="153466" y="18554"/>
                  </a:lnTo>
                  <a:lnTo>
                    <a:pt x="153466" y="21844"/>
                  </a:lnTo>
                  <a:lnTo>
                    <a:pt x="155028" y="20955"/>
                  </a:lnTo>
                  <a:lnTo>
                    <a:pt x="155143" y="20624"/>
                  </a:lnTo>
                  <a:close/>
                </a:path>
                <a:path w="306070" h="109854">
                  <a:moveTo>
                    <a:pt x="156210" y="103505"/>
                  </a:moveTo>
                  <a:lnTo>
                    <a:pt x="155968" y="99466"/>
                  </a:lnTo>
                  <a:lnTo>
                    <a:pt x="155346" y="99898"/>
                  </a:lnTo>
                  <a:lnTo>
                    <a:pt x="154432" y="103835"/>
                  </a:lnTo>
                  <a:lnTo>
                    <a:pt x="153504" y="102577"/>
                  </a:lnTo>
                  <a:lnTo>
                    <a:pt x="153911" y="99606"/>
                  </a:lnTo>
                  <a:lnTo>
                    <a:pt x="154901" y="99974"/>
                  </a:lnTo>
                  <a:lnTo>
                    <a:pt x="155384" y="96088"/>
                  </a:lnTo>
                  <a:lnTo>
                    <a:pt x="153898" y="92875"/>
                  </a:lnTo>
                  <a:lnTo>
                    <a:pt x="154432" y="98602"/>
                  </a:lnTo>
                  <a:lnTo>
                    <a:pt x="152793" y="97180"/>
                  </a:lnTo>
                  <a:lnTo>
                    <a:pt x="152882" y="92494"/>
                  </a:lnTo>
                  <a:lnTo>
                    <a:pt x="151295" y="93967"/>
                  </a:lnTo>
                  <a:lnTo>
                    <a:pt x="152184" y="104305"/>
                  </a:lnTo>
                  <a:lnTo>
                    <a:pt x="151053" y="101587"/>
                  </a:lnTo>
                  <a:lnTo>
                    <a:pt x="153416" y="108699"/>
                  </a:lnTo>
                  <a:lnTo>
                    <a:pt x="156210" y="103505"/>
                  </a:lnTo>
                  <a:close/>
                </a:path>
                <a:path w="306070" h="109854">
                  <a:moveTo>
                    <a:pt x="157238" y="105359"/>
                  </a:moveTo>
                  <a:lnTo>
                    <a:pt x="156311" y="104089"/>
                  </a:lnTo>
                  <a:lnTo>
                    <a:pt x="156019" y="107632"/>
                  </a:lnTo>
                  <a:lnTo>
                    <a:pt x="157238" y="105359"/>
                  </a:lnTo>
                  <a:close/>
                </a:path>
                <a:path w="306070" h="109854">
                  <a:moveTo>
                    <a:pt x="165950" y="18567"/>
                  </a:moveTo>
                  <a:lnTo>
                    <a:pt x="163690" y="12458"/>
                  </a:lnTo>
                  <a:lnTo>
                    <a:pt x="163156" y="19469"/>
                  </a:lnTo>
                  <a:lnTo>
                    <a:pt x="162179" y="16306"/>
                  </a:lnTo>
                  <a:lnTo>
                    <a:pt x="161848" y="15265"/>
                  </a:lnTo>
                  <a:lnTo>
                    <a:pt x="161785" y="15062"/>
                  </a:lnTo>
                  <a:lnTo>
                    <a:pt x="161912" y="14528"/>
                  </a:lnTo>
                  <a:lnTo>
                    <a:pt x="162229" y="13423"/>
                  </a:lnTo>
                  <a:lnTo>
                    <a:pt x="162661" y="14046"/>
                  </a:lnTo>
                  <a:lnTo>
                    <a:pt x="162674" y="13423"/>
                  </a:lnTo>
                  <a:lnTo>
                    <a:pt x="162839" y="7937"/>
                  </a:lnTo>
                  <a:lnTo>
                    <a:pt x="161099" y="15062"/>
                  </a:lnTo>
                  <a:lnTo>
                    <a:pt x="160782" y="14617"/>
                  </a:lnTo>
                  <a:lnTo>
                    <a:pt x="160261" y="13868"/>
                  </a:lnTo>
                  <a:lnTo>
                    <a:pt x="160299" y="12661"/>
                  </a:lnTo>
                  <a:lnTo>
                    <a:pt x="160642" y="8585"/>
                  </a:lnTo>
                  <a:lnTo>
                    <a:pt x="159702" y="9359"/>
                  </a:lnTo>
                  <a:lnTo>
                    <a:pt x="157899" y="12661"/>
                  </a:lnTo>
                  <a:lnTo>
                    <a:pt x="157289" y="10007"/>
                  </a:lnTo>
                  <a:lnTo>
                    <a:pt x="157099" y="9156"/>
                  </a:lnTo>
                  <a:lnTo>
                    <a:pt x="157213" y="7594"/>
                  </a:lnTo>
                  <a:lnTo>
                    <a:pt x="157441" y="6197"/>
                  </a:lnTo>
                  <a:lnTo>
                    <a:pt x="154876" y="10007"/>
                  </a:lnTo>
                  <a:lnTo>
                    <a:pt x="153009" y="8547"/>
                  </a:lnTo>
                  <a:lnTo>
                    <a:pt x="152311" y="7988"/>
                  </a:lnTo>
                  <a:lnTo>
                    <a:pt x="151523" y="8686"/>
                  </a:lnTo>
                  <a:lnTo>
                    <a:pt x="151930" y="8547"/>
                  </a:lnTo>
                  <a:lnTo>
                    <a:pt x="149428" y="16179"/>
                  </a:lnTo>
                  <a:lnTo>
                    <a:pt x="149402" y="15722"/>
                  </a:lnTo>
                  <a:lnTo>
                    <a:pt x="149288" y="12534"/>
                  </a:lnTo>
                  <a:lnTo>
                    <a:pt x="148590" y="13601"/>
                  </a:lnTo>
                  <a:lnTo>
                    <a:pt x="147574" y="15722"/>
                  </a:lnTo>
                  <a:lnTo>
                    <a:pt x="146532" y="15278"/>
                  </a:lnTo>
                  <a:lnTo>
                    <a:pt x="146392" y="14173"/>
                  </a:lnTo>
                  <a:lnTo>
                    <a:pt x="146075" y="11709"/>
                  </a:lnTo>
                  <a:lnTo>
                    <a:pt x="146050" y="11442"/>
                  </a:lnTo>
                  <a:lnTo>
                    <a:pt x="145872" y="11709"/>
                  </a:lnTo>
                  <a:lnTo>
                    <a:pt x="145948" y="10960"/>
                  </a:lnTo>
                  <a:lnTo>
                    <a:pt x="146354" y="7073"/>
                  </a:lnTo>
                  <a:lnTo>
                    <a:pt x="144195" y="10960"/>
                  </a:lnTo>
                  <a:lnTo>
                    <a:pt x="145046" y="5778"/>
                  </a:lnTo>
                  <a:lnTo>
                    <a:pt x="141579" y="14173"/>
                  </a:lnTo>
                  <a:lnTo>
                    <a:pt x="141287" y="11506"/>
                  </a:lnTo>
                  <a:lnTo>
                    <a:pt x="140474" y="11887"/>
                  </a:lnTo>
                  <a:lnTo>
                    <a:pt x="140347" y="11976"/>
                  </a:lnTo>
                  <a:lnTo>
                    <a:pt x="139827" y="12458"/>
                  </a:lnTo>
                  <a:lnTo>
                    <a:pt x="141160" y="12649"/>
                  </a:lnTo>
                  <a:lnTo>
                    <a:pt x="141224" y="12890"/>
                  </a:lnTo>
                  <a:lnTo>
                    <a:pt x="138950" y="19138"/>
                  </a:lnTo>
                  <a:lnTo>
                    <a:pt x="138899" y="19469"/>
                  </a:lnTo>
                  <a:lnTo>
                    <a:pt x="140487" y="21666"/>
                  </a:lnTo>
                  <a:lnTo>
                    <a:pt x="143179" y="19583"/>
                  </a:lnTo>
                  <a:lnTo>
                    <a:pt x="147548" y="18313"/>
                  </a:lnTo>
                  <a:lnTo>
                    <a:pt x="150571" y="20955"/>
                  </a:lnTo>
                  <a:lnTo>
                    <a:pt x="150888" y="18313"/>
                  </a:lnTo>
                  <a:lnTo>
                    <a:pt x="151142" y="16179"/>
                  </a:lnTo>
                  <a:lnTo>
                    <a:pt x="151345" y="14617"/>
                  </a:lnTo>
                  <a:lnTo>
                    <a:pt x="152615" y="21170"/>
                  </a:lnTo>
                  <a:lnTo>
                    <a:pt x="153466" y="16002"/>
                  </a:lnTo>
                  <a:lnTo>
                    <a:pt x="153466" y="17487"/>
                  </a:lnTo>
                  <a:lnTo>
                    <a:pt x="153885" y="16052"/>
                  </a:lnTo>
                  <a:lnTo>
                    <a:pt x="154838" y="15265"/>
                  </a:lnTo>
                  <a:lnTo>
                    <a:pt x="155067" y="17221"/>
                  </a:lnTo>
                  <a:lnTo>
                    <a:pt x="155194" y="20231"/>
                  </a:lnTo>
                  <a:lnTo>
                    <a:pt x="155143" y="20624"/>
                  </a:lnTo>
                  <a:lnTo>
                    <a:pt x="155117" y="20904"/>
                  </a:lnTo>
                  <a:lnTo>
                    <a:pt x="155067" y="21437"/>
                  </a:lnTo>
                  <a:lnTo>
                    <a:pt x="156527" y="21869"/>
                  </a:lnTo>
                  <a:lnTo>
                    <a:pt x="155397" y="19824"/>
                  </a:lnTo>
                  <a:lnTo>
                    <a:pt x="155498" y="19138"/>
                  </a:lnTo>
                  <a:lnTo>
                    <a:pt x="156324" y="16306"/>
                  </a:lnTo>
                  <a:lnTo>
                    <a:pt x="156832" y="23368"/>
                  </a:lnTo>
                  <a:lnTo>
                    <a:pt x="161556" y="21539"/>
                  </a:lnTo>
                  <a:lnTo>
                    <a:pt x="164617" y="19469"/>
                  </a:lnTo>
                  <a:lnTo>
                    <a:pt x="165950" y="18567"/>
                  </a:lnTo>
                  <a:close/>
                </a:path>
                <a:path w="306070" h="109854">
                  <a:moveTo>
                    <a:pt x="175209" y="5143"/>
                  </a:moveTo>
                  <a:lnTo>
                    <a:pt x="174345" y="10325"/>
                  </a:lnTo>
                  <a:lnTo>
                    <a:pt x="174726" y="9766"/>
                  </a:lnTo>
                  <a:lnTo>
                    <a:pt x="175183" y="10401"/>
                  </a:lnTo>
                  <a:lnTo>
                    <a:pt x="175183" y="9766"/>
                  </a:lnTo>
                  <a:lnTo>
                    <a:pt x="175183" y="8229"/>
                  </a:lnTo>
                  <a:lnTo>
                    <a:pt x="175183" y="7785"/>
                  </a:lnTo>
                  <a:lnTo>
                    <a:pt x="175082" y="7937"/>
                  </a:lnTo>
                  <a:lnTo>
                    <a:pt x="175209" y="5143"/>
                  </a:lnTo>
                  <a:close/>
                </a:path>
                <a:path w="306070" h="109854">
                  <a:moveTo>
                    <a:pt x="181952" y="21805"/>
                  </a:moveTo>
                  <a:close/>
                </a:path>
                <a:path w="306070" h="109854">
                  <a:moveTo>
                    <a:pt x="183857" y="11214"/>
                  </a:moveTo>
                  <a:lnTo>
                    <a:pt x="183197" y="11023"/>
                  </a:lnTo>
                  <a:lnTo>
                    <a:pt x="183172" y="13030"/>
                  </a:lnTo>
                  <a:lnTo>
                    <a:pt x="183857" y="11214"/>
                  </a:lnTo>
                  <a:close/>
                </a:path>
                <a:path w="306070" h="109854">
                  <a:moveTo>
                    <a:pt x="184010" y="17500"/>
                  </a:moveTo>
                  <a:lnTo>
                    <a:pt x="181254" y="10439"/>
                  </a:lnTo>
                  <a:lnTo>
                    <a:pt x="179628" y="12573"/>
                  </a:lnTo>
                  <a:lnTo>
                    <a:pt x="178777" y="9664"/>
                  </a:lnTo>
                  <a:lnTo>
                    <a:pt x="178384" y="7696"/>
                  </a:lnTo>
                  <a:lnTo>
                    <a:pt x="178054" y="6096"/>
                  </a:lnTo>
                  <a:lnTo>
                    <a:pt x="176669" y="5575"/>
                  </a:lnTo>
                  <a:lnTo>
                    <a:pt x="175310" y="7594"/>
                  </a:lnTo>
                  <a:lnTo>
                    <a:pt x="175183" y="8229"/>
                  </a:lnTo>
                  <a:lnTo>
                    <a:pt x="176542" y="9664"/>
                  </a:lnTo>
                  <a:lnTo>
                    <a:pt x="176301" y="11976"/>
                  </a:lnTo>
                  <a:lnTo>
                    <a:pt x="175488" y="11887"/>
                  </a:lnTo>
                  <a:lnTo>
                    <a:pt x="174472" y="14693"/>
                  </a:lnTo>
                  <a:lnTo>
                    <a:pt x="174383" y="14427"/>
                  </a:lnTo>
                  <a:lnTo>
                    <a:pt x="174078" y="13398"/>
                  </a:lnTo>
                  <a:lnTo>
                    <a:pt x="174040" y="10210"/>
                  </a:lnTo>
                  <a:lnTo>
                    <a:pt x="173558" y="7594"/>
                  </a:lnTo>
                  <a:lnTo>
                    <a:pt x="173545" y="10210"/>
                  </a:lnTo>
                  <a:lnTo>
                    <a:pt x="171411" y="8839"/>
                  </a:lnTo>
                  <a:lnTo>
                    <a:pt x="172008" y="14427"/>
                  </a:lnTo>
                  <a:lnTo>
                    <a:pt x="170510" y="12649"/>
                  </a:lnTo>
                  <a:lnTo>
                    <a:pt x="169354" y="11252"/>
                  </a:lnTo>
                  <a:lnTo>
                    <a:pt x="168833" y="12649"/>
                  </a:lnTo>
                  <a:lnTo>
                    <a:pt x="168440" y="12598"/>
                  </a:lnTo>
                  <a:lnTo>
                    <a:pt x="168275" y="16090"/>
                  </a:lnTo>
                  <a:lnTo>
                    <a:pt x="166941" y="11569"/>
                  </a:lnTo>
                  <a:lnTo>
                    <a:pt x="167754" y="11671"/>
                  </a:lnTo>
                  <a:lnTo>
                    <a:pt x="166065" y="7683"/>
                  </a:lnTo>
                  <a:lnTo>
                    <a:pt x="166027" y="10210"/>
                  </a:lnTo>
                  <a:lnTo>
                    <a:pt x="166141" y="11887"/>
                  </a:lnTo>
                  <a:lnTo>
                    <a:pt x="166268" y="15265"/>
                  </a:lnTo>
                  <a:lnTo>
                    <a:pt x="166052" y="18503"/>
                  </a:lnTo>
                  <a:lnTo>
                    <a:pt x="167944" y="17221"/>
                  </a:lnTo>
                  <a:lnTo>
                    <a:pt x="172923" y="21551"/>
                  </a:lnTo>
                  <a:lnTo>
                    <a:pt x="172808" y="17221"/>
                  </a:lnTo>
                  <a:lnTo>
                    <a:pt x="175031" y="19723"/>
                  </a:lnTo>
                  <a:lnTo>
                    <a:pt x="175539" y="17145"/>
                  </a:lnTo>
                  <a:lnTo>
                    <a:pt x="175742" y="16090"/>
                  </a:lnTo>
                  <a:lnTo>
                    <a:pt x="176022" y="14693"/>
                  </a:lnTo>
                  <a:lnTo>
                    <a:pt x="176568" y="11976"/>
                  </a:lnTo>
                  <a:lnTo>
                    <a:pt x="177419" y="7696"/>
                  </a:lnTo>
                  <a:lnTo>
                    <a:pt x="178904" y="17221"/>
                  </a:lnTo>
                  <a:lnTo>
                    <a:pt x="179451" y="15074"/>
                  </a:lnTo>
                  <a:lnTo>
                    <a:pt x="179387" y="16154"/>
                  </a:lnTo>
                  <a:lnTo>
                    <a:pt x="179692" y="18770"/>
                  </a:lnTo>
                  <a:lnTo>
                    <a:pt x="179806" y="20231"/>
                  </a:lnTo>
                  <a:lnTo>
                    <a:pt x="179019" y="23037"/>
                  </a:lnTo>
                  <a:lnTo>
                    <a:pt x="179768" y="21590"/>
                  </a:lnTo>
                  <a:lnTo>
                    <a:pt x="180352" y="23304"/>
                  </a:lnTo>
                  <a:lnTo>
                    <a:pt x="181089" y="21983"/>
                  </a:lnTo>
                  <a:lnTo>
                    <a:pt x="180898" y="21590"/>
                  </a:lnTo>
                  <a:lnTo>
                    <a:pt x="180174" y="20104"/>
                  </a:lnTo>
                  <a:lnTo>
                    <a:pt x="180238" y="19138"/>
                  </a:lnTo>
                  <a:lnTo>
                    <a:pt x="181127" y="16154"/>
                  </a:lnTo>
                  <a:lnTo>
                    <a:pt x="181876" y="18503"/>
                  </a:lnTo>
                  <a:lnTo>
                    <a:pt x="181952" y="21805"/>
                  </a:lnTo>
                  <a:lnTo>
                    <a:pt x="184010" y="17500"/>
                  </a:lnTo>
                  <a:close/>
                </a:path>
                <a:path w="306070" h="109854">
                  <a:moveTo>
                    <a:pt x="191084" y="16510"/>
                  </a:moveTo>
                  <a:lnTo>
                    <a:pt x="186651" y="15836"/>
                  </a:lnTo>
                  <a:lnTo>
                    <a:pt x="186893" y="14503"/>
                  </a:lnTo>
                  <a:lnTo>
                    <a:pt x="186410" y="13995"/>
                  </a:lnTo>
                  <a:lnTo>
                    <a:pt x="186410" y="19011"/>
                  </a:lnTo>
                  <a:lnTo>
                    <a:pt x="186220" y="18364"/>
                  </a:lnTo>
                  <a:lnTo>
                    <a:pt x="186321" y="17754"/>
                  </a:lnTo>
                  <a:lnTo>
                    <a:pt x="186410" y="19011"/>
                  </a:lnTo>
                  <a:lnTo>
                    <a:pt x="186410" y="13995"/>
                  </a:lnTo>
                  <a:lnTo>
                    <a:pt x="185953" y="13500"/>
                  </a:lnTo>
                  <a:lnTo>
                    <a:pt x="185610" y="20751"/>
                  </a:lnTo>
                  <a:lnTo>
                    <a:pt x="184467" y="22072"/>
                  </a:lnTo>
                  <a:lnTo>
                    <a:pt x="184315" y="18364"/>
                  </a:lnTo>
                  <a:lnTo>
                    <a:pt x="182892" y="22783"/>
                  </a:lnTo>
                  <a:lnTo>
                    <a:pt x="181952" y="21856"/>
                  </a:lnTo>
                  <a:lnTo>
                    <a:pt x="181533" y="26504"/>
                  </a:lnTo>
                  <a:lnTo>
                    <a:pt x="183375" y="25984"/>
                  </a:lnTo>
                  <a:lnTo>
                    <a:pt x="184340" y="22936"/>
                  </a:lnTo>
                  <a:lnTo>
                    <a:pt x="186156" y="26416"/>
                  </a:lnTo>
                  <a:lnTo>
                    <a:pt x="186804" y="24269"/>
                  </a:lnTo>
                  <a:lnTo>
                    <a:pt x="186918" y="25768"/>
                  </a:lnTo>
                  <a:lnTo>
                    <a:pt x="187312" y="27686"/>
                  </a:lnTo>
                  <a:lnTo>
                    <a:pt x="187934" y="25298"/>
                  </a:lnTo>
                  <a:lnTo>
                    <a:pt x="188531" y="24930"/>
                  </a:lnTo>
                  <a:lnTo>
                    <a:pt x="187172" y="23025"/>
                  </a:lnTo>
                  <a:lnTo>
                    <a:pt x="187426" y="22212"/>
                  </a:lnTo>
                  <a:lnTo>
                    <a:pt x="188772" y="19850"/>
                  </a:lnTo>
                  <a:lnTo>
                    <a:pt x="188874" y="19570"/>
                  </a:lnTo>
                  <a:lnTo>
                    <a:pt x="189128" y="17932"/>
                  </a:lnTo>
                  <a:lnTo>
                    <a:pt x="189699" y="19570"/>
                  </a:lnTo>
                  <a:lnTo>
                    <a:pt x="190436" y="17932"/>
                  </a:lnTo>
                  <a:lnTo>
                    <a:pt x="191084" y="16510"/>
                  </a:lnTo>
                  <a:close/>
                </a:path>
                <a:path w="306070" h="109854">
                  <a:moveTo>
                    <a:pt x="191731" y="10071"/>
                  </a:moveTo>
                  <a:lnTo>
                    <a:pt x="190373" y="11137"/>
                  </a:lnTo>
                  <a:lnTo>
                    <a:pt x="191109" y="12458"/>
                  </a:lnTo>
                  <a:lnTo>
                    <a:pt x="191198" y="10998"/>
                  </a:lnTo>
                  <a:lnTo>
                    <a:pt x="191554" y="10388"/>
                  </a:lnTo>
                  <a:lnTo>
                    <a:pt x="191731" y="10071"/>
                  </a:lnTo>
                  <a:close/>
                </a:path>
                <a:path w="306070" h="109854">
                  <a:moveTo>
                    <a:pt x="199682" y="14097"/>
                  </a:moveTo>
                  <a:lnTo>
                    <a:pt x="199631" y="13792"/>
                  </a:lnTo>
                  <a:lnTo>
                    <a:pt x="198958" y="12725"/>
                  </a:lnTo>
                  <a:lnTo>
                    <a:pt x="198856" y="13220"/>
                  </a:lnTo>
                  <a:lnTo>
                    <a:pt x="199682" y="14097"/>
                  </a:lnTo>
                  <a:close/>
                </a:path>
                <a:path w="306070" h="109854">
                  <a:moveTo>
                    <a:pt x="200063" y="10769"/>
                  </a:moveTo>
                  <a:lnTo>
                    <a:pt x="199948" y="10020"/>
                  </a:lnTo>
                  <a:lnTo>
                    <a:pt x="199377" y="8674"/>
                  </a:lnTo>
                  <a:lnTo>
                    <a:pt x="198170" y="11455"/>
                  </a:lnTo>
                  <a:lnTo>
                    <a:pt x="198958" y="12725"/>
                  </a:lnTo>
                  <a:lnTo>
                    <a:pt x="200063" y="10769"/>
                  </a:lnTo>
                  <a:close/>
                </a:path>
                <a:path w="306070" h="109854">
                  <a:moveTo>
                    <a:pt x="202780" y="12852"/>
                  </a:moveTo>
                  <a:lnTo>
                    <a:pt x="202653" y="10109"/>
                  </a:lnTo>
                  <a:lnTo>
                    <a:pt x="202552" y="8940"/>
                  </a:lnTo>
                  <a:lnTo>
                    <a:pt x="200939" y="5283"/>
                  </a:lnTo>
                  <a:lnTo>
                    <a:pt x="199910" y="12484"/>
                  </a:lnTo>
                  <a:lnTo>
                    <a:pt x="199821" y="14097"/>
                  </a:lnTo>
                  <a:lnTo>
                    <a:pt x="200152" y="14605"/>
                  </a:lnTo>
                  <a:lnTo>
                    <a:pt x="198882" y="18821"/>
                  </a:lnTo>
                  <a:lnTo>
                    <a:pt x="198412" y="16294"/>
                  </a:lnTo>
                  <a:lnTo>
                    <a:pt x="197142" y="20523"/>
                  </a:lnTo>
                  <a:lnTo>
                    <a:pt x="196723" y="20574"/>
                  </a:lnTo>
                  <a:lnTo>
                    <a:pt x="197332" y="18173"/>
                  </a:lnTo>
                  <a:lnTo>
                    <a:pt x="197421" y="13652"/>
                  </a:lnTo>
                  <a:lnTo>
                    <a:pt x="197434" y="13068"/>
                  </a:lnTo>
                  <a:lnTo>
                    <a:pt x="197332" y="11557"/>
                  </a:lnTo>
                  <a:lnTo>
                    <a:pt x="196850" y="13068"/>
                  </a:lnTo>
                  <a:lnTo>
                    <a:pt x="196176" y="10274"/>
                  </a:lnTo>
                  <a:lnTo>
                    <a:pt x="195516" y="10109"/>
                  </a:lnTo>
                  <a:lnTo>
                    <a:pt x="196900" y="13652"/>
                  </a:lnTo>
                  <a:lnTo>
                    <a:pt x="194945" y="12560"/>
                  </a:lnTo>
                  <a:lnTo>
                    <a:pt x="194030" y="12039"/>
                  </a:lnTo>
                  <a:lnTo>
                    <a:pt x="194271" y="12839"/>
                  </a:lnTo>
                  <a:lnTo>
                    <a:pt x="194487" y="12560"/>
                  </a:lnTo>
                  <a:lnTo>
                    <a:pt x="194411" y="13284"/>
                  </a:lnTo>
                  <a:lnTo>
                    <a:pt x="195008" y="15189"/>
                  </a:lnTo>
                  <a:lnTo>
                    <a:pt x="195110" y="16967"/>
                  </a:lnTo>
                  <a:lnTo>
                    <a:pt x="194906" y="19100"/>
                  </a:lnTo>
                  <a:lnTo>
                    <a:pt x="193230" y="21374"/>
                  </a:lnTo>
                  <a:lnTo>
                    <a:pt x="192811" y="19100"/>
                  </a:lnTo>
                  <a:lnTo>
                    <a:pt x="192976" y="16510"/>
                  </a:lnTo>
                  <a:lnTo>
                    <a:pt x="193446" y="17018"/>
                  </a:lnTo>
                  <a:lnTo>
                    <a:pt x="193852" y="16967"/>
                  </a:lnTo>
                  <a:lnTo>
                    <a:pt x="193916" y="16510"/>
                  </a:lnTo>
                  <a:lnTo>
                    <a:pt x="194195" y="14503"/>
                  </a:lnTo>
                  <a:lnTo>
                    <a:pt x="194322" y="13652"/>
                  </a:lnTo>
                  <a:lnTo>
                    <a:pt x="194271" y="12839"/>
                  </a:lnTo>
                  <a:lnTo>
                    <a:pt x="193001" y="14503"/>
                  </a:lnTo>
                  <a:lnTo>
                    <a:pt x="193040" y="10439"/>
                  </a:lnTo>
                  <a:lnTo>
                    <a:pt x="191084" y="16510"/>
                  </a:lnTo>
                  <a:lnTo>
                    <a:pt x="190576" y="20027"/>
                  </a:lnTo>
                  <a:lnTo>
                    <a:pt x="189242" y="23672"/>
                  </a:lnTo>
                  <a:lnTo>
                    <a:pt x="192595" y="25768"/>
                  </a:lnTo>
                  <a:lnTo>
                    <a:pt x="197396" y="25387"/>
                  </a:lnTo>
                  <a:lnTo>
                    <a:pt x="201485" y="24193"/>
                  </a:lnTo>
                  <a:lnTo>
                    <a:pt x="199771" y="23888"/>
                  </a:lnTo>
                  <a:lnTo>
                    <a:pt x="200126" y="21374"/>
                  </a:lnTo>
                  <a:lnTo>
                    <a:pt x="200152" y="21221"/>
                  </a:lnTo>
                  <a:lnTo>
                    <a:pt x="200990" y="21094"/>
                  </a:lnTo>
                  <a:lnTo>
                    <a:pt x="201282" y="20574"/>
                  </a:lnTo>
                  <a:lnTo>
                    <a:pt x="201599" y="20027"/>
                  </a:lnTo>
                  <a:lnTo>
                    <a:pt x="201625" y="18821"/>
                  </a:lnTo>
                  <a:lnTo>
                    <a:pt x="201282" y="13284"/>
                  </a:lnTo>
                  <a:lnTo>
                    <a:pt x="201752" y="13792"/>
                  </a:lnTo>
                  <a:lnTo>
                    <a:pt x="202044" y="13284"/>
                  </a:lnTo>
                  <a:lnTo>
                    <a:pt x="202298" y="12852"/>
                  </a:lnTo>
                  <a:lnTo>
                    <a:pt x="202095" y="15189"/>
                  </a:lnTo>
                  <a:lnTo>
                    <a:pt x="202780" y="12852"/>
                  </a:lnTo>
                  <a:close/>
                </a:path>
                <a:path w="306070" h="109854">
                  <a:moveTo>
                    <a:pt x="203161" y="8026"/>
                  </a:moveTo>
                  <a:lnTo>
                    <a:pt x="202526" y="8521"/>
                  </a:lnTo>
                  <a:lnTo>
                    <a:pt x="202552" y="8940"/>
                  </a:lnTo>
                  <a:lnTo>
                    <a:pt x="203098" y="10147"/>
                  </a:lnTo>
                  <a:lnTo>
                    <a:pt x="203161" y="8026"/>
                  </a:lnTo>
                  <a:close/>
                </a:path>
                <a:path w="306070" h="109854">
                  <a:moveTo>
                    <a:pt x="203352" y="21628"/>
                  </a:moveTo>
                  <a:lnTo>
                    <a:pt x="202412" y="20624"/>
                  </a:lnTo>
                  <a:lnTo>
                    <a:pt x="202387" y="22618"/>
                  </a:lnTo>
                  <a:lnTo>
                    <a:pt x="202844" y="25146"/>
                  </a:lnTo>
                  <a:lnTo>
                    <a:pt x="203352" y="21628"/>
                  </a:lnTo>
                  <a:close/>
                </a:path>
                <a:path w="306070" h="109854">
                  <a:moveTo>
                    <a:pt x="204774" y="12509"/>
                  </a:moveTo>
                  <a:lnTo>
                    <a:pt x="204622" y="10795"/>
                  </a:lnTo>
                  <a:lnTo>
                    <a:pt x="203885" y="14071"/>
                  </a:lnTo>
                  <a:lnTo>
                    <a:pt x="204774" y="12509"/>
                  </a:lnTo>
                  <a:close/>
                </a:path>
                <a:path w="306070" h="109854">
                  <a:moveTo>
                    <a:pt x="205206" y="5803"/>
                  </a:moveTo>
                  <a:lnTo>
                    <a:pt x="203415" y="317"/>
                  </a:lnTo>
                  <a:lnTo>
                    <a:pt x="203161" y="8026"/>
                  </a:lnTo>
                  <a:lnTo>
                    <a:pt x="203873" y="7454"/>
                  </a:lnTo>
                  <a:lnTo>
                    <a:pt x="203923" y="10020"/>
                  </a:lnTo>
                  <a:lnTo>
                    <a:pt x="204698" y="7454"/>
                  </a:lnTo>
                  <a:lnTo>
                    <a:pt x="205206" y="5803"/>
                  </a:lnTo>
                  <a:close/>
                </a:path>
                <a:path w="306070" h="109854">
                  <a:moveTo>
                    <a:pt x="206400" y="18694"/>
                  </a:moveTo>
                  <a:lnTo>
                    <a:pt x="205193" y="19062"/>
                  </a:lnTo>
                  <a:lnTo>
                    <a:pt x="204990" y="19900"/>
                  </a:lnTo>
                  <a:lnTo>
                    <a:pt x="204990" y="20358"/>
                  </a:lnTo>
                  <a:lnTo>
                    <a:pt x="205600" y="21018"/>
                  </a:lnTo>
                  <a:lnTo>
                    <a:pt x="206400" y="18694"/>
                  </a:lnTo>
                  <a:close/>
                </a:path>
                <a:path w="306070" h="109854">
                  <a:moveTo>
                    <a:pt x="207162" y="17246"/>
                  </a:moveTo>
                  <a:lnTo>
                    <a:pt x="206756" y="17678"/>
                  </a:lnTo>
                  <a:lnTo>
                    <a:pt x="206400" y="18694"/>
                  </a:lnTo>
                  <a:lnTo>
                    <a:pt x="207035" y="18491"/>
                  </a:lnTo>
                  <a:lnTo>
                    <a:pt x="207162" y="17246"/>
                  </a:lnTo>
                  <a:close/>
                </a:path>
                <a:path w="306070" h="109854">
                  <a:moveTo>
                    <a:pt x="222681" y="9944"/>
                  </a:moveTo>
                  <a:lnTo>
                    <a:pt x="222046" y="10922"/>
                  </a:lnTo>
                  <a:lnTo>
                    <a:pt x="221157" y="9334"/>
                  </a:lnTo>
                  <a:lnTo>
                    <a:pt x="221157" y="14427"/>
                  </a:lnTo>
                  <a:lnTo>
                    <a:pt x="220992" y="12788"/>
                  </a:lnTo>
                  <a:lnTo>
                    <a:pt x="220662" y="9334"/>
                  </a:lnTo>
                  <a:lnTo>
                    <a:pt x="220586" y="12788"/>
                  </a:lnTo>
                  <a:lnTo>
                    <a:pt x="218757" y="11341"/>
                  </a:lnTo>
                  <a:lnTo>
                    <a:pt x="218681" y="7747"/>
                  </a:lnTo>
                  <a:lnTo>
                    <a:pt x="218592" y="2997"/>
                  </a:lnTo>
                  <a:lnTo>
                    <a:pt x="215849" y="7137"/>
                  </a:lnTo>
                  <a:lnTo>
                    <a:pt x="216344" y="8178"/>
                  </a:lnTo>
                  <a:lnTo>
                    <a:pt x="216281" y="8458"/>
                  </a:lnTo>
                  <a:lnTo>
                    <a:pt x="215722" y="9944"/>
                  </a:lnTo>
                  <a:lnTo>
                    <a:pt x="215417" y="10515"/>
                  </a:lnTo>
                  <a:lnTo>
                    <a:pt x="215353" y="10769"/>
                  </a:lnTo>
                  <a:lnTo>
                    <a:pt x="216204" y="13131"/>
                  </a:lnTo>
                  <a:lnTo>
                    <a:pt x="216776" y="8178"/>
                  </a:lnTo>
                  <a:lnTo>
                    <a:pt x="217792" y="7747"/>
                  </a:lnTo>
                  <a:lnTo>
                    <a:pt x="217754" y="9118"/>
                  </a:lnTo>
                  <a:lnTo>
                    <a:pt x="217627" y="11341"/>
                  </a:lnTo>
                  <a:lnTo>
                    <a:pt x="216268" y="14173"/>
                  </a:lnTo>
                  <a:lnTo>
                    <a:pt x="216192" y="14884"/>
                  </a:lnTo>
                  <a:lnTo>
                    <a:pt x="216103" y="14516"/>
                  </a:lnTo>
                  <a:lnTo>
                    <a:pt x="216039" y="14643"/>
                  </a:lnTo>
                  <a:lnTo>
                    <a:pt x="216014" y="14173"/>
                  </a:lnTo>
                  <a:lnTo>
                    <a:pt x="215785" y="13195"/>
                  </a:lnTo>
                  <a:lnTo>
                    <a:pt x="214325" y="17729"/>
                  </a:lnTo>
                  <a:lnTo>
                    <a:pt x="214325" y="14643"/>
                  </a:lnTo>
                  <a:lnTo>
                    <a:pt x="214325" y="12623"/>
                  </a:lnTo>
                  <a:lnTo>
                    <a:pt x="214337" y="9118"/>
                  </a:lnTo>
                  <a:lnTo>
                    <a:pt x="213817" y="8902"/>
                  </a:lnTo>
                  <a:lnTo>
                    <a:pt x="213817" y="14643"/>
                  </a:lnTo>
                  <a:lnTo>
                    <a:pt x="213194" y="20116"/>
                  </a:lnTo>
                  <a:lnTo>
                    <a:pt x="213093" y="22529"/>
                  </a:lnTo>
                  <a:lnTo>
                    <a:pt x="212928" y="22656"/>
                  </a:lnTo>
                  <a:lnTo>
                    <a:pt x="212966" y="22047"/>
                  </a:lnTo>
                  <a:lnTo>
                    <a:pt x="212915" y="22529"/>
                  </a:lnTo>
                  <a:lnTo>
                    <a:pt x="212813" y="21374"/>
                  </a:lnTo>
                  <a:lnTo>
                    <a:pt x="211721" y="16675"/>
                  </a:lnTo>
                  <a:lnTo>
                    <a:pt x="211658" y="16421"/>
                  </a:lnTo>
                  <a:lnTo>
                    <a:pt x="211328" y="14986"/>
                  </a:lnTo>
                  <a:lnTo>
                    <a:pt x="211963" y="14897"/>
                  </a:lnTo>
                  <a:lnTo>
                    <a:pt x="213817" y="14643"/>
                  </a:lnTo>
                  <a:lnTo>
                    <a:pt x="213817" y="8902"/>
                  </a:lnTo>
                  <a:lnTo>
                    <a:pt x="212801" y="8458"/>
                  </a:lnTo>
                  <a:lnTo>
                    <a:pt x="211950" y="12623"/>
                  </a:lnTo>
                  <a:lnTo>
                    <a:pt x="210591" y="10668"/>
                  </a:lnTo>
                  <a:lnTo>
                    <a:pt x="210604" y="9232"/>
                  </a:lnTo>
                  <a:lnTo>
                    <a:pt x="209943" y="14897"/>
                  </a:lnTo>
                  <a:lnTo>
                    <a:pt x="209486" y="6565"/>
                  </a:lnTo>
                  <a:lnTo>
                    <a:pt x="207924" y="12331"/>
                  </a:lnTo>
                  <a:lnTo>
                    <a:pt x="208673" y="13652"/>
                  </a:lnTo>
                  <a:lnTo>
                    <a:pt x="208470" y="16002"/>
                  </a:lnTo>
                  <a:lnTo>
                    <a:pt x="208064" y="16040"/>
                  </a:lnTo>
                  <a:lnTo>
                    <a:pt x="207467" y="16421"/>
                  </a:lnTo>
                  <a:lnTo>
                    <a:pt x="207479" y="14389"/>
                  </a:lnTo>
                  <a:lnTo>
                    <a:pt x="207162" y="17246"/>
                  </a:lnTo>
                  <a:lnTo>
                    <a:pt x="207708" y="16675"/>
                  </a:lnTo>
                  <a:lnTo>
                    <a:pt x="207098" y="19050"/>
                  </a:lnTo>
                  <a:lnTo>
                    <a:pt x="206997" y="22529"/>
                  </a:lnTo>
                  <a:lnTo>
                    <a:pt x="206298" y="21767"/>
                  </a:lnTo>
                  <a:lnTo>
                    <a:pt x="207149" y="26263"/>
                  </a:lnTo>
                  <a:lnTo>
                    <a:pt x="209003" y="23685"/>
                  </a:lnTo>
                  <a:lnTo>
                    <a:pt x="210362" y="24650"/>
                  </a:lnTo>
                  <a:lnTo>
                    <a:pt x="211594" y="23685"/>
                  </a:lnTo>
                  <a:lnTo>
                    <a:pt x="212902" y="22682"/>
                  </a:lnTo>
                  <a:lnTo>
                    <a:pt x="212788" y="23710"/>
                  </a:lnTo>
                  <a:lnTo>
                    <a:pt x="215277" y="23355"/>
                  </a:lnTo>
                  <a:lnTo>
                    <a:pt x="218630" y="25463"/>
                  </a:lnTo>
                  <a:lnTo>
                    <a:pt x="219329" y="23355"/>
                  </a:lnTo>
                  <a:lnTo>
                    <a:pt x="221195" y="17729"/>
                  </a:lnTo>
                  <a:lnTo>
                    <a:pt x="221246" y="17602"/>
                  </a:lnTo>
                  <a:lnTo>
                    <a:pt x="221335" y="18491"/>
                  </a:lnTo>
                  <a:lnTo>
                    <a:pt x="221437" y="19062"/>
                  </a:lnTo>
                  <a:lnTo>
                    <a:pt x="221640" y="19900"/>
                  </a:lnTo>
                  <a:lnTo>
                    <a:pt x="221602" y="20256"/>
                  </a:lnTo>
                  <a:lnTo>
                    <a:pt x="220980" y="21374"/>
                  </a:lnTo>
                  <a:lnTo>
                    <a:pt x="222643" y="21132"/>
                  </a:lnTo>
                  <a:lnTo>
                    <a:pt x="222656" y="17602"/>
                  </a:lnTo>
                  <a:lnTo>
                    <a:pt x="222656" y="17386"/>
                  </a:lnTo>
                  <a:lnTo>
                    <a:pt x="222656" y="17145"/>
                  </a:lnTo>
                  <a:lnTo>
                    <a:pt x="222656" y="16230"/>
                  </a:lnTo>
                  <a:lnTo>
                    <a:pt x="222567" y="16421"/>
                  </a:lnTo>
                  <a:lnTo>
                    <a:pt x="222669" y="14427"/>
                  </a:lnTo>
                  <a:lnTo>
                    <a:pt x="222681" y="10922"/>
                  </a:lnTo>
                  <a:lnTo>
                    <a:pt x="222491" y="10769"/>
                  </a:lnTo>
                  <a:lnTo>
                    <a:pt x="222567" y="10515"/>
                  </a:lnTo>
                  <a:lnTo>
                    <a:pt x="222681" y="9944"/>
                  </a:lnTo>
                  <a:close/>
                </a:path>
                <a:path w="306070" h="109854">
                  <a:moveTo>
                    <a:pt x="223774" y="10515"/>
                  </a:moveTo>
                  <a:lnTo>
                    <a:pt x="223672" y="10045"/>
                  </a:lnTo>
                  <a:lnTo>
                    <a:pt x="223481" y="9740"/>
                  </a:lnTo>
                  <a:lnTo>
                    <a:pt x="223139" y="9207"/>
                  </a:lnTo>
                  <a:lnTo>
                    <a:pt x="223278" y="8839"/>
                  </a:lnTo>
                  <a:lnTo>
                    <a:pt x="223456" y="7785"/>
                  </a:lnTo>
                  <a:lnTo>
                    <a:pt x="223037" y="9042"/>
                  </a:lnTo>
                  <a:lnTo>
                    <a:pt x="222694" y="8470"/>
                  </a:lnTo>
                  <a:lnTo>
                    <a:pt x="222681" y="9944"/>
                  </a:lnTo>
                  <a:lnTo>
                    <a:pt x="222821" y="9740"/>
                  </a:lnTo>
                  <a:lnTo>
                    <a:pt x="222770" y="10922"/>
                  </a:lnTo>
                  <a:lnTo>
                    <a:pt x="223367" y="11239"/>
                  </a:lnTo>
                  <a:lnTo>
                    <a:pt x="223774" y="10515"/>
                  </a:lnTo>
                  <a:close/>
                </a:path>
                <a:path w="306070" h="109854">
                  <a:moveTo>
                    <a:pt x="226415" y="11341"/>
                  </a:moveTo>
                  <a:lnTo>
                    <a:pt x="226301" y="10045"/>
                  </a:lnTo>
                  <a:lnTo>
                    <a:pt x="226060" y="8534"/>
                  </a:lnTo>
                  <a:lnTo>
                    <a:pt x="225704" y="9334"/>
                  </a:lnTo>
                  <a:lnTo>
                    <a:pt x="225615" y="9702"/>
                  </a:lnTo>
                  <a:lnTo>
                    <a:pt x="226415" y="11341"/>
                  </a:lnTo>
                  <a:close/>
                </a:path>
                <a:path w="306070" h="109854">
                  <a:moveTo>
                    <a:pt x="226504" y="11341"/>
                  </a:moveTo>
                  <a:lnTo>
                    <a:pt x="226479" y="11137"/>
                  </a:lnTo>
                  <a:lnTo>
                    <a:pt x="226415" y="11341"/>
                  </a:lnTo>
                  <a:close/>
                </a:path>
                <a:path w="306070" h="109854">
                  <a:moveTo>
                    <a:pt x="228917" y="14173"/>
                  </a:moveTo>
                  <a:lnTo>
                    <a:pt x="228447" y="13677"/>
                  </a:lnTo>
                  <a:lnTo>
                    <a:pt x="228600" y="12585"/>
                  </a:lnTo>
                  <a:lnTo>
                    <a:pt x="228727" y="11633"/>
                  </a:lnTo>
                  <a:lnTo>
                    <a:pt x="226568" y="11633"/>
                  </a:lnTo>
                  <a:lnTo>
                    <a:pt x="226314" y="11633"/>
                  </a:lnTo>
                  <a:lnTo>
                    <a:pt x="226021" y="12585"/>
                  </a:lnTo>
                  <a:lnTo>
                    <a:pt x="225806" y="11315"/>
                  </a:lnTo>
                  <a:lnTo>
                    <a:pt x="225539" y="9702"/>
                  </a:lnTo>
                  <a:lnTo>
                    <a:pt x="224840" y="11315"/>
                  </a:lnTo>
                  <a:lnTo>
                    <a:pt x="224256" y="10668"/>
                  </a:lnTo>
                  <a:lnTo>
                    <a:pt x="224294" y="10363"/>
                  </a:lnTo>
                  <a:lnTo>
                    <a:pt x="225704" y="8458"/>
                  </a:lnTo>
                  <a:lnTo>
                    <a:pt x="225640" y="8178"/>
                  </a:lnTo>
                  <a:lnTo>
                    <a:pt x="224701" y="7581"/>
                  </a:lnTo>
                  <a:lnTo>
                    <a:pt x="224447" y="9334"/>
                  </a:lnTo>
                  <a:lnTo>
                    <a:pt x="224040" y="10045"/>
                  </a:lnTo>
                  <a:lnTo>
                    <a:pt x="223964" y="10515"/>
                  </a:lnTo>
                  <a:lnTo>
                    <a:pt x="224675" y="11633"/>
                  </a:lnTo>
                  <a:lnTo>
                    <a:pt x="222758" y="16002"/>
                  </a:lnTo>
                  <a:lnTo>
                    <a:pt x="222656" y="17132"/>
                  </a:lnTo>
                  <a:lnTo>
                    <a:pt x="224980" y="17056"/>
                  </a:lnTo>
                  <a:lnTo>
                    <a:pt x="224066" y="22529"/>
                  </a:lnTo>
                  <a:lnTo>
                    <a:pt x="223977" y="22783"/>
                  </a:lnTo>
                  <a:lnTo>
                    <a:pt x="223685" y="23291"/>
                  </a:lnTo>
                  <a:lnTo>
                    <a:pt x="225107" y="22783"/>
                  </a:lnTo>
                  <a:lnTo>
                    <a:pt x="227139" y="19900"/>
                  </a:lnTo>
                  <a:lnTo>
                    <a:pt x="228015" y="20358"/>
                  </a:lnTo>
                  <a:lnTo>
                    <a:pt x="228053" y="19900"/>
                  </a:lnTo>
                  <a:lnTo>
                    <a:pt x="228168" y="18491"/>
                  </a:lnTo>
                  <a:lnTo>
                    <a:pt x="228066" y="17056"/>
                  </a:lnTo>
                  <a:lnTo>
                    <a:pt x="227672" y="14376"/>
                  </a:lnTo>
                  <a:lnTo>
                    <a:pt x="228917" y="14173"/>
                  </a:lnTo>
                  <a:close/>
                </a:path>
                <a:path w="306070" h="109854">
                  <a:moveTo>
                    <a:pt x="229019" y="8686"/>
                  </a:moveTo>
                  <a:lnTo>
                    <a:pt x="227571" y="11188"/>
                  </a:lnTo>
                  <a:lnTo>
                    <a:pt x="226987" y="9563"/>
                  </a:lnTo>
                  <a:lnTo>
                    <a:pt x="226682" y="10515"/>
                  </a:lnTo>
                  <a:lnTo>
                    <a:pt x="226593" y="11341"/>
                  </a:lnTo>
                  <a:lnTo>
                    <a:pt x="228765" y="11341"/>
                  </a:lnTo>
                  <a:lnTo>
                    <a:pt x="228790" y="11188"/>
                  </a:lnTo>
                  <a:lnTo>
                    <a:pt x="229019" y="8686"/>
                  </a:lnTo>
                  <a:close/>
                </a:path>
                <a:path w="306070" h="109854">
                  <a:moveTo>
                    <a:pt x="233845" y="4241"/>
                  </a:moveTo>
                  <a:lnTo>
                    <a:pt x="232486" y="5308"/>
                  </a:lnTo>
                  <a:lnTo>
                    <a:pt x="231940" y="6248"/>
                  </a:lnTo>
                  <a:lnTo>
                    <a:pt x="233845" y="4241"/>
                  </a:lnTo>
                  <a:close/>
                </a:path>
                <a:path w="306070" h="109854">
                  <a:moveTo>
                    <a:pt x="233934" y="9804"/>
                  </a:moveTo>
                  <a:lnTo>
                    <a:pt x="233743" y="9728"/>
                  </a:lnTo>
                  <a:lnTo>
                    <a:pt x="233781" y="10185"/>
                  </a:lnTo>
                  <a:lnTo>
                    <a:pt x="233934" y="9804"/>
                  </a:lnTo>
                  <a:close/>
                </a:path>
                <a:path w="306070" h="109854">
                  <a:moveTo>
                    <a:pt x="236283" y="3327"/>
                  </a:moveTo>
                  <a:lnTo>
                    <a:pt x="235686" y="3683"/>
                  </a:lnTo>
                  <a:lnTo>
                    <a:pt x="235661" y="5321"/>
                  </a:lnTo>
                  <a:lnTo>
                    <a:pt x="236283" y="3327"/>
                  </a:lnTo>
                  <a:close/>
                </a:path>
                <a:path w="306070" h="109854">
                  <a:moveTo>
                    <a:pt x="236715" y="8559"/>
                  </a:moveTo>
                  <a:lnTo>
                    <a:pt x="236613" y="7835"/>
                  </a:lnTo>
                  <a:lnTo>
                    <a:pt x="236499" y="7327"/>
                  </a:lnTo>
                  <a:lnTo>
                    <a:pt x="235788" y="6997"/>
                  </a:lnTo>
                  <a:lnTo>
                    <a:pt x="235661" y="5321"/>
                  </a:lnTo>
                  <a:lnTo>
                    <a:pt x="234696" y="8026"/>
                  </a:lnTo>
                  <a:lnTo>
                    <a:pt x="233934" y="9804"/>
                  </a:lnTo>
                  <a:lnTo>
                    <a:pt x="235927" y="10553"/>
                  </a:lnTo>
                  <a:lnTo>
                    <a:pt x="236715" y="8559"/>
                  </a:lnTo>
                  <a:close/>
                </a:path>
                <a:path w="306070" h="109854">
                  <a:moveTo>
                    <a:pt x="239674" y="21259"/>
                  </a:moveTo>
                  <a:lnTo>
                    <a:pt x="239483" y="20916"/>
                  </a:lnTo>
                  <a:lnTo>
                    <a:pt x="239204" y="20739"/>
                  </a:lnTo>
                  <a:lnTo>
                    <a:pt x="239674" y="21259"/>
                  </a:lnTo>
                  <a:close/>
                </a:path>
                <a:path w="306070" h="109854">
                  <a:moveTo>
                    <a:pt x="243103" y="8559"/>
                  </a:moveTo>
                  <a:lnTo>
                    <a:pt x="243052" y="5549"/>
                  </a:lnTo>
                  <a:lnTo>
                    <a:pt x="242074" y="4483"/>
                  </a:lnTo>
                  <a:lnTo>
                    <a:pt x="243103" y="8559"/>
                  </a:lnTo>
                  <a:close/>
                </a:path>
                <a:path w="306070" h="109854">
                  <a:moveTo>
                    <a:pt x="263283" y="16027"/>
                  </a:moveTo>
                  <a:lnTo>
                    <a:pt x="260527" y="17360"/>
                  </a:lnTo>
                  <a:lnTo>
                    <a:pt x="260731" y="16154"/>
                  </a:lnTo>
                  <a:lnTo>
                    <a:pt x="261213" y="13512"/>
                  </a:lnTo>
                  <a:lnTo>
                    <a:pt x="258953" y="16154"/>
                  </a:lnTo>
                  <a:lnTo>
                    <a:pt x="255574" y="16078"/>
                  </a:lnTo>
                  <a:lnTo>
                    <a:pt x="255524" y="15862"/>
                  </a:lnTo>
                  <a:lnTo>
                    <a:pt x="255041" y="13347"/>
                  </a:lnTo>
                  <a:lnTo>
                    <a:pt x="254330" y="9626"/>
                  </a:lnTo>
                  <a:lnTo>
                    <a:pt x="254482" y="13347"/>
                  </a:lnTo>
                  <a:lnTo>
                    <a:pt x="252247" y="9131"/>
                  </a:lnTo>
                  <a:lnTo>
                    <a:pt x="252768" y="6413"/>
                  </a:lnTo>
                  <a:lnTo>
                    <a:pt x="252120" y="6210"/>
                  </a:lnTo>
                  <a:lnTo>
                    <a:pt x="251815" y="7404"/>
                  </a:lnTo>
                  <a:lnTo>
                    <a:pt x="252095" y="8839"/>
                  </a:lnTo>
                  <a:lnTo>
                    <a:pt x="251383" y="7467"/>
                  </a:lnTo>
                  <a:lnTo>
                    <a:pt x="251142" y="15862"/>
                  </a:lnTo>
                  <a:lnTo>
                    <a:pt x="250812" y="14211"/>
                  </a:lnTo>
                  <a:lnTo>
                    <a:pt x="250748" y="13893"/>
                  </a:lnTo>
                  <a:lnTo>
                    <a:pt x="250571" y="14211"/>
                  </a:lnTo>
                  <a:lnTo>
                    <a:pt x="249859" y="13436"/>
                  </a:lnTo>
                  <a:lnTo>
                    <a:pt x="249491" y="16078"/>
                  </a:lnTo>
                  <a:lnTo>
                    <a:pt x="248412" y="15951"/>
                  </a:lnTo>
                  <a:lnTo>
                    <a:pt x="248856" y="11861"/>
                  </a:lnTo>
                  <a:lnTo>
                    <a:pt x="247611" y="12039"/>
                  </a:lnTo>
                  <a:lnTo>
                    <a:pt x="247942" y="14211"/>
                  </a:lnTo>
                  <a:lnTo>
                    <a:pt x="248069" y="15811"/>
                  </a:lnTo>
                  <a:lnTo>
                    <a:pt x="247218" y="16713"/>
                  </a:lnTo>
                  <a:lnTo>
                    <a:pt x="246672" y="19672"/>
                  </a:lnTo>
                  <a:lnTo>
                    <a:pt x="246608" y="19443"/>
                  </a:lnTo>
                  <a:lnTo>
                    <a:pt x="246214" y="18046"/>
                  </a:lnTo>
                  <a:lnTo>
                    <a:pt x="246176" y="17894"/>
                  </a:lnTo>
                  <a:lnTo>
                    <a:pt x="245757" y="16408"/>
                  </a:lnTo>
                  <a:lnTo>
                    <a:pt x="245668" y="16090"/>
                  </a:lnTo>
                  <a:lnTo>
                    <a:pt x="245529" y="15557"/>
                  </a:lnTo>
                  <a:lnTo>
                    <a:pt x="244411" y="12636"/>
                  </a:lnTo>
                  <a:lnTo>
                    <a:pt x="244119" y="11861"/>
                  </a:lnTo>
                  <a:lnTo>
                    <a:pt x="243103" y="8559"/>
                  </a:lnTo>
                  <a:lnTo>
                    <a:pt x="243471" y="12636"/>
                  </a:lnTo>
                  <a:lnTo>
                    <a:pt x="242722" y="11315"/>
                  </a:lnTo>
                  <a:lnTo>
                    <a:pt x="242671" y="13220"/>
                  </a:lnTo>
                  <a:lnTo>
                    <a:pt x="242544" y="15087"/>
                  </a:lnTo>
                  <a:lnTo>
                    <a:pt x="242316" y="15951"/>
                  </a:lnTo>
                  <a:lnTo>
                    <a:pt x="242189" y="16002"/>
                  </a:lnTo>
                  <a:lnTo>
                    <a:pt x="241503" y="16090"/>
                  </a:lnTo>
                  <a:lnTo>
                    <a:pt x="242087" y="9118"/>
                  </a:lnTo>
                  <a:lnTo>
                    <a:pt x="240690" y="7581"/>
                  </a:lnTo>
                  <a:lnTo>
                    <a:pt x="239420" y="16408"/>
                  </a:lnTo>
                  <a:lnTo>
                    <a:pt x="238506" y="13347"/>
                  </a:lnTo>
                  <a:lnTo>
                    <a:pt x="238633" y="17081"/>
                  </a:lnTo>
                  <a:lnTo>
                    <a:pt x="237045" y="17894"/>
                  </a:lnTo>
                  <a:lnTo>
                    <a:pt x="236270" y="14846"/>
                  </a:lnTo>
                  <a:lnTo>
                    <a:pt x="236004" y="13728"/>
                  </a:lnTo>
                  <a:lnTo>
                    <a:pt x="234226" y="14846"/>
                  </a:lnTo>
                  <a:lnTo>
                    <a:pt x="234149" y="14071"/>
                  </a:lnTo>
                  <a:lnTo>
                    <a:pt x="234111" y="13690"/>
                  </a:lnTo>
                  <a:lnTo>
                    <a:pt x="233781" y="10185"/>
                  </a:lnTo>
                  <a:lnTo>
                    <a:pt x="232232" y="13690"/>
                  </a:lnTo>
                  <a:lnTo>
                    <a:pt x="232829" y="10858"/>
                  </a:lnTo>
                  <a:lnTo>
                    <a:pt x="233438" y="8026"/>
                  </a:lnTo>
                  <a:lnTo>
                    <a:pt x="233489" y="7835"/>
                  </a:lnTo>
                  <a:lnTo>
                    <a:pt x="231292" y="8026"/>
                  </a:lnTo>
                  <a:lnTo>
                    <a:pt x="230746" y="7607"/>
                  </a:lnTo>
                  <a:lnTo>
                    <a:pt x="230708" y="10185"/>
                  </a:lnTo>
                  <a:lnTo>
                    <a:pt x="231038" y="11252"/>
                  </a:lnTo>
                  <a:lnTo>
                    <a:pt x="231952" y="10858"/>
                  </a:lnTo>
                  <a:lnTo>
                    <a:pt x="231635" y="14071"/>
                  </a:lnTo>
                  <a:lnTo>
                    <a:pt x="230517" y="13373"/>
                  </a:lnTo>
                  <a:lnTo>
                    <a:pt x="229997" y="14770"/>
                  </a:lnTo>
                  <a:lnTo>
                    <a:pt x="229895" y="15303"/>
                  </a:lnTo>
                  <a:lnTo>
                    <a:pt x="230759" y="17081"/>
                  </a:lnTo>
                  <a:lnTo>
                    <a:pt x="230886" y="17360"/>
                  </a:lnTo>
                  <a:lnTo>
                    <a:pt x="229590" y="18948"/>
                  </a:lnTo>
                  <a:lnTo>
                    <a:pt x="229654" y="22110"/>
                  </a:lnTo>
                  <a:lnTo>
                    <a:pt x="230962" y="22529"/>
                  </a:lnTo>
                  <a:lnTo>
                    <a:pt x="231825" y="18364"/>
                  </a:lnTo>
                  <a:lnTo>
                    <a:pt x="233184" y="19304"/>
                  </a:lnTo>
                  <a:lnTo>
                    <a:pt x="233095" y="22783"/>
                  </a:lnTo>
                  <a:lnTo>
                    <a:pt x="234962" y="20802"/>
                  </a:lnTo>
                  <a:lnTo>
                    <a:pt x="237642" y="18364"/>
                  </a:lnTo>
                  <a:lnTo>
                    <a:pt x="237998" y="18046"/>
                  </a:lnTo>
                  <a:lnTo>
                    <a:pt x="239483" y="20916"/>
                  </a:lnTo>
                  <a:lnTo>
                    <a:pt x="240995" y="22237"/>
                  </a:lnTo>
                  <a:lnTo>
                    <a:pt x="242277" y="20802"/>
                  </a:lnTo>
                  <a:lnTo>
                    <a:pt x="244132" y="19443"/>
                  </a:lnTo>
                  <a:lnTo>
                    <a:pt x="249796" y="21513"/>
                  </a:lnTo>
                  <a:lnTo>
                    <a:pt x="253733" y="19672"/>
                  </a:lnTo>
                  <a:lnTo>
                    <a:pt x="256032" y="18605"/>
                  </a:lnTo>
                  <a:lnTo>
                    <a:pt x="262026" y="22047"/>
                  </a:lnTo>
                  <a:lnTo>
                    <a:pt x="262737" y="18605"/>
                  </a:lnTo>
                  <a:lnTo>
                    <a:pt x="263004" y="17360"/>
                  </a:lnTo>
                  <a:lnTo>
                    <a:pt x="263283" y="16027"/>
                  </a:lnTo>
                  <a:close/>
                </a:path>
                <a:path w="306070" h="109854">
                  <a:moveTo>
                    <a:pt x="273164" y="13220"/>
                  </a:moveTo>
                  <a:lnTo>
                    <a:pt x="271272" y="15214"/>
                  </a:lnTo>
                  <a:lnTo>
                    <a:pt x="271233" y="14147"/>
                  </a:lnTo>
                  <a:lnTo>
                    <a:pt x="271348" y="11315"/>
                  </a:lnTo>
                  <a:lnTo>
                    <a:pt x="271919" y="8801"/>
                  </a:lnTo>
                  <a:lnTo>
                    <a:pt x="272567" y="13601"/>
                  </a:lnTo>
                  <a:lnTo>
                    <a:pt x="272796" y="9258"/>
                  </a:lnTo>
                  <a:lnTo>
                    <a:pt x="272262" y="8801"/>
                  </a:lnTo>
                  <a:lnTo>
                    <a:pt x="270268" y="7048"/>
                  </a:lnTo>
                  <a:lnTo>
                    <a:pt x="264756" y="15303"/>
                  </a:lnTo>
                  <a:lnTo>
                    <a:pt x="263423" y="15951"/>
                  </a:lnTo>
                  <a:lnTo>
                    <a:pt x="263423" y="18948"/>
                  </a:lnTo>
                  <a:lnTo>
                    <a:pt x="264807" y="15887"/>
                  </a:lnTo>
                  <a:lnTo>
                    <a:pt x="264363" y="19977"/>
                  </a:lnTo>
                  <a:lnTo>
                    <a:pt x="264071" y="19151"/>
                  </a:lnTo>
                  <a:lnTo>
                    <a:pt x="263702" y="19786"/>
                  </a:lnTo>
                  <a:lnTo>
                    <a:pt x="263296" y="19850"/>
                  </a:lnTo>
                  <a:lnTo>
                    <a:pt x="264248" y="25463"/>
                  </a:lnTo>
                  <a:lnTo>
                    <a:pt x="266674" y="19977"/>
                  </a:lnTo>
                  <a:lnTo>
                    <a:pt x="266839" y="19608"/>
                  </a:lnTo>
                  <a:lnTo>
                    <a:pt x="268300" y="21717"/>
                  </a:lnTo>
                  <a:lnTo>
                    <a:pt x="268249" y="21158"/>
                  </a:lnTo>
                  <a:lnTo>
                    <a:pt x="268224" y="19608"/>
                  </a:lnTo>
                  <a:lnTo>
                    <a:pt x="268274" y="15887"/>
                  </a:lnTo>
                  <a:lnTo>
                    <a:pt x="268300" y="15087"/>
                  </a:lnTo>
                  <a:lnTo>
                    <a:pt x="268846" y="14147"/>
                  </a:lnTo>
                  <a:lnTo>
                    <a:pt x="268249" y="21145"/>
                  </a:lnTo>
                  <a:lnTo>
                    <a:pt x="270738" y="14147"/>
                  </a:lnTo>
                  <a:lnTo>
                    <a:pt x="270675" y="22237"/>
                  </a:lnTo>
                  <a:lnTo>
                    <a:pt x="272122" y="24333"/>
                  </a:lnTo>
                  <a:lnTo>
                    <a:pt x="271132" y="16116"/>
                  </a:lnTo>
                  <a:lnTo>
                    <a:pt x="272719" y="17322"/>
                  </a:lnTo>
                  <a:lnTo>
                    <a:pt x="272846" y="16116"/>
                  </a:lnTo>
                  <a:lnTo>
                    <a:pt x="272935" y="15214"/>
                  </a:lnTo>
                  <a:lnTo>
                    <a:pt x="273164" y="13220"/>
                  </a:lnTo>
                  <a:close/>
                </a:path>
                <a:path w="306070" h="109854">
                  <a:moveTo>
                    <a:pt x="274421" y="19672"/>
                  </a:moveTo>
                  <a:lnTo>
                    <a:pt x="273304" y="18986"/>
                  </a:lnTo>
                  <a:lnTo>
                    <a:pt x="273558" y="21818"/>
                  </a:lnTo>
                  <a:lnTo>
                    <a:pt x="273761" y="21488"/>
                  </a:lnTo>
                  <a:lnTo>
                    <a:pt x="274358" y="21120"/>
                  </a:lnTo>
                  <a:lnTo>
                    <a:pt x="274421" y="19672"/>
                  </a:lnTo>
                  <a:close/>
                </a:path>
                <a:path w="306070" h="109854">
                  <a:moveTo>
                    <a:pt x="274459" y="12407"/>
                  </a:moveTo>
                  <a:lnTo>
                    <a:pt x="274358" y="12141"/>
                  </a:lnTo>
                  <a:lnTo>
                    <a:pt x="274205" y="12090"/>
                  </a:lnTo>
                  <a:lnTo>
                    <a:pt x="273951" y="12547"/>
                  </a:lnTo>
                  <a:lnTo>
                    <a:pt x="274027" y="12915"/>
                  </a:lnTo>
                  <a:lnTo>
                    <a:pt x="274205" y="12801"/>
                  </a:lnTo>
                  <a:lnTo>
                    <a:pt x="274459" y="12407"/>
                  </a:lnTo>
                  <a:close/>
                </a:path>
                <a:path w="306070" h="109854">
                  <a:moveTo>
                    <a:pt x="280555" y="15595"/>
                  </a:moveTo>
                  <a:lnTo>
                    <a:pt x="280187" y="9613"/>
                  </a:lnTo>
                  <a:lnTo>
                    <a:pt x="278396" y="17360"/>
                  </a:lnTo>
                  <a:lnTo>
                    <a:pt x="277444" y="18364"/>
                  </a:lnTo>
                  <a:lnTo>
                    <a:pt x="275285" y="15519"/>
                  </a:lnTo>
                  <a:lnTo>
                    <a:pt x="277761" y="15163"/>
                  </a:lnTo>
                  <a:lnTo>
                    <a:pt x="277228" y="9474"/>
                  </a:lnTo>
                  <a:lnTo>
                    <a:pt x="277876" y="9677"/>
                  </a:lnTo>
                  <a:lnTo>
                    <a:pt x="277799" y="11112"/>
                  </a:lnTo>
                  <a:lnTo>
                    <a:pt x="278688" y="11557"/>
                  </a:lnTo>
                  <a:lnTo>
                    <a:pt x="277710" y="4749"/>
                  </a:lnTo>
                  <a:lnTo>
                    <a:pt x="275501" y="10795"/>
                  </a:lnTo>
                  <a:lnTo>
                    <a:pt x="274459" y="12407"/>
                  </a:lnTo>
                  <a:lnTo>
                    <a:pt x="274688" y="13017"/>
                  </a:lnTo>
                  <a:lnTo>
                    <a:pt x="274624" y="14871"/>
                  </a:lnTo>
                  <a:lnTo>
                    <a:pt x="275170" y="14376"/>
                  </a:lnTo>
                  <a:lnTo>
                    <a:pt x="274091" y="16268"/>
                  </a:lnTo>
                  <a:lnTo>
                    <a:pt x="274751" y="21056"/>
                  </a:lnTo>
                  <a:lnTo>
                    <a:pt x="275526" y="22377"/>
                  </a:lnTo>
                  <a:lnTo>
                    <a:pt x="277774" y="21793"/>
                  </a:lnTo>
                  <a:lnTo>
                    <a:pt x="279704" y="17767"/>
                  </a:lnTo>
                  <a:lnTo>
                    <a:pt x="279844" y="18338"/>
                  </a:lnTo>
                  <a:lnTo>
                    <a:pt x="279882" y="20942"/>
                  </a:lnTo>
                  <a:lnTo>
                    <a:pt x="279920" y="19418"/>
                  </a:lnTo>
                  <a:lnTo>
                    <a:pt x="280543" y="16852"/>
                  </a:lnTo>
                  <a:lnTo>
                    <a:pt x="280555" y="15595"/>
                  </a:lnTo>
                  <a:close/>
                </a:path>
                <a:path w="306070" h="109854">
                  <a:moveTo>
                    <a:pt x="280733" y="21920"/>
                  </a:moveTo>
                  <a:lnTo>
                    <a:pt x="280085" y="22313"/>
                  </a:lnTo>
                  <a:lnTo>
                    <a:pt x="279908" y="21932"/>
                  </a:lnTo>
                  <a:lnTo>
                    <a:pt x="279933" y="22644"/>
                  </a:lnTo>
                  <a:lnTo>
                    <a:pt x="280060" y="23825"/>
                  </a:lnTo>
                  <a:lnTo>
                    <a:pt x="280593" y="22313"/>
                  </a:lnTo>
                  <a:lnTo>
                    <a:pt x="280733" y="21920"/>
                  </a:lnTo>
                  <a:close/>
                </a:path>
                <a:path w="306070" h="109854">
                  <a:moveTo>
                    <a:pt x="281813" y="13411"/>
                  </a:moveTo>
                  <a:lnTo>
                    <a:pt x="281774" y="10833"/>
                  </a:lnTo>
                  <a:lnTo>
                    <a:pt x="281686" y="14312"/>
                  </a:lnTo>
                  <a:lnTo>
                    <a:pt x="281813" y="13411"/>
                  </a:lnTo>
                  <a:close/>
                </a:path>
                <a:path w="306070" h="109854">
                  <a:moveTo>
                    <a:pt x="286702" y="22212"/>
                  </a:moveTo>
                  <a:lnTo>
                    <a:pt x="286588" y="22466"/>
                  </a:lnTo>
                  <a:lnTo>
                    <a:pt x="286702" y="22783"/>
                  </a:lnTo>
                  <a:lnTo>
                    <a:pt x="286702" y="22212"/>
                  </a:lnTo>
                  <a:close/>
                </a:path>
                <a:path w="306070" h="109854">
                  <a:moveTo>
                    <a:pt x="287655" y="14389"/>
                  </a:moveTo>
                  <a:lnTo>
                    <a:pt x="287629" y="11823"/>
                  </a:lnTo>
                  <a:lnTo>
                    <a:pt x="286715" y="5880"/>
                  </a:lnTo>
                  <a:lnTo>
                    <a:pt x="284949" y="6629"/>
                  </a:lnTo>
                  <a:lnTo>
                    <a:pt x="283095" y="7188"/>
                  </a:lnTo>
                  <a:lnTo>
                    <a:pt x="282841" y="17589"/>
                  </a:lnTo>
                  <a:lnTo>
                    <a:pt x="281457" y="20675"/>
                  </a:lnTo>
                  <a:lnTo>
                    <a:pt x="285064" y="14389"/>
                  </a:lnTo>
                  <a:lnTo>
                    <a:pt x="284721" y="16027"/>
                  </a:lnTo>
                  <a:lnTo>
                    <a:pt x="284670" y="17030"/>
                  </a:lnTo>
                  <a:lnTo>
                    <a:pt x="284607" y="18478"/>
                  </a:lnTo>
                  <a:lnTo>
                    <a:pt x="283832" y="19177"/>
                  </a:lnTo>
                  <a:lnTo>
                    <a:pt x="284835" y="19900"/>
                  </a:lnTo>
                  <a:lnTo>
                    <a:pt x="284988" y="22466"/>
                  </a:lnTo>
                  <a:lnTo>
                    <a:pt x="286499" y="22237"/>
                  </a:lnTo>
                  <a:lnTo>
                    <a:pt x="285762" y="20129"/>
                  </a:lnTo>
                  <a:lnTo>
                    <a:pt x="285305" y="18859"/>
                  </a:lnTo>
                  <a:lnTo>
                    <a:pt x="285508" y="17030"/>
                  </a:lnTo>
                  <a:lnTo>
                    <a:pt x="285635" y="16027"/>
                  </a:lnTo>
                  <a:lnTo>
                    <a:pt x="286753" y="16725"/>
                  </a:lnTo>
                  <a:lnTo>
                    <a:pt x="286702" y="22212"/>
                  </a:lnTo>
                  <a:lnTo>
                    <a:pt x="287058" y="22148"/>
                  </a:lnTo>
                  <a:lnTo>
                    <a:pt x="287642" y="19177"/>
                  </a:lnTo>
                  <a:lnTo>
                    <a:pt x="287655" y="16027"/>
                  </a:lnTo>
                  <a:lnTo>
                    <a:pt x="287655" y="14389"/>
                  </a:lnTo>
                  <a:close/>
                </a:path>
                <a:path w="306070" h="109854">
                  <a:moveTo>
                    <a:pt x="288036" y="17145"/>
                  </a:moveTo>
                  <a:lnTo>
                    <a:pt x="287769" y="18478"/>
                  </a:lnTo>
                  <a:lnTo>
                    <a:pt x="287667" y="19761"/>
                  </a:lnTo>
                  <a:lnTo>
                    <a:pt x="288036" y="17145"/>
                  </a:lnTo>
                  <a:close/>
                </a:path>
                <a:path w="306070" h="109854">
                  <a:moveTo>
                    <a:pt x="288061" y="11988"/>
                  </a:moveTo>
                  <a:lnTo>
                    <a:pt x="287705" y="12306"/>
                  </a:lnTo>
                  <a:lnTo>
                    <a:pt x="287731" y="12446"/>
                  </a:lnTo>
                  <a:lnTo>
                    <a:pt x="288061" y="11988"/>
                  </a:lnTo>
                  <a:close/>
                </a:path>
                <a:path w="306070" h="109854">
                  <a:moveTo>
                    <a:pt x="288645" y="11163"/>
                  </a:moveTo>
                  <a:lnTo>
                    <a:pt x="288061" y="11988"/>
                  </a:lnTo>
                  <a:lnTo>
                    <a:pt x="288239" y="11823"/>
                  </a:lnTo>
                  <a:lnTo>
                    <a:pt x="288645" y="11163"/>
                  </a:lnTo>
                  <a:close/>
                </a:path>
                <a:path w="306070" h="109854">
                  <a:moveTo>
                    <a:pt x="289077" y="17119"/>
                  </a:moveTo>
                  <a:lnTo>
                    <a:pt x="289013" y="14389"/>
                  </a:lnTo>
                  <a:lnTo>
                    <a:pt x="288683" y="12700"/>
                  </a:lnTo>
                  <a:lnTo>
                    <a:pt x="288036" y="17145"/>
                  </a:lnTo>
                  <a:lnTo>
                    <a:pt x="289077" y="21285"/>
                  </a:lnTo>
                  <a:lnTo>
                    <a:pt x="289077" y="17119"/>
                  </a:lnTo>
                  <a:close/>
                </a:path>
                <a:path w="306070" h="109854">
                  <a:moveTo>
                    <a:pt x="293382" y="22377"/>
                  </a:moveTo>
                  <a:lnTo>
                    <a:pt x="292138" y="22580"/>
                  </a:lnTo>
                  <a:lnTo>
                    <a:pt x="291477" y="17780"/>
                  </a:lnTo>
                  <a:lnTo>
                    <a:pt x="291973" y="14262"/>
                  </a:lnTo>
                  <a:lnTo>
                    <a:pt x="290474" y="16192"/>
                  </a:lnTo>
                  <a:lnTo>
                    <a:pt x="289877" y="18580"/>
                  </a:lnTo>
                  <a:lnTo>
                    <a:pt x="290131" y="23431"/>
                  </a:lnTo>
                  <a:lnTo>
                    <a:pt x="290626" y="26530"/>
                  </a:lnTo>
                  <a:lnTo>
                    <a:pt x="291274" y="20129"/>
                  </a:lnTo>
                  <a:lnTo>
                    <a:pt x="292811" y="27381"/>
                  </a:lnTo>
                  <a:lnTo>
                    <a:pt x="293382" y="22377"/>
                  </a:lnTo>
                  <a:close/>
                </a:path>
                <a:path w="306070" h="109854">
                  <a:moveTo>
                    <a:pt x="295694" y="25704"/>
                  </a:moveTo>
                  <a:lnTo>
                    <a:pt x="295224" y="26314"/>
                  </a:lnTo>
                  <a:lnTo>
                    <a:pt x="295287" y="27368"/>
                  </a:lnTo>
                  <a:lnTo>
                    <a:pt x="295478" y="26479"/>
                  </a:lnTo>
                  <a:lnTo>
                    <a:pt x="295694" y="25704"/>
                  </a:lnTo>
                  <a:close/>
                </a:path>
                <a:path w="306070" h="109854">
                  <a:moveTo>
                    <a:pt x="296202" y="25438"/>
                  </a:moveTo>
                  <a:lnTo>
                    <a:pt x="296037" y="24625"/>
                  </a:lnTo>
                  <a:lnTo>
                    <a:pt x="295846" y="25107"/>
                  </a:lnTo>
                  <a:lnTo>
                    <a:pt x="295694" y="25704"/>
                  </a:lnTo>
                  <a:lnTo>
                    <a:pt x="296202" y="25438"/>
                  </a:lnTo>
                  <a:close/>
                </a:path>
                <a:path w="306070" h="109854">
                  <a:moveTo>
                    <a:pt x="297891" y="21158"/>
                  </a:moveTo>
                  <a:lnTo>
                    <a:pt x="297103" y="17246"/>
                  </a:lnTo>
                  <a:lnTo>
                    <a:pt x="295681" y="17741"/>
                  </a:lnTo>
                  <a:lnTo>
                    <a:pt x="294436" y="24549"/>
                  </a:lnTo>
                  <a:lnTo>
                    <a:pt x="293763" y="26377"/>
                  </a:lnTo>
                  <a:lnTo>
                    <a:pt x="293992" y="28702"/>
                  </a:lnTo>
                  <a:lnTo>
                    <a:pt x="294551" y="27355"/>
                  </a:lnTo>
                  <a:lnTo>
                    <a:pt x="295224" y="26314"/>
                  </a:lnTo>
                  <a:lnTo>
                    <a:pt x="295198" y="25882"/>
                  </a:lnTo>
                  <a:lnTo>
                    <a:pt x="294792" y="23914"/>
                  </a:lnTo>
                  <a:lnTo>
                    <a:pt x="295605" y="19189"/>
                  </a:lnTo>
                  <a:lnTo>
                    <a:pt x="296367" y="20523"/>
                  </a:lnTo>
                  <a:lnTo>
                    <a:pt x="297332" y="19507"/>
                  </a:lnTo>
                  <a:lnTo>
                    <a:pt x="296926" y="24168"/>
                  </a:lnTo>
                  <a:lnTo>
                    <a:pt x="297891" y="21158"/>
                  </a:lnTo>
                  <a:close/>
                </a:path>
                <a:path w="306070" h="109854">
                  <a:moveTo>
                    <a:pt x="298107" y="23431"/>
                  </a:moveTo>
                  <a:lnTo>
                    <a:pt x="297548" y="26377"/>
                  </a:lnTo>
                  <a:lnTo>
                    <a:pt x="298094" y="25438"/>
                  </a:lnTo>
                  <a:lnTo>
                    <a:pt x="298107" y="23431"/>
                  </a:lnTo>
                  <a:close/>
                </a:path>
                <a:path w="306070" h="109854">
                  <a:moveTo>
                    <a:pt x="299186" y="24130"/>
                  </a:moveTo>
                  <a:lnTo>
                    <a:pt x="298564" y="25958"/>
                  </a:lnTo>
                  <a:lnTo>
                    <a:pt x="298754" y="26060"/>
                  </a:lnTo>
                  <a:lnTo>
                    <a:pt x="299186" y="24130"/>
                  </a:lnTo>
                  <a:close/>
                </a:path>
                <a:path w="306070" h="109854">
                  <a:moveTo>
                    <a:pt x="299453" y="26390"/>
                  </a:moveTo>
                  <a:lnTo>
                    <a:pt x="298754" y="26060"/>
                  </a:lnTo>
                  <a:lnTo>
                    <a:pt x="298183" y="28613"/>
                  </a:lnTo>
                  <a:lnTo>
                    <a:pt x="299453" y="26390"/>
                  </a:lnTo>
                  <a:close/>
                </a:path>
                <a:path w="306070" h="109854">
                  <a:moveTo>
                    <a:pt x="299707" y="22606"/>
                  </a:moveTo>
                  <a:lnTo>
                    <a:pt x="299656" y="22047"/>
                  </a:lnTo>
                  <a:lnTo>
                    <a:pt x="299186" y="24130"/>
                  </a:lnTo>
                  <a:lnTo>
                    <a:pt x="299707" y="22606"/>
                  </a:lnTo>
                  <a:close/>
                </a:path>
                <a:path w="306070" h="109854">
                  <a:moveTo>
                    <a:pt x="305168" y="22402"/>
                  </a:moveTo>
                  <a:lnTo>
                    <a:pt x="304571" y="22796"/>
                  </a:lnTo>
                  <a:lnTo>
                    <a:pt x="303466" y="26670"/>
                  </a:lnTo>
                  <a:lnTo>
                    <a:pt x="302704" y="25361"/>
                  </a:lnTo>
                  <a:lnTo>
                    <a:pt x="303263" y="22402"/>
                  </a:lnTo>
                  <a:lnTo>
                    <a:pt x="304152" y="22847"/>
                  </a:lnTo>
                  <a:lnTo>
                    <a:pt x="304825" y="18986"/>
                  </a:lnTo>
                  <a:lnTo>
                    <a:pt x="303682" y="15697"/>
                  </a:lnTo>
                  <a:lnTo>
                    <a:pt x="303809" y="21450"/>
                  </a:lnTo>
                  <a:lnTo>
                    <a:pt x="302399" y="19926"/>
                  </a:lnTo>
                  <a:lnTo>
                    <a:pt x="302793" y="15265"/>
                  </a:lnTo>
                  <a:lnTo>
                    <a:pt x="301244" y="16649"/>
                  </a:lnTo>
                  <a:lnTo>
                    <a:pt x="301396" y="27000"/>
                  </a:lnTo>
                  <a:lnTo>
                    <a:pt x="300545" y="24180"/>
                  </a:lnTo>
                  <a:lnTo>
                    <a:pt x="300990" y="20421"/>
                  </a:lnTo>
                  <a:lnTo>
                    <a:pt x="300723" y="22186"/>
                  </a:lnTo>
                  <a:lnTo>
                    <a:pt x="299885" y="24333"/>
                  </a:lnTo>
                  <a:lnTo>
                    <a:pt x="300405" y="25400"/>
                  </a:lnTo>
                  <a:lnTo>
                    <a:pt x="300532" y="24231"/>
                  </a:lnTo>
                  <a:lnTo>
                    <a:pt x="302234" y="31470"/>
                  </a:lnTo>
                  <a:lnTo>
                    <a:pt x="305117" y="26454"/>
                  </a:lnTo>
                  <a:lnTo>
                    <a:pt x="305168" y="22402"/>
                  </a:lnTo>
                  <a:close/>
                </a:path>
                <a:path w="306070" h="109854">
                  <a:moveTo>
                    <a:pt x="305930" y="28333"/>
                  </a:moveTo>
                  <a:lnTo>
                    <a:pt x="305181" y="27025"/>
                  </a:lnTo>
                  <a:lnTo>
                    <a:pt x="304673" y="30556"/>
                  </a:lnTo>
                  <a:lnTo>
                    <a:pt x="305930" y="28333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0" name="object 30"/>
            <p:cNvSpPr/>
            <p:nvPr/>
          </p:nvSpPr>
          <p:spPr>
            <a:xfrm>
              <a:off x="4292498" y="7577836"/>
              <a:ext cx="655955" cy="82550"/>
            </a:xfrm>
            <a:custGeom>
              <a:avLst/>
              <a:gdLst/>
              <a:ahLst/>
              <a:cxnLst/>
              <a:rect l="l" t="t" r="r" b="b"/>
              <a:pathLst>
                <a:path w="655954" h="82550">
                  <a:moveTo>
                    <a:pt x="3302" y="22771"/>
                  </a:moveTo>
                  <a:lnTo>
                    <a:pt x="2971" y="23025"/>
                  </a:lnTo>
                  <a:lnTo>
                    <a:pt x="3162" y="23431"/>
                  </a:lnTo>
                  <a:lnTo>
                    <a:pt x="3302" y="22771"/>
                  </a:lnTo>
                  <a:close/>
                </a:path>
                <a:path w="655954" h="82550">
                  <a:moveTo>
                    <a:pt x="5118" y="20129"/>
                  </a:moveTo>
                  <a:lnTo>
                    <a:pt x="5016" y="19837"/>
                  </a:lnTo>
                  <a:lnTo>
                    <a:pt x="4127" y="19291"/>
                  </a:lnTo>
                  <a:lnTo>
                    <a:pt x="3302" y="17805"/>
                  </a:lnTo>
                  <a:lnTo>
                    <a:pt x="2209" y="18643"/>
                  </a:lnTo>
                  <a:lnTo>
                    <a:pt x="3429" y="21653"/>
                  </a:lnTo>
                  <a:lnTo>
                    <a:pt x="3429" y="22250"/>
                  </a:lnTo>
                  <a:lnTo>
                    <a:pt x="3302" y="22771"/>
                  </a:lnTo>
                  <a:lnTo>
                    <a:pt x="4775" y="21653"/>
                  </a:lnTo>
                  <a:lnTo>
                    <a:pt x="5118" y="20129"/>
                  </a:lnTo>
                  <a:close/>
                </a:path>
                <a:path w="655954" h="82550">
                  <a:moveTo>
                    <a:pt x="9156" y="21844"/>
                  </a:moveTo>
                  <a:lnTo>
                    <a:pt x="9093" y="21653"/>
                  </a:lnTo>
                  <a:lnTo>
                    <a:pt x="7340" y="18262"/>
                  </a:lnTo>
                  <a:lnTo>
                    <a:pt x="9029" y="22009"/>
                  </a:lnTo>
                  <a:lnTo>
                    <a:pt x="9156" y="21844"/>
                  </a:lnTo>
                  <a:close/>
                </a:path>
                <a:path w="655954" h="82550">
                  <a:moveTo>
                    <a:pt x="9245" y="22771"/>
                  </a:moveTo>
                  <a:lnTo>
                    <a:pt x="9144" y="22250"/>
                  </a:lnTo>
                  <a:lnTo>
                    <a:pt x="9029" y="22009"/>
                  </a:lnTo>
                  <a:lnTo>
                    <a:pt x="6248" y="25488"/>
                  </a:lnTo>
                  <a:lnTo>
                    <a:pt x="3962" y="25107"/>
                  </a:lnTo>
                  <a:lnTo>
                    <a:pt x="3162" y="23431"/>
                  </a:lnTo>
                  <a:lnTo>
                    <a:pt x="2527" y="26225"/>
                  </a:lnTo>
                  <a:lnTo>
                    <a:pt x="0" y="28143"/>
                  </a:lnTo>
                  <a:lnTo>
                    <a:pt x="5346" y="31851"/>
                  </a:lnTo>
                  <a:lnTo>
                    <a:pt x="8077" y="25488"/>
                  </a:lnTo>
                  <a:lnTo>
                    <a:pt x="9245" y="22771"/>
                  </a:lnTo>
                  <a:close/>
                </a:path>
                <a:path w="655954" h="82550">
                  <a:moveTo>
                    <a:pt x="12738" y="21704"/>
                  </a:moveTo>
                  <a:lnTo>
                    <a:pt x="9893" y="21272"/>
                  </a:lnTo>
                  <a:lnTo>
                    <a:pt x="9499" y="22186"/>
                  </a:lnTo>
                  <a:lnTo>
                    <a:pt x="9385" y="22771"/>
                  </a:lnTo>
                  <a:lnTo>
                    <a:pt x="9499" y="23012"/>
                  </a:lnTo>
                  <a:lnTo>
                    <a:pt x="12738" y="21704"/>
                  </a:lnTo>
                  <a:close/>
                </a:path>
                <a:path w="655954" h="82550">
                  <a:moveTo>
                    <a:pt x="14579" y="25666"/>
                  </a:moveTo>
                  <a:lnTo>
                    <a:pt x="12407" y="25742"/>
                  </a:lnTo>
                  <a:lnTo>
                    <a:pt x="13601" y="26949"/>
                  </a:lnTo>
                  <a:lnTo>
                    <a:pt x="14579" y="25666"/>
                  </a:lnTo>
                  <a:close/>
                </a:path>
                <a:path w="655954" h="82550">
                  <a:moveTo>
                    <a:pt x="20129" y="25361"/>
                  </a:moveTo>
                  <a:lnTo>
                    <a:pt x="19748" y="25374"/>
                  </a:lnTo>
                  <a:lnTo>
                    <a:pt x="19088" y="26301"/>
                  </a:lnTo>
                  <a:lnTo>
                    <a:pt x="20129" y="25361"/>
                  </a:lnTo>
                  <a:close/>
                </a:path>
                <a:path w="655954" h="82550">
                  <a:moveTo>
                    <a:pt x="33350" y="25666"/>
                  </a:moveTo>
                  <a:lnTo>
                    <a:pt x="33312" y="25488"/>
                  </a:lnTo>
                  <a:lnTo>
                    <a:pt x="30594" y="23863"/>
                  </a:lnTo>
                  <a:lnTo>
                    <a:pt x="30099" y="23558"/>
                  </a:lnTo>
                  <a:lnTo>
                    <a:pt x="30226" y="19291"/>
                  </a:lnTo>
                  <a:lnTo>
                    <a:pt x="30276" y="17741"/>
                  </a:lnTo>
                  <a:lnTo>
                    <a:pt x="27101" y="17322"/>
                  </a:lnTo>
                  <a:lnTo>
                    <a:pt x="25463" y="19291"/>
                  </a:lnTo>
                  <a:lnTo>
                    <a:pt x="24777" y="18415"/>
                  </a:lnTo>
                  <a:lnTo>
                    <a:pt x="22758" y="15684"/>
                  </a:lnTo>
                  <a:lnTo>
                    <a:pt x="22720" y="16865"/>
                  </a:lnTo>
                  <a:lnTo>
                    <a:pt x="21501" y="15938"/>
                  </a:lnTo>
                  <a:lnTo>
                    <a:pt x="17335" y="19837"/>
                  </a:lnTo>
                  <a:lnTo>
                    <a:pt x="12738" y="21704"/>
                  </a:lnTo>
                  <a:lnTo>
                    <a:pt x="15328" y="22085"/>
                  </a:lnTo>
                  <a:lnTo>
                    <a:pt x="14579" y="25666"/>
                  </a:lnTo>
                  <a:lnTo>
                    <a:pt x="19748" y="25374"/>
                  </a:lnTo>
                  <a:lnTo>
                    <a:pt x="24155" y="19291"/>
                  </a:lnTo>
                  <a:lnTo>
                    <a:pt x="24269" y="20624"/>
                  </a:lnTo>
                  <a:lnTo>
                    <a:pt x="23964" y="21869"/>
                  </a:lnTo>
                  <a:lnTo>
                    <a:pt x="20129" y="25361"/>
                  </a:lnTo>
                  <a:lnTo>
                    <a:pt x="20866" y="25311"/>
                  </a:lnTo>
                  <a:lnTo>
                    <a:pt x="28625" y="23863"/>
                  </a:lnTo>
                  <a:lnTo>
                    <a:pt x="31051" y="27089"/>
                  </a:lnTo>
                  <a:lnTo>
                    <a:pt x="33134" y="28333"/>
                  </a:lnTo>
                  <a:lnTo>
                    <a:pt x="33350" y="25666"/>
                  </a:lnTo>
                  <a:close/>
                </a:path>
                <a:path w="655954" h="82550">
                  <a:moveTo>
                    <a:pt x="34772" y="26365"/>
                  </a:moveTo>
                  <a:lnTo>
                    <a:pt x="34467" y="21844"/>
                  </a:lnTo>
                  <a:lnTo>
                    <a:pt x="33655" y="22250"/>
                  </a:lnTo>
                  <a:lnTo>
                    <a:pt x="33362" y="25527"/>
                  </a:lnTo>
                  <a:lnTo>
                    <a:pt x="34772" y="26365"/>
                  </a:lnTo>
                  <a:close/>
                </a:path>
                <a:path w="655954" h="82550">
                  <a:moveTo>
                    <a:pt x="43205" y="27025"/>
                  </a:moveTo>
                  <a:lnTo>
                    <a:pt x="42456" y="23406"/>
                  </a:lnTo>
                  <a:lnTo>
                    <a:pt x="41783" y="20129"/>
                  </a:lnTo>
                  <a:lnTo>
                    <a:pt x="41668" y="19672"/>
                  </a:lnTo>
                  <a:lnTo>
                    <a:pt x="40513" y="23406"/>
                  </a:lnTo>
                  <a:lnTo>
                    <a:pt x="39573" y="22466"/>
                  </a:lnTo>
                  <a:lnTo>
                    <a:pt x="39357" y="22250"/>
                  </a:lnTo>
                  <a:lnTo>
                    <a:pt x="39420" y="20904"/>
                  </a:lnTo>
                  <a:lnTo>
                    <a:pt x="39458" y="20624"/>
                  </a:lnTo>
                  <a:lnTo>
                    <a:pt x="39535" y="19875"/>
                  </a:lnTo>
                  <a:lnTo>
                    <a:pt x="36703" y="20624"/>
                  </a:lnTo>
                  <a:lnTo>
                    <a:pt x="37655" y="17805"/>
                  </a:lnTo>
                  <a:lnTo>
                    <a:pt x="33921" y="13525"/>
                  </a:lnTo>
                  <a:lnTo>
                    <a:pt x="34467" y="21844"/>
                  </a:lnTo>
                  <a:lnTo>
                    <a:pt x="36347" y="20904"/>
                  </a:lnTo>
                  <a:lnTo>
                    <a:pt x="37452" y="25019"/>
                  </a:lnTo>
                  <a:lnTo>
                    <a:pt x="38938" y="22466"/>
                  </a:lnTo>
                  <a:lnTo>
                    <a:pt x="43205" y="27025"/>
                  </a:lnTo>
                  <a:close/>
                </a:path>
                <a:path w="655954" h="82550">
                  <a:moveTo>
                    <a:pt x="61061" y="23939"/>
                  </a:moveTo>
                  <a:lnTo>
                    <a:pt x="60883" y="23837"/>
                  </a:lnTo>
                  <a:lnTo>
                    <a:pt x="58585" y="22440"/>
                  </a:lnTo>
                  <a:lnTo>
                    <a:pt x="58572" y="22072"/>
                  </a:lnTo>
                  <a:lnTo>
                    <a:pt x="58902" y="20650"/>
                  </a:lnTo>
                  <a:lnTo>
                    <a:pt x="58991" y="20269"/>
                  </a:lnTo>
                  <a:lnTo>
                    <a:pt x="59309" y="18935"/>
                  </a:lnTo>
                  <a:lnTo>
                    <a:pt x="60718" y="19278"/>
                  </a:lnTo>
                  <a:lnTo>
                    <a:pt x="60706" y="18935"/>
                  </a:lnTo>
                  <a:lnTo>
                    <a:pt x="60655" y="15786"/>
                  </a:lnTo>
                  <a:lnTo>
                    <a:pt x="56629" y="20269"/>
                  </a:lnTo>
                  <a:lnTo>
                    <a:pt x="56007" y="17919"/>
                  </a:lnTo>
                  <a:lnTo>
                    <a:pt x="51511" y="20650"/>
                  </a:lnTo>
                  <a:lnTo>
                    <a:pt x="53035" y="16637"/>
                  </a:lnTo>
                  <a:lnTo>
                    <a:pt x="50584" y="22072"/>
                  </a:lnTo>
                  <a:lnTo>
                    <a:pt x="45643" y="16637"/>
                  </a:lnTo>
                  <a:lnTo>
                    <a:pt x="45872" y="17767"/>
                  </a:lnTo>
                  <a:lnTo>
                    <a:pt x="44919" y="17170"/>
                  </a:lnTo>
                  <a:lnTo>
                    <a:pt x="42824" y="22326"/>
                  </a:lnTo>
                  <a:lnTo>
                    <a:pt x="43091" y="24942"/>
                  </a:lnTo>
                  <a:lnTo>
                    <a:pt x="44183" y="24117"/>
                  </a:lnTo>
                  <a:lnTo>
                    <a:pt x="45542" y="25946"/>
                  </a:lnTo>
                  <a:lnTo>
                    <a:pt x="45796" y="23622"/>
                  </a:lnTo>
                  <a:lnTo>
                    <a:pt x="45618" y="23025"/>
                  </a:lnTo>
                  <a:lnTo>
                    <a:pt x="45669" y="21577"/>
                  </a:lnTo>
                  <a:lnTo>
                    <a:pt x="44945" y="22136"/>
                  </a:lnTo>
                  <a:lnTo>
                    <a:pt x="46139" y="18973"/>
                  </a:lnTo>
                  <a:lnTo>
                    <a:pt x="47345" y="24549"/>
                  </a:lnTo>
                  <a:lnTo>
                    <a:pt x="56667" y="23837"/>
                  </a:lnTo>
                  <a:lnTo>
                    <a:pt x="61061" y="23939"/>
                  </a:lnTo>
                  <a:close/>
                </a:path>
                <a:path w="655954" h="82550">
                  <a:moveTo>
                    <a:pt x="85902" y="12077"/>
                  </a:moveTo>
                  <a:lnTo>
                    <a:pt x="85255" y="11849"/>
                  </a:lnTo>
                  <a:lnTo>
                    <a:pt x="85407" y="12446"/>
                  </a:lnTo>
                  <a:lnTo>
                    <a:pt x="85902" y="12077"/>
                  </a:lnTo>
                  <a:close/>
                </a:path>
                <a:path w="655954" h="82550">
                  <a:moveTo>
                    <a:pt x="87185" y="12509"/>
                  </a:moveTo>
                  <a:lnTo>
                    <a:pt x="86499" y="11620"/>
                  </a:lnTo>
                  <a:lnTo>
                    <a:pt x="85902" y="12077"/>
                  </a:lnTo>
                  <a:lnTo>
                    <a:pt x="87185" y="12509"/>
                  </a:lnTo>
                  <a:close/>
                </a:path>
                <a:path w="655954" h="82550">
                  <a:moveTo>
                    <a:pt x="102628" y="11988"/>
                  </a:moveTo>
                  <a:lnTo>
                    <a:pt x="102539" y="11620"/>
                  </a:lnTo>
                  <a:lnTo>
                    <a:pt x="101714" y="9906"/>
                  </a:lnTo>
                  <a:lnTo>
                    <a:pt x="99860" y="12738"/>
                  </a:lnTo>
                  <a:lnTo>
                    <a:pt x="102628" y="11988"/>
                  </a:lnTo>
                  <a:close/>
                </a:path>
                <a:path w="655954" h="82550">
                  <a:moveTo>
                    <a:pt x="105079" y="19558"/>
                  </a:moveTo>
                  <a:lnTo>
                    <a:pt x="104622" y="19037"/>
                  </a:lnTo>
                  <a:lnTo>
                    <a:pt x="104495" y="18313"/>
                  </a:lnTo>
                  <a:lnTo>
                    <a:pt x="104178" y="16332"/>
                  </a:lnTo>
                  <a:lnTo>
                    <a:pt x="104165" y="16192"/>
                  </a:lnTo>
                  <a:lnTo>
                    <a:pt x="102590" y="16332"/>
                  </a:lnTo>
                  <a:lnTo>
                    <a:pt x="102590" y="15976"/>
                  </a:lnTo>
                  <a:lnTo>
                    <a:pt x="102717" y="11963"/>
                  </a:lnTo>
                  <a:lnTo>
                    <a:pt x="101180" y="15976"/>
                  </a:lnTo>
                  <a:lnTo>
                    <a:pt x="99021" y="11239"/>
                  </a:lnTo>
                  <a:lnTo>
                    <a:pt x="89293" y="12306"/>
                  </a:lnTo>
                  <a:lnTo>
                    <a:pt x="86055" y="14795"/>
                  </a:lnTo>
                  <a:lnTo>
                    <a:pt x="85407" y="12446"/>
                  </a:lnTo>
                  <a:lnTo>
                    <a:pt x="83985" y="13538"/>
                  </a:lnTo>
                  <a:lnTo>
                    <a:pt x="83896" y="16459"/>
                  </a:lnTo>
                  <a:lnTo>
                    <a:pt x="80645" y="18935"/>
                  </a:lnTo>
                  <a:lnTo>
                    <a:pt x="76644" y="17018"/>
                  </a:lnTo>
                  <a:lnTo>
                    <a:pt x="73736" y="14300"/>
                  </a:lnTo>
                  <a:lnTo>
                    <a:pt x="74269" y="16319"/>
                  </a:lnTo>
                  <a:lnTo>
                    <a:pt x="74396" y="17462"/>
                  </a:lnTo>
                  <a:lnTo>
                    <a:pt x="71907" y="22072"/>
                  </a:lnTo>
                  <a:lnTo>
                    <a:pt x="68300" y="13474"/>
                  </a:lnTo>
                  <a:lnTo>
                    <a:pt x="63906" y="16141"/>
                  </a:lnTo>
                  <a:lnTo>
                    <a:pt x="63855" y="16281"/>
                  </a:lnTo>
                  <a:lnTo>
                    <a:pt x="62458" y="16878"/>
                  </a:lnTo>
                  <a:lnTo>
                    <a:pt x="61214" y="23228"/>
                  </a:lnTo>
                  <a:lnTo>
                    <a:pt x="61112" y="23939"/>
                  </a:lnTo>
                  <a:lnTo>
                    <a:pt x="66954" y="24091"/>
                  </a:lnTo>
                  <a:lnTo>
                    <a:pt x="77609" y="23545"/>
                  </a:lnTo>
                  <a:lnTo>
                    <a:pt x="82461" y="22072"/>
                  </a:lnTo>
                  <a:lnTo>
                    <a:pt x="88011" y="20396"/>
                  </a:lnTo>
                  <a:lnTo>
                    <a:pt x="85801" y="23507"/>
                  </a:lnTo>
                  <a:lnTo>
                    <a:pt x="90309" y="21856"/>
                  </a:lnTo>
                  <a:lnTo>
                    <a:pt x="93814" y="23228"/>
                  </a:lnTo>
                  <a:lnTo>
                    <a:pt x="97091" y="23444"/>
                  </a:lnTo>
                  <a:lnTo>
                    <a:pt x="98285" y="21856"/>
                  </a:lnTo>
                  <a:lnTo>
                    <a:pt x="99364" y="20396"/>
                  </a:lnTo>
                  <a:lnTo>
                    <a:pt x="100457" y="18935"/>
                  </a:lnTo>
                  <a:lnTo>
                    <a:pt x="100926" y="18313"/>
                  </a:lnTo>
                  <a:lnTo>
                    <a:pt x="100050" y="24676"/>
                  </a:lnTo>
                  <a:lnTo>
                    <a:pt x="103162" y="26543"/>
                  </a:lnTo>
                  <a:lnTo>
                    <a:pt x="105067" y="19875"/>
                  </a:lnTo>
                  <a:lnTo>
                    <a:pt x="105079" y="19558"/>
                  </a:lnTo>
                  <a:close/>
                </a:path>
                <a:path w="655954" h="82550">
                  <a:moveTo>
                    <a:pt x="105333" y="15468"/>
                  </a:moveTo>
                  <a:lnTo>
                    <a:pt x="104013" y="15240"/>
                  </a:lnTo>
                  <a:lnTo>
                    <a:pt x="104165" y="16192"/>
                  </a:lnTo>
                  <a:lnTo>
                    <a:pt x="104711" y="16141"/>
                  </a:lnTo>
                  <a:lnTo>
                    <a:pt x="105333" y="15468"/>
                  </a:lnTo>
                  <a:close/>
                </a:path>
                <a:path w="655954" h="82550">
                  <a:moveTo>
                    <a:pt x="106819" y="17348"/>
                  </a:moveTo>
                  <a:lnTo>
                    <a:pt x="106756" y="16637"/>
                  </a:lnTo>
                  <a:lnTo>
                    <a:pt x="106299" y="15621"/>
                  </a:lnTo>
                  <a:lnTo>
                    <a:pt x="105143" y="19634"/>
                  </a:lnTo>
                  <a:lnTo>
                    <a:pt x="106489" y="21145"/>
                  </a:lnTo>
                  <a:lnTo>
                    <a:pt x="106819" y="17348"/>
                  </a:lnTo>
                  <a:close/>
                </a:path>
                <a:path w="655954" h="82550">
                  <a:moveTo>
                    <a:pt x="107061" y="13614"/>
                  </a:moveTo>
                  <a:lnTo>
                    <a:pt x="105549" y="15240"/>
                  </a:lnTo>
                  <a:lnTo>
                    <a:pt x="105460" y="15481"/>
                  </a:lnTo>
                  <a:lnTo>
                    <a:pt x="106299" y="15621"/>
                  </a:lnTo>
                  <a:lnTo>
                    <a:pt x="107061" y="13614"/>
                  </a:lnTo>
                  <a:close/>
                </a:path>
                <a:path w="655954" h="82550">
                  <a:moveTo>
                    <a:pt x="116840" y="21386"/>
                  </a:moveTo>
                  <a:lnTo>
                    <a:pt x="115849" y="20383"/>
                  </a:lnTo>
                  <a:lnTo>
                    <a:pt x="115138" y="20916"/>
                  </a:lnTo>
                  <a:lnTo>
                    <a:pt x="116128" y="23012"/>
                  </a:lnTo>
                  <a:lnTo>
                    <a:pt x="116840" y="21386"/>
                  </a:lnTo>
                  <a:close/>
                </a:path>
                <a:path w="655954" h="82550">
                  <a:moveTo>
                    <a:pt x="117055" y="21577"/>
                  </a:moveTo>
                  <a:lnTo>
                    <a:pt x="117017" y="20993"/>
                  </a:lnTo>
                  <a:lnTo>
                    <a:pt x="116840" y="21386"/>
                  </a:lnTo>
                  <a:lnTo>
                    <a:pt x="117055" y="21577"/>
                  </a:lnTo>
                  <a:close/>
                </a:path>
                <a:path w="655954" h="82550">
                  <a:moveTo>
                    <a:pt x="133400" y="11201"/>
                  </a:moveTo>
                  <a:lnTo>
                    <a:pt x="131991" y="10845"/>
                  </a:lnTo>
                  <a:lnTo>
                    <a:pt x="133197" y="12065"/>
                  </a:lnTo>
                  <a:lnTo>
                    <a:pt x="133400" y="11201"/>
                  </a:lnTo>
                  <a:close/>
                </a:path>
                <a:path w="655954" h="82550">
                  <a:moveTo>
                    <a:pt x="134886" y="8648"/>
                  </a:moveTo>
                  <a:lnTo>
                    <a:pt x="134366" y="8331"/>
                  </a:lnTo>
                  <a:lnTo>
                    <a:pt x="133324" y="7708"/>
                  </a:lnTo>
                  <a:lnTo>
                    <a:pt x="132245" y="8534"/>
                  </a:lnTo>
                  <a:lnTo>
                    <a:pt x="132930" y="9436"/>
                  </a:lnTo>
                  <a:lnTo>
                    <a:pt x="134327" y="9791"/>
                  </a:lnTo>
                  <a:lnTo>
                    <a:pt x="134886" y="8648"/>
                  </a:lnTo>
                  <a:close/>
                </a:path>
                <a:path w="655954" h="82550">
                  <a:moveTo>
                    <a:pt x="140106" y="70612"/>
                  </a:moveTo>
                  <a:lnTo>
                    <a:pt x="139573" y="69989"/>
                  </a:lnTo>
                  <a:lnTo>
                    <a:pt x="139141" y="68529"/>
                  </a:lnTo>
                  <a:lnTo>
                    <a:pt x="138582" y="69392"/>
                  </a:lnTo>
                  <a:lnTo>
                    <a:pt x="139115" y="71869"/>
                  </a:lnTo>
                  <a:lnTo>
                    <a:pt x="139179" y="73494"/>
                  </a:lnTo>
                  <a:lnTo>
                    <a:pt x="139865" y="72428"/>
                  </a:lnTo>
                  <a:lnTo>
                    <a:pt x="139966" y="71869"/>
                  </a:lnTo>
                  <a:lnTo>
                    <a:pt x="140106" y="70612"/>
                  </a:lnTo>
                  <a:close/>
                </a:path>
                <a:path w="655954" h="82550">
                  <a:moveTo>
                    <a:pt x="142074" y="72605"/>
                  </a:moveTo>
                  <a:lnTo>
                    <a:pt x="141998" y="71869"/>
                  </a:lnTo>
                  <a:lnTo>
                    <a:pt x="141198" y="68910"/>
                  </a:lnTo>
                  <a:lnTo>
                    <a:pt x="142074" y="72605"/>
                  </a:lnTo>
                  <a:close/>
                </a:path>
                <a:path w="655954" h="82550">
                  <a:moveTo>
                    <a:pt x="142227" y="73228"/>
                  </a:moveTo>
                  <a:lnTo>
                    <a:pt x="142074" y="72605"/>
                  </a:lnTo>
                  <a:lnTo>
                    <a:pt x="140703" y="76161"/>
                  </a:lnTo>
                  <a:lnTo>
                    <a:pt x="139534" y="75831"/>
                  </a:lnTo>
                  <a:lnTo>
                    <a:pt x="139115" y="74180"/>
                  </a:lnTo>
                  <a:lnTo>
                    <a:pt x="138823" y="76962"/>
                  </a:lnTo>
                  <a:lnTo>
                    <a:pt x="137553" y="78943"/>
                  </a:lnTo>
                  <a:lnTo>
                    <a:pt x="140309" y="82537"/>
                  </a:lnTo>
                  <a:lnTo>
                    <a:pt x="141617" y="76161"/>
                  </a:lnTo>
                  <a:lnTo>
                    <a:pt x="142227" y="73228"/>
                  </a:lnTo>
                  <a:close/>
                </a:path>
                <a:path w="655954" h="82550">
                  <a:moveTo>
                    <a:pt x="143954" y="72224"/>
                  </a:moveTo>
                  <a:lnTo>
                    <a:pt x="142519" y="71869"/>
                  </a:lnTo>
                  <a:lnTo>
                    <a:pt x="142443" y="72224"/>
                  </a:lnTo>
                  <a:lnTo>
                    <a:pt x="142328" y="73596"/>
                  </a:lnTo>
                  <a:lnTo>
                    <a:pt x="143954" y="72224"/>
                  </a:lnTo>
                  <a:close/>
                </a:path>
                <a:path w="655954" h="82550">
                  <a:moveTo>
                    <a:pt x="144957" y="76149"/>
                  </a:moveTo>
                  <a:lnTo>
                    <a:pt x="143840" y="76263"/>
                  </a:lnTo>
                  <a:lnTo>
                    <a:pt x="144462" y="77457"/>
                  </a:lnTo>
                  <a:lnTo>
                    <a:pt x="144957" y="76149"/>
                  </a:lnTo>
                  <a:close/>
                </a:path>
                <a:path w="655954" h="82550">
                  <a:moveTo>
                    <a:pt x="147764" y="75717"/>
                  </a:moveTo>
                  <a:lnTo>
                    <a:pt x="147574" y="75742"/>
                  </a:lnTo>
                  <a:lnTo>
                    <a:pt x="147256" y="76682"/>
                  </a:lnTo>
                  <a:lnTo>
                    <a:pt x="147764" y="75717"/>
                  </a:lnTo>
                  <a:close/>
                </a:path>
                <a:path w="655954" h="82550">
                  <a:moveTo>
                    <a:pt x="154508" y="75603"/>
                  </a:moveTo>
                  <a:lnTo>
                    <a:pt x="153123" y="74041"/>
                  </a:lnTo>
                  <a:lnTo>
                    <a:pt x="152869" y="73761"/>
                  </a:lnTo>
                  <a:lnTo>
                    <a:pt x="152844" y="69545"/>
                  </a:lnTo>
                  <a:lnTo>
                    <a:pt x="152857" y="67868"/>
                  </a:lnTo>
                  <a:lnTo>
                    <a:pt x="151244" y="67551"/>
                  </a:lnTo>
                  <a:lnTo>
                    <a:pt x="150431" y="69545"/>
                  </a:lnTo>
                  <a:lnTo>
                    <a:pt x="149021" y="65989"/>
                  </a:lnTo>
                  <a:lnTo>
                    <a:pt x="149009" y="67170"/>
                  </a:lnTo>
                  <a:lnTo>
                    <a:pt x="148386" y="66268"/>
                  </a:lnTo>
                  <a:lnTo>
                    <a:pt x="146304" y="70256"/>
                  </a:lnTo>
                  <a:lnTo>
                    <a:pt x="143954" y="72224"/>
                  </a:lnTo>
                  <a:lnTo>
                    <a:pt x="145300" y="72555"/>
                  </a:lnTo>
                  <a:lnTo>
                    <a:pt x="144957" y="76149"/>
                  </a:lnTo>
                  <a:lnTo>
                    <a:pt x="147574" y="75742"/>
                  </a:lnTo>
                  <a:lnTo>
                    <a:pt x="149656" y="69811"/>
                  </a:lnTo>
                  <a:lnTo>
                    <a:pt x="149656" y="68935"/>
                  </a:lnTo>
                  <a:lnTo>
                    <a:pt x="149745" y="69545"/>
                  </a:lnTo>
                  <a:lnTo>
                    <a:pt x="149796" y="69405"/>
                  </a:lnTo>
                  <a:lnTo>
                    <a:pt x="149821" y="70904"/>
                  </a:lnTo>
                  <a:lnTo>
                    <a:pt x="149720" y="71869"/>
                  </a:lnTo>
                  <a:lnTo>
                    <a:pt x="149631" y="72224"/>
                  </a:lnTo>
                  <a:lnTo>
                    <a:pt x="147764" y="75717"/>
                  </a:lnTo>
                  <a:lnTo>
                    <a:pt x="148145" y="75653"/>
                  </a:lnTo>
                  <a:lnTo>
                    <a:pt x="152082" y="74041"/>
                  </a:lnTo>
                  <a:lnTo>
                    <a:pt x="153339" y="77216"/>
                  </a:lnTo>
                  <a:lnTo>
                    <a:pt x="154419" y="78409"/>
                  </a:lnTo>
                  <a:lnTo>
                    <a:pt x="154508" y="75603"/>
                  </a:lnTo>
                  <a:close/>
                </a:path>
                <a:path w="655954" h="82550">
                  <a:moveTo>
                    <a:pt x="155232" y="76403"/>
                  </a:moveTo>
                  <a:lnTo>
                    <a:pt x="155028" y="71894"/>
                  </a:lnTo>
                  <a:lnTo>
                    <a:pt x="154711" y="72224"/>
                  </a:lnTo>
                  <a:lnTo>
                    <a:pt x="154609" y="75717"/>
                  </a:lnTo>
                  <a:lnTo>
                    <a:pt x="155232" y="76403"/>
                  </a:lnTo>
                  <a:close/>
                </a:path>
                <a:path w="655954" h="82550">
                  <a:moveTo>
                    <a:pt x="159537" y="76885"/>
                  </a:moveTo>
                  <a:lnTo>
                    <a:pt x="159118" y="73317"/>
                  </a:lnTo>
                  <a:lnTo>
                    <a:pt x="158686" y="69557"/>
                  </a:lnTo>
                  <a:lnTo>
                    <a:pt x="158127" y="73317"/>
                  </a:lnTo>
                  <a:lnTo>
                    <a:pt x="157645" y="72415"/>
                  </a:lnTo>
                  <a:lnTo>
                    <a:pt x="157556" y="72224"/>
                  </a:lnTo>
                  <a:lnTo>
                    <a:pt x="157556" y="70904"/>
                  </a:lnTo>
                  <a:lnTo>
                    <a:pt x="157568" y="70612"/>
                  </a:lnTo>
                  <a:lnTo>
                    <a:pt x="157607" y="69811"/>
                  </a:lnTo>
                  <a:lnTo>
                    <a:pt x="156159" y="70612"/>
                  </a:lnTo>
                  <a:lnTo>
                    <a:pt x="156565" y="68059"/>
                  </a:lnTo>
                  <a:lnTo>
                    <a:pt x="156540" y="67551"/>
                  </a:lnTo>
                  <a:lnTo>
                    <a:pt x="154673" y="63588"/>
                  </a:lnTo>
                  <a:lnTo>
                    <a:pt x="155028" y="71894"/>
                  </a:lnTo>
                  <a:lnTo>
                    <a:pt x="155981" y="70904"/>
                  </a:lnTo>
                  <a:lnTo>
                    <a:pt x="156578" y="74993"/>
                  </a:lnTo>
                  <a:lnTo>
                    <a:pt x="157327" y="72415"/>
                  </a:lnTo>
                  <a:lnTo>
                    <a:pt x="159537" y="76885"/>
                  </a:lnTo>
                  <a:close/>
                </a:path>
                <a:path w="655954" h="82550">
                  <a:moveTo>
                    <a:pt x="164503" y="18478"/>
                  </a:moveTo>
                  <a:lnTo>
                    <a:pt x="163893" y="16802"/>
                  </a:lnTo>
                  <a:lnTo>
                    <a:pt x="163614" y="16052"/>
                  </a:lnTo>
                  <a:lnTo>
                    <a:pt x="162928" y="14147"/>
                  </a:lnTo>
                  <a:lnTo>
                    <a:pt x="159524" y="16052"/>
                  </a:lnTo>
                  <a:lnTo>
                    <a:pt x="159715" y="13474"/>
                  </a:lnTo>
                  <a:lnTo>
                    <a:pt x="159880" y="11252"/>
                  </a:lnTo>
                  <a:lnTo>
                    <a:pt x="160007" y="9575"/>
                  </a:lnTo>
                  <a:lnTo>
                    <a:pt x="160058" y="8483"/>
                  </a:lnTo>
                  <a:lnTo>
                    <a:pt x="155917" y="6616"/>
                  </a:lnTo>
                  <a:lnTo>
                    <a:pt x="151638" y="9334"/>
                  </a:lnTo>
                  <a:lnTo>
                    <a:pt x="148031" y="11252"/>
                  </a:lnTo>
                  <a:lnTo>
                    <a:pt x="144614" y="7581"/>
                  </a:lnTo>
                  <a:lnTo>
                    <a:pt x="141884" y="8953"/>
                  </a:lnTo>
                  <a:lnTo>
                    <a:pt x="138366" y="10236"/>
                  </a:lnTo>
                  <a:lnTo>
                    <a:pt x="136321" y="13931"/>
                  </a:lnTo>
                  <a:lnTo>
                    <a:pt x="136563" y="11620"/>
                  </a:lnTo>
                  <a:lnTo>
                    <a:pt x="131406" y="15557"/>
                  </a:lnTo>
                  <a:lnTo>
                    <a:pt x="131394" y="15379"/>
                  </a:lnTo>
                  <a:lnTo>
                    <a:pt x="129794" y="13944"/>
                  </a:lnTo>
                  <a:lnTo>
                    <a:pt x="131762" y="13157"/>
                  </a:lnTo>
                  <a:lnTo>
                    <a:pt x="128320" y="10109"/>
                  </a:lnTo>
                  <a:lnTo>
                    <a:pt x="125387" y="13792"/>
                  </a:lnTo>
                  <a:lnTo>
                    <a:pt x="122135" y="16281"/>
                  </a:lnTo>
                  <a:lnTo>
                    <a:pt x="123024" y="16319"/>
                  </a:lnTo>
                  <a:lnTo>
                    <a:pt x="121500" y="19926"/>
                  </a:lnTo>
                  <a:lnTo>
                    <a:pt x="120535" y="19189"/>
                  </a:lnTo>
                  <a:lnTo>
                    <a:pt x="120192" y="18719"/>
                  </a:lnTo>
                  <a:lnTo>
                    <a:pt x="119735" y="18084"/>
                  </a:lnTo>
                  <a:lnTo>
                    <a:pt x="119291" y="17462"/>
                  </a:lnTo>
                  <a:lnTo>
                    <a:pt x="116979" y="18084"/>
                  </a:lnTo>
                  <a:lnTo>
                    <a:pt x="117208" y="17348"/>
                  </a:lnTo>
                  <a:lnTo>
                    <a:pt x="118148" y="14351"/>
                  </a:lnTo>
                  <a:lnTo>
                    <a:pt x="119900" y="14427"/>
                  </a:lnTo>
                  <a:lnTo>
                    <a:pt x="120675" y="12433"/>
                  </a:lnTo>
                  <a:lnTo>
                    <a:pt x="120091" y="11988"/>
                  </a:lnTo>
                  <a:lnTo>
                    <a:pt x="117627" y="10083"/>
                  </a:lnTo>
                  <a:lnTo>
                    <a:pt x="115100" y="11239"/>
                  </a:lnTo>
                  <a:lnTo>
                    <a:pt x="113017" y="11988"/>
                  </a:lnTo>
                  <a:lnTo>
                    <a:pt x="110921" y="8534"/>
                  </a:lnTo>
                  <a:lnTo>
                    <a:pt x="111277" y="8267"/>
                  </a:lnTo>
                  <a:lnTo>
                    <a:pt x="110604" y="7353"/>
                  </a:lnTo>
                  <a:lnTo>
                    <a:pt x="109308" y="9042"/>
                  </a:lnTo>
                  <a:lnTo>
                    <a:pt x="108242" y="9867"/>
                  </a:lnTo>
                  <a:lnTo>
                    <a:pt x="110261" y="12585"/>
                  </a:lnTo>
                  <a:lnTo>
                    <a:pt x="109181" y="13411"/>
                  </a:lnTo>
                  <a:lnTo>
                    <a:pt x="108546" y="17348"/>
                  </a:lnTo>
                  <a:lnTo>
                    <a:pt x="108127" y="19177"/>
                  </a:lnTo>
                  <a:lnTo>
                    <a:pt x="107022" y="15074"/>
                  </a:lnTo>
                  <a:lnTo>
                    <a:pt x="106934" y="17018"/>
                  </a:lnTo>
                  <a:lnTo>
                    <a:pt x="109448" y="22440"/>
                  </a:lnTo>
                  <a:lnTo>
                    <a:pt x="109169" y="19799"/>
                  </a:lnTo>
                  <a:lnTo>
                    <a:pt x="111252" y="21056"/>
                  </a:lnTo>
                  <a:lnTo>
                    <a:pt x="111023" y="20269"/>
                  </a:lnTo>
                  <a:lnTo>
                    <a:pt x="110985" y="19799"/>
                  </a:lnTo>
                  <a:lnTo>
                    <a:pt x="111569" y="19177"/>
                  </a:lnTo>
                  <a:lnTo>
                    <a:pt x="113296" y="17348"/>
                  </a:lnTo>
                  <a:lnTo>
                    <a:pt x="114693" y="17703"/>
                  </a:lnTo>
                  <a:lnTo>
                    <a:pt x="116928" y="19558"/>
                  </a:lnTo>
                  <a:lnTo>
                    <a:pt x="117017" y="20993"/>
                  </a:lnTo>
                  <a:lnTo>
                    <a:pt x="118021" y="18719"/>
                  </a:lnTo>
                  <a:lnTo>
                    <a:pt x="119786" y="18796"/>
                  </a:lnTo>
                  <a:lnTo>
                    <a:pt x="120980" y="20383"/>
                  </a:lnTo>
                  <a:lnTo>
                    <a:pt x="121069" y="20650"/>
                  </a:lnTo>
                  <a:lnTo>
                    <a:pt x="119684" y="21691"/>
                  </a:lnTo>
                  <a:lnTo>
                    <a:pt x="119494" y="22567"/>
                  </a:lnTo>
                  <a:lnTo>
                    <a:pt x="124764" y="19926"/>
                  </a:lnTo>
                  <a:lnTo>
                    <a:pt x="127127" y="26657"/>
                  </a:lnTo>
                  <a:lnTo>
                    <a:pt x="129971" y="19875"/>
                  </a:lnTo>
                  <a:lnTo>
                    <a:pt x="131076" y="17259"/>
                  </a:lnTo>
                  <a:lnTo>
                    <a:pt x="133299" y="20497"/>
                  </a:lnTo>
                  <a:lnTo>
                    <a:pt x="134099" y="18478"/>
                  </a:lnTo>
                  <a:lnTo>
                    <a:pt x="137515" y="15151"/>
                  </a:lnTo>
                  <a:lnTo>
                    <a:pt x="136423" y="22377"/>
                  </a:lnTo>
                  <a:lnTo>
                    <a:pt x="139014" y="23926"/>
                  </a:lnTo>
                  <a:lnTo>
                    <a:pt x="142214" y="22910"/>
                  </a:lnTo>
                  <a:lnTo>
                    <a:pt x="144018" y="15151"/>
                  </a:lnTo>
                  <a:lnTo>
                    <a:pt x="144233" y="14262"/>
                  </a:lnTo>
                  <a:lnTo>
                    <a:pt x="146989" y="16395"/>
                  </a:lnTo>
                  <a:lnTo>
                    <a:pt x="148221" y="16154"/>
                  </a:lnTo>
                  <a:lnTo>
                    <a:pt x="147955" y="18592"/>
                  </a:lnTo>
                  <a:lnTo>
                    <a:pt x="147586" y="20218"/>
                  </a:lnTo>
                  <a:lnTo>
                    <a:pt x="150393" y="20916"/>
                  </a:lnTo>
                  <a:lnTo>
                    <a:pt x="151282" y="16154"/>
                  </a:lnTo>
                  <a:lnTo>
                    <a:pt x="151638" y="14274"/>
                  </a:lnTo>
                  <a:lnTo>
                    <a:pt x="152476" y="13931"/>
                  </a:lnTo>
                  <a:lnTo>
                    <a:pt x="153606" y="13474"/>
                  </a:lnTo>
                  <a:lnTo>
                    <a:pt x="155181" y="20307"/>
                  </a:lnTo>
                  <a:lnTo>
                    <a:pt x="158597" y="19138"/>
                  </a:lnTo>
                  <a:lnTo>
                    <a:pt x="162687" y="16802"/>
                  </a:lnTo>
                  <a:lnTo>
                    <a:pt x="164503" y="18478"/>
                  </a:lnTo>
                  <a:close/>
                </a:path>
                <a:path w="655954" h="82550">
                  <a:moveTo>
                    <a:pt x="168376" y="68745"/>
                  </a:moveTo>
                  <a:lnTo>
                    <a:pt x="168363" y="68440"/>
                  </a:lnTo>
                  <a:lnTo>
                    <a:pt x="168313" y="65252"/>
                  </a:lnTo>
                  <a:lnTo>
                    <a:pt x="166306" y="69824"/>
                  </a:lnTo>
                  <a:lnTo>
                    <a:pt x="165963" y="67500"/>
                  </a:lnTo>
                  <a:lnTo>
                    <a:pt x="163703" y="70307"/>
                  </a:lnTo>
                  <a:lnTo>
                    <a:pt x="164439" y="66281"/>
                  </a:lnTo>
                  <a:lnTo>
                    <a:pt x="163245" y="71767"/>
                  </a:lnTo>
                  <a:lnTo>
                    <a:pt x="160680" y="66433"/>
                  </a:lnTo>
                  <a:lnTo>
                    <a:pt x="160807" y="67576"/>
                  </a:lnTo>
                  <a:lnTo>
                    <a:pt x="160312" y="67005"/>
                  </a:lnTo>
                  <a:lnTo>
                    <a:pt x="159296" y="72186"/>
                  </a:lnTo>
                  <a:lnTo>
                    <a:pt x="159461" y="74815"/>
                  </a:lnTo>
                  <a:lnTo>
                    <a:pt x="160007" y="73964"/>
                  </a:lnTo>
                  <a:lnTo>
                    <a:pt x="160705" y="75742"/>
                  </a:lnTo>
                  <a:lnTo>
                    <a:pt x="160820" y="73406"/>
                  </a:lnTo>
                  <a:lnTo>
                    <a:pt x="160731" y="72834"/>
                  </a:lnTo>
                  <a:lnTo>
                    <a:pt x="160731" y="71386"/>
                  </a:lnTo>
                  <a:lnTo>
                    <a:pt x="160375" y="71945"/>
                  </a:lnTo>
                  <a:lnTo>
                    <a:pt x="160947" y="68757"/>
                  </a:lnTo>
                  <a:lnTo>
                    <a:pt x="161620" y="74320"/>
                  </a:lnTo>
                  <a:lnTo>
                    <a:pt x="167157" y="71767"/>
                  </a:lnTo>
                  <a:lnTo>
                    <a:pt x="167284" y="71716"/>
                  </a:lnTo>
                  <a:lnTo>
                    <a:pt x="167449" y="70307"/>
                  </a:lnTo>
                  <a:lnTo>
                    <a:pt x="167500" y="69824"/>
                  </a:lnTo>
                  <a:lnTo>
                    <a:pt x="167665" y="68440"/>
                  </a:lnTo>
                  <a:lnTo>
                    <a:pt x="168376" y="68745"/>
                  </a:lnTo>
                  <a:close/>
                </a:path>
                <a:path w="655954" h="82550">
                  <a:moveTo>
                    <a:pt x="168694" y="72351"/>
                  </a:moveTo>
                  <a:lnTo>
                    <a:pt x="167462" y="71628"/>
                  </a:lnTo>
                  <a:lnTo>
                    <a:pt x="167284" y="71716"/>
                  </a:lnTo>
                  <a:lnTo>
                    <a:pt x="167322" y="71970"/>
                  </a:lnTo>
                  <a:lnTo>
                    <a:pt x="168605" y="73380"/>
                  </a:lnTo>
                  <a:lnTo>
                    <a:pt x="168694" y="72351"/>
                  </a:lnTo>
                  <a:close/>
                </a:path>
                <a:path w="655954" h="82550">
                  <a:moveTo>
                    <a:pt x="181102" y="60960"/>
                  </a:moveTo>
                  <a:lnTo>
                    <a:pt x="180797" y="60769"/>
                  </a:lnTo>
                  <a:lnTo>
                    <a:pt x="180873" y="61379"/>
                  </a:lnTo>
                  <a:lnTo>
                    <a:pt x="181013" y="61163"/>
                  </a:lnTo>
                  <a:lnTo>
                    <a:pt x="181102" y="60960"/>
                  </a:lnTo>
                  <a:close/>
                </a:path>
                <a:path w="655954" h="82550">
                  <a:moveTo>
                    <a:pt x="181800" y="61379"/>
                  </a:moveTo>
                  <a:lnTo>
                    <a:pt x="181432" y="60515"/>
                  </a:lnTo>
                  <a:lnTo>
                    <a:pt x="181127" y="60985"/>
                  </a:lnTo>
                  <a:lnTo>
                    <a:pt x="181800" y="61379"/>
                  </a:lnTo>
                  <a:close/>
                </a:path>
                <a:path w="655954" h="82550">
                  <a:moveTo>
                    <a:pt x="185458" y="8953"/>
                  </a:moveTo>
                  <a:lnTo>
                    <a:pt x="185420" y="8140"/>
                  </a:lnTo>
                  <a:lnTo>
                    <a:pt x="183959" y="9652"/>
                  </a:lnTo>
                  <a:lnTo>
                    <a:pt x="184492" y="9728"/>
                  </a:lnTo>
                  <a:lnTo>
                    <a:pt x="185000" y="9588"/>
                  </a:lnTo>
                  <a:lnTo>
                    <a:pt x="185458" y="8953"/>
                  </a:lnTo>
                  <a:close/>
                </a:path>
                <a:path w="655954" h="82550">
                  <a:moveTo>
                    <a:pt x="186893" y="7632"/>
                  </a:moveTo>
                  <a:lnTo>
                    <a:pt x="185242" y="4876"/>
                  </a:lnTo>
                  <a:lnTo>
                    <a:pt x="185420" y="8140"/>
                  </a:lnTo>
                  <a:lnTo>
                    <a:pt x="186182" y="7632"/>
                  </a:lnTo>
                  <a:lnTo>
                    <a:pt x="186893" y="7632"/>
                  </a:lnTo>
                  <a:close/>
                </a:path>
                <a:path w="655954" h="82550">
                  <a:moveTo>
                    <a:pt x="187579" y="8763"/>
                  </a:moveTo>
                  <a:lnTo>
                    <a:pt x="186944" y="7632"/>
                  </a:lnTo>
                  <a:lnTo>
                    <a:pt x="187579" y="8763"/>
                  </a:lnTo>
                  <a:close/>
                </a:path>
                <a:path w="655954" h="82550">
                  <a:moveTo>
                    <a:pt x="189572" y="60579"/>
                  </a:moveTo>
                  <a:lnTo>
                    <a:pt x="189522" y="59867"/>
                  </a:lnTo>
                  <a:lnTo>
                    <a:pt x="189166" y="58470"/>
                  </a:lnTo>
                  <a:lnTo>
                    <a:pt x="188252" y="61341"/>
                  </a:lnTo>
                  <a:lnTo>
                    <a:pt x="189572" y="60579"/>
                  </a:lnTo>
                  <a:close/>
                </a:path>
                <a:path w="655954" h="82550">
                  <a:moveTo>
                    <a:pt x="190982" y="68249"/>
                  </a:moveTo>
                  <a:lnTo>
                    <a:pt x="190906" y="67932"/>
                  </a:lnTo>
                  <a:lnTo>
                    <a:pt x="190715" y="67500"/>
                  </a:lnTo>
                  <a:lnTo>
                    <a:pt x="190665" y="66903"/>
                  </a:lnTo>
                  <a:lnTo>
                    <a:pt x="190487" y="64884"/>
                  </a:lnTo>
                  <a:lnTo>
                    <a:pt x="190461" y="64693"/>
                  </a:lnTo>
                  <a:lnTo>
                    <a:pt x="189661" y="64884"/>
                  </a:lnTo>
                  <a:lnTo>
                    <a:pt x="189661" y="64554"/>
                  </a:lnTo>
                  <a:lnTo>
                    <a:pt x="189687" y="60515"/>
                  </a:lnTo>
                  <a:lnTo>
                    <a:pt x="188950" y="64554"/>
                  </a:lnTo>
                  <a:lnTo>
                    <a:pt x="187807" y="59867"/>
                  </a:lnTo>
                  <a:lnTo>
                    <a:pt x="182867" y="61163"/>
                  </a:lnTo>
                  <a:lnTo>
                    <a:pt x="181419" y="63398"/>
                  </a:lnTo>
                  <a:lnTo>
                    <a:pt x="181317" y="64287"/>
                  </a:lnTo>
                  <a:lnTo>
                    <a:pt x="181165" y="64389"/>
                  </a:lnTo>
                  <a:lnTo>
                    <a:pt x="181229" y="63715"/>
                  </a:lnTo>
                  <a:lnTo>
                    <a:pt x="180873" y="61379"/>
                  </a:lnTo>
                  <a:lnTo>
                    <a:pt x="180162" y="62496"/>
                  </a:lnTo>
                  <a:lnTo>
                    <a:pt x="180035" y="65608"/>
                  </a:lnTo>
                  <a:lnTo>
                    <a:pt x="178523" y="67970"/>
                  </a:lnTo>
                  <a:lnTo>
                    <a:pt x="176466" y="66141"/>
                  </a:lnTo>
                  <a:lnTo>
                    <a:pt x="174955" y="63474"/>
                  </a:lnTo>
                  <a:lnTo>
                    <a:pt x="175387" y="66433"/>
                  </a:lnTo>
                  <a:lnTo>
                    <a:pt x="174104" y="71297"/>
                  </a:lnTo>
                  <a:lnTo>
                    <a:pt x="172173" y="62776"/>
                  </a:lnTo>
                  <a:lnTo>
                    <a:pt x="170053" y="65417"/>
                  </a:lnTo>
                  <a:lnTo>
                    <a:pt x="169964" y="65671"/>
                  </a:lnTo>
                  <a:lnTo>
                    <a:pt x="169240" y="66306"/>
                  </a:lnTo>
                  <a:lnTo>
                    <a:pt x="168694" y="72351"/>
                  </a:lnTo>
                  <a:lnTo>
                    <a:pt x="175514" y="76276"/>
                  </a:lnTo>
                  <a:lnTo>
                    <a:pt x="180314" y="71297"/>
                  </a:lnTo>
                  <a:lnTo>
                    <a:pt x="182283" y="69265"/>
                  </a:lnTo>
                  <a:lnTo>
                    <a:pt x="181190" y="72415"/>
                  </a:lnTo>
                  <a:lnTo>
                    <a:pt x="183464" y="70662"/>
                  </a:lnTo>
                  <a:lnTo>
                    <a:pt x="185267" y="71970"/>
                  </a:lnTo>
                  <a:lnTo>
                    <a:pt x="186931" y="72123"/>
                  </a:lnTo>
                  <a:lnTo>
                    <a:pt x="187464" y="70662"/>
                  </a:lnTo>
                  <a:lnTo>
                    <a:pt x="187972" y="69265"/>
                  </a:lnTo>
                  <a:lnTo>
                    <a:pt x="188455" y="67970"/>
                  </a:lnTo>
                  <a:lnTo>
                    <a:pt x="188849" y="66903"/>
                  </a:lnTo>
                  <a:lnTo>
                    <a:pt x="188658" y="69723"/>
                  </a:lnTo>
                  <a:lnTo>
                    <a:pt x="188544" y="73380"/>
                  </a:lnTo>
                  <a:lnTo>
                    <a:pt x="190055" y="75069"/>
                  </a:lnTo>
                  <a:lnTo>
                    <a:pt x="190982" y="68249"/>
                  </a:lnTo>
                  <a:close/>
                </a:path>
                <a:path w="655954" h="82550">
                  <a:moveTo>
                    <a:pt x="191046" y="63957"/>
                  </a:moveTo>
                  <a:lnTo>
                    <a:pt x="190385" y="63741"/>
                  </a:lnTo>
                  <a:lnTo>
                    <a:pt x="190461" y="64693"/>
                  </a:lnTo>
                  <a:lnTo>
                    <a:pt x="190741" y="64630"/>
                  </a:lnTo>
                  <a:lnTo>
                    <a:pt x="191046" y="63957"/>
                  </a:lnTo>
                  <a:close/>
                </a:path>
                <a:path w="655954" h="82550">
                  <a:moveTo>
                    <a:pt x="191820" y="65874"/>
                  </a:moveTo>
                  <a:lnTo>
                    <a:pt x="191731" y="64833"/>
                  </a:lnTo>
                  <a:lnTo>
                    <a:pt x="191554" y="64096"/>
                  </a:lnTo>
                  <a:lnTo>
                    <a:pt x="191160" y="66903"/>
                  </a:lnTo>
                  <a:lnTo>
                    <a:pt x="191046" y="68211"/>
                  </a:lnTo>
                  <a:lnTo>
                    <a:pt x="191706" y="69608"/>
                  </a:lnTo>
                  <a:lnTo>
                    <a:pt x="191820" y="65874"/>
                  </a:lnTo>
                  <a:close/>
                </a:path>
                <a:path w="655954" h="82550">
                  <a:moveTo>
                    <a:pt x="191922" y="62064"/>
                  </a:moveTo>
                  <a:lnTo>
                    <a:pt x="191046" y="63957"/>
                  </a:lnTo>
                  <a:lnTo>
                    <a:pt x="191554" y="64096"/>
                  </a:lnTo>
                  <a:lnTo>
                    <a:pt x="191922" y="62064"/>
                  </a:lnTo>
                  <a:close/>
                </a:path>
                <a:path w="655954" h="82550">
                  <a:moveTo>
                    <a:pt x="192519" y="67602"/>
                  </a:moveTo>
                  <a:lnTo>
                    <a:pt x="191909" y="63512"/>
                  </a:lnTo>
                  <a:lnTo>
                    <a:pt x="191922" y="65608"/>
                  </a:lnTo>
                  <a:lnTo>
                    <a:pt x="192417" y="67602"/>
                  </a:lnTo>
                  <a:close/>
                </a:path>
                <a:path w="655954" h="82550">
                  <a:moveTo>
                    <a:pt x="196837" y="70192"/>
                  </a:moveTo>
                  <a:lnTo>
                    <a:pt x="196735" y="69164"/>
                  </a:lnTo>
                  <a:lnTo>
                    <a:pt x="196456" y="68618"/>
                  </a:lnTo>
                  <a:lnTo>
                    <a:pt x="196113" y="69164"/>
                  </a:lnTo>
                  <a:lnTo>
                    <a:pt x="196621" y="71247"/>
                  </a:lnTo>
                  <a:lnTo>
                    <a:pt x="196837" y="70192"/>
                  </a:lnTo>
                  <a:close/>
                </a:path>
                <a:path w="655954" h="82550">
                  <a:moveTo>
                    <a:pt x="198882" y="69164"/>
                  </a:moveTo>
                  <a:lnTo>
                    <a:pt x="198450" y="69824"/>
                  </a:lnTo>
                  <a:lnTo>
                    <a:pt x="198335" y="70726"/>
                  </a:lnTo>
                  <a:lnTo>
                    <a:pt x="198856" y="70192"/>
                  </a:lnTo>
                  <a:lnTo>
                    <a:pt x="198882" y="69164"/>
                  </a:lnTo>
                  <a:close/>
                </a:path>
                <a:path w="655954" h="82550">
                  <a:moveTo>
                    <a:pt x="199097" y="62318"/>
                  </a:moveTo>
                  <a:lnTo>
                    <a:pt x="197015" y="66319"/>
                  </a:lnTo>
                  <a:lnTo>
                    <a:pt x="197104" y="65671"/>
                  </a:lnTo>
                  <a:lnTo>
                    <a:pt x="197573" y="62547"/>
                  </a:lnTo>
                  <a:lnTo>
                    <a:pt x="198475" y="62598"/>
                  </a:lnTo>
                  <a:lnTo>
                    <a:pt x="198716" y="61163"/>
                  </a:lnTo>
                  <a:lnTo>
                    <a:pt x="198780" y="60515"/>
                  </a:lnTo>
                  <a:lnTo>
                    <a:pt x="198640" y="60312"/>
                  </a:lnTo>
                  <a:lnTo>
                    <a:pt x="197256" y="58305"/>
                  </a:lnTo>
                  <a:lnTo>
                    <a:pt x="196024" y="59486"/>
                  </a:lnTo>
                  <a:lnTo>
                    <a:pt x="194932" y="60312"/>
                  </a:lnTo>
                  <a:lnTo>
                    <a:pt x="193840" y="56896"/>
                  </a:lnTo>
                  <a:lnTo>
                    <a:pt x="194017" y="56616"/>
                  </a:lnTo>
                  <a:lnTo>
                    <a:pt x="193662" y="55727"/>
                  </a:lnTo>
                  <a:lnTo>
                    <a:pt x="193027" y="57454"/>
                  </a:lnTo>
                  <a:lnTo>
                    <a:pt x="192608" y="58089"/>
                  </a:lnTo>
                  <a:lnTo>
                    <a:pt x="192544" y="58470"/>
                  </a:lnTo>
                  <a:lnTo>
                    <a:pt x="193459" y="60769"/>
                  </a:lnTo>
                  <a:lnTo>
                    <a:pt x="193522" y="60985"/>
                  </a:lnTo>
                  <a:lnTo>
                    <a:pt x="192989" y="61823"/>
                  </a:lnTo>
                  <a:lnTo>
                    <a:pt x="192709" y="65874"/>
                  </a:lnTo>
                  <a:lnTo>
                    <a:pt x="192519" y="67602"/>
                  </a:lnTo>
                  <a:lnTo>
                    <a:pt x="192455" y="67779"/>
                  </a:lnTo>
                  <a:lnTo>
                    <a:pt x="193217" y="70827"/>
                  </a:lnTo>
                  <a:lnTo>
                    <a:pt x="193052" y="68211"/>
                  </a:lnTo>
                  <a:lnTo>
                    <a:pt x="194119" y="69418"/>
                  </a:lnTo>
                  <a:lnTo>
                    <a:pt x="194005" y="68618"/>
                  </a:lnTo>
                  <a:lnTo>
                    <a:pt x="193967" y="68211"/>
                  </a:lnTo>
                  <a:lnTo>
                    <a:pt x="195122" y="65671"/>
                  </a:lnTo>
                  <a:lnTo>
                    <a:pt x="195846" y="65989"/>
                  </a:lnTo>
                  <a:lnTo>
                    <a:pt x="197002" y="67779"/>
                  </a:lnTo>
                  <a:lnTo>
                    <a:pt x="197053" y="69227"/>
                  </a:lnTo>
                  <a:lnTo>
                    <a:pt x="197548" y="66916"/>
                  </a:lnTo>
                  <a:lnTo>
                    <a:pt x="198437" y="66967"/>
                  </a:lnTo>
                  <a:lnTo>
                    <a:pt x="198920" y="68148"/>
                  </a:lnTo>
                  <a:lnTo>
                    <a:pt x="198958" y="66916"/>
                  </a:lnTo>
                  <a:lnTo>
                    <a:pt x="198970" y="66319"/>
                  </a:lnTo>
                  <a:lnTo>
                    <a:pt x="199097" y="62318"/>
                  </a:lnTo>
                  <a:close/>
                </a:path>
                <a:path w="655954" h="82550">
                  <a:moveTo>
                    <a:pt x="199148" y="68745"/>
                  </a:moveTo>
                  <a:lnTo>
                    <a:pt x="198920" y="68148"/>
                  </a:lnTo>
                  <a:lnTo>
                    <a:pt x="198882" y="69164"/>
                  </a:lnTo>
                  <a:lnTo>
                    <a:pt x="199148" y="68745"/>
                  </a:lnTo>
                  <a:close/>
                </a:path>
                <a:path w="655954" h="82550">
                  <a:moveTo>
                    <a:pt x="199301" y="69723"/>
                  </a:moveTo>
                  <a:lnTo>
                    <a:pt x="198856" y="70192"/>
                  </a:lnTo>
                  <a:lnTo>
                    <a:pt x="198755" y="73660"/>
                  </a:lnTo>
                  <a:lnTo>
                    <a:pt x="199301" y="69723"/>
                  </a:lnTo>
                  <a:close/>
                </a:path>
                <a:path w="655954" h="82550">
                  <a:moveTo>
                    <a:pt x="205308" y="59067"/>
                  </a:moveTo>
                  <a:lnTo>
                    <a:pt x="204584" y="58750"/>
                  </a:lnTo>
                  <a:lnTo>
                    <a:pt x="205219" y="59931"/>
                  </a:lnTo>
                  <a:lnTo>
                    <a:pt x="205308" y="59067"/>
                  </a:lnTo>
                  <a:close/>
                </a:path>
                <a:path w="655954" h="82550">
                  <a:moveTo>
                    <a:pt x="206044" y="56476"/>
                  </a:moveTo>
                  <a:lnTo>
                    <a:pt x="205778" y="56184"/>
                  </a:lnTo>
                  <a:lnTo>
                    <a:pt x="205232" y="55575"/>
                  </a:lnTo>
                  <a:lnTo>
                    <a:pt x="204685" y="56413"/>
                  </a:lnTo>
                  <a:lnTo>
                    <a:pt x="205054" y="57315"/>
                  </a:lnTo>
                  <a:lnTo>
                    <a:pt x="205765" y="57632"/>
                  </a:lnTo>
                  <a:lnTo>
                    <a:pt x="206044" y="56476"/>
                  </a:lnTo>
                  <a:close/>
                </a:path>
                <a:path w="655954" h="82550">
                  <a:moveTo>
                    <a:pt x="215353" y="11633"/>
                  </a:moveTo>
                  <a:lnTo>
                    <a:pt x="215150" y="10566"/>
                  </a:lnTo>
                  <a:lnTo>
                    <a:pt x="215061" y="10058"/>
                  </a:lnTo>
                  <a:lnTo>
                    <a:pt x="214820" y="8788"/>
                  </a:lnTo>
                  <a:lnTo>
                    <a:pt x="214553" y="7315"/>
                  </a:lnTo>
                  <a:lnTo>
                    <a:pt x="213194" y="6896"/>
                  </a:lnTo>
                  <a:lnTo>
                    <a:pt x="212598" y="3086"/>
                  </a:lnTo>
                  <a:lnTo>
                    <a:pt x="211391" y="4673"/>
                  </a:lnTo>
                  <a:lnTo>
                    <a:pt x="211289" y="4851"/>
                  </a:lnTo>
                  <a:lnTo>
                    <a:pt x="209791" y="8788"/>
                  </a:lnTo>
                  <a:lnTo>
                    <a:pt x="209613" y="8166"/>
                  </a:lnTo>
                  <a:lnTo>
                    <a:pt x="208686" y="4673"/>
                  </a:lnTo>
                  <a:lnTo>
                    <a:pt x="208749" y="8166"/>
                  </a:lnTo>
                  <a:lnTo>
                    <a:pt x="207772" y="7366"/>
                  </a:lnTo>
                  <a:lnTo>
                    <a:pt x="206502" y="6324"/>
                  </a:lnTo>
                  <a:lnTo>
                    <a:pt x="203314" y="7366"/>
                  </a:lnTo>
                  <a:lnTo>
                    <a:pt x="200952" y="3479"/>
                  </a:lnTo>
                  <a:lnTo>
                    <a:pt x="197942" y="10058"/>
                  </a:lnTo>
                  <a:lnTo>
                    <a:pt x="194271" y="2921"/>
                  </a:lnTo>
                  <a:lnTo>
                    <a:pt x="189026" y="9080"/>
                  </a:lnTo>
                  <a:lnTo>
                    <a:pt x="185813" y="15087"/>
                  </a:lnTo>
                  <a:lnTo>
                    <a:pt x="184416" y="14744"/>
                  </a:lnTo>
                  <a:lnTo>
                    <a:pt x="183388" y="14135"/>
                  </a:lnTo>
                  <a:lnTo>
                    <a:pt x="182410" y="13550"/>
                  </a:lnTo>
                  <a:lnTo>
                    <a:pt x="182346" y="12649"/>
                  </a:lnTo>
                  <a:lnTo>
                    <a:pt x="182448" y="11899"/>
                  </a:lnTo>
                  <a:lnTo>
                    <a:pt x="183959" y="9652"/>
                  </a:lnTo>
                  <a:lnTo>
                    <a:pt x="181902" y="9334"/>
                  </a:lnTo>
                  <a:lnTo>
                    <a:pt x="179463" y="5499"/>
                  </a:lnTo>
                  <a:lnTo>
                    <a:pt x="178181" y="10998"/>
                  </a:lnTo>
                  <a:lnTo>
                    <a:pt x="176009" y="12649"/>
                  </a:lnTo>
                  <a:lnTo>
                    <a:pt x="176504" y="8699"/>
                  </a:lnTo>
                  <a:lnTo>
                    <a:pt x="176707" y="7162"/>
                  </a:lnTo>
                  <a:lnTo>
                    <a:pt x="175145" y="6210"/>
                  </a:lnTo>
                  <a:lnTo>
                    <a:pt x="171284" y="8699"/>
                  </a:lnTo>
                  <a:lnTo>
                    <a:pt x="167017" y="7556"/>
                  </a:lnTo>
                  <a:lnTo>
                    <a:pt x="163283" y="7200"/>
                  </a:lnTo>
                  <a:lnTo>
                    <a:pt x="161048" y="12026"/>
                  </a:lnTo>
                  <a:lnTo>
                    <a:pt x="162814" y="12115"/>
                  </a:lnTo>
                  <a:lnTo>
                    <a:pt x="166090" y="14579"/>
                  </a:lnTo>
                  <a:lnTo>
                    <a:pt x="169443" y="14135"/>
                  </a:lnTo>
                  <a:lnTo>
                    <a:pt x="168706" y="15265"/>
                  </a:lnTo>
                  <a:lnTo>
                    <a:pt x="168630" y="15925"/>
                  </a:lnTo>
                  <a:lnTo>
                    <a:pt x="169164" y="17907"/>
                  </a:lnTo>
                  <a:lnTo>
                    <a:pt x="167906" y="18122"/>
                  </a:lnTo>
                  <a:lnTo>
                    <a:pt x="164731" y="18567"/>
                  </a:lnTo>
                  <a:lnTo>
                    <a:pt x="166268" y="20104"/>
                  </a:lnTo>
                  <a:lnTo>
                    <a:pt x="168948" y="18770"/>
                  </a:lnTo>
                  <a:lnTo>
                    <a:pt x="172440" y="20370"/>
                  </a:lnTo>
                  <a:lnTo>
                    <a:pt x="174066" y="18770"/>
                  </a:lnTo>
                  <a:lnTo>
                    <a:pt x="175882" y="17005"/>
                  </a:lnTo>
                  <a:lnTo>
                    <a:pt x="173990" y="21310"/>
                  </a:lnTo>
                  <a:lnTo>
                    <a:pt x="179044" y="17437"/>
                  </a:lnTo>
                  <a:lnTo>
                    <a:pt x="178193" y="22339"/>
                  </a:lnTo>
                  <a:lnTo>
                    <a:pt x="180187" y="18618"/>
                  </a:lnTo>
                  <a:lnTo>
                    <a:pt x="183515" y="19342"/>
                  </a:lnTo>
                  <a:lnTo>
                    <a:pt x="186791" y="19558"/>
                  </a:lnTo>
                  <a:lnTo>
                    <a:pt x="187121" y="18618"/>
                  </a:lnTo>
                  <a:lnTo>
                    <a:pt x="187540" y="17437"/>
                  </a:lnTo>
                  <a:lnTo>
                    <a:pt x="187693" y="17005"/>
                  </a:lnTo>
                  <a:lnTo>
                    <a:pt x="188366" y="15087"/>
                  </a:lnTo>
                  <a:lnTo>
                    <a:pt x="188645" y="14325"/>
                  </a:lnTo>
                  <a:lnTo>
                    <a:pt x="193128" y="18021"/>
                  </a:lnTo>
                  <a:lnTo>
                    <a:pt x="189649" y="14325"/>
                  </a:lnTo>
                  <a:lnTo>
                    <a:pt x="188861" y="13487"/>
                  </a:lnTo>
                  <a:lnTo>
                    <a:pt x="194043" y="16598"/>
                  </a:lnTo>
                  <a:lnTo>
                    <a:pt x="194005" y="18046"/>
                  </a:lnTo>
                  <a:lnTo>
                    <a:pt x="193128" y="18021"/>
                  </a:lnTo>
                  <a:lnTo>
                    <a:pt x="192760" y="18275"/>
                  </a:lnTo>
                  <a:lnTo>
                    <a:pt x="194792" y="20980"/>
                  </a:lnTo>
                  <a:lnTo>
                    <a:pt x="195262" y="18046"/>
                  </a:lnTo>
                  <a:lnTo>
                    <a:pt x="195999" y="13487"/>
                  </a:lnTo>
                  <a:lnTo>
                    <a:pt x="196100" y="12890"/>
                  </a:lnTo>
                  <a:lnTo>
                    <a:pt x="197688" y="18783"/>
                  </a:lnTo>
                  <a:lnTo>
                    <a:pt x="201891" y="19837"/>
                  </a:lnTo>
                  <a:lnTo>
                    <a:pt x="198488" y="15328"/>
                  </a:lnTo>
                  <a:lnTo>
                    <a:pt x="200329" y="12890"/>
                  </a:lnTo>
                  <a:lnTo>
                    <a:pt x="201066" y="11938"/>
                  </a:lnTo>
                  <a:lnTo>
                    <a:pt x="205193" y="13474"/>
                  </a:lnTo>
                  <a:lnTo>
                    <a:pt x="205308" y="13677"/>
                  </a:lnTo>
                  <a:lnTo>
                    <a:pt x="204368" y="14947"/>
                  </a:lnTo>
                  <a:lnTo>
                    <a:pt x="204254" y="15544"/>
                  </a:lnTo>
                  <a:lnTo>
                    <a:pt x="206438" y="20599"/>
                  </a:lnTo>
                  <a:lnTo>
                    <a:pt x="206971" y="14490"/>
                  </a:lnTo>
                  <a:lnTo>
                    <a:pt x="209537" y="17513"/>
                  </a:lnTo>
                  <a:lnTo>
                    <a:pt x="211670" y="14490"/>
                  </a:lnTo>
                  <a:lnTo>
                    <a:pt x="211582" y="14325"/>
                  </a:lnTo>
                  <a:lnTo>
                    <a:pt x="211213" y="14097"/>
                  </a:lnTo>
                  <a:lnTo>
                    <a:pt x="208267" y="12814"/>
                  </a:lnTo>
                  <a:lnTo>
                    <a:pt x="209042" y="11938"/>
                  </a:lnTo>
                  <a:lnTo>
                    <a:pt x="210273" y="10566"/>
                  </a:lnTo>
                  <a:lnTo>
                    <a:pt x="215353" y="11633"/>
                  </a:lnTo>
                  <a:close/>
                </a:path>
                <a:path w="655954" h="82550">
                  <a:moveTo>
                    <a:pt x="215455" y="6324"/>
                  </a:moveTo>
                  <a:lnTo>
                    <a:pt x="215392" y="6070"/>
                  </a:lnTo>
                  <a:lnTo>
                    <a:pt x="214490" y="5207"/>
                  </a:lnTo>
                  <a:lnTo>
                    <a:pt x="215353" y="6362"/>
                  </a:lnTo>
                  <a:close/>
                </a:path>
                <a:path w="655954" h="82550">
                  <a:moveTo>
                    <a:pt x="216509" y="7899"/>
                  </a:moveTo>
                  <a:lnTo>
                    <a:pt x="215353" y="6362"/>
                  </a:lnTo>
                  <a:lnTo>
                    <a:pt x="214630" y="6591"/>
                  </a:lnTo>
                  <a:lnTo>
                    <a:pt x="214553" y="7315"/>
                  </a:lnTo>
                  <a:lnTo>
                    <a:pt x="216509" y="7899"/>
                  </a:lnTo>
                  <a:close/>
                </a:path>
                <a:path w="655954" h="82550">
                  <a:moveTo>
                    <a:pt x="217538" y="5664"/>
                  </a:moveTo>
                  <a:lnTo>
                    <a:pt x="215811" y="6210"/>
                  </a:lnTo>
                  <a:lnTo>
                    <a:pt x="215696" y="6362"/>
                  </a:lnTo>
                  <a:lnTo>
                    <a:pt x="216750" y="7378"/>
                  </a:lnTo>
                  <a:lnTo>
                    <a:pt x="217538" y="5664"/>
                  </a:lnTo>
                  <a:close/>
                </a:path>
                <a:path w="655954" h="82550">
                  <a:moveTo>
                    <a:pt x="219862" y="6972"/>
                  </a:moveTo>
                  <a:lnTo>
                    <a:pt x="219735" y="6565"/>
                  </a:lnTo>
                  <a:lnTo>
                    <a:pt x="218808" y="8293"/>
                  </a:lnTo>
                  <a:lnTo>
                    <a:pt x="219862" y="6972"/>
                  </a:lnTo>
                  <a:close/>
                </a:path>
                <a:path w="655954" h="82550">
                  <a:moveTo>
                    <a:pt x="220040" y="7531"/>
                  </a:moveTo>
                  <a:lnTo>
                    <a:pt x="219062" y="9220"/>
                  </a:lnTo>
                  <a:lnTo>
                    <a:pt x="218948" y="9474"/>
                  </a:lnTo>
                  <a:lnTo>
                    <a:pt x="220040" y="7924"/>
                  </a:lnTo>
                  <a:lnTo>
                    <a:pt x="220040" y="7531"/>
                  </a:lnTo>
                  <a:close/>
                </a:path>
                <a:path w="655954" h="82550">
                  <a:moveTo>
                    <a:pt x="221195" y="65646"/>
                  </a:moveTo>
                  <a:lnTo>
                    <a:pt x="220878" y="64020"/>
                  </a:lnTo>
                  <a:lnTo>
                    <a:pt x="220751" y="63347"/>
                  </a:lnTo>
                  <a:lnTo>
                    <a:pt x="220370" y="61379"/>
                  </a:lnTo>
                  <a:lnTo>
                    <a:pt x="218655" y="63347"/>
                  </a:lnTo>
                  <a:lnTo>
                    <a:pt x="218719" y="60896"/>
                  </a:lnTo>
                  <a:lnTo>
                    <a:pt x="218782" y="58801"/>
                  </a:lnTo>
                  <a:lnTo>
                    <a:pt x="218719" y="55664"/>
                  </a:lnTo>
                  <a:lnTo>
                    <a:pt x="216725" y="53987"/>
                  </a:lnTo>
                  <a:lnTo>
                    <a:pt x="214630" y="56743"/>
                  </a:lnTo>
                  <a:lnTo>
                    <a:pt x="212750" y="58801"/>
                  </a:lnTo>
                  <a:lnTo>
                    <a:pt x="210985" y="55206"/>
                  </a:lnTo>
                  <a:lnTo>
                    <a:pt x="209626" y="56603"/>
                  </a:lnTo>
                  <a:lnTo>
                    <a:pt x="207810" y="58000"/>
                  </a:lnTo>
                  <a:lnTo>
                    <a:pt x="206819" y="61734"/>
                  </a:lnTo>
                  <a:lnTo>
                    <a:pt x="206921" y="59423"/>
                  </a:lnTo>
                  <a:lnTo>
                    <a:pt x="204368" y="63385"/>
                  </a:lnTo>
                  <a:lnTo>
                    <a:pt x="203581" y="62064"/>
                  </a:lnTo>
                  <a:lnTo>
                    <a:pt x="203581" y="61823"/>
                  </a:lnTo>
                  <a:lnTo>
                    <a:pt x="204368" y="61163"/>
                  </a:lnTo>
                  <a:lnTo>
                    <a:pt x="204317" y="60769"/>
                  </a:lnTo>
                  <a:lnTo>
                    <a:pt x="202704" y="58089"/>
                  </a:lnTo>
                  <a:lnTo>
                    <a:pt x="201256" y="61823"/>
                  </a:lnTo>
                  <a:lnTo>
                    <a:pt x="199618" y="64389"/>
                  </a:lnTo>
                  <a:lnTo>
                    <a:pt x="200063" y="64401"/>
                  </a:lnTo>
                  <a:lnTo>
                    <a:pt x="199301" y="69723"/>
                  </a:lnTo>
                  <a:lnTo>
                    <a:pt x="201041" y="67932"/>
                  </a:lnTo>
                  <a:lnTo>
                    <a:pt x="202247" y="74663"/>
                  </a:lnTo>
                  <a:lnTo>
                    <a:pt x="203619" y="67932"/>
                  </a:lnTo>
                  <a:lnTo>
                    <a:pt x="204177" y="65201"/>
                  </a:lnTo>
                  <a:lnTo>
                    <a:pt x="205346" y="68364"/>
                  </a:lnTo>
                  <a:lnTo>
                    <a:pt x="205714" y="66344"/>
                  </a:lnTo>
                  <a:lnTo>
                    <a:pt x="207441" y="62928"/>
                  </a:lnTo>
                  <a:lnTo>
                    <a:pt x="206946" y="70180"/>
                  </a:lnTo>
                  <a:lnTo>
                    <a:pt x="208280" y="71678"/>
                  </a:lnTo>
                  <a:lnTo>
                    <a:pt x="209905" y="70586"/>
                  </a:lnTo>
                  <a:lnTo>
                    <a:pt x="210743" y="62928"/>
                  </a:lnTo>
                  <a:lnTo>
                    <a:pt x="210858" y="61899"/>
                  </a:lnTo>
                  <a:lnTo>
                    <a:pt x="212267" y="63969"/>
                  </a:lnTo>
                  <a:lnTo>
                    <a:pt x="212902" y="63703"/>
                  </a:lnTo>
                  <a:lnTo>
                    <a:pt x="212826" y="65214"/>
                  </a:lnTo>
                  <a:lnTo>
                    <a:pt x="212699" y="66865"/>
                  </a:lnTo>
                  <a:lnTo>
                    <a:pt x="212610" y="67779"/>
                  </a:lnTo>
                  <a:lnTo>
                    <a:pt x="214045" y="68402"/>
                  </a:lnTo>
                  <a:lnTo>
                    <a:pt x="214439" y="63703"/>
                  </a:lnTo>
                  <a:lnTo>
                    <a:pt x="214591" y="61899"/>
                  </a:lnTo>
                  <a:lnTo>
                    <a:pt x="214617" y="61734"/>
                  </a:lnTo>
                  <a:lnTo>
                    <a:pt x="215620" y="60896"/>
                  </a:lnTo>
                  <a:lnTo>
                    <a:pt x="216484" y="67691"/>
                  </a:lnTo>
                  <a:lnTo>
                    <a:pt x="218211" y="66446"/>
                  </a:lnTo>
                  <a:lnTo>
                    <a:pt x="220268" y="64020"/>
                  </a:lnTo>
                  <a:lnTo>
                    <a:pt x="221195" y="65646"/>
                  </a:lnTo>
                  <a:close/>
                </a:path>
                <a:path w="655954" h="82550">
                  <a:moveTo>
                    <a:pt x="221297" y="3632"/>
                  </a:moveTo>
                  <a:lnTo>
                    <a:pt x="221259" y="3276"/>
                  </a:lnTo>
                  <a:lnTo>
                    <a:pt x="219519" y="1346"/>
                  </a:lnTo>
                  <a:lnTo>
                    <a:pt x="217538" y="5664"/>
                  </a:lnTo>
                  <a:lnTo>
                    <a:pt x="219252" y="5105"/>
                  </a:lnTo>
                  <a:lnTo>
                    <a:pt x="219735" y="6565"/>
                  </a:lnTo>
                  <a:lnTo>
                    <a:pt x="220510" y="5105"/>
                  </a:lnTo>
                  <a:lnTo>
                    <a:pt x="221297" y="3632"/>
                  </a:lnTo>
                  <a:close/>
                </a:path>
                <a:path w="655954" h="82550">
                  <a:moveTo>
                    <a:pt x="221729" y="4622"/>
                  </a:moveTo>
                  <a:lnTo>
                    <a:pt x="219989" y="6794"/>
                  </a:lnTo>
                  <a:lnTo>
                    <a:pt x="219925" y="7162"/>
                  </a:lnTo>
                  <a:lnTo>
                    <a:pt x="220040" y="7531"/>
                  </a:lnTo>
                  <a:lnTo>
                    <a:pt x="221729" y="4622"/>
                  </a:lnTo>
                  <a:close/>
                </a:path>
                <a:path w="655954" h="82550">
                  <a:moveTo>
                    <a:pt x="231787" y="55689"/>
                  </a:moveTo>
                  <a:lnTo>
                    <a:pt x="231762" y="54851"/>
                  </a:lnTo>
                  <a:lnTo>
                    <a:pt x="231025" y="56400"/>
                  </a:lnTo>
                  <a:lnTo>
                    <a:pt x="231305" y="56464"/>
                  </a:lnTo>
                  <a:lnTo>
                    <a:pt x="231571" y="56324"/>
                  </a:lnTo>
                  <a:lnTo>
                    <a:pt x="231787" y="55689"/>
                  </a:lnTo>
                  <a:close/>
                </a:path>
                <a:path w="655954" h="82550">
                  <a:moveTo>
                    <a:pt x="232511" y="54343"/>
                  </a:moveTo>
                  <a:lnTo>
                    <a:pt x="231635" y="51600"/>
                  </a:lnTo>
                  <a:lnTo>
                    <a:pt x="231762" y="54851"/>
                  </a:lnTo>
                  <a:lnTo>
                    <a:pt x="232143" y="54343"/>
                  </a:lnTo>
                  <a:lnTo>
                    <a:pt x="232511" y="54343"/>
                  </a:lnTo>
                  <a:close/>
                </a:path>
                <a:path w="655954" h="82550">
                  <a:moveTo>
                    <a:pt x="232867" y="55435"/>
                  </a:moveTo>
                  <a:lnTo>
                    <a:pt x="232537" y="54330"/>
                  </a:lnTo>
                  <a:lnTo>
                    <a:pt x="232867" y="55435"/>
                  </a:lnTo>
                  <a:close/>
                </a:path>
                <a:path w="655954" h="82550">
                  <a:moveTo>
                    <a:pt x="247027" y="57708"/>
                  </a:moveTo>
                  <a:lnTo>
                    <a:pt x="246926" y="56743"/>
                  </a:lnTo>
                  <a:lnTo>
                    <a:pt x="246900" y="56502"/>
                  </a:lnTo>
                  <a:lnTo>
                    <a:pt x="246748" y="54991"/>
                  </a:lnTo>
                  <a:lnTo>
                    <a:pt x="246583" y="53390"/>
                  </a:lnTo>
                  <a:lnTo>
                    <a:pt x="245897" y="53009"/>
                  </a:lnTo>
                  <a:lnTo>
                    <a:pt x="245554" y="49225"/>
                  </a:lnTo>
                  <a:lnTo>
                    <a:pt x="244995" y="50711"/>
                  </a:lnTo>
                  <a:lnTo>
                    <a:pt x="244894" y="51028"/>
                  </a:lnTo>
                  <a:lnTo>
                    <a:pt x="244182" y="54991"/>
                  </a:lnTo>
                  <a:lnTo>
                    <a:pt x="244081" y="54381"/>
                  </a:lnTo>
                  <a:lnTo>
                    <a:pt x="243573" y="50888"/>
                  </a:lnTo>
                  <a:lnTo>
                    <a:pt x="243649" y="54381"/>
                  </a:lnTo>
                  <a:lnTo>
                    <a:pt x="243192" y="53695"/>
                  </a:lnTo>
                  <a:lnTo>
                    <a:pt x="242481" y="52590"/>
                  </a:lnTo>
                  <a:lnTo>
                    <a:pt x="240868" y="53695"/>
                  </a:lnTo>
                  <a:lnTo>
                    <a:pt x="239623" y="49847"/>
                  </a:lnTo>
                  <a:lnTo>
                    <a:pt x="238163" y="56502"/>
                  </a:lnTo>
                  <a:lnTo>
                    <a:pt x="236220" y="49453"/>
                  </a:lnTo>
                  <a:lnTo>
                    <a:pt x="233591" y="55740"/>
                  </a:lnTo>
                  <a:lnTo>
                    <a:pt x="232029" y="61810"/>
                  </a:lnTo>
                  <a:lnTo>
                    <a:pt x="231305" y="61480"/>
                  </a:lnTo>
                  <a:lnTo>
                    <a:pt x="231063" y="61214"/>
                  </a:lnTo>
                  <a:lnTo>
                    <a:pt x="230301" y="60375"/>
                  </a:lnTo>
                  <a:lnTo>
                    <a:pt x="230238" y="59575"/>
                  </a:lnTo>
                  <a:lnTo>
                    <a:pt x="230327" y="58585"/>
                  </a:lnTo>
                  <a:lnTo>
                    <a:pt x="231025" y="56400"/>
                  </a:lnTo>
                  <a:lnTo>
                    <a:pt x="229984" y="56146"/>
                  </a:lnTo>
                  <a:lnTo>
                    <a:pt x="228701" y="52349"/>
                  </a:lnTo>
                  <a:lnTo>
                    <a:pt x="228117" y="57708"/>
                  </a:lnTo>
                  <a:lnTo>
                    <a:pt x="228003" y="58026"/>
                  </a:lnTo>
                  <a:lnTo>
                    <a:pt x="227012" y="59575"/>
                  </a:lnTo>
                  <a:lnTo>
                    <a:pt x="227215" y="55740"/>
                  </a:lnTo>
                  <a:lnTo>
                    <a:pt x="227152" y="53898"/>
                  </a:lnTo>
                  <a:lnTo>
                    <a:pt x="226517" y="53174"/>
                  </a:lnTo>
                  <a:lnTo>
                    <a:pt x="224561" y="55740"/>
                  </a:lnTo>
                  <a:lnTo>
                    <a:pt x="222377" y="54698"/>
                  </a:lnTo>
                  <a:lnTo>
                    <a:pt x="220472" y="54419"/>
                  </a:lnTo>
                  <a:lnTo>
                    <a:pt x="219379" y="59296"/>
                  </a:lnTo>
                  <a:lnTo>
                    <a:pt x="220294" y="59334"/>
                  </a:lnTo>
                  <a:lnTo>
                    <a:pt x="221983" y="61722"/>
                  </a:lnTo>
                  <a:lnTo>
                    <a:pt x="223685" y="61214"/>
                  </a:lnTo>
                  <a:lnTo>
                    <a:pt x="223329" y="62318"/>
                  </a:lnTo>
                  <a:lnTo>
                    <a:pt x="223291" y="63119"/>
                  </a:lnTo>
                  <a:lnTo>
                    <a:pt x="223418" y="63944"/>
                  </a:lnTo>
                  <a:lnTo>
                    <a:pt x="223532" y="64998"/>
                  </a:lnTo>
                  <a:lnTo>
                    <a:pt x="222948" y="65227"/>
                  </a:lnTo>
                  <a:lnTo>
                    <a:pt x="221272" y="65760"/>
                  </a:lnTo>
                  <a:lnTo>
                    <a:pt x="222123" y="67233"/>
                  </a:lnTo>
                  <a:lnTo>
                    <a:pt x="223481" y="65849"/>
                  </a:lnTo>
                  <a:lnTo>
                    <a:pt x="225272" y="67360"/>
                  </a:lnTo>
                  <a:lnTo>
                    <a:pt x="226021" y="65849"/>
                  </a:lnTo>
                  <a:lnTo>
                    <a:pt x="226987" y="63944"/>
                  </a:lnTo>
                  <a:lnTo>
                    <a:pt x="226072" y="68287"/>
                  </a:lnTo>
                  <a:lnTo>
                    <a:pt x="228600" y="64300"/>
                  </a:lnTo>
                  <a:lnTo>
                    <a:pt x="228219" y="69215"/>
                  </a:lnTo>
                  <a:lnTo>
                    <a:pt x="229196" y="65455"/>
                  </a:lnTo>
                  <a:lnTo>
                    <a:pt x="230898" y="66090"/>
                  </a:lnTo>
                  <a:lnTo>
                    <a:pt x="232575" y="66243"/>
                  </a:lnTo>
                  <a:lnTo>
                    <a:pt x="232702" y="65455"/>
                  </a:lnTo>
                  <a:lnTo>
                    <a:pt x="232892" y="64300"/>
                  </a:lnTo>
                  <a:lnTo>
                    <a:pt x="232956" y="63944"/>
                  </a:lnTo>
                  <a:lnTo>
                    <a:pt x="233311" y="61810"/>
                  </a:lnTo>
                  <a:lnTo>
                    <a:pt x="233464" y="60972"/>
                  </a:lnTo>
                  <a:lnTo>
                    <a:pt x="235775" y="64579"/>
                  </a:lnTo>
                  <a:lnTo>
                    <a:pt x="233984" y="60972"/>
                  </a:lnTo>
                  <a:lnTo>
                    <a:pt x="233565" y="60121"/>
                  </a:lnTo>
                  <a:lnTo>
                    <a:pt x="236207" y="63119"/>
                  </a:lnTo>
                  <a:lnTo>
                    <a:pt x="236232" y="64579"/>
                  </a:lnTo>
                  <a:lnTo>
                    <a:pt x="235775" y="64579"/>
                  </a:lnTo>
                  <a:lnTo>
                    <a:pt x="235648" y="64985"/>
                  </a:lnTo>
                  <a:lnTo>
                    <a:pt x="236664" y="67500"/>
                  </a:lnTo>
                  <a:lnTo>
                    <a:pt x="237185" y="60121"/>
                  </a:lnTo>
                  <a:lnTo>
                    <a:pt x="237248" y="59372"/>
                  </a:lnTo>
                  <a:lnTo>
                    <a:pt x="238112" y="65227"/>
                  </a:lnTo>
                  <a:lnTo>
                    <a:pt x="240258" y="66192"/>
                  </a:lnTo>
                  <a:lnTo>
                    <a:pt x="238582" y="62014"/>
                  </a:lnTo>
                  <a:lnTo>
                    <a:pt x="238671" y="61214"/>
                  </a:lnTo>
                  <a:lnTo>
                    <a:pt x="239356" y="59372"/>
                  </a:lnTo>
                  <a:lnTo>
                    <a:pt x="239763" y="58305"/>
                  </a:lnTo>
                  <a:lnTo>
                    <a:pt x="241846" y="59740"/>
                  </a:lnTo>
                  <a:lnTo>
                    <a:pt x="241884" y="60121"/>
                  </a:lnTo>
                  <a:lnTo>
                    <a:pt x="241490" y="61214"/>
                  </a:lnTo>
                  <a:lnTo>
                    <a:pt x="241414" y="61810"/>
                  </a:lnTo>
                  <a:lnTo>
                    <a:pt x="242582" y="66865"/>
                  </a:lnTo>
                  <a:lnTo>
                    <a:pt x="242798" y="60744"/>
                  </a:lnTo>
                  <a:lnTo>
                    <a:pt x="244132" y="63703"/>
                  </a:lnTo>
                  <a:lnTo>
                    <a:pt x="245148" y="60744"/>
                  </a:lnTo>
                  <a:lnTo>
                    <a:pt x="245224" y="60553"/>
                  </a:lnTo>
                  <a:lnTo>
                    <a:pt x="244932" y="60236"/>
                  </a:lnTo>
                  <a:lnTo>
                    <a:pt x="243433" y="59042"/>
                  </a:lnTo>
                  <a:lnTo>
                    <a:pt x="243751" y="58305"/>
                  </a:lnTo>
                  <a:lnTo>
                    <a:pt x="244436" y="56743"/>
                  </a:lnTo>
                  <a:lnTo>
                    <a:pt x="247027" y="57708"/>
                  </a:lnTo>
                  <a:close/>
                </a:path>
                <a:path w="655954" h="82550">
                  <a:moveTo>
                    <a:pt x="247078" y="52349"/>
                  </a:moveTo>
                  <a:lnTo>
                    <a:pt x="247027" y="52184"/>
                  </a:lnTo>
                  <a:lnTo>
                    <a:pt x="246532" y="51282"/>
                  </a:lnTo>
                  <a:lnTo>
                    <a:pt x="246976" y="52425"/>
                  </a:lnTo>
                  <a:close/>
                </a:path>
                <a:path w="655954" h="82550">
                  <a:moveTo>
                    <a:pt x="247573" y="53936"/>
                  </a:moveTo>
                  <a:lnTo>
                    <a:pt x="246976" y="52425"/>
                  </a:lnTo>
                  <a:lnTo>
                    <a:pt x="246519" y="52730"/>
                  </a:lnTo>
                  <a:lnTo>
                    <a:pt x="246545" y="52997"/>
                  </a:lnTo>
                  <a:lnTo>
                    <a:pt x="246659" y="53428"/>
                  </a:lnTo>
                  <a:lnTo>
                    <a:pt x="247573" y="53936"/>
                  </a:lnTo>
                  <a:close/>
                </a:path>
                <a:path w="655954" h="82550">
                  <a:moveTo>
                    <a:pt x="248094" y="51676"/>
                  </a:moveTo>
                  <a:lnTo>
                    <a:pt x="247332" y="52184"/>
                  </a:lnTo>
                  <a:lnTo>
                    <a:pt x="247218" y="52539"/>
                  </a:lnTo>
                  <a:lnTo>
                    <a:pt x="247713" y="53416"/>
                  </a:lnTo>
                  <a:lnTo>
                    <a:pt x="248094" y="51676"/>
                  </a:lnTo>
                  <a:close/>
                </a:path>
                <a:path w="655954" h="82550">
                  <a:moveTo>
                    <a:pt x="249212" y="52539"/>
                  </a:moveTo>
                  <a:lnTo>
                    <a:pt x="248754" y="54292"/>
                  </a:lnTo>
                  <a:lnTo>
                    <a:pt x="249186" y="53174"/>
                  </a:lnTo>
                  <a:lnTo>
                    <a:pt x="249212" y="52539"/>
                  </a:lnTo>
                  <a:close/>
                </a:path>
                <a:path w="655954" h="82550">
                  <a:moveTo>
                    <a:pt x="249389" y="53492"/>
                  </a:moveTo>
                  <a:lnTo>
                    <a:pt x="248958" y="54991"/>
                  </a:lnTo>
                  <a:lnTo>
                    <a:pt x="248843" y="55460"/>
                  </a:lnTo>
                  <a:lnTo>
                    <a:pt x="249326" y="54076"/>
                  </a:lnTo>
                  <a:lnTo>
                    <a:pt x="249389" y="53492"/>
                  </a:lnTo>
                  <a:close/>
                </a:path>
                <a:path w="655954" h="82550">
                  <a:moveTo>
                    <a:pt x="249923" y="49847"/>
                  </a:moveTo>
                  <a:lnTo>
                    <a:pt x="249847" y="48958"/>
                  </a:lnTo>
                  <a:lnTo>
                    <a:pt x="249059" y="47320"/>
                  </a:lnTo>
                  <a:lnTo>
                    <a:pt x="248094" y="51676"/>
                  </a:lnTo>
                  <a:lnTo>
                    <a:pt x="248958" y="51092"/>
                  </a:lnTo>
                  <a:lnTo>
                    <a:pt x="249212" y="52539"/>
                  </a:lnTo>
                  <a:lnTo>
                    <a:pt x="249593" y="51092"/>
                  </a:lnTo>
                  <a:lnTo>
                    <a:pt x="249923" y="49847"/>
                  </a:lnTo>
                  <a:close/>
                </a:path>
                <a:path w="655954" h="82550">
                  <a:moveTo>
                    <a:pt x="250215" y="50558"/>
                  </a:moveTo>
                  <a:lnTo>
                    <a:pt x="249504" y="52349"/>
                  </a:lnTo>
                  <a:lnTo>
                    <a:pt x="249389" y="53492"/>
                  </a:lnTo>
                  <a:lnTo>
                    <a:pt x="250215" y="50558"/>
                  </a:lnTo>
                  <a:close/>
                </a:path>
                <a:path w="655954" h="82550">
                  <a:moveTo>
                    <a:pt x="256311" y="15074"/>
                  </a:moveTo>
                  <a:lnTo>
                    <a:pt x="256247" y="13360"/>
                  </a:lnTo>
                  <a:lnTo>
                    <a:pt x="256247" y="13208"/>
                  </a:lnTo>
                  <a:lnTo>
                    <a:pt x="256209" y="12052"/>
                  </a:lnTo>
                  <a:lnTo>
                    <a:pt x="256184" y="11277"/>
                  </a:lnTo>
                  <a:lnTo>
                    <a:pt x="254838" y="11214"/>
                  </a:lnTo>
                  <a:lnTo>
                    <a:pt x="254863" y="10947"/>
                  </a:lnTo>
                  <a:lnTo>
                    <a:pt x="255041" y="9575"/>
                  </a:lnTo>
                  <a:lnTo>
                    <a:pt x="255117" y="8953"/>
                  </a:lnTo>
                  <a:lnTo>
                    <a:pt x="255219" y="8128"/>
                  </a:lnTo>
                  <a:lnTo>
                    <a:pt x="255536" y="5715"/>
                  </a:lnTo>
                  <a:lnTo>
                    <a:pt x="250532" y="8128"/>
                  </a:lnTo>
                  <a:lnTo>
                    <a:pt x="250126" y="3467"/>
                  </a:lnTo>
                  <a:lnTo>
                    <a:pt x="249453" y="8953"/>
                  </a:lnTo>
                  <a:lnTo>
                    <a:pt x="244970" y="5295"/>
                  </a:lnTo>
                  <a:lnTo>
                    <a:pt x="244563" y="8128"/>
                  </a:lnTo>
                  <a:lnTo>
                    <a:pt x="244475" y="8521"/>
                  </a:lnTo>
                  <a:lnTo>
                    <a:pt x="243078" y="9575"/>
                  </a:lnTo>
                  <a:lnTo>
                    <a:pt x="241261" y="8953"/>
                  </a:lnTo>
                  <a:lnTo>
                    <a:pt x="241198" y="7480"/>
                  </a:lnTo>
                  <a:lnTo>
                    <a:pt x="241249" y="5994"/>
                  </a:lnTo>
                  <a:lnTo>
                    <a:pt x="242341" y="5067"/>
                  </a:lnTo>
                  <a:lnTo>
                    <a:pt x="240931" y="4851"/>
                  </a:lnTo>
                  <a:lnTo>
                    <a:pt x="241198" y="3632"/>
                  </a:lnTo>
                  <a:lnTo>
                    <a:pt x="239953" y="3479"/>
                  </a:lnTo>
                  <a:lnTo>
                    <a:pt x="239839" y="7480"/>
                  </a:lnTo>
                  <a:lnTo>
                    <a:pt x="238404" y="4927"/>
                  </a:lnTo>
                  <a:lnTo>
                    <a:pt x="238340" y="3276"/>
                  </a:lnTo>
                  <a:lnTo>
                    <a:pt x="239217" y="3302"/>
                  </a:lnTo>
                  <a:lnTo>
                    <a:pt x="239941" y="2755"/>
                  </a:lnTo>
                  <a:lnTo>
                    <a:pt x="236613" y="1739"/>
                  </a:lnTo>
                  <a:lnTo>
                    <a:pt x="233870" y="10947"/>
                  </a:lnTo>
                  <a:lnTo>
                    <a:pt x="231203" y="5880"/>
                  </a:lnTo>
                  <a:lnTo>
                    <a:pt x="230593" y="8483"/>
                  </a:lnTo>
                  <a:lnTo>
                    <a:pt x="226809" y="8623"/>
                  </a:lnTo>
                  <a:lnTo>
                    <a:pt x="226822" y="9525"/>
                  </a:lnTo>
                  <a:lnTo>
                    <a:pt x="227418" y="14452"/>
                  </a:lnTo>
                  <a:lnTo>
                    <a:pt x="227037" y="13677"/>
                  </a:lnTo>
                  <a:lnTo>
                    <a:pt x="226898" y="13385"/>
                  </a:lnTo>
                  <a:lnTo>
                    <a:pt x="226542" y="12649"/>
                  </a:lnTo>
                  <a:lnTo>
                    <a:pt x="226720" y="8623"/>
                  </a:lnTo>
                  <a:lnTo>
                    <a:pt x="226822" y="8483"/>
                  </a:lnTo>
                  <a:lnTo>
                    <a:pt x="226910" y="7747"/>
                  </a:lnTo>
                  <a:lnTo>
                    <a:pt x="224078" y="8521"/>
                  </a:lnTo>
                  <a:lnTo>
                    <a:pt x="222338" y="13385"/>
                  </a:lnTo>
                  <a:lnTo>
                    <a:pt x="222034" y="11899"/>
                  </a:lnTo>
                  <a:lnTo>
                    <a:pt x="220967" y="6616"/>
                  </a:lnTo>
                  <a:lnTo>
                    <a:pt x="220306" y="7556"/>
                  </a:lnTo>
                  <a:lnTo>
                    <a:pt x="220179" y="7924"/>
                  </a:lnTo>
                  <a:lnTo>
                    <a:pt x="221500" y="11899"/>
                  </a:lnTo>
                  <a:lnTo>
                    <a:pt x="219240" y="9753"/>
                  </a:lnTo>
                  <a:lnTo>
                    <a:pt x="218948" y="9474"/>
                  </a:lnTo>
                  <a:lnTo>
                    <a:pt x="218757" y="9753"/>
                  </a:lnTo>
                  <a:lnTo>
                    <a:pt x="218859" y="9575"/>
                  </a:lnTo>
                  <a:lnTo>
                    <a:pt x="218757" y="9283"/>
                  </a:lnTo>
                  <a:lnTo>
                    <a:pt x="216750" y="7378"/>
                  </a:lnTo>
                  <a:lnTo>
                    <a:pt x="216522" y="7899"/>
                  </a:lnTo>
                  <a:lnTo>
                    <a:pt x="218554" y="10617"/>
                  </a:lnTo>
                  <a:lnTo>
                    <a:pt x="215455" y="13677"/>
                  </a:lnTo>
                  <a:lnTo>
                    <a:pt x="213182" y="13296"/>
                  </a:lnTo>
                  <a:lnTo>
                    <a:pt x="211442" y="18161"/>
                  </a:lnTo>
                  <a:lnTo>
                    <a:pt x="215493" y="18630"/>
                  </a:lnTo>
                  <a:lnTo>
                    <a:pt x="220459" y="17665"/>
                  </a:lnTo>
                  <a:lnTo>
                    <a:pt x="224942" y="14947"/>
                  </a:lnTo>
                  <a:lnTo>
                    <a:pt x="227380" y="15925"/>
                  </a:lnTo>
                  <a:lnTo>
                    <a:pt x="223799" y="17983"/>
                  </a:lnTo>
                  <a:lnTo>
                    <a:pt x="223672" y="18122"/>
                  </a:lnTo>
                  <a:lnTo>
                    <a:pt x="225552" y="18783"/>
                  </a:lnTo>
                  <a:lnTo>
                    <a:pt x="229857" y="21831"/>
                  </a:lnTo>
                  <a:lnTo>
                    <a:pt x="231660" y="14947"/>
                  </a:lnTo>
                  <a:lnTo>
                    <a:pt x="231800" y="14452"/>
                  </a:lnTo>
                  <a:lnTo>
                    <a:pt x="232435" y="12052"/>
                  </a:lnTo>
                  <a:lnTo>
                    <a:pt x="235673" y="14947"/>
                  </a:lnTo>
                  <a:lnTo>
                    <a:pt x="235762" y="15544"/>
                  </a:lnTo>
                  <a:lnTo>
                    <a:pt x="235064" y="18567"/>
                  </a:lnTo>
                  <a:lnTo>
                    <a:pt x="237312" y="13982"/>
                  </a:lnTo>
                  <a:lnTo>
                    <a:pt x="242785" y="19748"/>
                  </a:lnTo>
                  <a:lnTo>
                    <a:pt x="246900" y="17284"/>
                  </a:lnTo>
                  <a:lnTo>
                    <a:pt x="246202" y="14706"/>
                  </a:lnTo>
                  <a:lnTo>
                    <a:pt x="246291" y="13982"/>
                  </a:lnTo>
                  <a:lnTo>
                    <a:pt x="246684" y="13208"/>
                  </a:lnTo>
                  <a:lnTo>
                    <a:pt x="247523" y="16306"/>
                  </a:lnTo>
                  <a:lnTo>
                    <a:pt x="253136" y="13360"/>
                  </a:lnTo>
                  <a:lnTo>
                    <a:pt x="256311" y="15074"/>
                  </a:lnTo>
                  <a:close/>
                </a:path>
                <a:path w="655954" h="82550">
                  <a:moveTo>
                    <a:pt x="258279" y="7874"/>
                  </a:moveTo>
                  <a:lnTo>
                    <a:pt x="256222" y="9461"/>
                  </a:lnTo>
                  <a:lnTo>
                    <a:pt x="256184" y="11277"/>
                  </a:lnTo>
                  <a:lnTo>
                    <a:pt x="257479" y="11315"/>
                  </a:lnTo>
                  <a:lnTo>
                    <a:pt x="258279" y="7874"/>
                  </a:lnTo>
                  <a:close/>
                </a:path>
                <a:path w="655954" h="82550">
                  <a:moveTo>
                    <a:pt x="258965" y="17208"/>
                  </a:moveTo>
                  <a:lnTo>
                    <a:pt x="258546" y="16903"/>
                  </a:lnTo>
                  <a:lnTo>
                    <a:pt x="255816" y="19685"/>
                  </a:lnTo>
                  <a:lnTo>
                    <a:pt x="258965" y="17284"/>
                  </a:lnTo>
                  <a:close/>
                </a:path>
                <a:path w="655954" h="82550">
                  <a:moveTo>
                    <a:pt x="267919" y="60236"/>
                  </a:moveTo>
                  <a:lnTo>
                    <a:pt x="267868" y="58597"/>
                  </a:lnTo>
                  <a:lnTo>
                    <a:pt x="267855" y="57734"/>
                  </a:lnTo>
                  <a:lnTo>
                    <a:pt x="267817" y="56603"/>
                  </a:lnTo>
                  <a:lnTo>
                    <a:pt x="267817" y="56451"/>
                  </a:lnTo>
                  <a:lnTo>
                    <a:pt x="267144" y="56413"/>
                  </a:lnTo>
                  <a:lnTo>
                    <a:pt x="267208" y="55029"/>
                  </a:lnTo>
                  <a:lnTo>
                    <a:pt x="267258" y="54254"/>
                  </a:lnTo>
                  <a:lnTo>
                    <a:pt x="267296" y="53403"/>
                  </a:lnTo>
                  <a:lnTo>
                    <a:pt x="267436" y="50901"/>
                  </a:lnTo>
                  <a:lnTo>
                    <a:pt x="264909" y="53403"/>
                  </a:lnTo>
                  <a:lnTo>
                    <a:pt x="264668" y="48755"/>
                  </a:lnTo>
                  <a:lnTo>
                    <a:pt x="264363" y="54254"/>
                  </a:lnTo>
                  <a:lnTo>
                    <a:pt x="262064" y="50711"/>
                  </a:lnTo>
                  <a:lnTo>
                    <a:pt x="261874" y="53695"/>
                  </a:lnTo>
                  <a:lnTo>
                    <a:pt x="261747" y="54076"/>
                  </a:lnTo>
                  <a:lnTo>
                    <a:pt x="261137" y="55029"/>
                  </a:lnTo>
                  <a:lnTo>
                    <a:pt x="260159" y="54432"/>
                  </a:lnTo>
                  <a:lnTo>
                    <a:pt x="260146" y="53009"/>
                  </a:lnTo>
                  <a:lnTo>
                    <a:pt x="260261" y="51308"/>
                  </a:lnTo>
                  <a:lnTo>
                    <a:pt x="260705" y="50546"/>
                  </a:lnTo>
                  <a:lnTo>
                    <a:pt x="259994" y="50342"/>
                  </a:lnTo>
                  <a:lnTo>
                    <a:pt x="260121" y="49136"/>
                  </a:lnTo>
                  <a:lnTo>
                    <a:pt x="259486" y="49022"/>
                  </a:lnTo>
                  <a:lnTo>
                    <a:pt x="259473" y="53009"/>
                  </a:lnTo>
                  <a:lnTo>
                    <a:pt x="258724" y="50546"/>
                  </a:lnTo>
                  <a:lnTo>
                    <a:pt x="258660" y="48831"/>
                  </a:lnTo>
                  <a:lnTo>
                    <a:pt x="259105" y="48844"/>
                  </a:lnTo>
                  <a:lnTo>
                    <a:pt x="259473" y="48285"/>
                  </a:lnTo>
                  <a:lnTo>
                    <a:pt x="257759" y="47345"/>
                  </a:lnTo>
                  <a:lnTo>
                    <a:pt x="256451" y="56603"/>
                  </a:lnTo>
                  <a:lnTo>
                    <a:pt x="255054" y="51600"/>
                  </a:lnTo>
                  <a:lnTo>
                    <a:pt x="254774" y="54203"/>
                  </a:lnTo>
                  <a:lnTo>
                    <a:pt x="252920" y="54419"/>
                  </a:lnTo>
                  <a:lnTo>
                    <a:pt x="252857" y="55435"/>
                  </a:lnTo>
                  <a:lnTo>
                    <a:pt x="253212" y="60248"/>
                  </a:lnTo>
                  <a:lnTo>
                    <a:pt x="253072" y="59740"/>
                  </a:lnTo>
                  <a:lnTo>
                    <a:pt x="252958" y="59296"/>
                  </a:lnTo>
                  <a:lnTo>
                    <a:pt x="252717" y="58331"/>
                  </a:lnTo>
                  <a:lnTo>
                    <a:pt x="252793" y="54432"/>
                  </a:lnTo>
                  <a:lnTo>
                    <a:pt x="252895" y="53568"/>
                  </a:lnTo>
                  <a:lnTo>
                    <a:pt x="251460" y="54381"/>
                  </a:lnTo>
                  <a:lnTo>
                    <a:pt x="250609" y="59296"/>
                  </a:lnTo>
                  <a:lnTo>
                    <a:pt x="250431" y="57823"/>
                  </a:lnTo>
                  <a:lnTo>
                    <a:pt x="249847" y="52565"/>
                  </a:lnTo>
                  <a:lnTo>
                    <a:pt x="249631" y="53174"/>
                  </a:lnTo>
                  <a:lnTo>
                    <a:pt x="249555" y="54419"/>
                  </a:lnTo>
                  <a:lnTo>
                    <a:pt x="250177" y="57823"/>
                  </a:lnTo>
                  <a:lnTo>
                    <a:pt x="249008" y="55740"/>
                  </a:lnTo>
                  <a:lnTo>
                    <a:pt x="248843" y="55460"/>
                  </a:lnTo>
                  <a:lnTo>
                    <a:pt x="248754" y="55740"/>
                  </a:lnTo>
                  <a:lnTo>
                    <a:pt x="248653" y="55105"/>
                  </a:lnTo>
                  <a:lnTo>
                    <a:pt x="247713" y="53416"/>
                  </a:lnTo>
                  <a:lnTo>
                    <a:pt x="247599" y="53936"/>
                  </a:lnTo>
                  <a:lnTo>
                    <a:pt x="248462" y="56146"/>
                  </a:lnTo>
                  <a:lnTo>
                    <a:pt x="248589" y="56743"/>
                  </a:lnTo>
                  <a:lnTo>
                    <a:pt x="247103" y="59740"/>
                  </a:lnTo>
                  <a:lnTo>
                    <a:pt x="245948" y="59423"/>
                  </a:lnTo>
                  <a:lnTo>
                    <a:pt x="245110" y="64325"/>
                  </a:lnTo>
                  <a:lnTo>
                    <a:pt x="247180" y="64693"/>
                  </a:lnTo>
                  <a:lnTo>
                    <a:pt x="249682" y="63614"/>
                  </a:lnTo>
                  <a:lnTo>
                    <a:pt x="251942" y="60807"/>
                  </a:lnTo>
                  <a:lnTo>
                    <a:pt x="253098" y="61658"/>
                  </a:lnTo>
                  <a:lnTo>
                    <a:pt x="251333" y="63944"/>
                  </a:lnTo>
                  <a:lnTo>
                    <a:pt x="252234" y="64579"/>
                  </a:lnTo>
                  <a:lnTo>
                    <a:pt x="254508" y="67576"/>
                  </a:lnTo>
                  <a:lnTo>
                    <a:pt x="255346" y="60807"/>
                  </a:lnTo>
                  <a:lnTo>
                    <a:pt x="255422" y="60248"/>
                  </a:lnTo>
                  <a:lnTo>
                    <a:pt x="255739" y="57734"/>
                  </a:lnTo>
                  <a:lnTo>
                    <a:pt x="257416" y="60553"/>
                  </a:lnTo>
                  <a:lnTo>
                    <a:pt x="257492" y="60896"/>
                  </a:lnTo>
                  <a:lnTo>
                    <a:pt x="257124" y="64185"/>
                  </a:lnTo>
                  <a:lnTo>
                    <a:pt x="258241" y="59575"/>
                  </a:lnTo>
                  <a:lnTo>
                    <a:pt x="261073" y="65214"/>
                  </a:lnTo>
                  <a:lnTo>
                    <a:pt x="263156" y="62649"/>
                  </a:lnTo>
                  <a:lnTo>
                    <a:pt x="262775" y="60121"/>
                  </a:lnTo>
                  <a:lnTo>
                    <a:pt x="262763" y="59575"/>
                  </a:lnTo>
                  <a:lnTo>
                    <a:pt x="263004" y="58585"/>
                  </a:lnTo>
                  <a:lnTo>
                    <a:pt x="263461" y="61658"/>
                  </a:lnTo>
                  <a:lnTo>
                    <a:pt x="266280" y="58597"/>
                  </a:lnTo>
                  <a:lnTo>
                    <a:pt x="267919" y="60236"/>
                  </a:lnTo>
                  <a:close/>
                </a:path>
                <a:path w="655954" h="82550">
                  <a:moveTo>
                    <a:pt x="268859" y="52997"/>
                  </a:moveTo>
                  <a:lnTo>
                    <a:pt x="267944" y="54432"/>
                  </a:lnTo>
                  <a:lnTo>
                    <a:pt x="267817" y="56451"/>
                  </a:lnTo>
                  <a:lnTo>
                    <a:pt x="268490" y="56464"/>
                  </a:lnTo>
                  <a:lnTo>
                    <a:pt x="268859" y="52997"/>
                  </a:lnTo>
                  <a:close/>
                </a:path>
                <a:path w="655954" h="82550">
                  <a:moveTo>
                    <a:pt x="269290" y="62318"/>
                  </a:moveTo>
                  <a:lnTo>
                    <a:pt x="269074" y="62014"/>
                  </a:lnTo>
                  <a:lnTo>
                    <a:pt x="267716" y="64884"/>
                  </a:lnTo>
                  <a:lnTo>
                    <a:pt x="269278" y="62433"/>
                  </a:lnTo>
                  <a:close/>
                </a:path>
                <a:path w="655954" h="82550">
                  <a:moveTo>
                    <a:pt x="278917" y="13360"/>
                  </a:moveTo>
                  <a:lnTo>
                    <a:pt x="276199" y="16154"/>
                  </a:lnTo>
                  <a:lnTo>
                    <a:pt x="276517" y="10998"/>
                  </a:lnTo>
                  <a:lnTo>
                    <a:pt x="278130" y="10426"/>
                  </a:lnTo>
                  <a:lnTo>
                    <a:pt x="278180" y="8597"/>
                  </a:lnTo>
                  <a:lnTo>
                    <a:pt x="278257" y="6070"/>
                  </a:lnTo>
                  <a:lnTo>
                    <a:pt x="275894" y="8597"/>
                  </a:lnTo>
                  <a:lnTo>
                    <a:pt x="276580" y="6794"/>
                  </a:lnTo>
                  <a:lnTo>
                    <a:pt x="276669" y="6591"/>
                  </a:lnTo>
                  <a:lnTo>
                    <a:pt x="274535" y="6794"/>
                  </a:lnTo>
                  <a:lnTo>
                    <a:pt x="275310" y="4775"/>
                  </a:lnTo>
                  <a:lnTo>
                    <a:pt x="270891" y="10998"/>
                  </a:lnTo>
                  <a:lnTo>
                    <a:pt x="270814" y="10579"/>
                  </a:lnTo>
                  <a:lnTo>
                    <a:pt x="270586" y="9283"/>
                  </a:lnTo>
                  <a:lnTo>
                    <a:pt x="270510" y="8801"/>
                  </a:lnTo>
                  <a:lnTo>
                    <a:pt x="269392" y="2209"/>
                  </a:lnTo>
                  <a:lnTo>
                    <a:pt x="264896" y="4927"/>
                  </a:lnTo>
                  <a:lnTo>
                    <a:pt x="267233" y="5880"/>
                  </a:lnTo>
                  <a:lnTo>
                    <a:pt x="267233" y="8801"/>
                  </a:lnTo>
                  <a:lnTo>
                    <a:pt x="265849" y="8483"/>
                  </a:lnTo>
                  <a:lnTo>
                    <a:pt x="264769" y="9283"/>
                  </a:lnTo>
                  <a:lnTo>
                    <a:pt x="263867" y="5994"/>
                  </a:lnTo>
                  <a:lnTo>
                    <a:pt x="263791" y="5727"/>
                  </a:lnTo>
                  <a:lnTo>
                    <a:pt x="263652" y="5181"/>
                  </a:lnTo>
                  <a:lnTo>
                    <a:pt x="262940" y="5727"/>
                  </a:lnTo>
                  <a:lnTo>
                    <a:pt x="260692" y="3898"/>
                  </a:lnTo>
                  <a:lnTo>
                    <a:pt x="258762" y="6070"/>
                  </a:lnTo>
                  <a:lnTo>
                    <a:pt x="258648" y="6362"/>
                  </a:lnTo>
                  <a:lnTo>
                    <a:pt x="258279" y="7874"/>
                  </a:lnTo>
                  <a:lnTo>
                    <a:pt x="260096" y="6489"/>
                  </a:lnTo>
                  <a:lnTo>
                    <a:pt x="262572" y="5994"/>
                  </a:lnTo>
                  <a:lnTo>
                    <a:pt x="263296" y="7315"/>
                  </a:lnTo>
                  <a:lnTo>
                    <a:pt x="263359" y="7899"/>
                  </a:lnTo>
                  <a:lnTo>
                    <a:pt x="263232" y="9118"/>
                  </a:lnTo>
                  <a:lnTo>
                    <a:pt x="263118" y="11277"/>
                  </a:lnTo>
                  <a:lnTo>
                    <a:pt x="259168" y="7899"/>
                  </a:lnTo>
                  <a:lnTo>
                    <a:pt x="259080" y="17284"/>
                  </a:lnTo>
                  <a:lnTo>
                    <a:pt x="262864" y="19977"/>
                  </a:lnTo>
                  <a:lnTo>
                    <a:pt x="265277" y="16014"/>
                  </a:lnTo>
                  <a:lnTo>
                    <a:pt x="264261" y="20332"/>
                  </a:lnTo>
                  <a:lnTo>
                    <a:pt x="267944" y="21069"/>
                  </a:lnTo>
                  <a:lnTo>
                    <a:pt x="267830" y="16014"/>
                  </a:lnTo>
                  <a:lnTo>
                    <a:pt x="267741" y="11277"/>
                  </a:lnTo>
                  <a:lnTo>
                    <a:pt x="267728" y="10579"/>
                  </a:lnTo>
                  <a:lnTo>
                    <a:pt x="271246" y="14579"/>
                  </a:lnTo>
                  <a:lnTo>
                    <a:pt x="271373" y="15544"/>
                  </a:lnTo>
                  <a:lnTo>
                    <a:pt x="271030" y="17983"/>
                  </a:lnTo>
                  <a:lnTo>
                    <a:pt x="277025" y="18656"/>
                  </a:lnTo>
                  <a:lnTo>
                    <a:pt x="278333" y="18910"/>
                  </a:lnTo>
                  <a:lnTo>
                    <a:pt x="278625" y="16154"/>
                  </a:lnTo>
                  <a:lnTo>
                    <a:pt x="278917" y="13360"/>
                  </a:lnTo>
                  <a:close/>
                </a:path>
                <a:path w="655954" h="82550">
                  <a:moveTo>
                    <a:pt x="279336" y="19113"/>
                  </a:moveTo>
                  <a:lnTo>
                    <a:pt x="278333" y="18910"/>
                  </a:lnTo>
                  <a:lnTo>
                    <a:pt x="278193" y="20320"/>
                  </a:lnTo>
                  <a:lnTo>
                    <a:pt x="279336" y="19113"/>
                  </a:lnTo>
                  <a:close/>
                </a:path>
                <a:path w="655954" h="82550">
                  <a:moveTo>
                    <a:pt x="279412" y="58026"/>
                  </a:moveTo>
                  <a:lnTo>
                    <a:pt x="278053" y="60883"/>
                  </a:lnTo>
                  <a:lnTo>
                    <a:pt x="278155" y="55841"/>
                  </a:lnTo>
                  <a:lnTo>
                    <a:pt x="278168" y="55664"/>
                  </a:lnTo>
                  <a:lnTo>
                    <a:pt x="278980" y="55105"/>
                  </a:lnTo>
                  <a:lnTo>
                    <a:pt x="278980" y="53327"/>
                  </a:lnTo>
                  <a:lnTo>
                    <a:pt x="279006" y="50749"/>
                  </a:lnTo>
                  <a:lnTo>
                    <a:pt x="277837" y="53327"/>
                  </a:lnTo>
                  <a:lnTo>
                    <a:pt x="278155" y="51562"/>
                  </a:lnTo>
                  <a:lnTo>
                    <a:pt x="278206" y="51308"/>
                  </a:lnTo>
                  <a:lnTo>
                    <a:pt x="277114" y="51562"/>
                  </a:lnTo>
                  <a:lnTo>
                    <a:pt x="277495" y="49530"/>
                  </a:lnTo>
                  <a:lnTo>
                    <a:pt x="275310" y="55841"/>
                  </a:lnTo>
                  <a:lnTo>
                    <a:pt x="275272" y="55499"/>
                  </a:lnTo>
                  <a:lnTo>
                    <a:pt x="275158" y="54279"/>
                  </a:lnTo>
                  <a:lnTo>
                    <a:pt x="275094" y="53733"/>
                  </a:lnTo>
                  <a:lnTo>
                    <a:pt x="274459" y="47091"/>
                  </a:lnTo>
                  <a:lnTo>
                    <a:pt x="272199" y="49911"/>
                  </a:lnTo>
                  <a:lnTo>
                    <a:pt x="273316" y="50749"/>
                  </a:lnTo>
                  <a:lnTo>
                    <a:pt x="273431" y="53733"/>
                  </a:lnTo>
                  <a:lnTo>
                    <a:pt x="272719" y="53428"/>
                  </a:lnTo>
                  <a:lnTo>
                    <a:pt x="272173" y="54279"/>
                  </a:lnTo>
                  <a:lnTo>
                    <a:pt x="271678" y="51028"/>
                  </a:lnTo>
                  <a:lnTo>
                    <a:pt x="271640" y="50749"/>
                  </a:lnTo>
                  <a:lnTo>
                    <a:pt x="271564" y="50190"/>
                  </a:lnTo>
                  <a:lnTo>
                    <a:pt x="271208" y="50749"/>
                  </a:lnTo>
                  <a:lnTo>
                    <a:pt x="270052" y="48958"/>
                  </a:lnTo>
                  <a:lnTo>
                    <a:pt x="269062" y="51244"/>
                  </a:lnTo>
                  <a:lnTo>
                    <a:pt x="268859" y="52997"/>
                  </a:lnTo>
                  <a:lnTo>
                    <a:pt x="269709" y="51676"/>
                  </a:lnTo>
                  <a:lnTo>
                    <a:pt x="271018" y="51028"/>
                  </a:lnTo>
                  <a:lnTo>
                    <a:pt x="271360" y="56286"/>
                  </a:lnTo>
                  <a:lnTo>
                    <a:pt x="269316" y="53009"/>
                  </a:lnTo>
                  <a:lnTo>
                    <a:pt x="269379" y="62433"/>
                  </a:lnTo>
                  <a:lnTo>
                    <a:pt x="271310" y="64998"/>
                  </a:lnTo>
                  <a:lnTo>
                    <a:pt x="272503" y="60960"/>
                  </a:lnTo>
                  <a:lnTo>
                    <a:pt x="272021" y="65316"/>
                  </a:lnTo>
                  <a:lnTo>
                    <a:pt x="273888" y="65976"/>
                  </a:lnTo>
                  <a:lnTo>
                    <a:pt x="273786" y="60960"/>
                  </a:lnTo>
                  <a:lnTo>
                    <a:pt x="273697" y="56286"/>
                  </a:lnTo>
                  <a:lnTo>
                    <a:pt x="273685" y="55499"/>
                  </a:lnTo>
                  <a:lnTo>
                    <a:pt x="275463" y="59283"/>
                  </a:lnTo>
                  <a:lnTo>
                    <a:pt x="275564" y="60718"/>
                  </a:lnTo>
                  <a:lnTo>
                    <a:pt x="275450" y="62814"/>
                  </a:lnTo>
                  <a:lnTo>
                    <a:pt x="279222" y="62420"/>
                  </a:lnTo>
                  <a:lnTo>
                    <a:pt x="279285" y="60883"/>
                  </a:lnTo>
                  <a:lnTo>
                    <a:pt x="279412" y="58026"/>
                  </a:lnTo>
                  <a:close/>
                </a:path>
                <a:path w="655954" h="82550">
                  <a:moveTo>
                    <a:pt x="279971" y="63119"/>
                  </a:moveTo>
                  <a:lnTo>
                    <a:pt x="279400" y="62395"/>
                  </a:lnTo>
                  <a:lnTo>
                    <a:pt x="279222" y="62420"/>
                  </a:lnTo>
                  <a:lnTo>
                    <a:pt x="279120" y="64998"/>
                  </a:lnTo>
                  <a:lnTo>
                    <a:pt x="279971" y="63119"/>
                  </a:lnTo>
                  <a:close/>
                </a:path>
                <a:path w="655954" h="82550">
                  <a:moveTo>
                    <a:pt x="287375" y="59283"/>
                  </a:moveTo>
                  <a:lnTo>
                    <a:pt x="287324" y="57708"/>
                  </a:lnTo>
                  <a:lnTo>
                    <a:pt x="286004" y="52539"/>
                  </a:lnTo>
                  <a:lnTo>
                    <a:pt x="285877" y="51308"/>
                  </a:lnTo>
                  <a:lnTo>
                    <a:pt x="285826" y="50126"/>
                  </a:lnTo>
                  <a:lnTo>
                    <a:pt x="283972" y="52349"/>
                  </a:lnTo>
                  <a:lnTo>
                    <a:pt x="283845" y="52730"/>
                  </a:lnTo>
                  <a:lnTo>
                    <a:pt x="282841" y="56997"/>
                  </a:lnTo>
                  <a:lnTo>
                    <a:pt x="281381" y="59283"/>
                  </a:lnTo>
                  <a:lnTo>
                    <a:pt x="281419" y="54305"/>
                  </a:lnTo>
                  <a:lnTo>
                    <a:pt x="281076" y="57708"/>
                  </a:lnTo>
                  <a:lnTo>
                    <a:pt x="279488" y="59575"/>
                  </a:lnTo>
                  <a:lnTo>
                    <a:pt x="279374" y="59842"/>
                  </a:lnTo>
                  <a:lnTo>
                    <a:pt x="280060" y="61810"/>
                  </a:lnTo>
                  <a:lnTo>
                    <a:pt x="280187" y="62636"/>
                  </a:lnTo>
                  <a:lnTo>
                    <a:pt x="279984" y="63131"/>
                  </a:lnTo>
                  <a:lnTo>
                    <a:pt x="284022" y="68110"/>
                  </a:lnTo>
                  <a:lnTo>
                    <a:pt x="287083" y="61214"/>
                  </a:lnTo>
                  <a:lnTo>
                    <a:pt x="287210" y="60883"/>
                  </a:lnTo>
                  <a:lnTo>
                    <a:pt x="287375" y="59283"/>
                  </a:lnTo>
                  <a:close/>
                </a:path>
                <a:path w="655954" h="82550">
                  <a:moveTo>
                    <a:pt x="289064" y="57505"/>
                  </a:moveTo>
                  <a:lnTo>
                    <a:pt x="288302" y="57772"/>
                  </a:lnTo>
                  <a:lnTo>
                    <a:pt x="288048" y="58864"/>
                  </a:lnTo>
                  <a:lnTo>
                    <a:pt x="288455" y="58102"/>
                  </a:lnTo>
                  <a:lnTo>
                    <a:pt x="289064" y="57505"/>
                  </a:lnTo>
                  <a:close/>
                </a:path>
                <a:path w="655954" h="82550">
                  <a:moveTo>
                    <a:pt x="294716" y="14262"/>
                  </a:moveTo>
                  <a:lnTo>
                    <a:pt x="294614" y="13677"/>
                  </a:lnTo>
                  <a:lnTo>
                    <a:pt x="291820" y="7874"/>
                  </a:lnTo>
                  <a:lnTo>
                    <a:pt x="291668" y="5740"/>
                  </a:lnTo>
                  <a:lnTo>
                    <a:pt x="287896" y="7924"/>
                  </a:lnTo>
                  <a:lnTo>
                    <a:pt x="285648" y="12496"/>
                  </a:lnTo>
                  <a:lnTo>
                    <a:pt x="282765" y="14706"/>
                  </a:lnTo>
                  <a:lnTo>
                    <a:pt x="282917" y="9715"/>
                  </a:lnTo>
                  <a:lnTo>
                    <a:pt x="282194" y="13119"/>
                  </a:lnTo>
                  <a:lnTo>
                    <a:pt x="278752" y="15062"/>
                  </a:lnTo>
                  <a:lnTo>
                    <a:pt x="280365" y="17513"/>
                  </a:lnTo>
                  <a:lnTo>
                    <a:pt x="280466" y="17907"/>
                  </a:lnTo>
                  <a:lnTo>
                    <a:pt x="279336" y="19113"/>
                  </a:lnTo>
                  <a:lnTo>
                    <a:pt x="283108" y="19837"/>
                  </a:lnTo>
                  <a:lnTo>
                    <a:pt x="288937" y="19761"/>
                  </a:lnTo>
                  <a:lnTo>
                    <a:pt x="294157" y="16611"/>
                  </a:lnTo>
                  <a:lnTo>
                    <a:pt x="294614" y="14706"/>
                  </a:lnTo>
                  <a:lnTo>
                    <a:pt x="294716" y="14262"/>
                  </a:lnTo>
                  <a:close/>
                </a:path>
                <a:path w="655954" h="82550">
                  <a:moveTo>
                    <a:pt x="296849" y="56769"/>
                  </a:moveTo>
                  <a:lnTo>
                    <a:pt x="296583" y="54889"/>
                  </a:lnTo>
                  <a:lnTo>
                    <a:pt x="295859" y="56032"/>
                  </a:lnTo>
                  <a:lnTo>
                    <a:pt x="296849" y="56769"/>
                  </a:lnTo>
                  <a:close/>
                </a:path>
                <a:path w="655954" h="82550">
                  <a:moveTo>
                    <a:pt x="297091" y="58381"/>
                  </a:moveTo>
                  <a:lnTo>
                    <a:pt x="296976" y="56857"/>
                  </a:lnTo>
                  <a:lnTo>
                    <a:pt x="296849" y="56769"/>
                  </a:lnTo>
                  <a:lnTo>
                    <a:pt x="297091" y="58381"/>
                  </a:lnTo>
                  <a:close/>
                </a:path>
                <a:path w="655954" h="82550">
                  <a:moveTo>
                    <a:pt x="297878" y="13271"/>
                  </a:moveTo>
                  <a:lnTo>
                    <a:pt x="296367" y="13500"/>
                  </a:lnTo>
                  <a:lnTo>
                    <a:pt x="295846" y="14579"/>
                  </a:lnTo>
                  <a:lnTo>
                    <a:pt x="296659" y="13830"/>
                  </a:lnTo>
                  <a:lnTo>
                    <a:pt x="297878" y="13271"/>
                  </a:lnTo>
                  <a:close/>
                </a:path>
                <a:path w="655954" h="82550">
                  <a:moveTo>
                    <a:pt x="300024" y="53492"/>
                  </a:moveTo>
                  <a:lnTo>
                    <a:pt x="299110" y="50914"/>
                  </a:lnTo>
                  <a:lnTo>
                    <a:pt x="296113" y="54876"/>
                  </a:lnTo>
                  <a:lnTo>
                    <a:pt x="297408" y="54419"/>
                  </a:lnTo>
                  <a:lnTo>
                    <a:pt x="297192" y="57023"/>
                  </a:lnTo>
                  <a:lnTo>
                    <a:pt x="298348" y="57861"/>
                  </a:lnTo>
                  <a:lnTo>
                    <a:pt x="297649" y="54330"/>
                  </a:lnTo>
                  <a:lnTo>
                    <a:pt x="297484" y="53467"/>
                  </a:lnTo>
                  <a:lnTo>
                    <a:pt x="297649" y="54330"/>
                  </a:lnTo>
                  <a:lnTo>
                    <a:pt x="300024" y="53492"/>
                  </a:lnTo>
                  <a:close/>
                </a:path>
                <a:path w="655954" h="82550">
                  <a:moveTo>
                    <a:pt x="301625" y="52933"/>
                  </a:moveTo>
                  <a:lnTo>
                    <a:pt x="300075" y="53467"/>
                  </a:lnTo>
                  <a:lnTo>
                    <a:pt x="300075" y="53644"/>
                  </a:lnTo>
                  <a:lnTo>
                    <a:pt x="300266" y="54152"/>
                  </a:lnTo>
                  <a:lnTo>
                    <a:pt x="301625" y="52933"/>
                  </a:lnTo>
                  <a:close/>
                </a:path>
                <a:path w="655954" h="82550">
                  <a:moveTo>
                    <a:pt x="304431" y="62674"/>
                  </a:moveTo>
                  <a:lnTo>
                    <a:pt x="304355" y="61582"/>
                  </a:lnTo>
                  <a:lnTo>
                    <a:pt x="304228" y="62509"/>
                  </a:lnTo>
                  <a:lnTo>
                    <a:pt x="304431" y="62674"/>
                  </a:lnTo>
                  <a:close/>
                </a:path>
                <a:path w="655954" h="82550">
                  <a:moveTo>
                    <a:pt x="313156" y="12852"/>
                  </a:moveTo>
                  <a:lnTo>
                    <a:pt x="312661" y="10972"/>
                  </a:lnTo>
                  <a:lnTo>
                    <a:pt x="311378" y="11950"/>
                  </a:lnTo>
                  <a:lnTo>
                    <a:pt x="311340" y="12115"/>
                  </a:lnTo>
                  <a:lnTo>
                    <a:pt x="313156" y="12852"/>
                  </a:lnTo>
                  <a:close/>
                </a:path>
                <a:path w="655954" h="82550">
                  <a:moveTo>
                    <a:pt x="313728" y="13804"/>
                  </a:moveTo>
                  <a:lnTo>
                    <a:pt x="313677" y="13055"/>
                  </a:lnTo>
                  <a:lnTo>
                    <a:pt x="313156" y="12852"/>
                  </a:lnTo>
                  <a:lnTo>
                    <a:pt x="313613" y="14490"/>
                  </a:lnTo>
                  <a:lnTo>
                    <a:pt x="313728" y="13804"/>
                  </a:lnTo>
                  <a:close/>
                </a:path>
                <a:path w="655954" h="82550">
                  <a:moveTo>
                    <a:pt x="316090" y="14020"/>
                  </a:moveTo>
                  <a:lnTo>
                    <a:pt x="314464" y="9588"/>
                  </a:lnTo>
                  <a:lnTo>
                    <a:pt x="313842" y="13131"/>
                  </a:lnTo>
                  <a:lnTo>
                    <a:pt x="316090" y="14020"/>
                  </a:lnTo>
                  <a:close/>
                </a:path>
                <a:path w="655954" h="82550">
                  <a:moveTo>
                    <a:pt x="318046" y="61887"/>
                  </a:moveTo>
                  <a:lnTo>
                    <a:pt x="315150" y="55930"/>
                  </a:lnTo>
                  <a:lnTo>
                    <a:pt x="315061" y="62953"/>
                  </a:lnTo>
                  <a:lnTo>
                    <a:pt x="313931" y="60236"/>
                  </a:lnTo>
                  <a:lnTo>
                    <a:pt x="313537" y="59283"/>
                  </a:lnTo>
                  <a:lnTo>
                    <a:pt x="313359" y="58864"/>
                  </a:lnTo>
                  <a:lnTo>
                    <a:pt x="313283" y="58686"/>
                  </a:lnTo>
                  <a:lnTo>
                    <a:pt x="313143" y="58331"/>
                  </a:lnTo>
                  <a:lnTo>
                    <a:pt x="313359" y="58102"/>
                  </a:lnTo>
                  <a:lnTo>
                    <a:pt x="313626" y="56972"/>
                  </a:lnTo>
                  <a:lnTo>
                    <a:pt x="314134" y="57569"/>
                  </a:lnTo>
                  <a:lnTo>
                    <a:pt x="314109" y="56972"/>
                  </a:lnTo>
                  <a:lnTo>
                    <a:pt x="313905" y="51460"/>
                  </a:lnTo>
                  <a:lnTo>
                    <a:pt x="312521" y="58686"/>
                  </a:lnTo>
                  <a:lnTo>
                    <a:pt x="311531" y="57569"/>
                  </a:lnTo>
                  <a:lnTo>
                    <a:pt x="311467" y="56502"/>
                  </a:lnTo>
                  <a:lnTo>
                    <a:pt x="311569" y="52247"/>
                  </a:lnTo>
                  <a:lnTo>
                    <a:pt x="310616" y="53047"/>
                  </a:lnTo>
                  <a:lnTo>
                    <a:pt x="308851" y="56502"/>
                  </a:lnTo>
                  <a:lnTo>
                    <a:pt x="308051" y="54038"/>
                  </a:lnTo>
                  <a:lnTo>
                    <a:pt x="307733" y="53047"/>
                  </a:lnTo>
                  <a:lnTo>
                    <a:pt x="307860" y="50507"/>
                  </a:lnTo>
                  <a:lnTo>
                    <a:pt x="307911" y="50063"/>
                  </a:lnTo>
                  <a:lnTo>
                    <a:pt x="305371" y="54038"/>
                  </a:lnTo>
                  <a:lnTo>
                    <a:pt x="303339" y="52768"/>
                  </a:lnTo>
                  <a:lnTo>
                    <a:pt x="302425" y="52197"/>
                  </a:lnTo>
                  <a:lnTo>
                    <a:pt x="301625" y="52933"/>
                  </a:lnTo>
                  <a:lnTo>
                    <a:pt x="302056" y="52768"/>
                  </a:lnTo>
                  <a:lnTo>
                    <a:pt x="299859" y="60540"/>
                  </a:lnTo>
                  <a:lnTo>
                    <a:pt x="299821" y="60223"/>
                  </a:lnTo>
                  <a:lnTo>
                    <a:pt x="299453" y="56921"/>
                  </a:lnTo>
                  <a:lnTo>
                    <a:pt x="298742" y="58051"/>
                  </a:lnTo>
                  <a:lnTo>
                    <a:pt x="297802" y="60223"/>
                  </a:lnTo>
                  <a:lnTo>
                    <a:pt x="296633" y="59842"/>
                  </a:lnTo>
                  <a:lnTo>
                    <a:pt x="296468" y="59055"/>
                  </a:lnTo>
                  <a:lnTo>
                    <a:pt x="295897" y="56311"/>
                  </a:lnTo>
                  <a:lnTo>
                    <a:pt x="295846" y="56032"/>
                  </a:lnTo>
                  <a:lnTo>
                    <a:pt x="295668" y="56311"/>
                  </a:lnTo>
                  <a:lnTo>
                    <a:pt x="295694" y="55664"/>
                  </a:lnTo>
                  <a:lnTo>
                    <a:pt x="295871" y="51650"/>
                  </a:lnTo>
                  <a:lnTo>
                    <a:pt x="293789" y="55664"/>
                  </a:lnTo>
                  <a:lnTo>
                    <a:pt x="294360" y="50444"/>
                  </a:lnTo>
                  <a:lnTo>
                    <a:pt x="291160" y="59055"/>
                  </a:lnTo>
                  <a:lnTo>
                    <a:pt x="290664" y="56413"/>
                  </a:lnTo>
                  <a:lnTo>
                    <a:pt x="289750" y="56857"/>
                  </a:lnTo>
                  <a:lnTo>
                    <a:pt x="289064" y="57505"/>
                  </a:lnTo>
                  <a:lnTo>
                    <a:pt x="290779" y="57556"/>
                  </a:lnTo>
                  <a:lnTo>
                    <a:pt x="288582" y="64439"/>
                  </a:lnTo>
                  <a:lnTo>
                    <a:pt x="290499" y="66586"/>
                  </a:lnTo>
                  <a:lnTo>
                    <a:pt x="293293" y="64350"/>
                  </a:lnTo>
                  <a:lnTo>
                    <a:pt x="297967" y="62788"/>
                  </a:lnTo>
                  <a:lnTo>
                    <a:pt x="301447" y="65252"/>
                  </a:lnTo>
                  <a:lnTo>
                    <a:pt x="301599" y="62788"/>
                  </a:lnTo>
                  <a:lnTo>
                    <a:pt x="301739" y="60540"/>
                  </a:lnTo>
                  <a:lnTo>
                    <a:pt x="301853" y="58864"/>
                  </a:lnTo>
                  <a:lnTo>
                    <a:pt x="303695" y="65328"/>
                  </a:lnTo>
                  <a:lnTo>
                    <a:pt x="304253" y="60121"/>
                  </a:lnTo>
                  <a:lnTo>
                    <a:pt x="304355" y="61582"/>
                  </a:lnTo>
                  <a:lnTo>
                    <a:pt x="304711" y="60121"/>
                  </a:lnTo>
                  <a:lnTo>
                    <a:pt x="305689" y="59283"/>
                  </a:lnTo>
                  <a:lnTo>
                    <a:pt x="306336" y="62445"/>
                  </a:lnTo>
                  <a:lnTo>
                    <a:pt x="306425" y="64211"/>
                  </a:lnTo>
                  <a:lnTo>
                    <a:pt x="304431" y="62674"/>
                  </a:lnTo>
                  <a:lnTo>
                    <a:pt x="304673" y="65938"/>
                  </a:lnTo>
                  <a:lnTo>
                    <a:pt x="306400" y="64909"/>
                  </a:lnTo>
                  <a:lnTo>
                    <a:pt x="306387" y="65430"/>
                  </a:lnTo>
                  <a:lnTo>
                    <a:pt x="308000" y="65773"/>
                  </a:lnTo>
                  <a:lnTo>
                    <a:pt x="306565" y="63690"/>
                  </a:lnTo>
                  <a:lnTo>
                    <a:pt x="307403" y="60236"/>
                  </a:lnTo>
                  <a:lnTo>
                    <a:pt x="308432" y="67259"/>
                  </a:lnTo>
                  <a:lnTo>
                    <a:pt x="313474" y="65112"/>
                  </a:lnTo>
                  <a:lnTo>
                    <a:pt x="316522" y="62953"/>
                  </a:lnTo>
                  <a:lnTo>
                    <a:pt x="318046" y="61887"/>
                  </a:lnTo>
                  <a:close/>
                </a:path>
                <a:path w="655954" h="82550">
                  <a:moveTo>
                    <a:pt x="327533" y="53136"/>
                  </a:moveTo>
                  <a:lnTo>
                    <a:pt x="327482" y="52527"/>
                  </a:lnTo>
                  <a:lnTo>
                    <a:pt x="327393" y="50965"/>
                  </a:lnTo>
                  <a:lnTo>
                    <a:pt x="327355" y="50507"/>
                  </a:lnTo>
                  <a:lnTo>
                    <a:pt x="327202" y="47891"/>
                  </a:lnTo>
                  <a:lnTo>
                    <a:pt x="326631" y="53098"/>
                  </a:lnTo>
                  <a:lnTo>
                    <a:pt x="326999" y="52527"/>
                  </a:lnTo>
                  <a:lnTo>
                    <a:pt x="327533" y="53136"/>
                  </a:lnTo>
                  <a:close/>
                </a:path>
                <a:path w="655954" h="82550">
                  <a:moveTo>
                    <a:pt x="327952" y="19100"/>
                  </a:moveTo>
                  <a:lnTo>
                    <a:pt x="327825" y="18008"/>
                  </a:lnTo>
                  <a:lnTo>
                    <a:pt x="327406" y="18859"/>
                  </a:lnTo>
                  <a:lnTo>
                    <a:pt x="327952" y="19100"/>
                  </a:lnTo>
                  <a:close/>
                </a:path>
                <a:path w="655954" h="82550">
                  <a:moveTo>
                    <a:pt x="329158" y="54635"/>
                  </a:moveTo>
                  <a:lnTo>
                    <a:pt x="328879" y="54635"/>
                  </a:lnTo>
                  <a:lnTo>
                    <a:pt x="327952" y="54635"/>
                  </a:lnTo>
                  <a:lnTo>
                    <a:pt x="327063" y="57480"/>
                  </a:lnTo>
                  <a:lnTo>
                    <a:pt x="326478" y="56019"/>
                  </a:lnTo>
                  <a:lnTo>
                    <a:pt x="326377" y="53365"/>
                  </a:lnTo>
                  <a:lnTo>
                    <a:pt x="326288" y="53047"/>
                  </a:lnTo>
                  <a:lnTo>
                    <a:pt x="325577" y="50444"/>
                  </a:lnTo>
                  <a:lnTo>
                    <a:pt x="325742" y="53047"/>
                  </a:lnTo>
                  <a:lnTo>
                    <a:pt x="323329" y="51803"/>
                  </a:lnTo>
                  <a:lnTo>
                    <a:pt x="324370" y="57365"/>
                  </a:lnTo>
                  <a:lnTo>
                    <a:pt x="322732" y="55791"/>
                  </a:lnTo>
                  <a:lnTo>
                    <a:pt x="321246" y="54356"/>
                  </a:lnTo>
                  <a:lnTo>
                    <a:pt x="320789" y="55791"/>
                  </a:lnTo>
                  <a:lnTo>
                    <a:pt x="320344" y="55765"/>
                  </a:lnTo>
                  <a:lnTo>
                    <a:pt x="320408" y="59258"/>
                  </a:lnTo>
                  <a:lnTo>
                    <a:pt x="318643" y="54825"/>
                  </a:lnTo>
                  <a:lnTo>
                    <a:pt x="319532" y="54876"/>
                  </a:lnTo>
                  <a:lnTo>
                    <a:pt x="317411" y="51003"/>
                  </a:lnTo>
                  <a:lnTo>
                    <a:pt x="317487" y="53098"/>
                  </a:lnTo>
                  <a:lnTo>
                    <a:pt x="318020" y="56769"/>
                  </a:lnTo>
                  <a:lnTo>
                    <a:pt x="318147" y="61823"/>
                  </a:lnTo>
                  <a:lnTo>
                    <a:pt x="320128" y="60413"/>
                  </a:lnTo>
                  <a:lnTo>
                    <a:pt x="325856" y="64414"/>
                  </a:lnTo>
                  <a:lnTo>
                    <a:pt x="325462" y="60413"/>
                  </a:lnTo>
                  <a:lnTo>
                    <a:pt x="325437" y="60032"/>
                  </a:lnTo>
                  <a:lnTo>
                    <a:pt x="328015" y="62458"/>
                  </a:lnTo>
                  <a:lnTo>
                    <a:pt x="328358" y="60032"/>
                  </a:lnTo>
                  <a:lnTo>
                    <a:pt x="328472" y="59258"/>
                  </a:lnTo>
                  <a:lnTo>
                    <a:pt x="328739" y="57480"/>
                  </a:lnTo>
                  <a:lnTo>
                    <a:pt x="329158" y="54635"/>
                  </a:lnTo>
                  <a:close/>
                </a:path>
                <a:path w="655954" h="82550">
                  <a:moveTo>
                    <a:pt x="335737" y="64135"/>
                  </a:moveTo>
                  <a:close/>
                </a:path>
                <a:path w="655954" h="82550">
                  <a:moveTo>
                    <a:pt x="337045" y="53390"/>
                  </a:moveTo>
                  <a:lnTo>
                    <a:pt x="336334" y="53251"/>
                  </a:lnTo>
                  <a:lnTo>
                    <a:pt x="336448" y="55257"/>
                  </a:lnTo>
                  <a:lnTo>
                    <a:pt x="337045" y="53390"/>
                  </a:lnTo>
                  <a:close/>
                </a:path>
                <a:path w="655954" h="82550">
                  <a:moveTo>
                    <a:pt x="337667" y="59651"/>
                  </a:moveTo>
                  <a:lnTo>
                    <a:pt x="334175" y="52793"/>
                  </a:lnTo>
                  <a:lnTo>
                    <a:pt x="332536" y="55029"/>
                  </a:lnTo>
                  <a:lnTo>
                    <a:pt x="331419" y="52197"/>
                  </a:lnTo>
                  <a:lnTo>
                    <a:pt x="330847" y="50292"/>
                  </a:lnTo>
                  <a:lnTo>
                    <a:pt x="330365" y="48653"/>
                  </a:lnTo>
                  <a:lnTo>
                    <a:pt x="328815" y="48221"/>
                  </a:lnTo>
                  <a:lnTo>
                    <a:pt x="327494" y="50292"/>
                  </a:lnTo>
                  <a:lnTo>
                    <a:pt x="327431" y="51003"/>
                  </a:lnTo>
                  <a:lnTo>
                    <a:pt x="328828" y="52197"/>
                  </a:lnTo>
                  <a:lnTo>
                    <a:pt x="328866" y="54597"/>
                  </a:lnTo>
                  <a:lnTo>
                    <a:pt x="329158" y="54597"/>
                  </a:lnTo>
                  <a:lnTo>
                    <a:pt x="329793" y="50292"/>
                  </a:lnTo>
                  <a:lnTo>
                    <a:pt x="332079" y="59702"/>
                  </a:lnTo>
                  <a:lnTo>
                    <a:pt x="332562" y="57378"/>
                  </a:lnTo>
                  <a:lnTo>
                    <a:pt x="332511" y="58496"/>
                  </a:lnTo>
                  <a:lnTo>
                    <a:pt x="333159" y="61823"/>
                  </a:lnTo>
                  <a:lnTo>
                    <a:pt x="333260" y="62674"/>
                  </a:lnTo>
                  <a:lnTo>
                    <a:pt x="332613" y="65493"/>
                  </a:lnTo>
                  <a:lnTo>
                    <a:pt x="333324" y="64008"/>
                  </a:lnTo>
                  <a:lnTo>
                    <a:pt x="334073" y="65684"/>
                  </a:lnTo>
                  <a:lnTo>
                    <a:pt x="334746" y="64414"/>
                  </a:lnTo>
                  <a:lnTo>
                    <a:pt x="334645" y="64084"/>
                  </a:lnTo>
                  <a:lnTo>
                    <a:pt x="333641" y="62445"/>
                  </a:lnTo>
                  <a:lnTo>
                    <a:pt x="333654" y="61582"/>
                  </a:lnTo>
                  <a:lnTo>
                    <a:pt x="334429" y="58496"/>
                  </a:lnTo>
                  <a:lnTo>
                    <a:pt x="335419" y="60807"/>
                  </a:lnTo>
                  <a:lnTo>
                    <a:pt x="335724" y="64084"/>
                  </a:lnTo>
                  <a:lnTo>
                    <a:pt x="337667" y="59651"/>
                  </a:lnTo>
                  <a:close/>
                </a:path>
                <a:path w="655954" h="82550">
                  <a:moveTo>
                    <a:pt x="345313" y="58204"/>
                  </a:moveTo>
                  <a:lnTo>
                    <a:pt x="340436" y="57835"/>
                  </a:lnTo>
                  <a:lnTo>
                    <a:pt x="340614" y="56489"/>
                  </a:lnTo>
                  <a:lnTo>
                    <a:pt x="340385" y="56299"/>
                  </a:lnTo>
                  <a:lnTo>
                    <a:pt x="340385" y="61023"/>
                  </a:lnTo>
                  <a:lnTo>
                    <a:pt x="340131" y="60388"/>
                  </a:lnTo>
                  <a:lnTo>
                    <a:pt x="340194" y="59778"/>
                  </a:lnTo>
                  <a:lnTo>
                    <a:pt x="340385" y="61023"/>
                  </a:lnTo>
                  <a:lnTo>
                    <a:pt x="340385" y="56299"/>
                  </a:lnTo>
                  <a:lnTo>
                    <a:pt x="339509" y="55549"/>
                  </a:lnTo>
                  <a:lnTo>
                    <a:pt x="339623" y="62788"/>
                  </a:lnTo>
                  <a:lnTo>
                    <a:pt x="338480" y="64185"/>
                  </a:lnTo>
                  <a:lnTo>
                    <a:pt x="338074" y="60515"/>
                  </a:lnTo>
                  <a:lnTo>
                    <a:pt x="336816" y="64998"/>
                  </a:lnTo>
                  <a:lnTo>
                    <a:pt x="335737" y="64135"/>
                  </a:lnTo>
                  <a:lnTo>
                    <a:pt x="335584" y="68808"/>
                  </a:lnTo>
                  <a:lnTo>
                    <a:pt x="337566" y="68148"/>
                  </a:lnTo>
                  <a:lnTo>
                    <a:pt x="338416" y="65074"/>
                  </a:lnTo>
                  <a:lnTo>
                    <a:pt x="340614" y="68414"/>
                  </a:lnTo>
                  <a:lnTo>
                    <a:pt x="341185" y="66205"/>
                  </a:lnTo>
                  <a:lnTo>
                    <a:pt x="341414" y="67678"/>
                  </a:lnTo>
                  <a:lnTo>
                    <a:pt x="341985" y="69621"/>
                  </a:lnTo>
                  <a:lnTo>
                    <a:pt x="342480" y="67195"/>
                  </a:lnTo>
                  <a:lnTo>
                    <a:pt x="343115" y="66776"/>
                  </a:lnTo>
                  <a:lnTo>
                    <a:pt x="341503" y="64960"/>
                  </a:lnTo>
                  <a:lnTo>
                    <a:pt x="341718" y="64135"/>
                  </a:lnTo>
                  <a:lnTo>
                    <a:pt x="343115" y="61544"/>
                  </a:lnTo>
                  <a:lnTo>
                    <a:pt x="343268" y="59753"/>
                  </a:lnTo>
                  <a:lnTo>
                    <a:pt x="344017" y="61366"/>
                  </a:lnTo>
                  <a:lnTo>
                    <a:pt x="344678" y="59753"/>
                  </a:lnTo>
                  <a:lnTo>
                    <a:pt x="345313" y="58204"/>
                  </a:lnTo>
                  <a:close/>
                </a:path>
                <a:path w="655954" h="82550">
                  <a:moveTo>
                    <a:pt x="345567" y="51752"/>
                  </a:moveTo>
                  <a:lnTo>
                    <a:pt x="344144" y="52895"/>
                  </a:lnTo>
                  <a:lnTo>
                    <a:pt x="345059" y="54165"/>
                  </a:lnTo>
                  <a:lnTo>
                    <a:pt x="345046" y="52717"/>
                  </a:lnTo>
                  <a:lnTo>
                    <a:pt x="345567" y="51752"/>
                  </a:lnTo>
                  <a:close/>
                </a:path>
                <a:path w="655954" h="82550">
                  <a:moveTo>
                    <a:pt x="354507" y="55257"/>
                  </a:moveTo>
                  <a:lnTo>
                    <a:pt x="354469" y="54991"/>
                  </a:lnTo>
                  <a:lnTo>
                    <a:pt x="353618" y="53924"/>
                  </a:lnTo>
                  <a:lnTo>
                    <a:pt x="353529" y="54419"/>
                  </a:lnTo>
                  <a:lnTo>
                    <a:pt x="354507" y="55257"/>
                  </a:lnTo>
                  <a:close/>
                </a:path>
                <a:path w="655954" h="82550">
                  <a:moveTo>
                    <a:pt x="354812" y="51727"/>
                  </a:moveTo>
                  <a:lnTo>
                    <a:pt x="353796" y="49860"/>
                  </a:lnTo>
                  <a:lnTo>
                    <a:pt x="352679" y="52717"/>
                  </a:lnTo>
                  <a:lnTo>
                    <a:pt x="353618" y="53924"/>
                  </a:lnTo>
                  <a:lnTo>
                    <a:pt x="354812" y="51727"/>
                  </a:lnTo>
                  <a:close/>
                </a:path>
                <a:path w="655954" h="82550">
                  <a:moveTo>
                    <a:pt x="357809" y="53848"/>
                  </a:moveTo>
                  <a:lnTo>
                    <a:pt x="357771" y="52717"/>
                  </a:lnTo>
                  <a:lnTo>
                    <a:pt x="357276" y="49898"/>
                  </a:lnTo>
                  <a:lnTo>
                    <a:pt x="355282" y="46380"/>
                  </a:lnTo>
                  <a:lnTo>
                    <a:pt x="354812" y="51727"/>
                  </a:lnTo>
                  <a:lnTo>
                    <a:pt x="354520" y="55054"/>
                  </a:lnTo>
                  <a:lnTo>
                    <a:pt x="355066" y="55727"/>
                  </a:lnTo>
                  <a:lnTo>
                    <a:pt x="353961" y="60020"/>
                  </a:lnTo>
                  <a:lnTo>
                    <a:pt x="353301" y="57531"/>
                  </a:lnTo>
                  <a:lnTo>
                    <a:pt x="352196" y="61836"/>
                  </a:lnTo>
                  <a:lnTo>
                    <a:pt x="351751" y="61925"/>
                  </a:lnTo>
                  <a:lnTo>
                    <a:pt x="352132" y="60020"/>
                  </a:lnTo>
                  <a:lnTo>
                    <a:pt x="352018" y="54991"/>
                  </a:lnTo>
                  <a:lnTo>
                    <a:pt x="351993" y="54419"/>
                  </a:lnTo>
                  <a:lnTo>
                    <a:pt x="351878" y="53441"/>
                  </a:lnTo>
                  <a:lnTo>
                    <a:pt x="351777" y="52870"/>
                  </a:lnTo>
                  <a:lnTo>
                    <a:pt x="351358" y="54419"/>
                  </a:lnTo>
                  <a:lnTo>
                    <a:pt x="350418" y="51676"/>
                  </a:lnTo>
                  <a:lnTo>
                    <a:pt x="349694" y="51536"/>
                  </a:lnTo>
                  <a:lnTo>
                    <a:pt x="351459" y="54991"/>
                  </a:lnTo>
                  <a:lnTo>
                    <a:pt x="349300" y="54051"/>
                  </a:lnTo>
                  <a:lnTo>
                    <a:pt x="348208" y="53568"/>
                  </a:lnTo>
                  <a:lnTo>
                    <a:pt x="348526" y="54356"/>
                  </a:lnTo>
                  <a:lnTo>
                    <a:pt x="348691" y="54737"/>
                  </a:lnTo>
                  <a:lnTo>
                    <a:pt x="348754" y="54051"/>
                  </a:lnTo>
                  <a:lnTo>
                    <a:pt x="348805" y="54991"/>
                  </a:lnTo>
                  <a:lnTo>
                    <a:pt x="349796" y="57327"/>
                  </a:lnTo>
                  <a:lnTo>
                    <a:pt x="349656" y="60566"/>
                  </a:lnTo>
                  <a:lnTo>
                    <a:pt x="347992" y="62941"/>
                  </a:lnTo>
                  <a:lnTo>
                    <a:pt x="347433" y="60883"/>
                  </a:lnTo>
                  <a:lnTo>
                    <a:pt x="347383" y="58089"/>
                  </a:lnTo>
                  <a:lnTo>
                    <a:pt x="347929" y="58559"/>
                  </a:lnTo>
                  <a:lnTo>
                    <a:pt x="348373" y="58496"/>
                  </a:lnTo>
                  <a:lnTo>
                    <a:pt x="348399" y="58089"/>
                  </a:lnTo>
                  <a:lnTo>
                    <a:pt x="348576" y="56083"/>
                  </a:lnTo>
                  <a:lnTo>
                    <a:pt x="348691" y="54737"/>
                  </a:lnTo>
                  <a:lnTo>
                    <a:pt x="348526" y="54356"/>
                  </a:lnTo>
                  <a:lnTo>
                    <a:pt x="347243" y="56083"/>
                  </a:lnTo>
                  <a:lnTo>
                    <a:pt x="347014" y="52031"/>
                  </a:lnTo>
                  <a:lnTo>
                    <a:pt x="345313" y="58204"/>
                  </a:lnTo>
                  <a:lnTo>
                    <a:pt x="344982" y="61836"/>
                  </a:lnTo>
                  <a:lnTo>
                    <a:pt x="343801" y="65493"/>
                  </a:lnTo>
                  <a:lnTo>
                    <a:pt x="347611" y="67360"/>
                  </a:lnTo>
                  <a:lnTo>
                    <a:pt x="352818" y="66662"/>
                  </a:lnTo>
                  <a:lnTo>
                    <a:pt x="357200" y="65227"/>
                  </a:lnTo>
                  <a:lnTo>
                    <a:pt x="355307" y="65011"/>
                  </a:lnTo>
                  <a:lnTo>
                    <a:pt x="355473" y="62941"/>
                  </a:lnTo>
                  <a:lnTo>
                    <a:pt x="355536" y="62331"/>
                  </a:lnTo>
                  <a:lnTo>
                    <a:pt x="356425" y="62166"/>
                  </a:lnTo>
                  <a:lnTo>
                    <a:pt x="356552" y="61925"/>
                  </a:lnTo>
                  <a:lnTo>
                    <a:pt x="357124" y="60883"/>
                  </a:lnTo>
                  <a:lnTo>
                    <a:pt x="356997" y="60020"/>
                  </a:lnTo>
                  <a:lnTo>
                    <a:pt x="356209" y="54330"/>
                  </a:lnTo>
                  <a:lnTo>
                    <a:pt x="356755" y="54825"/>
                  </a:lnTo>
                  <a:lnTo>
                    <a:pt x="357009" y="54330"/>
                  </a:lnTo>
                  <a:lnTo>
                    <a:pt x="357276" y="53848"/>
                  </a:lnTo>
                  <a:lnTo>
                    <a:pt x="357225" y="56197"/>
                  </a:lnTo>
                  <a:lnTo>
                    <a:pt x="357809" y="53848"/>
                  </a:lnTo>
                  <a:close/>
                </a:path>
                <a:path w="655954" h="82550">
                  <a:moveTo>
                    <a:pt x="357962" y="51092"/>
                  </a:moveTo>
                  <a:lnTo>
                    <a:pt x="357886" y="48958"/>
                  </a:lnTo>
                  <a:lnTo>
                    <a:pt x="357212" y="49504"/>
                  </a:lnTo>
                  <a:lnTo>
                    <a:pt x="357276" y="49898"/>
                  </a:lnTo>
                  <a:lnTo>
                    <a:pt x="357962" y="51092"/>
                  </a:lnTo>
                  <a:close/>
                </a:path>
                <a:path w="655954" h="82550">
                  <a:moveTo>
                    <a:pt x="359054" y="62547"/>
                  </a:moveTo>
                  <a:lnTo>
                    <a:pt x="357949" y="61595"/>
                  </a:lnTo>
                  <a:lnTo>
                    <a:pt x="358063" y="63588"/>
                  </a:lnTo>
                  <a:lnTo>
                    <a:pt x="358736" y="66090"/>
                  </a:lnTo>
                  <a:lnTo>
                    <a:pt x="359054" y="62547"/>
                  </a:lnTo>
                  <a:close/>
                </a:path>
                <a:path w="655954" h="82550">
                  <a:moveTo>
                    <a:pt x="359943" y="46634"/>
                  </a:moveTo>
                  <a:lnTo>
                    <a:pt x="357619" y="41275"/>
                  </a:lnTo>
                  <a:lnTo>
                    <a:pt x="357886" y="48958"/>
                  </a:lnTo>
                  <a:lnTo>
                    <a:pt x="358622" y="48361"/>
                  </a:lnTo>
                  <a:lnTo>
                    <a:pt x="358851" y="50927"/>
                  </a:lnTo>
                  <a:lnTo>
                    <a:pt x="359498" y="48361"/>
                  </a:lnTo>
                  <a:lnTo>
                    <a:pt x="359943" y="46634"/>
                  </a:lnTo>
                  <a:close/>
                </a:path>
                <a:path w="655954" h="82550">
                  <a:moveTo>
                    <a:pt x="359968" y="53340"/>
                  </a:moveTo>
                  <a:lnTo>
                    <a:pt x="359664" y="51650"/>
                  </a:lnTo>
                  <a:lnTo>
                    <a:pt x="359092" y="54978"/>
                  </a:lnTo>
                  <a:lnTo>
                    <a:pt x="359968" y="53340"/>
                  </a:lnTo>
                  <a:close/>
                </a:path>
                <a:path w="655954" h="82550">
                  <a:moveTo>
                    <a:pt x="370281" y="8966"/>
                  </a:moveTo>
                  <a:lnTo>
                    <a:pt x="369684" y="7772"/>
                  </a:lnTo>
                  <a:lnTo>
                    <a:pt x="369849" y="8356"/>
                  </a:lnTo>
                  <a:lnTo>
                    <a:pt x="370281" y="8966"/>
                  </a:lnTo>
                  <a:close/>
                </a:path>
                <a:path w="655954" h="82550">
                  <a:moveTo>
                    <a:pt x="370484" y="9347"/>
                  </a:moveTo>
                  <a:lnTo>
                    <a:pt x="370433" y="9156"/>
                  </a:lnTo>
                  <a:lnTo>
                    <a:pt x="370281" y="8966"/>
                  </a:lnTo>
                  <a:lnTo>
                    <a:pt x="370484" y="9347"/>
                  </a:lnTo>
                  <a:close/>
                </a:path>
                <a:path w="655954" h="82550">
                  <a:moveTo>
                    <a:pt x="371703" y="10490"/>
                  </a:moveTo>
                  <a:lnTo>
                    <a:pt x="371373" y="10744"/>
                  </a:lnTo>
                  <a:lnTo>
                    <a:pt x="371335" y="11023"/>
                  </a:lnTo>
                  <a:lnTo>
                    <a:pt x="371513" y="11341"/>
                  </a:lnTo>
                  <a:lnTo>
                    <a:pt x="371703" y="10490"/>
                  </a:lnTo>
                  <a:close/>
                </a:path>
                <a:path w="655954" h="82550">
                  <a:moveTo>
                    <a:pt x="373481" y="10553"/>
                  </a:moveTo>
                  <a:lnTo>
                    <a:pt x="373405" y="9931"/>
                  </a:lnTo>
                  <a:lnTo>
                    <a:pt x="373303" y="8966"/>
                  </a:lnTo>
                  <a:lnTo>
                    <a:pt x="373214" y="8369"/>
                  </a:lnTo>
                  <a:lnTo>
                    <a:pt x="373202" y="7912"/>
                  </a:lnTo>
                  <a:lnTo>
                    <a:pt x="372846" y="8178"/>
                  </a:lnTo>
                  <a:lnTo>
                    <a:pt x="373087" y="7988"/>
                  </a:lnTo>
                  <a:lnTo>
                    <a:pt x="372973" y="5702"/>
                  </a:lnTo>
                  <a:lnTo>
                    <a:pt x="372935" y="5295"/>
                  </a:lnTo>
                  <a:lnTo>
                    <a:pt x="371703" y="10490"/>
                  </a:lnTo>
                  <a:lnTo>
                    <a:pt x="372440" y="9931"/>
                  </a:lnTo>
                  <a:lnTo>
                    <a:pt x="373481" y="10553"/>
                  </a:lnTo>
                  <a:close/>
                </a:path>
                <a:path w="655954" h="82550">
                  <a:moveTo>
                    <a:pt x="379996" y="47434"/>
                  </a:moveTo>
                  <a:lnTo>
                    <a:pt x="379450" y="49441"/>
                  </a:lnTo>
                  <a:lnTo>
                    <a:pt x="379679" y="49072"/>
                  </a:lnTo>
                  <a:lnTo>
                    <a:pt x="379882" y="48501"/>
                  </a:lnTo>
                  <a:lnTo>
                    <a:pt x="379996" y="47434"/>
                  </a:lnTo>
                  <a:close/>
                </a:path>
                <a:path w="655954" h="82550">
                  <a:moveTo>
                    <a:pt x="389369" y="21920"/>
                  </a:moveTo>
                  <a:close/>
                </a:path>
                <a:path w="655954" h="82550">
                  <a:moveTo>
                    <a:pt x="392163" y="11214"/>
                  </a:moveTo>
                  <a:lnTo>
                    <a:pt x="390753" y="11036"/>
                  </a:lnTo>
                  <a:lnTo>
                    <a:pt x="390944" y="13055"/>
                  </a:lnTo>
                  <a:lnTo>
                    <a:pt x="392163" y="11214"/>
                  </a:lnTo>
                  <a:close/>
                </a:path>
                <a:path w="655954" h="82550">
                  <a:moveTo>
                    <a:pt x="393242" y="17513"/>
                  </a:moveTo>
                  <a:lnTo>
                    <a:pt x="390893" y="16217"/>
                  </a:lnTo>
                  <a:lnTo>
                    <a:pt x="387261" y="14211"/>
                  </a:lnTo>
                  <a:lnTo>
                    <a:pt x="387134" y="13576"/>
                  </a:lnTo>
                  <a:lnTo>
                    <a:pt x="386943" y="12649"/>
                  </a:lnTo>
                  <a:lnTo>
                    <a:pt x="386511" y="10477"/>
                  </a:lnTo>
                  <a:lnTo>
                    <a:pt x="383273" y="12649"/>
                  </a:lnTo>
                  <a:lnTo>
                    <a:pt x="382879" y="12115"/>
                  </a:lnTo>
                  <a:lnTo>
                    <a:pt x="381228" y="9931"/>
                  </a:lnTo>
                  <a:lnTo>
                    <a:pt x="379133" y="6197"/>
                  </a:lnTo>
                  <a:lnTo>
                    <a:pt x="376085" y="5702"/>
                  </a:lnTo>
                  <a:lnTo>
                    <a:pt x="373367" y="7772"/>
                  </a:lnTo>
                  <a:lnTo>
                    <a:pt x="373253" y="8382"/>
                  </a:lnTo>
                  <a:lnTo>
                    <a:pt x="376237" y="9766"/>
                  </a:lnTo>
                  <a:lnTo>
                    <a:pt x="376199" y="10972"/>
                  </a:lnTo>
                  <a:lnTo>
                    <a:pt x="376085" y="12115"/>
                  </a:lnTo>
                  <a:lnTo>
                    <a:pt x="374319" y="12026"/>
                  </a:lnTo>
                  <a:lnTo>
                    <a:pt x="372465" y="14871"/>
                  </a:lnTo>
                  <a:lnTo>
                    <a:pt x="372287" y="14643"/>
                  </a:lnTo>
                  <a:lnTo>
                    <a:pt x="371144" y="13106"/>
                  </a:lnTo>
                  <a:lnTo>
                    <a:pt x="371271" y="11620"/>
                  </a:lnTo>
                  <a:lnTo>
                    <a:pt x="371195" y="10744"/>
                  </a:lnTo>
                  <a:lnTo>
                    <a:pt x="371017" y="10388"/>
                  </a:lnTo>
                  <a:lnTo>
                    <a:pt x="370484" y="9347"/>
                  </a:lnTo>
                  <a:lnTo>
                    <a:pt x="369963" y="10388"/>
                  </a:lnTo>
                  <a:lnTo>
                    <a:pt x="365252" y="9042"/>
                  </a:lnTo>
                  <a:lnTo>
                    <a:pt x="367195" y="14643"/>
                  </a:lnTo>
                  <a:lnTo>
                    <a:pt x="363842" y="12915"/>
                  </a:lnTo>
                  <a:lnTo>
                    <a:pt x="361124" y="11506"/>
                  </a:lnTo>
                  <a:lnTo>
                    <a:pt x="360197" y="12915"/>
                  </a:lnTo>
                  <a:lnTo>
                    <a:pt x="359321" y="12877"/>
                  </a:lnTo>
                  <a:lnTo>
                    <a:pt x="359384" y="16383"/>
                  </a:lnTo>
                  <a:lnTo>
                    <a:pt x="355993" y="11861"/>
                  </a:lnTo>
                  <a:lnTo>
                    <a:pt x="357759" y="11950"/>
                  </a:lnTo>
                  <a:lnTo>
                    <a:pt x="353644" y="7988"/>
                  </a:lnTo>
                  <a:lnTo>
                    <a:pt x="353758" y="10033"/>
                  </a:lnTo>
                  <a:lnTo>
                    <a:pt x="354774" y="13804"/>
                  </a:lnTo>
                  <a:lnTo>
                    <a:pt x="354901" y="19088"/>
                  </a:lnTo>
                  <a:lnTo>
                    <a:pt x="349097" y="12814"/>
                  </a:lnTo>
                  <a:lnTo>
                    <a:pt x="348818" y="19837"/>
                  </a:lnTo>
                  <a:lnTo>
                    <a:pt x="346430" y="16789"/>
                  </a:lnTo>
                  <a:lnTo>
                    <a:pt x="345630" y="15760"/>
                  </a:lnTo>
                  <a:lnTo>
                    <a:pt x="345389" y="15455"/>
                  </a:lnTo>
                  <a:lnTo>
                    <a:pt x="345135" y="15125"/>
                  </a:lnTo>
                  <a:lnTo>
                    <a:pt x="345567" y="14909"/>
                  </a:lnTo>
                  <a:lnTo>
                    <a:pt x="346100" y="13804"/>
                  </a:lnTo>
                  <a:lnTo>
                    <a:pt x="347103" y="14414"/>
                  </a:lnTo>
                  <a:lnTo>
                    <a:pt x="347065" y="13804"/>
                  </a:lnTo>
                  <a:lnTo>
                    <a:pt x="346748" y="8293"/>
                  </a:lnTo>
                  <a:lnTo>
                    <a:pt x="343903" y="15455"/>
                  </a:lnTo>
                  <a:lnTo>
                    <a:pt x="343433" y="15176"/>
                  </a:lnTo>
                  <a:lnTo>
                    <a:pt x="341833" y="14211"/>
                  </a:lnTo>
                  <a:lnTo>
                    <a:pt x="341896" y="13106"/>
                  </a:lnTo>
                  <a:lnTo>
                    <a:pt x="342150" y="8978"/>
                  </a:lnTo>
                  <a:lnTo>
                    <a:pt x="340194" y="9766"/>
                  </a:lnTo>
                  <a:lnTo>
                    <a:pt x="336740" y="13106"/>
                  </a:lnTo>
                  <a:lnTo>
                    <a:pt x="335153" y="10502"/>
                  </a:lnTo>
                  <a:lnTo>
                    <a:pt x="334454" y="9347"/>
                  </a:lnTo>
                  <a:lnTo>
                    <a:pt x="334556" y="8521"/>
                  </a:lnTo>
                  <a:lnTo>
                    <a:pt x="335000" y="6642"/>
                  </a:lnTo>
                  <a:lnTo>
                    <a:pt x="329946" y="10502"/>
                  </a:lnTo>
                  <a:lnTo>
                    <a:pt x="329603" y="10388"/>
                  </a:lnTo>
                  <a:lnTo>
                    <a:pt x="324192" y="8521"/>
                  </a:lnTo>
                  <a:lnTo>
                    <a:pt x="319913" y="10388"/>
                  </a:lnTo>
                  <a:lnTo>
                    <a:pt x="317715" y="7112"/>
                  </a:lnTo>
                  <a:lnTo>
                    <a:pt x="316191" y="8966"/>
                  </a:lnTo>
                  <a:lnTo>
                    <a:pt x="316141" y="9232"/>
                  </a:lnTo>
                  <a:lnTo>
                    <a:pt x="317868" y="10553"/>
                  </a:lnTo>
                  <a:lnTo>
                    <a:pt x="319646" y="12344"/>
                  </a:lnTo>
                  <a:lnTo>
                    <a:pt x="319747" y="13055"/>
                  </a:lnTo>
                  <a:lnTo>
                    <a:pt x="319011" y="16751"/>
                  </a:lnTo>
                  <a:lnTo>
                    <a:pt x="318922" y="16357"/>
                  </a:lnTo>
                  <a:lnTo>
                    <a:pt x="318300" y="13119"/>
                  </a:lnTo>
                  <a:lnTo>
                    <a:pt x="316903" y="14211"/>
                  </a:lnTo>
                  <a:lnTo>
                    <a:pt x="314985" y="16357"/>
                  </a:lnTo>
                  <a:lnTo>
                    <a:pt x="312699" y="15925"/>
                  </a:lnTo>
                  <a:lnTo>
                    <a:pt x="312293" y="14884"/>
                  </a:lnTo>
                  <a:lnTo>
                    <a:pt x="311327" y="12344"/>
                  </a:lnTo>
                  <a:lnTo>
                    <a:pt x="311226" y="12077"/>
                  </a:lnTo>
                  <a:lnTo>
                    <a:pt x="310870" y="12344"/>
                  </a:lnTo>
                  <a:lnTo>
                    <a:pt x="310934" y="11620"/>
                  </a:lnTo>
                  <a:lnTo>
                    <a:pt x="311353" y="7708"/>
                  </a:lnTo>
                  <a:lnTo>
                    <a:pt x="307174" y="11620"/>
                  </a:lnTo>
                  <a:lnTo>
                    <a:pt x="308381" y="6438"/>
                  </a:lnTo>
                  <a:lnTo>
                    <a:pt x="301967" y="14884"/>
                  </a:lnTo>
                  <a:lnTo>
                    <a:pt x="301028" y="12230"/>
                  </a:lnTo>
                  <a:lnTo>
                    <a:pt x="299224" y="12649"/>
                  </a:lnTo>
                  <a:lnTo>
                    <a:pt x="297878" y="13271"/>
                  </a:lnTo>
                  <a:lnTo>
                    <a:pt x="301231" y="13385"/>
                  </a:lnTo>
                  <a:lnTo>
                    <a:pt x="296887" y="20027"/>
                  </a:lnTo>
                  <a:lnTo>
                    <a:pt x="296824" y="20205"/>
                  </a:lnTo>
                  <a:lnTo>
                    <a:pt x="300507" y="22415"/>
                  </a:lnTo>
                  <a:lnTo>
                    <a:pt x="306044" y="20281"/>
                  </a:lnTo>
                  <a:lnTo>
                    <a:pt x="315239" y="18935"/>
                  </a:lnTo>
                  <a:lnTo>
                    <a:pt x="322046" y="21539"/>
                  </a:lnTo>
                  <a:lnTo>
                    <a:pt x="322402" y="18935"/>
                  </a:lnTo>
                  <a:lnTo>
                    <a:pt x="322707" y="16751"/>
                  </a:lnTo>
                  <a:lnTo>
                    <a:pt x="322935" y="15176"/>
                  </a:lnTo>
                  <a:lnTo>
                    <a:pt x="326440" y="21717"/>
                  </a:lnTo>
                  <a:lnTo>
                    <a:pt x="327647" y="16522"/>
                  </a:lnTo>
                  <a:lnTo>
                    <a:pt x="327825" y="18008"/>
                  </a:lnTo>
                  <a:lnTo>
                    <a:pt x="328536" y="16560"/>
                  </a:lnTo>
                  <a:lnTo>
                    <a:pt x="330504" y="15760"/>
                  </a:lnTo>
                  <a:lnTo>
                    <a:pt x="331762" y="19088"/>
                  </a:lnTo>
                  <a:lnTo>
                    <a:pt x="331851" y="20713"/>
                  </a:lnTo>
                  <a:lnTo>
                    <a:pt x="327952" y="19100"/>
                  </a:lnTo>
                  <a:lnTo>
                    <a:pt x="328358" y="22377"/>
                  </a:lnTo>
                  <a:lnTo>
                    <a:pt x="331774" y="21412"/>
                  </a:lnTo>
                  <a:lnTo>
                    <a:pt x="331724" y="21932"/>
                  </a:lnTo>
                  <a:lnTo>
                    <a:pt x="334886" y="22352"/>
                  </a:lnTo>
                  <a:lnTo>
                    <a:pt x="332219" y="20281"/>
                  </a:lnTo>
                  <a:lnTo>
                    <a:pt x="332308" y="19837"/>
                  </a:lnTo>
                  <a:lnTo>
                    <a:pt x="333819" y="16789"/>
                  </a:lnTo>
                  <a:lnTo>
                    <a:pt x="335724" y="23850"/>
                  </a:lnTo>
                  <a:lnTo>
                    <a:pt x="343687" y="22123"/>
                  </a:lnTo>
                  <a:lnTo>
                    <a:pt x="352386" y="20497"/>
                  </a:lnTo>
                  <a:lnTo>
                    <a:pt x="361302" y="20027"/>
                  </a:lnTo>
                  <a:lnTo>
                    <a:pt x="369963" y="21755"/>
                  </a:lnTo>
                  <a:lnTo>
                    <a:pt x="369671" y="20027"/>
                  </a:lnTo>
                  <a:lnTo>
                    <a:pt x="369633" y="19837"/>
                  </a:lnTo>
                  <a:lnTo>
                    <a:pt x="369506" y="19088"/>
                  </a:lnTo>
                  <a:lnTo>
                    <a:pt x="369227" y="17348"/>
                  </a:lnTo>
                  <a:lnTo>
                    <a:pt x="372783" y="17081"/>
                  </a:lnTo>
                  <a:lnTo>
                    <a:pt x="373735" y="16383"/>
                  </a:lnTo>
                  <a:lnTo>
                    <a:pt x="375805" y="14871"/>
                  </a:lnTo>
                  <a:lnTo>
                    <a:pt x="376021" y="14719"/>
                  </a:lnTo>
                  <a:lnTo>
                    <a:pt x="379120" y="13677"/>
                  </a:lnTo>
                  <a:lnTo>
                    <a:pt x="382270" y="17322"/>
                  </a:lnTo>
                  <a:lnTo>
                    <a:pt x="383857" y="13677"/>
                  </a:lnTo>
                  <a:lnTo>
                    <a:pt x="383095" y="15455"/>
                  </a:lnTo>
                  <a:lnTo>
                    <a:pt x="383082" y="15925"/>
                  </a:lnTo>
                  <a:lnTo>
                    <a:pt x="384492" y="19837"/>
                  </a:lnTo>
                  <a:lnTo>
                    <a:pt x="384568" y="20281"/>
                  </a:lnTo>
                  <a:lnTo>
                    <a:pt x="383209" y="23139"/>
                  </a:lnTo>
                  <a:lnTo>
                    <a:pt x="384644" y="21678"/>
                  </a:lnTo>
                  <a:lnTo>
                    <a:pt x="386080" y="23380"/>
                  </a:lnTo>
                  <a:lnTo>
                    <a:pt x="387540" y="22047"/>
                  </a:lnTo>
                  <a:lnTo>
                    <a:pt x="387096" y="21678"/>
                  </a:lnTo>
                  <a:lnTo>
                    <a:pt x="385038" y="19913"/>
                  </a:lnTo>
                  <a:lnTo>
                    <a:pt x="386918" y="16217"/>
                  </a:lnTo>
                  <a:lnTo>
                    <a:pt x="388835" y="18567"/>
                  </a:lnTo>
                  <a:lnTo>
                    <a:pt x="389343" y="21856"/>
                  </a:lnTo>
                  <a:lnTo>
                    <a:pt x="393242" y="17513"/>
                  </a:lnTo>
                  <a:close/>
                </a:path>
                <a:path w="655954" h="82550">
                  <a:moveTo>
                    <a:pt x="408901" y="9944"/>
                  </a:moveTo>
                  <a:lnTo>
                    <a:pt x="406095" y="11036"/>
                  </a:lnTo>
                  <a:lnTo>
                    <a:pt x="407873" y="12344"/>
                  </a:lnTo>
                  <a:lnTo>
                    <a:pt x="407860" y="10896"/>
                  </a:lnTo>
                  <a:lnTo>
                    <a:pt x="408559" y="10261"/>
                  </a:lnTo>
                  <a:lnTo>
                    <a:pt x="408901" y="9944"/>
                  </a:lnTo>
                  <a:close/>
                </a:path>
                <a:path w="655954" h="82550">
                  <a:moveTo>
                    <a:pt x="426440" y="13652"/>
                  </a:moveTo>
                  <a:lnTo>
                    <a:pt x="424713" y="12484"/>
                  </a:lnTo>
                  <a:lnTo>
                    <a:pt x="424294" y="12865"/>
                  </a:lnTo>
                  <a:lnTo>
                    <a:pt x="426415" y="13830"/>
                  </a:lnTo>
                  <a:lnTo>
                    <a:pt x="426440" y="13652"/>
                  </a:lnTo>
                  <a:close/>
                </a:path>
                <a:path w="655954" h="82550">
                  <a:moveTo>
                    <a:pt x="427062" y="10312"/>
                  </a:moveTo>
                  <a:lnTo>
                    <a:pt x="425107" y="8420"/>
                  </a:lnTo>
                  <a:lnTo>
                    <a:pt x="422846" y="11214"/>
                  </a:lnTo>
                  <a:lnTo>
                    <a:pt x="424713" y="12484"/>
                  </a:lnTo>
                  <a:lnTo>
                    <a:pt x="427062" y="10312"/>
                  </a:lnTo>
                  <a:close/>
                </a:path>
                <a:path w="655954" h="82550">
                  <a:moveTo>
                    <a:pt x="433006" y="11887"/>
                  </a:moveTo>
                  <a:lnTo>
                    <a:pt x="431939" y="8636"/>
                  </a:lnTo>
                  <a:lnTo>
                    <a:pt x="428066" y="5003"/>
                  </a:lnTo>
                  <a:lnTo>
                    <a:pt x="427062" y="10312"/>
                  </a:lnTo>
                  <a:lnTo>
                    <a:pt x="426440" y="13652"/>
                  </a:lnTo>
                  <a:lnTo>
                    <a:pt x="427482" y="14351"/>
                  </a:lnTo>
                  <a:lnTo>
                    <a:pt x="425246" y="18580"/>
                  </a:lnTo>
                  <a:lnTo>
                    <a:pt x="423989" y="16065"/>
                  </a:lnTo>
                  <a:lnTo>
                    <a:pt x="421741" y="20332"/>
                  </a:lnTo>
                  <a:lnTo>
                    <a:pt x="420865" y="20383"/>
                  </a:lnTo>
                  <a:lnTo>
                    <a:pt x="421894" y="17970"/>
                  </a:lnTo>
                  <a:lnTo>
                    <a:pt x="421525" y="13436"/>
                  </a:lnTo>
                  <a:lnTo>
                    <a:pt x="421487" y="12865"/>
                  </a:lnTo>
                  <a:lnTo>
                    <a:pt x="421424" y="12395"/>
                  </a:lnTo>
                  <a:lnTo>
                    <a:pt x="421081" y="11353"/>
                  </a:lnTo>
                  <a:lnTo>
                    <a:pt x="420217" y="12865"/>
                  </a:lnTo>
                  <a:lnTo>
                    <a:pt x="418426" y="10083"/>
                  </a:lnTo>
                  <a:lnTo>
                    <a:pt x="417017" y="9906"/>
                  </a:lnTo>
                  <a:lnTo>
                    <a:pt x="420420" y="13436"/>
                  </a:lnTo>
                  <a:lnTo>
                    <a:pt x="417093" y="12636"/>
                  </a:lnTo>
                  <a:lnTo>
                    <a:pt x="417093" y="15697"/>
                  </a:lnTo>
                  <a:lnTo>
                    <a:pt x="416775" y="18935"/>
                  </a:lnTo>
                  <a:lnTo>
                    <a:pt x="413461" y="21234"/>
                  </a:lnTo>
                  <a:lnTo>
                    <a:pt x="412305" y="18935"/>
                  </a:lnTo>
                  <a:lnTo>
                    <a:pt x="412343" y="16383"/>
                  </a:lnTo>
                  <a:lnTo>
                    <a:pt x="413410" y="16878"/>
                  </a:lnTo>
                  <a:lnTo>
                    <a:pt x="414286" y="16814"/>
                  </a:lnTo>
                  <a:lnTo>
                    <a:pt x="414362" y="16383"/>
                  </a:lnTo>
                  <a:lnTo>
                    <a:pt x="414743" y="14363"/>
                  </a:lnTo>
                  <a:lnTo>
                    <a:pt x="414909" y="13436"/>
                  </a:lnTo>
                  <a:lnTo>
                    <a:pt x="414820" y="12865"/>
                  </a:lnTo>
                  <a:lnTo>
                    <a:pt x="414985" y="13068"/>
                  </a:lnTo>
                  <a:lnTo>
                    <a:pt x="417093" y="15697"/>
                  </a:lnTo>
                  <a:lnTo>
                    <a:pt x="417093" y="12636"/>
                  </a:lnTo>
                  <a:lnTo>
                    <a:pt x="416128" y="12395"/>
                  </a:lnTo>
                  <a:lnTo>
                    <a:pt x="414045" y="11887"/>
                  </a:lnTo>
                  <a:lnTo>
                    <a:pt x="414680" y="12687"/>
                  </a:lnTo>
                  <a:lnTo>
                    <a:pt x="412140" y="14363"/>
                  </a:lnTo>
                  <a:lnTo>
                    <a:pt x="411734" y="10312"/>
                  </a:lnTo>
                  <a:lnTo>
                    <a:pt x="408279" y="16383"/>
                  </a:lnTo>
                  <a:lnTo>
                    <a:pt x="398729" y="15811"/>
                  </a:lnTo>
                  <a:lnTo>
                    <a:pt x="399084" y="14478"/>
                  </a:lnTo>
                  <a:lnTo>
                    <a:pt x="398602" y="14262"/>
                  </a:lnTo>
                  <a:lnTo>
                    <a:pt x="398602" y="19011"/>
                  </a:lnTo>
                  <a:lnTo>
                    <a:pt x="398081" y="18338"/>
                  </a:lnTo>
                  <a:lnTo>
                    <a:pt x="398246" y="17703"/>
                  </a:lnTo>
                  <a:lnTo>
                    <a:pt x="398602" y="19011"/>
                  </a:lnTo>
                  <a:lnTo>
                    <a:pt x="398602" y="14262"/>
                  </a:lnTo>
                  <a:lnTo>
                    <a:pt x="396951" y="13487"/>
                  </a:lnTo>
                  <a:lnTo>
                    <a:pt x="397052" y="20739"/>
                  </a:lnTo>
                  <a:lnTo>
                    <a:pt x="394779" y="22072"/>
                  </a:lnTo>
                  <a:lnTo>
                    <a:pt x="394030" y="18376"/>
                  </a:lnTo>
                  <a:lnTo>
                    <a:pt x="391477" y="22809"/>
                  </a:lnTo>
                  <a:lnTo>
                    <a:pt x="389369" y="21920"/>
                  </a:lnTo>
                  <a:lnTo>
                    <a:pt x="389585" y="23444"/>
                  </a:lnTo>
                  <a:lnTo>
                    <a:pt x="389547" y="25158"/>
                  </a:lnTo>
                  <a:lnTo>
                    <a:pt x="389013" y="26568"/>
                  </a:lnTo>
                  <a:lnTo>
                    <a:pt x="392887" y="25996"/>
                  </a:lnTo>
                  <a:lnTo>
                    <a:pt x="394614" y="22961"/>
                  </a:lnTo>
                  <a:lnTo>
                    <a:pt x="398894" y="26403"/>
                  </a:lnTo>
                  <a:lnTo>
                    <a:pt x="400050" y="24218"/>
                  </a:lnTo>
                  <a:lnTo>
                    <a:pt x="400469" y="25704"/>
                  </a:lnTo>
                  <a:lnTo>
                    <a:pt x="401548" y="27647"/>
                  </a:lnTo>
                  <a:lnTo>
                    <a:pt x="402577" y="25260"/>
                  </a:lnTo>
                  <a:lnTo>
                    <a:pt x="403809" y="24866"/>
                  </a:lnTo>
                  <a:lnTo>
                    <a:pt x="400697" y="22987"/>
                  </a:lnTo>
                  <a:lnTo>
                    <a:pt x="401129" y="22174"/>
                  </a:lnTo>
                  <a:lnTo>
                    <a:pt x="403910" y="19634"/>
                  </a:lnTo>
                  <a:lnTo>
                    <a:pt x="404253" y="17868"/>
                  </a:lnTo>
                  <a:lnTo>
                    <a:pt x="405676" y="19494"/>
                  </a:lnTo>
                  <a:lnTo>
                    <a:pt x="407035" y="17868"/>
                  </a:lnTo>
                  <a:lnTo>
                    <a:pt x="408266" y="16408"/>
                  </a:lnTo>
                  <a:lnTo>
                    <a:pt x="407619" y="19926"/>
                  </a:lnTo>
                  <a:lnTo>
                    <a:pt x="405206" y="23609"/>
                  </a:lnTo>
                  <a:lnTo>
                    <a:pt x="411226" y="24701"/>
                  </a:lnTo>
                  <a:lnTo>
                    <a:pt x="417893" y="24993"/>
                  </a:lnTo>
                  <a:lnTo>
                    <a:pt x="424776" y="24688"/>
                  </a:lnTo>
                  <a:lnTo>
                    <a:pt x="431495" y="23914"/>
                  </a:lnTo>
                  <a:lnTo>
                    <a:pt x="427774" y="23634"/>
                  </a:lnTo>
                  <a:lnTo>
                    <a:pt x="428231" y="21234"/>
                  </a:lnTo>
                  <a:lnTo>
                    <a:pt x="428282" y="20980"/>
                  </a:lnTo>
                  <a:lnTo>
                    <a:pt x="430034" y="20828"/>
                  </a:lnTo>
                  <a:lnTo>
                    <a:pt x="430517" y="20383"/>
                  </a:lnTo>
                  <a:lnTo>
                    <a:pt x="431355" y="19634"/>
                  </a:lnTo>
                  <a:lnTo>
                    <a:pt x="431406" y="19494"/>
                  </a:lnTo>
                  <a:lnTo>
                    <a:pt x="431177" y="18580"/>
                  </a:lnTo>
                  <a:lnTo>
                    <a:pt x="429755" y="13004"/>
                  </a:lnTo>
                  <a:lnTo>
                    <a:pt x="430822" y="13500"/>
                  </a:lnTo>
                  <a:lnTo>
                    <a:pt x="431368" y="13004"/>
                  </a:lnTo>
                  <a:lnTo>
                    <a:pt x="431876" y="12560"/>
                  </a:lnTo>
                  <a:lnTo>
                    <a:pt x="431723" y="14897"/>
                  </a:lnTo>
                  <a:lnTo>
                    <a:pt x="432904" y="12560"/>
                  </a:lnTo>
                  <a:lnTo>
                    <a:pt x="432981" y="12395"/>
                  </a:lnTo>
                  <a:lnTo>
                    <a:pt x="433006" y="11887"/>
                  </a:lnTo>
                  <a:close/>
                </a:path>
                <a:path w="655954" h="82550">
                  <a:moveTo>
                    <a:pt x="433235" y="9829"/>
                  </a:moveTo>
                  <a:lnTo>
                    <a:pt x="433133" y="7708"/>
                  </a:lnTo>
                  <a:lnTo>
                    <a:pt x="431812" y="8216"/>
                  </a:lnTo>
                  <a:lnTo>
                    <a:pt x="431939" y="8636"/>
                  </a:lnTo>
                  <a:lnTo>
                    <a:pt x="433235" y="9829"/>
                  </a:lnTo>
                  <a:close/>
                </a:path>
                <a:path w="655954" h="82550">
                  <a:moveTo>
                    <a:pt x="435165" y="21323"/>
                  </a:moveTo>
                  <a:lnTo>
                    <a:pt x="433031" y="20332"/>
                  </a:lnTo>
                  <a:lnTo>
                    <a:pt x="433235" y="22326"/>
                  </a:lnTo>
                  <a:lnTo>
                    <a:pt x="434505" y="24853"/>
                  </a:lnTo>
                  <a:lnTo>
                    <a:pt x="435165" y="21323"/>
                  </a:lnTo>
                  <a:close/>
                </a:path>
                <a:path w="655954" h="82550">
                  <a:moveTo>
                    <a:pt x="437146" y="12166"/>
                  </a:moveTo>
                  <a:lnTo>
                    <a:pt x="436600" y="10464"/>
                  </a:lnTo>
                  <a:lnTo>
                    <a:pt x="435419" y="13754"/>
                  </a:lnTo>
                  <a:lnTo>
                    <a:pt x="437146" y="12166"/>
                  </a:lnTo>
                  <a:close/>
                </a:path>
                <a:path w="655954" h="82550">
                  <a:moveTo>
                    <a:pt x="437235" y="5461"/>
                  </a:moveTo>
                  <a:lnTo>
                    <a:pt x="432765" y="0"/>
                  </a:lnTo>
                  <a:lnTo>
                    <a:pt x="433133" y="7708"/>
                  </a:lnTo>
                  <a:lnTo>
                    <a:pt x="434606" y="7137"/>
                  </a:lnTo>
                  <a:lnTo>
                    <a:pt x="435013" y="9690"/>
                  </a:lnTo>
                  <a:lnTo>
                    <a:pt x="436346" y="7137"/>
                  </a:lnTo>
                  <a:lnTo>
                    <a:pt x="437235" y="5461"/>
                  </a:lnTo>
                  <a:close/>
                </a:path>
                <a:path w="655954" h="82550">
                  <a:moveTo>
                    <a:pt x="441350" y="18338"/>
                  </a:moveTo>
                  <a:lnTo>
                    <a:pt x="438823" y="18719"/>
                  </a:lnTo>
                  <a:lnTo>
                    <a:pt x="438327" y="19926"/>
                  </a:lnTo>
                  <a:lnTo>
                    <a:pt x="439915" y="20662"/>
                  </a:lnTo>
                  <a:lnTo>
                    <a:pt x="441350" y="18338"/>
                  </a:lnTo>
                  <a:close/>
                </a:path>
                <a:path w="655954" h="82550">
                  <a:moveTo>
                    <a:pt x="442836" y="16865"/>
                  </a:moveTo>
                  <a:lnTo>
                    <a:pt x="441985" y="17322"/>
                  </a:lnTo>
                  <a:lnTo>
                    <a:pt x="441350" y="18338"/>
                  </a:lnTo>
                  <a:lnTo>
                    <a:pt x="442696" y="18122"/>
                  </a:lnTo>
                  <a:lnTo>
                    <a:pt x="442836" y="16865"/>
                  </a:lnTo>
                  <a:close/>
                </a:path>
                <a:path w="655954" h="82550">
                  <a:moveTo>
                    <a:pt x="477786" y="9702"/>
                  </a:moveTo>
                  <a:lnTo>
                    <a:pt x="476910" y="9105"/>
                  </a:lnTo>
                  <a:lnTo>
                    <a:pt x="476072" y="8547"/>
                  </a:lnTo>
                  <a:lnTo>
                    <a:pt x="476326" y="8191"/>
                  </a:lnTo>
                  <a:lnTo>
                    <a:pt x="476592" y="7137"/>
                  </a:lnTo>
                  <a:lnTo>
                    <a:pt x="475869" y="8407"/>
                  </a:lnTo>
                  <a:lnTo>
                    <a:pt x="475018" y="7823"/>
                  </a:lnTo>
                  <a:lnTo>
                    <a:pt x="475183" y="9334"/>
                  </a:lnTo>
                  <a:lnTo>
                    <a:pt x="475475" y="9105"/>
                  </a:lnTo>
                  <a:lnTo>
                    <a:pt x="475335" y="9334"/>
                  </a:lnTo>
                  <a:lnTo>
                    <a:pt x="475284" y="10248"/>
                  </a:lnTo>
                  <a:lnTo>
                    <a:pt x="476821" y="10579"/>
                  </a:lnTo>
                  <a:lnTo>
                    <a:pt x="477786" y="9702"/>
                  </a:lnTo>
                  <a:close/>
                </a:path>
                <a:path w="655954" h="82550">
                  <a:moveTo>
                    <a:pt x="483362" y="10642"/>
                  </a:moveTo>
                  <a:lnTo>
                    <a:pt x="483311" y="10083"/>
                  </a:lnTo>
                  <a:lnTo>
                    <a:pt x="482257" y="7835"/>
                  </a:lnTo>
                  <a:lnTo>
                    <a:pt x="481571" y="8686"/>
                  </a:lnTo>
                  <a:lnTo>
                    <a:pt x="481457" y="9017"/>
                  </a:lnTo>
                  <a:lnTo>
                    <a:pt x="483362" y="10642"/>
                  </a:lnTo>
                  <a:close/>
                </a:path>
                <a:path w="655954" h="82550">
                  <a:moveTo>
                    <a:pt x="489038" y="13436"/>
                  </a:moveTo>
                  <a:lnTo>
                    <a:pt x="487972" y="12941"/>
                  </a:lnTo>
                  <a:lnTo>
                    <a:pt x="488162" y="11899"/>
                  </a:lnTo>
                  <a:lnTo>
                    <a:pt x="488340" y="10922"/>
                  </a:lnTo>
                  <a:lnTo>
                    <a:pt x="488416" y="10477"/>
                  </a:lnTo>
                  <a:lnTo>
                    <a:pt x="488607" y="7950"/>
                  </a:lnTo>
                  <a:lnTo>
                    <a:pt x="485813" y="10477"/>
                  </a:lnTo>
                  <a:lnTo>
                    <a:pt x="484378" y="8851"/>
                  </a:lnTo>
                  <a:lnTo>
                    <a:pt x="483679" y="10083"/>
                  </a:lnTo>
                  <a:lnTo>
                    <a:pt x="483577" y="10655"/>
                  </a:lnTo>
                  <a:lnTo>
                    <a:pt x="483476" y="10439"/>
                  </a:lnTo>
                  <a:lnTo>
                    <a:pt x="483387" y="10655"/>
                  </a:lnTo>
                  <a:lnTo>
                    <a:pt x="483704" y="10922"/>
                  </a:lnTo>
                  <a:lnTo>
                    <a:pt x="483362" y="10642"/>
                  </a:lnTo>
                  <a:lnTo>
                    <a:pt x="482650" y="11899"/>
                  </a:lnTo>
                  <a:lnTo>
                    <a:pt x="482053" y="10642"/>
                  </a:lnTo>
                  <a:lnTo>
                    <a:pt x="481304" y="9017"/>
                  </a:lnTo>
                  <a:lnTo>
                    <a:pt x="479996" y="10642"/>
                  </a:lnTo>
                  <a:lnTo>
                    <a:pt x="478396" y="9880"/>
                  </a:lnTo>
                  <a:lnTo>
                    <a:pt x="481723" y="7594"/>
                  </a:lnTo>
                  <a:lnTo>
                    <a:pt x="479234" y="6908"/>
                  </a:lnTo>
                  <a:lnTo>
                    <a:pt x="478917" y="8686"/>
                  </a:lnTo>
                  <a:lnTo>
                    <a:pt x="477786" y="9702"/>
                  </a:lnTo>
                  <a:lnTo>
                    <a:pt x="479653" y="10960"/>
                  </a:lnTo>
                  <a:lnTo>
                    <a:pt x="475881" y="15595"/>
                  </a:lnTo>
                  <a:lnTo>
                    <a:pt x="475678" y="13817"/>
                  </a:lnTo>
                  <a:lnTo>
                    <a:pt x="475284" y="10287"/>
                  </a:lnTo>
                  <a:lnTo>
                    <a:pt x="474929" y="10160"/>
                  </a:lnTo>
                  <a:lnTo>
                    <a:pt x="475030" y="9880"/>
                  </a:lnTo>
                  <a:lnTo>
                    <a:pt x="475132" y="9702"/>
                  </a:lnTo>
                  <a:lnTo>
                    <a:pt x="475183" y="9334"/>
                  </a:lnTo>
                  <a:lnTo>
                    <a:pt x="473938" y="10287"/>
                  </a:lnTo>
                  <a:lnTo>
                    <a:pt x="471843" y="8724"/>
                  </a:lnTo>
                  <a:lnTo>
                    <a:pt x="472452" y="13817"/>
                  </a:lnTo>
                  <a:lnTo>
                    <a:pt x="471919" y="12192"/>
                  </a:lnTo>
                  <a:lnTo>
                    <a:pt x="470789" y="8724"/>
                  </a:lnTo>
                  <a:lnTo>
                    <a:pt x="471017" y="12192"/>
                  </a:lnTo>
                  <a:lnTo>
                    <a:pt x="466953" y="10756"/>
                  </a:lnTo>
                  <a:lnTo>
                    <a:pt x="466369" y="7188"/>
                  </a:lnTo>
                  <a:lnTo>
                    <a:pt x="465594" y="2425"/>
                  </a:lnTo>
                  <a:lnTo>
                    <a:pt x="460184" y="6604"/>
                  </a:lnTo>
                  <a:lnTo>
                    <a:pt x="461314" y="7594"/>
                  </a:lnTo>
                  <a:lnTo>
                    <a:pt x="461327" y="7823"/>
                  </a:lnTo>
                  <a:lnTo>
                    <a:pt x="460184" y="9575"/>
                  </a:lnTo>
                  <a:lnTo>
                    <a:pt x="459613" y="10083"/>
                  </a:lnTo>
                  <a:lnTo>
                    <a:pt x="459600" y="10248"/>
                  </a:lnTo>
                  <a:lnTo>
                    <a:pt x="461695" y="12611"/>
                  </a:lnTo>
                  <a:lnTo>
                    <a:pt x="462318" y="7632"/>
                  </a:lnTo>
                  <a:lnTo>
                    <a:pt x="464426" y="7188"/>
                  </a:lnTo>
                  <a:lnTo>
                    <a:pt x="464553" y="10756"/>
                  </a:lnTo>
                  <a:lnTo>
                    <a:pt x="461797" y="13817"/>
                  </a:lnTo>
                  <a:lnTo>
                    <a:pt x="461746" y="14147"/>
                  </a:lnTo>
                  <a:lnTo>
                    <a:pt x="463499" y="16852"/>
                  </a:lnTo>
                  <a:lnTo>
                    <a:pt x="461645" y="13995"/>
                  </a:lnTo>
                  <a:lnTo>
                    <a:pt x="460997" y="14706"/>
                  </a:lnTo>
                  <a:lnTo>
                    <a:pt x="461606" y="14020"/>
                  </a:lnTo>
                  <a:lnTo>
                    <a:pt x="461530" y="13817"/>
                  </a:lnTo>
                  <a:lnTo>
                    <a:pt x="460806" y="12674"/>
                  </a:lnTo>
                  <a:lnTo>
                    <a:pt x="458216" y="17246"/>
                  </a:lnTo>
                  <a:lnTo>
                    <a:pt x="457860" y="14147"/>
                  </a:lnTo>
                  <a:lnTo>
                    <a:pt x="457631" y="12166"/>
                  </a:lnTo>
                  <a:lnTo>
                    <a:pt x="457225" y="8597"/>
                  </a:lnTo>
                  <a:lnTo>
                    <a:pt x="456768" y="8521"/>
                  </a:lnTo>
                  <a:lnTo>
                    <a:pt x="456768" y="14147"/>
                  </a:lnTo>
                  <a:lnTo>
                    <a:pt x="455853" y="21577"/>
                  </a:lnTo>
                  <a:lnTo>
                    <a:pt x="455777" y="22174"/>
                  </a:lnTo>
                  <a:lnTo>
                    <a:pt x="455764" y="21424"/>
                  </a:lnTo>
                  <a:lnTo>
                    <a:pt x="452564" y="16294"/>
                  </a:lnTo>
                  <a:lnTo>
                    <a:pt x="452399" y="16040"/>
                  </a:lnTo>
                  <a:lnTo>
                    <a:pt x="451472" y="14541"/>
                  </a:lnTo>
                  <a:lnTo>
                    <a:pt x="452323" y="14478"/>
                  </a:lnTo>
                  <a:lnTo>
                    <a:pt x="456768" y="14147"/>
                  </a:lnTo>
                  <a:lnTo>
                    <a:pt x="456768" y="8521"/>
                  </a:lnTo>
                  <a:lnTo>
                    <a:pt x="453859" y="7988"/>
                  </a:lnTo>
                  <a:lnTo>
                    <a:pt x="452501" y="12166"/>
                  </a:lnTo>
                  <a:lnTo>
                    <a:pt x="449237" y="10160"/>
                  </a:lnTo>
                  <a:lnTo>
                    <a:pt x="449249" y="8788"/>
                  </a:lnTo>
                  <a:lnTo>
                    <a:pt x="448487" y="14478"/>
                  </a:lnTo>
                  <a:lnTo>
                    <a:pt x="446519" y="6146"/>
                  </a:lnTo>
                  <a:lnTo>
                    <a:pt x="443852" y="11950"/>
                  </a:lnTo>
                  <a:lnTo>
                    <a:pt x="445630" y="13258"/>
                  </a:lnTo>
                  <a:lnTo>
                    <a:pt x="445490" y="15595"/>
                  </a:lnTo>
                  <a:lnTo>
                    <a:pt x="444614" y="15659"/>
                  </a:lnTo>
                  <a:lnTo>
                    <a:pt x="443382" y="16040"/>
                  </a:lnTo>
                  <a:lnTo>
                    <a:pt x="443547" y="15151"/>
                  </a:lnTo>
                  <a:lnTo>
                    <a:pt x="443179" y="14020"/>
                  </a:lnTo>
                  <a:lnTo>
                    <a:pt x="442836" y="16865"/>
                  </a:lnTo>
                  <a:lnTo>
                    <a:pt x="443915" y="16294"/>
                  </a:lnTo>
                  <a:lnTo>
                    <a:pt x="443039" y="18338"/>
                  </a:lnTo>
                  <a:lnTo>
                    <a:pt x="442988" y="20497"/>
                  </a:lnTo>
                  <a:lnTo>
                    <a:pt x="443103" y="22174"/>
                  </a:lnTo>
                  <a:lnTo>
                    <a:pt x="441502" y="21424"/>
                  </a:lnTo>
                  <a:lnTo>
                    <a:pt x="443865" y="25908"/>
                  </a:lnTo>
                  <a:lnTo>
                    <a:pt x="447522" y="23279"/>
                  </a:lnTo>
                  <a:lnTo>
                    <a:pt x="450545" y="24218"/>
                  </a:lnTo>
                  <a:lnTo>
                    <a:pt x="452970" y="23279"/>
                  </a:lnTo>
                  <a:lnTo>
                    <a:pt x="455777" y="22199"/>
                  </a:lnTo>
                  <a:lnTo>
                    <a:pt x="455714" y="22644"/>
                  </a:lnTo>
                  <a:lnTo>
                    <a:pt x="455650" y="23253"/>
                  </a:lnTo>
                  <a:lnTo>
                    <a:pt x="460933" y="22847"/>
                  </a:lnTo>
                  <a:lnTo>
                    <a:pt x="468363" y="24904"/>
                  </a:lnTo>
                  <a:lnTo>
                    <a:pt x="469569" y="22847"/>
                  </a:lnTo>
                  <a:lnTo>
                    <a:pt x="472871" y="17246"/>
                  </a:lnTo>
                  <a:lnTo>
                    <a:pt x="473024" y="16992"/>
                  </a:lnTo>
                  <a:lnTo>
                    <a:pt x="473405" y="18122"/>
                  </a:lnTo>
                  <a:lnTo>
                    <a:pt x="474294" y="19494"/>
                  </a:lnTo>
                  <a:lnTo>
                    <a:pt x="472897" y="20777"/>
                  </a:lnTo>
                  <a:lnTo>
                    <a:pt x="476427" y="20497"/>
                  </a:lnTo>
                  <a:lnTo>
                    <a:pt x="476034" y="16992"/>
                  </a:lnTo>
                  <a:lnTo>
                    <a:pt x="476021" y="16852"/>
                  </a:lnTo>
                  <a:lnTo>
                    <a:pt x="475983" y="16510"/>
                  </a:lnTo>
                  <a:lnTo>
                    <a:pt x="480961" y="16383"/>
                  </a:lnTo>
                  <a:lnTo>
                    <a:pt x="479615" y="22009"/>
                  </a:lnTo>
                  <a:lnTo>
                    <a:pt x="478929" y="22644"/>
                  </a:lnTo>
                  <a:lnTo>
                    <a:pt x="481914" y="22110"/>
                  </a:lnTo>
                  <a:lnTo>
                    <a:pt x="485927" y="19189"/>
                  </a:lnTo>
                  <a:lnTo>
                    <a:pt x="487883" y="19634"/>
                  </a:lnTo>
                  <a:lnTo>
                    <a:pt x="487908" y="19189"/>
                  </a:lnTo>
                  <a:lnTo>
                    <a:pt x="487819" y="16852"/>
                  </a:lnTo>
                  <a:lnTo>
                    <a:pt x="487603" y="16383"/>
                  </a:lnTo>
                  <a:lnTo>
                    <a:pt x="486384" y="13652"/>
                  </a:lnTo>
                  <a:lnTo>
                    <a:pt x="489038" y="13436"/>
                  </a:lnTo>
                  <a:close/>
                </a:path>
                <a:path w="655954" h="82550">
                  <a:moveTo>
                    <a:pt x="492163" y="6832"/>
                  </a:moveTo>
                  <a:lnTo>
                    <a:pt x="492112" y="6235"/>
                  </a:lnTo>
                  <a:lnTo>
                    <a:pt x="491744" y="6565"/>
                  </a:lnTo>
                  <a:lnTo>
                    <a:pt x="491832" y="6705"/>
                  </a:lnTo>
                  <a:lnTo>
                    <a:pt x="492163" y="6832"/>
                  </a:lnTo>
                  <a:close/>
                </a:path>
                <a:path w="655954" h="82550">
                  <a:moveTo>
                    <a:pt x="498424" y="3416"/>
                  </a:moveTo>
                  <a:lnTo>
                    <a:pt x="495604" y="4508"/>
                  </a:lnTo>
                  <a:lnTo>
                    <a:pt x="494563" y="5461"/>
                  </a:lnTo>
                  <a:lnTo>
                    <a:pt x="498424" y="3416"/>
                  </a:lnTo>
                  <a:close/>
                </a:path>
                <a:path w="655954" h="82550">
                  <a:moveTo>
                    <a:pt x="499287" y="8966"/>
                  </a:moveTo>
                  <a:lnTo>
                    <a:pt x="498843" y="8890"/>
                  </a:lnTo>
                  <a:lnTo>
                    <a:pt x="498983" y="9359"/>
                  </a:lnTo>
                  <a:lnTo>
                    <a:pt x="499287" y="8966"/>
                  </a:lnTo>
                  <a:close/>
                </a:path>
                <a:path w="655954" h="82550">
                  <a:moveTo>
                    <a:pt x="503529" y="2438"/>
                  </a:moveTo>
                  <a:lnTo>
                    <a:pt x="502297" y="2819"/>
                  </a:lnTo>
                  <a:lnTo>
                    <a:pt x="502437" y="4457"/>
                  </a:lnTo>
                  <a:lnTo>
                    <a:pt x="503529" y="2438"/>
                  </a:lnTo>
                  <a:close/>
                </a:path>
                <a:path w="655954" h="82550">
                  <a:moveTo>
                    <a:pt x="505180" y="7543"/>
                  </a:moveTo>
                  <a:lnTo>
                    <a:pt x="504469" y="6451"/>
                  </a:lnTo>
                  <a:lnTo>
                    <a:pt x="502894" y="6146"/>
                  </a:lnTo>
                  <a:lnTo>
                    <a:pt x="502437" y="4457"/>
                  </a:lnTo>
                  <a:lnTo>
                    <a:pt x="500799" y="7023"/>
                  </a:lnTo>
                  <a:lnTo>
                    <a:pt x="499287" y="8966"/>
                  </a:lnTo>
                  <a:lnTo>
                    <a:pt x="503618" y="9702"/>
                  </a:lnTo>
                  <a:lnTo>
                    <a:pt x="505180" y="7543"/>
                  </a:lnTo>
                  <a:close/>
                </a:path>
                <a:path w="655954" h="82550">
                  <a:moveTo>
                    <a:pt x="512940" y="20332"/>
                  </a:moveTo>
                  <a:lnTo>
                    <a:pt x="512470" y="20002"/>
                  </a:lnTo>
                  <a:lnTo>
                    <a:pt x="511873" y="19837"/>
                  </a:lnTo>
                  <a:lnTo>
                    <a:pt x="512940" y="20332"/>
                  </a:lnTo>
                  <a:close/>
                </a:path>
                <a:path w="655954" h="82550">
                  <a:moveTo>
                    <a:pt x="518782" y="7569"/>
                  </a:moveTo>
                  <a:lnTo>
                    <a:pt x="518287" y="4572"/>
                  </a:lnTo>
                  <a:lnTo>
                    <a:pt x="516077" y="3517"/>
                  </a:lnTo>
                  <a:lnTo>
                    <a:pt x="518782" y="7569"/>
                  </a:lnTo>
                  <a:close/>
                </a:path>
                <a:path w="655954" h="82550">
                  <a:moveTo>
                    <a:pt x="580694" y="7823"/>
                  </a:moveTo>
                  <a:lnTo>
                    <a:pt x="580504" y="7340"/>
                  </a:lnTo>
                  <a:lnTo>
                    <a:pt x="580326" y="7823"/>
                  </a:lnTo>
                  <a:lnTo>
                    <a:pt x="580694" y="7823"/>
                  </a:lnTo>
                  <a:close/>
                </a:path>
                <a:path w="655954" h="82550">
                  <a:moveTo>
                    <a:pt x="582498" y="12128"/>
                  </a:moveTo>
                  <a:lnTo>
                    <a:pt x="582447" y="7785"/>
                  </a:lnTo>
                  <a:lnTo>
                    <a:pt x="580694" y="7823"/>
                  </a:lnTo>
                  <a:lnTo>
                    <a:pt x="582498" y="12128"/>
                  </a:lnTo>
                  <a:close/>
                </a:path>
                <a:path w="655954" h="82550">
                  <a:moveTo>
                    <a:pt x="583730" y="11747"/>
                  </a:moveTo>
                  <a:lnTo>
                    <a:pt x="579882" y="13779"/>
                  </a:lnTo>
                  <a:lnTo>
                    <a:pt x="579678" y="12712"/>
                  </a:lnTo>
                  <a:lnTo>
                    <a:pt x="579374" y="10998"/>
                  </a:lnTo>
                  <a:lnTo>
                    <a:pt x="579412" y="10337"/>
                  </a:lnTo>
                  <a:lnTo>
                    <a:pt x="580326" y="7823"/>
                  </a:lnTo>
                  <a:lnTo>
                    <a:pt x="577329" y="7874"/>
                  </a:lnTo>
                  <a:lnTo>
                    <a:pt x="570915" y="10350"/>
                  </a:lnTo>
                  <a:lnTo>
                    <a:pt x="564007" y="13614"/>
                  </a:lnTo>
                  <a:lnTo>
                    <a:pt x="557149" y="16103"/>
                  </a:lnTo>
                  <a:lnTo>
                    <a:pt x="557428" y="14998"/>
                  </a:lnTo>
                  <a:lnTo>
                    <a:pt x="558152" y="12242"/>
                  </a:lnTo>
                  <a:lnTo>
                    <a:pt x="553631" y="14909"/>
                  </a:lnTo>
                  <a:lnTo>
                    <a:pt x="546392" y="14884"/>
                  </a:lnTo>
                  <a:lnTo>
                    <a:pt x="546315" y="14744"/>
                  </a:lnTo>
                  <a:lnTo>
                    <a:pt x="544931" y="12179"/>
                  </a:lnTo>
                  <a:lnTo>
                    <a:pt x="542937" y="8458"/>
                  </a:lnTo>
                  <a:lnTo>
                    <a:pt x="543712" y="12179"/>
                  </a:lnTo>
                  <a:lnTo>
                    <a:pt x="538530" y="8064"/>
                  </a:lnTo>
                  <a:lnTo>
                    <a:pt x="539051" y="7581"/>
                  </a:lnTo>
                  <a:lnTo>
                    <a:pt x="538695" y="6438"/>
                  </a:lnTo>
                  <a:lnTo>
                    <a:pt x="539191" y="5270"/>
                  </a:lnTo>
                  <a:lnTo>
                    <a:pt x="537781" y="5067"/>
                  </a:lnTo>
                  <a:lnTo>
                    <a:pt x="537260" y="6273"/>
                  </a:lnTo>
                  <a:lnTo>
                    <a:pt x="538022" y="7658"/>
                  </a:lnTo>
                  <a:lnTo>
                    <a:pt x="536384" y="6337"/>
                  </a:lnTo>
                  <a:lnTo>
                    <a:pt x="536867" y="14744"/>
                  </a:lnTo>
                  <a:lnTo>
                    <a:pt x="535940" y="13106"/>
                  </a:lnTo>
                  <a:lnTo>
                    <a:pt x="535774" y="12788"/>
                  </a:lnTo>
                  <a:lnTo>
                    <a:pt x="535419" y="13106"/>
                  </a:lnTo>
                  <a:lnTo>
                    <a:pt x="533819" y="12344"/>
                  </a:lnTo>
                  <a:lnTo>
                    <a:pt x="533336" y="14998"/>
                  </a:lnTo>
                  <a:lnTo>
                    <a:pt x="531037" y="14884"/>
                  </a:lnTo>
                  <a:lnTo>
                    <a:pt x="531507" y="10782"/>
                  </a:lnTo>
                  <a:lnTo>
                    <a:pt x="528866" y="10998"/>
                  </a:lnTo>
                  <a:lnTo>
                    <a:pt x="530402" y="14427"/>
                  </a:lnTo>
                  <a:lnTo>
                    <a:pt x="530428" y="14668"/>
                  </a:lnTo>
                  <a:lnTo>
                    <a:pt x="528574" y="15671"/>
                  </a:lnTo>
                  <a:lnTo>
                    <a:pt x="527735" y="18643"/>
                  </a:lnTo>
                  <a:lnTo>
                    <a:pt x="527596" y="18465"/>
                  </a:lnTo>
                  <a:lnTo>
                    <a:pt x="526669" y="17157"/>
                  </a:lnTo>
                  <a:lnTo>
                    <a:pt x="526567" y="17018"/>
                  </a:lnTo>
                  <a:lnTo>
                    <a:pt x="525462" y="15481"/>
                  </a:lnTo>
                  <a:lnTo>
                    <a:pt x="525233" y="15151"/>
                  </a:lnTo>
                  <a:lnTo>
                    <a:pt x="524687" y="14427"/>
                  </a:lnTo>
                  <a:lnTo>
                    <a:pt x="522071" y="11658"/>
                  </a:lnTo>
                  <a:lnTo>
                    <a:pt x="521385" y="10922"/>
                  </a:lnTo>
                  <a:lnTo>
                    <a:pt x="518782" y="7569"/>
                  </a:lnTo>
                  <a:lnTo>
                    <a:pt x="519176" y="10071"/>
                  </a:lnTo>
                  <a:lnTo>
                    <a:pt x="520039" y="11658"/>
                  </a:lnTo>
                  <a:lnTo>
                    <a:pt x="518261" y="10350"/>
                  </a:lnTo>
                  <a:lnTo>
                    <a:pt x="518388" y="14020"/>
                  </a:lnTo>
                  <a:lnTo>
                    <a:pt x="517969" y="15024"/>
                  </a:lnTo>
                  <a:lnTo>
                    <a:pt x="516229" y="15151"/>
                  </a:lnTo>
                  <a:lnTo>
                    <a:pt x="516661" y="8140"/>
                  </a:lnTo>
                  <a:lnTo>
                    <a:pt x="513461" y="6629"/>
                  </a:lnTo>
                  <a:lnTo>
                    <a:pt x="511810" y="15481"/>
                  </a:lnTo>
                  <a:lnTo>
                    <a:pt x="509473" y="12458"/>
                  </a:lnTo>
                  <a:lnTo>
                    <a:pt x="510222" y="16192"/>
                  </a:lnTo>
                  <a:lnTo>
                    <a:pt x="506895" y="17018"/>
                  </a:lnTo>
                  <a:lnTo>
                    <a:pt x="504939" y="14020"/>
                  </a:lnTo>
                  <a:lnTo>
                    <a:pt x="504190" y="12865"/>
                  </a:lnTo>
                  <a:lnTo>
                    <a:pt x="500494" y="14020"/>
                  </a:lnTo>
                  <a:lnTo>
                    <a:pt x="500253" y="13284"/>
                  </a:lnTo>
                  <a:lnTo>
                    <a:pt x="500126" y="12903"/>
                  </a:lnTo>
                  <a:lnTo>
                    <a:pt x="498983" y="9359"/>
                  </a:lnTo>
                  <a:lnTo>
                    <a:pt x="497674" y="10998"/>
                  </a:lnTo>
                  <a:lnTo>
                    <a:pt x="496087" y="12903"/>
                  </a:lnTo>
                  <a:lnTo>
                    <a:pt x="497039" y="10071"/>
                  </a:lnTo>
                  <a:lnTo>
                    <a:pt x="498005" y="7239"/>
                  </a:lnTo>
                  <a:lnTo>
                    <a:pt x="498081" y="7023"/>
                  </a:lnTo>
                  <a:lnTo>
                    <a:pt x="493407" y="7239"/>
                  </a:lnTo>
                  <a:lnTo>
                    <a:pt x="492163" y="6832"/>
                  </a:lnTo>
                  <a:lnTo>
                    <a:pt x="492277" y="8458"/>
                  </a:lnTo>
                  <a:lnTo>
                    <a:pt x="492391" y="9359"/>
                  </a:lnTo>
                  <a:lnTo>
                    <a:pt x="493217" y="10477"/>
                  </a:lnTo>
                  <a:lnTo>
                    <a:pt x="495147" y="10071"/>
                  </a:lnTo>
                  <a:lnTo>
                    <a:pt x="494855" y="13284"/>
                  </a:lnTo>
                  <a:lnTo>
                    <a:pt x="492379" y="12611"/>
                  </a:lnTo>
                  <a:lnTo>
                    <a:pt x="491159" y="14427"/>
                  </a:lnTo>
                  <a:lnTo>
                    <a:pt x="493649" y="16573"/>
                  </a:lnTo>
                  <a:lnTo>
                    <a:pt x="491032" y="18224"/>
                  </a:lnTo>
                  <a:lnTo>
                    <a:pt x="491604" y="21374"/>
                  </a:lnTo>
                  <a:lnTo>
                    <a:pt x="494436" y="21755"/>
                  </a:lnTo>
                  <a:lnTo>
                    <a:pt x="495782" y="17576"/>
                  </a:lnTo>
                  <a:lnTo>
                    <a:pt x="498805" y="18503"/>
                  </a:lnTo>
                  <a:lnTo>
                    <a:pt x="499021" y="21971"/>
                  </a:lnTo>
                  <a:lnTo>
                    <a:pt x="502767" y="20002"/>
                  </a:lnTo>
                  <a:lnTo>
                    <a:pt x="508063" y="17576"/>
                  </a:lnTo>
                  <a:lnTo>
                    <a:pt x="508977" y="17157"/>
                  </a:lnTo>
                  <a:lnTo>
                    <a:pt x="512470" y="20002"/>
                  </a:lnTo>
                  <a:lnTo>
                    <a:pt x="515874" y="21297"/>
                  </a:lnTo>
                  <a:lnTo>
                    <a:pt x="518452" y="19850"/>
                  </a:lnTo>
                  <a:lnTo>
                    <a:pt x="522262" y="18465"/>
                  </a:lnTo>
                  <a:lnTo>
                    <a:pt x="531647" y="19189"/>
                  </a:lnTo>
                  <a:lnTo>
                    <a:pt x="544080" y="19164"/>
                  </a:lnTo>
                  <a:lnTo>
                    <a:pt x="551014" y="19278"/>
                  </a:lnTo>
                  <a:lnTo>
                    <a:pt x="560920" y="20764"/>
                  </a:lnTo>
                  <a:lnTo>
                    <a:pt x="561454" y="19100"/>
                  </a:lnTo>
                  <a:lnTo>
                    <a:pt x="561606" y="18643"/>
                  </a:lnTo>
                  <a:lnTo>
                    <a:pt x="562419" y="16103"/>
                  </a:lnTo>
                  <a:lnTo>
                    <a:pt x="562952" y="14490"/>
                  </a:lnTo>
                  <a:lnTo>
                    <a:pt x="563524" y="17653"/>
                  </a:lnTo>
                  <a:lnTo>
                    <a:pt x="566127" y="14554"/>
                  </a:lnTo>
                  <a:lnTo>
                    <a:pt x="565658" y="18643"/>
                  </a:lnTo>
                  <a:lnTo>
                    <a:pt x="564934" y="17830"/>
                  </a:lnTo>
                  <a:lnTo>
                    <a:pt x="564248" y="18478"/>
                  </a:lnTo>
                  <a:lnTo>
                    <a:pt x="563346" y="18542"/>
                  </a:lnTo>
                  <a:lnTo>
                    <a:pt x="566077" y="24142"/>
                  </a:lnTo>
                  <a:lnTo>
                    <a:pt x="570611" y="18643"/>
                  </a:lnTo>
                  <a:lnTo>
                    <a:pt x="570941" y="18249"/>
                  </a:lnTo>
                  <a:lnTo>
                    <a:pt x="574319" y="20320"/>
                  </a:lnTo>
                  <a:lnTo>
                    <a:pt x="573976" y="19278"/>
                  </a:lnTo>
                  <a:lnTo>
                    <a:pt x="573874" y="18249"/>
                  </a:lnTo>
                  <a:lnTo>
                    <a:pt x="573582" y="14554"/>
                  </a:lnTo>
                  <a:lnTo>
                    <a:pt x="573608" y="13614"/>
                  </a:lnTo>
                  <a:lnTo>
                    <a:pt x="574573" y="12750"/>
                  </a:lnTo>
                  <a:lnTo>
                    <a:pt x="574141" y="19748"/>
                  </a:lnTo>
                  <a:lnTo>
                    <a:pt x="578612" y="12750"/>
                  </a:lnTo>
                  <a:lnTo>
                    <a:pt x="579437" y="20789"/>
                  </a:lnTo>
                  <a:lnTo>
                    <a:pt x="582828" y="22872"/>
                  </a:lnTo>
                  <a:lnTo>
                    <a:pt x="579729" y="14668"/>
                  </a:lnTo>
                  <a:lnTo>
                    <a:pt x="583260" y="15862"/>
                  </a:lnTo>
                  <a:lnTo>
                    <a:pt x="583387" y="14668"/>
                  </a:lnTo>
                  <a:lnTo>
                    <a:pt x="583488" y="13779"/>
                  </a:lnTo>
                  <a:lnTo>
                    <a:pt x="583730" y="11747"/>
                  </a:lnTo>
                  <a:close/>
                </a:path>
                <a:path w="655954" h="82550">
                  <a:moveTo>
                    <a:pt x="586384" y="10909"/>
                  </a:moveTo>
                  <a:lnTo>
                    <a:pt x="586143" y="10642"/>
                  </a:lnTo>
                  <a:lnTo>
                    <a:pt x="585825" y="10579"/>
                  </a:lnTo>
                  <a:lnTo>
                    <a:pt x="585317" y="11036"/>
                  </a:lnTo>
                  <a:lnTo>
                    <a:pt x="585533" y="11430"/>
                  </a:lnTo>
                  <a:lnTo>
                    <a:pt x="585889" y="11303"/>
                  </a:lnTo>
                  <a:lnTo>
                    <a:pt x="586384" y="10909"/>
                  </a:lnTo>
                  <a:close/>
                </a:path>
                <a:path w="655954" h="82550">
                  <a:moveTo>
                    <a:pt x="587184" y="19621"/>
                  </a:moveTo>
                  <a:lnTo>
                    <a:pt x="587159" y="18173"/>
                  </a:lnTo>
                  <a:lnTo>
                    <a:pt x="584682" y="17513"/>
                  </a:lnTo>
                  <a:lnTo>
                    <a:pt x="585597" y="20345"/>
                  </a:lnTo>
                  <a:lnTo>
                    <a:pt x="585965" y="20002"/>
                  </a:lnTo>
                  <a:lnTo>
                    <a:pt x="587184" y="19621"/>
                  </a:lnTo>
                  <a:close/>
                </a:path>
                <a:path w="655954" h="82550">
                  <a:moveTo>
                    <a:pt x="599211" y="20358"/>
                  </a:moveTo>
                  <a:lnTo>
                    <a:pt x="599046" y="19443"/>
                  </a:lnTo>
                  <a:lnTo>
                    <a:pt x="599147" y="20281"/>
                  </a:lnTo>
                  <a:close/>
                </a:path>
                <a:path w="655954" h="82550">
                  <a:moveTo>
                    <a:pt x="599935" y="15252"/>
                  </a:moveTo>
                  <a:lnTo>
                    <a:pt x="599821" y="13995"/>
                  </a:lnTo>
                  <a:lnTo>
                    <a:pt x="598322" y="8013"/>
                  </a:lnTo>
                  <a:lnTo>
                    <a:pt x="595426" y="15798"/>
                  </a:lnTo>
                  <a:lnTo>
                    <a:pt x="593496" y="16814"/>
                  </a:lnTo>
                  <a:lnTo>
                    <a:pt x="588530" y="13995"/>
                  </a:lnTo>
                  <a:lnTo>
                    <a:pt x="593813" y="13601"/>
                  </a:lnTo>
                  <a:lnTo>
                    <a:pt x="591972" y="7924"/>
                  </a:lnTo>
                  <a:lnTo>
                    <a:pt x="593382" y="8128"/>
                  </a:lnTo>
                  <a:lnTo>
                    <a:pt x="593420" y="9550"/>
                  </a:lnTo>
                  <a:lnTo>
                    <a:pt x="595350" y="9982"/>
                  </a:lnTo>
                  <a:lnTo>
                    <a:pt x="592429" y="3187"/>
                  </a:lnTo>
                  <a:lnTo>
                    <a:pt x="588403" y="9271"/>
                  </a:lnTo>
                  <a:lnTo>
                    <a:pt x="586384" y="10909"/>
                  </a:lnTo>
                  <a:lnTo>
                    <a:pt x="586943" y="11518"/>
                  </a:lnTo>
                  <a:lnTo>
                    <a:pt x="587057" y="13360"/>
                  </a:lnTo>
                  <a:lnTo>
                    <a:pt x="588162" y="12865"/>
                  </a:lnTo>
                  <a:lnTo>
                    <a:pt x="586066" y="14770"/>
                  </a:lnTo>
                  <a:lnTo>
                    <a:pt x="588073" y="19558"/>
                  </a:lnTo>
                  <a:lnTo>
                    <a:pt x="589851" y="20878"/>
                  </a:lnTo>
                  <a:lnTo>
                    <a:pt x="594601" y="20231"/>
                  </a:lnTo>
                  <a:lnTo>
                    <a:pt x="598258" y="16167"/>
                  </a:lnTo>
                  <a:lnTo>
                    <a:pt x="598627" y="16738"/>
                  </a:lnTo>
                  <a:lnTo>
                    <a:pt x="598805" y="18122"/>
                  </a:lnTo>
                  <a:lnTo>
                    <a:pt x="599020" y="19342"/>
                  </a:lnTo>
                  <a:lnTo>
                    <a:pt x="598919" y="17818"/>
                  </a:lnTo>
                  <a:lnTo>
                    <a:pt x="599935" y="15252"/>
                  </a:lnTo>
                  <a:close/>
                </a:path>
                <a:path w="655954" h="82550">
                  <a:moveTo>
                    <a:pt x="600697" y="20726"/>
                  </a:moveTo>
                  <a:lnTo>
                    <a:pt x="599617" y="20726"/>
                  </a:lnTo>
                  <a:lnTo>
                    <a:pt x="599287" y="20726"/>
                  </a:lnTo>
                  <a:lnTo>
                    <a:pt x="599351" y="21056"/>
                  </a:lnTo>
                  <a:lnTo>
                    <a:pt x="599770" y="22237"/>
                  </a:lnTo>
                  <a:lnTo>
                    <a:pt x="600697" y="20726"/>
                  </a:lnTo>
                  <a:close/>
                </a:path>
                <a:path w="655954" h="82550">
                  <a:moveTo>
                    <a:pt x="600951" y="20332"/>
                  </a:moveTo>
                  <a:close/>
                </a:path>
                <a:path w="655954" h="82550">
                  <a:moveTo>
                    <a:pt x="602246" y="11798"/>
                  </a:moveTo>
                  <a:lnTo>
                    <a:pt x="601865" y="9220"/>
                  </a:lnTo>
                  <a:lnTo>
                    <a:pt x="602094" y="12687"/>
                  </a:lnTo>
                  <a:lnTo>
                    <a:pt x="602246" y="11798"/>
                  </a:lnTo>
                  <a:close/>
                </a:path>
                <a:path w="655954" h="82550">
                  <a:moveTo>
                    <a:pt x="613359" y="20548"/>
                  </a:moveTo>
                  <a:lnTo>
                    <a:pt x="611543" y="18465"/>
                  </a:lnTo>
                  <a:lnTo>
                    <a:pt x="610285" y="18465"/>
                  </a:lnTo>
                  <a:lnTo>
                    <a:pt x="609574" y="18465"/>
                  </a:lnTo>
                  <a:lnTo>
                    <a:pt x="610133" y="20789"/>
                  </a:lnTo>
                  <a:lnTo>
                    <a:pt x="613359" y="20548"/>
                  </a:lnTo>
                  <a:close/>
                </a:path>
                <a:path w="655954" h="82550">
                  <a:moveTo>
                    <a:pt x="613841" y="21082"/>
                  </a:moveTo>
                  <a:lnTo>
                    <a:pt x="613778" y="20510"/>
                  </a:lnTo>
                  <a:lnTo>
                    <a:pt x="613359" y="20548"/>
                  </a:lnTo>
                  <a:lnTo>
                    <a:pt x="613841" y="21082"/>
                  </a:lnTo>
                  <a:close/>
                </a:path>
                <a:path w="655954" h="82550">
                  <a:moveTo>
                    <a:pt x="615429" y="17513"/>
                  </a:moveTo>
                  <a:lnTo>
                    <a:pt x="615302" y="15951"/>
                  </a:lnTo>
                  <a:lnTo>
                    <a:pt x="615086" y="14338"/>
                  </a:lnTo>
                  <a:lnTo>
                    <a:pt x="614895" y="12712"/>
                  </a:lnTo>
                  <a:lnTo>
                    <a:pt x="614718" y="10960"/>
                  </a:lnTo>
                  <a:lnTo>
                    <a:pt x="614730" y="10579"/>
                  </a:lnTo>
                  <a:lnTo>
                    <a:pt x="611847" y="4152"/>
                  </a:lnTo>
                  <a:lnTo>
                    <a:pt x="608164" y="4953"/>
                  </a:lnTo>
                  <a:lnTo>
                    <a:pt x="604278" y="5537"/>
                  </a:lnTo>
                  <a:lnTo>
                    <a:pt x="604964" y="15951"/>
                  </a:lnTo>
                  <a:lnTo>
                    <a:pt x="602348" y="19062"/>
                  </a:lnTo>
                  <a:lnTo>
                    <a:pt x="609333" y="12712"/>
                  </a:lnTo>
                  <a:lnTo>
                    <a:pt x="608799" y="14338"/>
                  </a:lnTo>
                  <a:lnTo>
                    <a:pt x="608749" y="15951"/>
                  </a:lnTo>
                  <a:lnTo>
                    <a:pt x="608838" y="16814"/>
                  </a:lnTo>
                  <a:lnTo>
                    <a:pt x="607263" y="17513"/>
                  </a:lnTo>
                  <a:lnTo>
                    <a:pt x="609511" y="18237"/>
                  </a:lnTo>
                  <a:lnTo>
                    <a:pt x="610298" y="18237"/>
                  </a:lnTo>
                  <a:lnTo>
                    <a:pt x="611339" y="18237"/>
                  </a:lnTo>
                  <a:lnTo>
                    <a:pt x="610425" y="17195"/>
                  </a:lnTo>
                  <a:lnTo>
                    <a:pt x="610628" y="15367"/>
                  </a:lnTo>
                  <a:lnTo>
                    <a:pt x="610755" y="14338"/>
                  </a:lnTo>
                  <a:lnTo>
                    <a:pt x="613232" y="15024"/>
                  </a:lnTo>
                  <a:lnTo>
                    <a:pt x="613778" y="20510"/>
                  </a:lnTo>
                  <a:lnTo>
                    <a:pt x="614553" y="20447"/>
                  </a:lnTo>
                  <a:lnTo>
                    <a:pt x="615429" y="17513"/>
                  </a:lnTo>
                  <a:close/>
                </a:path>
                <a:path w="655954" h="82550">
                  <a:moveTo>
                    <a:pt x="615480" y="10248"/>
                  </a:moveTo>
                  <a:lnTo>
                    <a:pt x="614730" y="10579"/>
                  </a:lnTo>
                  <a:lnTo>
                    <a:pt x="614807" y="10718"/>
                  </a:lnTo>
                  <a:lnTo>
                    <a:pt x="615480" y="10248"/>
                  </a:lnTo>
                  <a:close/>
                </a:path>
                <a:path w="655954" h="82550">
                  <a:moveTo>
                    <a:pt x="616038" y="15443"/>
                  </a:moveTo>
                  <a:lnTo>
                    <a:pt x="615632" y="16814"/>
                  </a:lnTo>
                  <a:lnTo>
                    <a:pt x="615569" y="18046"/>
                  </a:lnTo>
                  <a:lnTo>
                    <a:pt x="616038" y="15443"/>
                  </a:lnTo>
                  <a:close/>
                </a:path>
                <a:path w="655954" h="82550">
                  <a:moveTo>
                    <a:pt x="616648" y="9423"/>
                  </a:moveTo>
                  <a:lnTo>
                    <a:pt x="615480" y="10248"/>
                  </a:lnTo>
                  <a:lnTo>
                    <a:pt x="615835" y="10083"/>
                  </a:lnTo>
                  <a:lnTo>
                    <a:pt x="616648" y="9423"/>
                  </a:lnTo>
                  <a:close/>
                </a:path>
                <a:path w="655954" h="82550">
                  <a:moveTo>
                    <a:pt x="618769" y="19545"/>
                  </a:moveTo>
                  <a:lnTo>
                    <a:pt x="618261" y="15392"/>
                  </a:lnTo>
                  <a:lnTo>
                    <a:pt x="617969" y="12915"/>
                  </a:lnTo>
                  <a:lnTo>
                    <a:pt x="616877" y="10960"/>
                  </a:lnTo>
                  <a:lnTo>
                    <a:pt x="616038" y="15443"/>
                  </a:lnTo>
                  <a:lnTo>
                    <a:pt x="618769" y="19545"/>
                  </a:lnTo>
                  <a:close/>
                </a:path>
                <a:path w="655954" h="82550">
                  <a:moveTo>
                    <a:pt x="628116" y="20574"/>
                  </a:moveTo>
                  <a:lnTo>
                    <a:pt x="625475" y="20777"/>
                  </a:lnTo>
                  <a:lnTo>
                    <a:pt x="623481" y="16002"/>
                  </a:lnTo>
                  <a:lnTo>
                    <a:pt x="624141" y="12471"/>
                  </a:lnTo>
                  <a:lnTo>
                    <a:pt x="621169" y="14414"/>
                  </a:lnTo>
                  <a:lnTo>
                    <a:pt x="620141" y="16814"/>
                  </a:lnTo>
                  <a:lnTo>
                    <a:pt x="621258" y="21691"/>
                  </a:lnTo>
                  <a:lnTo>
                    <a:pt x="622706" y="24765"/>
                  </a:lnTo>
                  <a:lnTo>
                    <a:pt x="623328" y="18338"/>
                  </a:lnTo>
                  <a:lnTo>
                    <a:pt x="627481" y="25590"/>
                  </a:lnTo>
                  <a:lnTo>
                    <a:pt x="628116" y="20574"/>
                  </a:lnTo>
                  <a:close/>
                </a:path>
                <a:path w="655954" h="82550">
                  <a:moveTo>
                    <a:pt x="633450" y="23863"/>
                  </a:moveTo>
                  <a:lnTo>
                    <a:pt x="632510" y="24472"/>
                  </a:lnTo>
                  <a:lnTo>
                    <a:pt x="632802" y="25527"/>
                  </a:lnTo>
                  <a:lnTo>
                    <a:pt x="633082" y="24638"/>
                  </a:lnTo>
                  <a:lnTo>
                    <a:pt x="633450" y="23863"/>
                  </a:lnTo>
                  <a:close/>
                </a:path>
                <a:path w="655954" h="82550">
                  <a:moveTo>
                    <a:pt x="634517" y="23571"/>
                  </a:moveTo>
                  <a:lnTo>
                    <a:pt x="634060" y="22783"/>
                  </a:lnTo>
                  <a:lnTo>
                    <a:pt x="633730" y="23241"/>
                  </a:lnTo>
                  <a:lnTo>
                    <a:pt x="633450" y="23863"/>
                  </a:lnTo>
                  <a:lnTo>
                    <a:pt x="634517" y="23571"/>
                  </a:lnTo>
                  <a:close/>
                </a:path>
                <a:path w="655954" h="82550">
                  <a:moveTo>
                    <a:pt x="637628" y="19278"/>
                  </a:moveTo>
                  <a:lnTo>
                    <a:pt x="635469" y="15367"/>
                  </a:lnTo>
                  <a:lnTo>
                    <a:pt x="632472" y="15887"/>
                  </a:lnTo>
                  <a:lnTo>
                    <a:pt x="630618" y="22720"/>
                  </a:lnTo>
                  <a:lnTo>
                    <a:pt x="629424" y="24549"/>
                  </a:lnTo>
                  <a:lnTo>
                    <a:pt x="630161" y="26873"/>
                  </a:lnTo>
                  <a:lnTo>
                    <a:pt x="631215" y="25527"/>
                  </a:lnTo>
                  <a:lnTo>
                    <a:pt x="632510" y="24472"/>
                  </a:lnTo>
                  <a:lnTo>
                    <a:pt x="632409" y="24041"/>
                  </a:lnTo>
                  <a:lnTo>
                    <a:pt x="631317" y="22072"/>
                  </a:lnTo>
                  <a:lnTo>
                    <a:pt x="632498" y="17348"/>
                  </a:lnTo>
                  <a:lnTo>
                    <a:pt x="634276" y="18656"/>
                  </a:lnTo>
                  <a:lnTo>
                    <a:pt x="636193" y="17627"/>
                  </a:lnTo>
                  <a:lnTo>
                    <a:pt x="635914" y="22313"/>
                  </a:lnTo>
                  <a:lnTo>
                    <a:pt x="637628" y="19278"/>
                  </a:lnTo>
                  <a:close/>
                </a:path>
                <a:path w="655954" h="82550">
                  <a:moveTo>
                    <a:pt x="638556" y="23558"/>
                  </a:moveTo>
                  <a:lnTo>
                    <a:pt x="638365" y="21539"/>
                  </a:lnTo>
                  <a:lnTo>
                    <a:pt x="637514" y="24511"/>
                  </a:lnTo>
                  <a:lnTo>
                    <a:pt x="638556" y="23558"/>
                  </a:lnTo>
                  <a:close/>
                </a:path>
                <a:path w="655954" h="82550">
                  <a:moveTo>
                    <a:pt x="640765" y="22212"/>
                  </a:moveTo>
                  <a:lnTo>
                    <a:pt x="639635" y="24053"/>
                  </a:lnTo>
                  <a:lnTo>
                    <a:pt x="640067" y="24155"/>
                  </a:lnTo>
                  <a:lnTo>
                    <a:pt x="640765" y="22212"/>
                  </a:lnTo>
                  <a:close/>
                </a:path>
                <a:path w="655954" h="82550">
                  <a:moveTo>
                    <a:pt x="641591" y="24498"/>
                  </a:moveTo>
                  <a:lnTo>
                    <a:pt x="640067" y="24155"/>
                  </a:lnTo>
                  <a:lnTo>
                    <a:pt x="639140" y="26733"/>
                  </a:lnTo>
                  <a:lnTo>
                    <a:pt x="641591" y="24498"/>
                  </a:lnTo>
                  <a:close/>
                </a:path>
                <a:path w="655954" h="82550">
                  <a:moveTo>
                    <a:pt x="641705" y="20701"/>
                  </a:moveTo>
                  <a:lnTo>
                    <a:pt x="641527" y="20129"/>
                  </a:lnTo>
                  <a:lnTo>
                    <a:pt x="640765" y="22212"/>
                  </a:lnTo>
                  <a:lnTo>
                    <a:pt x="641705" y="20701"/>
                  </a:lnTo>
                  <a:close/>
                </a:path>
                <a:path w="655954" h="82550">
                  <a:moveTo>
                    <a:pt x="653757" y="24447"/>
                  </a:moveTo>
                  <a:lnTo>
                    <a:pt x="653338" y="20396"/>
                  </a:lnTo>
                  <a:lnTo>
                    <a:pt x="652106" y="20802"/>
                  </a:lnTo>
                  <a:lnTo>
                    <a:pt x="650227" y="24701"/>
                  </a:lnTo>
                  <a:lnTo>
                    <a:pt x="648449" y="23393"/>
                  </a:lnTo>
                  <a:lnTo>
                    <a:pt x="649287" y="20434"/>
                  </a:lnTo>
                  <a:lnTo>
                    <a:pt x="651230" y="20866"/>
                  </a:lnTo>
                  <a:lnTo>
                    <a:pt x="652233" y="16992"/>
                  </a:lnTo>
                  <a:lnTo>
                    <a:pt x="649376" y="13703"/>
                  </a:lnTo>
                  <a:lnTo>
                    <a:pt x="650328" y="19456"/>
                  </a:lnTo>
                  <a:lnTo>
                    <a:pt x="647141" y="17970"/>
                  </a:lnTo>
                  <a:lnTo>
                    <a:pt x="647433" y="13284"/>
                  </a:lnTo>
                  <a:lnTo>
                    <a:pt x="644283" y="14693"/>
                  </a:lnTo>
                  <a:lnTo>
                    <a:pt x="645833" y="25057"/>
                  </a:lnTo>
                  <a:lnTo>
                    <a:pt x="643661" y="22263"/>
                  </a:lnTo>
                  <a:lnTo>
                    <a:pt x="644156" y="18478"/>
                  </a:lnTo>
                  <a:lnTo>
                    <a:pt x="643813" y="20256"/>
                  </a:lnTo>
                  <a:lnTo>
                    <a:pt x="642251" y="22415"/>
                  </a:lnTo>
                  <a:lnTo>
                    <a:pt x="643509" y="23482"/>
                  </a:lnTo>
                  <a:lnTo>
                    <a:pt x="643648" y="22313"/>
                  </a:lnTo>
                  <a:lnTo>
                    <a:pt x="648182" y="29514"/>
                  </a:lnTo>
                  <a:lnTo>
                    <a:pt x="653757" y="24447"/>
                  </a:lnTo>
                  <a:close/>
                </a:path>
                <a:path w="655954" h="82550">
                  <a:moveTo>
                    <a:pt x="655713" y="26327"/>
                  </a:moveTo>
                  <a:lnTo>
                    <a:pt x="653935" y="25031"/>
                  </a:lnTo>
                  <a:lnTo>
                    <a:pt x="653288" y="28562"/>
                  </a:lnTo>
                  <a:lnTo>
                    <a:pt x="655713" y="26327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31" name="object 31"/>
          <p:cNvGrpSpPr/>
          <p:nvPr/>
        </p:nvGrpSpPr>
        <p:grpSpPr>
          <a:xfrm>
            <a:off x="9058619" y="8403805"/>
            <a:ext cx="1317625" cy="337820"/>
            <a:chOff x="4004018" y="8403805"/>
            <a:chExt cx="1317625" cy="337820"/>
          </a:xfrm>
        </p:grpSpPr>
        <p:sp>
          <p:nvSpPr>
            <p:cNvPr id="32" name="object 32"/>
            <p:cNvSpPr/>
            <p:nvPr/>
          </p:nvSpPr>
          <p:spPr>
            <a:xfrm>
              <a:off x="4625606" y="8406244"/>
              <a:ext cx="694055" cy="163830"/>
            </a:xfrm>
            <a:custGeom>
              <a:avLst/>
              <a:gdLst/>
              <a:ahLst/>
              <a:cxnLst/>
              <a:rect l="l" t="t" r="r" b="b"/>
              <a:pathLst>
                <a:path w="694054" h="163829">
                  <a:moveTo>
                    <a:pt x="693686" y="127"/>
                  </a:moveTo>
                  <a:lnTo>
                    <a:pt x="108610" y="0"/>
                  </a:lnTo>
                  <a:lnTo>
                    <a:pt x="0" y="163093"/>
                  </a:lnTo>
                  <a:lnTo>
                    <a:pt x="600125" y="163525"/>
                  </a:lnTo>
                  <a:lnTo>
                    <a:pt x="693686" y="127"/>
                  </a:lnTo>
                  <a:close/>
                </a:path>
              </a:pathLst>
            </a:custGeom>
            <a:ln w="4572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3" name="object 33"/>
            <p:cNvSpPr/>
            <p:nvPr/>
          </p:nvSpPr>
          <p:spPr>
            <a:xfrm>
              <a:off x="5225732" y="8406371"/>
              <a:ext cx="93980" cy="332740"/>
            </a:xfrm>
            <a:custGeom>
              <a:avLst/>
              <a:gdLst/>
              <a:ahLst/>
              <a:cxnLst/>
              <a:rect l="l" t="t" r="r" b="b"/>
              <a:pathLst>
                <a:path w="93979" h="332740">
                  <a:moveTo>
                    <a:pt x="93560" y="0"/>
                  </a:moveTo>
                  <a:lnTo>
                    <a:pt x="0" y="163398"/>
                  </a:lnTo>
                  <a:lnTo>
                    <a:pt x="0" y="332524"/>
                  </a:lnTo>
                  <a:lnTo>
                    <a:pt x="93560" y="169125"/>
                  </a:lnTo>
                  <a:lnTo>
                    <a:pt x="93560" y="0"/>
                  </a:lnTo>
                  <a:close/>
                </a:path>
              </a:pathLst>
            </a:custGeom>
            <a:solidFill>
              <a:srgbClr val="AAACA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4" name="object 34"/>
            <p:cNvSpPr/>
            <p:nvPr/>
          </p:nvSpPr>
          <p:spPr>
            <a:xfrm>
              <a:off x="5225732" y="8406371"/>
              <a:ext cx="93980" cy="332740"/>
            </a:xfrm>
            <a:custGeom>
              <a:avLst/>
              <a:gdLst/>
              <a:ahLst/>
              <a:cxnLst/>
              <a:rect l="l" t="t" r="r" b="b"/>
              <a:pathLst>
                <a:path w="93979" h="332740">
                  <a:moveTo>
                    <a:pt x="93560" y="0"/>
                  </a:moveTo>
                  <a:lnTo>
                    <a:pt x="0" y="163398"/>
                  </a:lnTo>
                  <a:lnTo>
                    <a:pt x="0" y="332524"/>
                  </a:lnTo>
                  <a:lnTo>
                    <a:pt x="93560" y="169125"/>
                  </a:lnTo>
                  <a:lnTo>
                    <a:pt x="93560" y="0"/>
                  </a:lnTo>
                  <a:close/>
                </a:path>
              </a:pathLst>
            </a:custGeom>
            <a:ln w="4572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5" name="object 35"/>
            <p:cNvSpPr/>
            <p:nvPr/>
          </p:nvSpPr>
          <p:spPr>
            <a:xfrm>
              <a:off x="4625606" y="8569337"/>
              <a:ext cx="600710" cy="170180"/>
            </a:xfrm>
            <a:custGeom>
              <a:avLst/>
              <a:gdLst/>
              <a:ahLst/>
              <a:cxnLst/>
              <a:rect l="l" t="t" r="r" b="b"/>
              <a:pathLst>
                <a:path w="600710" h="170179">
                  <a:moveTo>
                    <a:pt x="0" y="0"/>
                  </a:moveTo>
                  <a:lnTo>
                    <a:pt x="101" y="169557"/>
                  </a:lnTo>
                  <a:lnTo>
                    <a:pt x="600125" y="169557"/>
                  </a:lnTo>
                  <a:lnTo>
                    <a:pt x="600125" y="431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D9DBDC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6" name="object 36"/>
            <p:cNvSpPr/>
            <p:nvPr/>
          </p:nvSpPr>
          <p:spPr>
            <a:xfrm>
              <a:off x="4625606" y="8569337"/>
              <a:ext cx="600710" cy="170180"/>
            </a:xfrm>
            <a:custGeom>
              <a:avLst/>
              <a:gdLst/>
              <a:ahLst/>
              <a:cxnLst/>
              <a:rect l="l" t="t" r="r" b="b"/>
              <a:pathLst>
                <a:path w="600710" h="170179">
                  <a:moveTo>
                    <a:pt x="600125" y="431"/>
                  </a:moveTo>
                  <a:lnTo>
                    <a:pt x="0" y="0"/>
                  </a:lnTo>
                  <a:lnTo>
                    <a:pt x="101" y="292"/>
                  </a:lnTo>
                  <a:lnTo>
                    <a:pt x="101" y="169557"/>
                  </a:lnTo>
                  <a:lnTo>
                    <a:pt x="600125" y="169557"/>
                  </a:lnTo>
                  <a:lnTo>
                    <a:pt x="600125" y="431"/>
                  </a:lnTo>
                  <a:close/>
                </a:path>
              </a:pathLst>
            </a:custGeom>
            <a:ln w="4572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7" name="object 37"/>
            <p:cNvSpPr/>
            <p:nvPr/>
          </p:nvSpPr>
          <p:spPr>
            <a:xfrm>
              <a:off x="4006304" y="8568892"/>
              <a:ext cx="619760" cy="170180"/>
            </a:xfrm>
            <a:custGeom>
              <a:avLst/>
              <a:gdLst/>
              <a:ahLst/>
              <a:cxnLst/>
              <a:rect l="l" t="t" r="r" b="b"/>
              <a:pathLst>
                <a:path w="619760" h="170179">
                  <a:moveTo>
                    <a:pt x="0" y="0"/>
                  </a:moveTo>
                  <a:lnTo>
                    <a:pt x="0" y="170002"/>
                  </a:lnTo>
                  <a:lnTo>
                    <a:pt x="619404" y="170002"/>
                  </a:lnTo>
                  <a:lnTo>
                    <a:pt x="619302" y="444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8" name="object 38"/>
            <p:cNvSpPr/>
            <p:nvPr/>
          </p:nvSpPr>
          <p:spPr>
            <a:xfrm>
              <a:off x="4006304" y="8568892"/>
              <a:ext cx="619760" cy="170180"/>
            </a:xfrm>
            <a:custGeom>
              <a:avLst/>
              <a:gdLst/>
              <a:ahLst/>
              <a:cxnLst/>
              <a:rect l="l" t="t" r="r" b="b"/>
              <a:pathLst>
                <a:path w="619760" h="170179">
                  <a:moveTo>
                    <a:pt x="619302" y="444"/>
                  </a:moveTo>
                  <a:lnTo>
                    <a:pt x="0" y="0"/>
                  </a:lnTo>
                  <a:lnTo>
                    <a:pt x="0" y="170002"/>
                  </a:lnTo>
                  <a:lnTo>
                    <a:pt x="619404" y="170002"/>
                  </a:lnTo>
                  <a:lnTo>
                    <a:pt x="619404" y="736"/>
                  </a:lnTo>
                  <a:lnTo>
                    <a:pt x="619302" y="444"/>
                  </a:lnTo>
                  <a:close/>
                </a:path>
              </a:pathLst>
            </a:custGeom>
            <a:ln w="4571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9" name="object 39"/>
            <p:cNvSpPr/>
            <p:nvPr/>
          </p:nvSpPr>
          <p:spPr>
            <a:xfrm>
              <a:off x="4006304" y="8406091"/>
              <a:ext cx="728345" cy="163830"/>
            </a:xfrm>
            <a:custGeom>
              <a:avLst/>
              <a:gdLst/>
              <a:ahLst/>
              <a:cxnLst/>
              <a:rect l="l" t="t" r="r" b="b"/>
              <a:pathLst>
                <a:path w="728345" h="163829">
                  <a:moveTo>
                    <a:pt x="148793" y="0"/>
                  </a:moveTo>
                  <a:lnTo>
                    <a:pt x="0" y="162801"/>
                  </a:lnTo>
                  <a:lnTo>
                    <a:pt x="619302" y="163245"/>
                  </a:lnTo>
                  <a:lnTo>
                    <a:pt x="727913" y="152"/>
                  </a:lnTo>
                  <a:lnTo>
                    <a:pt x="148793" y="0"/>
                  </a:lnTo>
                  <a:close/>
                </a:path>
              </a:pathLst>
            </a:custGeom>
            <a:solidFill>
              <a:srgbClr val="6E7072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0" name="object 40"/>
            <p:cNvSpPr/>
            <p:nvPr/>
          </p:nvSpPr>
          <p:spPr>
            <a:xfrm>
              <a:off x="4006304" y="8406091"/>
              <a:ext cx="728345" cy="163830"/>
            </a:xfrm>
            <a:custGeom>
              <a:avLst/>
              <a:gdLst/>
              <a:ahLst/>
              <a:cxnLst/>
              <a:rect l="l" t="t" r="r" b="b"/>
              <a:pathLst>
                <a:path w="728345" h="163829">
                  <a:moveTo>
                    <a:pt x="148793" y="0"/>
                  </a:moveTo>
                  <a:lnTo>
                    <a:pt x="0" y="162801"/>
                  </a:lnTo>
                  <a:lnTo>
                    <a:pt x="619302" y="163245"/>
                  </a:lnTo>
                  <a:lnTo>
                    <a:pt x="727913" y="152"/>
                  </a:lnTo>
                  <a:lnTo>
                    <a:pt x="148793" y="0"/>
                  </a:lnTo>
                  <a:close/>
                </a:path>
              </a:pathLst>
            </a:custGeom>
            <a:ln w="4572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41" name="object 41"/>
          <p:cNvSpPr/>
          <p:nvPr/>
        </p:nvSpPr>
        <p:spPr>
          <a:xfrm>
            <a:off x="9143454" y="8229993"/>
            <a:ext cx="202565" cy="106680"/>
          </a:xfrm>
          <a:custGeom>
            <a:avLst/>
            <a:gdLst/>
            <a:ahLst/>
            <a:cxnLst/>
            <a:rect l="l" t="t" r="r" b="b"/>
            <a:pathLst>
              <a:path w="202564" h="106679">
                <a:moveTo>
                  <a:pt x="0" y="0"/>
                </a:moveTo>
                <a:lnTo>
                  <a:pt x="53149" y="42506"/>
                </a:lnTo>
                <a:lnTo>
                  <a:pt x="47840" y="106299"/>
                </a:lnTo>
                <a:lnTo>
                  <a:pt x="201980" y="10629"/>
                </a:lnTo>
                <a:lnTo>
                  <a:pt x="0" y="0"/>
                </a:lnTo>
                <a:close/>
              </a:path>
            </a:pathLst>
          </a:custGeom>
          <a:solidFill>
            <a:srgbClr val="6E7072"/>
          </a:solidFill>
        </p:spPr>
        <p:txBody>
          <a:bodyPr wrap="square" lIns="0" tIns="0" rIns="0" bIns="0" rtlCol="0"/>
          <a:lstStyle/>
          <a:p>
            <a:endParaRPr/>
          </a:p>
        </p:txBody>
      </p:sp>
      <p:grpSp>
        <p:nvGrpSpPr>
          <p:cNvPr id="42" name="object 42"/>
          <p:cNvGrpSpPr/>
          <p:nvPr/>
        </p:nvGrpSpPr>
        <p:grpSpPr>
          <a:xfrm>
            <a:off x="8384476" y="7962989"/>
            <a:ext cx="2518410" cy="1196340"/>
            <a:chOff x="3329876" y="7962989"/>
            <a:chExt cx="2518410" cy="1196340"/>
          </a:xfrm>
        </p:grpSpPr>
        <p:sp>
          <p:nvSpPr>
            <p:cNvPr id="43" name="object 43"/>
            <p:cNvSpPr/>
            <p:nvPr/>
          </p:nvSpPr>
          <p:spPr>
            <a:xfrm>
              <a:off x="3329876" y="7985874"/>
              <a:ext cx="2518410" cy="1172845"/>
            </a:xfrm>
            <a:custGeom>
              <a:avLst/>
              <a:gdLst/>
              <a:ahLst/>
              <a:cxnLst/>
              <a:rect l="l" t="t" r="r" b="b"/>
              <a:pathLst>
                <a:path w="2518410" h="1172845">
                  <a:moveTo>
                    <a:pt x="2518067" y="296087"/>
                  </a:moveTo>
                  <a:lnTo>
                    <a:pt x="2513901" y="269608"/>
                  </a:lnTo>
                  <a:lnTo>
                    <a:pt x="2502484" y="240804"/>
                  </a:lnTo>
                  <a:lnTo>
                    <a:pt x="2481783" y="210451"/>
                  </a:lnTo>
                  <a:lnTo>
                    <a:pt x="2481351" y="210032"/>
                  </a:lnTo>
                  <a:lnTo>
                    <a:pt x="2481351" y="300316"/>
                  </a:lnTo>
                  <a:lnTo>
                    <a:pt x="2481351" y="301561"/>
                  </a:lnTo>
                  <a:lnTo>
                    <a:pt x="2465806" y="352869"/>
                  </a:lnTo>
                  <a:lnTo>
                    <a:pt x="2419616" y="404304"/>
                  </a:lnTo>
                  <a:lnTo>
                    <a:pt x="2385225" y="428917"/>
                  </a:lnTo>
                  <a:lnTo>
                    <a:pt x="2343429" y="452196"/>
                  </a:lnTo>
                  <a:lnTo>
                    <a:pt x="2294305" y="473646"/>
                  </a:lnTo>
                  <a:lnTo>
                    <a:pt x="2237917" y="492848"/>
                  </a:lnTo>
                  <a:lnTo>
                    <a:pt x="2174367" y="509320"/>
                  </a:lnTo>
                  <a:lnTo>
                    <a:pt x="2137816" y="516204"/>
                  </a:lnTo>
                  <a:lnTo>
                    <a:pt x="2184184" y="501421"/>
                  </a:lnTo>
                  <a:lnTo>
                    <a:pt x="2233828" y="480352"/>
                  </a:lnTo>
                  <a:lnTo>
                    <a:pt x="2275230" y="456793"/>
                  </a:lnTo>
                  <a:lnTo>
                    <a:pt x="2307882" y="431050"/>
                  </a:lnTo>
                  <a:lnTo>
                    <a:pt x="2344813" y="374154"/>
                  </a:lnTo>
                  <a:lnTo>
                    <a:pt x="2348077" y="343598"/>
                  </a:lnTo>
                  <a:lnTo>
                    <a:pt x="2344407" y="323443"/>
                  </a:lnTo>
                  <a:lnTo>
                    <a:pt x="2336228" y="304038"/>
                  </a:lnTo>
                  <a:lnTo>
                    <a:pt x="2323630" y="285432"/>
                  </a:lnTo>
                  <a:lnTo>
                    <a:pt x="2311311" y="272478"/>
                  </a:lnTo>
                  <a:lnTo>
                    <a:pt x="2311311" y="346075"/>
                  </a:lnTo>
                  <a:lnTo>
                    <a:pt x="2307450" y="368935"/>
                  </a:lnTo>
                  <a:lnTo>
                    <a:pt x="2267839" y="416267"/>
                  </a:lnTo>
                  <a:lnTo>
                    <a:pt x="2232241" y="439293"/>
                  </a:lnTo>
                  <a:lnTo>
                    <a:pt x="2186190" y="460933"/>
                  </a:lnTo>
                  <a:lnTo>
                    <a:pt x="2131149" y="479971"/>
                  </a:lnTo>
                  <a:lnTo>
                    <a:pt x="2164346" y="460070"/>
                  </a:lnTo>
                  <a:lnTo>
                    <a:pt x="2188057" y="431685"/>
                  </a:lnTo>
                  <a:lnTo>
                    <a:pt x="2194610" y="399402"/>
                  </a:lnTo>
                  <a:lnTo>
                    <a:pt x="2191283" y="383603"/>
                  </a:lnTo>
                  <a:lnTo>
                    <a:pt x="2183473" y="367880"/>
                  </a:lnTo>
                  <a:lnTo>
                    <a:pt x="2171115" y="352336"/>
                  </a:lnTo>
                  <a:lnTo>
                    <a:pt x="2157844" y="340398"/>
                  </a:lnTo>
                  <a:lnTo>
                    <a:pt x="2157844" y="401929"/>
                  </a:lnTo>
                  <a:lnTo>
                    <a:pt x="2149183" y="423075"/>
                  </a:lnTo>
                  <a:lnTo>
                    <a:pt x="2119719" y="444982"/>
                  </a:lnTo>
                  <a:lnTo>
                    <a:pt x="2068271" y="464908"/>
                  </a:lnTo>
                  <a:lnTo>
                    <a:pt x="2033320" y="472046"/>
                  </a:lnTo>
                  <a:lnTo>
                    <a:pt x="2034298" y="470954"/>
                  </a:lnTo>
                  <a:lnTo>
                    <a:pt x="2040953" y="460057"/>
                  </a:lnTo>
                  <a:lnTo>
                    <a:pt x="2044522" y="449910"/>
                  </a:lnTo>
                  <a:lnTo>
                    <a:pt x="2045589" y="440639"/>
                  </a:lnTo>
                  <a:lnTo>
                    <a:pt x="2045589" y="434771"/>
                  </a:lnTo>
                  <a:lnTo>
                    <a:pt x="2013115" y="395579"/>
                  </a:lnTo>
                  <a:lnTo>
                    <a:pt x="2010410" y="394296"/>
                  </a:lnTo>
                  <a:lnTo>
                    <a:pt x="2010410" y="444017"/>
                  </a:lnTo>
                  <a:lnTo>
                    <a:pt x="2001875" y="452805"/>
                  </a:lnTo>
                  <a:lnTo>
                    <a:pt x="1991296" y="463042"/>
                  </a:lnTo>
                  <a:lnTo>
                    <a:pt x="1984794" y="468071"/>
                  </a:lnTo>
                  <a:lnTo>
                    <a:pt x="1977783" y="472313"/>
                  </a:lnTo>
                  <a:lnTo>
                    <a:pt x="1970455" y="475665"/>
                  </a:lnTo>
                  <a:lnTo>
                    <a:pt x="1973935" y="484720"/>
                  </a:lnTo>
                  <a:lnTo>
                    <a:pt x="1971421" y="485330"/>
                  </a:lnTo>
                  <a:lnTo>
                    <a:pt x="1976386" y="511238"/>
                  </a:lnTo>
                  <a:lnTo>
                    <a:pt x="1972043" y="511657"/>
                  </a:lnTo>
                  <a:lnTo>
                    <a:pt x="1959686" y="512533"/>
                  </a:lnTo>
                  <a:lnTo>
                    <a:pt x="1962848" y="534746"/>
                  </a:lnTo>
                  <a:lnTo>
                    <a:pt x="1950859" y="535216"/>
                  </a:lnTo>
                  <a:lnTo>
                    <a:pt x="1950859" y="553110"/>
                  </a:lnTo>
                  <a:lnTo>
                    <a:pt x="1944509" y="552996"/>
                  </a:lnTo>
                  <a:lnTo>
                    <a:pt x="1944509" y="570890"/>
                  </a:lnTo>
                  <a:lnTo>
                    <a:pt x="1936889" y="570763"/>
                  </a:lnTo>
                  <a:lnTo>
                    <a:pt x="1936889" y="599528"/>
                  </a:lnTo>
                  <a:lnTo>
                    <a:pt x="1933651" y="598957"/>
                  </a:lnTo>
                  <a:lnTo>
                    <a:pt x="1929917" y="598360"/>
                  </a:lnTo>
                  <a:lnTo>
                    <a:pt x="1920316" y="627392"/>
                  </a:lnTo>
                  <a:lnTo>
                    <a:pt x="1910867" y="646303"/>
                  </a:lnTo>
                  <a:lnTo>
                    <a:pt x="1944916" y="666254"/>
                  </a:lnTo>
                  <a:lnTo>
                    <a:pt x="1956422" y="675614"/>
                  </a:lnTo>
                  <a:lnTo>
                    <a:pt x="1961807" y="682815"/>
                  </a:lnTo>
                  <a:lnTo>
                    <a:pt x="1962721" y="687539"/>
                  </a:lnTo>
                  <a:lnTo>
                    <a:pt x="1957489" y="696442"/>
                  </a:lnTo>
                  <a:lnTo>
                    <a:pt x="1904822" y="724433"/>
                  </a:lnTo>
                  <a:lnTo>
                    <a:pt x="1839645" y="742988"/>
                  </a:lnTo>
                  <a:lnTo>
                    <a:pt x="1798256" y="751865"/>
                  </a:lnTo>
                  <a:lnTo>
                    <a:pt x="1751101" y="760310"/>
                  </a:lnTo>
                  <a:lnTo>
                    <a:pt x="1698269" y="768223"/>
                  </a:lnTo>
                  <a:lnTo>
                    <a:pt x="1639824" y="775474"/>
                  </a:lnTo>
                  <a:lnTo>
                    <a:pt x="1575854" y="781939"/>
                  </a:lnTo>
                  <a:lnTo>
                    <a:pt x="1506423" y="787488"/>
                  </a:lnTo>
                  <a:lnTo>
                    <a:pt x="1431607" y="792022"/>
                  </a:lnTo>
                  <a:lnTo>
                    <a:pt x="1351483" y="795413"/>
                  </a:lnTo>
                  <a:lnTo>
                    <a:pt x="1266139" y="797534"/>
                  </a:lnTo>
                  <a:lnTo>
                    <a:pt x="1175651" y="798258"/>
                  </a:lnTo>
                  <a:lnTo>
                    <a:pt x="1064691" y="796404"/>
                  </a:lnTo>
                  <a:lnTo>
                    <a:pt x="970114" y="791222"/>
                  </a:lnTo>
                  <a:lnTo>
                    <a:pt x="890600" y="783297"/>
                  </a:lnTo>
                  <a:lnTo>
                    <a:pt x="824839" y="773214"/>
                  </a:lnTo>
                  <a:lnTo>
                    <a:pt x="771525" y="761568"/>
                  </a:lnTo>
                  <a:lnTo>
                    <a:pt x="729373" y="748944"/>
                  </a:lnTo>
                  <a:lnTo>
                    <a:pt x="673265" y="723099"/>
                  </a:lnTo>
                  <a:lnTo>
                    <a:pt x="640054" y="691667"/>
                  </a:lnTo>
                  <a:lnTo>
                    <a:pt x="636181" y="673379"/>
                  </a:lnTo>
                  <a:lnTo>
                    <a:pt x="639470" y="663968"/>
                  </a:lnTo>
                  <a:lnTo>
                    <a:pt x="676427" y="642289"/>
                  </a:lnTo>
                  <a:lnTo>
                    <a:pt x="676427" y="628230"/>
                  </a:lnTo>
                  <a:lnTo>
                    <a:pt x="676427" y="583018"/>
                  </a:lnTo>
                  <a:lnTo>
                    <a:pt x="706183" y="550468"/>
                  </a:lnTo>
                  <a:lnTo>
                    <a:pt x="711339" y="544804"/>
                  </a:lnTo>
                  <a:lnTo>
                    <a:pt x="716318" y="539369"/>
                  </a:lnTo>
                  <a:lnTo>
                    <a:pt x="722591" y="532511"/>
                  </a:lnTo>
                  <a:lnTo>
                    <a:pt x="731672" y="522566"/>
                  </a:lnTo>
                  <a:lnTo>
                    <a:pt x="733806" y="520242"/>
                  </a:lnTo>
                  <a:lnTo>
                    <a:pt x="736828" y="516928"/>
                  </a:lnTo>
                  <a:lnTo>
                    <a:pt x="739279" y="514248"/>
                  </a:lnTo>
                  <a:lnTo>
                    <a:pt x="740664" y="512724"/>
                  </a:lnTo>
                  <a:lnTo>
                    <a:pt x="759079" y="492569"/>
                  </a:lnTo>
                  <a:lnTo>
                    <a:pt x="759599" y="492010"/>
                  </a:lnTo>
                  <a:lnTo>
                    <a:pt x="759599" y="488213"/>
                  </a:lnTo>
                  <a:lnTo>
                    <a:pt x="750900" y="487426"/>
                  </a:lnTo>
                  <a:lnTo>
                    <a:pt x="746455" y="483590"/>
                  </a:lnTo>
                  <a:lnTo>
                    <a:pt x="745883" y="480441"/>
                  </a:lnTo>
                  <a:lnTo>
                    <a:pt x="745998" y="473671"/>
                  </a:lnTo>
                  <a:lnTo>
                    <a:pt x="782904" y="440550"/>
                  </a:lnTo>
                  <a:lnTo>
                    <a:pt x="822325" y="423379"/>
                  </a:lnTo>
                  <a:lnTo>
                    <a:pt x="825220" y="420217"/>
                  </a:lnTo>
                  <a:lnTo>
                    <a:pt x="831430" y="420217"/>
                  </a:lnTo>
                  <a:lnTo>
                    <a:pt x="866317" y="409968"/>
                  </a:lnTo>
                  <a:lnTo>
                    <a:pt x="905586" y="400748"/>
                  </a:lnTo>
                  <a:lnTo>
                    <a:pt x="948639" y="392544"/>
                  </a:lnTo>
                  <a:lnTo>
                    <a:pt x="994905" y="385356"/>
                  </a:lnTo>
                  <a:lnTo>
                    <a:pt x="1043800" y="379171"/>
                  </a:lnTo>
                  <a:lnTo>
                    <a:pt x="1094740" y="373964"/>
                  </a:lnTo>
                  <a:lnTo>
                    <a:pt x="1147152" y="369735"/>
                  </a:lnTo>
                  <a:lnTo>
                    <a:pt x="1200454" y="366458"/>
                  </a:lnTo>
                  <a:lnTo>
                    <a:pt x="1254061" y="364134"/>
                  </a:lnTo>
                  <a:lnTo>
                    <a:pt x="1307388" y="362762"/>
                  </a:lnTo>
                  <a:lnTo>
                    <a:pt x="1359865" y="362292"/>
                  </a:lnTo>
                  <a:lnTo>
                    <a:pt x="1454048" y="362978"/>
                  </a:lnTo>
                  <a:lnTo>
                    <a:pt x="1540637" y="364959"/>
                  </a:lnTo>
                  <a:lnTo>
                    <a:pt x="1619681" y="368109"/>
                  </a:lnTo>
                  <a:lnTo>
                    <a:pt x="1691259" y="372325"/>
                  </a:lnTo>
                  <a:lnTo>
                    <a:pt x="1755419" y="377482"/>
                  </a:lnTo>
                  <a:lnTo>
                    <a:pt x="1812201" y="383463"/>
                  </a:lnTo>
                  <a:lnTo>
                    <a:pt x="1861680" y="390156"/>
                  </a:lnTo>
                  <a:lnTo>
                    <a:pt x="1903920" y="397459"/>
                  </a:lnTo>
                  <a:lnTo>
                    <a:pt x="1966861" y="413372"/>
                  </a:lnTo>
                  <a:lnTo>
                    <a:pt x="2001494" y="430276"/>
                  </a:lnTo>
                  <a:lnTo>
                    <a:pt x="2010410" y="444017"/>
                  </a:lnTo>
                  <a:lnTo>
                    <a:pt x="2010410" y="394296"/>
                  </a:lnTo>
                  <a:lnTo>
                    <a:pt x="1954618" y="372237"/>
                  </a:lnTo>
                  <a:lnTo>
                    <a:pt x="1916201" y="362699"/>
                  </a:lnTo>
                  <a:lnTo>
                    <a:pt x="1872589" y="354469"/>
                  </a:lnTo>
                  <a:lnTo>
                    <a:pt x="1824482" y="347472"/>
                  </a:lnTo>
                  <a:lnTo>
                    <a:pt x="1772539" y="341617"/>
                  </a:lnTo>
                  <a:lnTo>
                    <a:pt x="1717471" y="336816"/>
                  </a:lnTo>
                  <a:lnTo>
                    <a:pt x="1659966" y="332981"/>
                  </a:lnTo>
                  <a:lnTo>
                    <a:pt x="1600708" y="330047"/>
                  </a:lnTo>
                  <a:lnTo>
                    <a:pt x="1540370" y="327901"/>
                  </a:lnTo>
                  <a:lnTo>
                    <a:pt x="1479664" y="326478"/>
                  </a:lnTo>
                  <a:lnTo>
                    <a:pt x="1419263" y="325691"/>
                  </a:lnTo>
                  <a:lnTo>
                    <a:pt x="1359865" y="325437"/>
                  </a:lnTo>
                  <a:lnTo>
                    <a:pt x="1302918" y="325958"/>
                  </a:lnTo>
                  <a:lnTo>
                    <a:pt x="1244384" y="327558"/>
                  </a:lnTo>
                  <a:lnTo>
                    <a:pt x="1185062" y="330288"/>
                  </a:lnTo>
                  <a:lnTo>
                    <a:pt x="1125778" y="334225"/>
                  </a:lnTo>
                  <a:lnTo>
                    <a:pt x="1067358" y="339432"/>
                  </a:lnTo>
                  <a:lnTo>
                    <a:pt x="1010627" y="345960"/>
                  </a:lnTo>
                  <a:lnTo>
                    <a:pt x="956398" y="353898"/>
                  </a:lnTo>
                  <a:lnTo>
                    <a:pt x="905484" y="363283"/>
                  </a:lnTo>
                  <a:lnTo>
                    <a:pt x="858723" y="374192"/>
                  </a:lnTo>
                  <a:lnTo>
                    <a:pt x="816927" y="386689"/>
                  </a:lnTo>
                  <a:lnTo>
                    <a:pt x="780923" y="400837"/>
                  </a:lnTo>
                  <a:lnTo>
                    <a:pt x="729576" y="434340"/>
                  </a:lnTo>
                  <a:lnTo>
                    <a:pt x="709968" y="469798"/>
                  </a:lnTo>
                  <a:lnTo>
                    <a:pt x="709206" y="481711"/>
                  </a:lnTo>
                  <a:lnTo>
                    <a:pt x="679716" y="476072"/>
                  </a:lnTo>
                  <a:lnTo>
                    <a:pt x="644664" y="462813"/>
                  </a:lnTo>
                  <a:lnTo>
                    <a:pt x="622490" y="446176"/>
                  </a:lnTo>
                  <a:lnTo>
                    <a:pt x="615416" y="427266"/>
                  </a:lnTo>
                  <a:lnTo>
                    <a:pt x="618134" y="416560"/>
                  </a:lnTo>
                  <a:lnTo>
                    <a:pt x="653453" y="378345"/>
                  </a:lnTo>
                  <a:lnTo>
                    <a:pt x="701814" y="350139"/>
                  </a:lnTo>
                  <a:lnTo>
                    <a:pt x="772058" y="321932"/>
                  </a:lnTo>
                  <a:lnTo>
                    <a:pt x="815936" y="308432"/>
                  </a:lnTo>
                  <a:lnTo>
                    <a:pt x="865936" y="295630"/>
                  </a:lnTo>
                  <a:lnTo>
                    <a:pt x="922286" y="283768"/>
                  </a:lnTo>
                  <a:lnTo>
                    <a:pt x="985202" y="273100"/>
                  </a:lnTo>
                  <a:lnTo>
                    <a:pt x="1054912" y="263829"/>
                  </a:lnTo>
                  <a:lnTo>
                    <a:pt x="1131608" y="256222"/>
                  </a:lnTo>
                  <a:lnTo>
                    <a:pt x="1215542" y="250494"/>
                  </a:lnTo>
                  <a:lnTo>
                    <a:pt x="1306906" y="246875"/>
                  </a:lnTo>
                  <a:lnTo>
                    <a:pt x="1405928" y="245618"/>
                  </a:lnTo>
                  <a:lnTo>
                    <a:pt x="1506613" y="246824"/>
                  </a:lnTo>
                  <a:lnTo>
                    <a:pt x="1598866" y="250253"/>
                  </a:lnTo>
                  <a:lnTo>
                    <a:pt x="1682953" y="255676"/>
                  </a:lnTo>
                  <a:lnTo>
                    <a:pt x="1759165" y="262877"/>
                  </a:lnTo>
                  <a:lnTo>
                    <a:pt x="1827745" y="271602"/>
                  </a:lnTo>
                  <a:lnTo>
                    <a:pt x="1888998" y="281635"/>
                  </a:lnTo>
                  <a:lnTo>
                    <a:pt x="1943176" y="292735"/>
                  </a:lnTo>
                  <a:lnTo>
                    <a:pt x="1990559" y="304660"/>
                  </a:lnTo>
                  <a:lnTo>
                    <a:pt x="2031428" y="317182"/>
                  </a:lnTo>
                  <a:lnTo>
                    <a:pt x="2094687" y="343090"/>
                  </a:lnTo>
                  <a:lnTo>
                    <a:pt x="2135136" y="368579"/>
                  </a:lnTo>
                  <a:lnTo>
                    <a:pt x="2157844" y="401929"/>
                  </a:lnTo>
                  <a:lnTo>
                    <a:pt x="2157844" y="340398"/>
                  </a:lnTo>
                  <a:lnTo>
                    <a:pt x="2106282" y="307809"/>
                  </a:lnTo>
                  <a:lnTo>
                    <a:pt x="2039404" y="280860"/>
                  </a:lnTo>
                  <a:lnTo>
                    <a:pt x="1998713" y="268503"/>
                  </a:lnTo>
                  <a:lnTo>
                    <a:pt x="1953133" y="257035"/>
                  </a:lnTo>
                  <a:lnTo>
                    <a:pt x="1902587" y="246532"/>
                  </a:lnTo>
                  <a:lnTo>
                    <a:pt x="1847049" y="237109"/>
                  </a:lnTo>
                  <a:lnTo>
                    <a:pt x="1786458" y="228866"/>
                  </a:lnTo>
                  <a:lnTo>
                    <a:pt x="1720761" y="221894"/>
                  </a:lnTo>
                  <a:lnTo>
                    <a:pt x="1649907" y="216306"/>
                  </a:lnTo>
                  <a:lnTo>
                    <a:pt x="1573860" y="212178"/>
                  </a:lnTo>
                  <a:lnTo>
                    <a:pt x="1492542" y="209638"/>
                  </a:lnTo>
                  <a:lnTo>
                    <a:pt x="1405928" y="208762"/>
                  </a:lnTo>
                  <a:lnTo>
                    <a:pt x="1323594" y="209651"/>
                  </a:lnTo>
                  <a:lnTo>
                    <a:pt x="1245412" y="212255"/>
                  </a:lnTo>
                  <a:lnTo>
                    <a:pt x="1171409" y="216471"/>
                  </a:lnTo>
                  <a:lnTo>
                    <a:pt x="1101623" y="222211"/>
                  </a:lnTo>
                  <a:lnTo>
                    <a:pt x="1036078" y="229362"/>
                  </a:lnTo>
                  <a:lnTo>
                    <a:pt x="974788" y="237858"/>
                  </a:lnTo>
                  <a:lnTo>
                    <a:pt x="917790" y="247573"/>
                  </a:lnTo>
                  <a:lnTo>
                    <a:pt x="865111" y="258419"/>
                  </a:lnTo>
                  <a:lnTo>
                    <a:pt x="816787" y="270306"/>
                  </a:lnTo>
                  <a:lnTo>
                    <a:pt x="772833" y="283133"/>
                  </a:lnTo>
                  <a:lnTo>
                    <a:pt x="733285" y="296811"/>
                  </a:lnTo>
                  <a:lnTo>
                    <a:pt x="667486" y="326313"/>
                  </a:lnTo>
                  <a:lnTo>
                    <a:pt x="619645" y="358025"/>
                  </a:lnTo>
                  <a:lnTo>
                    <a:pt x="589940" y="391210"/>
                  </a:lnTo>
                  <a:lnTo>
                    <a:pt x="578637" y="425056"/>
                  </a:lnTo>
                  <a:lnTo>
                    <a:pt x="586714" y="459270"/>
                  </a:lnTo>
                  <a:lnTo>
                    <a:pt x="608787" y="481799"/>
                  </a:lnTo>
                  <a:lnTo>
                    <a:pt x="588759" y="474738"/>
                  </a:lnTo>
                  <a:lnTo>
                    <a:pt x="545147" y="451510"/>
                  </a:lnTo>
                  <a:lnTo>
                    <a:pt x="512508" y="424815"/>
                  </a:lnTo>
                  <a:lnTo>
                    <a:pt x="492556" y="395782"/>
                  </a:lnTo>
                  <a:lnTo>
                    <a:pt x="487057" y="365544"/>
                  </a:lnTo>
                  <a:lnTo>
                    <a:pt x="489839" y="351066"/>
                  </a:lnTo>
                  <a:lnTo>
                    <a:pt x="519569" y="307136"/>
                  </a:lnTo>
                  <a:lnTo>
                    <a:pt x="558431" y="278282"/>
                  </a:lnTo>
                  <a:lnTo>
                    <a:pt x="613702" y="250609"/>
                  </a:lnTo>
                  <a:lnTo>
                    <a:pt x="686333" y="224802"/>
                  </a:lnTo>
                  <a:lnTo>
                    <a:pt x="729488" y="212826"/>
                  </a:lnTo>
                  <a:lnTo>
                    <a:pt x="777341" y="201561"/>
                  </a:lnTo>
                  <a:lnTo>
                    <a:pt x="830046" y="191122"/>
                  </a:lnTo>
                  <a:lnTo>
                    <a:pt x="887717" y="181584"/>
                  </a:lnTo>
                  <a:lnTo>
                    <a:pt x="950468" y="173037"/>
                  </a:lnTo>
                  <a:lnTo>
                    <a:pt x="1018425" y="165557"/>
                  </a:lnTo>
                  <a:lnTo>
                    <a:pt x="1091717" y="159258"/>
                  </a:lnTo>
                  <a:lnTo>
                    <a:pt x="1170470" y="154190"/>
                  </a:lnTo>
                  <a:lnTo>
                    <a:pt x="1254798" y="150469"/>
                  </a:lnTo>
                  <a:lnTo>
                    <a:pt x="1344841" y="148170"/>
                  </a:lnTo>
                  <a:lnTo>
                    <a:pt x="1440713" y="147383"/>
                  </a:lnTo>
                  <a:lnTo>
                    <a:pt x="1543545" y="148399"/>
                  </a:lnTo>
                  <a:lnTo>
                    <a:pt x="1638554" y="151333"/>
                  </a:lnTo>
                  <a:lnTo>
                    <a:pt x="1725980" y="156032"/>
                  </a:lnTo>
                  <a:lnTo>
                    <a:pt x="1806092" y="162356"/>
                  </a:lnTo>
                  <a:lnTo>
                    <a:pt x="1879155" y="170129"/>
                  </a:lnTo>
                  <a:lnTo>
                    <a:pt x="1945449" y="179209"/>
                  </a:lnTo>
                  <a:lnTo>
                    <a:pt x="2005228" y="189445"/>
                  </a:lnTo>
                  <a:lnTo>
                    <a:pt x="2058758" y="200672"/>
                  </a:lnTo>
                  <a:lnTo>
                    <a:pt x="2106307" y="212750"/>
                  </a:lnTo>
                  <a:lnTo>
                    <a:pt x="2148141" y="225513"/>
                  </a:lnTo>
                  <a:lnTo>
                    <a:pt x="2184527" y="238823"/>
                  </a:lnTo>
                  <a:lnTo>
                    <a:pt x="2242020" y="266420"/>
                  </a:lnTo>
                  <a:lnTo>
                    <a:pt x="2280882" y="294309"/>
                  </a:lnTo>
                  <a:lnTo>
                    <a:pt x="2308949" y="334022"/>
                  </a:lnTo>
                  <a:lnTo>
                    <a:pt x="2311311" y="346075"/>
                  </a:lnTo>
                  <a:lnTo>
                    <a:pt x="2311311" y="272478"/>
                  </a:lnTo>
                  <a:lnTo>
                    <a:pt x="2260181" y="234530"/>
                  </a:lnTo>
                  <a:lnTo>
                    <a:pt x="2197379" y="204939"/>
                  </a:lnTo>
                  <a:lnTo>
                    <a:pt x="2160092" y="191516"/>
                  </a:lnTo>
                  <a:lnTo>
                    <a:pt x="2118982" y="179031"/>
                  </a:lnTo>
                  <a:lnTo>
                    <a:pt x="2074164" y="167525"/>
                  </a:lnTo>
                  <a:lnTo>
                    <a:pt x="2025713" y="156997"/>
                  </a:lnTo>
                  <a:lnTo>
                    <a:pt x="1973719" y="147485"/>
                  </a:lnTo>
                  <a:lnTo>
                    <a:pt x="1918271" y="139014"/>
                  </a:lnTo>
                  <a:lnTo>
                    <a:pt x="1859445" y="131597"/>
                  </a:lnTo>
                  <a:lnTo>
                    <a:pt x="1797354" y="125247"/>
                  </a:lnTo>
                  <a:lnTo>
                    <a:pt x="1732051" y="120015"/>
                  </a:lnTo>
                  <a:lnTo>
                    <a:pt x="1663661" y="115900"/>
                  </a:lnTo>
                  <a:lnTo>
                    <a:pt x="1592237" y="112928"/>
                  </a:lnTo>
                  <a:lnTo>
                    <a:pt x="1517891" y="111137"/>
                  </a:lnTo>
                  <a:lnTo>
                    <a:pt x="1440713" y="110528"/>
                  </a:lnTo>
                  <a:lnTo>
                    <a:pt x="1362735" y="111061"/>
                  </a:lnTo>
                  <a:lnTo>
                    <a:pt x="1287513" y="112649"/>
                  </a:lnTo>
                  <a:lnTo>
                    <a:pt x="1215123" y="115277"/>
                  </a:lnTo>
                  <a:lnTo>
                    <a:pt x="1145603" y="118935"/>
                  </a:lnTo>
                  <a:lnTo>
                    <a:pt x="1079017" y="123583"/>
                  </a:lnTo>
                  <a:lnTo>
                    <a:pt x="1015428" y="129247"/>
                  </a:lnTo>
                  <a:lnTo>
                    <a:pt x="954887" y="135877"/>
                  </a:lnTo>
                  <a:lnTo>
                    <a:pt x="897470" y="143471"/>
                  </a:lnTo>
                  <a:lnTo>
                    <a:pt x="843229" y="152019"/>
                  </a:lnTo>
                  <a:lnTo>
                    <a:pt x="792226" y="161493"/>
                  </a:lnTo>
                  <a:lnTo>
                    <a:pt x="744499" y="171894"/>
                  </a:lnTo>
                  <a:lnTo>
                    <a:pt x="700138" y="183184"/>
                  </a:lnTo>
                  <a:lnTo>
                    <a:pt x="659180" y="195376"/>
                  </a:lnTo>
                  <a:lnTo>
                    <a:pt x="621703" y="208432"/>
                  </a:lnTo>
                  <a:lnTo>
                    <a:pt x="557377" y="237121"/>
                  </a:lnTo>
                  <a:lnTo>
                    <a:pt x="507657" y="269113"/>
                  </a:lnTo>
                  <a:lnTo>
                    <a:pt x="473011" y="304292"/>
                  </a:lnTo>
                  <a:lnTo>
                    <a:pt x="453898" y="342544"/>
                  </a:lnTo>
                  <a:lnTo>
                    <a:pt x="450329" y="362775"/>
                  </a:lnTo>
                  <a:lnTo>
                    <a:pt x="454063" y="397675"/>
                  </a:lnTo>
                  <a:lnTo>
                    <a:pt x="497014" y="461213"/>
                  </a:lnTo>
                  <a:lnTo>
                    <a:pt x="534225" y="488378"/>
                  </a:lnTo>
                  <a:lnTo>
                    <a:pt x="580567" y="511517"/>
                  </a:lnTo>
                  <a:lnTo>
                    <a:pt x="585812" y="513295"/>
                  </a:lnTo>
                  <a:lnTo>
                    <a:pt x="528497" y="497662"/>
                  </a:lnTo>
                  <a:lnTo>
                    <a:pt x="475678" y="476719"/>
                  </a:lnTo>
                  <a:lnTo>
                    <a:pt x="430263" y="451688"/>
                  </a:lnTo>
                  <a:lnTo>
                    <a:pt x="393369" y="423316"/>
                  </a:lnTo>
                  <a:lnTo>
                    <a:pt x="366166" y="392328"/>
                  </a:lnTo>
                  <a:lnTo>
                    <a:pt x="345363" y="325488"/>
                  </a:lnTo>
                  <a:lnTo>
                    <a:pt x="347548" y="310045"/>
                  </a:lnTo>
                  <a:lnTo>
                    <a:pt x="370662" y="263093"/>
                  </a:lnTo>
                  <a:lnTo>
                    <a:pt x="400634" y="231927"/>
                  </a:lnTo>
                  <a:lnTo>
                    <a:pt x="443001" y="201422"/>
                  </a:lnTo>
                  <a:lnTo>
                    <a:pt x="498373" y="172059"/>
                  </a:lnTo>
                  <a:lnTo>
                    <a:pt x="567397" y="144335"/>
                  </a:lnTo>
                  <a:lnTo>
                    <a:pt x="607237" y="131241"/>
                  </a:lnTo>
                  <a:lnTo>
                    <a:pt x="650709" y="118732"/>
                  </a:lnTo>
                  <a:lnTo>
                    <a:pt x="697915" y="106883"/>
                  </a:lnTo>
                  <a:lnTo>
                    <a:pt x="748931" y="95732"/>
                  </a:lnTo>
                  <a:lnTo>
                    <a:pt x="803821" y="85369"/>
                  </a:lnTo>
                  <a:lnTo>
                    <a:pt x="862685" y="75831"/>
                  </a:lnTo>
                  <a:lnTo>
                    <a:pt x="925588" y="67195"/>
                  </a:lnTo>
                  <a:lnTo>
                    <a:pt x="992619" y="59499"/>
                  </a:lnTo>
                  <a:lnTo>
                    <a:pt x="1063840" y="52832"/>
                  </a:lnTo>
                  <a:lnTo>
                    <a:pt x="1139342" y="47244"/>
                  </a:lnTo>
                  <a:lnTo>
                    <a:pt x="1219212" y="42786"/>
                  </a:lnTo>
                  <a:lnTo>
                    <a:pt x="1303502" y="39522"/>
                  </a:lnTo>
                  <a:lnTo>
                    <a:pt x="1392313" y="37528"/>
                  </a:lnTo>
                  <a:lnTo>
                    <a:pt x="1485734" y="36842"/>
                  </a:lnTo>
                  <a:lnTo>
                    <a:pt x="1577784" y="37630"/>
                  </a:lnTo>
                  <a:lnTo>
                    <a:pt x="1664716" y="39928"/>
                  </a:lnTo>
                  <a:lnTo>
                    <a:pt x="1746605" y="43662"/>
                  </a:lnTo>
                  <a:lnTo>
                    <a:pt x="1823554" y="48755"/>
                  </a:lnTo>
                  <a:lnTo>
                    <a:pt x="1895678" y="55130"/>
                  </a:lnTo>
                  <a:lnTo>
                    <a:pt x="1963051" y="62699"/>
                  </a:lnTo>
                  <a:lnTo>
                    <a:pt x="2025802" y="71386"/>
                  </a:lnTo>
                  <a:lnTo>
                    <a:pt x="2084019" y="81114"/>
                  </a:lnTo>
                  <a:lnTo>
                    <a:pt x="2137803" y="91795"/>
                  </a:lnTo>
                  <a:lnTo>
                    <a:pt x="2187257" y="103365"/>
                  </a:lnTo>
                  <a:lnTo>
                    <a:pt x="2232469" y="115735"/>
                  </a:lnTo>
                  <a:lnTo>
                    <a:pt x="2273541" y="128828"/>
                  </a:lnTo>
                  <a:lnTo>
                    <a:pt x="2310587" y="142570"/>
                  </a:lnTo>
                  <a:lnTo>
                    <a:pt x="2372982" y="171640"/>
                  </a:lnTo>
                  <a:lnTo>
                    <a:pt x="2420442" y="202349"/>
                  </a:lnTo>
                  <a:lnTo>
                    <a:pt x="2453779" y="234035"/>
                  </a:lnTo>
                  <a:lnTo>
                    <a:pt x="2479040" y="282028"/>
                  </a:lnTo>
                  <a:lnTo>
                    <a:pt x="2481351" y="300316"/>
                  </a:lnTo>
                  <a:lnTo>
                    <a:pt x="2481351" y="210032"/>
                  </a:lnTo>
                  <a:lnTo>
                    <a:pt x="2449830" y="179298"/>
                  </a:lnTo>
                  <a:lnTo>
                    <a:pt x="2404630" y="148094"/>
                  </a:lnTo>
                  <a:lnTo>
                    <a:pt x="2344178" y="117589"/>
                  </a:lnTo>
                  <a:lnTo>
                    <a:pt x="2266492" y="88544"/>
                  </a:lnTo>
                  <a:lnTo>
                    <a:pt x="2194445" y="67881"/>
                  </a:lnTo>
                  <a:lnTo>
                    <a:pt x="2155621" y="58559"/>
                  </a:lnTo>
                  <a:lnTo>
                    <a:pt x="2114931" y="49936"/>
                  </a:lnTo>
                  <a:lnTo>
                    <a:pt x="2072398" y="41986"/>
                  </a:lnTo>
                  <a:lnTo>
                    <a:pt x="2028037" y="34721"/>
                  </a:lnTo>
                  <a:lnTo>
                    <a:pt x="1981847" y="28143"/>
                  </a:lnTo>
                  <a:lnTo>
                    <a:pt x="1933841" y="22250"/>
                  </a:lnTo>
                  <a:lnTo>
                    <a:pt x="1884032" y="17043"/>
                  </a:lnTo>
                  <a:lnTo>
                    <a:pt x="1832419" y="12534"/>
                  </a:lnTo>
                  <a:lnTo>
                    <a:pt x="1779041" y="8712"/>
                  </a:lnTo>
                  <a:lnTo>
                    <a:pt x="1723872" y="5575"/>
                  </a:lnTo>
                  <a:lnTo>
                    <a:pt x="1666951" y="3136"/>
                  </a:lnTo>
                  <a:lnTo>
                    <a:pt x="1608277" y="1397"/>
                  </a:lnTo>
                  <a:lnTo>
                    <a:pt x="1547876" y="355"/>
                  </a:lnTo>
                  <a:lnTo>
                    <a:pt x="1485734" y="0"/>
                  </a:lnTo>
                  <a:lnTo>
                    <a:pt x="1421091" y="317"/>
                  </a:lnTo>
                  <a:lnTo>
                    <a:pt x="1358112" y="1244"/>
                  </a:lnTo>
                  <a:lnTo>
                    <a:pt x="1296809" y="2794"/>
                  </a:lnTo>
                  <a:lnTo>
                    <a:pt x="1237170" y="4965"/>
                  </a:lnTo>
                  <a:lnTo>
                    <a:pt x="1179233" y="7747"/>
                  </a:lnTo>
                  <a:lnTo>
                    <a:pt x="1122984" y="11150"/>
                  </a:lnTo>
                  <a:lnTo>
                    <a:pt x="1068438" y="15176"/>
                  </a:lnTo>
                  <a:lnTo>
                    <a:pt x="1015619" y="19812"/>
                  </a:lnTo>
                  <a:lnTo>
                    <a:pt x="964501" y="25057"/>
                  </a:lnTo>
                  <a:lnTo>
                    <a:pt x="915123" y="30911"/>
                  </a:lnTo>
                  <a:lnTo>
                    <a:pt x="867486" y="37376"/>
                  </a:lnTo>
                  <a:lnTo>
                    <a:pt x="821601" y="44462"/>
                  </a:lnTo>
                  <a:lnTo>
                    <a:pt x="777468" y="52146"/>
                  </a:lnTo>
                  <a:lnTo>
                    <a:pt x="735101" y="60452"/>
                  </a:lnTo>
                  <a:lnTo>
                    <a:pt x="694499" y="69354"/>
                  </a:lnTo>
                  <a:lnTo>
                    <a:pt x="655688" y="78867"/>
                  </a:lnTo>
                  <a:lnTo>
                    <a:pt x="618667" y="88988"/>
                  </a:lnTo>
                  <a:lnTo>
                    <a:pt x="508393" y="127114"/>
                  </a:lnTo>
                  <a:lnTo>
                    <a:pt x="447865" y="155752"/>
                  </a:lnTo>
                  <a:lnTo>
                    <a:pt x="400405" y="185077"/>
                  </a:lnTo>
                  <a:lnTo>
                    <a:pt x="364553" y="214579"/>
                  </a:lnTo>
                  <a:lnTo>
                    <a:pt x="338899" y="243700"/>
                  </a:lnTo>
                  <a:lnTo>
                    <a:pt x="312356" y="298653"/>
                  </a:lnTo>
                  <a:lnTo>
                    <a:pt x="308381" y="330517"/>
                  </a:lnTo>
                  <a:lnTo>
                    <a:pt x="313575" y="366661"/>
                  </a:lnTo>
                  <a:lnTo>
                    <a:pt x="352894" y="434213"/>
                  </a:lnTo>
                  <a:lnTo>
                    <a:pt x="385495" y="464578"/>
                  </a:lnTo>
                  <a:lnTo>
                    <a:pt x="425716" y="491947"/>
                  </a:lnTo>
                  <a:lnTo>
                    <a:pt x="472795" y="515797"/>
                  </a:lnTo>
                  <a:lnTo>
                    <a:pt x="525970" y="535597"/>
                  </a:lnTo>
                  <a:lnTo>
                    <a:pt x="584492" y="550824"/>
                  </a:lnTo>
                  <a:lnTo>
                    <a:pt x="591642" y="551980"/>
                  </a:lnTo>
                  <a:lnTo>
                    <a:pt x="587095" y="552094"/>
                  </a:lnTo>
                  <a:lnTo>
                    <a:pt x="529539" y="556780"/>
                  </a:lnTo>
                  <a:lnTo>
                    <a:pt x="473075" y="564349"/>
                  </a:lnTo>
                  <a:lnTo>
                    <a:pt x="418071" y="574649"/>
                  </a:lnTo>
                  <a:lnTo>
                    <a:pt x="364896" y="587476"/>
                  </a:lnTo>
                  <a:lnTo>
                    <a:pt x="313893" y="602665"/>
                  </a:lnTo>
                  <a:lnTo>
                    <a:pt x="265430" y="620026"/>
                  </a:lnTo>
                  <a:lnTo>
                    <a:pt x="219862" y="639381"/>
                  </a:lnTo>
                  <a:lnTo>
                    <a:pt x="177571" y="660552"/>
                  </a:lnTo>
                  <a:lnTo>
                    <a:pt x="138899" y="683361"/>
                  </a:lnTo>
                  <a:lnTo>
                    <a:pt x="104216" y="707618"/>
                  </a:lnTo>
                  <a:lnTo>
                    <a:pt x="73875" y="733158"/>
                  </a:lnTo>
                  <a:lnTo>
                    <a:pt x="27673" y="787311"/>
                  </a:lnTo>
                  <a:lnTo>
                    <a:pt x="3187" y="844384"/>
                  </a:lnTo>
                  <a:lnTo>
                    <a:pt x="0" y="873556"/>
                  </a:lnTo>
                  <a:lnTo>
                    <a:pt x="2921" y="901014"/>
                  </a:lnTo>
                  <a:lnTo>
                    <a:pt x="32435" y="961936"/>
                  </a:lnTo>
                  <a:lnTo>
                    <a:pt x="63106" y="993749"/>
                  </a:lnTo>
                  <a:lnTo>
                    <a:pt x="107124" y="1025398"/>
                  </a:lnTo>
                  <a:lnTo>
                    <a:pt x="166497" y="1056043"/>
                  </a:lnTo>
                  <a:lnTo>
                    <a:pt x="243293" y="1084884"/>
                  </a:lnTo>
                  <a:lnTo>
                    <a:pt x="315722" y="1105420"/>
                  </a:lnTo>
                  <a:lnTo>
                    <a:pt x="355142" y="1114679"/>
                  </a:lnTo>
                  <a:lnTo>
                    <a:pt x="396671" y="1123251"/>
                  </a:lnTo>
                  <a:lnTo>
                    <a:pt x="440296" y="1131150"/>
                  </a:lnTo>
                  <a:lnTo>
                    <a:pt x="486029" y="1138364"/>
                  </a:lnTo>
                  <a:lnTo>
                    <a:pt x="533831" y="1144892"/>
                  </a:lnTo>
                  <a:lnTo>
                    <a:pt x="583704" y="1150747"/>
                  </a:lnTo>
                  <a:lnTo>
                    <a:pt x="635635" y="1155915"/>
                  </a:lnTo>
                  <a:lnTo>
                    <a:pt x="689622" y="1160399"/>
                  </a:lnTo>
                  <a:lnTo>
                    <a:pt x="745642" y="1164196"/>
                  </a:lnTo>
                  <a:lnTo>
                    <a:pt x="803694" y="1167307"/>
                  </a:lnTo>
                  <a:lnTo>
                    <a:pt x="863752" y="1169720"/>
                  </a:lnTo>
                  <a:lnTo>
                    <a:pt x="925817" y="1171448"/>
                  </a:lnTo>
                  <a:lnTo>
                    <a:pt x="989876" y="1172489"/>
                  </a:lnTo>
                  <a:lnTo>
                    <a:pt x="1055916" y="1172832"/>
                  </a:lnTo>
                  <a:lnTo>
                    <a:pt x="1143965" y="1172184"/>
                  </a:lnTo>
                  <a:lnTo>
                    <a:pt x="1228750" y="1170228"/>
                  </a:lnTo>
                  <a:lnTo>
                    <a:pt x="1310284" y="1167041"/>
                  </a:lnTo>
                  <a:lnTo>
                    <a:pt x="1388592" y="1162646"/>
                  </a:lnTo>
                  <a:lnTo>
                    <a:pt x="1463687" y="1157097"/>
                  </a:lnTo>
                  <a:lnTo>
                    <a:pt x="1535595" y="1150442"/>
                  </a:lnTo>
                  <a:lnTo>
                    <a:pt x="1604340" y="1142720"/>
                  </a:lnTo>
                  <a:lnTo>
                    <a:pt x="1654835" y="1135989"/>
                  </a:lnTo>
                  <a:lnTo>
                    <a:pt x="1669923" y="1133983"/>
                  </a:lnTo>
                  <a:lnTo>
                    <a:pt x="1732394" y="1124267"/>
                  </a:lnTo>
                  <a:lnTo>
                    <a:pt x="1791754" y="1113624"/>
                  </a:lnTo>
                  <a:lnTo>
                    <a:pt x="1848015" y="1102093"/>
                  </a:lnTo>
                  <a:lnTo>
                    <a:pt x="1901228" y="1089723"/>
                  </a:lnTo>
                  <a:lnTo>
                    <a:pt x="1951380" y="1076553"/>
                  </a:lnTo>
                  <a:lnTo>
                    <a:pt x="1998510" y="1062634"/>
                  </a:lnTo>
                  <a:lnTo>
                    <a:pt x="2042642" y="1048016"/>
                  </a:lnTo>
                  <a:lnTo>
                    <a:pt x="2083790" y="1032738"/>
                  </a:lnTo>
                  <a:lnTo>
                    <a:pt x="2121966" y="1016838"/>
                  </a:lnTo>
                  <a:lnTo>
                    <a:pt x="2157209" y="1000366"/>
                  </a:lnTo>
                  <a:lnTo>
                    <a:pt x="2218944" y="965885"/>
                  </a:lnTo>
                  <a:lnTo>
                    <a:pt x="2269147" y="929665"/>
                  </a:lnTo>
                  <a:lnTo>
                    <a:pt x="2307983" y="892060"/>
                  </a:lnTo>
                  <a:lnTo>
                    <a:pt x="2335619" y="853414"/>
                  </a:lnTo>
                  <a:lnTo>
                    <a:pt x="2352230" y="814108"/>
                  </a:lnTo>
                  <a:lnTo>
                    <a:pt x="2357971" y="774484"/>
                  </a:lnTo>
                  <a:lnTo>
                    <a:pt x="2357971" y="773163"/>
                  </a:lnTo>
                  <a:lnTo>
                    <a:pt x="2354072" y="739889"/>
                  </a:lnTo>
                  <a:lnTo>
                    <a:pt x="2342667" y="708571"/>
                  </a:lnTo>
                  <a:lnTo>
                    <a:pt x="2324150" y="679462"/>
                  </a:lnTo>
                  <a:lnTo>
                    <a:pt x="2321090" y="676236"/>
                  </a:lnTo>
                  <a:lnTo>
                    <a:pt x="2321090" y="774484"/>
                  </a:lnTo>
                  <a:lnTo>
                    <a:pt x="2320048" y="787488"/>
                  </a:lnTo>
                  <a:lnTo>
                    <a:pt x="2304326" y="831405"/>
                  </a:lnTo>
                  <a:lnTo>
                    <a:pt x="2282291" y="863079"/>
                  </a:lnTo>
                  <a:lnTo>
                    <a:pt x="2249932" y="895883"/>
                  </a:lnTo>
                  <a:lnTo>
                    <a:pt x="2206345" y="929144"/>
                  </a:lnTo>
                  <a:lnTo>
                    <a:pt x="2150605" y="962139"/>
                  </a:lnTo>
                  <a:lnTo>
                    <a:pt x="2081784" y="994219"/>
                  </a:lnTo>
                  <a:lnTo>
                    <a:pt x="2042185" y="1009688"/>
                  </a:lnTo>
                  <a:lnTo>
                    <a:pt x="1998967" y="1024674"/>
                  </a:lnTo>
                  <a:lnTo>
                    <a:pt x="1952028" y="1039088"/>
                  </a:lnTo>
                  <a:lnTo>
                    <a:pt x="1901228" y="1052842"/>
                  </a:lnTo>
                  <a:lnTo>
                    <a:pt x="1846478" y="1065847"/>
                  </a:lnTo>
                  <a:lnTo>
                    <a:pt x="1787652" y="1078014"/>
                  </a:lnTo>
                  <a:lnTo>
                    <a:pt x="1724647" y="1089266"/>
                  </a:lnTo>
                  <a:lnTo>
                    <a:pt x="1657324" y="1099527"/>
                  </a:lnTo>
                  <a:lnTo>
                    <a:pt x="1585595" y="1108684"/>
                  </a:lnTo>
                  <a:lnTo>
                    <a:pt x="1509318" y="1116672"/>
                  </a:lnTo>
                  <a:lnTo>
                    <a:pt x="1428394" y="1123403"/>
                  </a:lnTo>
                  <a:lnTo>
                    <a:pt x="1342707" y="1128788"/>
                  </a:lnTo>
                  <a:lnTo>
                    <a:pt x="1252143" y="1132738"/>
                  </a:lnTo>
                  <a:lnTo>
                    <a:pt x="1156576" y="1135164"/>
                  </a:lnTo>
                  <a:lnTo>
                    <a:pt x="1055916" y="1135989"/>
                  </a:lnTo>
                  <a:lnTo>
                    <a:pt x="960628" y="1135240"/>
                  </a:lnTo>
                  <a:lnTo>
                    <a:pt x="870737" y="1133017"/>
                  </a:lnTo>
                  <a:lnTo>
                    <a:pt x="786104" y="1129398"/>
                  </a:lnTo>
                  <a:lnTo>
                    <a:pt x="706640" y="1124458"/>
                  </a:lnTo>
                  <a:lnTo>
                    <a:pt x="632244" y="1118260"/>
                  </a:lnTo>
                  <a:lnTo>
                    <a:pt x="562800" y="1110881"/>
                  </a:lnTo>
                  <a:lnTo>
                    <a:pt x="498195" y="1102385"/>
                  </a:lnTo>
                  <a:lnTo>
                    <a:pt x="438340" y="1092860"/>
                  </a:lnTo>
                  <a:lnTo>
                    <a:pt x="383108" y="1082370"/>
                  </a:lnTo>
                  <a:lnTo>
                    <a:pt x="332409" y="1070965"/>
                  </a:lnTo>
                  <a:lnTo>
                    <a:pt x="286131" y="1058748"/>
                  </a:lnTo>
                  <a:lnTo>
                    <a:pt x="244170" y="1045768"/>
                  </a:lnTo>
                  <a:lnTo>
                    <a:pt x="206413" y="1032116"/>
                  </a:lnTo>
                  <a:lnTo>
                    <a:pt x="143090" y="1003033"/>
                  </a:lnTo>
                  <a:lnTo>
                    <a:pt x="95326" y="972058"/>
                  </a:lnTo>
                  <a:lnTo>
                    <a:pt x="62268" y="939787"/>
                  </a:lnTo>
                  <a:lnTo>
                    <a:pt x="43053" y="906754"/>
                  </a:lnTo>
                  <a:lnTo>
                    <a:pt x="36842" y="873556"/>
                  </a:lnTo>
                  <a:lnTo>
                    <a:pt x="40398" y="847331"/>
                  </a:lnTo>
                  <a:lnTo>
                    <a:pt x="67767" y="794016"/>
                  </a:lnTo>
                  <a:lnTo>
                    <a:pt x="119697" y="741743"/>
                  </a:lnTo>
                  <a:lnTo>
                    <a:pt x="153962" y="716813"/>
                  </a:lnTo>
                  <a:lnTo>
                    <a:pt x="193268" y="693115"/>
                  </a:lnTo>
                  <a:lnTo>
                    <a:pt x="237248" y="670991"/>
                  </a:lnTo>
                  <a:lnTo>
                    <a:pt x="285546" y="650760"/>
                  </a:lnTo>
                  <a:lnTo>
                    <a:pt x="337794" y="632739"/>
                  </a:lnTo>
                  <a:lnTo>
                    <a:pt x="393623" y="617270"/>
                  </a:lnTo>
                  <a:lnTo>
                    <a:pt x="402209" y="615442"/>
                  </a:lnTo>
                  <a:lnTo>
                    <a:pt x="371398" y="626211"/>
                  </a:lnTo>
                  <a:lnTo>
                    <a:pt x="325183" y="646760"/>
                  </a:lnTo>
                  <a:lnTo>
                    <a:pt x="284022" y="669848"/>
                  </a:lnTo>
                  <a:lnTo>
                    <a:pt x="248666" y="695071"/>
                  </a:lnTo>
                  <a:lnTo>
                    <a:pt x="219849" y="722071"/>
                  </a:lnTo>
                  <a:lnTo>
                    <a:pt x="184899" y="779894"/>
                  </a:lnTo>
                  <a:lnTo>
                    <a:pt x="180251" y="809955"/>
                  </a:lnTo>
                  <a:lnTo>
                    <a:pt x="183883" y="836091"/>
                  </a:lnTo>
                  <a:lnTo>
                    <a:pt x="221678" y="894194"/>
                  </a:lnTo>
                  <a:lnTo>
                    <a:pt x="261645" y="924026"/>
                  </a:lnTo>
                  <a:lnTo>
                    <a:pt x="319532" y="952957"/>
                  </a:lnTo>
                  <a:lnTo>
                    <a:pt x="398246" y="979919"/>
                  </a:lnTo>
                  <a:lnTo>
                    <a:pt x="468172" y="997305"/>
                  </a:lnTo>
                  <a:lnTo>
                    <a:pt x="506476" y="1005078"/>
                  </a:lnTo>
                  <a:lnTo>
                    <a:pt x="547014" y="1012228"/>
                  </a:lnTo>
                  <a:lnTo>
                    <a:pt x="589749" y="1018768"/>
                  </a:lnTo>
                  <a:lnTo>
                    <a:pt x="634682" y="1024699"/>
                  </a:lnTo>
                  <a:lnTo>
                    <a:pt x="681799" y="1029995"/>
                  </a:lnTo>
                  <a:lnTo>
                    <a:pt x="731075" y="1034681"/>
                  </a:lnTo>
                  <a:lnTo>
                    <a:pt x="782510" y="1038745"/>
                  </a:lnTo>
                  <a:lnTo>
                    <a:pt x="836091" y="1042187"/>
                  </a:lnTo>
                  <a:lnTo>
                    <a:pt x="891806" y="1045006"/>
                  </a:lnTo>
                  <a:lnTo>
                    <a:pt x="949629" y="1047203"/>
                  </a:lnTo>
                  <a:lnTo>
                    <a:pt x="1009573" y="1048778"/>
                  </a:lnTo>
                  <a:lnTo>
                    <a:pt x="1071613" y="1049718"/>
                  </a:lnTo>
                  <a:lnTo>
                    <a:pt x="1135735" y="1050023"/>
                  </a:lnTo>
                  <a:lnTo>
                    <a:pt x="1229982" y="1049286"/>
                  </a:lnTo>
                  <a:lnTo>
                    <a:pt x="1319377" y="1047115"/>
                  </a:lnTo>
                  <a:lnTo>
                    <a:pt x="1404023" y="1043571"/>
                  </a:lnTo>
                  <a:lnTo>
                    <a:pt x="1483982" y="1038720"/>
                  </a:lnTo>
                  <a:lnTo>
                    <a:pt x="1559369" y="1032611"/>
                  </a:lnTo>
                  <a:lnTo>
                    <a:pt x="1630248" y="1025334"/>
                  </a:lnTo>
                  <a:lnTo>
                    <a:pt x="1696707" y="1016939"/>
                  </a:lnTo>
                  <a:lnTo>
                    <a:pt x="1721497" y="1013167"/>
                  </a:lnTo>
                  <a:lnTo>
                    <a:pt x="1758848" y="1007491"/>
                  </a:lnTo>
                  <a:lnTo>
                    <a:pt x="1816747" y="997064"/>
                  </a:lnTo>
                  <a:lnTo>
                    <a:pt x="1870494" y="985697"/>
                  </a:lnTo>
                  <a:lnTo>
                    <a:pt x="1920189" y="973480"/>
                  </a:lnTo>
                  <a:lnTo>
                    <a:pt x="1965883" y="960450"/>
                  </a:lnTo>
                  <a:lnTo>
                    <a:pt x="2007704" y="946696"/>
                  </a:lnTo>
                  <a:lnTo>
                    <a:pt x="2045716" y="932281"/>
                  </a:lnTo>
                  <a:lnTo>
                    <a:pt x="2110676" y="901674"/>
                  </a:lnTo>
                  <a:lnTo>
                    <a:pt x="2161463" y="869162"/>
                  </a:lnTo>
                  <a:lnTo>
                    <a:pt x="2198789" y="835240"/>
                  </a:lnTo>
                  <a:lnTo>
                    <a:pt x="2223325" y="800442"/>
                  </a:lnTo>
                  <a:lnTo>
                    <a:pt x="2237702" y="747661"/>
                  </a:lnTo>
                  <a:lnTo>
                    <a:pt x="2233193" y="713943"/>
                  </a:lnTo>
                  <a:lnTo>
                    <a:pt x="2218220" y="682459"/>
                  </a:lnTo>
                  <a:lnTo>
                    <a:pt x="2200872" y="662228"/>
                  </a:lnTo>
                  <a:lnTo>
                    <a:pt x="2200872" y="746569"/>
                  </a:lnTo>
                  <a:lnTo>
                    <a:pt x="2199297" y="759294"/>
                  </a:lnTo>
                  <a:lnTo>
                    <a:pt x="2178901" y="800709"/>
                  </a:lnTo>
                  <a:lnTo>
                    <a:pt x="2150554" y="830008"/>
                  </a:lnTo>
                  <a:lnTo>
                    <a:pt x="2108873" y="859701"/>
                  </a:lnTo>
                  <a:lnTo>
                    <a:pt x="2052510" y="888974"/>
                  </a:lnTo>
                  <a:lnTo>
                    <a:pt x="1980145" y="917003"/>
                  </a:lnTo>
                  <a:lnTo>
                    <a:pt x="1937562" y="930300"/>
                  </a:lnTo>
                  <a:lnTo>
                    <a:pt x="1890471" y="942975"/>
                  </a:lnTo>
                  <a:lnTo>
                    <a:pt x="1838718" y="954925"/>
                  </a:lnTo>
                  <a:lnTo>
                    <a:pt x="1782127" y="966063"/>
                  </a:lnTo>
                  <a:lnTo>
                    <a:pt x="1720557" y="976261"/>
                  </a:lnTo>
                  <a:lnTo>
                    <a:pt x="1653819" y="985443"/>
                  </a:lnTo>
                  <a:lnTo>
                    <a:pt x="1581746" y="993495"/>
                  </a:lnTo>
                  <a:lnTo>
                    <a:pt x="1504200" y="1000302"/>
                  </a:lnTo>
                  <a:lnTo>
                    <a:pt x="1420977" y="1005776"/>
                  </a:lnTo>
                  <a:lnTo>
                    <a:pt x="1331937" y="1009815"/>
                  </a:lnTo>
                  <a:lnTo>
                    <a:pt x="1236916" y="1012317"/>
                  </a:lnTo>
                  <a:lnTo>
                    <a:pt x="1135735" y="1013167"/>
                  </a:lnTo>
                  <a:lnTo>
                    <a:pt x="1067841" y="1012825"/>
                  </a:lnTo>
                  <a:lnTo>
                    <a:pt x="1002347" y="1011758"/>
                  </a:lnTo>
                  <a:lnTo>
                    <a:pt x="939253" y="1009992"/>
                  </a:lnTo>
                  <a:lnTo>
                    <a:pt x="878586" y="1007529"/>
                  </a:lnTo>
                  <a:lnTo>
                    <a:pt x="820343" y="1004366"/>
                  </a:lnTo>
                  <a:lnTo>
                    <a:pt x="764565" y="1000493"/>
                  </a:lnTo>
                  <a:lnTo>
                    <a:pt x="711250" y="995921"/>
                  </a:lnTo>
                  <a:lnTo>
                    <a:pt x="660412" y="990663"/>
                  </a:lnTo>
                  <a:lnTo>
                    <a:pt x="612076" y="984694"/>
                  </a:lnTo>
                  <a:lnTo>
                    <a:pt x="566242" y="978039"/>
                  </a:lnTo>
                  <a:lnTo>
                    <a:pt x="522935" y="970686"/>
                  </a:lnTo>
                  <a:lnTo>
                    <a:pt x="482168" y="962647"/>
                  </a:lnTo>
                  <a:lnTo>
                    <a:pt x="443966" y="953909"/>
                  </a:lnTo>
                  <a:lnTo>
                    <a:pt x="341083" y="921981"/>
                  </a:lnTo>
                  <a:lnTo>
                    <a:pt x="287731" y="896861"/>
                  </a:lnTo>
                  <a:lnTo>
                    <a:pt x="248881" y="869530"/>
                  </a:lnTo>
                  <a:lnTo>
                    <a:pt x="217093" y="809955"/>
                  </a:lnTo>
                  <a:lnTo>
                    <a:pt x="222021" y="785609"/>
                  </a:lnTo>
                  <a:lnTo>
                    <a:pt x="259092" y="735825"/>
                  </a:lnTo>
                  <a:lnTo>
                    <a:pt x="289610" y="711606"/>
                  </a:lnTo>
                  <a:lnTo>
                    <a:pt x="327037" y="688644"/>
                  </a:lnTo>
                  <a:lnTo>
                    <a:pt x="370573" y="667550"/>
                  </a:lnTo>
                  <a:lnTo>
                    <a:pt x="419404" y="648931"/>
                  </a:lnTo>
                  <a:lnTo>
                    <a:pt x="472732" y="633374"/>
                  </a:lnTo>
                  <a:lnTo>
                    <a:pt x="529729" y="621512"/>
                  </a:lnTo>
                  <a:lnTo>
                    <a:pt x="531749" y="621258"/>
                  </a:lnTo>
                  <a:lnTo>
                    <a:pt x="485292" y="637679"/>
                  </a:lnTo>
                  <a:lnTo>
                    <a:pt x="442112" y="657809"/>
                  </a:lnTo>
                  <a:lnTo>
                    <a:pt x="406095" y="680720"/>
                  </a:lnTo>
                  <a:lnTo>
                    <a:pt x="378955" y="706221"/>
                  </a:lnTo>
                  <a:lnTo>
                    <a:pt x="362432" y="734136"/>
                  </a:lnTo>
                  <a:lnTo>
                    <a:pt x="358254" y="764273"/>
                  </a:lnTo>
                  <a:lnTo>
                    <a:pt x="362419" y="782853"/>
                  </a:lnTo>
                  <a:lnTo>
                    <a:pt x="386295" y="817092"/>
                  </a:lnTo>
                  <a:lnTo>
                    <a:pt x="430517" y="847394"/>
                  </a:lnTo>
                  <a:lnTo>
                    <a:pt x="494614" y="873658"/>
                  </a:lnTo>
                  <a:lnTo>
                    <a:pt x="533971" y="885240"/>
                  </a:lnTo>
                  <a:lnTo>
                    <a:pt x="578154" y="895769"/>
                  </a:lnTo>
                  <a:lnTo>
                    <a:pt x="627075" y="905256"/>
                  </a:lnTo>
                  <a:lnTo>
                    <a:pt x="680694" y="913663"/>
                  </a:lnTo>
                  <a:lnTo>
                    <a:pt x="738949" y="920991"/>
                  </a:lnTo>
                  <a:lnTo>
                    <a:pt x="801789" y="927214"/>
                  </a:lnTo>
                  <a:lnTo>
                    <a:pt x="869162" y="932345"/>
                  </a:lnTo>
                  <a:lnTo>
                    <a:pt x="941006" y="936358"/>
                  </a:lnTo>
                  <a:lnTo>
                    <a:pt x="1017257" y="939228"/>
                  </a:lnTo>
                  <a:lnTo>
                    <a:pt x="1097876" y="940968"/>
                  </a:lnTo>
                  <a:lnTo>
                    <a:pt x="1182814" y="941539"/>
                  </a:lnTo>
                  <a:lnTo>
                    <a:pt x="1263053" y="941006"/>
                  </a:lnTo>
                  <a:lnTo>
                    <a:pt x="1340180" y="939419"/>
                  </a:lnTo>
                  <a:lnTo>
                    <a:pt x="1414132" y="936777"/>
                  </a:lnTo>
                  <a:lnTo>
                    <a:pt x="1484807" y="933107"/>
                  </a:lnTo>
                  <a:lnTo>
                    <a:pt x="1552155" y="928433"/>
                  </a:lnTo>
                  <a:lnTo>
                    <a:pt x="1616100" y="922769"/>
                  </a:lnTo>
                  <a:lnTo>
                    <a:pt x="1676565" y="916127"/>
                  </a:lnTo>
                  <a:lnTo>
                    <a:pt x="1733473" y="908519"/>
                  </a:lnTo>
                  <a:lnTo>
                    <a:pt x="1757260" y="904697"/>
                  </a:lnTo>
                  <a:lnTo>
                    <a:pt x="1786750" y="899972"/>
                  </a:lnTo>
                  <a:lnTo>
                    <a:pt x="1836331" y="890498"/>
                  </a:lnTo>
                  <a:lnTo>
                    <a:pt x="1882178" y="880097"/>
                  </a:lnTo>
                  <a:lnTo>
                    <a:pt x="1924075" y="868832"/>
                  </a:lnTo>
                  <a:lnTo>
                    <a:pt x="1962111" y="856691"/>
                  </a:lnTo>
                  <a:lnTo>
                    <a:pt x="2026119" y="829818"/>
                  </a:lnTo>
                  <a:lnTo>
                    <a:pt x="2073541" y="799642"/>
                  </a:lnTo>
                  <a:lnTo>
                    <a:pt x="2103818" y="766292"/>
                  </a:lnTo>
                  <a:lnTo>
                    <a:pt x="2116353" y="729894"/>
                  </a:lnTo>
                  <a:lnTo>
                    <a:pt x="2111171" y="695744"/>
                  </a:lnTo>
                  <a:lnTo>
                    <a:pt x="2089988" y="664806"/>
                  </a:lnTo>
                  <a:lnTo>
                    <a:pt x="2079663" y="657110"/>
                  </a:lnTo>
                  <a:lnTo>
                    <a:pt x="2079663" y="726541"/>
                  </a:lnTo>
                  <a:lnTo>
                    <a:pt x="2077148" y="736714"/>
                  </a:lnTo>
                  <a:lnTo>
                    <a:pt x="2048040" y="771169"/>
                  </a:lnTo>
                  <a:lnTo>
                    <a:pt x="2007920" y="795959"/>
                  </a:lnTo>
                  <a:lnTo>
                    <a:pt x="1948649" y="820788"/>
                  </a:lnTo>
                  <a:lnTo>
                    <a:pt x="1911159" y="832853"/>
                  </a:lnTo>
                  <a:lnTo>
                    <a:pt x="1868055" y="844486"/>
                  </a:lnTo>
                  <a:lnTo>
                    <a:pt x="1819071" y="855522"/>
                  </a:lnTo>
                  <a:lnTo>
                    <a:pt x="1763953" y="865822"/>
                  </a:lnTo>
                  <a:lnTo>
                    <a:pt x="1702396" y="875233"/>
                  </a:lnTo>
                  <a:lnTo>
                    <a:pt x="1634147" y="883615"/>
                  </a:lnTo>
                  <a:lnTo>
                    <a:pt x="1558912" y="890803"/>
                  </a:lnTo>
                  <a:lnTo>
                    <a:pt x="1476438" y="896658"/>
                  </a:lnTo>
                  <a:lnTo>
                    <a:pt x="1386446" y="901026"/>
                  </a:lnTo>
                  <a:lnTo>
                    <a:pt x="1288656" y="903757"/>
                  </a:lnTo>
                  <a:lnTo>
                    <a:pt x="1182814" y="904697"/>
                  </a:lnTo>
                  <a:lnTo>
                    <a:pt x="1063650" y="903554"/>
                  </a:lnTo>
                  <a:lnTo>
                    <a:pt x="957160" y="900264"/>
                  </a:lnTo>
                  <a:lnTo>
                    <a:pt x="862622" y="895096"/>
                  </a:lnTo>
                  <a:lnTo>
                    <a:pt x="779310" y="888288"/>
                  </a:lnTo>
                  <a:lnTo>
                    <a:pt x="706539" y="880097"/>
                  </a:lnTo>
                  <a:lnTo>
                    <a:pt x="643572" y="870775"/>
                  </a:lnTo>
                  <a:lnTo>
                    <a:pt x="589711" y="860564"/>
                  </a:lnTo>
                  <a:lnTo>
                    <a:pt x="544258" y="849718"/>
                  </a:lnTo>
                  <a:lnTo>
                    <a:pt x="506476" y="838492"/>
                  </a:lnTo>
                  <a:lnTo>
                    <a:pt x="451129" y="815860"/>
                  </a:lnTo>
                  <a:lnTo>
                    <a:pt x="417995" y="794702"/>
                  </a:lnTo>
                  <a:lnTo>
                    <a:pt x="394982" y="761263"/>
                  </a:lnTo>
                  <a:lnTo>
                    <a:pt x="394893" y="758926"/>
                  </a:lnTo>
                  <a:lnTo>
                    <a:pt x="402450" y="736638"/>
                  </a:lnTo>
                  <a:lnTo>
                    <a:pt x="460806" y="689457"/>
                  </a:lnTo>
                  <a:lnTo>
                    <a:pt x="510133" y="667245"/>
                  </a:lnTo>
                  <a:lnTo>
                    <a:pt x="571919" y="647725"/>
                  </a:lnTo>
                  <a:lnTo>
                    <a:pt x="612013" y="639267"/>
                  </a:lnTo>
                  <a:lnTo>
                    <a:pt x="602767" y="656183"/>
                  </a:lnTo>
                  <a:lnTo>
                    <a:pt x="599173" y="676071"/>
                  </a:lnTo>
                  <a:lnTo>
                    <a:pt x="616508" y="722541"/>
                  </a:lnTo>
                  <a:lnTo>
                    <a:pt x="648347" y="750773"/>
                  </a:lnTo>
                  <a:lnTo>
                    <a:pt x="703973" y="778662"/>
                  </a:lnTo>
                  <a:lnTo>
                    <a:pt x="742645" y="791641"/>
                  </a:lnTo>
                  <a:lnTo>
                    <a:pt x="789584" y="803541"/>
                  </a:lnTo>
                  <a:lnTo>
                    <a:pt x="845591" y="814019"/>
                  </a:lnTo>
                  <a:lnTo>
                    <a:pt x="911415" y="822756"/>
                  </a:lnTo>
                  <a:lnTo>
                    <a:pt x="987844" y="829398"/>
                  </a:lnTo>
                  <a:lnTo>
                    <a:pt x="1075664" y="833640"/>
                  </a:lnTo>
                  <a:lnTo>
                    <a:pt x="1175651" y="835113"/>
                  </a:lnTo>
                  <a:lnTo>
                    <a:pt x="1226350" y="834834"/>
                  </a:lnTo>
                  <a:lnTo>
                    <a:pt x="1280236" y="833970"/>
                  </a:lnTo>
                  <a:lnTo>
                    <a:pt x="1336598" y="832446"/>
                  </a:lnTo>
                  <a:lnTo>
                    <a:pt x="1394739" y="830224"/>
                  </a:lnTo>
                  <a:lnTo>
                    <a:pt x="1453934" y="827252"/>
                  </a:lnTo>
                  <a:lnTo>
                    <a:pt x="1513484" y="823468"/>
                  </a:lnTo>
                  <a:lnTo>
                    <a:pt x="1572691" y="818832"/>
                  </a:lnTo>
                  <a:lnTo>
                    <a:pt x="1630832" y="813282"/>
                  </a:lnTo>
                  <a:lnTo>
                    <a:pt x="1687207" y="806767"/>
                  </a:lnTo>
                  <a:lnTo>
                    <a:pt x="1741119" y="799236"/>
                  </a:lnTo>
                  <a:lnTo>
                    <a:pt x="1746872" y="798258"/>
                  </a:lnTo>
                  <a:lnTo>
                    <a:pt x="1791843" y="790651"/>
                  </a:lnTo>
                  <a:lnTo>
                    <a:pt x="1838680" y="780923"/>
                  </a:lnTo>
                  <a:lnTo>
                    <a:pt x="1880933" y="770039"/>
                  </a:lnTo>
                  <a:lnTo>
                    <a:pt x="1917877" y="757923"/>
                  </a:lnTo>
                  <a:lnTo>
                    <a:pt x="1973046" y="729792"/>
                  </a:lnTo>
                  <a:lnTo>
                    <a:pt x="1998535" y="696125"/>
                  </a:lnTo>
                  <a:lnTo>
                    <a:pt x="1999767" y="689343"/>
                  </a:lnTo>
                  <a:lnTo>
                    <a:pt x="1999653" y="685482"/>
                  </a:lnTo>
                  <a:lnTo>
                    <a:pt x="1996211" y="669226"/>
                  </a:lnTo>
                  <a:lnTo>
                    <a:pt x="1985594" y="653084"/>
                  </a:lnTo>
                  <a:lnTo>
                    <a:pt x="1980171" y="648335"/>
                  </a:lnTo>
                  <a:lnTo>
                    <a:pt x="1995754" y="652399"/>
                  </a:lnTo>
                  <a:lnTo>
                    <a:pt x="2041994" y="673950"/>
                  </a:lnTo>
                  <a:lnTo>
                    <a:pt x="2070989" y="699325"/>
                  </a:lnTo>
                  <a:lnTo>
                    <a:pt x="2079663" y="726541"/>
                  </a:lnTo>
                  <a:lnTo>
                    <a:pt x="2079663" y="657110"/>
                  </a:lnTo>
                  <a:lnTo>
                    <a:pt x="2054047" y="638009"/>
                  </a:lnTo>
                  <a:lnTo>
                    <a:pt x="2004593" y="616280"/>
                  </a:lnTo>
                  <a:lnTo>
                    <a:pt x="1985327" y="611378"/>
                  </a:lnTo>
                  <a:lnTo>
                    <a:pt x="2013343" y="614553"/>
                  </a:lnTo>
                  <a:lnTo>
                    <a:pt x="2066150" y="626757"/>
                  </a:lnTo>
                  <a:lnTo>
                    <a:pt x="2112022" y="643813"/>
                  </a:lnTo>
                  <a:lnTo>
                    <a:pt x="2149678" y="665035"/>
                  </a:lnTo>
                  <a:lnTo>
                    <a:pt x="2195360" y="717118"/>
                  </a:lnTo>
                  <a:lnTo>
                    <a:pt x="2200872" y="746569"/>
                  </a:lnTo>
                  <a:lnTo>
                    <a:pt x="2200872" y="662228"/>
                  </a:lnTo>
                  <a:lnTo>
                    <a:pt x="2193633" y="653770"/>
                  </a:lnTo>
                  <a:lnTo>
                    <a:pt x="2160282" y="628408"/>
                  </a:lnTo>
                  <a:lnTo>
                    <a:pt x="2126119" y="610616"/>
                  </a:lnTo>
                  <a:lnTo>
                    <a:pt x="2151037" y="616712"/>
                  </a:lnTo>
                  <a:lnTo>
                    <a:pt x="2200110" y="634593"/>
                  </a:lnTo>
                  <a:lnTo>
                    <a:pt x="2241905" y="656348"/>
                  </a:lnTo>
                  <a:lnTo>
                    <a:pt x="2275662" y="681570"/>
                  </a:lnTo>
                  <a:lnTo>
                    <a:pt x="2316022" y="740879"/>
                  </a:lnTo>
                  <a:lnTo>
                    <a:pt x="2321090" y="774484"/>
                  </a:lnTo>
                  <a:lnTo>
                    <a:pt x="2321090" y="676236"/>
                  </a:lnTo>
                  <a:lnTo>
                    <a:pt x="2267407" y="628764"/>
                  </a:lnTo>
                  <a:lnTo>
                    <a:pt x="2229993" y="607631"/>
                  </a:lnTo>
                  <a:lnTo>
                    <a:pt x="2187092" y="589635"/>
                  </a:lnTo>
                  <a:lnTo>
                    <a:pt x="2139111" y="574979"/>
                  </a:lnTo>
                  <a:lnTo>
                    <a:pt x="2086457" y="563905"/>
                  </a:lnTo>
                  <a:lnTo>
                    <a:pt x="2078951" y="562952"/>
                  </a:lnTo>
                  <a:lnTo>
                    <a:pt x="2094014" y="561149"/>
                  </a:lnTo>
                  <a:lnTo>
                    <a:pt x="2156053" y="550405"/>
                  </a:lnTo>
                  <a:lnTo>
                    <a:pt x="2214397" y="536956"/>
                  </a:lnTo>
                  <a:lnTo>
                    <a:pt x="2268702" y="520979"/>
                  </a:lnTo>
                  <a:lnTo>
                    <a:pt x="2318601" y="502691"/>
                  </a:lnTo>
                  <a:lnTo>
                    <a:pt x="2363762" y="482269"/>
                  </a:lnTo>
                  <a:lnTo>
                    <a:pt x="2403843" y="459905"/>
                  </a:lnTo>
                  <a:lnTo>
                    <a:pt x="2438476" y="435813"/>
                  </a:lnTo>
                  <a:lnTo>
                    <a:pt x="2467343" y="410184"/>
                  </a:lnTo>
                  <a:lnTo>
                    <a:pt x="2506345" y="355053"/>
                  </a:lnTo>
                  <a:lnTo>
                    <a:pt x="2515781" y="325958"/>
                  </a:lnTo>
                  <a:lnTo>
                    <a:pt x="2518067" y="296087"/>
                  </a:lnTo>
                  <a:close/>
                </a:path>
              </a:pathLst>
            </a:custGeom>
            <a:solidFill>
              <a:srgbClr val="7F8184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4" name="object 44"/>
            <p:cNvSpPr/>
            <p:nvPr/>
          </p:nvSpPr>
          <p:spPr>
            <a:xfrm>
              <a:off x="4120121" y="8247608"/>
              <a:ext cx="127635" cy="67310"/>
            </a:xfrm>
            <a:custGeom>
              <a:avLst/>
              <a:gdLst/>
              <a:ahLst/>
              <a:cxnLst/>
              <a:rect l="l" t="t" r="r" b="b"/>
              <a:pathLst>
                <a:path w="127635" h="67309">
                  <a:moveTo>
                    <a:pt x="0" y="0"/>
                  </a:moveTo>
                  <a:lnTo>
                    <a:pt x="33464" y="26784"/>
                  </a:lnTo>
                  <a:lnTo>
                    <a:pt x="30111" y="66941"/>
                  </a:lnTo>
                  <a:lnTo>
                    <a:pt x="127165" y="6692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E8E9EA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45" name="object 45"/>
            <p:cNvPicPr/>
            <p:nvPr/>
          </p:nvPicPr>
          <p:blipFill>
            <a:blip r:embed="rId15" cstate="print"/>
            <a:stretch>
              <a:fillRect/>
            </a:stretch>
          </p:blipFill>
          <p:spPr>
            <a:xfrm>
              <a:off x="3990606" y="8029410"/>
              <a:ext cx="201968" cy="106286"/>
            </a:xfrm>
            <a:prstGeom prst="rect">
              <a:avLst/>
            </a:prstGeom>
          </p:spPr>
        </p:pic>
        <p:pic>
          <p:nvPicPr>
            <p:cNvPr id="46" name="object 46"/>
            <p:cNvPicPr/>
            <p:nvPr/>
          </p:nvPicPr>
          <p:blipFill>
            <a:blip r:embed="rId16" cstate="print"/>
            <a:stretch>
              <a:fillRect/>
            </a:stretch>
          </p:blipFill>
          <p:spPr>
            <a:xfrm>
              <a:off x="4507903" y="8059750"/>
              <a:ext cx="195618" cy="111277"/>
            </a:xfrm>
            <a:prstGeom prst="rect">
              <a:avLst/>
            </a:prstGeom>
          </p:spPr>
        </p:pic>
        <p:pic>
          <p:nvPicPr>
            <p:cNvPr id="47" name="object 47"/>
            <p:cNvPicPr/>
            <p:nvPr/>
          </p:nvPicPr>
          <p:blipFill>
            <a:blip r:embed="rId17" cstate="print"/>
            <a:stretch>
              <a:fillRect/>
            </a:stretch>
          </p:blipFill>
          <p:spPr>
            <a:xfrm>
              <a:off x="4569295" y="8277745"/>
              <a:ext cx="195630" cy="111251"/>
            </a:xfrm>
            <a:prstGeom prst="rect">
              <a:avLst/>
            </a:prstGeom>
          </p:spPr>
        </p:pic>
        <p:pic>
          <p:nvPicPr>
            <p:cNvPr id="48" name="object 48"/>
            <p:cNvPicPr/>
            <p:nvPr/>
          </p:nvPicPr>
          <p:blipFill>
            <a:blip r:embed="rId18" cstate="print"/>
            <a:stretch>
              <a:fillRect/>
            </a:stretch>
          </p:blipFill>
          <p:spPr>
            <a:xfrm>
              <a:off x="4364609" y="8961386"/>
              <a:ext cx="195630" cy="111277"/>
            </a:xfrm>
            <a:prstGeom prst="rect">
              <a:avLst/>
            </a:prstGeom>
          </p:spPr>
        </p:pic>
        <p:pic>
          <p:nvPicPr>
            <p:cNvPr id="49" name="object 49"/>
            <p:cNvPicPr/>
            <p:nvPr/>
          </p:nvPicPr>
          <p:blipFill>
            <a:blip r:embed="rId19" cstate="print"/>
            <a:stretch>
              <a:fillRect/>
            </a:stretch>
          </p:blipFill>
          <p:spPr>
            <a:xfrm>
              <a:off x="4426026" y="8743404"/>
              <a:ext cx="195630" cy="111264"/>
            </a:xfrm>
            <a:prstGeom prst="rect">
              <a:avLst/>
            </a:prstGeom>
          </p:spPr>
        </p:pic>
        <p:pic>
          <p:nvPicPr>
            <p:cNvPr id="50" name="object 50"/>
            <p:cNvPicPr/>
            <p:nvPr/>
          </p:nvPicPr>
          <p:blipFill>
            <a:blip r:embed="rId20" cstate="print"/>
            <a:stretch>
              <a:fillRect/>
            </a:stretch>
          </p:blipFill>
          <p:spPr>
            <a:xfrm>
              <a:off x="5124754" y="8171764"/>
              <a:ext cx="180873" cy="115976"/>
            </a:xfrm>
            <a:prstGeom prst="rect">
              <a:avLst/>
            </a:prstGeom>
          </p:spPr>
        </p:pic>
        <p:pic>
          <p:nvPicPr>
            <p:cNvPr id="51" name="object 51"/>
            <p:cNvPicPr/>
            <p:nvPr/>
          </p:nvPicPr>
          <p:blipFill>
            <a:blip r:embed="rId21" cstate="print"/>
            <a:stretch>
              <a:fillRect/>
            </a:stretch>
          </p:blipFill>
          <p:spPr>
            <a:xfrm>
              <a:off x="5278272" y="7962989"/>
              <a:ext cx="180873" cy="115963"/>
            </a:xfrm>
            <a:prstGeom prst="rect">
              <a:avLst/>
            </a:prstGeom>
          </p:spPr>
        </p:pic>
        <p:sp>
          <p:nvSpPr>
            <p:cNvPr id="52" name="object 52"/>
            <p:cNvSpPr/>
            <p:nvPr/>
          </p:nvSpPr>
          <p:spPr>
            <a:xfrm>
              <a:off x="4091368" y="8229003"/>
              <a:ext cx="202565" cy="106680"/>
            </a:xfrm>
            <a:custGeom>
              <a:avLst/>
              <a:gdLst/>
              <a:ahLst/>
              <a:cxnLst/>
              <a:rect l="l" t="t" r="r" b="b"/>
              <a:pathLst>
                <a:path w="202564" h="106679">
                  <a:moveTo>
                    <a:pt x="0" y="0"/>
                  </a:moveTo>
                  <a:lnTo>
                    <a:pt x="53162" y="42506"/>
                  </a:lnTo>
                  <a:lnTo>
                    <a:pt x="47853" y="106299"/>
                  </a:lnTo>
                  <a:lnTo>
                    <a:pt x="201980" y="1061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7F8184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3" name="object 53"/>
            <p:cNvSpPr/>
            <p:nvPr/>
          </p:nvSpPr>
          <p:spPr>
            <a:xfrm>
              <a:off x="4124668" y="8244573"/>
              <a:ext cx="132715" cy="67310"/>
            </a:xfrm>
            <a:custGeom>
              <a:avLst/>
              <a:gdLst/>
              <a:ahLst/>
              <a:cxnLst/>
              <a:rect l="l" t="t" r="r" b="b"/>
              <a:pathLst>
                <a:path w="132714" h="67309">
                  <a:moveTo>
                    <a:pt x="0" y="0"/>
                  </a:moveTo>
                  <a:lnTo>
                    <a:pt x="33489" y="26797"/>
                  </a:lnTo>
                  <a:lnTo>
                    <a:pt x="30137" y="66941"/>
                  </a:lnTo>
                  <a:lnTo>
                    <a:pt x="132651" y="2286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D8D9DA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54" name="object 54"/>
            <p:cNvPicPr/>
            <p:nvPr/>
          </p:nvPicPr>
          <p:blipFill>
            <a:blip r:embed="rId22" cstate="print"/>
            <a:stretch>
              <a:fillRect/>
            </a:stretch>
          </p:blipFill>
          <p:spPr>
            <a:xfrm>
              <a:off x="3507549" y="8981325"/>
              <a:ext cx="201968" cy="106299"/>
            </a:xfrm>
            <a:prstGeom prst="rect">
              <a:avLst/>
            </a:prstGeom>
          </p:spPr>
        </p:pic>
        <p:pic>
          <p:nvPicPr>
            <p:cNvPr id="55" name="object 55"/>
            <p:cNvPicPr/>
            <p:nvPr/>
          </p:nvPicPr>
          <p:blipFill>
            <a:blip r:embed="rId23" cstate="print"/>
            <a:stretch>
              <a:fillRect/>
            </a:stretch>
          </p:blipFill>
          <p:spPr>
            <a:xfrm>
              <a:off x="4985575" y="8833383"/>
              <a:ext cx="180873" cy="115950"/>
            </a:xfrm>
            <a:prstGeom prst="rect">
              <a:avLst/>
            </a:prstGeom>
          </p:spPr>
        </p:pic>
        <p:pic>
          <p:nvPicPr>
            <p:cNvPr id="56" name="object 56"/>
            <p:cNvPicPr/>
            <p:nvPr/>
          </p:nvPicPr>
          <p:blipFill>
            <a:blip r:embed="rId24" cstate="print"/>
            <a:stretch>
              <a:fillRect/>
            </a:stretch>
          </p:blipFill>
          <p:spPr>
            <a:xfrm>
              <a:off x="5167744" y="9001226"/>
              <a:ext cx="180873" cy="115963"/>
            </a:xfrm>
            <a:prstGeom prst="rect">
              <a:avLst/>
            </a:prstGeom>
          </p:spPr>
        </p:pic>
        <p:pic>
          <p:nvPicPr>
            <p:cNvPr id="57" name="object 57"/>
            <p:cNvPicPr/>
            <p:nvPr/>
          </p:nvPicPr>
          <p:blipFill>
            <a:blip r:embed="rId25" cstate="print"/>
            <a:stretch>
              <a:fillRect/>
            </a:stretch>
          </p:blipFill>
          <p:spPr>
            <a:xfrm>
              <a:off x="3763886" y="8773541"/>
              <a:ext cx="201968" cy="106286"/>
            </a:xfrm>
            <a:prstGeom prst="rect">
              <a:avLst/>
            </a:prstGeom>
          </p:spPr>
        </p:pic>
        <p:sp>
          <p:nvSpPr>
            <p:cNvPr id="58" name="object 58"/>
            <p:cNvSpPr/>
            <p:nvPr/>
          </p:nvSpPr>
          <p:spPr>
            <a:xfrm>
              <a:off x="3342157" y="7998155"/>
              <a:ext cx="2493645" cy="1148715"/>
            </a:xfrm>
            <a:custGeom>
              <a:avLst/>
              <a:gdLst/>
              <a:ahLst/>
              <a:cxnLst/>
              <a:rect l="l" t="t" r="r" b="b"/>
              <a:pathLst>
                <a:path w="2493645" h="1148715">
                  <a:moveTo>
                    <a:pt x="1974316" y="680999"/>
                  </a:moveTo>
                  <a:lnTo>
                    <a:pt x="1949005" y="635508"/>
                  </a:lnTo>
                  <a:lnTo>
                    <a:pt x="1920151" y="618388"/>
                  </a:lnTo>
                  <a:lnTo>
                    <a:pt x="1911159" y="612775"/>
                  </a:lnTo>
                  <a:lnTo>
                    <a:pt x="1902485" y="621474"/>
                  </a:lnTo>
                  <a:lnTo>
                    <a:pt x="1914169" y="629107"/>
                  </a:lnTo>
                  <a:lnTo>
                    <a:pt x="1935543" y="641223"/>
                  </a:lnTo>
                  <a:lnTo>
                    <a:pt x="1950529" y="652487"/>
                  </a:lnTo>
                  <a:lnTo>
                    <a:pt x="1960499" y="664946"/>
                  </a:lnTo>
                  <a:lnTo>
                    <a:pt x="1962378" y="678129"/>
                  </a:lnTo>
                  <a:lnTo>
                    <a:pt x="1956904" y="688568"/>
                  </a:lnTo>
                  <a:lnTo>
                    <a:pt x="1905876" y="719328"/>
                  </a:lnTo>
                  <a:lnTo>
                    <a:pt x="1844344" y="738644"/>
                  </a:lnTo>
                  <a:lnTo>
                    <a:pt x="1805736" y="747699"/>
                  </a:lnTo>
                  <a:lnTo>
                    <a:pt x="1762048" y="756272"/>
                  </a:lnTo>
                  <a:lnTo>
                    <a:pt x="1713458" y="764260"/>
                  </a:lnTo>
                  <a:lnTo>
                    <a:pt x="1660067" y="771601"/>
                  </a:lnTo>
                  <a:lnTo>
                    <a:pt x="1602016" y="778217"/>
                  </a:lnTo>
                  <a:lnTo>
                    <a:pt x="1539443" y="784021"/>
                  </a:lnTo>
                  <a:lnTo>
                    <a:pt x="1472476" y="788936"/>
                  </a:lnTo>
                  <a:lnTo>
                    <a:pt x="1401254" y="792899"/>
                  </a:lnTo>
                  <a:lnTo>
                    <a:pt x="1325905" y="795832"/>
                  </a:lnTo>
                  <a:lnTo>
                    <a:pt x="1246555" y="797648"/>
                  </a:lnTo>
                  <a:lnTo>
                    <a:pt x="1163370" y="798258"/>
                  </a:lnTo>
                  <a:lnTo>
                    <a:pt x="1053007" y="796417"/>
                  </a:lnTo>
                  <a:lnTo>
                    <a:pt x="958443" y="791248"/>
                  </a:lnTo>
                  <a:lnTo>
                    <a:pt x="878459" y="783310"/>
                  </a:lnTo>
                  <a:lnTo>
                    <a:pt x="811834" y="773125"/>
                  </a:lnTo>
                  <a:lnTo>
                    <a:pt x="757339" y="761263"/>
                  </a:lnTo>
                  <a:lnTo>
                    <a:pt x="713765" y="748258"/>
                  </a:lnTo>
                  <a:lnTo>
                    <a:pt x="654494" y="721029"/>
                  </a:lnTo>
                  <a:lnTo>
                    <a:pt x="624268" y="695782"/>
                  </a:lnTo>
                  <a:lnTo>
                    <a:pt x="611441" y="662343"/>
                  </a:lnTo>
                  <a:lnTo>
                    <a:pt x="614489" y="649643"/>
                  </a:lnTo>
                  <a:lnTo>
                    <a:pt x="645807" y="623493"/>
                  </a:lnTo>
                  <a:lnTo>
                    <a:pt x="664146" y="616724"/>
                  </a:lnTo>
                  <a:lnTo>
                    <a:pt x="664146" y="603796"/>
                  </a:lnTo>
                  <a:lnTo>
                    <a:pt x="622909" y="621080"/>
                  </a:lnTo>
                  <a:lnTo>
                    <a:pt x="599186" y="663981"/>
                  </a:lnTo>
                  <a:lnTo>
                    <a:pt x="601649" y="680618"/>
                  </a:lnTo>
                  <a:lnTo>
                    <a:pt x="628573" y="717410"/>
                  </a:lnTo>
                  <a:lnTo>
                    <a:pt x="675474" y="746112"/>
                  </a:lnTo>
                  <a:lnTo>
                    <a:pt x="710984" y="760234"/>
                  </a:lnTo>
                  <a:lnTo>
                    <a:pt x="756018" y="773544"/>
                  </a:lnTo>
                  <a:lnTo>
                    <a:pt x="811695" y="785545"/>
                  </a:lnTo>
                  <a:lnTo>
                    <a:pt x="879144" y="795743"/>
                  </a:lnTo>
                  <a:lnTo>
                    <a:pt x="959497" y="803630"/>
                  </a:lnTo>
                  <a:lnTo>
                    <a:pt x="1053858" y="808736"/>
                  </a:lnTo>
                  <a:lnTo>
                    <a:pt x="1163370" y="810539"/>
                  </a:lnTo>
                  <a:lnTo>
                    <a:pt x="1231836" y="810082"/>
                  </a:lnTo>
                  <a:lnTo>
                    <a:pt x="1300149" y="808710"/>
                  </a:lnTo>
                  <a:lnTo>
                    <a:pt x="1367802" y="806411"/>
                  </a:lnTo>
                  <a:lnTo>
                    <a:pt x="1434325" y="803211"/>
                  </a:lnTo>
                  <a:lnTo>
                    <a:pt x="1499222" y="799096"/>
                  </a:lnTo>
                  <a:lnTo>
                    <a:pt x="1509661" y="798258"/>
                  </a:lnTo>
                  <a:lnTo>
                    <a:pt x="1561998" y="794092"/>
                  </a:lnTo>
                  <a:lnTo>
                    <a:pt x="1622196" y="788187"/>
                  </a:lnTo>
                  <a:lnTo>
                    <a:pt x="1679295" y="781392"/>
                  </a:lnTo>
                  <a:lnTo>
                    <a:pt x="1732826" y="773722"/>
                  </a:lnTo>
                  <a:lnTo>
                    <a:pt x="1782318" y="765162"/>
                  </a:lnTo>
                  <a:lnTo>
                    <a:pt x="1827250" y="755726"/>
                  </a:lnTo>
                  <a:lnTo>
                    <a:pt x="1867166" y="745413"/>
                  </a:lnTo>
                  <a:lnTo>
                    <a:pt x="1929968" y="722223"/>
                  </a:lnTo>
                  <a:lnTo>
                    <a:pt x="1966823" y="695591"/>
                  </a:lnTo>
                  <a:lnTo>
                    <a:pt x="1974316" y="680999"/>
                  </a:lnTo>
                  <a:close/>
                </a:path>
                <a:path w="2493645" h="1148715">
                  <a:moveTo>
                    <a:pt x="2091842" y="716495"/>
                  </a:moveTo>
                  <a:lnTo>
                    <a:pt x="2066277" y="658926"/>
                  </a:lnTo>
                  <a:lnTo>
                    <a:pt x="2032190" y="634707"/>
                  </a:lnTo>
                  <a:lnTo>
                    <a:pt x="1985759" y="614857"/>
                  </a:lnTo>
                  <a:lnTo>
                    <a:pt x="1928380" y="600341"/>
                  </a:lnTo>
                  <a:lnTo>
                    <a:pt x="1913496" y="597636"/>
                  </a:lnTo>
                  <a:lnTo>
                    <a:pt x="1911083" y="609676"/>
                  </a:lnTo>
                  <a:lnTo>
                    <a:pt x="1926297" y="612444"/>
                  </a:lnTo>
                  <a:lnTo>
                    <a:pt x="1991169" y="629793"/>
                  </a:lnTo>
                  <a:lnTo>
                    <a:pt x="2040331" y="654050"/>
                  </a:lnTo>
                  <a:lnTo>
                    <a:pt x="2070798" y="683247"/>
                  </a:lnTo>
                  <a:lnTo>
                    <a:pt x="2079612" y="715391"/>
                  </a:lnTo>
                  <a:lnTo>
                    <a:pt x="2076627" y="728586"/>
                  </a:lnTo>
                  <a:lnTo>
                    <a:pt x="2045182" y="768616"/>
                  </a:lnTo>
                  <a:lnTo>
                    <a:pt x="2004123" y="794804"/>
                  </a:lnTo>
                  <a:lnTo>
                    <a:pt x="1945728" y="819759"/>
                  </a:lnTo>
                  <a:lnTo>
                    <a:pt x="1868906" y="842797"/>
                  </a:lnTo>
                  <a:lnTo>
                    <a:pt x="1823250" y="853376"/>
                  </a:lnTo>
                  <a:lnTo>
                    <a:pt x="1772577" y="863219"/>
                  </a:lnTo>
                  <a:lnTo>
                    <a:pt x="1716760" y="872223"/>
                  </a:lnTo>
                  <a:lnTo>
                    <a:pt x="1655660" y="880313"/>
                  </a:lnTo>
                  <a:lnTo>
                    <a:pt x="1589138" y="887399"/>
                  </a:lnTo>
                  <a:lnTo>
                    <a:pt x="1517065" y="893394"/>
                  </a:lnTo>
                  <a:lnTo>
                    <a:pt x="1439303" y="898207"/>
                  </a:lnTo>
                  <a:lnTo>
                    <a:pt x="1355712" y="901763"/>
                  </a:lnTo>
                  <a:lnTo>
                    <a:pt x="1266164" y="903947"/>
                  </a:lnTo>
                  <a:lnTo>
                    <a:pt x="1170533" y="904697"/>
                  </a:lnTo>
                  <a:lnTo>
                    <a:pt x="1071854" y="903897"/>
                  </a:lnTo>
                  <a:lnTo>
                    <a:pt x="980605" y="901522"/>
                  </a:lnTo>
                  <a:lnTo>
                    <a:pt x="896594" y="897699"/>
                  </a:lnTo>
                  <a:lnTo>
                    <a:pt x="819619" y="892543"/>
                  </a:lnTo>
                  <a:lnTo>
                    <a:pt x="749490" y="886129"/>
                  </a:lnTo>
                  <a:lnTo>
                    <a:pt x="686003" y="878573"/>
                  </a:lnTo>
                  <a:lnTo>
                    <a:pt x="628967" y="869988"/>
                  </a:lnTo>
                  <a:lnTo>
                    <a:pt x="578180" y="860475"/>
                  </a:lnTo>
                  <a:lnTo>
                    <a:pt x="533463" y="850125"/>
                  </a:lnTo>
                  <a:lnTo>
                    <a:pt x="494601" y="839050"/>
                  </a:lnTo>
                  <a:lnTo>
                    <a:pt x="433717" y="815149"/>
                  </a:lnTo>
                  <a:lnTo>
                    <a:pt x="393941" y="789597"/>
                  </a:lnTo>
                  <a:lnTo>
                    <a:pt x="370459" y="749985"/>
                  </a:lnTo>
                  <a:lnTo>
                    <a:pt x="370319" y="746506"/>
                  </a:lnTo>
                  <a:lnTo>
                    <a:pt x="376758" y="722617"/>
                  </a:lnTo>
                  <a:lnTo>
                    <a:pt x="424954" y="676465"/>
                  </a:lnTo>
                  <a:lnTo>
                    <a:pt x="464464" y="655434"/>
                  </a:lnTo>
                  <a:lnTo>
                    <a:pt x="512737" y="636574"/>
                  </a:lnTo>
                  <a:lnTo>
                    <a:pt x="568680" y="620496"/>
                  </a:lnTo>
                  <a:lnTo>
                    <a:pt x="631164" y="607822"/>
                  </a:lnTo>
                  <a:lnTo>
                    <a:pt x="664146" y="602932"/>
                  </a:lnTo>
                  <a:lnTo>
                    <a:pt x="664146" y="590537"/>
                  </a:lnTo>
                  <a:lnTo>
                    <a:pt x="562127" y="609473"/>
                  </a:lnTo>
                  <a:lnTo>
                    <a:pt x="502539" y="627113"/>
                  </a:lnTo>
                  <a:lnTo>
                    <a:pt x="451726" y="647979"/>
                  </a:lnTo>
                  <a:lnTo>
                    <a:pt x="410768" y="671436"/>
                  </a:lnTo>
                  <a:lnTo>
                    <a:pt x="380809" y="696849"/>
                  </a:lnTo>
                  <a:lnTo>
                    <a:pt x="358216" y="750989"/>
                  </a:lnTo>
                  <a:lnTo>
                    <a:pt x="362292" y="768159"/>
                  </a:lnTo>
                  <a:lnTo>
                    <a:pt x="386130" y="799922"/>
                  </a:lnTo>
                  <a:lnTo>
                    <a:pt x="430314" y="828154"/>
                  </a:lnTo>
                  <a:lnTo>
                    <a:pt x="494233" y="852741"/>
                  </a:lnTo>
                  <a:lnTo>
                    <a:pt x="533400" y="863625"/>
                  </a:lnTo>
                  <a:lnTo>
                    <a:pt x="577253" y="873556"/>
                  </a:lnTo>
                  <a:lnTo>
                    <a:pt x="625729" y="882497"/>
                  </a:lnTo>
                  <a:lnTo>
                    <a:pt x="678751" y="890460"/>
                  </a:lnTo>
                  <a:lnTo>
                    <a:pt x="736244" y="897394"/>
                  </a:lnTo>
                  <a:lnTo>
                    <a:pt x="798118" y="903325"/>
                  </a:lnTo>
                  <a:lnTo>
                    <a:pt x="864298" y="908202"/>
                  </a:lnTo>
                  <a:lnTo>
                    <a:pt x="934707" y="912025"/>
                  </a:lnTo>
                  <a:lnTo>
                    <a:pt x="1009269" y="914781"/>
                  </a:lnTo>
                  <a:lnTo>
                    <a:pt x="1087894" y="916444"/>
                  </a:lnTo>
                  <a:lnTo>
                    <a:pt x="1170533" y="916990"/>
                  </a:lnTo>
                  <a:lnTo>
                    <a:pt x="1267269" y="916228"/>
                  </a:lnTo>
                  <a:lnTo>
                    <a:pt x="1357871" y="914006"/>
                  </a:lnTo>
                  <a:lnTo>
                    <a:pt x="1442453" y="910374"/>
                  </a:lnTo>
                  <a:lnTo>
                    <a:pt x="1521155" y="905446"/>
                  </a:lnTo>
                  <a:lnTo>
                    <a:pt x="1529994" y="904697"/>
                  </a:lnTo>
                  <a:lnTo>
                    <a:pt x="1594104" y="899299"/>
                  </a:lnTo>
                  <a:lnTo>
                    <a:pt x="1661464" y="892009"/>
                  </a:lnTo>
                  <a:lnTo>
                    <a:pt x="1723339" y="883653"/>
                  </a:lnTo>
                  <a:lnTo>
                    <a:pt x="1779892" y="874331"/>
                  </a:lnTo>
                  <a:lnTo>
                    <a:pt x="1831238" y="864120"/>
                  </a:lnTo>
                  <a:lnTo>
                    <a:pt x="1877529" y="853097"/>
                  </a:lnTo>
                  <a:lnTo>
                    <a:pt x="1918881" y="841336"/>
                  </a:lnTo>
                  <a:lnTo>
                    <a:pt x="1955457" y="828941"/>
                  </a:lnTo>
                  <a:lnTo>
                    <a:pt x="2014791" y="802525"/>
                  </a:lnTo>
                  <a:lnTo>
                    <a:pt x="2056536" y="774573"/>
                  </a:lnTo>
                  <a:lnTo>
                    <a:pt x="2081860" y="745667"/>
                  </a:lnTo>
                  <a:lnTo>
                    <a:pt x="2088705" y="731075"/>
                  </a:lnTo>
                  <a:lnTo>
                    <a:pt x="2091842" y="716495"/>
                  </a:lnTo>
                  <a:close/>
                </a:path>
                <a:path w="2493645" h="1148715">
                  <a:moveTo>
                    <a:pt x="2170074" y="387972"/>
                  </a:moveTo>
                  <a:lnTo>
                    <a:pt x="2166518" y="372694"/>
                  </a:lnTo>
                  <a:lnTo>
                    <a:pt x="2157958" y="357403"/>
                  </a:lnTo>
                  <a:lnTo>
                    <a:pt x="2157819" y="357251"/>
                  </a:lnTo>
                  <a:lnTo>
                    <a:pt x="2157819" y="388810"/>
                  </a:lnTo>
                  <a:lnTo>
                    <a:pt x="2147252" y="418198"/>
                  </a:lnTo>
                  <a:lnTo>
                    <a:pt x="2112975" y="444042"/>
                  </a:lnTo>
                  <a:lnTo>
                    <a:pt x="2057425" y="465086"/>
                  </a:lnTo>
                  <a:lnTo>
                    <a:pt x="1983079" y="480021"/>
                  </a:lnTo>
                  <a:lnTo>
                    <a:pt x="1983346" y="479996"/>
                  </a:lnTo>
                  <a:lnTo>
                    <a:pt x="1976755" y="481393"/>
                  </a:lnTo>
                  <a:lnTo>
                    <a:pt x="1982889" y="477405"/>
                  </a:lnTo>
                  <a:lnTo>
                    <a:pt x="1992426" y="470217"/>
                  </a:lnTo>
                  <a:lnTo>
                    <a:pt x="2002205" y="462356"/>
                  </a:lnTo>
                  <a:lnTo>
                    <a:pt x="2012696" y="450659"/>
                  </a:lnTo>
                  <a:lnTo>
                    <a:pt x="2018944" y="439267"/>
                  </a:lnTo>
                  <a:lnTo>
                    <a:pt x="2020989" y="428205"/>
                  </a:lnTo>
                  <a:lnTo>
                    <a:pt x="2018880" y="417461"/>
                  </a:lnTo>
                  <a:lnTo>
                    <a:pt x="1981314" y="386219"/>
                  </a:lnTo>
                  <a:lnTo>
                    <a:pt x="1904758" y="362915"/>
                  </a:lnTo>
                  <a:lnTo>
                    <a:pt x="1855508" y="353872"/>
                  </a:lnTo>
                  <a:lnTo>
                    <a:pt x="1800910" y="346392"/>
                  </a:lnTo>
                  <a:lnTo>
                    <a:pt x="1742427" y="340321"/>
                  </a:lnTo>
                  <a:lnTo>
                    <a:pt x="1681543" y="335521"/>
                  </a:lnTo>
                  <a:lnTo>
                    <a:pt x="1619694" y="331851"/>
                  </a:lnTo>
                  <a:lnTo>
                    <a:pt x="1558366" y="329171"/>
                  </a:lnTo>
                  <a:lnTo>
                    <a:pt x="1499019" y="327329"/>
                  </a:lnTo>
                  <a:lnTo>
                    <a:pt x="1443126" y="326199"/>
                  </a:lnTo>
                  <a:lnTo>
                    <a:pt x="1392161" y="325615"/>
                  </a:lnTo>
                  <a:lnTo>
                    <a:pt x="1347584" y="325450"/>
                  </a:lnTo>
                  <a:lnTo>
                    <a:pt x="1287411" y="326034"/>
                  </a:lnTo>
                  <a:lnTo>
                    <a:pt x="1226743" y="327787"/>
                  </a:lnTo>
                  <a:lnTo>
                    <a:pt x="1166279" y="330746"/>
                  </a:lnTo>
                  <a:lnTo>
                    <a:pt x="1106703" y="334911"/>
                  </a:lnTo>
                  <a:lnTo>
                    <a:pt x="1048715" y="340309"/>
                  </a:lnTo>
                  <a:lnTo>
                    <a:pt x="993025" y="346976"/>
                  </a:lnTo>
                  <a:lnTo>
                    <a:pt x="940333" y="354914"/>
                  </a:lnTo>
                  <a:lnTo>
                    <a:pt x="891324" y="364159"/>
                  </a:lnTo>
                  <a:lnTo>
                    <a:pt x="846709" y="374726"/>
                  </a:lnTo>
                  <a:lnTo>
                    <a:pt x="807173" y="386626"/>
                  </a:lnTo>
                  <a:lnTo>
                    <a:pt x="746175" y="414540"/>
                  </a:lnTo>
                  <a:lnTo>
                    <a:pt x="712952" y="449630"/>
                  </a:lnTo>
                  <a:lnTo>
                    <a:pt x="708977" y="469938"/>
                  </a:lnTo>
                  <a:lnTo>
                    <a:pt x="710844" y="477151"/>
                  </a:lnTo>
                  <a:lnTo>
                    <a:pt x="715441" y="484720"/>
                  </a:lnTo>
                  <a:lnTo>
                    <a:pt x="715835" y="485178"/>
                  </a:lnTo>
                  <a:lnTo>
                    <a:pt x="712343" y="484784"/>
                  </a:lnTo>
                  <a:lnTo>
                    <a:pt x="660603" y="474624"/>
                  </a:lnTo>
                  <a:lnTo>
                    <a:pt x="621969" y="458812"/>
                  </a:lnTo>
                  <a:lnTo>
                    <a:pt x="598157" y="438365"/>
                  </a:lnTo>
                  <a:lnTo>
                    <a:pt x="590880" y="414248"/>
                  </a:lnTo>
                  <a:lnTo>
                    <a:pt x="593979" y="400608"/>
                  </a:lnTo>
                  <a:lnTo>
                    <a:pt x="631266" y="357517"/>
                  </a:lnTo>
                  <a:lnTo>
                    <a:pt x="679894" y="328510"/>
                  </a:lnTo>
                  <a:lnTo>
                    <a:pt x="747991" y="300672"/>
                  </a:lnTo>
                  <a:lnTo>
                    <a:pt x="789457" y="287578"/>
                  </a:lnTo>
                  <a:lnTo>
                    <a:pt x="835926" y="275209"/>
                  </a:lnTo>
                  <a:lnTo>
                    <a:pt x="887450" y="263740"/>
                  </a:lnTo>
                  <a:lnTo>
                    <a:pt x="944079" y="253326"/>
                  </a:lnTo>
                  <a:lnTo>
                    <a:pt x="1005852" y="244094"/>
                  </a:lnTo>
                  <a:lnTo>
                    <a:pt x="1072832" y="236194"/>
                  </a:lnTo>
                  <a:lnTo>
                    <a:pt x="1145044" y="229806"/>
                  </a:lnTo>
                  <a:lnTo>
                    <a:pt x="1222552" y="225044"/>
                  </a:lnTo>
                  <a:lnTo>
                    <a:pt x="1305407" y="222084"/>
                  </a:lnTo>
                  <a:lnTo>
                    <a:pt x="1393647" y="221056"/>
                  </a:lnTo>
                  <a:lnTo>
                    <a:pt x="1487538" y="222072"/>
                  </a:lnTo>
                  <a:lnTo>
                    <a:pt x="1574444" y="225005"/>
                  </a:lnTo>
                  <a:lnTo>
                    <a:pt x="1654543" y="229704"/>
                  </a:lnTo>
                  <a:lnTo>
                    <a:pt x="1728000" y="235991"/>
                  </a:lnTo>
                  <a:lnTo>
                    <a:pt x="1794992" y="243713"/>
                  </a:lnTo>
                  <a:lnTo>
                    <a:pt x="1855698" y="252704"/>
                  </a:lnTo>
                  <a:lnTo>
                    <a:pt x="1910283" y="262788"/>
                  </a:lnTo>
                  <a:lnTo>
                    <a:pt x="1958911" y="273837"/>
                  </a:lnTo>
                  <a:lnTo>
                    <a:pt x="2001786" y="285648"/>
                  </a:lnTo>
                  <a:lnTo>
                    <a:pt x="2039061" y="298094"/>
                  </a:lnTo>
                  <a:lnTo>
                    <a:pt x="2097506" y="324180"/>
                  </a:lnTo>
                  <a:lnTo>
                    <a:pt x="2135644" y="350774"/>
                  </a:lnTo>
                  <a:lnTo>
                    <a:pt x="2157819" y="388810"/>
                  </a:lnTo>
                  <a:lnTo>
                    <a:pt x="2157819" y="357251"/>
                  </a:lnTo>
                  <a:lnTo>
                    <a:pt x="2125561" y="327253"/>
                  </a:lnTo>
                  <a:lnTo>
                    <a:pt x="2072487" y="298500"/>
                  </a:lnTo>
                  <a:lnTo>
                    <a:pt x="1998357" y="272122"/>
                  </a:lnTo>
                  <a:lnTo>
                    <a:pt x="1953272" y="260121"/>
                  </a:lnTo>
                  <a:lnTo>
                    <a:pt x="1902777" y="249085"/>
                  </a:lnTo>
                  <a:lnTo>
                    <a:pt x="1846808" y="239115"/>
                  </a:lnTo>
                  <a:lnTo>
                    <a:pt x="1785340" y="230352"/>
                  </a:lnTo>
                  <a:lnTo>
                    <a:pt x="1718310" y="222910"/>
                  </a:lnTo>
                  <a:lnTo>
                    <a:pt x="1645678" y="216916"/>
                  </a:lnTo>
                  <a:lnTo>
                    <a:pt x="1567383" y="212471"/>
                  </a:lnTo>
                  <a:lnTo>
                    <a:pt x="1483385" y="209727"/>
                  </a:lnTo>
                  <a:lnTo>
                    <a:pt x="1393647" y="208775"/>
                  </a:lnTo>
                  <a:lnTo>
                    <a:pt x="1308925" y="209740"/>
                  </a:lnTo>
                  <a:lnTo>
                    <a:pt x="1228585" y="212534"/>
                  </a:lnTo>
                  <a:lnTo>
                    <a:pt x="1152664" y="217055"/>
                  </a:lnTo>
                  <a:lnTo>
                    <a:pt x="1081227" y="223177"/>
                  </a:lnTo>
                  <a:lnTo>
                    <a:pt x="1014310" y="230797"/>
                  </a:lnTo>
                  <a:lnTo>
                    <a:pt x="951966" y="239801"/>
                  </a:lnTo>
                  <a:lnTo>
                    <a:pt x="894245" y="250063"/>
                  </a:lnTo>
                  <a:lnTo>
                    <a:pt x="841197" y="261480"/>
                  </a:lnTo>
                  <a:lnTo>
                    <a:pt x="792873" y="273926"/>
                  </a:lnTo>
                  <a:lnTo>
                    <a:pt x="749325" y="287286"/>
                  </a:lnTo>
                  <a:lnTo>
                    <a:pt x="710590" y="301459"/>
                  </a:lnTo>
                  <a:lnTo>
                    <a:pt x="647788" y="331749"/>
                  </a:lnTo>
                  <a:lnTo>
                    <a:pt x="604862" y="363880"/>
                  </a:lnTo>
                  <a:lnTo>
                    <a:pt x="582218" y="396925"/>
                  </a:lnTo>
                  <a:lnTo>
                    <a:pt x="578624" y="413512"/>
                  </a:lnTo>
                  <a:lnTo>
                    <a:pt x="586219" y="442772"/>
                  </a:lnTo>
                  <a:lnTo>
                    <a:pt x="611797" y="467067"/>
                  </a:lnTo>
                  <a:lnTo>
                    <a:pt x="653872" y="485457"/>
                  </a:lnTo>
                  <a:lnTo>
                    <a:pt x="710984" y="496989"/>
                  </a:lnTo>
                  <a:lnTo>
                    <a:pt x="729678" y="499033"/>
                  </a:lnTo>
                  <a:lnTo>
                    <a:pt x="730161" y="498500"/>
                  </a:lnTo>
                  <a:lnTo>
                    <a:pt x="738530" y="489356"/>
                  </a:lnTo>
                  <a:lnTo>
                    <a:pt x="739940" y="487794"/>
                  </a:lnTo>
                  <a:lnTo>
                    <a:pt x="721258" y="469493"/>
                  </a:lnTo>
                  <a:lnTo>
                    <a:pt x="721906" y="461683"/>
                  </a:lnTo>
                  <a:lnTo>
                    <a:pt x="754405" y="423672"/>
                  </a:lnTo>
                  <a:lnTo>
                    <a:pt x="814095" y="396748"/>
                  </a:lnTo>
                  <a:lnTo>
                    <a:pt x="852944" y="385267"/>
                  </a:lnTo>
                  <a:lnTo>
                    <a:pt x="896848" y="375069"/>
                  </a:lnTo>
                  <a:lnTo>
                    <a:pt x="945134" y="366153"/>
                  </a:lnTo>
                  <a:lnTo>
                    <a:pt x="997115" y="358495"/>
                  </a:lnTo>
                  <a:lnTo>
                    <a:pt x="1052080" y="352069"/>
                  </a:lnTo>
                  <a:lnTo>
                    <a:pt x="1109345" y="346862"/>
                  </a:lnTo>
                  <a:lnTo>
                    <a:pt x="1168222" y="342836"/>
                  </a:lnTo>
                  <a:lnTo>
                    <a:pt x="1228013" y="339991"/>
                  </a:lnTo>
                  <a:lnTo>
                    <a:pt x="1288034" y="338302"/>
                  </a:lnTo>
                  <a:lnTo>
                    <a:pt x="1347584" y="337731"/>
                  </a:lnTo>
                  <a:lnTo>
                    <a:pt x="1428292" y="338226"/>
                  </a:lnTo>
                  <a:lnTo>
                    <a:pt x="1504708" y="339674"/>
                  </a:lnTo>
                  <a:lnTo>
                    <a:pt x="1576603" y="342061"/>
                  </a:lnTo>
                  <a:lnTo>
                    <a:pt x="1643761" y="345351"/>
                  </a:lnTo>
                  <a:lnTo>
                    <a:pt x="1705965" y="349516"/>
                  </a:lnTo>
                  <a:lnTo>
                    <a:pt x="1763014" y="354533"/>
                  </a:lnTo>
                  <a:lnTo>
                    <a:pt x="1814664" y="360375"/>
                  </a:lnTo>
                  <a:lnTo>
                    <a:pt x="1860727" y="367017"/>
                  </a:lnTo>
                  <a:lnTo>
                    <a:pt x="1900974" y="374421"/>
                  </a:lnTo>
                  <a:lnTo>
                    <a:pt x="1963166" y="391426"/>
                  </a:lnTo>
                  <a:lnTo>
                    <a:pt x="1999513" y="411175"/>
                  </a:lnTo>
                  <a:lnTo>
                    <a:pt x="2008682" y="429018"/>
                  </a:lnTo>
                  <a:lnTo>
                    <a:pt x="2006904" y="436499"/>
                  </a:lnTo>
                  <a:lnTo>
                    <a:pt x="1977136" y="466407"/>
                  </a:lnTo>
                  <a:lnTo>
                    <a:pt x="1962619" y="474929"/>
                  </a:lnTo>
                  <a:lnTo>
                    <a:pt x="1965286" y="483831"/>
                  </a:lnTo>
                  <a:lnTo>
                    <a:pt x="1960664" y="484949"/>
                  </a:lnTo>
                  <a:lnTo>
                    <a:pt x="1963051" y="497014"/>
                  </a:lnTo>
                  <a:lnTo>
                    <a:pt x="1969236" y="495490"/>
                  </a:lnTo>
                  <a:lnTo>
                    <a:pt x="1984502" y="492213"/>
                  </a:lnTo>
                  <a:lnTo>
                    <a:pt x="2048522" y="479996"/>
                  </a:lnTo>
                  <a:lnTo>
                    <a:pt x="2050059" y="479704"/>
                  </a:lnTo>
                  <a:lnTo>
                    <a:pt x="2102472" y="462419"/>
                  </a:lnTo>
                  <a:lnTo>
                    <a:pt x="2140648" y="440969"/>
                  </a:lnTo>
                  <a:lnTo>
                    <a:pt x="2163546" y="415950"/>
                  </a:lnTo>
                  <a:lnTo>
                    <a:pt x="2170074" y="387972"/>
                  </a:lnTo>
                  <a:close/>
                </a:path>
                <a:path w="2493645" h="1148715">
                  <a:moveTo>
                    <a:pt x="2213152" y="735012"/>
                  </a:moveTo>
                  <a:lnTo>
                    <a:pt x="2188578" y="666762"/>
                  </a:lnTo>
                  <a:lnTo>
                    <a:pt x="2158098" y="637552"/>
                  </a:lnTo>
                  <a:lnTo>
                    <a:pt x="2117115" y="612635"/>
                  </a:lnTo>
                  <a:lnTo>
                    <a:pt x="2066886" y="592747"/>
                  </a:lnTo>
                  <a:lnTo>
                    <a:pt x="2008619" y="578637"/>
                  </a:lnTo>
                  <a:lnTo>
                    <a:pt x="1943582" y="571068"/>
                  </a:lnTo>
                  <a:lnTo>
                    <a:pt x="1943074" y="571068"/>
                  </a:lnTo>
                  <a:lnTo>
                    <a:pt x="1925447" y="570344"/>
                  </a:lnTo>
                  <a:lnTo>
                    <a:pt x="1925447" y="582625"/>
                  </a:lnTo>
                  <a:lnTo>
                    <a:pt x="1943354" y="583349"/>
                  </a:lnTo>
                  <a:lnTo>
                    <a:pt x="2005393" y="590448"/>
                  </a:lnTo>
                  <a:lnTo>
                    <a:pt x="2060994" y="603542"/>
                  </a:lnTo>
                  <a:lnTo>
                    <a:pt x="2108974" y="621931"/>
                  </a:lnTo>
                  <a:lnTo>
                    <a:pt x="2148141" y="644931"/>
                  </a:lnTo>
                  <a:lnTo>
                    <a:pt x="2177313" y="671842"/>
                  </a:lnTo>
                  <a:lnTo>
                    <a:pt x="2200872" y="734644"/>
                  </a:lnTo>
                  <a:lnTo>
                    <a:pt x="2194839" y="763866"/>
                  </a:lnTo>
                  <a:lnTo>
                    <a:pt x="2153005" y="820623"/>
                  </a:lnTo>
                  <a:lnTo>
                    <a:pt x="2117979" y="847559"/>
                  </a:lnTo>
                  <a:lnTo>
                    <a:pt x="2074087" y="873125"/>
                  </a:lnTo>
                  <a:lnTo>
                    <a:pt x="2021700" y="897013"/>
                  </a:lnTo>
                  <a:lnTo>
                    <a:pt x="1961222" y="918933"/>
                  </a:lnTo>
                  <a:lnTo>
                    <a:pt x="1889899" y="939482"/>
                  </a:lnTo>
                  <a:lnTo>
                    <a:pt x="1851240" y="948842"/>
                  </a:lnTo>
                  <a:lnTo>
                    <a:pt x="1810651" y="957580"/>
                  </a:lnTo>
                  <a:lnTo>
                    <a:pt x="1768144" y="965708"/>
                  </a:lnTo>
                  <a:lnTo>
                    <a:pt x="1723783" y="973201"/>
                  </a:lnTo>
                  <a:lnTo>
                    <a:pt x="1677581" y="980071"/>
                  </a:lnTo>
                  <a:lnTo>
                    <a:pt x="1629600" y="986307"/>
                  </a:lnTo>
                  <a:lnTo>
                    <a:pt x="1579854" y="991895"/>
                  </a:lnTo>
                  <a:lnTo>
                    <a:pt x="1528406" y="996848"/>
                  </a:lnTo>
                  <a:lnTo>
                    <a:pt x="1475270" y="1001166"/>
                  </a:lnTo>
                  <a:lnTo>
                    <a:pt x="1420507" y="1004811"/>
                  </a:lnTo>
                  <a:lnTo>
                    <a:pt x="1364145" y="1007821"/>
                  </a:lnTo>
                  <a:lnTo>
                    <a:pt x="1306220" y="1010158"/>
                  </a:lnTo>
                  <a:lnTo>
                    <a:pt x="1246759" y="1011834"/>
                  </a:lnTo>
                  <a:lnTo>
                    <a:pt x="1185824" y="1012850"/>
                  </a:lnTo>
                  <a:lnTo>
                    <a:pt x="1123454" y="1013180"/>
                  </a:lnTo>
                  <a:lnTo>
                    <a:pt x="1059776" y="1012875"/>
                  </a:lnTo>
                  <a:lnTo>
                    <a:pt x="998194" y="1011948"/>
                  </a:lnTo>
                  <a:lnTo>
                    <a:pt x="938707" y="1010399"/>
                  </a:lnTo>
                  <a:lnTo>
                    <a:pt x="881329" y="1008240"/>
                  </a:lnTo>
                  <a:lnTo>
                    <a:pt x="826071" y="1005459"/>
                  </a:lnTo>
                  <a:lnTo>
                    <a:pt x="772934" y="1002055"/>
                  </a:lnTo>
                  <a:lnTo>
                    <a:pt x="721956" y="998054"/>
                  </a:lnTo>
                  <a:lnTo>
                    <a:pt x="673125" y="993432"/>
                  </a:lnTo>
                  <a:lnTo>
                    <a:pt x="626452" y="988199"/>
                  </a:lnTo>
                  <a:lnTo>
                    <a:pt x="581977" y="982345"/>
                  </a:lnTo>
                  <a:lnTo>
                    <a:pt x="539686" y="975893"/>
                  </a:lnTo>
                  <a:lnTo>
                    <a:pt x="499592" y="968832"/>
                  </a:lnTo>
                  <a:lnTo>
                    <a:pt x="461721" y="961161"/>
                  </a:lnTo>
                  <a:lnTo>
                    <a:pt x="392684" y="944003"/>
                  </a:lnTo>
                  <a:lnTo>
                    <a:pt x="332384" y="924306"/>
                  </a:lnTo>
                  <a:lnTo>
                    <a:pt x="282587" y="902525"/>
                  </a:lnTo>
                  <a:lnTo>
                    <a:pt x="243497" y="878814"/>
                  </a:lnTo>
                  <a:lnTo>
                    <a:pt x="198259" y="826249"/>
                  </a:lnTo>
                  <a:lnTo>
                    <a:pt x="192532" y="797674"/>
                  </a:lnTo>
                  <a:lnTo>
                    <a:pt x="197942" y="769213"/>
                  </a:lnTo>
                  <a:lnTo>
                    <a:pt x="238226" y="713930"/>
                  </a:lnTo>
                  <a:lnTo>
                    <a:pt x="271005" y="688098"/>
                  </a:lnTo>
                  <a:lnTo>
                    <a:pt x="310819" y="664121"/>
                  </a:lnTo>
                  <a:lnTo>
                    <a:pt x="356654" y="642493"/>
                  </a:lnTo>
                  <a:lnTo>
                    <a:pt x="407466" y="623697"/>
                  </a:lnTo>
                  <a:lnTo>
                    <a:pt x="462216" y="608228"/>
                  </a:lnTo>
                  <a:lnTo>
                    <a:pt x="519861" y="596582"/>
                  </a:lnTo>
                  <a:lnTo>
                    <a:pt x="579374" y="589229"/>
                  </a:lnTo>
                  <a:lnTo>
                    <a:pt x="639724" y="586663"/>
                  </a:lnTo>
                  <a:lnTo>
                    <a:pt x="664146" y="586778"/>
                  </a:lnTo>
                  <a:lnTo>
                    <a:pt x="664146" y="574497"/>
                  </a:lnTo>
                  <a:lnTo>
                    <a:pt x="639826" y="574382"/>
                  </a:lnTo>
                  <a:lnTo>
                    <a:pt x="582041" y="576630"/>
                  </a:lnTo>
                  <a:lnTo>
                    <a:pt x="525221" y="583107"/>
                  </a:lnTo>
                  <a:lnTo>
                    <a:pt x="470141" y="593432"/>
                  </a:lnTo>
                  <a:lnTo>
                    <a:pt x="417563" y="607237"/>
                  </a:lnTo>
                  <a:lnTo>
                    <a:pt x="368274" y="624141"/>
                  </a:lnTo>
                  <a:lnTo>
                    <a:pt x="323037" y="643775"/>
                  </a:lnTo>
                  <a:lnTo>
                    <a:pt x="282638" y="665746"/>
                  </a:lnTo>
                  <a:lnTo>
                    <a:pt x="247840" y="689698"/>
                  </a:lnTo>
                  <a:lnTo>
                    <a:pt x="219430" y="715251"/>
                  </a:lnTo>
                  <a:lnTo>
                    <a:pt x="184861" y="769607"/>
                  </a:lnTo>
                  <a:lnTo>
                    <a:pt x="180251" y="797674"/>
                  </a:lnTo>
                  <a:lnTo>
                    <a:pt x="183730" y="821613"/>
                  </a:lnTo>
                  <a:lnTo>
                    <a:pt x="219976" y="875207"/>
                  </a:lnTo>
                  <a:lnTo>
                    <a:pt x="258318" y="902982"/>
                  </a:lnTo>
                  <a:lnTo>
                    <a:pt x="313829" y="930173"/>
                  </a:lnTo>
                  <a:lnTo>
                    <a:pt x="389331" y="955814"/>
                  </a:lnTo>
                  <a:lnTo>
                    <a:pt x="458812" y="973086"/>
                  </a:lnTo>
                  <a:lnTo>
                    <a:pt x="496900" y="980808"/>
                  </a:lnTo>
                  <a:lnTo>
                    <a:pt x="537210" y="987920"/>
                  </a:lnTo>
                  <a:lnTo>
                    <a:pt x="579729" y="994422"/>
                  </a:lnTo>
                  <a:lnTo>
                    <a:pt x="624433" y="1000302"/>
                  </a:lnTo>
                  <a:lnTo>
                    <a:pt x="671322" y="1005573"/>
                  </a:lnTo>
                  <a:lnTo>
                    <a:pt x="720382" y="1010221"/>
                  </a:lnTo>
                  <a:lnTo>
                    <a:pt x="771588" y="1014260"/>
                  </a:lnTo>
                  <a:lnTo>
                    <a:pt x="824941" y="1017676"/>
                  </a:lnTo>
                  <a:lnTo>
                    <a:pt x="880427" y="1020483"/>
                  </a:lnTo>
                  <a:lnTo>
                    <a:pt x="938034" y="1022667"/>
                  </a:lnTo>
                  <a:lnTo>
                    <a:pt x="997750" y="1024216"/>
                  </a:lnTo>
                  <a:lnTo>
                    <a:pt x="1059561" y="1025156"/>
                  </a:lnTo>
                  <a:lnTo>
                    <a:pt x="1123454" y="1025461"/>
                  </a:lnTo>
                  <a:lnTo>
                    <a:pt x="1216761" y="1024724"/>
                  </a:lnTo>
                  <a:lnTo>
                    <a:pt x="1305267" y="1022553"/>
                  </a:lnTo>
                  <a:lnTo>
                    <a:pt x="1389049" y="1019022"/>
                  </a:lnTo>
                  <a:lnTo>
                    <a:pt x="1468196" y="1014183"/>
                  </a:lnTo>
                  <a:lnTo>
                    <a:pt x="1480477" y="1013180"/>
                  </a:lnTo>
                  <a:lnTo>
                    <a:pt x="1542796" y="1008126"/>
                  </a:lnTo>
                  <a:lnTo>
                    <a:pt x="1612938" y="1000899"/>
                  </a:lnTo>
                  <a:lnTo>
                    <a:pt x="1678686" y="992593"/>
                  </a:lnTo>
                  <a:lnTo>
                    <a:pt x="1740154" y="983259"/>
                  </a:lnTo>
                  <a:lnTo>
                    <a:pt x="1797431" y="972985"/>
                  </a:lnTo>
                  <a:lnTo>
                    <a:pt x="1850580" y="961821"/>
                  </a:lnTo>
                  <a:lnTo>
                    <a:pt x="1899704" y="949833"/>
                  </a:lnTo>
                  <a:lnTo>
                    <a:pt x="1944890" y="937107"/>
                  </a:lnTo>
                  <a:lnTo>
                    <a:pt x="1986216" y="923709"/>
                  </a:lnTo>
                  <a:lnTo>
                    <a:pt x="2023770" y="909688"/>
                  </a:lnTo>
                  <a:lnTo>
                    <a:pt x="2087943" y="880110"/>
                  </a:lnTo>
                  <a:lnTo>
                    <a:pt x="2138083" y="848931"/>
                  </a:lnTo>
                  <a:lnTo>
                    <a:pt x="2174887" y="816673"/>
                  </a:lnTo>
                  <a:lnTo>
                    <a:pt x="2199055" y="783920"/>
                  </a:lnTo>
                  <a:lnTo>
                    <a:pt x="2211286" y="751192"/>
                  </a:lnTo>
                  <a:lnTo>
                    <a:pt x="2213152" y="735012"/>
                  </a:lnTo>
                  <a:close/>
                </a:path>
                <a:path w="2493645" h="1148715">
                  <a:moveTo>
                    <a:pt x="2323541" y="332143"/>
                  </a:moveTo>
                  <a:lnTo>
                    <a:pt x="2304059" y="283857"/>
                  </a:lnTo>
                  <a:lnTo>
                    <a:pt x="2271915" y="252323"/>
                  </a:lnTo>
                  <a:lnTo>
                    <a:pt x="2223185" y="222186"/>
                  </a:lnTo>
                  <a:lnTo>
                    <a:pt x="2156815" y="194157"/>
                  </a:lnTo>
                  <a:lnTo>
                    <a:pt x="2116671" y="181165"/>
                  </a:lnTo>
                  <a:lnTo>
                    <a:pt x="2071712" y="168973"/>
                  </a:lnTo>
                  <a:lnTo>
                    <a:pt x="2021814" y="157683"/>
                  </a:lnTo>
                  <a:lnTo>
                    <a:pt x="1966823" y="147383"/>
                  </a:lnTo>
                  <a:lnTo>
                    <a:pt x="1906625" y="138150"/>
                  </a:lnTo>
                  <a:lnTo>
                    <a:pt x="1841080" y="130098"/>
                  </a:lnTo>
                  <a:lnTo>
                    <a:pt x="1770049" y="123291"/>
                  </a:lnTo>
                  <a:lnTo>
                    <a:pt x="1693405" y="117856"/>
                  </a:lnTo>
                  <a:lnTo>
                    <a:pt x="1611007" y="113842"/>
                  </a:lnTo>
                  <a:lnTo>
                    <a:pt x="1522730" y="111379"/>
                  </a:lnTo>
                  <a:lnTo>
                    <a:pt x="1428432" y="110528"/>
                  </a:lnTo>
                  <a:lnTo>
                    <a:pt x="1334655" y="111290"/>
                  </a:lnTo>
                  <a:lnTo>
                    <a:pt x="1246314" y="113525"/>
                  </a:lnTo>
                  <a:lnTo>
                    <a:pt x="1163281" y="117144"/>
                  </a:lnTo>
                  <a:lnTo>
                    <a:pt x="1085456" y="122085"/>
                  </a:lnTo>
                  <a:lnTo>
                    <a:pt x="1012723" y="128270"/>
                  </a:lnTo>
                  <a:lnTo>
                    <a:pt x="944968" y="135610"/>
                  </a:lnTo>
                  <a:lnTo>
                    <a:pt x="882103" y="144068"/>
                  </a:lnTo>
                  <a:lnTo>
                    <a:pt x="824014" y="153530"/>
                  </a:lnTo>
                  <a:lnTo>
                    <a:pt x="770572" y="163944"/>
                  </a:lnTo>
                  <a:lnTo>
                    <a:pt x="721677" y="175234"/>
                  </a:lnTo>
                  <a:lnTo>
                    <a:pt x="677227" y="187312"/>
                  </a:lnTo>
                  <a:lnTo>
                    <a:pt x="637120" y="200113"/>
                  </a:lnTo>
                  <a:lnTo>
                    <a:pt x="601230" y="213563"/>
                  </a:lnTo>
                  <a:lnTo>
                    <a:pt x="541680" y="242112"/>
                  </a:lnTo>
                  <a:lnTo>
                    <a:pt x="497713" y="272351"/>
                  </a:lnTo>
                  <a:lnTo>
                    <a:pt x="468477" y="303682"/>
                  </a:lnTo>
                  <a:lnTo>
                    <a:pt x="450291" y="351421"/>
                  </a:lnTo>
                  <a:lnTo>
                    <a:pt x="454113" y="383209"/>
                  </a:lnTo>
                  <a:lnTo>
                    <a:pt x="495947" y="441820"/>
                  </a:lnTo>
                  <a:lnTo>
                    <a:pt x="531812" y="467182"/>
                  </a:lnTo>
                  <a:lnTo>
                    <a:pt x="576199" y="488886"/>
                  </a:lnTo>
                  <a:lnTo>
                    <a:pt x="628040" y="506171"/>
                  </a:lnTo>
                  <a:lnTo>
                    <a:pt x="686244" y="518274"/>
                  </a:lnTo>
                  <a:lnTo>
                    <a:pt x="708914" y="521766"/>
                  </a:lnTo>
                  <a:lnTo>
                    <a:pt x="719099" y="510616"/>
                  </a:lnTo>
                  <a:lnTo>
                    <a:pt x="712812" y="509892"/>
                  </a:lnTo>
                  <a:lnTo>
                    <a:pt x="705358" y="508876"/>
                  </a:lnTo>
                  <a:lnTo>
                    <a:pt x="623912" y="492353"/>
                  </a:lnTo>
                  <a:lnTo>
                    <a:pt x="568109" y="472325"/>
                  </a:lnTo>
                  <a:lnTo>
                    <a:pt x="522439" y="447205"/>
                  </a:lnTo>
                  <a:lnTo>
                    <a:pt x="488518" y="418084"/>
                  </a:lnTo>
                  <a:lnTo>
                    <a:pt x="462534" y="352348"/>
                  </a:lnTo>
                  <a:lnTo>
                    <a:pt x="465239" y="337185"/>
                  </a:lnTo>
                  <a:lnTo>
                    <a:pt x="493014" y="291833"/>
                  </a:lnTo>
                  <a:lnTo>
                    <a:pt x="528993" y="262420"/>
                  </a:lnTo>
                  <a:lnTo>
                    <a:pt x="579945" y="234353"/>
                  </a:lnTo>
                  <a:lnTo>
                    <a:pt x="646734" y="208165"/>
                  </a:lnTo>
                  <a:lnTo>
                    <a:pt x="686346" y="195973"/>
                  </a:lnTo>
                  <a:lnTo>
                    <a:pt x="730237" y="184454"/>
                  </a:lnTo>
                  <a:lnTo>
                    <a:pt x="778510" y="173710"/>
                  </a:lnTo>
                  <a:lnTo>
                    <a:pt x="831291" y="163779"/>
                  </a:lnTo>
                  <a:lnTo>
                    <a:pt x="888669" y="154762"/>
                  </a:lnTo>
                  <a:lnTo>
                    <a:pt x="950772" y="146710"/>
                  </a:lnTo>
                  <a:lnTo>
                    <a:pt x="1017701" y="139712"/>
                  </a:lnTo>
                  <a:lnTo>
                    <a:pt x="1089545" y="133819"/>
                  </a:lnTo>
                  <a:lnTo>
                    <a:pt x="1166444" y="129108"/>
                  </a:lnTo>
                  <a:lnTo>
                    <a:pt x="1248486" y="125666"/>
                  </a:lnTo>
                  <a:lnTo>
                    <a:pt x="1335773" y="123532"/>
                  </a:lnTo>
                  <a:lnTo>
                    <a:pt x="1481455" y="123291"/>
                  </a:lnTo>
                  <a:lnTo>
                    <a:pt x="1521587" y="123647"/>
                  </a:lnTo>
                  <a:lnTo>
                    <a:pt x="1608785" y="126085"/>
                  </a:lnTo>
                  <a:lnTo>
                    <a:pt x="1690166" y="130022"/>
                  </a:lnTo>
                  <a:lnTo>
                    <a:pt x="1765858" y="135369"/>
                  </a:lnTo>
                  <a:lnTo>
                    <a:pt x="1835975" y="142024"/>
                  </a:lnTo>
                  <a:lnTo>
                    <a:pt x="1900682" y="149885"/>
                  </a:lnTo>
                  <a:lnTo>
                    <a:pt x="1960079" y="158864"/>
                  </a:lnTo>
                  <a:lnTo>
                    <a:pt x="2014334" y="168871"/>
                  </a:lnTo>
                  <a:lnTo>
                    <a:pt x="2063546" y="179793"/>
                  </a:lnTo>
                  <a:lnTo>
                    <a:pt x="2107882" y="191541"/>
                  </a:lnTo>
                  <a:lnTo>
                    <a:pt x="2147443" y="204012"/>
                  </a:lnTo>
                  <a:lnTo>
                    <a:pt x="2212822" y="230746"/>
                  </a:lnTo>
                  <a:lnTo>
                    <a:pt x="2260765" y="259232"/>
                  </a:lnTo>
                  <a:lnTo>
                    <a:pt x="2292324" y="288683"/>
                  </a:lnTo>
                  <a:lnTo>
                    <a:pt x="2311285" y="332968"/>
                  </a:lnTo>
                  <a:lnTo>
                    <a:pt x="2307806" y="358406"/>
                  </a:lnTo>
                  <a:lnTo>
                    <a:pt x="2271598" y="407009"/>
                  </a:lnTo>
                  <a:lnTo>
                    <a:pt x="2240165" y="429488"/>
                  </a:lnTo>
                  <a:lnTo>
                    <a:pt x="2200706" y="450303"/>
                  </a:lnTo>
                  <a:lnTo>
                    <a:pt x="2153869" y="469112"/>
                  </a:lnTo>
                  <a:lnTo>
                    <a:pt x="2100287" y="485559"/>
                  </a:lnTo>
                  <a:lnTo>
                    <a:pt x="2040623" y="499325"/>
                  </a:lnTo>
                  <a:lnTo>
                    <a:pt x="1975523" y="510057"/>
                  </a:lnTo>
                  <a:lnTo>
                    <a:pt x="1950847" y="512787"/>
                  </a:lnTo>
                  <a:lnTo>
                    <a:pt x="1950847" y="525068"/>
                  </a:lnTo>
                  <a:lnTo>
                    <a:pt x="2045309" y="510959"/>
                  </a:lnTo>
                  <a:lnTo>
                    <a:pt x="2107400" y="496468"/>
                  </a:lnTo>
                  <a:lnTo>
                    <a:pt x="2162848" y="479094"/>
                  </a:lnTo>
                  <a:lnTo>
                    <a:pt x="2211082" y="459155"/>
                  </a:lnTo>
                  <a:lnTo>
                    <a:pt x="2251519" y="436956"/>
                  </a:lnTo>
                  <a:lnTo>
                    <a:pt x="2283574" y="412838"/>
                  </a:lnTo>
                  <a:lnTo>
                    <a:pt x="2320163" y="360108"/>
                  </a:lnTo>
                  <a:lnTo>
                    <a:pt x="2323541" y="332143"/>
                  </a:lnTo>
                  <a:close/>
                </a:path>
                <a:path w="2493645" h="1148715">
                  <a:moveTo>
                    <a:pt x="2333396" y="762088"/>
                  </a:moveTo>
                  <a:lnTo>
                    <a:pt x="2315654" y="695845"/>
                  </a:lnTo>
                  <a:lnTo>
                    <a:pt x="2264333" y="639229"/>
                  </a:lnTo>
                  <a:lnTo>
                    <a:pt x="2227554" y="615353"/>
                  </a:lnTo>
                  <a:lnTo>
                    <a:pt x="2184158" y="594880"/>
                  </a:lnTo>
                  <a:lnTo>
                    <a:pt x="2134743" y="578116"/>
                  </a:lnTo>
                  <a:lnTo>
                    <a:pt x="2079879" y="565404"/>
                  </a:lnTo>
                  <a:lnTo>
                    <a:pt x="2020189" y="557060"/>
                  </a:lnTo>
                  <a:lnTo>
                    <a:pt x="1956244" y="553415"/>
                  </a:lnTo>
                  <a:lnTo>
                    <a:pt x="1930539" y="552577"/>
                  </a:lnTo>
                  <a:lnTo>
                    <a:pt x="1930539" y="564845"/>
                  </a:lnTo>
                  <a:lnTo>
                    <a:pt x="1956130" y="565696"/>
                  </a:lnTo>
                  <a:lnTo>
                    <a:pt x="2017991" y="569150"/>
                  </a:lnTo>
                  <a:lnTo>
                    <a:pt x="2075751" y="577024"/>
                  </a:lnTo>
                  <a:lnTo>
                    <a:pt x="2128837" y="589000"/>
                  </a:lnTo>
                  <a:lnTo>
                    <a:pt x="2176665" y="604774"/>
                  </a:lnTo>
                  <a:lnTo>
                    <a:pt x="2218652" y="624039"/>
                  </a:lnTo>
                  <a:lnTo>
                    <a:pt x="2254250" y="646493"/>
                  </a:lnTo>
                  <a:lnTo>
                    <a:pt x="2282875" y="671830"/>
                  </a:lnTo>
                  <a:lnTo>
                    <a:pt x="2316886" y="729881"/>
                  </a:lnTo>
                  <a:lnTo>
                    <a:pt x="2321141" y="761987"/>
                  </a:lnTo>
                  <a:lnTo>
                    <a:pt x="2319642" y="780046"/>
                  </a:lnTo>
                  <a:lnTo>
                    <a:pt x="2299030" y="834288"/>
                  </a:lnTo>
                  <a:lnTo>
                    <a:pt x="2271687" y="870051"/>
                  </a:lnTo>
                  <a:lnTo>
                    <a:pt x="2233307" y="905090"/>
                  </a:lnTo>
                  <a:lnTo>
                    <a:pt x="2183739" y="939012"/>
                  </a:lnTo>
                  <a:lnTo>
                    <a:pt x="2122868" y="971461"/>
                  </a:lnTo>
                  <a:lnTo>
                    <a:pt x="2050554" y="1002055"/>
                  </a:lnTo>
                  <a:lnTo>
                    <a:pt x="2010054" y="1016546"/>
                  </a:lnTo>
                  <a:lnTo>
                    <a:pt x="1966645" y="1030427"/>
                  </a:lnTo>
                  <a:lnTo>
                    <a:pt x="1920316" y="1043673"/>
                  </a:lnTo>
                  <a:lnTo>
                    <a:pt x="1871027" y="1056220"/>
                  </a:lnTo>
                  <a:lnTo>
                    <a:pt x="1818779" y="1068031"/>
                  </a:lnTo>
                  <a:lnTo>
                    <a:pt x="1763547" y="1079055"/>
                  </a:lnTo>
                  <a:lnTo>
                    <a:pt x="1705330" y="1089253"/>
                  </a:lnTo>
                  <a:lnTo>
                    <a:pt x="1644091" y="1098575"/>
                  </a:lnTo>
                  <a:lnTo>
                    <a:pt x="1579816" y="1106970"/>
                  </a:lnTo>
                  <a:lnTo>
                    <a:pt x="1512493" y="1114386"/>
                  </a:lnTo>
                  <a:lnTo>
                    <a:pt x="1442110" y="1120800"/>
                  </a:lnTo>
                  <a:lnTo>
                    <a:pt x="1368640" y="1126147"/>
                  </a:lnTo>
                  <a:lnTo>
                    <a:pt x="1292085" y="1130388"/>
                  </a:lnTo>
                  <a:lnTo>
                    <a:pt x="1212405" y="1133475"/>
                  </a:lnTo>
                  <a:lnTo>
                    <a:pt x="1129588" y="1135354"/>
                  </a:lnTo>
                  <a:lnTo>
                    <a:pt x="1043635" y="1135989"/>
                  </a:lnTo>
                  <a:lnTo>
                    <a:pt x="978065" y="1135659"/>
                  </a:lnTo>
                  <a:lnTo>
                    <a:pt x="914488" y="1134630"/>
                  </a:lnTo>
                  <a:lnTo>
                    <a:pt x="852906" y="1132928"/>
                  </a:lnTo>
                  <a:lnTo>
                    <a:pt x="793318" y="1130541"/>
                  </a:lnTo>
                  <a:lnTo>
                    <a:pt x="735749" y="1127467"/>
                  </a:lnTo>
                  <a:lnTo>
                    <a:pt x="680199" y="1123721"/>
                  </a:lnTo>
                  <a:lnTo>
                    <a:pt x="626681" y="1119301"/>
                  </a:lnTo>
                  <a:lnTo>
                    <a:pt x="575221" y="1114209"/>
                  </a:lnTo>
                  <a:lnTo>
                    <a:pt x="525818" y="1108430"/>
                  </a:lnTo>
                  <a:lnTo>
                    <a:pt x="478472" y="1101991"/>
                  </a:lnTo>
                  <a:lnTo>
                    <a:pt x="433222" y="1094867"/>
                  </a:lnTo>
                  <a:lnTo>
                    <a:pt x="390055" y="1087081"/>
                  </a:lnTo>
                  <a:lnTo>
                    <a:pt x="348983" y="1078623"/>
                  </a:lnTo>
                  <a:lnTo>
                    <a:pt x="310032" y="1069492"/>
                  </a:lnTo>
                  <a:lnTo>
                    <a:pt x="273202" y="1059688"/>
                  </a:lnTo>
                  <a:lnTo>
                    <a:pt x="179374" y="1027811"/>
                  </a:lnTo>
                  <a:lnTo>
                    <a:pt x="128930" y="1004379"/>
                  </a:lnTo>
                  <a:lnTo>
                    <a:pt x="87325" y="979055"/>
                  </a:lnTo>
                  <a:lnTo>
                    <a:pt x="54711" y="951966"/>
                  </a:lnTo>
                  <a:lnTo>
                    <a:pt x="17043" y="892949"/>
                  </a:lnTo>
                  <a:lnTo>
                    <a:pt x="12280" y="861275"/>
                  </a:lnTo>
                  <a:lnTo>
                    <a:pt x="15798" y="833107"/>
                  </a:lnTo>
                  <a:lnTo>
                    <a:pt x="42722" y="777798"/>
                  </a:lnTo>
                  <a:lnTo>
                    <a:pt x="93154" y="725297"/>
                  </a:lnTo>
                  <a:lnTo>
                    <a:pt x="126098" y="700633"/>
                  </a:lnTo>
                  <a:lnTo>
                    <a:pt x="163588" y="677303"/>
                  </a:lnTo>
                  <a:lnTo>
                    <a:pt x="205193" y="655535"/>
                  </a:lnTo>
                  <a:lnTo>
                    <a:pt x="250482" y="635533"/>
                  </a:lnTo>
                  <a:lnTo>
                    <a:pt x="298983" y="617512"/>
                  </a:lnTo>
                  <a:lnTo>
                    <a:pt x="350278" y="601675"/>
                  </a:lnTo>
                  <a:lnTo>
                    <a:pt x="403923" y="588238"/>
                  </a:lnTo>
                  <a:lnTo>
                    <a:pt x="459473" y="577418"/>
                  </a:lnTo>
                  <a:lnTo>
                    <a:pt x="516483" y="569429"/>
                  </a:lnTo>
                  <a:lnTo>
                    <a:pt x="574509" y="564476"/>
                  </a:lnTo>
                  <a:lnTo>
                    <a:pt x="633120" y="562775"/>
                  </a:lnTo>
                  <a:lnTo>
                    <a:pt x="665861" y="562775"/>
                  </a:lnTo>
                  <a:lnTo>
                    <a:pt x="671207" y="563016"/>
                  </a:lnTo>
                  <a:lnTo>
                    <a:pt x="671423" y="562775"/>
                  </a:lnTo>
                  <a:lnTo>
                    <a:pt x="682002" y="551192"/>
                  </a:lnTo>
                  <a:lnTo>
                    <a:pt x="665835" y="550494"/>
                  </a:lnTo>
                  <a:lnTo>
                    <a:pt x="633120" y="550494"/>
                  </a:lnTo>
                  <a:lnTo>
                    <a:pt x="572376" y="552234"/>
                  </a:lnTo>
                  <a:lnTo>
                    <a:pt x="512470" y="557301"/>
                  </a:lnTo>
                  <a:lnTo>
                    <a:pt x="453834" y="565492"/>
                  </a:lnTo>
                  <a:lnTo>
                    <a:pt x="396900" y="576592"/>
                  </a:lnTo>
                  <a:lnTo>
                    <a:pt x="342061" y="590410"/>
                  </a:lnTo>
                  <a:lnTo>
                    <a:pt x="289775" y="606717"/>
                  </a:lnTo>
                  <a:lnTo>
                    <a:pt x="240449" y="625309"/>
                  </a:lnTo>
                  <a:lnTo>
                    <a:pt x="194513" y="645985"/>
                  </a:lnTo>
                  <a:lnTo>
                    <a:pt x="152387" y="668540"/>
                  </a:lnTo>
                  <a:lnTo>
                    <a:pt x="114503" y="692746"/>
                  </a:lnTo>
                  <a:lnTo>
                    <a:pt x="81292" y="718413"/>
                  </a:lnTo>
                  <a:lnTo>
                    <a:pt x="53149" y="745337"/>
                  </a:lnTo>
                  <a:lnTo>
                    <a:pt x="13855" y="802068"/>
                  </a:lnTo>
                  <a:lnTo>
                    <a:pt x="0" y="861275"/>
                  </a:lnTo>
                  <a:lnTo>
                    <a:pt x="2819" y="886917"/>
                  </a:lnTo>
                  <a:lnTo>
                    <a:pt x="31292" y="944041"/>
                  </a:lnTo>
                  <a:lnTo>
                    <a:pt x="60896" y="974039"/>
                  </a:lnTo>
                  <a:lnTo>
                    <a:pt x="103352" y="1004011"/>
                  </a:lnTo>
                  <a:lnTo>
                    <a:pt x="160655" y="1033221"/>
                  </a:lnTo>
                  <a:lnTo>
                    <a:pt x="234759" y="1060919"/>
                  </a:lnTo>
                  <a:lnTo>
                    <a:pt x="306730" y="1081316"/>
                  </a:lnTo>
                  <a:lnTo>
                    <a:pt x="345922" y="1090510"/>
                  </a:lnTo>
                  <a:lnTo>
                    <a:pt x="387223" y="1099032"/>
                  </a:lnTo>
                  <a:lnTo>
                    <a:pt x="430618" y="1106868"/>
                  </a:lnTo>
                  <a:lnTo>
                    <a:pt x="476110" y="1114044"/>
                  </a:lnTo>
                  <a:lnTo>
                    <a:pt x="523684" y="1120533"/>
                  </a:lnTo>
                  <a:lnTo>
                    <a:pt x="573328" y="1126337"/>
                  </a:lnTo>
                  <a:lnTo>
                    <a:pt x="625030" y="1131481"/>
                  </a:lnTo>
                  <a:lnTo>
                    <a:pt x="678776" y="1135926"/>
                  </a:lnTo>
                  <a:lnTo>
                    <a:pt x="734555" y="1139698"/>
                  </a:lnTo>
                  <a:lnTo>
                    <a:pt x="792365" y="1142784"/>
                  </a:lnTo>
                  <a:lnTo>
                    <a:pt x="852182" y="1145197"/>
                  </a:lnTo>
                  <a:lnTo>
                    <a:pt x="914019" y="1146911"/>
                  </a:lnTo>
                  <a:lnTo>
                    <a:pt x="977836" y="1147940"/>
                  </a:lnTo>
                  <a:lnTo>
                    <a:pt x="1043635" y="1148283"/>
                  </a:lnTo>
                  <a:lnTo>
                    <a:pt x="1105903" y="1147965"/>
                  </a:lnTo>
                  <a:lnTo>
                    <a:pt x="1167015" y="1146975"/>
                  </a:lnTo>
                  <a:lnTo>
                    <a:pt x="1226934" y="1145336"/>
                  </a:lnTo>
                  <a:lnTo>
                    <a:pt x="1285633" y="1143038"/>
                  </a:lnTo>
                  <a:lnTo>
                    <a:pt x="1343075" y="1140104"/>
                  </a:lnTo>
                  <a:lnTo>
                    <a:pt x="1399247" y="1136523"/>
                  </a:lnTo>
                  <a:lnTo>
                    <a:pt x="1406156" y="1135989"/>
                  </a:lnTo>
                  <a:lnTo>
                    <a:pt x="1454111" y="1132306"/>
                  </a:lnTo>
                  <a:lnTo>
                    <a:pt x="1507642" y="1127455"/>
                  </a:lnTo>
                  <a:lnTo>
                    <a:pt x="1559801" y="1121968"/>
                  </a:lnTo>
                  <a:lnTo>
                    <a:pt x="1610588" y="1115860"/>
                  </a:lnTo>
                  <a:lnTo>
                    <a:pt x="1659953" y="1109116"/>
                  </a:lnTo>
                  <a:lnTo>
                    <a:pt x="1707870" y="1101750"/>
                  </a:lnTo>
                  <a:lnTo>
                    <a:pt x="1754314" y="1093774"/>
                  </a:lnTo>
                  <a:lnTo>
                    <a:pt x="1799259" y="1085189"/>
                  </a:lnTo>
                  <a:lnTo>
                    <a:pt x="1842681" y="1075982"/>
                  </a:lnTo>
                  <a:lnTo>
                    <a:pt x="1884540" y="1066177"/>
                  </a:lnTo>
                  <a:lnTo>
                    <a:pt x="1924824" y="1055763"/>
                  </a:lnTo>
                  <a:lnTo>
                    <a:pt x="1963496" y="1044752"/>
                  </a:lnTo>
                  <a:lnTo>
                    <a:pt x="2000516" y="1033145"/>
                  </a:lnTo>
                  <a:lnTo>
                    <a:pt x="2095627" y="997305"/>
                  </a:lnTo>
                  <a:lnTo>
                    <a:pt x="2149233" y="971905"/>
                  </a:lnTo>
                  <a:lnTo>
                    <a:pt x="2196477" y="944968"/>
                  </a:lnTo>
                  <a:lnTo>
                    <a:pt x="2237117" y="916698"/>
                  </a:lnTo>
                  <a:lnTo>
                    <a:pt x="2270937" y="887272"/>
                  </a:lnTo>
                  <a:lnTo>
                    <a:pt x="2297709" y="856894"/>
                  </a:lnTo>
                  <a:lnTo>
                    <a:pt x="2329154" y="794105"/>
                  </a:lnTo>
                  <a:lnTo>
                    <a:pt x="2333396" y="762088"/>
                  </a:lnTo>
                  <a:close/>
                </a:path>
                <a:path w="2493645" h="1148715">
                  <a:moveTo>
                    <a:pt x="2493518" y="284391"/>
                  </a:moveTo>
                  <a:lnTo>
                    <a:pt x="2476995" y="230466"/>
                  </a:lnTo>
                  <a:lnTo>
                    <a:pt x="2449614" y="195008"/>
                  </a:lnTo>
                  <a:lnTo>
                    <a:pt x="2408186" y="160655"/>
                  </a:lnTo>
                  <a:lnTo>
                    <a:pt x="2351887" y="128041"/>
                  </a:lnTo>
                  <a:lnTo>
                    <a:pt x="2279916" y="97777"/>
                  </a:lnTo>
                  <a:lnTo>
                    <a:pt x="2237803" y="83718"/>
                  </a:lnTo>
                  <a:lnTo>
                    <a:pt x="2191461" y="70472"/>
                  </a:lnTo>
                  <a:lnTo>
                    <a:pt x="2140801" y="58127"/>
                  </a:lnTo>
                  <a:lnTo>
                    <a:pt x="2085708" y="46748"/>
                  </a:lnTo>
                  <a:lnTo>
                    <a:pt x="2026094" y="36423"/>
                  </a:lnTo>
                  <a:lnTo>
                    <a:pt x="1961845" y="27228"/>
                  </a:lnTo>
                  <a:lnTo>
                    <a:pt x="1892858" y="19227"/>
                  </a:lnTo>
                  <a:lnTo>
                    <a:pt x="1819046" y="12509"/>
                  </a:lnTo>
                  <a:lnTo>
                    <a:pt x="1740306" y="7162"/>
                  </a:lnTo>
                  <a:lnTo>
                    <a:pt x="1656524" y="3238"/>
                  </a:lnTo>
                  <a:lnTo>
                    <a:pt x="1567599" y="825"/>
                  </a:lnTo>
                  <a:lnTo>
                    <a:pt x="1473454" y="0"/>
                  </a:lnTo>
                  <a:lnTo>
                    <a:pt x="1381645" y="660"/>
                  </a:lnTo>
                  <a:lnTo>
                    <a:pt x="1294193" y="2590"/>
                  </a:lnTo>
                  <a:lnTo>
                    <a:pt x="1210995" y="5740"/>
                  </a:lnTo>
                  <a:lnTo>
                    <a:pt x="1131989" y="10058"/>
                  </a:lnTo>
                  <a:lnTo>
                    <a:pt x="1057109" y="15494"/>
                  </a:lnTo>
                  <a:lnTo>
                    <a:pt x="986269" y="21983"/>
                  </a:lnTo>
                  <a:lnTo>
                    <a:pt x="919429" y="29502"/>
                  </a:lnTo>
                  <a:lnTo>
                    <a:pt x="856475" y="37973"/>
                  </a:lnTo>
                  <a:lnTo>
                    <a:pt x="797369" y="47345"/>
                  </a:lnTo>
                  <a:lnTo>
                    <a:pt x="742035" y="57581"/>
                  </a:lnTo>
                  <a:lnTo>
                    <a:pt x="690397" y="68618"/>
                  </a:lnTo>
                  <a:lnTo>
                    <a:pt x="642366" y="80403"/>
                  </a:lnTo>
                  <a:lnTo>
                    <a:pt x="597903" y="92900"/>
                  </a:lnTo>
                  <a:lnTo>
                    <a:pt x="556920" y="106032"/>
                  </a:lnTo>
                  <a:lnTo>
                    <a:pt x="519341" y="119761"/>
                  </a:lnTo>
                  <a:lnTo>
                    <a:pt x="454139" y="148780"/>
                  </a:lnTo>
                  <a:lnTo>
                    <a:pt x="401726" y="179565"/>
                  </a:lnTo>
                  <a:lnTo>
                    <a:pt x="361530" y="211670"/>
                  </a:lnTo>
                  <a:lnTo>
                    <a:pt x="332981" y="244703"/>
                  </a:lnTo>
                  <a:lnTo>
                    <a:pt x="310769" y="295033"/>
                  </a:lnTo>
                  <a:lnTo>
                    <a:pt x="308571" y="311810"/>
                  </a:lnTo>
                  <a:lnTo>
                    <a:pt x="311886" y="346773"/>
                  </a:lnTo>
                  <a:lnTo>
                    <a:pt x="348068" y="412394"/>
                  </a:lnTo>
                  <a:lnTo>
                    <a:pt x="379374" y="441998"/>
                  </a:lnTo>
                  <a:lnTo>
                    <a:pt x="418439" y="468731"/>
                  </a:lnTo>
                  <a:lnTo>
                    <a:pt x="464489" y="492086"/>
                  </a:lnTo>
                  <a:lnTo>
                    <a:pt x="516737" y="511517"/>
                  </a:lnTo>
                  <a:lnTo>
                    <a:pt x="574395" y="526478"/>
                  </a:lnTo>
                  <a:lnTo>
                    <a:pt x="636701" y="536435"/>
                  </a:lnTo>
                  <a:lnTo>
                    <a:pt x="674966" y="540816"/>
                  </a:lnTo>
                  <a:lnTo>
                    <a:pt x="690791" y="541578"/>
                  </a:lnTo>
                  <a:lnTo>
                    <a:pt x="701535" y="529831"/>
                  </a:lnTo>
                  <a:lnTo>
                    <a:pt x="676325" y="528612"/>
                  </a:lnTo>
                  <a:lnTo>
                    <a:pt x="638086" y="524230"/>
                  </a:lnTo>
                  <a:lnTo>
                    <a:pt x="577900" y="514692"/>
                  </a:lnTo>
                  <a:lnTo>
                    <a:pt x="522185" y="500481"/>
                  </a:lnTo>
                  <a:lnTo>
                    <a:pt x="471690" y="482092"/>
                  </a:lnTo>
                  <a:lnTo>
                    <a:pt x="427189" y="460044"/>
                  </a:lnTo>
                  <a:lnTo>
                    <a:pt x="389407" y="434835"/>
                  </a:lnTo>
                  <a:lnTo>
                    <a:pt x="359130" y="406971"/>
                  </a:lnTo>
                  <a:lnTo>
                    <a:pt x="324078" y="345313"/>
                  </a:lnTo>
                  <a:lnTo>
                    <a:pt x="320827" y="312508"/>
                  </a:lnTo>
                  <a:lnTo>
                    <a:pt x="323100" y="295732"/>
                  </a:lnTo>
                  <a:lnTo>
                    <a:pt x="346671" y="245414"/>
                  </a:lnTo>
                  <a:lnTo>
                    <a:pt x="377088" y="212471"/>
                  </a:lnTo>
                  <a:lnTo>
                    <a:pt x="420014" y="180517"/>
                  </a:lnTo>
                  <a:lnTo>
                    <a:pt x="476084" y="150012"/>
                  </a:lnTo>
                  <a:lnTo>
                    <a:pt x="545922" y="121412"/>
                  </a:lnTo>
                  <a:lnTo>
                    <a:pt x="586206" y="107975"/>
                  </a:lnTo>
                  <a:lnTo>
                    <a:pt x="630161" y="95173"/>
                  </a:lnTo>
                  <a:lnTo>
                    <a:pt x="677887" y="83070"/>
                  </a:lnTo>
                  <a:lnTo>
                    <a:pt x="729437" y="71716"/>
                  </a:lnTo>
                  <a:lnTo>
                    <a:pt x="784910" y="61188"/>
                  </a:lnTo>
                  <a:lnTo>
                    <a:pt x="844384" y="51523"/>
                  </a:lnTo>
                  <a:lnTo>
                    <a:pt x="907923" y="42786"/>
                  </a:lnTo>
                  <a:lnTo>
                    <a:pt x="975626" y="35039"/>
                  </a:lnTo>
                  <a:lnTo>
                    <a:pt x="1047546" y="28321"/>
                  </a:lnTo>
                  <a:lnTo>
                    <a:pt x="1123797" y="22694"/>
                  </a:lnTo>
                  <a:lnTo>
                    <a:pt x="1204417" y="18224"/>
                  </a:lnTo>
                  <a:lnTo>
                    <a:pt x="1289519" y="14960"/>
                  </a:lnTo>
                  <a:lnTo>
                    <a:pt x="1379169" y="12966"/>
                  </a:lnTo>
                  <a:lnTo>
                    <a:pt x="1473454" y="12280"/>
                  </a:lnTo>
                  <a:lnTo>
                    <a:pt x="1566608" y="13106"/>
                  </a:lnTo>
                  <a:lnTo>
                    <a:pt x="1654568" y="15506"/>
                  </a:lnTo>
                  <a:lnTo>
                    <a:pt x="1737436" y="19418"/>
                  </a:lnTo>
                  <a:lnTo>
                    <a:pt x="1815312" y="24726"/>
                  </a:lnTo>
                  <a:lnTo>
                    <a:pt x="1888299" y="31394"/>
                  </a:lnTo>
                  <a:lnTo>
                    <a:pt x="1956498" y="39293"/>
                  </a:lnTo>
                  <a:lnTo>
                    <a:pt x="2020011" y="48374"/>
                  </a:lnTo>
                  <a:lnTo>
                    <a:pt x="2078939" y="58534"/>
                  </a:lnTo>
                  <a:lnTo>
                    <a:pt x="2133371" y="69697"/>
                  </a:lnTo>
                  <a:lnTo>
                    <a:pt x="2183434" y="81788"/>
                  </a:lnTo>
                  <a:lnTo>
                    <a:pt x="2229205" y="94716"/>
                  </a:lnTo>
                  <a:lnTo>
                    <a:pt x="2270785" y="108394"/>
                  </a:lnTo>
                  <a:lnTo>
                    <a:pt x="2308301" y="122745"/>
                  </a:lnTo>
                  <a:lnTo>
                    <a:pt x="2371483" y="153123"/>
                  </a:lnTo>
                  <a:lnTo>
                    <a:pt x="2419553" y="185204"/>
                  </a:lnTo>
                  <a:lnTo>
                    <a:pt x="2453335" y="218313"/>
                  </a:lnTo>
                  <a:lnTo>
                    <a:pt x="2473629" y="251802"/>
                  </a:lnTo>
                  <a:lnTo>
                    <a:pt x="2481364" y="289547"/>
                  </a:lnTo>
                  <a:lnTo>
                    <a:pt x="2477287" y="317703"/>
                  </a:lnTo>
                  <a:lnTo>
                    <a:pt x="2446121" y="371817"/>
                  </a:lnTo>
                  <a:lnTo>
                    <a:pt x="2387231" y="421436"/>
                  </a:lnTo>
                  <a:lnTo>
                    <a:pt x="2348534" y="443979"/>
                  </a:lnTo>
                  <a:lnTo>
                    <a:pt x="2304237" y="464667"/>
                  </a:lnTo>
                  <a:lnTo>
                    <a:pt x="2254834" y="483285"/>
                  </a:lnTo>
                  <a:lnTo>
                    <a:pt x="2200745" y="499579"/>
                  </a:lnTo>
                  <a:lnTo>
                    <a:pt x="2142439" y="513321"/>
                  </a:lnTo>
                  <a:lnTo>
                    <a:pt x="2080361" y="524268"/>
                  </a:lnTo>
                  <a:lnTo>
                    <a:pt x="2014956" y="532180"/>
                  </a:lnTo>
                  <a:lnTo>
                    <a:pt x="1962835" y="534327"/>
                  </a:lnTo>
                  <a:lnTo>
                    <a:pt x="1938147" y="534784"/>
                  </a:lnTo>
                  <a:lnTo>
                    <a:pt x="1938147" y="547065"/>
                  </a:lnTo>
                  <a:lnTo>
                    <a:pt x="2015807" y="544436"/>
                  </a:lnTo>
                  <a:lnTo>
                    <a:pt x="2079548" y="536841"/>
                  </a:lnTo>
                  <a:lnTo>
                    <a:pt x="2140039" y="526503"/>
                  </a:lnTo>
                  <a:lnTo>
                    <a:pt x="2196935" y="513588"/>
                  </a:lnTo>
                  <a:lnTo>
                    <a:pt x="2249906" y="498309"/>
                  </a:lnTo>
                  <a:lnTo>
                    <a:pt x="2298598" y="480822"/>
                  </a:lnTo>
                  <a:lnTo>
                    <a:pt x="2342680" y="461340"/>
                  </a:lnTo>
                  <a:lnTo>
                    <a:pt x="2381808" y="440042"/>
                  </a:lnTo>
                  <a:lnTo>
                    <a:pt x="2415641" y="417093"/>
                  </a:lnTo>
                  <a:lnTo>
                    <a:pt x="2466073" y="367068"/>
                  </a:lnTo>
                  <a:lnTo>
                    <a:pt x="2491244" y="312724"/>
                  </a:lnTo>
                  <a:lnTo>
                    <a:pt x="2493518" y="284391"/>
                  </a:lnTo>
                  <a:close/>
                </a:path>
              </a:pathLst>
            </a:custGeom>
            <a:solidFill>
              <a:srgbClr val="D8D9DA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9" name="object 59"/>
            <p:cNvSpPr/>
            <p:nvPr/>
          </p:nvSpPr>
          <p:spPr>
            <a:xfrm>
              <a:off x="4159542" y="8431365"/>
              <a:ext cx="188595" cy="99695"/>
            </a:xfrm>
            <a:custGeom>
              <a:avLst/>
              <a:gdLst/>
              <a:ahLst/>
              <a:cxnLst/>
              <a:rect l="l" t="t" r="r" b="b"/>
              <a:pathLst>
                <a:path w="188595" h="99695">
                  <a:moveTo>
                    <a:pt x="188074" y="0"/>
                  </a:moveTo>
                  <a:lnTo>
                    <a:pt x="171500" y="0"/>
                  </a:lnTo>
                  <a:lnTo>
                    <a:pt x="100749" y="80073"/>
                  </a:lnTo>
                  <a:lnTo>
                    <a:pt x="100406" y="80073"/>
                  </a:lnTo>
                  <a:lnTo>
                    <a:pt x="107861" y="0"/>
                  </a:lnTo>
                  <a:lnTo>
                    <a:pt x="87591" y="0"/>
                  </a:lnTo>
                  <a:lnTo>
                    <a:pt x="0" y="99098"/>
                  </a:lnTo>
                  <a:lnTo>
                    <a:pt x="16573" y="99098"/>
                  </a:lnTo>
                  <a:lnTo>
                    <a:pt x="87325" y="19037"/>
                  </a:lnTo>
                  <a:lnTo>
                    <a:pt x="87680" y="19037"/>
                  </a:lnTo>
                  <a:lnTo>
                    <a:pt x="81279" y="99098"/>
                  </a:lnTo>
                  <a:lnTo>
                    <a:pt x="100507" y="99098"/>
                  </a:lnTo>
                  <a:lnTo>
                    <a:pt x="188074" y="0"/>
                  </a:lnTo>
                  <a:close/>
                </a:path>
              </a:pathLst>
            </a:custGeom>
            <a:solidFill>
              <a:srgbClr val="E8E9EA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0" name="object 60"/>
            <p:cNvSpPr/>
            <p:nvPr/>
          </p:nvSpPr>
          <p:spPr>
            <a:xfrm>
              <a:off x="4159542" y="8431365"/>
              <a:ext cx="188595" cy="99695"/>
            </a:xfrm>
            <a:custGeom>
              <a:avLst/>
              <a:gdLst/>
              <a:ahLst/>
              <a:cxnLst/>
              <a:rect l="l" t="t" r="r" b="b"/>
              <a:pathLst>
                <a:path w="188595" h="99695">
                  <a:moveTo>
                    <a:pt x="171500" y="0"/>
                  </a:moveTo>
                  <a:lnTo>
                    <a:pt x="188074" y="0"/>
                  </a:lnTo>
                  <a:lnTo>
                    <a:pt x="100507" y="99098"/>
                  </a:lnTo>
                  <a:lnTo>
                    <a:pt x="81279" y="99098"/>
                  </a:lnTo>
                  <a:lnTo>
                    <a:pt x="87680" y="19037"/>
                  </a:lnTo>
                  <a:lnTo>
                    <a:pt x="87325" y="19037"/>
                  </a:lnTo>
                  <a:lnTo>
                    <a:pt x="16573" y="99098"/>
                  </a:lnTo>
                  <a:lnTo>
                    <a:pt x="0" y="99098"/>
                  </a:lnTo>
                  <a:lnTo>
                    <a:pt x="87591" y="0"/>
                  </a:lnTo>
                  <a:lnTo>
                    <a:pt x="107861" y="0"/>
                  </a:lnTo>
                  <a:lnTo>
                    <a:pt x="100406" y="80073"/>
                  </a:lnTo>
                  <a:lnTo>
                    <a:pt x="100749" y="80073"/>
                  </a:lnTo>
                  <a:lnTo>
                    <a:pt x="171500" y="0"/>
                  </a:lnTo>
                  <a:close/>
                </a:path>
              </a:pathLst>
            </a:custGeom>
            <a:ln w="22707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1" name="object 61"/>
            <p:cNvSpPr/>
            <p:nvPr/>
          </p:nvSpPr>
          <p:spPr>
            <a:xfrm>
              <a:off x="5093630" y="8426285"/>
              <a:ext cx="129539" cy="106045"/>
            </a:xfrm>
            <a:custGeom>
              <a:avLst/>
              <a:gdLst/>
              <a:ahLst/>
              <a:cxnLst/>
              <a:rect l="l" t="t" r="r" b="b"/>
              <a:pathLst>
                <a:path w="129539" h="106045">
                  <a:moveTo>
                    <a:pt x="94548" y="0"/>
                  </a:moveTo>
                  <a:lnTo>
                    <a:pt x="55629" y="9671"/>
                  </a:lnTo>
                  <a:lnTo>
                    <a:pt x="29514" y="41991"/>
                  </a:lnTo>
                  <a:lnTo>
                    <a:pt x="32775" y="48947"/>
                  </a:lnTo>
                  <a:lnTo>
                    <a:pt x="39341" y="52905"/>
                  </a:lnTo>
                  <a:lnTo>
                    <a:pt x="45945" y="54787"/>
                  </a:lnTo>
                  <a:lnTo>
                    <a:pt x="69084" y="59563"/>
                  </a:lnTo>
                  <a:lnTo>
                    <a:pt x="80355" y="62527"/>
                  </a:lnTo>
                  <a:lnTo>
                    <a:pt x="86623" y="65997"/>
                  </a:lnTo>
                  <a:lnTo>
                    <a:pt x="88262" y="70698"/>
                  </a:lnTo>
                  <a:lnTo>
                    <a:pt x="85645" y="77355"/>
                  </a:lnTo>
                  <a:lnTo>
                    <a:pt x="77099" y="86091"/>
                  </a:lnTo>
                  <a:lnTo>
                    <a:pt x="65593" y="91243"/>
                  </a:lnTo>
                  <a:lnTo>
                    <a:pt x="53357" y="93689"/>
                  </a:lnTo>
                  <a:lnTo>
                    <a:pt x="42618" y="94310"/>
                  </a:lnTo>
                  <a:lnTo>
                    <a:pt x="30968" y="93194"/>
                  </a:lnTo>
                  <a:lnTo>
                    <a:pt x="21963" y="89373"/>
                  </a:lnTo>
                  <a:lnTo>
                    <a:pt x="17998" y="82137"/>
                  </a:lnTo>
                  <a:lnTo>
                    <a:pt x="21472" y="70777"/>
                  </a:lnTo>
                  <a:lnTo>
                    <a:pt x="5432" y="70777"/>
                  </a:lnTo>
                  <a:lnTo>
                    <a:pt x="1912" y="77636"/>
                  </a:lnTo>
                  <a:lnTo>
                    <a:pt x="0" y="84154"/>
                  </a:lnTo>
                  <a:lnTo>
                    <a:pt x="292" y="90356"/>
                  </a:lnTo>
                  <a:lnTo>
                    <a:pt x="35975" y="105943"/>
                  </a:lnTo>
                  <a:lnTo>
                    <a:pt x="53681" y="104541"/>
                  </a:lnTo>
                  <a:lnTo>
                    <a:pt x="72542" y="99669"/>
                  </a:lnTo>
                  <a:lnTo>
                    <a:pt x="89950" y="90330"/>
                  </a:lnTo>
                  <a:lnTo>
                    <a:pt x="103298" y="75526"/>
                  </a:lnTo>
                  <a:lnTo>
                    <a:pt x="107254" y="65023"/>
                  </a:lnTo>
                  <a:lnTo>
                    <a:pt x="105773" y="57250"/>
                  </a:lnTo>
                  <a:lnTo>
                    <a:pt x="99803" y="51893"/>
                  </a:lnTo>
                  <a:lnTo>
                    <a:pt x="90293" y="48641"/>
                  </a:lnTo>
                  <a:lnTo>
                    <a:pt x="51406" y="40627"/>
                  </a:lnTo>
                  <a:lnTo>
                    <a:pt x="45475" y="37833"/>
                  </a:lnTo>
                  <a:lnTo>
                    <a:pt x="80298" y="12242"/>
                  </a:lnTo>
                  <a:lnTo>
                    <a:pt x="89722" y="11633"/>
                  </a:lnTo>
                  <a:lnTo>
                    <a:pt x="99930" y="12642"/>
                  </a:lnTo>
                  <a:lnTo>
                    <a:pt x="107853" y="16027"/>
                  </a:lnTo>
                  <a:lnTo>
                    <a:pt x="111558" y="22327"/>
                  </a:lnTo>
                  <a:lnTo>
                    <a:pt x="109115" y="32080"/>
                  </a:lnTo>
                  <a:lnTo>
                    <a:pt x="125168" y="32080"/>
                  </a:lnTo>
                  <a:lnTo>
                    <a:pt x="129036" y="22395"/>
                  </a:lnTo>
                  <a:lnTo>
                    <a:pt x="128617" y="11887"/>
                  </a:lnTo>
                  <a:lnTo>
                    <a:pt x="118819" y="3455"/>
                  </a:lnTo>
                  <a:lnTo>
                    <a:pt x="94548" y="0"/>
                  </a:lnTo>
                  <a:close/>
                </a:path>
              </a:pathLst>
            </a:custGeom>
            <a:solidFill>
              <a:srgbClr val="77797B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2" name="object 62"/>
            <p:cNvSpPr/>
            <p:nvPr/>
          </p:nvSpPr>
          <p:spPr>
            <a:xfrm>
              <a:off x="5093630" y="8426285"/>
              <a:ext cx="129539" cy="106045"/>
            </a:xfrm>
            <a:custGeom>
              <a:avLst/>
              <a:gdLst/>
              <a:ahLst/>
              <a:cxnLst/>
              <a:rect l="l" t="t" r="r" b="b"/>
              <a:pathLst>
                <a:path w="129539" h="106045">
                  <a:moveTo>
                    <a:pt x="109115" y="32080"/>
                  </a:moveTo>
                  <a:lnTo>
                    <a:pt x="111558" y="22327"/>
                  </a:lnTo>
                  <a:lnTo>
                    <a:pt x="107853" y="16027"/>
                  </a:lnTo>
                  <a:lnTo>
                    <a:pt x="99930" y="12642"/>
                  </a:lnTo>
                  <a:lnTo>
                    <a:pt x="89722" y="11633"/>
                  </a:lnTo>
                  <a:lnTo>
                    <a:pt x="80298" y="12242"/>
                  </a:lnTo>
                  <a:lnTo>
                    <a:pt x="69397" y="14730"/>
                  </a:lnTo>
                  <a:lnTo>
                    <a:pt x="58841" y="20082"/>
                  </a:lnTo>
                  <a:lnTo>
                    <a:pt x="50453" y="29286"/>
                  </a:lnTo>
                  <a:lnTo>
                    <a:pt x="45475" y="37833"/>
                  </a:lnTo>
                  <a:lnTo>
                    <a:pt x="51406" y="40627"/>
                  </a:lnTo>
                  <a:lnTo>
                    <a:pt x="57997" y="42037"/>
                  </a:lnTo>
                  <a:lnTo>
                    <a:pt x="90293" y="48641"/>
                  </a:lnTo>
                  <a:lnTo>
                    <a:pt x="99803" y="51893"/>
                  </a:lnTo>
                  <a:lnTo>
                    <a:pt x="105773" y="57250"/>
                  </a:lnTo>
                  <a:lnTo>
                    <a:pt x="107254" y="65023"/>
                  </a:lnTo>
                  <a:lnTo>
                    <a:pt x="103298" y="75526"/>
                  </a:lnTo>
                  <a:lnTo>
                    <a:pt x="89950" y="90330"/>
                  </a:lnTo>
                  <a:lnTo>
                    <a:pt x="72542" y="99669"/>
                  </a:lnTo>
                  <a:lnTo>
                    <a:pt x="53681" y="104541"/>
                  </a:lnTo>
                  <a:lnTo>
                    <a:pt x="35975" y="105943"/>
                  </a:lnTo>
                  <a:lnTo>
                    <a:pt x="21457" y="105002"/>
                  </a:lnTo>
                  <a:lnTo>
                    <a:pt x="0" y="84154"/>
                  </a:lnTo>
                  <a:lnTo>
                    <a:pt x="1912" y="77636"/>
                  </a:lnTo>
                  <a:lnTo>
                    <a:pt x="5432" y="70777"/>
                  </a:lnTo>
                  <a:lnTo>
                    <a:pt x="21472" y="70777"/>
                  </a:lnTo>
                  <a:lnTo>
                    <a:pt x="17998" y="82137"/>
                  </a:lnTo>
                  <a:lnTo>
                    <a:pt x="21963" y="89373"/>
                  </a:lnTo>
                  <a:lnTo>
                    <a:pt x="30968" y="93194"/>
                  </a:lnTo>
                  <a:lnTo>
                    <a:pt x="42618" y="94310"/>
                  </a:lnTo>
                  <a:lnTo>
                    <a:pt x="53357" y="93689"/>
                  </a:lnTo>
                  <a:lnTo>
                    <a:pt x="65593" y="91243"/>
                  </a:lnTo>
                  <a:lnTo>
                    <a:pt x="77099" y="86091"/>
                  </a:lnTo>
                  <a:lnTo>
                    <a:pt x="85645" y="77355"/>
                  </a:lnTo>
                  <a:lnTo>
                    <a:pt x="88262" y="70698"/>
                  </a:lnTo>
                  <a:lnTo>
                    <a:pt x="86623" y="65997"/>
                  </a:lnTo>
                  <a:lnTo>
                    <a:pt x="80355" y="62527"/>
                  </a:lnTo>
                  <a:lnTo>
                    <a:pt x="69084" y="59563"/>
                  </a:lnTo>
                  <a:lnTo>
                    <a:pt x="45945" y="54787"/>
                  </a:lnTo>
                  <a:lnTo>
                    <a:pt x="39341" y="52905"/>
                  </a:lnTo>
                  <a:lnTo>
                    <a:pt x="32775" y="48947"/>
                  </a:lnTo>
                  <a:lnTo>
                    <a:pt x="29514" y="41991"/>
                  </a:lnTo>
                  <a:lnTo>
                    <a:pt x="32826" y="31115"/>
                  </a:lnTo>
                  <a:lnTo>
                    <a:pt x="42031" y="19631"/>
                  </a:lnTo>
                  <a:lnTo>
                    <a:pt x="55629" y="9671"/>
                  </a:lnTo>
                  <a:lnTo>
                    <a:pt x="73256" y="2654"/>
                  </a:lnTo>
                  <a:lnTo>
                    <a:pt x="94548" y="0"/>
                  </a:lnTo>
                  <a:lnTo>
                    <a:pt x="118819" y="3455"/>
                  </a:lnTo>
                  <a:lnTo>
                    <a:pt x="128617" y="11887"/>
                  </a:lnTo>
                  <a:lnTo>
                    <a:pt x="129036" y="22395"/>
                  </a:lnTo>
                  <a:lnTo>
                    <a:pt x="125168" y="32080"/>
                  </a:lnTo>
                  <a:lnTo>
                    <a:pt x="109115" y="32080"/>
                  </a:lnTo>
                  <a:close/>
                </a:path>
              </a:pathLst>
            </a:custGeom>
            <a:ln w="22707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3" name="object 63"/>
            <p:cNvSpPr/>
            <p:nvPr/>
          </p:nvSpPr>
          <p:spPr>
            <a:xfrm>
              <a:off x="4159542" y="8426285"/>
              <a:ext cx="1063625" cy="106045"/>
            </a:xfrm>
            <a:custGeom>
              <a:avLst/>
              <a:gdLst/>
              <a:ahLst/>
              <a:cxnLst/>
              <a:rect l="l" t="t" r="r" b="b"/>
              <a:pathLst>
                <a:path w="1063625" h="106045">
                  <a:moveTo>
                    <a:pt x="188074" y="5080"/>
                  </a:moveTo>
                  <a:lnTo>
                    <a:pt x="171500" y="5080"/>
                  </a:lnTo>
                  <a:lnTo>
                    <a:pt x="100749" y="85153"/>
                  </a:lnTo>
                  <a:lnTo>
                    <a:pt x="100406" y="85153"/>
                  </a:lnTo>
                  <a:lnTo>
                    <a:pt x="107861" y="5080"/>
                  </a:lnTo>
                  <a:lnTo>
                    <a:pt x="87591" y="5080"/>
                  </a:lnTo>
                  <a:lnTo>
                    <a:pt x="0" y="104178"/>
                  </a:lnTo>
                  <a:lnTo>
                    <a:pt x="16573" y="104178"/>
                  </a:lnTo>
                  <a:lnTo>
                    <a:pt x="87325" y="24117"/>
                  </a:lnTo>
                  <a:lnTo>
                    <a:pt x="87680" y="24117"/>
                  </a:lnTo>
                  <a:lnTo>
                    <a:pt x="81280" y="104178"/>
                  </a:lnTo>
                  <a:lnTo>
                    <a:pt x="100507" y="104178"/>
                  </a:lnTo>
                  <a:lnTo>
                    <a:pt x="188074" y="5080"/>
                  </a:lnTo>
                  <a:close/>
                </a:path>
                <a:path w="1063625" h="106045">
                  <a:moveTo>
                    <a:pt x="1063117" y="22402"/>
                  </a:moveTo>
                  <a:lnTo>
                    <a:pt x="1062697" y="11887"/>
                  </a:lnTo>
                  <a:lnTo>
                    <a:pt x="1052906" y="3467"/>
                  </a:lnTo>
                  <a:lnTo>
                    <a:pt x="1028636" y="0"/>
                  </a:lnTo>
                  <a:lnTo>
                    <a:pt x="1007338" y="2654"/>
                  </a:lnTo>
                  <a:lnTo>
                    <a:pt x="989711" y="9677"/>
                  </a:lnTo>
                  <a:lnTo>
                    <a:pt x="976109" y="19634"/>
                  </a:lnTo>
                  <a:lnTo>
                    <a:pt x="966914" y="31115"/>
                  </a:lnTo>
                  <a:lnTo>
                    <a:pt x="963599" y="41998"/>
                  </a:lnTo>
                  <a:lnTo>
                    <a:pt x="966863" y="48958"/>
                  </a:lnTo>
                  <a:lnTo>
                    <a:pt x="973429" y="52908"/>
                  </a:lnTo>
                  <a:lnTo>
                    <a:pt x="980033" y="54787"/>
                  </a:lnTo>
                  <a:lnTo>
                    <a:pt x="1003173" y="59563"/>
                  </a:lnTo>
                  <a:lnTo>
                    <a:pt x="1014437" y="62534"/>
                  </a:lnTo>
                  <a:lnTo>
                    <a:pt x="1020711" y="66001"/>
                  </a:lnTo>
                  <a:lnTo>
                    <a:pt x="1022350" y="70700"/>
                  </a:lnTo>
                  <a:lnTo>
                    <a:pt x="1019733" y="77355"/>
                  </a:lnTo>
                  <a:lnTo>
                    <a:pt x="1011186" y="86093"/>
                  </a:lnTo>
                  <a:lnTo>
                    <a:pt x="999680" y="91249"/>
                  </a:lnTo>
                  <a:lnTo>
                    <a:pt x="987437" y="93700"/>
                  </a:lnTo>
                  <a:lnTo>
                    <a:pt x="976706" y="94310"/>
                  </a:lnTo>
                  <a:lnTo>
                    <a:pt x="965047" y="93205"/>
                  </a:lnTo>
                  <a:lnTo>
                    <a:pt x="956043" y="89382"/>
                  </a:lnTo>
                  <a:lnTo>
                    <a:pt x="952080" y="82143"/>
                  </a:lnTo>
                  <a:lnTo>
                    <a:pt x="955560" y="70777"/>
                  </a:lnTo>
                  <a:lnTo>
                    <a:pt x="939520" y="70777"/>
                  </a:lnTo>
                  <a:lnTo>
                    <a:pt x="935990" y="77647"/>
                  </a:lnTo>
                  <a:lnTo>
                    <a:pt x="934085" y="84162"/>
                  </a:lnTo>
                  <a:lnTo>
                    <a:pt x="934377" y="90360"/>
                  </a:lnTo>
                  <a:lnTo>
                    <a:pt x="970064" y="105943"/>
                  </a:lnTo>
                  <a:lnTo>
                    <a:pt x="987767" y="104546"/>
                  </a:lnTo>
                  <a:lnTo>
                    <a:pt x="1006627" y="99669"/>
                  </a:lnTo>
                  <a:lnTo>
                    <a:pt x="1024026" y="90335"/>
                  </a:lnTo>
                  <a:lnTo>
                    <a:pt x="1037386" y="75526"/>
                  </a:lnTo>
                  <a:lnTo>
                    <a:pt x="1041336" y="65024"/>
                  </a:lnTo>
                  <a:lnTo>
                    <a:pt x="1039850" y="57251"/>
                  </a:lnTo>
                  <a:lnTo>
                    <a:pt x="1033881" y="51904"/>
                  </a:lnTo>
                  <a:lnTo>
                    <a:pt x="1024382" y="48641"/>
                  </a:lnTo>
                  <a:lnTo>
                    <a:pt x="985494" y="40627"/>
                  </a:lnTo>
                  <a:lnTo>
                    <a:pt x="979563" y="37833"/>
                  </a:lnTo>
                  <a:lnTo>
                    <a:pt x="1014374" y="12255"/>
                  </a:lnTo>
                  <a:lnTo>
                    <a:pt x="1023810" y="11633"/>
                  </a:lnTo>
                  <a:lnTo>
                    <a:pt x="1034008" y="12649"/>
                  </a:lnTo>
                  <a:lnTo>
                    <a:pt x="1041933" y="16040"/>
                  </a:lnTo>
                  <a:lnTo>
                    <a:pt x="1045641" y="22339"/>
                  </a:lnTo>
                  <a:lnTo>
                    <a:pt x="1043203" y="32080"/>
                  </a:lnTo>
                  <a:lnTo>
                    <a:pt x="1059256" y="32080"/>
                  </a:lnTo>
                  <a:lnTo>
                    <a:pt x="1063117" y="22402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4" name="object 64"/>
            <p:cNvSpPr/>
            <p:nvPr/>
          </p:nvSpPr>
          <p:spPr>
            <a:xfrm>
              <a:off x="4006304" y="8406092"/>
              <a:ext cx="728345" cy="333375"/>
            </a:xfrm>
            <a:custGeom>
              <a:avLst/>
              <a:gdLst/>
              <a:ahLst/>
              <a:cxnLst/>
              <a:rect l="l" t="t" r="r" b="b"/>
              <a:pathLst>
                <a:path w="728345" h="333375">
                  <a:moveTo>
                    <a:pt x="71729" y="332803"/>
                  </a:moveTo>
                  <a:lnTo>
                    <a:pt x="619404" y="332803"/>
                  </a:lnTo>
                  <a:lnTo>
                    <a:pt x="619404" y="163537"/>
                  </a:lnTo>
                  <a:lnTo>
                    <a:pt x="619302" y="163245"/>
                  </a:lnTo>
                  <a:lnTo>
                    <a:pt x="0" y="162801"/>
                  </a:lnTo>
                  <a:lnTo>
                    <a:pt x="0" y="302323"/>
                  </a:lnTo>
                </a:path>
                <a:path w="728345" h="333375">
                  <a:moveTo>
                    <a:pt x="148793" y="0"/>
                  </a:moveTo>
                  <a:lnTo>
                    <a:pt x="0" y="162801"/>
                  </a:lnTo>
                  <a:lnTo>
                    <a:pt x="619302" y="163245"/>
                  </a:lnTo>
                  <a:lnTo>
                    <a:pt x="727913" y="152"/>
                  </a:lnTo>
                  <a:lnTo>
                    <a:pt x="148793" y="0"/>
                  </a:lnTo>
                  <a:close/>
                </a:path>
              </a:pathLst>
            </a:custGeom>
            <a:ln w="4572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65" name="object 65"/>
          <p:cNvSpPr txBox="1"/>
          <p:nvPr/>
        </p:nvSpPr>
        <p:spPr>
          <a:xfrm>
            <a:off x="7957821" y="539750"/>
            <a:ext cx="1075055" cy="228268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1400" spc="60" dirty="0">
                <a:latin typeface="Microsoft Sans Serif"/>
                <a:cs typeface="Microsoft Sans Serif"/>
              </a:rPr>
              <a:t>Magnetismo</a:t>
            </a:r>
            <a:endParaRPr sz="1400">
              <a:latin typeface="Microsoft Sans Serif"/>
              <a:cs typeface="Microsoft Sans Serif"/>
            </a:endParaRPr>
          </a:p>
        </p:txBody>
      </p:sp>
      <p:sp>
        <p:nvSpPr>
          <p:cNvPr id="71" name="object 71"/>
          <p:cNvSpPr txBox="1"/>
          <p:nvPr/>
        </p:nvSpPr>
        <p:spPr>
          <a:xfrm>
            <a:off x="8953501" y="9462820"/>
            <a:ext cx="200025" cy="207749"/>
          </a:xfrm>
          <a:prstGeom prst="rect">
            <a:avLst/>
          </a:prstGeom>
        </p:spPr>
        <p:txBody>
          <a:bodyPr vert="horz" wrap="square" lIns="0" tIns="22860" rIns="0" bIns="0" rtlCol="0">
            <a:spAutoFit/>
          </a:bodyPr>
          <a:lstStyle/>
          <a:p>
            <a:pPr marL="12700">
              <a:spcBef>
                <a:spcPts val="180"/>
              </a:spcBef>
            </a:pPr>
            <a:r>
              <a:rPr sz="1200" spc="15" dirty="0">
                <a:latin typeface="Microsoft Sans Serif"/>
                <a:cs typeface="Microsoft Sans Serif"/>
              </a:rPr>
              <a:t>20</a:t>
            </a:r>
            <a:endParaRPr sz="1200">
              <a:latin typeface="Microsoft Sans Serif"/>
              <a:cs typeface="Microsoft Sans Serif"/>
            </a:endParaRPr>
          </a:p>
        </p:txBody>
      </p:sp>
      <p:sp>
        <p:nvSpPr>
          <p:cNvPr id="66" name="object 66"/>
          <p:cNvSpPr txBox="1"/>
          <p:nvPr/>
        </p:nvSpPr>
        <p:spPr>
          <a:xfrm>
            <a:off x="7957810" y="1875789"/>
            <a:ext cx="4399915" cy="167005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 indent="-635">
              <a:lnSpc>
                <a:spcPct val="126299"/>
              </a:lnSpc>
              <a:spcBef>
                <a:spcPts val="100"/>
              </a:spcBef>
            </a:pPr>
            <a:r>
              <a:rPr sz="950" spc="25" dirty="0">
                <a:latin typeface="Microsoft Sans Serif"/>
                <a:cs typeface="Microsoft Sans Serif"/>
              </a:rPr>
              <a:t>Los.principios.de.</a:t>
            </a:r>
            <a:r>
              <a:rPr sz="950" b="1" spc="25" dirty="0">
                <a:latin typeface="Arial"/>
                <a:cs typeface="Arial"/>
              </a:rPr>
              <a:t>magnetismo</a:t>
            </a:r>
            <a:r>
              <a:rPr sz="950" spc="25" dirty="0">
                <a:latin typeface="Microsoft Sans Serif"/>
                <a:cs typeface="Microsoft Sans Serif"/>
              </a:rPr>
              <a:t>son.parte.integral.de.la.electricidad.. </a:t>
            </a:r>
            <a:r>
              <a:rPr sz="950" spc="30" dirty="0">
                <a:latin typeface="Microsoft Sans Serif"/>
                <a:cs typeface="Microsoft Sans Serif"/>
              </a:rPr>
              <a:t> </a:t>
            </a:r>
            <a:r>
              <a:rPr sz="950" spc="25" dirty="0">
                <a:latin typeface="Microsoft Sans Serif"/>
                <a:cs typeface="Microsoft Sans Serif"/>
              </a:rPr>
              <a:t>De.hecho,.el.magnetismo.puede.utilizarse.para.producir.corriente.eléctrica.y. </a:t>
            </a:r>
            <a:r>
              <a:rPr sz="950" spc="-240" dirty="0">
                <a:latin typeface="Microsoft Sans Serif"/>
                <a:cs typeface="Microsoft Sans Serif"/>
              </a:rPr>
              <a:t> </a:t>
            </a:r>
            <a:r>
              <a:rPr sz="950" spc="5" dirty="0">
                <a:latin typeface="Microsoft Sans Serif"/>
                <a:cs typeface="Microsoft Sans Serif"/>
              </a:rPr>
              <a:t>viceversa.</a:t>
            </a:r>
            <a:endParaRPr sz="950">
              <a:latin typeface="Microsoft Sans Serif"/>
              <a:cs typeface="Microsoft Sans Serif"/>
            </a:endParaRPr>
          </a:p>
          <a:p>
            <a:pPr>
              <a:spcBef>
                <a:spcPts val="15"/>
              </a:spcBef>
            </a:pPr>
            <a:endParaRPr sz="1250">
              <a:latin typeface="Microsoft Sans Serif"/>
              <a:cs typeface="Microsoft Sans Serif"/>
            </a:endParaRPr>
          </a:p>
          <a:p>
            <a:pPr marL="12700" marR="41910">
              <a:lnSpc>
                <a:spcPct val="133300"/>
              </a:lnSpc>
            </a:pPr>
            <a:r>
              <a:rPr sz="900" spc="25" dirty="0">
                <a:latin typeface="Microsoft Sans Serif"/>
                <a:cs typeface="Microsoft Sans Serif"/>
              </a:rPr>
              <a:t>Cuando.pensamos.en.un.imán.permanente,.a </a:t>
            </a:r>
            <a:r>
              <a:rPr sz="900" spc="35" dirty="0">
                <a:latin typeface="Microsoft Sans Serif"/>
                <a:cs typeface="Microsoft Sans Serif"/>
              </a:rPr>
              <a:t>menudo.imaginamos.un. </a:t>
            </a:r>
            <a:r>
              <a:rPr sz="900" spc="40" dirty="0">
                <a:latin typeface="Microsoft Sans Serif"/>
                <a:cs typeface="Microsoft Sans Serif"/>
              </a:rPr>
              <a:t> </a:t>
            </a:r>
            <a:r>
              <a:rPr sz="900" spc="30" dirty="0">
                <a:latin typeface="Microsoft Sans Serif"/>
                <a:cs typeface="Microsoft Sans Serif"/>
              </a:rPr>
              <a:t>una.herradura.o.un.imán.de.barra.o.una.aguja.de.brújula,.pero.permanente. </a:t>
            </a:r>
            <a:r>
              <a:rPr sz="900" spc="35" dirty="0">
                <a:latin typeface="Microsoft Sans Serif"/>
                <a:cs typeface="Microsoft Sans Serif"/>
              </a:rPr>
              <a:t> </a:t>
            </a:r>
            <a:r>
              <a:rPr sz="900" spc="20" dirty="0">
                <a:latin typeface="Microsoft Sans Serif"/>
                <a:cs typeface="Microsoft Sans Serif"/>
              </a:rPr>
              <a:t>los.imanes.vienen.en.muchas.formas..Sin</a:t>
            </a:r>
            <a:r>
              <a:rPr sz="900" spc="-50" dirty="0">
                <a:latin typeface="Microsoft Sans Serif"/>
                <a:cs typeface="Microsoft Sans Serif"/>
              </a:rPr>
              <a:t> </a:t>
            </a:r>
            <a:r>
              <a:rPr sz="900" spc="25" dirty="0">
                <a:latin typeface="Microsoft Sans Serif"/>
                <a:cs typeface="Microsoft Sans Serif"/>
              </a:rPr>
              <a:t>embargo,.todos.los.imanes.tienen.dos. </a:t>
            </a:r>
            <a:r>
              <a:rPr sz="900" spc="-225" dirty="0">
                <a:latin typeface="Microsoft Sans Serif"/>
                <a:cs typeface="Microsoft Sans Serif"/>
              </a:rPr>
              <a:t> </a:t>
            </a:r>
            <a:r>
              <a:rPr sz="900" spc="25" dirty="0">
                <a:latin typeface="Microsoft Sans Serif"/>
                <a:cs typeface="Microsoft Sans Serif"/>
              </a:rPr>
              <a:t>características..Atraen.el.hierro.y.si.tienen.movimiento.libre. </a:t>
            </a:r>
            <a:r>
              <a:rPr sz="900" spc="30" dirty="0">
                <a:latin typeface="Microsoft Sans Serif"/>
                <a:cs typeface="Microsoft Sans Serif"/>
              </a:rPr>
              <a:t> </a:t>
            </a:r>
            <a:r>
              <a:rPr sz="900" spc="25" dirty="0">
                <a:latin typeface="Microsoft Sans Serif"/>
                <a:cs typeface="Microsoft Sans Serif"/>
              </a:rPr>
              <a:t>(como.la.aguja.de.la.brújula),.un.imán.asume.una.orientación.norte-sur..</a:t>
            </a:r>
            <a:endParaRPr sz="900">
              <a:latin typeface="Microsoft Sans Serif"/>
              <a:cs typeface="Microsoft Sans Serif"/>
            </a:endParaRPr>
          </a:p>
        </p:txBody>
      </p:sp>
      <p:sp>
        <p:nvSpPr>
          <p:cNvPr id="67" name="object 67"/>
          <p:cNvSpPr txBox="1"/>
          <p:nvPr/>
        </p:nvSpPr>
        <p:spPr>
          <a:xfrm>
            <a:off x="8265209" y="4312334"/>
            <a:ext cx="116205" cy="21287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1300" spc="-155" dirty="0">
                <a:latin typeface="Microsoft Sans Serif"/>
                <a:cs typeface="Microsoft Sans Serif"/>
              </a:rPr>
              <a:t>S</a:t>
            </a:r>
            <a:endParaRPr sz="1300">
              <a:latin typeface="Microsoft Sans Serif"/>
              <a:cs typeface="Microsoft Sans Serif"/>
            </a:endParaRPr>
          </a:p>
        </p:txBody>
      </p:sp>
      <p:sp>
        <p:nvSpPr>
          <p:cNvPr id="68" name="object 68"/>
          <p:cNvSpPr txBox="1"/>
          <p:nvPr/>
        </p:nvSpPr>
        <p:spPr>
          <a:xfrm>
            <a:off x="8259653" y="4723075"/>
            <a:ext cx="155575" cy="7437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400" spc="20" dirty="0">
                <a:solidFill>
                  <a:srgbClr val="FFFFFF"/>
                </a:solidFill>
                <a:latin typeface="Microsoft Sans Serif"/>
                <a:cs typeface="Microsoft Sans Serif"/>
              </a:rPr>
              <a:t>norte</a:t>
            </a:r>
            <a:endParaRPr sz="400">
              <a:latin typeface="Microsoft Sans Serif"/>
              <a:cs typeface="Microsoft Sans Serif"/>
            </a:endParaRPr>
          </a:p>
        </p:txBody>
      </p:sp>
      <p:sp>
        <p:nvSpPr>
          <p:cNvPr id="69" name="object 69"/>
          <p:cNvSpPr txBox="1"/>
          <p:nvPr/>
        </p:nvSpPr>
        <p:spPr>
          <a:xfrm>
            <a:off x="5761990" y="5838190"/>
            <a:ext cx="1664970" cy="159018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950" b="1" spc="5" dirty="0">
                <a:latin typeface="Arial"/>
                <a:cs typeface="Arial"/>
              </a:rPr>
              <a:t>Líneas</a:t>
            </a:r>
            <a:r>
              <a:rPr sz="950" b="1" spc="-35" dirty="0">
                <a:latin typeface="Arial"/>
                <a:cs typeface="Arial"/>
              </a:rPr>
              <a:t> </a:t>
            </a:r>
            <a:r>
              <a:rPr sz="950" b="1" spc="30" dirty="0">
                <a:latin typeface="Arial"/>
                <a:cs typeface="Arial"/>
              </a:rPr>
              <a:t>magnéticas</a:t>
            </a:r>
            <a:r>
              <a:rPr sz="950" b="1" spc="-35" dirty="0">
                <a:latin typeface="Arial"/>
                <a:cs typeface="Arial"/>
              </a:rPr>
              <a:t> </a:t>
            </a:r>
            <a:r>
              <a:rPr sz="950" b="1" spc="25" dirty="0">
                <a:latin typeface="Arial"/>
                <a:cs typeface="Arial"/>
              </a:rPr>
              <a:t>de</a:t>
            </a:r>
            <a:r>
              <a:rPr sz="950" b="1" spc="-35" dirty="0">
                <a:latin typeface="Arial"/>
                <a:cs typeface="Arial"/>
              </a:rPr>
              <a:t> </a:t>
            </a:r>
            <a:r>
              <a:rPr sz="950" b="1" spc="20" dirty="0">
                <a:latin typeface="Arial"/>
                <a:cs typeface="Arial"/>
              </a:rPr>
              <a:t>flujo</a:t>
            </a:r>
            <a:r>
              <a:rPr sz="950" spc="20" dirty="0">
                <a:latin typeface="Microsoft Sans Serif"/>
                <a:cs typeface="Microsoft Sans Serif"/>
              </a:rPr>
              <a:t>.</a:t>
            </a:r>
            <a:endParaRPr sz="950">
              <a:latin typeface="Microsoft Sans Serif"/>
              <a:cs typeface="Microsoft Sans Serif"/>
            </a:endParaRPr>
          </a:p>
        </p:txBody>
      </p:sp>
      <p:sp>
        <p:nvSpPr>
          <p:cNvPr id="70" name="object 70"/>
          <p:cNvSpPr txBox="1"/>
          <p:nvPr/>
        </p:nvSpPr>
        <p:spPr>
          <a:xfrm>
            <a:off x="7957770" y="5800090"/>
            <a:ext cx="4619625" cy="13055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 indent="-635">
              <a:lnSpc>
                <a:spcPct val="126299"/>
              </a:lnSpc>
              <a:spcBef>
                <a:spcPts val="100"/>
              </a:spcBef>
            </a:pPr>
            <a:r>
              <a:rPr sz="950" spc="20" dirty="0">
                <a:latin typeface="Microsoft Sans Serif"/>
                <a:cs typeface="Microsoft Sans Serif"/>
              </a:rPr>
              <a:t>Cada.imán.tiene.dos.</a:t>
            </a:r>
            <a:r>
              <a:rPr sz="950" b="1" spc="20" dirty="0">
                <a:latin typeface="Arial"/>
                <a:cs typeface="Arial"/>
              </a:rPr>
              <a:t>postes</a:t>
            </a:r>
            <a:r>
              <a:rPr sz="950" spc="20" dirty="0">
                <a:latin typeface="Microsoft Sans Serif"/>
                <a:cs typeface="Microsoft Sans Serif"/>
              </a:rPr>
              <a:t>,.un.polo.norte.y.uno.sur. poste..Invisible.</a:t>
            </a:r>
            <a:r>
              <a:rPr sz="950" b="1" spc="20" dirty="0">
                <a:latin typeface="Arial"/>
                <a:cs typeface="Arial"/>
              </a:rPr>
              <a:t>líneas </a:t>
            </a:r>
            <a:r>
              <a:rPr sz="950" b="1" spc="25" dirty="0">
                <a:latin typeface="Arial"/>
                <a:cs typeface="Arial"/>
              </a:rPr>
              <a:t> </a:t>
            </a:r>
            <a:r>
              <a:rPr sz="950" b="1" spc="30" dirty="0">
                <a:latin typeface="Arial"/>
                <a:cs typeface="Arial"/>
              </a:rPr>
              <a:t>magnéticas </a:t>
            </a:r>
            <a:r>
              <a:rPr sz="950" b="1" spc="25" dirty="0">
                <a:latin typeface="Arial"/>
                <a:cs typeface="Arial"/>
              </a:rPr>
              <a:t>de flujo</a:t>
            </a:r>
            <a:r>
              <a:rPr sz="950" spc="25" dirty="0">
                <a:latin typeface="Microsoft Sans Serif"/>
                <a:cs typeface="Microsoft Sans Serif"/>
              </a:rPr>
              <a:t>.dejar.el.polo.norte.y. </a:t>
            </a:r>
            <a:r>
              <a:rPr sz="950" spc="30" dirty="0">
                <a:latin typeface="Microsoft Sans Serif"/>
                <a:cs typeface="Microsoft Sans Serif"/>
              </a:rPr>
              <a:t> </a:t>
            </a:r>
            <a:r>
              <a:rPr sz="950" spc="20" dirty="0">
                <a:latin typeface="Microsoft Sans Serif"/>
                <a:cs typeface="Microsoft Sans Serif"/>
              </a:rPr>
              <a:t>entrar.en.el.polo.sur..Mientras.las.líneas.de.flujo.son.invisibles,.las. </a:t>
            </a:r>
            <a:r>
              <a:rPr sz="950" spc="25" dirty="0">
                <a:latin typeface="Microsoft Sans Serif"/>
                <a:cs typeface="Microsoft Sans Serif"/>
              </a:rPr>
              <a:t> </a:t>
            </a:r>
            <a:r>
              <a:rPr sz="950" spc="20" dirty="0">
                <a:latin typeface="Microsoft Sans Serif"/>
                <a:cs typeface="Microsoft Sans Serif"/>
              </a:rPr>
              <a:t>los.efectos.de.los.campos.magnéticos.pueden.hacerse.visibles..Cuando.una.hoja.  de.papel.se.coloca.sobre.un.imán.y.las.limaduras.de.hierro.esparcen.sueltas. </a:t>
            </a:r>
            <a:r>
              <a:rPr sz="950" spc="25" dirty="0">
                <a:latin typeface="Microsoft Sans Serif"/>
                <a:cs typeface="Microsoft Sans Serif"/>
              </a:rPr>
              <a:t> </a:t>
            </a:r>
            <a:r>
              <a:rPr sz="950" spc="15" dirty="0">
                <a:latin typeface="Microsoft Sans Serif"/>
                <a:cs typeface="Microsoft Sans Serif"/>
              </a:rPr>
              <a:t>sobre.él,.las.limaduras.se.disponen.a.sí</a:t>
            </a:r>
            <a:r>
              <a:rPr sz="950" spc="-5" dirty="0">
                <a:latin typeface="Microsoft Sans Serif"/>
                <a:cs typeface="Microsoft Sans Serif"/>
              </a:rPr>
              <a:t> </a:t>
            </a:r>
            <a:r>
              <a:rPr sz="950" spc="15" dirty="0">
                <a:latin typeface="Microsoft Sans Serif"/>
                <a:cs typeface="Microsoft Sans Serif"/>
              </a:rPr>
              <a:t>mismas.a.lo.líneas.invisibles.de.</a:t>
            </a:r>
            <a:endParaRPr sz="950">
              <a:latin typeface="Microsoft Sans Serif"/>
              <a:cs typeface="Microsoft Sans Serif"/>
            </a:endParaRPr>
          </a:p>
          <a:p>
            <a:pPr marL="12700">
              <a:spcBef>
                <a:spcPts val="300"/>
              </a:spcBef>
            </a:pPr>
            <a:r>
              <a:rPr sz="950" spc="25" dirty="0">
                <a:latin typeface="Microsoft Sans Serif"/>
                <a:cs typeface="Microsoft Sans Serif"/>
              </a:rPr>
              <a:t>flujo..</a:t>
            </a:r>
            <a:endParaRPr sz="950">
              <a:latin typeface="Microsoft Sans Serif"/>
              <a:cs typeface="Microsoft Sans Serif"/>
            </a:endParaRP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8248002" y="4360088"/>
            <a:ext cx="417830" cy="189865"/>
            <a:chOff x="3193402" y="4360087"/>
            <a:chExt cx="417830" cy="189865"/>
          </a:xfrm>
        </p:grpSpPr>
        <p:sp>
          <p:nvSpPr>
            <p:cNvPr id="3" name="object 3"/>
            <p:cNvSpPr/>
            <p:nvPr/>
          </p:nvSpPr>
          <p:spPr>
            <a:xfrm>
              <a:off x="3199752" y="4366437"/>
              <a:ext cx="405130" cy="177165"/>
            </a:xfrm>
            <a:custGeom>
              <a:avLst/>
              <a:gdLst/>
              <a:ahLst/>
              <a:cxnLst/>
              <a:rect l="l" t="t" r="r" b="b"/>
              <a:pathLst>
                <a:path w="405129" h="177164">
                  <a:moveTo>
                    <a:pt x="404901" y="0"/>
                  </a:moveTo>
                  <a:lnTo>
                    <a:pt x="0" y="0"/>
                  </a:lnTo>
                  <a:lnTo>
                    <a:pt x="0" y="177101"/>
                  </a:lnTo>
                  <a:lnTo>
                    <a:pt x="404901" y="177101"/>
                  </a:lnTo>
                  <a:lnTo>
                    <a:pt x="404901" y="0"/>
                  </a:lnTo>
                  <a:close/>
                </a:path>
              </a:pathLst>
            </a:custGeom>
            <a:solidFill>
              <a:srgbClr val="6E7072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" name="object 4"/>
            <p:cNvSpPr/>
            <p:nvPr/>
          </p:nvSpPr>
          <p:spPr>
            <a:xfrm>
              <a:off x="3199752" y="4366437"/>
              <a:ext cx="405130" cy="177165"/>
            </a:xfrm>
            <a:custGeom>
              <a:avLst/>
              <a:gdLst/>
              <a:ahLst/>
              <a:cxnLst/>
              <a:rect l="l" t="t" r="r" b="b"/>
              <a:pathLst>
                <a:path w="405129" h="177164">
                  <a:moveTo>
                    <a:pt x="404901" y="0"/>
                  </a:moveTo>
                  <a:lnTo>
                    <a:pt x="404901" y="177101"/>
                  </a:lnTo>
                  <a:lnTo>
                    <a:pt x="0" y="177101"/>
                  </a:lnTo>
                  <a:lnTo>
                    <a:pt x="0" y="0"/>
                  </a:lnTo>
                  <a:lnTo>
                    <a:pt x="404901" y="0"/>
                  </a:lnTo>
                  <a:close/>
                </a:path>
              </a:pathLst>
            </a:custGeom>
            <a:ln w="12699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5" name="object 5"/>
          <p:cNvGrpSpPr/>
          <p:nvPr/>
        </p:nvGrpSpPr>
        <p:grpSpPr>
          <a:xfrm>
            <a:off x="9296288" y="3964648"/>
            <a:ext cx="1182370" cy="981075"/>
            <a:chOff x="4241688" y="3964647"/>
            <a:chExt cx="1182370" cy="981075"/>
          </a:xfrm>
        </p:grpSpPr>
        <p:sp>
          <p:nvSpPr>
            <p:cNvPr id="6" name="object 6"/>
            <p:cNvSpPr/>
            <p:nvPr/>
          </p:nvSpPr>
          <p:spPr>
            <a:xfrm>
              <a:off x="4820653" y="4366437"/>
              <a:ext cx="405130" cy="177165"/>
            </a:xfrm>
            <a:custGeom>
              <a:avLst/>
              <a:gdLst/>
              <a:ahLst/>
              <a:cxnLst/>
              <a:rect l="l" t="t" r="r" b="b"/>
              <a:pathLst>
                <a:path w="405129" h="177164">
                  <a:moveTo>
                    <a:pt x="404914" y="0"/>
                  </a:moveTo>
                  <a:lnTo>
                    <a:pt x="0" y="0"/>
                  </a:lnTo>
                  <a:lnTo>
                    <a:pt x="0" y="177101"/>
                  </a:lnTo>
                  <a:lnTo>
                    <a:pt x="404914" y="177101"/>
                  </a:lnTo>
                  <a:lnTo>
                    <a:pt x="404914" y="0"/>
                  </a:lnTo>
                  <a:close/>
                </a:path>
              </a:pathLst>
            </a:custGeom>
            <a:solidFill>
              <a:srgbClr val="6E7072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" name="object 7"/>
            <p:cNvSpPr/>
            <p:nvPr/>
          </p:nvSpPr>
          <p:spPr>
            <a:xfrm>
              <a:off x="4820653" y="4366437"/>
              <a:ext cx="405130" cy="177165"/>
            </a:xfrm>
            <a:custGeom>
              <a:avLst/>
              <a:gdLst/>
              <a:ahLst/>
              <a:cxnLst/>
              <a:rect l="l" t="t" r="r" b="b"/>
              <a:pathLst>
                <a:path w="405129" h="177164">
                  <a:moveTo>
                    <a:pt x="404914" y="0"/>
                  </a:moveTo>
                  <a:lnTo>
                    <a:pt x="404914" y="177101"/>
                  </a:lnTo>
                  <a:lnTo>
                    <a:pt x="0" y="177101"/>
                  </a:lnTo>
                  <a:lnTo>
                    <a:pt x="0" y="0"/>
                  </a:lnTo>
                  <a:lnTo>
                    <a:pt x="404914" y="0"/>
                  </a:lnTo>
                  <a:close/>
                </a:path>
              </a:pathLst>
            </a:custGeom>
            <a:ln w="1270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" name="object 8"/>
            <p:cNvSpPr/>
            <p:nvPr/>
          </p:nvSpPr>
          <p:spPr>
            <a:xfrm>
              <a:off x="4254388" y="3977347"/>
              <a:ext cx="1156970" cy="955675"/>
            </a:xfrm>
            <a:custGeom>
              <a:avLst/>
              <a:gdLst/>
              <a:ahLst/>
              <a:cxnLst/>
              <a:rect l="l" t="t" r="r" b="b"/>
              <a:pathLst>
                <a:path w="1156970" h="955675">
                  <a:moveTo>
                    <a:pt x="984335" y="433857"/>
                  </a:moveTo>
                  <a:lnTo>
                    <a:pt x="1025153" y="423329"/>
                  </a:lnTo>
                  <a:lnTo>
                    <a:pt x="1070748" y="379547"/>
                  </a:lnTo>
                  <a:lnTo>
                    <a:pt x="1074222" y="350561"/>
                  </a:lnTo>
                  <a:lnTo>
                    <a:pt x="1073870" y="321944"/>
                  </a:lnTo>
                  <a:lnTo>
                    <a:pt x="1055454" y="276458"/>
                  </a:lnTo>
                  <a:lnTo>
                    <a:pt x="1003571" y="236330"/>
                  </a:lnTo>
                  <a:lnTo>
                    <a:pt x="966656" y="218681"/>
                  </a:lnTo>
                  <a:lnTo>
                    <a:pt x="923267" y="202858"/>
                  </a:lnTo>
                  <a:lnTo>
                    <a:pt x="874036" y="189025"/>
                  </a:lnTo>
                  <a:lnTo>
                    <a:pt x="819592" y="177342"/>
                  </a:lnTo>
                  <a:lnTo>
                    <a:pt x="760567" y="167973"/>
                  </a:lnTo>
                  <a:lnTo>
                    <a:pt x="697592" y="161080"/>
                  </a:lnTo>
                  <a:lnTo>
                    <a:pt x="631297" y="156826"/>
                  </a:lnTo>
                  <a:lnTo>
                    <a:pt x="562314" y="155371"/>
                  </a:lnTo>
                  <a:lnTo>
                    <a:pt x="493536" y="156528"/>
                  </a:lnTo>
                  <a:lnTo>
                    <a:pt x="428388" y="159964"/>
                  </a:lnTo>
                  <a:lnTo>
                    <a:pt x="367318" y="165627"/>
                  </a:lnTo>
                  <a:lnTo>
                    <a:pt x="310774" y="173463"/>
                  </a:lnTo>
                  <a:lnTo>
                    <a:pt x="259204" y="183421"/>
                  </a:lnTo>
                  <a:lnTo>
                    <a:pt x="213056" y="195448"/>
                  </a:lnTo>
                  <a:lnTo>
                    <a:pt x="172779" y="209491"/>
                  </a:lnTo>
                  <a:lnTo>
                    <a:pt x="111628" y="243416"/>
                  </a:lnTo>
                  <a:lnTo>
                    <a:pt x="79334" y="284777"/>
                  </a:lnTo>
                  <a:lnTo>
                    <a:pt x="72959" y="339655"/>
                  </a:lnTo>
                  <a:lnTo>
                    <a:pt x="72580" y="372303"/>
                  </a:lnTo>
                  <a:lnTo>
                    <a:pt x="83188" y="400508"/>
                  </a:lnTo>
                  <a:lnTo>
                    <a:pt x="122062" y="420785"/>
                  </a:lnTo>
                  <a:lnTo>
                    <a:pt x="151495" y="426618"/>
                  </a:lnTo>
                </a:path>
                <a:path w="1156970" h="955675">
                  <a:moveTo>
                    <a:pt x="975788" y="460857"/>
                  </a:moveTo>
                  <a:lnTo>
                    <a:pt x="1042520" y="448344"/>
                  </a:lnTo>
                  <a:lnTo>
                    <a:pt x="1098889" y="429907"/>
                  </a:lnTo>
                  <a:lnTo>
                    <a:pt x="1135619" y="400147"/>
                  </a:lnTo>
                  <a:lnTo>
                    <a:pt x="1152221" y="359217"/>
                  </a:lnTo>
                  <a:lnTo>
                    <a:pt x="1156477" y="312980"/>
                  </a:lnTo>
                  <a:lnTo>
                    <a:pt x="1156166" y="267296"/>
                  </a:lnTo>
                  <a:lnTo>
                    <a:pt x="1142438" y="208814"/>
                  </a:lnTo>
                  <a:lnTo>
                    <a:pt x="1103219" y="155265"/>
                  </a:lnTo>
                  <a:lnTo>
                    <a:pt x="1041457" y="107794"/>
                  </a:lnTo>
                  <a:lnTo>
                    <a:pt x="1003045" y="86693"/>
                  </a:lnTo>
                  <a:lnTo>
                    <a:pt x="960103" y="67541"/>
                  </a:lnTo>
                  <a:lnTo>
                    <a:pt x="913001" y="50478"/>
                  </a:lnTo>
                  <a:lnTo>
                    <a:pt x="862106" y="35649"/>
                  </a:lnTo>
                  <a:lnTo>
                    <a:pt x="807787" y="23196"/>
                  </a:lnTo>
                  <a:lnTo>
                    <a:pt x="750413" y="13262"/>
                  </a:lnTo>
                  <a:lnTo>
                    <a:pt x="690353" y="5989"/>
                  </a:lnTo>
                  <a:lnTo>
                    <a:pt x="627975" y="1521"/>
                  </a:lnTo>
                  <a:lnTo>
                    <a:pt x="563648" y="0"/>
                  </a:lnTo>
                  <a:lnTo>
                    <a:pt x="494895" y="1744"/>
                  </a:lnTo>
                  <a:lnTo>
                    <a:pt x="429608" y="6860"/>
                  </a:lnTo>
                  <a:lnTo>
                    <a:pt x="368046" y="15171"/>
                  </a:lnTo>
                  <a:lnTo>
                    <a:pt x="310470" y="26503"/>
                  </a:lnTo>
                  <a:lnTo>
                    <a:pt x="257141" y="40680"/>
                  </a:lnTo>
                  <a:lnTo>
                    <a:pt x="208319" y="57526"/>
                  </a:lnTo>
                  <a:lnTo>
                    <a:pt x="164264" y="76865"/>
                  </a:lnTo>
                  <a:lnTo>
                    <a:pt x="125239" y="98521"/>
                  </a:lnTo>
                  <a:lnTo>
                    <a:pt x="91502" y="122320"/>
                  </a:lnTo>
                  <a:lnTo>
                    <a:pt x="63315" y="148085"/>
                  </a:lnTo>
                  <a:lnTo>
                    <a:pt x="24632" y="204812"/>
                  </a:lnTo>
                  <a:lnTo>
                    <a:pt x="11274" y="267296"/>
                  </a:lnTo>
                  <a:lnTo>
                    <a:pt x="7510" y="314365"/>
                  </a:lnTo>
                  <a:lnTo>
                    <a:pt x="4364" y="359390"/>
                  </a:lnTo>
                  <a:lnTo>
                    <a:pt x="14055" y="397377"/>
                  </a:lnTo>
                  <a:lnTo>
                    <a:pt x="48802" y="423329"/>
                  </a:lnTo>
                  <a:lnTo>
                    <a:pt x="97847" y="438221"/>
                  </a:lnTo>
                  <a:lnTo>
                    <a:pt x="156778" y="449656"/>
                  </a:lnTo>
                </a:path>
                <a:path w="1156970" h="955675">
                  <a:moveTo>
                    <a:pt x="984335" y="521423"/>
                  </a:moveTo>
                  <a:lnTo>
                    <a:pt x="1025153" y="531304"/>
                  </a:lnTo>
                  <a:lnTo>
                    <a:pt x="1070991" y="575659"/>
                  </a:lnTo>
                  <a:lnTo>
                    <a:pt x="1074313" y="604720"/>
                  </a:lnTo>
                  <a:lnTo>
                    <a:pt x="1073870" y="633349"/>
                  </a:lnTo>
                  <a:lnTo>
                    <a:pt x="1055454" y="678659"/>
                  </a:lnTo>
                  <a:lnTo>
                    <a:pt x="1003571" y="718847"/>
                  </a:lnTo>
                  <a:lnTo>
                    <a:pt x="966656" y="736585"/>
                  </a:lnTo>
                  <a:lnTo>
                    <a:pt x="923267" y="752522"/>
                  </a:lnTo>
                  <a:lnTo>
                    <a:pt x="874036" y="766484"/>
                  </a:lnTo>
                  <a:lnTo>
                    <a:pt x="819592" y="778296"/>
                  </a:lnTo>
                  <a:lnTo>
                    <a:pt x="760567" y="787786"/>
                  </a:lnTo>
                  <a:lnTo>
                    <a:pt x="697592" y="794779"/>
                  </a:lnTo>
                  <a:lnTo>
                    <a:pt x="631297" y="799102"/>
                  </a:lnTo>
                  <a:lnTo>
                    <a:pt x="562314" y="800582"/>
                  </a:lnTo>
                  <a:lnTo>
                    <a:pt x="493640" y="799102"/>
                  </a:lnTo>
                  <a:lnTo>
                    <a:pt x="428777" y="794779"/>
                  </a:lnTo>
                  <a:lnTo>
                    <a:pt x="368139" y="787786"/>
                  </a:lnTo>
                  <a:lnTo>
                    <a:pt x="312137" y="778296"/>
                  </a:lnTo>
                  <a:lnTo>
                    <a:pt x="261182" y="766484"/>
                  </a:lnTo>
                  <a:lnTo>
                    <a:pt x="215685" y="752522"/>
                  </a:lnTo>
                  <a:lnTo>
                    <a:pt x="176059" y="736585"/>
                  </a:lnTo>
                  <a:lnTo>
                    <a:pt x="116064" y="699480"/>
                  </a:lnTo>
                  <a:lnTo>
                    <a:pt x="84489" y="656557"/>
                  </a:lnTo>
                  <a:lnTo>
                    <a:pt x="77210" y="603946"/>
                  </a:lnTo>
                  <a:lnTo>
                    <a:pt x="74714" y="575903"/>
                  </a:lnTo>
                  <a:lnTo>
                    <a:pt x="83452" y="552056"/>
                  </a:lnTo>
                  <a:lnTo>
                    <a:pt x="113979" y="535241"/>
                  </a:lnTo>
                  <a:lnTo>
                    <a:pt x="122153" y="533641"/>
                  </a:lnTo>
                  <a:lnTo>
                    <a:pt x="131503" y="531791"/>
                  </a:lnTo>
                  <a:lnTo>
                    <a:pt x="141470" y="529692"/>
                  </a:lnTo>
                  <a:lnTo>
                    <a:pt x="151495" y="527342"/>
                  </a:lnTo>
                </a:path>
                <a:path w="1156970" h="955675">
                  <a:moveTo>
                    <a:pt x="975788" y="494423"/>
                  </a:moveTo>
                  <a:lnTo>
                    <a:pt x="1042520" y="507518"/>
                  </a:lnTo>
                  <a:lnTo>
                    <a:pt x="1098889" y="526033"/>
                  </a:lnTo>
                  <a:lnTo>
                    <a:pt x="1135619" y="555402"/>
                  </a:lnTo>
                  <a:lnTo>
                    <a:pt x="1152221" y="596064"/>
                  </a:lnTo>
                  <a:lnTo>
                    <a:pt x="1156477" y="642037"/>
                  </a:lnTo>
                  <a:lnTo>
                    <a:pt x="1156166" y="687336"/>
                  </a:lnTo>
                  <a:lnTo>
                    <a:pt x="1142438" y="746049"/>
                  </a:lnTo>
                  <a:lnTo>
                    <a:pt x="1103219" y="799765"/>
                  </a:lnTo>
                  <a:lnTo>
                    <a:pt x="1041457" y="847352"/>
                  </a:lnTo>
                  <a:lnTo>
                    <a:pt x="1003045" y="868494"/>
                  </a:lnTo>
                  <a:lnTo>
                    <a:pt x="960103" y="887678"/>
                  </a:lnTo>
                  <a:lnTo>
                    <a:pt x="913001" y="904764"/>
                  </a:lnTo>
                  <a:lnTo>
                    <a:pt x="862106" y="919610"/>
                  </a:lnTo>
                  <a:lnTo>
                    <a:pt x="807787" y="932074"/>
                  </a:lnTo>
                  <a:lnTo>
                    <a:pt x="750413" y="942014"/>
                  </a:lnTo>
                  <a:lnTo>
                    <a:pt x="690353" y="949290"/>
                  </a:lnTo>
                  <a:lnTo>
                    <a:pt x="627975" y="953760"/>
                  </a:lnTo>
                  <a:lnTo>
                    <a:pt x="563648" y="955281"/>
                  </a:lnTo>
                  <a:lnTo>
                    <a:pt x="494895" y="953748"/>
                  </a:lnTo>
                  <a:lnTo>
                    <a:pt x="429608" y="949223"/>
                  </a:lnTo>
                  <a:lnTo>
                    <a:pt x="368046" y="941820"/>
                  </a:lnTo>
                  <a:lnTo>
                    <a:pt x="310470" y="931649"/>
                  </a:lnTo>
                  <a:lnTo>
                    <a:pt x="257141" y="918824"/>
                  </a:lnTo>
                  <a:lnTo>
                    <a:pt x="208319" y="903457"/>
                  </a:lnTo>
                  <a:lnTo>
                    <a:pt x="164264" y="885659"/>
                  </a:lnTo>
                  <a:lnTo>
                    <a:pt x="125239" y="865544"/>
                  </a:lnTo>
                  <a:lnTo>
                    <a:pt x="91502" y="843223"/>
                  </a:lnTo>
                  <a:lnTo>
                    <a:pt x="40938" y="792413"/>
                  </a:lnTo>
                  <a:lnTo>
                    <a:pt x="14657" y="734127"/>
                  </a:lnTo>
                  <a:lnTo>
                    <a:pt x="6100" y="653512"/>
                  </a:lnTo>
                  <a:lnTo>
                    <a:pt x="0" y="604124"/>
                  </a:lnTo>
                  <a:lnTo>
                    <a:pt x="7106" y="561278"/>
                  </a:lnTo>
                  <a:lnTo>
                    <a:pt x="41551" y="531952"/>
                  </a:lnTo>
                  <a:lnTo>
                    <a:pt x="90603" y="517312"/>
                  </a:lnTo>
                  <a:lnTo>
                    <a:pt x="119880" y="511038"/>
                  </a:lnTo>
                  <a:lnTo>
                    <a:pt x="151495" y="505625"/>
                  </a:lnTo>
                </a:path>
              </a:pathLst>
            </a:custGeom>
            <a:ln w="25400">
              <a:solidFill>
                <a:srgbClr val="808284"/>
              </a:solidFill>
              <a:prstDash val="dot"/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" name="object 9"/>
            <p:cNvSpPr/>
            <p:nvPr/>
          </p:nvSpPr>
          <p:spPr>
            <a:xfrm>
              <a:off x="4412195" y="4363339"/>
              <a:ext cx="813435" cy="182880"/>
            </a:xfrm>
            <a:custGeom>
              <a:avLst/>
              <a:gdLst/>
              <a:ahLst/>
              <a:cxnLst/>
              <a:rect l="l" t="t" r="r" b="b"/>
              <a:pathLst>
                <a:path w="813435" h="182879">
                  <a:moveTo>
                    <a:pt x="0" y="0"/>
                  </a:moveTo>
                  <a:lnTo>
                    <a:pt x="0" y="182841"/>
                  </a:lnTo>
                  <a:lnTo>
                    <a:pt x="813028" y="182841"/>
                  </a:lnTo>
                  <a:lnTo>
                    <a:pt x="813028" y="0"/>
                  </a:lnTo>
                  <a:lnTo>
                    <a:pt x="0" y="0"/>
                  </a:lnTo>
                  <a:close/>
                </a:path>
              </a:pathLst>
            </a:custGeom>
            <a:ln w="1270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10" name="object 10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4971770" y="4389678"/>
              <a:ext cx="102666" cy="130289"/>
            </a:xfrm>
            <a:prstGeom prst="rect">
              <a:avLst/>
            </a:prstGeom>
          </p:spPr>
        </p:pic>
        <p:pic>
          <p:nvPicPr>
            <p:cNvPr id="11" name="object 11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4561941" y="4386795"/>
              <a:ext cx="103695" cy="134721"/>
            </a:xfrm>
            <a:prstGeom prst="rect">
              <a:avLst/>
            </a:prstGeom>
          </p:spPr>
        </p:pic>
      </p:grpSp>
      <p:grpSp>
        <p:nvGrpSpPr>
          <p:cNvPr id="12" name="object 12"/>
          <p:cNvGrpSpPr/>
          <p:nvPr/>
        </p:nvGrpSpPr>
        <p:grpSpPr>
          <a:xfrm>
            <a:off x="8054374" y="3964648"/>
            <a:ext cx="1182370" cy="981075"/>
            <a:chOff x="2999774" y="3964647"/>
            <a:chExt cx="1182370" cy="981075"/>
          </a:xfrm>
        </p:grpSpPr>
        <p:sp>
          <p:nvSpPr>
            <p:cNvPr id="13" name="object 13"/>
            <p:cNvSpPr/>
            <p:nvPr/>
          </p:nvSpPr>
          <p:spPr>
            <a:xfrm>
              <a:off x="3012474" y="3977347"/>
              <a:ext cx="1156970" cy="955675"/>
            </a:xfrm>
            <a:custGeom>
              <a:avLst/>
              <a:gdLst/>
              <a:ahLst/>
              <a:cxnLst/>
              <a:rect l="l" t="t" r="r" b="b"/>
              <a:pathLst>
                <a:path w="1156970" h="955675">
                  <a:moveTo>
                    <a:pt x="172152" y="433857"/>
                  </a:moveTo>
                  <a:lnTo>
                    <a:pt x="131321" y="423329"/>
                  </a:lnTo>
                  <a:lnTo>
                    <a:pt x="85732" y="379547"/>
                  </a:lnTo>
                  <a:lnTo>
                    <a:pt x="82255" y="350561"/>
                  </a:lnTo>
                  <a:lnTo>
                    <a:pt x="82604" y="321944"/>
                  </a:lnTo>
                  <a:lnTo>
                    <a:pt x="101020" y="276458"/>
                  </a:lnTo>
                  <a:lnTo>
                    <a:pt x="152904" y="236330"/>
                  </a:lnTo>
                  <a:lnTo>
                    <a:pt x="189819" y="218681"/>
                  </a:lnTo>
                  <a:lnTo>
                    <a:pt x="233207" y="202858"/>
                  </a:lnTo>
                  <a:lnTo>
                    <a:pt x="282439" y="189025"/>
                  </a:lnTo>
                  <a:lnTo>
                    <a:pt x="336883" y="177342"/>
                  </a:lnTo>
                  <a:lnTo>
                    <a:pt x="395908" y="167973"/>
                  </a:lnTo>
                  <a:lnTo>
                    <a:pt x="458883" y="161080"/>
                  </a:lnTo>
                  <a:lnTo>
                    <a:pt x="525177" y="156826"/>
                  </a:lnTo>
                  <a:lnTo>
                    <a:pt x="594160" y="155371"/>
                  </a:lnTo>
                  <a:lnTo>
                    <a:pt x="662938" y="156528"/>
                  </a:lnTo>
                  <a:lnTo>
                    <a:pt x="728087" y="159964"/>
                  </a:lnTo>
                  <a:lnTo>
                    <a:pt x="789157" y="165627"/>
                  </a:lnTo>
                  <a:lnTo>
                    <a:pt x="845701" y="173463"/>
                  </a:lnTo>
                  <a:lnTo>
                    <a:pt x="897271" y="183421"/>
                  </a:lnTo>
                  <a:lnTo>
                    <a:pt x="943418" y="195448"/>
                  </a:lnTo>
                  <a:lnTo>
                    <a:pt x="983696" y="209491"/>
                  </a:lnTo>
                  <a:lnTo>
                    <a:pt x="1044847" y="243416"/>
                  </a:lnTo>
                  <a:lnTo>
                    <a:pt x="1077140" y="284777"/>
                  </a:lnTo>
                  <a:lnTo>
                    <a:pt x="1083517" y="339655"/>
                  </a:lnTo>
                  <a:lnTo>
                    <a:pt x="1083902" y="372303"/>
                  </a:lnTo>
                  <a:lnTo>
                    <a:pt x="1073303" y="400508"/>
                  </a:lnTo>
                  <a:lnTo>
                    <a:pt x="1034427" y="420785"/>
                  </a:lnTo>
                  <a:lnTo>
                    <a:pt x="1004993" y="426618"/>
                  </a:lnTo>
                </a:path>
                <a:path w="1156970" h="955675">
                  <a:moveTo>
                    <a:pt x="180699" y="460857"/>
                  </a:moveTo>
                  <a:lnTo>
                    <a:pt x="113961" y="448344"/>
                  </a:lnTo>
                  <a:lnTo>
                    <a:pt x="57585" y="429907"/>
                  </a:lnTo>
                  <a:lnTo>
                    <a:pt x="20861" y="400147"/>
                  </a:lnTo>
                  <a:lnTo>
                    <a:pt x="4258" y="359217"/>
                  </a:lnTo>
                  <a:lnTo>
                    <a:pt x="0" y="312980"/>
                  </a:lnTo>
                  <a:lnTo>
                    <a:pt x="308" y="267296"/>
                  </a:lnTo>
                  <a:lnTo>
                    <a:pt x="14038" y="208814"/>
                  </a:lnTo>
                  <a:lnTo>
                    <a:pt x="53260" y="155265"/>
                  </a:lnTo>
                  <a:lnTo>
                    <a:pt x="115025" y="107794"/>
                  </a:lnTo>
                  <a:lnTo>
                    <a:pt x="153439" y="86693"/>
                  </a:lnTo>
                  <a:lnTo>
                    <a:pt x="196383" y="67541"/>
                  </a:lnTo>
                  <a:lnTo>
                    <a:pt x="243487" y="50478"/>
                  </a:lnTo>
                  <a:lnTo>
                    <a:pt x="294384" y="35649"/>
                  </a:lnTo>
                  <a:lnTo>
                    <a:pt x="348703" y="23196"/>
                  </a:lnTo>
                  <a:lnTo>
                    <a:pt x="406078" y="13262"/>
                  </a:lnTo>
                  <a:lnTo>
                    <a:pt x="466137" y="5989"/>
                  </a:lnTo>
                  <a:lnTo>
                    <a:pt x="528514" y="1521"/>
                  </a:lnTo>
                  <a:lnTo>
                    <a:pt x="592839" y="0"/>
                  </a:lnTo>
                  <a:lnTo>
                    <a:pt x="661594" y="1744"/>
                  </a:lnTo>
                  <a:lnTo>
                    <a:pt x="726883" y="6860"/>
                  </a:lnTo>
                  <a:lnTo>
                    <a:pt x="788446" y="15171"/>
                  </a:lnTo>
                  <a:lnTo>
                    <a:pt x="846023" y="26503"/>
                  </a:lnTo>
                  <a:lnTo>
                    <a:pt x="899352" y="40680"/>
                  </a:lnTo>
                  <a:lnTo>
                    <a:pt x="948174" y="57526"/>
                  </a:lnTo>
                  <a:lnTo>
                    <a:pt x="992227" y="76865"/>
                  </a:lnTo>
                  <a:lnTo>
                    <a:pt x="1031253" y="98521"/>
                  </a:lnTo>
                  <a:lnTo>
                    <a:pt x="1064988" y="122320"/>
                  </a:lnTo>
                  <a:lnTo>
                    <a:pt x="1093175" y="148085"/>
                  </a:lnTo>
                  <a:lnTo>
                    <a:pt x="1131856" y="204812"/>
                  </a:lnTo>
                  <a:lnTo>
                    <a:pt x="1145213" y="267296"/>
                  </a:lnTo>
                  <a:lnTo>
                    <a:pt x="1148979" y="314365"/>
                  </a:lnTo>
                  <a:lnTo>
                    <a:pt x="1152130" y="359390"/>
                  </a:lnTo>
                  <a:lnTo>
                    <a:pt x="1142443" y="397377"/>
                  </a:lnTo>
                  <a:lnTo>
                    <a:pt x="1107697" y="423329"/>
                  </a:lnTo>
                  <a:lnTo>
                    <a:pt x="1058647" y="438221"/>
                  </a:lnTo>
                  <a:lnTo>
                    <a:pt x="999709" y="449656"/>
                  </a:lnTo>
                </a:path>
                <a:path w="1156970" h="955675">
                  <a:moveTo>
                    <a:pt x="172152" y="521423"/>
                  </a:moveTo>
                  <a:lnTo>
                    <a:pt x="131321" y="531304"/>
                  </a:lnTo>
                  <a:lnTo>
                    <a:pt x="85484" y="575659"/>
                  </a:lnTo>
                  <a:lnTo>
                    <a:pt x="82162" y="604720"/>
                  </a:lnTo>
                  <a:lnTo>
                    <a:pt x="82604" y="633349"/>
                  </a:lnTo>
                  <a:lnTo>
                    <a:pt x="101020" y="678659"/>
                  </a:lnTo>
                  <a:lnTo>
                    <a:pt x="152904" y="718847"/>
                  </a:lnTo>
                  <a:lnTo>
                    <a:pt x="189819" y="736585"/>
                  </a:lnTo>
                  <a:lnTo>
                    <a:pt x="233207" y="752522"/>
                  </a:lnTo>
                  <a:lnTo>
                    <a:pt x="282439" y="766484"/>
                  </a:lnTo>
                  <a:lnTo>
                    <a:pt x="336883" y="778296"/>
                  </a:lnTo>
                  <a:lnTo>
                    <a:pt x="395908" y="787786"/>
                  </a:lnTo>
                  <a:lnTo>
                    <a:pt x="458883" y="794779"/>
                  </a:lnTo>
                  <a:lnTo>
                    <a:pt x="525177" y="799102"/>
                  </a:lnTo>
                  <a:lnTo>
                    <a:pt x="594160" y="800582"/>
                  </a:lnTo>
                  <a:lnTo>
                    <a:pt x="662835" y="799102"/>
                  </a:lnTo>
                  <a:lnTo>
                    <a:pt x="727697" y="794779"/>
                  </a:lnTo>
                  <a:lnTo>
                    <a:pt x="788335" y="787786"/>
                  </a:lnTo>
                  <a:lnTo>
                    <a:pt x="844338" y="778296"/>
                  </a:lnTo>
                  <a:lnTo>
                    <a:pt x="895293" y="766484"/>
                  </a:lnTo>
                  <a:lnTo>
                    <a:pt x="940789" y="752522"/>
                  </a:lnTo>
                  <a:lnTo>
                    <a:pt x="980415" y="736585"/>
                  </a:lnTo>
                  <a:lnTo>
                    <a:pt x="1040411" y="699480"/>
                  </a:lnTo>
                  <a:lnTo>
                    <a:pt x="1071986" y="656557"/>
                  </a:lnTo>
                  <a:lnTo>
                    <a:pt x="1079267" y="603946"/>
                  </a:lnTo>
                  <a:lnTo>
                    <a:pt x="1081769" y="575903"/>
                  </a:lnTo>
                  <a:lnTo>
                    <a:pt x="1073039" y="552056"/>
                  </a:lnTo>
                  <a:lnTo>
                    <a:pt x="1042521" y="535241"/>
                  </a:lnTo>
                  <a:lnTo>
                    <a:pt x="1034334" y="533641"/>
                  </a:lnTo>
                  <a:lnTo>
                    <a:pt x="1024981" y="531791"/>
                  </a:lnTo>
                  <a:lnTo>
                    <a:pt x="1015016" y="529692"/>
                  </a:lnTo>
                  <a:lnTo>
                    <a:pt x="1004993" y="527342"/>
                  </a:lnTo>
                </a:path>
                <a:path w="1156970" h="955675">
                  <a:moveTo>
                    <a:pt x="180699" y="494423"/>
                  </a:moveTo>
                  <a:lnTo>
                    <a:pt x="113961" y="507518"/>
                  </a:lnTo>
                  <a:lnTo>
                    <a:pt x="57585" y="526033"/>
                  </a:lnTo>
                  <a:lnTo>
                    <a:pt x="20861" y="555402"/>
                  </a:lnTo>
                  <a:lnTo>
                    <a:pt x="4258" y="596064"/>
                  </a:lnTo>
                  <a:lnTo>
                    <a:pt x="0" y="642037"/>
                  </a:lnTo>
                  <a:lnTo>
                    <a:pt x="308" y="687336"/>
                  </a:lnTo>
                  <a:lnTo>
                    <a:pt x="14038" y="746049"/>
                  </a:lnTo>
                  <a:lnTo>
                    <a:pt x="53260" y="799765"/>
                  </a:lnTo>
                  <a:lnTo>
                    <a:pt x="115025" y="847352"/>
                  </a:lnTo>
                  <a:lnTo>
                    <a:pt x="153439" y="868494"/>
                  </a:lnTo>
                  <a:lnTo>
                    <a:pt x="196383" y="887678"/>
                  </a:lnTo>
                  <a:lnTo>
                    <a:pt x="243487" y="904764"/>
                  </a:lnTo>
                  <a:lnTo>
                    <a:pt x="294384" y="919610"/>
                  </a:lnTo>
                  <a:lnTo>
                    <a:pt x="348703" y="932074"/>
                  </a:lnTo>
                  <a:lnTo>
                    <a:pt x="406078" y="942014"/>
                  </a:lnTo>
                  <a:lnTo>
                    <a:pt x="466137" y="949290"/>
                  </a:lnTo>
                  <a:lnTo>
                    <a:pt x="528514" y="953760"/>
                  </a:lnTo>
                  <a:lnTo>
                    <a:pt x="592839" y="955281"/>
                  </a:lnTo>
                  <a:lnTo>
                    <a:pt x="661594" y="953748"/>
                  </a:lnTo>
                  <a:lnTo>
                    <a:pt x="726883" y="949223"/>
                  </a:lnTo>
                  <a:lnTo>
                    <a:pt x="788446" y="941820"/>
                  </a:lnTo>
                  <a:lnTo>
                    <a:pt x="846023" y="931649"/>
                  </a:lnTo>
                  <a:lnTo>
                    <a:pt x="899352" y="918824"/>
                  </a:lnTo>
                  <a:lnTo>
                    <a:pt x="948174" y="903457"/>
                  </a:lnTo>
                  <a:lnTo>
                    <a:pt x="992227" y="885659"/>
                  </a:lnTo>
                  <a:lnTo>
                    <a:pt x="1031253" y="865544"/>
                  </a:lnTo>
                  <a:lnTo>
                    <a:pt x="1064988" y="843223"/>
                  </a:lnTo>
                  <a:lnTo>
                    <a:pt x="1115551" y="792413"/>
                  </a:lnTo>
                  <a:lnTo>
                    <a:pt x="1141831" y="734127"/>
                  </a:lnTo>
                  <a:lnTo>
                    <a:pt x="1150389" y="653512"/>
                  </a:lnTo>
                  <a:lnTo>
                    <a:pt x="1156491" y="604124"/>
                  </a:lnTo>
                  <a:lnTo>
                    <a:pt x="1149382" y="561278"/>
                  </a:lnTo>
                  <a:lnTo>
                    <a:pt x="1114924" y="531952"/>
                  </a:lnTo>
                  <a:lnTo>
                    <a:pt x="1059628" y="515337"/>
                  </a:lnTo>
                  <a:lnTo>
                    <a:pt x="1026606" y="508817"/>
                  </a:lnTo>
                  <a:lnTo>
                    <a:pt x="990502" y="503656"/>
                  </a:lnTo>
                </a:path>
              </a:pathLst>
            </a:custGeom>
            <a:ln w="25400">
              <a:solidFill>
                <a:srgbClr val="808284"/>
              </a:solidFill>
              <a:prstDash val="dot"/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4" name="object 14"/>
            <p:cNvSpPr/>
            <p:nvPr/>
          </p:nvSpPr>
          <p:spPr>
            <a:xfrm>
              <a:off x="3198113" y="4363339"/>
              <a:ext cx="813435" cy="182880"/>
            </a:xfrm>
            <a:custGeom>
              <a:avLst/>
              <a:gdLst/>
              <a:ahLst/>
              <a:cxnLst/>
              <a:rect l="l" t="t" r="r" b="b"/>
              <a:pathLst>
                <a:path w="813435" h="182879">
                  <a:moveTo>
                    <a:pt x="813041" y="0"/>
                  </a:moveTo>
                  <a:lnTo>
                    <a:pt x="813041" y="182841"/>
                  </a:lnTo>
                  <a:lnTo>
                    <a:pt x="0" y="182841"/>
                  </a:lnTo>
                  <a:lnTo>
                    <a:pt x="0" y="0"/>
                  </a:lnTo>
                  <a:lnTo>
                    <a:pt x="813041" y="0"/>
                  </a:lnTo>
                  <a:close/>
                </a:path>
              </a:pathLst>
            </a:custGeom>
            <a:ln w="1270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15" name="object 15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3350882" y="4389678"/>
              <a:ext cx="102654" cy="130289"/>
            </a:xfrm>
            <a:prstGeom prst="rect">
              <a:avLst/>
            </a:prstGeom>
          </p:spPr>
        </p:pic>
        <p:pic>
          <p:nvPicPr>
            <p:cNvPr id="16" name="object 16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3755377" y="4386795"/>
              <a:ext cx="103708" cy="134721"/>
            </a:xfrm>
            <a:prstGeom prst="rect">
              <a:avLst/>
            </a:prstGeom>
          </p:spPr>
        </p:pic>
        <p:sp>
          <p:nvSpPr>
            <p:cNvPr id="17" name="object 17"/>
            <p:cNvSpPr/>
            <p:nvPr/>
          </p:nvSpPr>
          <p:spPr>
            <a:xfrm>
              <a:off x="3239922" y="4000385"/>
              <a:ext cx="746760" cy="922655"/>
            </a:xfrm>
            <a:custGeom>
              <a:avLst/>
              <a:gdLst/>
              <a:ahLst/>
              <a:cxnLst/>
              <a:rect l="l" t="t" r="r" b="b"/>
              <a:pathLst>
                <a:path w="746760" h="922654">
                  <a:moveTo>
                    <a:pt x="350253" y="154063"/>
                  </a:moveTo>
                  <a:lnTo>
                    <a:pt x="416750" y="131673"/>
                  </a:lnTo>
                  <a:lnTo>
                    <a:pt x="353542" y="104025"/>
                  </a:lnTo>
                </a:path>
                <a:path w="746760" h="922654">
                  <a:moveTo>
                    <a:pt x="25018" y="53327"/>
                  </a:moveTo>
                  <a:lnTo>
                    <a:pt x="81635" y="11849"/>
                  </a:lnTo>
                  <a:lnTo>
                    <a:pt x="13169" y="4597"/>
                  </a:lnTo>
                </a:path>
                <a:path w="746760" h="922654">
                  <a:moveTo>
                    <a:pt x="676808" y="46748"/>
                  </a:moveTo>
                  <a:lnTo>
                    <a:pt x="746594" y="45415"/>
                  </a:lnTo>
                  <a:lnTo>
                    <a:pt x="694575" y="0"/>
                  </a:lnTo>
                </a:path>
                <a:path w="746760" h="922654">
                  <a:moveTo>
                    <a:pt x="348932" y="755815"/>
                  </a:moveTo>
                  <a:lnTo>
                    <a:pt x="415429" y="778205"/>
                  </a:lnTo>
                  <a:lnTo>
                    <a:pt x="352221" y="805840"/>
                  </a:lnTo>
                </a:path>
                <a:path w="746760" h="922654">
                  <a:moveTo>
                    <a:pt x="11849" y="856538"/>
                  </a:moveTo>
                  <a:lnTo>
                    <a:pt x="68478" y="898004"/>
                  </a:lnTo>
                  <a:lnTo>
                    <a:pt x="0" y="905243"/>
                  </a:lnTo>
                </a:path>
                <a:path w="746760" h="922654">
                  <a:moveTo>
                    <a:pt x="668235" y="875626"/>
                  </a:moveTo>
                  <a:lnTo>
                    <a:pt x="738035" y="876947"/>
                  </a:lnTo>
                  <a:lnTo>
                    <a:pt x="686028" y="922375"/>
                  </a:lnTo>
                </a:path>
              </a:pathLst>
            </a:custGeom>
            <a:ln w="25400">
              <a:solidFill>
                <a:srgbClr val="808284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8" name="object 18"/>
          <p:cNvSpPr/>
          <p:nvPr/>
        </p:nvSpPr>
        <p:spPr>
          <a:xfrm>
            <a:off x="9848927" y="4102431"/>
            <a:ext cx="66675" cy="50165"/>
          </a:xfrm>
          <a:custGeom>
            <a:avLst/>
            <a:gdLst/>
            <a:ahLst/>
            <a:cxnLst/>
            <a:rect l="l" t="t" r="r" b="b"/>
            <a:pathLst>
              <a:path w="66675" h="50164">
                <a:moveTo>
                  <a:pt x="66497" y="50037"/>
                </a:moveTo>
                <a:lnTo>
                  <a:pt x="0" y="27660"/>
                </a:lnTo>
                <a:lnTo>
                  <a:pt x="63195" y="0"/>
                </a:lnTo>
              </a:path>
            </a:pathLst>
          </a:custGeom>
          <a:ln w="25400">
            <a:solidFill>
              <a:srgbClr val="808284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9" name="object 19"/>
          <p:cNvSpPr/>
          <p:nvPr/>
        </p:nvSpPr>
        <p:spPr>
          <a:xfrm>
            <a:off x="10187990" y="4012235"/>
            <a:ext cx="68580" cy="48895"/>
          </a:xfrm>
          <a:custGeom>
            <a:avLst/>
            <a:gdLst/>
            <a:ahLst/>
            <a:cxnLst/>
            <a:rect l="l" t="t" r="r" b="b"/>
            <a:pathLst>
              <a:path w="68579" h="48895">
                <a:moveTo>
                  <a:pt x="56616" y="48729"/>
                </a:moveTo>
                <a:lnTo>
                  <a:pt x="0" y="7239"/>
                </a:lnTo>
                <a:lnTo>
                  <a:pt x="68452" y="0"/>
                </a:lnTo>
              </a:path>
            </a:pathLst>
          </a:custGeom>
          <a:ln w="25400">
            <a:solidFill>
              <a:srgbClr val="808284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0" name="object 20"/>
          <p:cNvSpPr/>
          <p:nvPr/>
        </p:nvSpPr>
        <p:spPr>
          <a:xfrm>
            <a:off x="9533572" y="3987215"/>
            <a:ext cx="69850" cy="46990"/>
          </a:xfrm>
          <a:custGeom>
            <a:avLst/>
            <a:gdLst/>
            <a:ahLst/>
            <a:cxnLst/>
            <a:rect l="l" t="t" r="r" b="b"/>
            <a:pathLst>
              <a:path w="69850" h="46989">
                <a:moveTo>
                  <a:pt x="69786" y="46748"/>
                </a:moveTo>
                <a:lnTo>
                  <a:pt x="0" y="45440"/>
                </a:lnTo>
                <a:lnTo>
                  <a:pt x="52006" y="0"/>
                </a:lnTo>
              </a:path>
            </a:pathLst>
          </a:custGeom>
          <a:ln w="25400">
            <a:solidFill>
              <a:srgbClr val="808284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1" name="object 21"/>
          <p:cNvSpPr/>
          <p:nvPr/>
        </p:nvSpPr>
        <p:spPr>
          <a:xfrm>
            <a:off x="9848266" y="4754868"/>
            <a:ext cx="66675" cy="50165"/>
          </a:xfrm>
          <a:custGeom>
            <a:avLst/>
            <a:gdLst/>
            <a:ahLst/>
            <a:cxnLst/>
            <a:rect l="l" t="t" r="r" b="b"/>
            <a:pathLst>
              <a:path w="66675" h="50164">
                <a:moveTo>
                  <a:pt x="66497" y="0"/>
                </a:moveTo>
                <a:lnTo>
                  <a:pt x="0" y="22390"/>
                </a:lnTo>
                <a:lnTo>
                  <a:pt x="63195" y="50050"/>
                </a:lnTo>
              </a:path>
            </a:pathLst>
          </a:custGeom>
          <a:ln w="25400">
            <a:solidFill>
              <a:srgbClr val="808284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2" name="object 22"/>
          <p:cNvSpPr/>
          <p:nvPr/>
        </p:nvSpPr>
        <p:spPr>
          <a:xfrm>
            <a:off x="10199192" y="4850346"/>
            <a:ext cx="68580" cy="48895"/>
          </a:xfrm>
          <a:custGeom>
            <a:avLst/>
            <a:gdLst/>
            <a:ahLst/>
            <a:cxnLst/>
            <a:rect l="l" t="t" r="r" b="b"/>
            <a:pathLst>
              <a:path w="68579" h="48895">
                <a:moveTo>
                  <a:pt x="56616" y="0"/>
                </a:moveTo>
                <a:lnTo>
                  <a:pt x="0" y="41478"/>
                </a:lnTo>
                <a:lnTo>
                  <a:pt x="68452" y="48717"/>
                </a:lnTo>
              </a:path>
            </a:pathLst>
          </a:custGeom>
          <a:ln w="25400">
            <a:solidFill>
              <a:srgbClr val="808284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3" name="object 23"/>
          <p:cNvSpPr/>
          <p:nvPr/>
        </p:nvSpPr>
        <p:spPr>
          <a:xfrm>
            <a:off x="9527641" y="4883264"/>
            <a:ext cx="69850" cy="46990"/>
          </a:xfrm>
          <a:custGeom>
            <a:avLst/>
            <a:gdLst/>
            <a:ahLst/>
            <a:cxnLst/>
            <a:rect l="l" t="t" r="r" b="b"/>
            <a:pathLst>
              <a:path w="69850" h="46989">
                <a:moveTo>
                  <a:pt x="69786" y="0"/>
                </a:moveTo>
                <a:lnTo>
                  <a:pt x="0" y="1308"/>
                </a:lnTo>
                <a:lnTo>
                  <a:pt x="52006" y="46736"/>
                </a:lnTo>
              </a:path>
            </a:pathLst>
          </a:custGeom>
          <a:ln w="25400">
            <a:solidFill>
              <a:srgbClr val="808284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grpSp>
        <p:nvGrpSpPr>
          <p:cNvPr id="24" name="object 24"/>
          <p:cNvGrpSpPr/>
          <p:nvPr/>
        </p:nvGrpSpPr>
        <p:grpSpPr>
          <a:xfrm>
            <a:off x="8110655" y="2518816"/>
            <a:ext cx="2311400" cy="1087120"/>
            <a:chOff x="3056055" y="2518816"/>
            <a:chExt cx="2311400" cy="1087120"/>
          </a:xfrm>
        </p:grpSpPr>
        <p:sp>
          <p:nvSpPr>
            <p:cNvPr id="25" name="object 25"/>
            <p:cNvSpPr/>
            <p:nvPr/>
          </p:nvSpPr>
          <p:spPr>
            <a:xfrm>
              <a:off x="3068755" y="2531516"/>
              <a:ext cx="2286000" cy="1061720"/>
            </a:xfrm>
            <a:custGeom>
              <a:avLst/>
              <a:gdLst/>
              <a:ahLst/>
              <a:cxnLst/>
              <a:rect l="l" t="t" r="r" b="b"/>
              <a:pathLst>
                <a:path w="2286000" h="1061720">
                  <a:moveTo>
                    <a:pt x="202561" y="564730"/>
                  </a:moveTo>
                  <a:lnTo>
                    <a:pt x="153817" y="573333"/>
                  </a:lnTo>
                  <a:lnTo>
                    <a:pt x="111121" y="583031"/>
                  </a:lnTo>
                  <a:lnTo>
                    <a:pt x="51314" y="608271"/>
                  </a:lnTo>
                  <a:lnTo>
                    <a:pt x="17878" y="642256"/>
                  </a:lnTo>
                  <a:lnTo>
                    <a:pt x="3301" y="681615"/>
                  </a:lnTo>
                  <a:lnTo>
                    <a:pt x="65" y="722979"/>
                  </a:lnTo>
                  <a:lnTo>
                    <a:pt x="657" y="762977"/>
                  </a:lnTo>
                  <a:lnTo>
                    <a:pt x="9636" y="801087"/>
                  </a:lnTo>
                  <a:lnTo>
                    <a:pt x="35823" y="837595"/>
                  </a:lnTo>
                  <a:lnTo>
                    <a:pt x="78088" y="872248"/>
                  </a:lnTo>
                  <a:lnTo>
                    <a:pt x="135302" y="904796"/>
                  </a:lnTo>
                  <a:lnTo>
                    <a:pt x="206337" y="934987"/>
                  </a:lnTo>
                  <a:lnTo>
                    <a:pt x="246684" y="949120"/>
                  </a:lnTo>
                  <a:lnTo>
                    <a:pt x="290064" y="962569"/>
                  </a:lnTo>
                  <a:lnTo>
                    <a:pt x="336334" y="975302"/>
                  </a:lnTo>
                  <a:lnTo>
                    <a:pt x="385353" y="987289"/>
                  </a:lnTo>
                  <a:lnTo>
                    <a:pt x="436981" y="998498"/>
                  </a:lnTo>
                  <a:lnTo>
                    <a:pt x="491077" y="1008898"/>
                  </a:lnTo>
                  <a:lnTo>
                    <a:pt x="547498" y="1018456"/>
                  </a:lnTo>
                  <a:lnTo>
                    <a:pt x="606105" y="1027142"/>
                  </a:lnTo>
                  <a:lnTo>
                    <a:pt x="666757" y="1034923"/>
                  </a:lnTo>
                  <a:lnTo>
                    <a:pt x="729311" y="1041770"/>
                  </a:lnTo>
                  <a:lnTo>
                    <a:pt x="793627" y="1047649"/>
                  </a:lnTo>
                  <a:lnTo>
                    <a:pt x="859564" y="1052530"/>
                  </a:lnTo>
                  <a:lnTo>
                    <a:pt x="926980" y="1056381"/>
                  </a:lnTo>
                  <a:lnTo>
                    <a:pt x="995735" y="1059171"/>
                  </a:lnTo>
                  <a:lnTo>
                    <a:pt x="1065688" y="1060867"/>
                  </a:lnTo>
                  <a:lnTo>
                    <a:pt x="1136697" y="1061440"/>
                  </a:lnTo>
                  <a:lnTo>
                    <a:pt x="1209327" y="1060867"/>
                  </a:lnTo>
                  <a:lnTo>
                    <a:pt x="1280763" y="1059171"/>
                  </a:lnTo>
                  <a:lnTo>
                    <a:pt x="1350870" y="1056381"/>
                  </a:lnTo>
                  <a:lnTo>
                    <a:pt x="1419514" y="1052530"/>
                  </a:lnTo>
                  <a:lnTo>
                    <a:pt x="1486558" y="1047649"/>
                  </a:lnTo>
                  <a:lnTo>
                    <a:pt x="1551869" y="1041770"/>
                  </a:lnTo>
                  <a:lnTo>
                    <a:pt x="1615311" y="1034923"/>
                  </a:lnTo>
                  <a:lnTo>
                    <a:pt x="1676749" y="1027142"/>
                  </a:lnTo>
                  <a:lnTo>
                    <a:pt x="1736047" y="1018456"/>
                  </a:lnTo>
                  <a:lnTo>
                    <a:pt x="1793072" y="1008898"/>
                  </a:lnTo>
                  <a:lnTo>
                    <a:pt x="1847687" y="998498"/>
                  </a:lnTo>
                  <a:lnTo>
                    <a:pt x="1899757" y="987289"/>
                  </a:lnTo>
                  <a:lnTo>
                    <a:pt x="1949148" y="975302"/>
                  </a:lnTo>
                  <a:lnTo>
                    <a:pt x="1995724" y="962569"/>
                  </a:lnTo>
                  <a:lnTo>
                    <a:pt x="2039350" y="949120"/>
                  </a:lnTo>
                  <a:lnTo>
                    <a:pt x="2079892" y="934987"/>
                  </a:lnTo>
                  <a:lnTo>
                    <a:pt x="2117214" y="920202"/>
                  </a:lnTo>
                  <a:lnTo>
                    <a:pt x="2181656" y="888801"/>
                  </a:lnTo>
                  <a:lnTo>
                    <a:pt x="2231599" y="855169"/>
                  </a:lnTo>
                  <a:lnTo>
                    <a:pt x="2265959" y="819557"/>
                  </a:lnTo>
                  <a:lnTo>
                    <a:pt x="2283657" y="782217"/>
                  </a:lnTo>
                  <a:lnTo>
                    <a:pt x="2285920" y="762977"/>
                  </a:lnTo>
                  <a:lnTo>
                    <a:pt x="2284247" y="728594"/>
                  </a:lnTo>
                  <a:lnTo>
                    <a:pt x="2261595" y="663125"/>
                  </a:lnTo>
                  <a:lnTo>
                    <a:pt x="2234441" y="634232"/>
                  </a:lnTo>
                  <a:lnTo>
                    <a:pt x="2192618" y="609362"/>
                  </a:lnTo>
                  <a:lnTo>
                    <a:pt x="2133037" y="589610"/>
                  </a:lnTo>
                  <a:lnTo>
                    <a:pt x="2093898" y="582104"/>
                  </a:lnTo>
                  <a:lnTo>
                    <a:pt x="2048176" y="575703"/>
                  </a:lnTo>
                </a:path>
                <a:path w="2286000" h="1061720">
                  <a:moveTo>
                    <a:pt x="220849" y="599122"/>
                  </a:moveTo>
                  <a:lnTo>
                    <a:pt x="181307" y="620496"/>
                  </a:lnTo>
                  <a:lnTo>
                    <a:pt x="163509" y="646668"/>
                  </a:lnTo>
                  <a:lnTo>
                    <a:pt x="159017" y="675035"/>
                  </a:lnTo>
                  <a:lnTo>
                    <a:pt x="159394" y="702995"/>
                  </a:lnTo>
                  <a:lnTo>
                    <a:pt x="185626" y="746495"/>
                  </a:lnTo>
                  <a:lnTo>
                    <a:pt x="230330" y="773360"/>
                  </a:lnTo>
                  <a:lnTo>
                    <a:pt x="294643" y="798172"/>
                  </a:lnTo>
                  <a:lnTo>
                    <a:pt x="333574" y="809716"/>
                  </a:lnTo>
                  <a:lnTo>
                    <a:pt x="376712" y="820636"/>
                  </a:lnTo>
                  <a:lnTo>
                    <a:pt x="423825" y="830894"/>
                  </a:lnTo>
                  <a:lnTo>
                    <a:pt x="474682" y="840455"/>
                  </a:lnTo>
                  <a:lnTo>
                    <a:pt x="529051" y="849281"/>
                  </a:lnTo>
                  <a:lnTo>
                    <a:pt x="586700" y="857334"/>
                  </a:lnTo>
                  <a:lnTo>
                    <a:pt x="647398" y="864579"/>
                  </a:lnTo>
                  <a:lnTo>
                    <a:pt x="710912" y="870977"/>
                  </a:lnTo>
                  <a:lnTo>
                    <a:pt x="777011" y="876493"/>
                  </a:lnTo>
                  <a:lnTo>
                    <a:pt x="845463" y="881089"/>
                  </a:lnTo>
                  <a:lnTo>
                    <a:pt x="916037" y="884728"/>
                  </a:lnTo>
                  <a:lnTo>
                    <a:pt x="988501" y="887373"/>
                  </a:lnTo>
                  <a:lnTo>
                    <a:pt x="1062622" y="888987"/>
                  </a:lnTo>
                  <a:lnTo>
                    <a:pt x="1138170" y="889533"/>
                  </a:lnTo>
                  <a:lnTo>
                    <a:pt x="1211914" y="889035"/>
                  </a:lnTo>
                  <a:lnTo>
                    <a:pt x="1284187" y="887562"/>
                  </a:lnTo>
                  <a:lnTo>
                    <a:pt x="1354800" y="885148"/>
                  </a:lnTo>
                  <a:lnTo>
                    <a:pt x="1423560" y="881823"/>
                  </a:lnTo>
                  <a:lnTo>
                    <a:pt x="1490276" y="877620"/>
                  </a:lnTo>
                  <a:lnTo>
                    <a:pt x="1554758" y="872571"/>
                  </a:lnTo>
                  <a:lnTo>
                    <a:pt x="1616813" y="866708"/>
                  </a:lnTo>
                  <a:lnTo>
                    <a:pt x="1676251" y="860064"/>
                  </a:lnTo>
                  <a:lnTo>
                    <a:pt x="1732880" y="852671"/>
                  </a:lnTo>
                  <a:lnTo>
                    <a:pt x="1786510" y="844560"/>
                  </a:lnTo>
                  <a:lnTo>
                    <a:pt x="1836948" y="835764"/>
                  </a:lnTo>
                  <a:lnTo>
                    <a:pt x="1884004" y="826316"/>
                  </a:lnTo>
                  <a:lnTo>
                    <a:pt x="1927486" y="816246"/>
                  </a:lnTo>
                  <a:lnTo>
                    <a:pt x="1967203" y="805588"/>
                  </a:lnTo>
                  <a:lnTo>
                    <a:pt x="2034577" y="782635"/>
                  </a:lnTo>
                  <a:lnTo>
                    <a:pt x="2084595" y="757714"/>
                  </a:lnTo>
                  <a:lnTo>
                    <a:pt x="2115728" y="731082"/>
                  </a:lnTo>
                  <a:lnTo>
                    <a:pt x="2126446" y="702995"/>
                  </a:lnTo>
                  <a:lnTo>
                    <a:pt x="2124263" y="677141"/>
                  </a:lnTo>
                  <a:lnTo>
                    <a:pt x="2114468" y="651970"/>
                  </a:lnTo>
                  <a:lnTo>
                    <a:pt x="2092194" y="628718"/>
                  </a:lnTo>
                  <a:lnTo>
                    <a:pt x="2052570" y="608622"/>
                  </a:lnTo>
                </a:path>
                <a:path w="2286000" h="1061720">
                  <a:moveTo>
                    <a:pt x="220849" y="499618"/>
                  </a:moveTo>
                  <a:lnTo>
                    <a:pt x="161047" y="489846"/>
                  </a:lnTo>
                  <a:lnTo>
                    <a:pt x="111121" y="478408"/>
                  </a:lnTo>
                  <a:lnTo>
                    <a:pt x="58740" y="458831"/>
                  </a:lnTo>
                  <a:lnTo>
                    <a:pt x="25908" y="432244"/>
                  </a:lnTo>
                  <a:lnTo>
                    <a:pt x="1009" y="366572"/>
                  </a:lnTo>
                  <a:lnTo>
                    <a:pt x="0" y="331755"/>
                  </a:lnTo>
                  <a:lnTo>
                    <a:pt x="657" y="298462"/>
                  </a:lnTo>
                  <a:lnTo>
                    <a:pt x="9636" y="260353"/>
                  </a:lnTo>
                  <a:lnTo>
                    <a:pt x="35823" y="223845"/>
                  </a:lnTo>
                  <a:lnTo>
                    <a:pt x="78088" y="189191"/>
                  </a:lnTo>
                  <a:lnTo>
                    <a:pt x="135302" y="156643"/>
                  </a:lnTo>
                  <a:lnTo>
                    <a:pt x="206337" y="126453"/>
                  </a:lnTo>
                  <a:lnTo>
                    <a:pt x="246684" y="112320"/>
                  </a:lnTo>
                  <a:lnTo>
                    <a:pt x="290064" y="98871"/>
                  </a:lnTo>
                  <a:lnTo>
                    <a:pt x="336334" y="86137"/>
                  </a:lnTo>
                  <a:lnTo>
                    <a:pt x="385353" y="74150"/>
                  </a:lnTo>
                  <a:lnTo>
                    <a:pt x="436981" y="62941"/>
                  </a:lnTo>
                  <a:lnTo>
                    <a:pt x="491077" y="52542"/>
                  </a:lnTo>
                  <a:lnTo>
                    <a:pt x="547498" y="42984"/>
                  </a:lnTo>
                  <a:lnTo>
                    <a:pt x="606105" y="34298"/>
                  </a:lnTo>
                  <a:lnTo>
                    <a:pt x="666757" y="26516"/>
                  </a:lnTo>
                  <a:lnTo>
                    <a:pt x="729311" y="19670"/>
                  </a:lnTo>
                  <a:lnTo>
                    <a:pt x="793627" y="13791"/>
                  </a:lnTo>
                  <a:lnTo>
                    <a:pt x="859564" y="8910"/>
                  </a:lnTo>
                  <a:lnTo>
                    <a:pt x="926980" y="5059"/>
                  </a:lnTo>
                  <a:lnTo>
                    <a:pt x="995735" y="2269"/>
                  </a:lnTo>
                  <a:lnTo>
                    <a:pt x="1065688" y="572"/>
                  </a:lnTo>
                  <a:lnTo>
                    <a:pt x="1136697" y="0"/>
                  </a:lnTo>
                  <a:lnTo>
                    <a:pt x="1209327" y="572"/>
                  </a:lnTo>
                  <a:lnTo>
                    <a:pt x="1280763" y="2269"/>
                  </a:lnTo>
                  <a:lnTo>
                    <a:pt x="1350870" y="5059"/>
                  </a:lnTo>
                  <a:lnTo>
                    <a:pt x="1419514" y="8910"/>
                  </a:lnTo>
                  <a:lnTo>
                    <a:pt x="1486558" y="13791"/>
                  </a:lnTo>
                  <a:lnTo>
                    <a:pt x="1551869" y="19670"/>
                  </a:lnTo>
                  <a:lnTo>
                    <a:pt x="1615311" y="26516"/>
                  </a:lnTo>
                  <a:lnTo>
                    <a:pt x="1676749" y="34298"/>
                  </a:lnTo>
                  <a:lnTo>
                    <a:pt x="1736047" y="42984"/>
                  </a:lnTo>
                  <a:lnTo>
                    <a:pt x="1793072" y="52542"/>
                  </a:lnTo>
                  <a:lnTo>
                    <a:pt x="1847687" y="62941"/>
                  </a:lnTo>
                  <a:lnTo>
                    <a:pt x="1899757" y="74150"/>
                  </a:lnTo>
                  <a:lnTo>
                    <a:pt x="1949148" y="86137"/>
                  </a:lnTo>
                  <a:lnTo>
                    <a:pt x="1995724" y="98871"/>
                  </a:lnTo>
                  <a:lnTo>
                    <a:pt x="2039350" y="112320"/>
                  </a:lnTo>
                  <a:lnTo>
                    <a:pt x="2079892" y="126453"/>
                  </a:lnTo>
                  <a:lnTo>
                    <a:pt x="2117214" y="141238"/>
                  </a:lnTo>
                  <a:lnTo>
                    <a:pt x="2181656" y="172638"/>
                  </a:lnTo>
                  <a:lnTo>
                    <a:pt x="2231599" y="206271"/>
                  </a:lnTo>
                  <a:lnTo>
                    <a:pt x="2265959" y="241883"/>
                  </a:lnTo>
                  <a:lnTo>
                    <a:pt x="2283657" y="279223"/>
                  </a:lnTo>
                  <a:lnTo>
                    <a:pt x="2285920" y="298462"/>
                  </a:lnTo>
                  <a:lnTo>
                    <a:pt x="2284247" y="332842"/>
                  </a:lnTo>
                  <a:lnTo>
                    <a:pt x="2261595" y="398314"/>
                  </a:lnTo>
                  <a:lnTo>
                    <a:pt x="2234441" y="427210"/>
                  </a:lnTo>
                  <a:lnTo>
                    <a:pt x="2192618" y="452081"/>
                  </a:lnTo>
                  <a:lnTo>
                    <a:pt x="2133037" y="471830"/>
                  </a:lnTo>
                  <a:lnTo>
                    <a:pt x="2093898" y="479699"/>
                  </a:lnTo>
                  <a:lnTo>
                    <a:pt x="2048176" y="486473"/>
                  </a:lnTo>
                </a:path>
                <a:path w="2286000" h="1061720">
                  <a:moveTo>
                    <a:pt x="220849" y="462318"/>
                  </a:moveTo>
                  <a:lnTo>
                    <a:pt x="181307" y="441163"/>
                  </a:lnTo>
                  <a:lnTo>
                    <a:pt x="163509" y="414864"/>
                  </a:lnTo>
                  <a:lnTo>
                    <a:pt x="159017" y="386508"/>
                  </a:lnTo>
                  <a:lnTo>
                    <a:pt x="159394" y="359181"/>
                  </a:lnTo>
                  <a:lnTo>
                    <a:pt x="185626" y="315450"/>
                  </a:lnTo>
                  <a:lnTo>
                    <a:pt x="230330" y="288511"/>
                  </a:lnTo>
                  <a:lnTo>
                    <a:pt x="294643" y="263677"/>
                  </a:lnTo>
                  <a:lnTo>
                    <a:pt x="333574" y="252138"/>
                  </a:lnTo>
                  <a:lnTo>
                    <a:pt x="376712" y="241231"/>
                  </a:lnTo>
                  <a:lnTo>
                    <a:pt x="423825" y="230993"/>
                  </a:lnTo>
                  <a:lnTo>
                    <a:pt x="474682" y="221459"/>
                  </a:lnTo>
                  <a:lnTo>
                    <a:pt x="529051" y="212664"/>
                  </a:lnTo>
                  <a:lnTo>
                    <a:pt x="586700" y="204643"/>
                  </a:lnTo>
                  <a:lnTo>
                    <a:pt x="647398" y="197434"/>
                  </a:lnTo>
                  <a:lnTo>
                    <a:pt x="710912" y="191070"/>
                  </a:lnTo>
                  <a:lnTo>
                    <a:pt x="777011" y="185588"/>
                  </a:lnTo>
                  <a:lnTo>
                    <a:pt x="845463" y="181022"/>
                  </a:lnTo>
                  <a:lnTo>
                    <a:pt x="916037" y="177410"/>
                  </a:lnTo>
                  <a:lnTo>
                    <a:pt x="988501" y="174785"/>
                  </a:lnTo>
                  <a:lnTo>
                    <a:pt x="1062622" y="173185"/>
                  </a:lnTo>
                  <a:lnTo>
                    <a:pt x="1138170" y="172643"/>
                  </a:lnTo>
                  <a:lnTo>
                    <a:pt x="1211914" y="173137"/>
                  </a:lnTo>
                  <a:lnTo>
                    <a:pt x="1284187" y="174597"/>
                  </a:lnTo>
                  <a:lnTo>
                    <a:pt x="1354800" y="176993"/>
                  </a:lnTo>
                  <a:lnTo>
                    <a:pt x="1423560" y="180294"/>
                  </a:lnTo>
                  <a:lnTo>
                    <a:pt x="1490276" y="184468"/>
                  </a:lnTo>
                  <a:lnTo>
                    <a:pt x="1554758" y="189486"/>
                  </a:lnTo>
                  <a:lnTo>
                    <a:pt x="1616813" y="195315"/>
                  </a:lnTo>
                  <a:lnTo>
                    <a:pt x="1676251" y="201926"/>
                  </a:lnTo>
                  <a:lnTo>
                    <a:pt x="1732880" y="209287"/>
                  </a:lnTo>
                  <a:lnTo>
                    <a:pt x="1786510" y="217367"/>
                  </a:lnTo>
                  <a:lnTo>
                    <a:pt x="1836948" y="226136"/>
                  </a:lnTo>
                  <a:lnTo>
                    <a:pt x="1884004" y="235562"/>
                  </a:lnTo>
                  <a:lnTo>
                    <a:pt x="1927486" y="245614"/>
                  </a:lnTo>
                  <a:lnTo>
                    <a:pt x="1967203" y="256262"/>
                  </a:lnTo>
                  <a:lnTo>
                    <a:pt x="2034577" y="279222"/>
                  </a:lnTo>
                  <a:lnTo>
                    <a:pt x="2084595" y="304193"/>
                  </a:lnTo>
                  <a:lnTo>
                    <a:pt x="2115728" y="330929"/>
                  </a:lnTo>
                  <a:lnTo>
                    <a:pt x="2126446" y="359181"/>
                  </a:lnTo>
                  <a:lnTo>
                    <a:pt x="2124263" y="384711"/>
                  </a:lnTo>
                  <a:lnTo>
                    <a:pt x="2114468" y="409832"/>
                  </a:lnTo>
                  <a:lnTo>
                    <a:pt x="2092194" y="433033"/>
                  </a:lnTo>
                  <a:lnTo>
                    <a:pt x="2052570" y="452805"/>
                  </a:lnTo>
                </a:path>
              </a:pathLst>
            </a:custGeom>
            <a:ln w="25400">
              <a:solidFill>
                <a:srgbClr val="808284"/>
              </a:solidFill>
              <a:prstDash val="dot"/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6" name="object 26"/>
            <p:cNvSpPr/>
            <p:nvPr/>
          </p:nvSpPr>
          <p:spPr>
            <a:xfrm>
              <a:off x="3299841" y="2963849"/>
              <a:ext cx="448945" cy="196215"/>
            </a:xfrm>
            <a:custGeom>
              <a:avLst/>
              <a:gdLst/>
              <a:ahLst/>
              <a:cxnLst/>
              <a:rect l="l" t="t" r="r" b="b"/>
              <a:pathLst>
                <a:path w="448945" h="196214">
                  <a:moveTo>
                    <a:pt x="448424" y="0"/>
                  </a:moveTo>
                  <a:lnTo>
                    <a:pt x="0" y="0"/>
                  </a:lnTo>
                  <a:lnTo>
                    <a:pt x="0" y="196037"/>
                  </a:lnTo>
                  <a:lnTo>
                    <a:pt x="448424" y="196037"/>
                  </a:lnTo>
                  <a:lnTo>
                    <a:pt x="448424" y="0"/>
                  </a:lnTo>
                  <a:close/>
                </a:path>
              </a:pathLst>
            </a:custGeom>
            <a:solidFill>
              <a:srgbClr val="6E7072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7" name="object 27"/>
            <p:cNvSpPr/>
            <p:nvPr/>
          </p:nvSpPr>
          <p:spPr>
            <a:xfrm>
              <a:off x="3299841" y="2963849"/>
              <a:ext cx="448945" cy="196215"/>
            </a:xfrm>
            <a:custGeom>
              <a:avLst/>
              <a:gdLst/>
              <a:ahLst/>
              <a:cxnLst/>
              <a:rect l="l" t="t" r="r" b="b"/>
              <a:pathLst>
                <a:path w="448945" h="196214">
                  <a:moveTo>
                    <a:pt x="0" y="0"/>
                  </a:moveTo>
                  <a:lnTo>
                    <a:pt x="448411" y="0"/>
                  </a:lnTo>
                  <a:lnTo>
                    <a:pt x="448411" y="196037"/>
                  </a:lnTo>
                  <a:lnTo>
                    <a:pt x="0" y="196037"/>
                  </a:lnTo>
                  <a:lnTo>
                    <a:pt x="0" y="0"/>
                  </a:lnTo>
                  <a:close/>
                </a:path>
              </a:pathLst>
            </a:custGeom>
            <a:ln w="1270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8" name="object 28"/>
            <p:cNvSpPr/>
            <p:nvPr/>
          </p:nvSpPr>
          <p:spPr>
            <a:xfrm>
              <a:off x="3296856" y="2960395"/>
              <a:ext cx="911225" cy="203200"/>
            </a:xfrm>
            <a:custGeom>
              <a:avLst/>
              <a:gdLst/>
              <a:ahLst/>
              <a:cxnLst/>
              <a:rect l="l" t="t" r="r" b="b"/>
              <a:pathLst>
                <a:path w="911225" h="203200">
                  <a:moveTo>
                    <a:pt x="0" y="0"/>
                  </a:moveTo>
                  <a:lnTo>
                    <a:pt x="910716" y="0"/>
                  </a:lnTo>
                  <a:lnTo>
                    <a:pt x="910716" y="203161"/>
                  </a:lnTo>
                  <a:lnTo>
                    <a:pt x="0" y="203161"/>
                  </a:lnTo>
                  <a:lnTo>
                    <a:pt x="0" y="0"/>
                  </a:lnTo>
                  <a:close/>
                </a:path>
              </a:pathLst>
            </a:custGeom>
            <a:ln w="12699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29" name="object 29"/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3467011" y="2989491"/>
              <a:ext cx="114071" cy="144767"/>
            </a:xfrm>
            <a:prstGeom prst="rect">
              <a:avLst/>
            </a:prstGeom>
          </p:spPr>
        </p:pic>
        <p:pic>
          <p:nvPicPr>
            <p:cNvPr id="30" name="object 30"/>
            <p:cNvPicPr/>
            <p:nvPr/>
          </p:nvPicPr>
          <p:blipFill>
            <a:blip r:embed="rId7" cstate="print"/>
            <a:stretch>
              <a:fillRect/>
            </a:stretch>
          </p:blipFill>
          <p:spPr>
            <a:xfrm>
              <a:off x="3915473" y="2986455"/>
              <a:ext cx="115214" cy="149707"/>
            </a:xfrm>
            <a:prstGeom prst="rect">
              <a:avLst/>
            </a:prstGeom>
          </p:spPr>
        </p:pic>
        <p:sp>
          <p:nvSpPr>
            <p:cNvPr id="31" name="object 31"/>
            <p:cNvSpPr/>
            <p:nvPr/>
          </p:nvSpPr>
          <p:spPr>
            <a:xfrm>
              <a:off x="4211307" y="2963849"/>
              <a:ext cx="448945" cy="196215"/>
            </a:xfrm>
            <a:custGeom>
              <a:avLst/>
              <a:gdLst/>
              <a:ahLst/>
              <a:cxnLst/>
              <a:rect l="l" t="t" r="r" b="b"/>
              <a:pathLst>
                <a:path w="448945" h="196214">
                  <a:moveTo>
                    <a:pt x="448424" y="0"/>
                  </a:moveTo>
                  <a:lnTo>
                    <a:pt x="0" y="0"/>
                  </a:lnTo>
                  <a:lnTo>
                    <a:pt x="0" y="196037"/>
                  </a:lnTo>
                  <a:lnTo>
                    <a:pt x="448424" y="196037"/>
                  </a:lnTo>
                  <a:lnTo>
                    <a:pt x="448424" y="0"/>
                  </a:lnTo>
                  <a:close/>
                </a:path>
              </a:pathLst>
            </a:custGeom>
            <a:solidFill>
              <a:srgbClr val="6E7072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2" name="object 32"/>
            <p:cNvSpPr/>
            <p:nvPr/>
          </p:nvSpPr>
          <p:spPr>
            <a:xfrm>
              <a:off x="4211307" y="2963849"/>
              <a:ext cx="448945" cy="196215"/>
            </a:xfrm>
            <a:custGeom>
              <a:avLst/>
              <a:gdLst/>
              <a:ahLst/>
              <a:cxnLst/>
              <a:rect l="l" t="t" r="r" b="b"/>
              <a:pathLst>
                <a:path w="448945" h="196214">
                  <a:moveTo>
                    <a:pt x="0" y="0"/>
                  </a:moveTo>
                  <a:lnTo>
                    <a:pt x="448424" y="0"/>
                  </a:lnTo>
                  <a:lnTo>
                    <a:pt x="448424" y="196037"/>
                  </a:lnTo>
                  <a:lnTo>
                    <a:pt x="0" y="196037"/>
                  </a:lnTo>
                  <a:lnTo>
                    <a:pt x="0" y="0"/>
                  </a:lnTo>
                  <a:close/>
                </a:path>
              </a:pathLst>
            </a:custGeom>
            <a:ln w="1270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3" name="object 33"/>
            <p:cNvSpPr/>
            <p:nvPr/>
          </p:nvSpPr>
          <p:spPr>
            <a:xfrm>
              <a:off x="4203890" y="2960395"/>
              <a:ext cx="903605" cy="203200"/>
            </a:xfrm>
            <a:custGeom>
              <a:avLst/>
              <a:gdLst/>
              <a:ahLst/>
              <a:cxnLst/>
              <a:rect l="l" t="t" r="r" b="b"/>
              <a:pathLst>
                <a:path w="903604" h="203200">
                  <a:moveTo>
                    <a:pt x="903389" y="0"/>
                  </a:moveTo>
                  <a:lnTo>
                    <a:pt x="0" y="0"/>
                  </a:lnTo>
                  <a:lnTo>
                    <a:pt x="0" y="203161"/>
                  </a:lnTo>
                  <a:lnTo>
                    <a:pt x="903389" y="203161"/>
                  </a:lnTo>
                  <a:lnTo>
                    <a:pt x="903389" y="0"/>
                  </a:lnTo>
                  <a:close/>
                </a:path>
              </a:pathLst>
            </a:custGeom>
            <a:ln w="1270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34" name="object 34"/>
            <p:cNvPicPr/>
            <p:nvPr/>
          </p:nvPicPr>
          <p:blipFill>
            <a:blip r:embed="rId8" cstate="print"/>
            <a:stretch>
              <a:fillRect/>
            </a:stretch>
          </p:blipFill>
          <p:spPr>
            <a:xfrm>
              <a:off x="4823269" y="2987192"/>
              <a:ext cx="115214" cy="149707"/>
            </a:xfrm>
            <a:prstGeom prst="rect">
              <a:avLst/>
            </a:prstGeom>
          </p:spPr>
        </p:pic>
        <p:pic>
          <p:nvPicPr>
            <p:cNvPr id="35" name="object 35"/>
            <p:cNvPicPr/>
            <p:nvPr/>
          </p:nvPicPr>
          <p:blipFill>
            <a:blip r:embed="rId9" cstate="print"/>
            <a:stretch>
              <a:fillRect/>
            </a:stretch>
          </p:blipFill>
          <p:spPr>
            <a:xfrm>
              <a:off x="4378477" y="2988919"/>
              <a:ext cx="114084" cy="144780"/>
            </a:xfrm>
            <a:prstGeom prst="rect">
              <a:avLst/>
            </a:prstGeom>
          </p:spPr>
        </p:pic>
        <p:sp>
          <p:nvSpPr>
            <p:cNvPr id="36" name="object 36"/>
            <p:cNvSpPr/>
            <p:nvPr/>
          </p:nvSpPr>
          <p:spPr>
            <a:xfrm>
              <a:off x="3520757" y="2554198"/>
              <a:ext cx="1397000" cy="1019810"/>
            </a:xfrm>
            <a:custGeom>
              <a:avLst/>
              <a:gdLst/>
              <a:ahLst/>
              <a:cxnLst/>
              <a:rect l="l" t="t" r="r" b="b"/>
              <a:pathLst>
                <a:path w="1397000" h="1019810">
                  <a:moveTo>
                    <a:pt x="671537" y="834669"/>
                  </a:moveTo>
                  <a:lnTo>
                    <a:pt x="743229" y="863930"/>
                  </a:lnTo>
                  <a:lnTo>
                    <a:pt x="671537" y="890257"/>
                  </a:lnTo>
                </a:path>
                <a:path w="1397000" h="1019810">
                  <a:moveTo>
                    <a:pt x="1320380" y="964869"/>
                  </a:moveTo>
                  <a:lnTo>
                    <a:pt x="1396466" y="980224"/>
                  </a:lnTo>
                  <a:lnTo>
                    <a:pt x="1331353" y="1019733"/>
                  </a:lnTo>
                </a:path>
                <a:path w="1397000" h="1019810">
                  <a:moveTo>
                    <a:pt x="4394" y="959015"/>
                  </a:moveTo>
                  <a:lnTo>
                    <a:pt x="73151" y="997051"/>
                  </a:lnTo>
                  <a:lnTo>
                    <a:pt x="0" y="1018273"/>
                  </a:lnTo>
                </a:path>
                <a:path w="1397000" h="1019810">
                  <a:moveTo>
                    <a:pt x="662762" y="177025"/>
                  </a:moveTo>
                  <a:lnTo>
                    <a:pt x="734453" y="147764"/>
                  </a:lnTo>
                  <a:lnTo>
                    <a:pt x="662762" y="121437"/>
                  </a:lnTo>
                </a:path>
                <a:path w="1397000" h="1019810">
                  <a:moveTo>
                    <a:pt x="1320380" y="54851"/>
                  </a:moveTo>
                  <a:lnTo>
                    <a:pt x="1396466" y="39496"/>
                  </a:lnTo>
                  <a:lnTo>
                    <a:pt x="1331353" y="0"/>
                  </a:lnTo>
                </a:path>
                <a:path w="1397000" h="1019810">
                  <a:moveTo>
                    <a:pt x="3657" y="57061"/>
                  </a:moveTo>
                  <a:lnTo>
                    <a:pt x="73151" y="22669"/>
                  </a:lnTo>
                  <a:lnTo>
                    <a:pt x="0" y="1447"/>
                  </a:lnTo>
                </a:path>
              </a:pathLst>
            </a:custGeom>
            <a:ln w="25400">
              <a:solidFill>
                <a:srgbClr val="808284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pic>
        <p:nvPicPr>
          <p:cNvPr id="37" name="object 37"/>
          <p:cNvPicPr/>
          <p:nvPr/>
        </p:nvPicPr>
        <p:blipFill>
          <a:blip r:embed="rId10" cstate="print"/>
          <a:stretch>
            <a:fillRect/>
          </a:stretch>
        </p:blipFill>
        <p:spPr>
          <a:xfrm>
            <a:off x="8773411" y="7393636"/>
            <a:ext cx="2194199" cy="1669491"/>
          </a:xfrm>
          <a:prstGeom prst="rect">
            <a:avLst/>
          </a:prstGeom>
        </p:spPr>
      </p:pic>
      <p:sp>
        <p:nvSpPr>
          <p:cNvPr id="38" name="object 38"/>
          <p:cNvSpPr txBox="1"/>
          <p:nvPr/>
        </p:nvSpPr>
        <p:spPr>
          <a:xfrm>
            <a:off x="7957870" y="490573"/>
            <a:ext cx="3947160" cy="7569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19050">
              <a:lnSpc>
                <a:spcPct val="114300"/>
              </a:lnSpc>
              <a:spcBef>
                <a:spcPts val="100"/>
              </a:spcBef>
            </a:pPr>
            <a:r>
              <a:rPr sz="1050" spc="25" dirty="0">
                <a:latin typeface="Microsoft Sans Serif"/>
                <a:cs typeface="Microsoft Sans Serif"/>
              </a:rPr>
              <a:t>La.densidad.de.estas.líneas.de.flujo.es.mayor.dentro.del.imán.  </a:t>
            </a:r>
            <a:r>
              <a:rPr sz="1050" spc="20" dirty="0">
                <a:latin typeface="Microsoft Sans Serif"/>
                <a:cs typeface="Microsoft Sans Serif"/>
              </a:rPr>
              <a:t>y.dónde.las.líneas.de.flujo.entran.y.salen.del.imán..</a:t>
            </a:r>
            <a:endParaRPr sz="1050">
              <a:latin typeface="Microsoft Sans Serif"/>
              <a:cs typeface="Microsoft Sans Serif"/>
            </a:endParaRPr>
          </a:p>
          <a:p>
            <a:pPr marL="12700" marR="5080">
              <a:lnSpc>
                <a:spcPct val="114300"/>
              </a:lnSpc>
            </a:pPr>
            <a:r>
              <a:rPr sz="1050" spc="20" dirty="0">
                <a:latin typeface="Microsoft Sans Serif"/>
                <a:cs typeface="Microsoft Sans Serif"/>
              </a:rPr>
              <a:t>Cuanto.mayor.es.la.densidad.de.las.líneas.de.flujo,.más.fuerte. </a:t>
            </a:r>
            <a:r>
              <a:rPr sz="1050" spc="-265" dirty="0">
                <a:latin typeface="Microsoft Sans Serif"/>
                <a:cs typeface="Microsoft Sans Serif"/>
              </a:rPr>
              <a:t> </a:t>
            </a:r>
            <a:r>
              <a:rPr sz="1050" spc="40" dirty="0">
                <a:latin typeface="Microsoft Sans Serif"/>
                <a:cs typeface="Microsoft Sans Serif"/>
              </a:rPr>
              <a:t>campo</a:t>
            </a:r>
            <a:r>
              <a:rPr sz="1050" spc="-15" dirty="0">
                <a:latin typeface="Microsoft Sans Serif"/>
                <a:cs typeface="Microsoft Sans Serif"/>
              </a:rPr>
              <a:t> </a:t>
            </a:r>
            <a:r>
              <a:rPr sz="1050" spc="35" dirty="0">
                <a:latin typeface="Microsoft Sans Serif"/>
                <a:cs typeface="Microsoft Sans Serif"/>
              </a:rPr>
              <a:t>magnético.</a:t>
            </a:r>
            <a:endParaRPr sz="1050">
              <a:latin typeface="Microsoft Sans Serif"/>
              <a:cs typeface="Microsoft Sans Serif"/>
            </a:endParaRPr>
          </a:p>
        </p:txBody>
      </p:sp>
      <p:sp>
        <p:nvSpPr>
          <p:cNvPr id="47" name="object 47"/>
          <p:cNvSpPr txBox="1"/>
          <p:nvPr/>
        </p:nvSpPr>
        <p:spPr>
          <a:xfrm>
            <a:off x="8953500" y="9462820"/>
            <a:ext cx="113030" cy="207749"/>
          </a:xfrm>
          <a:prstGeom prst="rect">
            <a:avLst/>
          </a:prstGeom>
        </p:spPr>
        <p:txBody>
          <a:bodyPr vert="horz" wrap="square" lIns="0" tIns="22860" rIns="0" bIns="0" rtlCol="0">
            <a:spAutoFit/>
          </a:bodyPr>
          <a:lstStyle/>
          <a:p>
            <a:pPr marL="12700">
              <a:spcBef>
                <a:spcPts val="180"/>
              </a:spcBef>
            </a:pPr>
            <a:r>
              <a:rPr sz="1200" spc="15" dirty="0">
                <a:latin typeface="Microsoft Sans Serif"/>
                <a:cs typeface="Microsoft Sans Serif"/>
              </a:rPr>
              <a:t>2</a:t>
            </a:r>
            <a:endParaRPr sz="1200">
              <a:latin typeface="Microsoft Sans Serif"/>
              <a:cs typeface="Microsoft Sans Serif"/>
            </a:endParaRPr>
          </a:p>
        </p:txBody>
      </p:sp>
      <p:sp>
        <p:nvSpPr>
          <p:cNvPr id="39" name="object 39"/>
          <p:cNvSpPr txBox="1"/>
          <p:nvPr/>
        </p:nvSpPr>
        <p:spPr>
          <a:xfrm>
            <a:off x="5761991" y="1415184"/>
            <a:ext cx="1339215" cy="383540"/>
          </a:xfrm>
          <a:prstGeom prst="rect">
            <a:avLst/>
          </a:prstGeom>
        </p:spPr>
        <p:txBody>
          <a:bodyPr vert="horz" wrap="square" lIns="0" tIns="5080" rIns="0" bIns="0" rtlCol="0">
            <a:spAutoFit/>
          </a:bodyPr>
          <a:lstStyle/>
          <a:p>
            <a:pPr marL="12700" marR="5080">
              <a:lnSpc>
                <a:spcPct val="104299"/>
              </a:lnSpc>
              <a:spcBef>
                <a:spcPts val="40"/>
              </a:spcBef>
            </a:pPr>
            <a:r>
              <a:rPr sz="1150" b="1" spc="40" dirty="0">
                <a:latin typeface="Arial"/>
                <a:cs typeface="Arial"/>
              </a:rPr>
              <a:t>Interacción</a:t>
            </a:r>
            <a:r>
              <a:rPr sz="1150" b="1" spc="-25" dirty="0">
                <a:latin typeface="Arial"/>
                <a:cs typeface="Arial"/>
              </a:rPr>
              <a:t> </a:t>
            </a:r>
            <a:r>
              <a:rPr sz="1150" b="1" spc="60" dirty="0">
                <a:latin typeface="Arial"/>
                <a:cs typeface="Arial"/>
              </a:rPr>
              <a:t>entre</a:t>
            </a:r>
            <a:r>
              <a:rPr sz="1150" spc="-15" dirty="0">
                <a:latin typeface="Microsoft Sans Serif"/>
                <a:cs typeface="Microsoft Sans Serif"/>
              </a:rPr>
              <a:t>.  </a:t>
            </a:r>
            <a:r>
              <a:rPr sz="1150" b="1" spc="40" dirty="0">
                <a:latin typeface="Arial"/>
                <a:cs typeface="Arial"/>
              </a:rPr>
              <a:t>Imanes</a:t>
            </a:r>
            <a:r>
              <a:rPr sz="1150" spc="40" dirty="0">
                <a:latin typeface="Microsoft Sans Serif"/>
                <a:cs typeface="Microsoft Sans Serif"/>
              </a:rPr>
              <a:t>.</a:t>
            </a:r>
            <a:endParaRPr sz="1150">
              <a:latin typeface="Microsoft Sans Serif"/>
              <a:cs typeface="Microsoft Sans Serif"/>
            </a:endParaRPr>
          </a:p>
        </p:txBody>
      </p:sp>
      <p:sp>
        <p:nvSpPr>
          <p:cNvPr id="40" name="object 40"/>
          <p:cNvSpPr txBox="1"/>
          <p:nvPr/>
        </p:nvSpPr>
        <p:spPr>
          <a:xfrm>
            <a:off x="7957770" y="1405024"/>
            <a:ext cx="4481195" cy="9398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>
              <a:lnSpc>
                <a:spcPct val="114300"/>
              </a:lnSpc>
              <a:spcBef>
                <a:spcPts val="100"/>
              </a:spcBef>
            </a:pPr>
            <a:r>
              <a:rPr sz="1050" spc="25" dirty="0">
                <a:latin typeface="Microsoft Sans Serif"/>
                <a:cs typeface="Microsoft Sans Serif"/>
              </a:rPr>
              <a:t>Cuando.se.juntan.dos.imanes,.el.flujo.magnético. </a:t>
            </a:r>
            <a:r>
              <a:rPr sz="1050" spc="30" dirty="0">
                <a:latin typeface="Microsoft Sans Serif"/>
                <a:cs typeface="Microsoft Sans Serif"/>
              </a:rPr>
              <a:t> </a:t>
            </a:r>
            <a:r>
              <a:rPr sz="1050" spc="25" dirty="0">
                <a:latin typeface="Microsoft Sans Serif"/>
                <a:cs typeface="Microsoft Sans Serif"/>
              </a:rPr>
              <a:t>alrededor.de.los.imanes.provoca.alguna.forma.de.interacción..Cuando. </a:t>
            </a:r>
            <a:r>
              <a:rPr sz="1050" spc="-265" dirty="0">
                <a:latin typeface="Microsoft Sans Serif"/>
                <a:cs typeface="Microsoft Sans Serif"/>
              </a:rPr>
              <a:t> </a:t>
            </a:r>
            <a:r>
              <a:rPr sz="1050" spc="25" dirty="0">
                <a:latin typeface="Microsoft Sans Serif"/>
                <a:cs typeface="Microsoft Sans Serif"/>
              </a:rPr>
              <a:t>dos.polos.diferentes.se.juntan.los.imanes.se.atraen.cada.uno. </a:t>
            </a:r>
            <a:r>
              <a:rPr sz="1050" spc="30" dirty="0">
                <a:latin typeface="Microsoft Sans Serif"/>
                <a:cs typeface="Microsoft Sans Serif"/>
              </a:rPr>
              <a:t> </a:t>
            </a:r>
            <a:r>
              <a:rPr sz="1050" spc="20" dirty="0">
                <a:latin typeface="Microsoft Sans Serif"/>
                <a:cs typeface="Microsoft Sans Serif"/>
              </a:rPr>
              <a:t>otros..Cuando.dos.polos.similares.se.juntan.los.imanes.se.repelen.</a:t>
            </a:r>
            <a:r>
              <a:rPr sz="1050" spc="25" dirty="0">
                <a:latin typeface="Microsoft Sans Serif"/>
                <a:cs typeface="Microsoft Sans Serif"/>
              </a:rPr>
              <a:t> </a:t>
            </a:r>
            <a:r>
              <a:rPr sz="1050" spc="-45" dirty="0">
                <a:latin typeface="Microsoft Sans Serif"/>
                <a:cs typeface="Microsoft Sans Serif"/>
              </a:rPr>
              <a:t>El </a:t>
            </a:r>
            <a:r>
              <a:rPr sz="1050" spc="-40" dirty="0">
                <a:latin typeface="Microsoft Sans Serif"/>
                <a:cs typeface="Microsoft Sans Serif"/>
              </a:rPr>
              <a:t> </a:t>
            </a:r>
            <a:r>
              <a:rPr sz="1050" spc="60" dirty="0">
                <a:latin typeface="Microsoft Sans Serif"/>
                <a:cs typeface="Microsoft Sans Serif"/>
              </a:rPr>
              <a:t>uno</a:t>
            </a:r>
            <a:r>
              <a:rPr sz="1050" spc="-15" dirty="0">
                <a:latin typeface="Microsoft Sans Serif"/>
                <a:cs typeface="Microsoft Sans Serif"/>
              </a:rPr>
              <a:t> </a:t>
            </a:r>
            <a:r>
              <a:rPr sz="1050" spc="15" dirty="0">
                <a:latin typeface="Microsoft Sans Serif"/>
                <a:cs typeface="Microsoft Sans Serif"/>
              </a:rPr>
              <a:t>al</a:t>
            </a:r>
            <a:r>
              <a:rPr sz="1050" spc="-10" dirty="0">
                <a:latin typeface="Microsoft Sans Serif"/>
                <a:cs typeface="Microsoft Sans Serif"/>
              </a:rPr>
              <a:t> </a:t>
            </a:r>
            <a:r>
              <a:rPr sz="1050" spc="50" dirty="0">
                <a:latin typeface="Microsoft Sans Serif"/>
                <a:cs typeface="Microsoft Sans Serif"/>
              </a:rPr>
              <a:t>otro.</a:t>
            </a:r>
            <a:endParaRPr sz="1050">
              <a:latin typeface="Microsoft Sans Serif"/>
              <a:cs typeface="Microsoft Sans Serif"/>
            </a:endParaRPr>
          </a:p>
        </p:txBody>
      </p:sp>
      <p:sp>
        <p:nvSpPr>
          <p:cNvPr id="41" name="object 41"/>
          <p:cNvSpPr txBox="1"/>
          <p:nvPr/>
        </p:nvSpPr>
        <p:spPr>
          <a:xfrm>
            <a:off x="8725025" y="3724198"/>
            <a:ext cx="1046480" cy="89768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500" spc="-15" dirty="0">
                <a:latin typeface="Microsoft Sans Serif"/>
                <a:cs typeface="Microsoft Sans Serif"/>
              </a:rPr>
              <a:t>A </a:t>
            </a:r>
            <a:r>
              <a:rPr sz="500" spc="15" dirty="0">
                <a:latin typeface="Microsoft Sans Serif"/>
                <a:cs typeface="Microsoft Sans Serif"/>
              </a:rPr>
              <a:t>diferencia</a:t>
            </a:r>
            <a:r>
              <a:rPr sz="500" spc="-15" dirty="0">
                <a:latin typeface="Microsoft Sans Serif"/>
                <a:cs typeface="Microsoft Sans Serif"/>
              </a:rPr>
              <a:t> </a:t>
            </a:r>
            <a:r>
              <a:rPr sz="500" spc="15" dirty="0">
                <a:latin typeface="Microsoft Sans Serif"/>
                <a:cs typeface="Microsoft Sans Serif"/>
              </a:rPr>
              <a:t>de</a:t>
            </a:r>
            <a:r>
              <a:rPr sz="500" spc="-10" dirty="0">
                <a:latin typeface="Microsoft Sans Serif"/>
                <a:cs typeface="Microsoft Sans Serif"/>
              </a:rPr>
              <a:t> </a:t>
            </a:r>
            <a:r>
              <a:rPr sz="500" spc="5" dirty="0">
                <a:latin typeface="Microsoft Sans Serif"/>
                <a:cs typeface="Microsoft Sans Serif"/>
              </a:rPr>
              <a:t>los</a:t>
            </a:r>
            <a:r>
              <a:rPr sz="500" spc="-15" dirty="0">
                <a:latin typeface="Microsoft Sans Serif"/>
                <a:cs typeface="Microsoft Sans Serif"/>
              </a:rPr>
              <a:t> </a:t>
            </a:r>
            <a:r>
              <a:rPr sz="500" spc="15" dirty="0">
                <a:latin typeface="Microsoft Sans Serif"/>
                <a:cs typeface="Microsoft Sans Serif"/>
              </a:rPr>
              <a:t>polos</a:t>
            </a:r>
            <a:r>
              <a:rPr sz="500" spc="-15" dirty="0">
                <a:latin typeface="Microsoft Sans Serif"/>
                <a:cs typeface="Microsoft Sans Serif"/>
              </a:rPr>
              <a:t> </a:t>
            </a:r>
            <a:r>
              <a:rPr sz="500" spc="-5" dirty="0">
                <a:latin typeface="Microsoft Sans Serif"/>
                <a:cs typeface="Microsoft Sans Serif"/>
              </a:rPr>
              <a:t>se</a:t>
            </a:r>
            <a:r>
              <a:rPr sz="500" spc="-10" dirty="0">
                <a:latin typeface="Microsoft Sans Serif"/>
                <a:cs typeface="Microsoft Sans Serif"/>
              </a:rPr>
              <a:t> </a:t>
            </a:r>
            <a:r>
              <a:rPr sz="500" spc="20" dirty="0">
                <a:latin typeface="Microsoft Sans Serif"/>
                <a:cs typeface="Microsoft Sans Serif"/>
              </a:rPr>
              <a:t>atraen</a:t>
            </a:r>
            <a:endParaRPr sz="500">
              <a:latin typeface="Microsoft Sans Serif"/>
              <a:cs typeface="Microsoft Sans Serif"/>
            </a:endParaRPr>
          </a:p>
        </p:txBody>
      </p:sp>
      <p:sp>
        <p:nvSpPr>
          <p:cNvPr id="42" name="object 42"/>
          <p:cNvSpPr txBox="1"/>
          <p:nvPr/>
        </p:nvSpPr>
        <p:spPr>
          <a:xfrm>
            <a:off x="8796109" y="5051349"/>
            <a:ext cx="889000" cy="97463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550" spc="15" dirty="0">
                <a:latin typeface="Microsoft Sans Serif"/>
                <a:cs typeface="Microsoft Sans Serif"/>
              </a:rPr>
              <a:t>Como</a:t>
            </a:r>
            <a:r>
              <a:rPr sz="550" spc="-25" dirty="0">
                <a:latin typeface="Microsoft Sans Serif"/>
                <a:cs typeface="Microsoft Sans Serif"/>
              </a:rPr>
              <a:t> </a:t>
            </a:r>
            <a:r>
              <a:rPr sz="550" spc="10" dirty="0">
                <a:latin typeface="Microsoft Sans Serif"/>
                <a:cs typeface="Microsoft Sans Serif"/>
              </a:rPr>
              <a:t>los</a:t>
            </a:r>
            <a:r>
              <a:rPr sz="550" spc="-20" dirty="0">
                <a:latin typeface="Microsoft Sans Serif"/>
                <a:cs typeface="Microsoft Sans Serif"/>
              </a:rPr>
              <a:t> </a:t>
            </a:r>
            <a:r>
              <a:rPr sz="550" spc="15" dirty="0">
                <a:latin typeface="Microsoft Sans Serif"/>
                <a:cs typeface="Microsoft Sans Serif"/>
              </a:rPr>
              <a:t>polos</a:t>
            </a:r>
            <a:r>
              <a:rPr sz="550" spc="-20" dirty="0">
                <a:latin typeface="Microsoft Sans Serif"/>
                <a:cs typeface="Microsoft Sans Serif"/>
              </a:rPr>
              <a:t> </a:t>
            </a:r>
            <a:r>
              <a:rPr sz="550" spc="-5" dirty="0">
                <a:latin typeface="Microsoft Sans Serif"/>
                <a:cs typeface="Microsoft Sans Serif"/>
              </a:rPr>
              <a:t>se</a:t>
            </a:r>
            <a:r>
              <a:rPr sz="550" spc="-25" dirty="0">
                <a:latin typeface="Microsoft Sans Serif"/>
                <a:cs typeface="Microsoft Sans Serif"/>
              </a:rPr>
              <a:t> </a:t>
            </a:r>
            <a:r>
              <a:rPr sz="550" spc="20" dirty="0">
                <a:latin typeface="Microsoft Sans Serif"/>
                <a:cs typeface="Microsoft Sans Serif"/>
              </a:rPr>
              <a:t>repelen</a:t>
            </a:r>
            <a:endParaRPr sz="550">
              <a:latin typeface="Microsoft Sans Serif"/>
              <a:cs typeface="Microsoft Sans Serif"/>
            </a:endParaRPr>
          </a:p>
        </p:txBody>
      </p:sp>
      <p:sp>
        <p:nvSpPr>
          <p:cNvPr id="43" name="object 43"/>
          <p:cNvSpPr txBox="1"/>
          <p:nvPr/>
        </p:nvSpPr>
        <p:spPr>
          <a:xfrm>
            <a:off x="5761990" y="5394959"/>
            <a:ext cx="1301750" cy="166712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1000" b="1" spc="25" dirty="0">
                <a:latin typeface="Arial"/>
                <a:cs typeface="Arial"/>
              </a:rPr>
              <a:t>Electromagnetismo</a:t>
            </a:r>
            <a:r>
              <a:rPr sz="1000" spc="25" dirty="0">
                <a:latin typeface="Microsoft Sans Serif"/>
                <a:cs typeface="Microsoft Sans Serif"/>
              </a:rPr>
              <a:t>.</a:t>
            </a:r>
            <a:endParaRPr sz="1000">
              <a:latin typeface="Microsoft Sans Serif"/>
              <a:cs typeface="Microsoft Sans Serif"/>
            </a:endParaRPr>
          </a:p>
        </p:txBody>
      </p:sp>
      <p:sp>
        <p:nvSpPr>
          <p:cNvPr id="44" name="object 44"/>
          <p:cNvSpPr txBox="1"/>
          <p:nvPr/>
        </p:nvSpPr>
        <p:spPr>
          <a:xfrm>
            <a:off x="7957770" y="5364479"/>
            <a:ext cx="4232275" cy="7569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>
              <a:lnSpc>
                <a:spcPct val="120000"/>
              </a:lnSpc>
              <a:spcBef>
                <a:spcPts val="100"/>
              </a:spcBef>
            </a:pPr>
            <a:r>
              <a:rPr sz="1000" spc="30" dirty="0">
                <a:latin typeface="Microsoft Sans Serif"/>
                <a:cs typeface="Microsoft Sans Serif"/>
              </a:rPr>
              <a:t>Un.campo.electromagnético.es.un.campo.magnético.generado.por. </a:t>
            </a:r>
            <a:r>
              <a:rPr sz="1000" spc="35" dirty="0">
                <a:latin typeface="Microsoft Sans Serif"/>
                <a:cs typeface="Microsoft Sans Serif"/>
              </a:rPr>
              <a:t> </a:t>
            </a:r>
            <a:r>
              <a:rPr sz="1000" spc="25" dirty="0">
                <a:latin typeface="Microsoft Sans Serif"/>
                <a:cs typeface="Microsoft Sans Serif"/>
              </a:rPr>
              <a:t>flujo.de.corriente.en.un.conductor..Cada.corriente.eléctrica.genera.un. </a:t>
            </a:r>
            <a:r>
              <a:rPr sz="1000" spc="-254" dirty="0">
                <a:latin typeface="Microsoft Sans Serif"/>
                <a:cs typeface="Microsoft Sans Serif"/>
              </a:rPr>
              <a:t> </a:t>
            </a:r>
            <a:r>
              <a:rPr sz="1000" spc="25" dirty="0">
                <a:latin typeface="Microsoft Sans Serif"/>
                <a:cs typeface="Microsoft Sans Serif"/>
              </a:rPr>
              <a:t>campo.magnético.y.existe.una.relación.entre.la.dirección. </a:t>
            </a:r>
            <a:r>
              <a:rPr sz="1000" spc="30" dirty="0">
                <a:latin typeface="Microsoft Sans Serif"/>
                <a:cs typeface="Microsoft Sans Serif"/>
              </a:rPr>
              <a:t> </a:t>
            </a:r>
            <a:r>
              <a:rPr sz="1000" spc="25" dirty="0">
                <a:latin typeface="Microsoft Sans Serif"/>
                <a:cs typeface="Microsoft Sans Serif"/>
              </a:rPr>
              <a:t>del.flujo.de.corriente.y.la.dirección.del.campo.magnético..</a:t>
            </a:r>
            <a:endParaRPr sz="1000">
              <a:latin typeface="Microsoft Sans Serif"/>
              <a:cs typeface="Microsoft Sans Serif"/>
            </a:endParaRPr>
          </a:p>
        </p:txBody>
      </p:sp>
      <p:sp>
        <p:nvSpPr>
          <p:cNvPr id="45" name="object 45"/>
          <p:cNvSpPr txBox="1"/>
          <p:nvPr/>
        </p:nvSpPr>
        <p:spPr>
          <a:xfrm>
            <a:off x="7957770" y="6277609"/>
            <a:ext cx="4224655" cy="7569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 indent="-635">
              <a:lnSpc>
                <a:spcPct val="126299"/>
              </a:lnSpc>
              <a:spcBef>
                <a:spcPts val="100"/>
              </a:spcBef>
            </a:pPr>
            <a:r>
              <a:rPr sz="950" spc="10" dirty="0">
                <a:latin typeface="Microsoft Sans Serif"/>
                <a:cs typeface="Microsoft Sans Serif"/>
              </a:rPr>
              <a:t>El.</a:t>
            </a:r>
            <a:r>
              <a:rPr sz="950" b="1" spc="10" dirty="0">
                <a:latin typeface="Arial"/>
                <a:cs typeface="Arial"/>
              </a:rPr>
              <a:t>regla </a:t>
            </a:r>
            <a:r>
              <a:rPr sz="950" b="1" spc="25" dirty="0">
                <a:latin typeface="Arial"/>
                <a:cs typeface="Arial"/>
              </a:rPr>
              <a:t>de </a:t>
            </a:r>
            <a:r>
              <a:rPr sz="950" b="1" spc="35" dirty="0">
                <a:latin typeface="Arial"/>
                <a:cs typeface="Arial"/>
              </a:rPr>
              <a:t>la </a:t>
            </a:r>
            <a:r>
              <a:rPr sz="950" b="1" spc="45" dirty="0">
                <a:latin typeface="Arial"/>
                <a:cs typeface="Arial"/>
              </a:rPr>
              <a:t>mano </a:t>
            </a:r>
            <a:r>
              <a:rPr sz="950" b="1" spc="25" dirty="0">
                <a:latin typeface="Arial"/>
                <a:cs typeface="Arial"/>
              </a:rPr>
              <a:t>izquierda </a:t>
            </a:r>
            <a:r>
              <a:rPr sz="950" b="1" spc="40" dirty="0">
                <a:latin typeface="Arial"/>
                <a:cs typeface="Arial"/>
              </a:rPr>
              <a:t>para </a:t>
            </a:r>
            <a:r>
              <a:rPr sz="950" b="1" spc="20" dirty="0">
                <a:latin typeface="Arial"/>
                <a:cs typeface="Arial"/>
              </a:rPr>
              <a:t>conductores</a:t>
            </a:r>
            <a:r>
              <a:rPr sz="950" spc="20" dirty="0">
                <a:latin typeface="Microsoft Sans Serif"/>
                <a:cs typeface="Microsoft Sans Serif"/>
              </a:rPr>
              <a:t>.demuestra.esto. </a:t>
            </a:r>
            <a:r>
              <a:rPr sz="950" spc="25" dirty="0">
                <a:latin typeface="Microsoft Sans Serif"/>
                <a:cs typeface="Microsoft Sans Serif"/>
              </a:rPr>
              <a:t> relación..Si.un.conductor.portador.de.corriente.es.agarrado.con.el. </a:t>
            </a:r>
            <a:r>
              <a:rPr sz="950" spc="30" dirty="0">
                <a:latin typeface="Microsoft Sans Serif"/>
                <a:cs typeface="Microsoft Sans Serif"/>
              </a:rPr>
              <a:t> </a:t>
            </a:r>
            <a:r>
              <a:rPr sz="950" spc="25" dirty="0">
                <a:latin typeface="Microsoft Sans Serif"/>
                <a:cs typeface="Microsoft Sans Serif"/>
              </a:rPr>
              <a:t>mano.izquierda.con.el.pulgar.apuntando.en.la.dirección.de.los.electrones. </a:t>
            </a:r>
            <a:r>
              <a:rPr sz="950" spc="-240" dirty="0">
                <a:latin typeface="Microsoft Sans Serif"/>
                <a:cs typeface="Microsoft Sans Serif"/>
              </a:rPr>
              <a:t> </a:t>
            </a:r>
            <a:r>
              <a:rPr sz="950" spc="20" dirty="0">
                <a:latin typeface="Microsoft Sans Serif"/>
                <a:cs typeface="Microsoft Sans Serif"/>
              </a:rPr>
              <a:t>flujo,.los.dedos.apuntan.en.la.dirección.de.las.líneas.magnéticas.de.</a:t>
            </a:r>
            <a:r>
              <a:rPr sz="950" spc="10" dirty="0">
                <a:latin typeface="Microsoft Sans Serif"/>
                <a:cs typeface="Microsoft Sans Serif"/>
              </a:rPr>
              <a:t> </a:t>
            </a:r>
            <a:r>
              <a:rPr sz="950" spc="35" dirty="0">
                <a:latin typeface="Microsoft Sans Serif"/>
                <a:cs typeface="Microsoft Sans Serif"/>
              </a:rPr>
              <a:t>flujo.</a:t>
            </a:r>
            <a:endParaRPr sz="950">
              <a:latin typeface="Microsoft Sans Serif"/>
              <a:cs typeface="Microsoft Sans Serif"/>
            </a:endParaRPr>
          </a:p>
        </p:txBody>
      </p:sp>
      <p:sp>
        <p:nvSpPr>
          <p:cNvPr id="46" name="object 46"/>
          <p:cNvSpPr txBox="1"/>
          <p:nvPr/>
        </p:nvSpPr>
        <p:spPr>
          <a:xfrm>
            <a:off x="8067019" y="9110278"/>
            <a:ext cx="3277870" cy="2026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264795">
              <a:spcBef>
                <a:spcPts val="100"/>
              </a:spcBef>
              <a:tabLst>
                <a:tab pos="2072639" algn="l"/>
              </a:tabLst>
            </a:pPr>
            <a:r>
              <a:rPr sz="450" spc="-20" dirty="0">
                <a:solidFill>
                  <a:srgbClr val="221F1F"/>
                </a:solidFill>
                <a:latin typeface="Microsoft Sans Serif"/>
                <a:cs typeface="Microsoft Sans Serif"/>
              </a:rPr>
              <a:t>El</a:t>
            </a:r>
            <a:r>
              <a:rPr sz="450" dirty="0">
                <a:solidFill>
                  <a:srgbClr val="221F1F"/>
                </a:solidFill>
                <a:latin typeface="Microsoft Sans Serif"/>
                <a:cs typeface="Microsoft Sans Serif"/>
              </a:rPr>
              <a:t> </a:t>
            </a:r>
            <a:r>
              <a:rPr sz="450" spc="20" dirty="0">
                <a:solidFill>
                  <a:srgbClr val="221F1F"/>
                </a:solidFill>
                <a:latin typeface="Microsoft Sans Serif"/>
                <a:cs typeface="Microsoft Sans Serif"/>
              </a:rPr>
              <a:t>flujo</a:t>
            </a:r>
            <a:r>
              <a:rPr sz="450" spc="5" dirty="0">
                <a:solidFill>
                  <a:srgbClr val="221F1F"/>
                </a:solidFill>
                <a:latin typeface="Microsoft Sans Serif"/>
                <a:cs typeface="Microsoft Sans Serif"/>
              </a:rPr>
              <a:t> </a:t>
            </a:r>
            <a:r>
              <a:rPr sz="450" spc="15" dirty="0">
                <a:solidFill>
                  <a:srgbClr val="221F1F"/>
                </a:solidFill>
                <a:latin typeface="Microsoft Sans Serif"/>
                <a:cs typeface="Microsoft Sans Serif"/>
              </a:rPr>
              <a:t>de</a:t>
            </a:r>
            <a:r>
              <a:rPr sz="450" spc="5" dirty="0">
                <a:solidFill>
                  <a:srgbClr val="221F1F"/>
                </a:solidFill>
                <a:latin typeface="Microsoft Sans Serif"/>
                <a:cs typeface="Microsoft Sans Serif"/>
              </a:rPr>
              <a:t> </a:t>
            </a:r>
            <a:r>
              <a:rPr sz="450" spc="10" dirty="0">
                <a:solidFill>
                  <a:srgbClr val="221F1F"/>
                </a:solidFill>
                <a:latin typeface="Microsoft Sans Serif"/>
                <a:cs typeface="Microsoft Sans Serif"/>
              </a:rPr>
              <a:t>electrones</a:t>
            </a:r>
            <a:r>
              <a:rPr sz="450" spc="5" dirty="0">
                <a:solidFill>
                  <a:srgbClr val="221F1F"/>
                </a:solidFill>
                <a:latin typeface="Microsoft Sans Serif"/>
                <a:cs typeface="Microsoft Sans Serif"/>
              </a:rPr>
              <a:t> </a:t>
            </a:r>
            <a:r>
              <a:rPr sz="450" spc="15" dirty="0">
                <a:solidFill>
                  <a:srgbClr val="221F1F"/>
                </a:solidFill>
                <a:latin typeface="Microsoft Sans Serif"/>
                <a:cs typeface="Microsoft Sans Serif"/>
              </a:rPr>
              <a:t>que</a:t>
            </a:r>
            <a:r>
              <a:rPr sz="450" spc="5" dirty="0">
                <a:solidFill>
                  <a:srgbClr val="221F1F"/>
                </a:solidFill>
                <a:latin typeface="Microsoft Sans Serif"/>
                <a:cs typeface="Microsoft Sans Serif"/>
              </a:rPr>
              <a:t> </a:t>
            </a:r>
            <a:r>
              <a:rPr sz="450" spc="-5" dirty="0">
                <a:solidFill>
                  <a:srgbClr val="221F1F"/>
                </a:solidFill>
                <a:latin typeface="Microsoft Sans Serif"/>
                <a:cs typeface="Microsoft Sans Serif"/>
              </a:rPr>
              <a:t>se</a:t>
            </a:r>
            <a:r>
              <a:rPr sz="450" spc="5" dirty="0">
                <a:solidFill>
                  <a:srgbClr val="221F1F"/>
                </a:solidFill>
                <a:latin typeface="Microsoft Sans Serif"/>
                <a:cs typeface="Microsoft Sans Serif"/>
              </a:rPr>
              <a:t> aleja</a:t>
            </a:r>
            <a:r>
              <a:rPr sz="450" dirty="0">
                <a:solidFill>
                  <a:srgbClr val="221F1F"/>
                </a:solidFill>
                <a:latin typeface="Microsoft Sans Serif"/>
                <a:cs typeface="Microsoft Sans Serif"/>
              </a:rPr>
              <a:t> </a:t>
            </a:r>
            <a:r>
              <a:rPr sz="450" spc="15" dirty="0">
                <a:solidFill>
                  <a:srgbClr val="221F1F"/>
                </a:solidFill>
                <a:latin typeface="Microsoft Sans Serif"/>
                <a:cs typeface="Microsoft Sans Serif"/>
              </a:rPr>
              <a:t>de</a:t>
            </a:r>
            <a:r>
              <a:rPr sz="450" spc="5" dirty="0">
                <a:solidFill>
                  <a:srgbClr val="221F1F"/>
                </a:solidFill>
                <a:latin typeface="Microsoft Sans Serif"/>
                <a:cs typeface="Microsoft Sans Serif"/>
              </a:rPr>
              <a:t> </a:t>
            </a:r>
            <a:r>
              <a:rPr sz="450" spc="15" dirty="0">
                <a:solidFill>
                  <a:srgbClr val="221F1F"/>
                </a:solidFill>
                <a:latin typeface="Microsoft Sans Serif"/>
                <a:cs typeface="Microsoft Sans Serif"/>
              </a:rPr>
              <a:t>usted</a:t>
            </a:r>
            <a:r>
              <a:rPr sz="450" spc="5" dirty="0">
                <a:solidFill>
                  <a:srgbClr val="221F1F"/>
                </a:solidFill>
                <a:latin typeface="Microsoft Sans Serif"/>
                <a:cs typeface="Microsoft Sans Serif"/>
              </a:rPr>
              <a:t> </a:t>
            </a:r>
            <a:r>
              <a:rPr sz="450" spc="10" dirty="0">
                <a:solidFill>
                  <a:srgbClr val="221F1F"/>
                </a:solidFill>
                <a:latin typeface="Microsoft Sans Serif"/>
                <a:cs typeface="Microsoft Sans Serif"/>
              </a:rPr>
              <a:t>provoca</a:t>
            </a:r>
            <a:r>
              <a:rPr sz="450" spc="5" dirty="0">
                <a:solidFill>
                  <a:srgbClr val="221F1F"/>
                </a:solidFill>
                <a:latin typeface="Microsoft Sans Serif"/>
                <a:cs typeface="Microsoft Sans Serif"/>
              </a:rPr>
              <a:t> </a:t>
            </a:r>
            <a:r>
              <a:rPr sz="450" spc="25" dirty="0">
                <a:solidFill>
                  <a:srgbClr val="221F1F"/>
                </a:solidFill>
                <a:latin typeface="Microsoft Sans Serif"/>
                <a:cs typeface="Microsoft Sans Serif"/>
              </a:rPr>
              <a:t>un</a:t>
            </a:r>
            <a:r>
              <a:rPr sz="450" spc="5" dirty="0">
                <a:solidFill>
                  <a:srgbClr val="221F1F"/>
                </a:solidFill>
                <a:latin typeface="Microsoft Sans Serif"/>
                <a:cs typeface="Microsoft Sans Serif"/>
              </a:rPr>
              <a:t> </a:t>
            </a:r>
            <a:r>
              <a:rPr sz="450" spc="20" dirty="0">
                <a:solidFill>
                  <a:srgbClr val="221F1F"/>
                </a:solidFill>
                <a:latin typeface="Microsoft Sans Serif"/>
                <a:cs typeface="Microsoft Sans Serif"/>
              </a:rPr>
              <a:t>flujo	</a:t>
            </a:r>
            <a:r>
              <a:rPr sz="450" spc="-20" dirty="0">
                <a:solidFill>
                  <a:srgbClr val="221F1F"/>
                </a:solidFill>
                <a:latin typeface="Microsoft Sans Serif"/>
                <a:cs typeface="Microsoft Sans Serif"/>
              </a:rPr>
              <a:t>El</a:t>
            </a:r>
            <a:r>
              <a:rPr sz="450" spc="-5" dirty="0">
                <a:solidFill>
                  <a:srgbClr val="221F1F"/>
                </a:solidFill>
                <a:latin typeface="Microsoft Sans Serif"/>
                <a:cs typeface="Microsoft Sans Serif"/>
              </a:rPr>
              <a:t> </a:t>
            </a:r>
            <a:r>
              <a:rPr sz="450" spc="20" dirty="0">
                <a:solidFill>
                  <a:srgbClr val="221F1F"/>
                </a:solidFill>
                <a:latin typeface="Microsoft Sans Serif"/>
                <a:cs typeface="Microsoft Sans Serif"/>
              </a:rPr>
              <a:t>flujo</a:t>
            </a:r>
            <a:r>
              <a:rPr sz="450" spc="-5" dirty="0">
                <a:solidFill>
                  <a:srgbClr val="221F1F"/>
                </a:solidFill>
                <a:latin typeface="Microsoft Sans Serif"/>
                <a:cs typeface="Microsoft Sans Serif"/>
              </a:rPr>
              <a:t> </a:t>
            </a:r>
            <a:r>
              <a:rPr sz="450" spc="15" dirty="0">
                <a:solidFill>
                  <a:srgbClr val="221F1F"/>
                </a:solidFill>
                <a:latin typeface="Microsoft Sans Serif"/>
                <a:cs typeface="Microsoft Sans Serif"/>
              </a:rPr>
              <a:t>de</a:t>
            </a:r>
            <a:r>
              <a:rPr sz="450" spc="-5" dirty="0">
                <a:solidFill>
                  <a:srgbClr val="221F1F"/>
                </a:solidFill>
                <a:latin typeface="Microsoft Sans Serif"/>
                <a:cs typeface="Microsoft Sans Serif"/>
              </a:rPr>
              <a:t> </a:t>
            </a:r>
            <a:r>
              <a:rPr sz="450" spc="10" dirty="0">
                <a:solidFill>
                  <a:srgbClr val="221F1F"/>
                </a:solidFill>
                <a:latin typeface="Microsoft Sans Serif"/>
                <a:cs typeface="Microsoft Sans Serif"/>
              </a:rPr>
              <a:t>electrones</a:t>
            </a:r>
            <a:r>
              <a:rPr sz="450" spc="-5" dirty="0">
                <a:solidFill>
                  <a:srgbClr val="221F1F"/>
                </a:solidFill>
                <a:latin typeface="Microsoft Sans Serif"/>
                <a:cs typeface="Microsoft Sans Serif"/>
              </a:rPr>
              <a:t> </a:t>
            </a:r>
            <a:r>
              <a:rPr sz="450" spc="5" dirty="0">
                <a:solidFill>
                  <a:srgbClr val="221F1F"/>
                </a:solidFill>
                <a:latin typeface="Microsoft Sans Serif"/>
                <a:cs typeface="Microsoft Sans Serif"/>
              </a:rPr>
              <a:t>hacia</a:t>
            </a:r>
            <a:r>
              <a:rPr sz="450" spc="-5" dirty="0">
                <a:solidFill>
                  <a:srgbClr val="221F1F"/>
                </a:solidFill>
                <a:latin typeface="Microsoft Sans Serif"/>
                <a:cs typeface="Microsoft Sans Serif"/>
              </a:rPr>
              <a:t> </a:t>
            </a:r>
            <a:r>
              <a:rPr sz="450" spc="25" dirty="0">
                <a:solidFill>
                  <a:srgbClr val="221F1F"/>
                </a:solidFill>
                <a:latin typeface="Microsoft Sans Serif"/>
                <a:cs typeface="Microsoft Sans Serif"/>
              </a:rPr>
              <a:t>ti</a:t>
            </a:r>
            <a:r>
              <a:rPr sz="450" spc="-5" dirty="0">
                <a:solidFill>
                  <a:srgbClr val="221F1F"/>
                </a:solidFill>
                <a:latin typeface="Microsoft Sans Serif"/>
                <a:cs typeface="Microsoft Sans Serif"/>
              </a:rPr>
              <a:t> </a:t>
            </a:r>
            <a:r>
              <a:rPr sz="450" spc="10" dirty="0">
                <a:solidFill>
                  <a:srgbClr val="221F1F"/>
                </a:solidFill>
                <a:latin typeface="Microsoft Sans Serif"/>
                <a:cs typeface="Microsoft Sans Serif"/>
              </a:rPr>
              <a:t>provoca</a:t>
            </a:r>
            <a:r>
              <a:rPr sz="450" spc="-5" dirty="0">
                <a:solidFill>
                  <a:srgbClr val="221F1F"/>
                </a:solidFill>
                <a:latin typeface="Microsoft Sans Serif"/>
                <a:cs typeface="Microsoft Sans Serif"/>
              </a:rPr>
              <a:t> </a:t>
            </a:r>
            <a:r>
              <a:rPr sz="450" spc="5" dirty="0">
                <a:solidFill>
                  <a:srgbClr val="221F1F"/>
                </a:solidFill>
                <a:latin typeface="Microsoft Sans Serif"/>
                <a:cs typeface="Microsoft Sans Serif"/>
              </a:rPr>
              <a:t>el</a:t>
            </a:r>
            <a:r>
              <a:rPr sz="450" spc="-5" dirty="0">
                <a:solidFill>
                  <a:srgbClr val="221F1F"/>
                </a:solidFill>
                <a:latin typeface="Microsoft Sans Serif"/>
                <a:cs typeface="Microsoft Sans Serif"/>
              </a:rPr>
              <a:t> </a:t>
            </a:r>
            <a:r>
              <a:rPr sz="450" spc="20" dirty="0">
                <a:solidFill>
                  <a:srgbClr val="221F1F"/>
                </a:solidFill>
                <a:latin typeface="Microsoft Sans Serif"/>
                <a:cs typeface="Microsoft Sans Serif"/>
              </a:rPr>
              <a:t>flujo</a:t>
            </a:r>
            <a:endParaRPr sz="450">
              <a:latin typeface="Microsoft Sans Serif"/>
              <a:cs typeface="Microsoft Sans Serif"/>
            </a:endParaRPr>
          </a:p>
          <a:p>
            <a:pPr marL="12700">
              <a:spcBef>
                <a:spcPts val="420"/>
              </a:spcBef>
              <a:tabLst>
                <a:tab pos="1919605" algn="l"/>
              </a:tabLst>
            </a:pPr>
            <a:r>
              <a:rPr sz="450" spc="15" dirty="0">
                <a:solidFill>
                  <a:srgbClr val="221F1F"/>
                </a:solidFill>
                <a:latin typeface="Microsoft Sans Serif"/>
                <a:cs typeface="Microsoft Sans Serif"/>
              </a:rPr>
              <a:t>magnético</a:t>
            </a:r>
            <a:r>
              <a:rPr sz="450" dirty="0">
                <a:solidFill>
                  <a:srgbClr val="221F1F"/>
                </a:solidFill>
                <a:latin typeface="Microsoft Sans Serif"/>
                <a:cs typeface="Microsoft Sans Serif"/>
              </a:rPr>
              <a:t> </a:t>
            </a:r>
            <a:r>
              <a:rPr sz="450" spc="15" dirty="0">
                <a:solidFill>
                  <a:srgbClr val="221F1F"/>
                </a:solidFill>
                <a:latin typeface="Microsoft Sans Serif"/>
                <a:cs typeface="Microsoft Sans Serif"/>
              </a:rPr>
              <a:t>en</a:t>
            </a:r>
            <a:r>
              <a:rPr sz="450" spc="5" dirty="0">
                <a:solidFill>
                  <a:srgbClr val="221F1F"/>
                </a:solidFill>
                <a:latin typeface="Microsoft Sans Serif"/>
                <a:cs typeface="Microsoft Sans Serif"/>
              </a:rPr>
              <a:t> </a:t>
            </a:r>
            <a:r>
              <a:rPr sz="450" spc="15" dirty="0">
                <a:solidFill>
                  <a:srgbClr val="221F1F"/>
                </a:solidFill>
                <a:latin typeface="Microsoft Sans Serif"/>
                <a:cs typeface="Microsoft Sans Serif"/>
              </a:rPr>
              <a:t>sentido</a:t>
            </a:r>
            <a:r>
              <a:rPr sz="450" spc="5" dirty="0">
                <a:solidFill>
                  <a:srgbClr val="221F1F"/>
                </a:solidFill>
                <a:latin typeface="Microsoft Sans Serif"/>
                <a:cs typeface="Microsoft Sans Serif"/>
              </a:rPr>
              <a:t> </a:t>
            </a:r>
            <a:r>
              <a:rPr sz="450" spc="20" dirty="0">
                <a:solidFill>
                  <a:srgbClr val="221F1F"/>
                </a:solidFill>
                <a:latin typeface="Microsoft Sans Serif"/>
                <a:cs typeface="Microsoft Sans Serif"/>
              </a:rPr>
              <a:t>contrario</a:t>
            </a:r>
            <a:r>
              <a:rPr sz="450" spc="5" dirty="0">
                <a:solidFill>
                  <a:srgbClr val="221F1F"/>
                </a:solidFill>
                <a:latin typeface="Microsoft Sans Serif"/>
                <a:cs typeface="Microsoft Sans Serif"/>
              </a:rPr>
              <a:t> </a:t>
            </a:r>
            <a:r>
              <a:rPr sz="450" dirty="0">
                <a:solidFill>
                  <a:srgbClr val="221F1F"/>
                </a:solidFill>
                <a:latin typeface="Microsoft Sans Serif"/>
                <a:cs typeface="Microsoft Sans Serif"/>
              </a:rPr>
              <a:t>a</a:t>
            </a:r>
            <a:r>
              <a:rPr sz="450" spc="5" dirty="0">
                <a:solidFill>
                  <a:srgbClr val="221F1F"/>
                </a:solidFill>
                <a:latin typeface="Microsoft Sans Serif"/>
                <a:cs typeface="Microsoft Sans Serif"/>
              </a:rPr>
              <a:t> </a:t>
            </a:r>
            <a:r>
              <a:rPr sz="450" dirty="0">
                <a:solidFill>
                  <a:srgbClr val="221F1F"/>
                </a:solidFill>
                <a:latin typeface="Microsoft Sans Serif"/>
                <a:cs typeface="Microsoft Sans Serif"/>
              </a:rPr>
              <a:t>las</a:t>
            </a:r>
            <a:r>
              <a:rPr sz="450" spc="5" dirty="0">
                <a:solidFill>
                  <a:srgbClr val="221F1F"/>
                </a:solidFill>
                <a:latin typeface="Microsoft Sans Serif"/>
                <a:cs typeface="Microsoft Sans Serif"/>
              </a:rPr>
              <a:t> </a:t>
            </a:r>
            <a:r>
              <a:rPr sz="450" spc="10" dirty="0">
                <a:solidFill>
                  <a:srgbClr val="221F1F"/>
                </a:solidFill>
                <a:latin typeface="Microsoft Sans Serif"/>
                <a:cs typeface="Microsoft Sans Serif"/>
              </a:rPr>
              <a:t>agujas</a:t>
            </a:r>
            <a:r>
              <a:rPr sz="450" spc="5" dirty="0">
                <a:solidFill>
                  <a:srgbClr val="221F1F"/>
                </a:solidFill>
                <a:latin typeface="Microsoft Sans Serif"/>
                <a:cs typeface="Microsoft Sans Serif"/>
              </a:rPr>
              <a:t> </a:t>
            </a:r>
            <a:r>
              <a:rPr sz="450" spc="10" dirty="0">
                <a:solidFill>
                  <a:srgbClr val="221F1F"/>
                </a:solidFill>
                <a:latin typeface="Microsoft Sans Serif"/>
                <a:cs typeface="Microsoft Sans Serif"/>
              </a:rPr>
              <a:t>del</a:t>
            </a:r>
            <a:r>
              <a:rPr sz="450" spc="5" dirty="0">
                <a:solidFill>
                  <a:srgbClr val="221F1F"/>
                </a:solidFill>
                <a:latin typeface="Microsoft Sans Serif"/>
                <a:cs typeface="Microsoft Sans Serif"/>
              </a:rPr>
              <a:t> </a:t>
            </a:r>
            <a:r>
              <a:rPr sz="450" spc="15" dirty="0">
                <a:solidFill>
                  <a:srgbClr val="221F1F"/>
                </a:solidFill>
                <a:latin typeface="Microsoft Sans Serif"/>
                <a:cs typeface="Microsoft Sans Serif"/>
              </a:rPr>
              <a:t>reloj	magnético</a:t>
            </a:r>
            <a:r>
              <a:rPr sz="450" spc="-5" dirty="0">
                <a:solidFill>
                  <a:srgbClr val="221F1F"/>
                </a:solidFill>
                <a:latin typeface="Microsoft Sans Serif"/>
                <a:cs typeface="Microsoft Sans Serif"/>
              </a:rPr>
              <a:t> </a:t>
            </a:r>
            <a:r>
              <a:rPr sz="450" spc="15" dirty="0">
                <a:solidFill>
                  <a:srgbClr val="221F1F"/>
                </a:solidFill>
                <a:latin typeface="Microsoft Sans Serif"/>
                <a:cs typeface="Microsoft Sans Serif"/>
              </a:rPr>
              <a:t>en</a:t>
            </a:r>
            <a:r>
              <a:rPr sz="450" spc="-5" dirty="0">
                <a:solidFill>
                  <a:srgbClr val="221F1F"/>
                </a:solidFill>
                <a:latin typeface="Microsoft Sans Serif"/>
                <a:cs typeface="Microsoft Sans Serif"/>
              </a:rPr>
              <a:t> </a:t>
            </a:r>
            <a:r>
              <a:rPr sz="450" spc="5" dirty="0">
                <a:solidFill>
                  <a:srgbClr val="221F1F"/>
                </a:solidFill>
                <a:latin typeface="Microsoft Sans Serif"/>
                <a:cs typeface="Microsoft Sans Serif"/>
              </a:rPr>
              <a:t>el</a:t>
            </a:r>
            <a:r>
              <a:rPr sz="450" spc="-5" dirty="0">
                <a:solidFill>
                  <a:srgbClr val="221F1F"/>
                </a:solidFill>
                <a:latin typeface="Microsoft Sans Serif"/>
                <a:cs typeface="Microsoft Sans Serif"/>
              </a:rPr>
              <a:t> </a:t>
            </a:r>
            <a:r>
              <a:rPr sz="450" spc="15" dirty="0">
                <a:solidFill>
                  <a:srgbClr val="221F1F"/>
                </a:solidFill>
                <a:latin typeface="Microsoft Sans Serif"/>
                <a:cs typeface="Microsoft Sans Serif"/>
              </a:rPr>
              <a:t>sentido</a:t>
            </a:r>
            <a:r>
              <a:rPr sz="450" spc="-5" dirty="0">
                <a:solidFill>
                  <a:srgbClr val="221F1F"/>
                </a:solidFill>
                <a:latin typeface="Microsoft Sans Serif"/>
                <a:cs typeface="Microsoft Sans Serif"/>
              </a:rPr>
              <a:t> </a:t>
            </a:r>
            <a:r>
              <a:rPr sz="450" spc="15" dirty="0">
                <a:solidFill>
                  <a:srgbClr val="221F1F"/>
                </a:solidFill>
                <a:latin typeface="Microsoft Sans Serif"/>
                <a:cs typeface="Microsoft Sans Serif"/>
              </a:rPr>
              <a:t>de</a:t>
            </a:r>
            <a:r>
              <a:rPr sz="450" spc="-10" dirty="0">
                <a:solidFill>
                  <a:srgbClr val="221F1F"/>
                </a:solidFill>
                <a:latin typeface="Microsoft Sans Serif"/>
                <a:cs typeface="Microsoft Sans Serif"/>
              </a:rPr>
              <a:t> </a:t>
            </a:r>
            <a:r>
              <a:rPr sz="450" dirty="0">
                <a:solidFill>
                  <a:srgbClr val="221F1F"/>
                </a:solidFill>
                <a:latin typeface="Microsoft Sans Serif"/>
                <a:cs typeface="Microsoft Sans Serif"/>
              </a:rPr>
              <a:t>las</a:t>
            </a:r>
            <a:r>
              <a:rPr sz="450" spc="-5" dirty="0">
                <a:solidFill>
                  <a:srgbClr val="221F1F"/>
                </a:solidFill>
                <a:latin typeface="Microsoft Sans Serif"/>
                <a:cs typeface="Microsoft Sans Serif"/>
              </a:rPr>
              <a:t> </a:t>
            </a:r>
            <a:r>
              <a:rPr sz="450" spc="10" dirty="0">
                <a:solidFill>
                  <a:srgbClr val="221F1F"/>
                </a:solidFill>
                <a:latin typeface="Microsoft Sans Serif"/>
                <a:cs typeface="Microsoft Sans Serif"/>
              </a:rPr>
              <a:t>agujas</a:t>
            </a:r>
            <a:r>
              <a:rPr sz="450" spc="-5" dirty="0">
                <a:solidFill>
                  <a:srgbClr val="221F1F"/>
                </a:solidFill>
                <a:latin typeface="Microsoft Sans Serif"/>
                <a:cs typeface="Microsoft Sans Serif"/>
              </a:rPr>
              <a:t> </a:t>
            </a:r>
            <a:r>
              <a:rPr sz="450" spc="10" dirty="0">
                <a:solidFill>
                  <a:srgbClr val="221F1F"/>
                </a:solidFill>
                <a:latin typeface="Microsoft Sans Serif"/>
                <a:cs typeface="Microsoft Sans Serif"/>
              </a:rPr>
              <a:t>del</a:t>
            </a:r>
            <a:r>
              <a:rPr sz="450" spc="-5" dirty="0">
                <a:solidFill>
                  <a:srgbClr val="221F1F"/>
                </a:solidFill>
                <a:latin typeface="Microsoft Sans Serif"/>
                <a:cs typeface="Microsoft Sans Serif"/>
              </a:rPr>
              <a:t> </a:t>
            </a:r>
            <a:r>
              <a:rPr sz="450" spc="15" dirty="0">
                <a:solidFill>
                  <a:srgbClr val="221F1F"/>
                </a:solidFill>
                <a:latin typeface="Microsoft Sans Serif"/>
                <a:cs typeface="Microsoft Sans Serif"/>
              </a:rPr>
              <a:t>reloj</a:t>
            </a:r>
            <a:endParaRPr sz="450">
              <a:latin typeface="Microsoft Sans Serif"/>
              <a:cs typeface="Microsoft Sans Serif"/>
            </a:endParaRP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7970585" y="2518816"/>
            <a:ext cx="2775564" cy="2293116"/>
          </a:xfrm>
          <a:prstGeom prst="rect">
            <a:avLst/>
          </a:prstGeom>
        </p:spPr>
      </p:pic>
      <p:sp>
        <p:nvSpPr>
          <p:cNvPr id="3" name="object 3"/>
          <p:cNvSpPr txBox="1"/>
          <p:nvPr/>
        </p:nvSpPr>
        <p:spPr>
          <a:xfrm>
            <a:off x="5761990" y="551584"/>
            <a:ext cx="1496060" cy="1282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750" b="1" spc="10" dirty="0">
                <a:latin typeface="Arial"/>
                <a:cs typeface="Arial"/>
              </a:rPr>
              <a:t>Bobina</a:t>
            </a:r>
            <a:r>
              <a:rPr sz="750" b="1" spc="-20" dirty="0">
                <a:latin typeface="Arial"/>
                <a:cs typeface="Arial"/>
              </a:rPr>
              <a:t> </a:t>
            </a:r>
            <a:r>
              <a:rPr sz="750" b="1" spc="30" dirty="0">
                <a:latin typeface="Arial"/>
                <a:cs typeface="Arial"/>
              </a:rPr>
              <a:t>portadora</a:t>
            </a:r>
            <a:r>
              <a:rPr sz="750" b="1" spc="-20" dirty="0">
                <a:latin typeface="Arial"/>
                <a:cs typeface="Arial"/>
              </a:rPr>
              <a:t> </a:t>
            </a:r>
            <a:r>
              <a:rPr sz="750" b="1" spc="20" dirty="0">
                <a:latin typeface="Arial"/>
                <a:cs typeface="Arial"/>
              </a:rPr>
              <a:t>de</a:t>
            </a:r>
            <a:r>
              <a:rPr sz="750" b="1" spc="-20" dirty="0">
                <a:latin typeface="Arial"/>
                <a:cs typeface="Arial"/>
              </a:rPr>
              <a:t> </a:t>
            </a:r>
            <a:r>
              <a:rPr sz="750" b="1" spc="20" dirty="0">
                <a:latin typeface="Arial"/>
                <a:cs typeface="Arial"/>
              </a:rPr>
              <a:t>corriente</a:t>
            </a:r>
            <a:r>
              <a:rPr sz="750" spc="20" dirty="0">
                <a:latin typeface="Microsoft Sans Serif"/>
                <a:cs typeface="Microsoft Sans Serif"/>
              </a:rPr>
              <a:t>.</a:t>
            </a:r>
            <a:endParaRPr sz="750">
              <a:latin typeface="Microsoft Sans Serif"/>
              <a:cs typeface="Microsoft Sans Serif"/>
            </a:endParaRPr>
          </a:p>
        </p:txBody>
      </p:sp>
      <p:sp>
        <p:nvSpPr>
          <p:cNvPr id="9" name="object 9"/>
          <p:cNvSpPr txBox="1">
            <a:spLocks noGrp="1"/>
          </p:cNvSpPr>
          <p:nvPr>
            <p:ph type="sldNum" sz="quarter" idx="7"/>
          </p:nvPr>
        </p:nvSpPr>
        <p:spPr>
          <a:xfrm>
            <a:off x="19020783" y="9462820"/>
            <a:ext cx="577061" cy="207749"/>
          </a:xfrm>
          <a:prstGeom prst="rect">
            <a:avLst/>
          </a:prstGeom>
        </p:spPr>
        <p:txBody>
          <a:bodyPr vert="horz" wrap="square" lIns="0" tIns="22860" rIns="0" bIns="0" rtlCol="0">
            <a:spAutoFit/>
          </a:bodyPr>
          <a:lstStyle/>
          <a:p>
            <a:pPr marL="38100">
              <a:spcBef>
                <a:spcPts val="180"/>
              </a:spcBef>
            </a:pPr>
            <a:fld id="{81D60167-4931-47E6-BA6A-407CBD079E47}" type="slidenum">
              <a:rPr spc="15" dirty="0"/>
              <a:pPr marL="38100">
                <a:spcBef>
                  <a:spcPts val="180"/>
                </a:spcBef>
              </a:pPr>
              <a:t>22</a:t>
            </a:fld>
            <a:endParaRPr spc="15" dirty="0"/>
          </a:p>
        </p:txBody>
      </p:sp>
      <p:sp>
        <p:nvSpPr>
          <p:cNvPr id="4" name="object 4"/>
          <p:cNvSpPr txBox="1"/>
          <p:nvPr/>
        </p:nvSpPr>
        <p:spPr>
          <a:xfrm>
            <a:off x="7957768" y="484274"/>
            <a:ext cx="4314190" cy="112268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>
              <a:lnSpc>
                <a:spcPct val="150000"/>
              </a:lnSpc>
              <a:spcBef>
                <a:spcPts val="100"/>
              </a:spcBef>
            </a:pPr>
            <a:r>
              <a:rPr sz="800" spc="25" dirty="0">
                <a:latin typeface="Microsoft Sans Serif"/>
                <a:cs typeface="Microsoft Sans Serif"/>
              </a:rPr>
              <a:t>Una.bobina.de.alambre.que.transporta.una.corriente,.actúa.como.un.imán..Individual.</a:t>
            </a:r>
            <a:r>
              <a:rPr sz="800" spc="-15" dirty="0">
                <a:latin typeface="Microsoft Sans Serif"/>
                <a:cs typeface="Microsoft Sans Serif"/>
              </a:rPr>
              <a:t> </a:t>
            </a:r>
            <a:r>
              <a:rPr sz="800" spc="15" dirty="0">
                <a:latin typeface="Microsoft Sans Serif"/>
                <a:cs typeface="Microsoft Sans Serif"/>
              </a:rPr>
              <a:t>los </a:t>
            </a:r>
            <a:r>
              <a:rPr sz="800" spc="-200" dirty="0">
                <a:latin typeface="Microsoft Sans Serif"/>
                <a:cs typeface="Microsoft Sans Serif"/>
              </a:rPr>
              <a:t> </a:t>
            </a:r>
            <a:r>
              <a:rPr sz="800" spc="15" dirty="0">
                <a:latin typeface="Microsoft Sans Serif"/>
                <a:cs typeface="Microsoft Sans Serif"/>
              </a:rPr>
              <a:t>bucles </a:t>
            </a:r>
            <a:r>
              <a:rPr sz="800" spc="25" dirty="0">
                <a:latin typeface="Microsoft Sans Serif"/>
                <a:cs typeface="Microsoft Sans Serif"/>
              </a:rPr>
              <a:t>de </a:t>
            </a:r>
            <a:r>
              <a:rPr sz="800" spc="30" dirty="0">
                <a:latin typeface="Microsoft Sans Serif"/>
                <a:cs typeface="Microsoft Sans Serif"/>
              </a:rPr>
              <a:t>alambre </a:t>
            </a:r>
            <a:r>
              <a:rPr sz="800" spc="25" dirty="0">
                <a:latin typeface="Microsoft Sans Serif"/>
                <a:cs typeface="Microsoft Sans Serif"/>
              </a:rPr>
              <a:t>actúan </a:t>
            </a:r>
            <a:r>
              <a:rPr sz="800" spc="35" dirty="0">
                <a:latin typeface="Microsoft Sans Serif"/>
                <a:cs typeface="Microsoft Sans Serif"/>
              </a:rPr>
              <a:t>como </a:t>
            </a:r>
            <a:r>
              <a:rPr sz="800" spc="25" dirty="0">
                <a:latin typeface="Microsoft Sans Serif"/>
                <a:cs typeface="Microsoft Sans Serif"/>
              </a:rPr>
              <a:t>pequeños </a:t>
            </a:r>
            <a:r>
              <a:rPr sz="800" spc="15" dirty="0">
                <a:latin typeface="Microsoft Sans Serif"/>
                <a:cs typeface="Microsoft Sans Serif"/>
              </a:rPr>
              <a:t>imanes..Los.campos.individuales.agregan. </a:t>
            </a:r>
            <a:r>
              <a:rPr sz="800" spc="20" dirty="0">
                <a:latin typeface="Microsoft Sans Serif"/>
                <a:cs typeface="Microsoft Sans Serif"/>
              </a:rPr>
              <a:t> juntos.para.formar.un.imán..La.fuerza.del.campo.puede. </a:t>
            </a:r>
            <a:r>
              <a:rPr sz="800" spc="25" dirty="0">
                <a:latin typeface="Microsoft Sans Serif"/>
                <a:cs typeface="Microsoft Sans Serif"/>
              </a:rPr>
              <a:t> </a:t>
            </a:r>
            <a:r>
              <a:rPr sz="800" spc="20" dirty="0">
                <a:latin typeface="Microsoft Sans Serif"/>
                <a:cs typeface="Microsoft Sans Serif"/>
              </a:rPr>
              <a:t>aumentar.agregando.más.vueltas.a.la.bobina,.aumentando.la. </a:t>
            </a:r>
            <a:r>
              <a:rPr sz="800" spc="25" dirty="0">
                <a:latin typeface="Microsoft Sans Serif"/>
                <a:cs typeface="Microsoft Sans Serif"/>
              </a:rPr>
              <a:t> cantidad.de.corriente.o.enrollar.la.bobina.alrededor.de.un.material.como. </a:t>
            </a:r>
            <a:r>
              <a:rPr sz="800" spc="30" dirty="0">
                <a:latin typeface="Microsoft Sans Serif"/>
                <a:cs typeface="Microsoft Sans Serif"/>
              </a:rPr>
              <a:t> </a:t>
            </a:r>
            <a:r>
              <a:rPr sz="800" spc="20" dirty="0">
                <a:latin typeface="Microsoft Sans Serif"/>
                <a:cs typeface="Microsoft Sans Serif"/>
              </a:rPr>
              <a:t>hierro.que.conduce.el.flujo.magnético.más.fácilmente.que.el.aire..</a:t>
            </a:r>
            <a:endParaRPr sz="800">
              <a:latin typeface="Microsoft Sans Serif"/>
              <a:cs typeface="Microsoft Sans Serif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7957769" y="1765704"/>
            <a:ext cx="4345305" cy="5740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 indent="-635">
              <a:lnSpc>
                <a:spcPct val="141200"/>
              </a:lnSpc>
              <a:spcBef>
                <a:spcPts val="100"/>
              </a:spcBef>
            </a:pPr>
            <a:r>
              <a:rPr sz="850" spc="10" dirty="0">
                <a:latin typeface="Microsoft Sans Serif"/>
                <a:cs typeface="Microsoft Sans Serif"/>
              </a:rPr>
              <a:t>El.</a:t>
            </a:r>
            <a:r>
              <a:rPr sz="850" b="1" spc="10" dirty="0">
                <a:latin typeface="Arial"/>
                <a:cs typeface="Arial"/>
              </a:rPr>
              <a:t>regla</a:t>
            </a:r>
            <a:r>
              <a:rPr sz="850" b="1" spc="-5" dirty="0">
                <a:latin typeface="Arial"/>
                <a:cs typeface="Arial"/>
              </a:rPr>
              <a:t> </a:t>
            </a:r>
            <a:r>
              <a:rPr sz="850" b="1" spc="20" dirty="0">
                <a:latin typeface="Arial"/>
                <a:cs typeface="Arial"/>
              </a:rPr>
              <a:t>de</a:t>
            </a:r>
            <a:r>
              <a:rPr sz="850" b="1" dirty="0">
                <a:latin typeface="Arial"/>
                <a:cs typeface="Arial"/>
              </a:rPr>
              <a:t> </a:t>
            </a:r>
            <a:r>
              <a:rPr sz="850" b="1" spc="30" dirty="0">
                <a:latin typeface="Arial"/>
                <a:cs typeface="Arial"/>
              </a:rPr>
              <a:t>la</a:t>
            </a:r>
            <a:r>
              <a:rPr sz="850" b="1" dirty="0">
                <a:latin typeface="Arial"/>
                <a:cs typeface="Arial"/>
              </a:rPr>
              <a:t> </a:t>
            </a:r>
            <a:r>
              <a:rPr sz="850" b="1" spc="40" dirty="0">
                <a:latin typeface="Arial"/>
                <a:cs typeface="Arial"/>
              </a:rPr>
              <a:t>mano</a:t>
            </a:r>
            <a:r>
              <a:rPr sz="850" b="1" dirty="0">
                <a:latin typeface="Arial"/>
                <a:cs typeface="Arial"/>
              </a:rPr>
              <a:t> </a:t>
            </a:r>
            <a:r>
              <a:rPr sz="850" b="1" spc="25" dirty="0">
                <a:latin typeface="Arial"/>
                <a:cs typeface="Arial"/>
              </a:rPr>
              <a:t>izquierda</a:t>
            </a:r>
            <a:r>
              <a:rPr sz="850" b="1" dirty="0">
                <a:latin typeface="Arial"/>
                <a:cs typeface="Arial"/>
              </a:rPr>
              <a:t> </a:t>
            </a:r>
            <a:r>
              <a:rPr sz="850" b="1" spc="35" dirty="0">
                <a:latin typeface="Arial"/>
                <a:cs typeface="Arial"/>
              </a:rPr>
              <a:t>para</a:t>
            </a:r>
            <a:r>
              <a:rPr sz="850" b="1" dirty="0">
                <a:latin typeface="Arial"/>
                <a:cs typeface="Arial"/>
              </a:rPr>
              <a:t> </a:t>
            </a:r>
            <a:r>
              <a:rPr sz="850" b="1" spc="15" dirty="0">
                <a:latin typeface="Arial"/>
                <a:cs typeface="Arial"/>
              </a:rPr>
              <a:t>bobinas</a:t>
            </a:r>
            <a:r>
              <a:rPr sz="850" spc="15" dirty="0">
                <a:latin typeface="Microsoft Sans Serif"/>
                <a:cs typeface="Microsoft Sans Serif"/>
              </a:rPr>
              <a:t>.afirma.que,.si.los.dedos.de.la.izquierda. </a:t>
            </a:r>
            <a:r>
              <a:rPr sz="850" spc="-215" dirty="0">
                <a:latin typeface="Microsoft Sans Serif"/>
                <a:cs typeface="Microsoft Sans Serif"/>
              </a:rPr>
              <a:t> </a:t>
            </a:r>
            <a:r>
              <a:rPr sz="850" spc="25" dirty="0">
                <a:latin typeface="Microsoft Sans Serif"/>
                <a:cs typeface="Microsoft Sans Serif"/>
              </a:rPr>
              <a:t>mano.están </a:t>
            </a:r>
            <a:r>
              <a:rPr sz="850" spc="20" dirty="0">
                <a:latin typeface="Microsoft Sans Serif"/>
                <a:cs typeface="Microsoft Sans Serif"/>
              </a:rPr>
              <a:t>envueltas.alrededor.de.la.bobina.en.la.dirección.de.los.electrones. </a:t>
            </a:r>
            <a:r>
              <a:rPr sz="850" spc="25" dirty="0">
                <a:latin typeface="Microsoft Sans Serif"/>
                <a:cs typeface="Microsoft Sans Serif"/>
              </a:rPr>
              <a:t> flujo,.el.pulgar.apunta.hacia.el.polo.norte.del.electroimán.</a:t>
            </a:r>
            <a:endParaRPr sz="850">
              <a:latin typeface="Microsoft Sans Serif"/>
              <a:cs typeface="Microsoft Sans Serif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7957809" y="5031739"/>
            <a:ext cx="4356100" cy="112268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>
              <a:lnSpc>
                <a:spcPct val="133300"/>
              </a:lnSpc>
              <a:spcBef>
                <a:spcPts val="100"/>
              </a:spcBef>
            </a:pPr>
            <a:r>
              <a:rPr sz="900" spc="25" dirty="0">
                <a:latin typeface="Microsoft Sans Serif"/>
                <a:cs typeface="Microsoft Sans Serif"/>
              </a:rPr>
              <a:t>Un.electroimán.generalmente.se.enrolla.alrededor.de.un.núcleo.de.hierro.dulce. </a:t>
            </a:r>
            <a:r>
              <a:rPr sz="900" spc="-225" dirty="0">
                <a:latin typeface="Microsoft Sans Serif"/>
                <a:cs typeface="Microsoft Sans Serif"/>
              </a:rPr>
              <a:t> </a:t>
            </a:r>
            <a:r>
              <a:rPr sz="900" spc="25" dirty="0">
                <a:latin typeface="Microsoft Sans Serif"/>
                <a:cs typeface="Microsoft Sans Serif"/>
              </a:rPr>
              <a:t>o.algún.otro.material.que.conduzca.fácilmente.líneas.magnéticas.de.</a:t>
            </a:r>
            <a:r>
              <a:rPr sz="900" spc="-15" dirty="0">
                <a:latin typeface="Microsoft Sans Serif"/>
                <a:cs typeface="Microsoft Sans Serif"/>
              </a:rPr>
              <a:t> </a:t>
            </a:r>
            <a:r>
              <a:rPr sz="900" spc="15" dirty="0">
                <a:latin typeface="Microsoft Sans Serif"/>
                <a:cs typeface="Microsoft Sans Serif"/>
              </a:rPr>
              <a:t>fuerza..</a:t>
            </a:r>
            <a:endParaRPr sz="900">
              <a:latin typeface="Microsoft Sans Serif"/>
              <a:cs typeface="Microsoft Sans Serif"/>
            </a:endParaRPr>
          </a:p>
          <a:p>
            <a:pPr>
              <a:spcBef>
                <a:spcPts val="25"/>
              </a:spcBef>
            </a:pPr>
            <a:endParaRPr sz="1250">
              <a:latin typeface="Microsoft Sans Serif"/>
              <a:cs typeface="Microsoft Sans Serif"/>
            </a:endParaRPr>
          </a:p>
          <a:p>
            <a:pPr marL="12700" marR="514984">
              <a:lnSpc>
                <a:spcPct val="133300"/>
              </a:lnSpc>
            </a:pPr>
            <a:r>
              <a:rPr sz="900" spc="20" dirty="0">
                <a:latin typeface="Microsoft Sans Serif"/>
                <a:cs typeface="Microsoft Sans Serif"/>
              </a:rPr>
              <a:t>Una.gran.variedad.de.dispositivos.eléctricos.como.motores,. </a:t>
            </a:r>
            <a:r>
              <a:rPr sz="900" spc="25" dirty="0">
                <a:latin typeface="Microsoft Sans Serif"/>
                <a:cs typeface="Microsoft Sans Serif"/>
              </a:rPr>
              <a:t> </a:t>
            </a:r>
            <a:r>
              <a:rPr sz="900" spc="45" dirty="0">
                <a:latin typeface="Microsoft Sans Serif"/>
                <a:cs typeface="Microsoft Sans Serif"/>
              </a:rPr>
              <a:t>interruptores</a:t>
            </a:r>
            <a:r>
              <a:rPr sz="900" spc="-10" dirty="0">
                <a:latin typeface="Microsoft Sans Serif"/>
                <a:cs typeface="Microsoft Sans Serif"/>
              </a:rPr>
              <a:t> </a:t>
            </a:r>
            <a:r>
              <a:rPr sz="900" spc="30" dirty="0">
                <a:latin typeface="Microsoft Sans Serif"/>
                <a:cs typeface="Microsoft Sans Serif"/>
              </a:rPr>
              <a:t>automáticos,</a:t>
            </a:r>
            <a:r>
              <a:rPr sz="900" spc="-5" dirty="0">
                <a:latin typeface="Microsoft Sans Serif"/>
                <a:cs typeface="Microsoft Sans Serif"/>
              </a:rPr>
              <a:t> </a:t>
            </a:r>
            <a:r>
              <a:rPr sz="900" spc="25" dirty="0">
                <a:latin typeface="Microsoft Sans Serif"/>
                <a:cs typeface="Microsoft Sans Serif"/>
              </a:rPr>
              <a:t>contactores,</a:t>
            </a:r>
            <a:r>
              <a:rPr sz="900" spc="-5" dirty="0">
                <a:latin typeface="Microsoft Sans Serif"/>
                <a:cs typeface="Microsoft Sans Serif"/>
              </a:rPr>
              <a:t> </a:t>
            </a:r>
            <a:r>
              <a:rPr sz="900" spc="15" dirty="0">
                <a:latin typeface="Microsoft Sans Serif"/>
                <a:cs typeface="Microsoft Sans Serif"/>
              </a:rPr>
              <a:t>relés</a:t>
            </a:r>
            <a:r>
              <a:rPr sz="900" spc="-5" dirty="0">
                <a:latin typeface="Microsoft Sans Serif"/>
                <a:cs typeface="Microsoft Sans Serif"/>
              </a:rPr>
              <a:t> </a:t>
            </a:r>
            <a:r>
              <a:rPr sz="900" spc="5" dirty="0">
                <a:latin typeface="Microsoft Sans Serif"/>
                <a:cs typeface="Microsoft Sans Serif"/>
              </a:rPr>
              <a:t>y</a:t>
            </a:r>
            <a:r>
              <a:rPr sz="900" spc="-5" dirty="0">
                <a:latin typeface="Microsoft Sans Serif"/>
                <a:cs typeface="Microsoft Sans Serif"/>
              </a:rPr>
              <a:t> </a:t>
            </a:r>
            <a:r>
              <a:rPr sz="900" spc="25" dirty="0">
                <a:latin typeface="Microsoft Sans Serif"/>
                <a:cs typeface="Microsoft Sans Serif"/>
              </a:rPr>
              <a:t>arrancadores</a:t>
            </a:r>
            <a:r>
              <a:rPr sz="900" spc="-5" dirty="0">
                <a:latin typeface="Microsoft Sans Serif"/>
                <a:cs typeface="Microsoft Sans Serif"/>
              </a:rPr>
              <a:t> </a:t>
            </a:r>
            <a:r>
              <a:rPr sz="900" spc="30" dirty="0">
                <a:latin typeface="Microsoft Sans Serif"/>
                <a:cs typeface="Microsoft Sans Serif"/>
              </a:rPr>
              <a:t>de</a:t>
            </a:r>
            <a:r>
              <a:rPr sz="900" spc="-5" dirty="0">
                <a:latin typeface="Microsoft Sans Serif"/>
                <a:cs typeface="Microsoft Sans Serif"/>
              </a:rPr>
              <a:t> </a:t>
            </a:r>
            <a:r>
              <a:rPr sz="900" spc="50" dirty="0">
                <a:latin typeface="Microsoft Sans Serif"/>
                <a:cs typeface="Microsoft Sans Serif"/>
              </a:rPr>
              <a:t>motor. </a:t>
            </a:r>
            <a:r>
              <a:rPr sz="900" spc="-225" dirty="0">
                <a:latin typeface="Microsoft Sans Serif"/>
                <a:cs typeface="Microsoft Sans Serif"/>
              </a:rPr>
              <a:t> </a:t>
            </a:r>
            <a:r>
              <a:rPr sz="900" spc="25" dirty="0">
                <a:latin typeface="Microsoft Sans Serif"/>
                <a:cs typeface="Microsoft Sans Serif"/>
              </a:rPr>
              <a:t>principios.electromagnéticos.</a:t>
            </a:r>
            <a:endParaRPr sz="900">
              <a:latin typeface="Microsoft Sans Serif"/>
              <a:cs typeface="Microsoft Sans Serif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5761990" y="6332221"/>
            <a:ext cx="681990" cy="182101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1100" b="1" spc="5" dirty="0">
                <a:latin typeface="Arial"/>
                <a:cs typeface="Arial"/>
              </a:rPr>
              <a:t>Reseña</a:t>
            </a:r>
            <a:r>
              <a:rPr sz="1100" b="1" spc="-20" dirty="0">
                <a:latin typeface="Arial"/>
                <a:cs typeface="Arial"/>
              </a:rPr>
              <a:t> </a:t>
            </a:r>
            <a:r>
              <a:rPr sz="1100" b="1" spc="15" dirty="0">
                <a:latin typeface="Arial"/>
                <a:cs typeface="Arial"/>
              </a:rPr>
              <a:t>4</a:t>
            </a:r>
            <a:r>
              <a:rPr sz="1100" spc="-15" dirty="0">
                <a:latin typeface="Microsoft Sans Serif"/>
                <a:cs typeface="Microsoft Sans Serif"/>
              </a:rPr>
              <a:t>.</a:t>
            </a:r>
            <a:endParaRPr sz="1100">
              <a:latin typeface="Microsoft Sans Serif"/>
              <a:cs typeface="Microsoft Sans Serif"/>
            </a:endParaRPr>
          </a:p>
        </p:txBody>
      </p:sp>
      <p:sp>
        <p:nvSpPr>
          <p:cNvPr id="8" name="object 8"/>
          <p:cNvSpPr txBox="1"/>
          <p:nvPr/>
        </p:nvSpPr>
        <p:spPr>
          <a:xfrm>
            <a:off x="7975968" y="6375400"/>
            <a:ext cx="4311650" cy="2260600"/>
          </a:xfrm>
          <a:prstGeom prst="rect">
            <a:avLst/>
          </a:prstGeom>
          <a:solidFill>
            <a:srgbClr val="D1D3D4"/>
          </a:solidFill>
        </p:spPr>
        <p:txBody>
          <a:bodyPr vert="horz" wrap="square" lIns="0" tIns="90170" rIns="0" bIns="0" rtlCol="0">
            <a:spAutoFit/>
          </a:bodyPr>
          <a:lstStyle/>
          <a:p>
            <a:pPr marL="390525" marR="511175" indent="-243204">
              <a:lnSpc>
                <a:spcPct val="127099"/>
              </a:lnSpc>
              <a:spcBef>
                <a:spcPts val="710"/>
              </a:spcBef>
              <a:tabLst>
                <a:tab pos="1549400" algn="l"/>
                <a:tab pos="2107565" algn="l"/>
              </a:tabLst>
            </a:pPr>
            <a:r>
              <a:rPr sz="1200" spc="-15" dirty="0">
                <a:latin typeface="Microsoft Sans Serif"/>
                <a:cs typeface="Microsoft Sans Serif"/>
              </a:rPr>
              <a:t>.</a:t>
            </a:r>
            <a:r>
              <a:rPr sz="1200" spc="-5" dirty="0">
                <a:latin typeface="Microsoft Sans Serif"/>
                <a:cs typeface="Microsoft Sans Serif"/>
              </a:rPr>
              <a:t> </a:t>
            </a:r>
            <a:r>
              <a:rPr sz="1200" spc="-15" dirty="0">
                <a:latin typeface="Microsoft Sans Serif"/>
                <a:cs typeface="Microsoft Sans Serif"/>
              </a:rPr>
              <a:t>.</a:t>
            </a:r>
            <a:r>
              <a:rPr sz="1200" spc="45" dirty="0">
                <a:latin typeface="Microsoft Sans Serif"/>
                <a:cs typeface="Microsoft Sans Serif"/>
              </a:rPr>
              <a:t> </a:t>
            </a:r>
            <a:r>
              <a:rPr sz="900" spc="15" dirty="0">
                <a:latin typeface="Microsoft Sans Serif"/>
                <a:cs typeface="Microsoft Sans Serif"/>
              </a:rPr>
              <a:t>Las.dos.características.de.todos.los.imanes.son.atraen. </a:t>
            </a:r>
            <a:r>
              <a:rPr sz="900" spc="20" dirty="0">
                <a:latin typeface="Microsoft Sans Serif"/>
                <a:cs typeface="Microsoft Sans Serif"/>
              </a:rPr>
              <a:t> </a:t>
            </a:r>
            <a:r>
              <a:rPr sz="900" spc="30" dirty="0">
                <a:latin typeface="Microsoft Sans Serif"/>
                <a:cs typeface="Microsoft Sans Serif"/>
              </a:rPr>
              <a:t>y.mantienen.</a:t>
            </a:r>
            <a:r>
              <a:rPr sz="900" u="sng" dirty="0">
                <a:uFill>
                  <a:solidFill>
                    <a:srgbClr val="000000"/>
                  </a:solidFill>
                </a:uFill>
                <a:latin typeface="Times New Roman"/>
                <a:cs typeface="Times New Roman"/>
              </a:rPr>
              <a:t> 	</a:t>
            </a:r>
            <a:r>
              <a:rPr sz="900" spc="25" dirty="0">
                <a:latin typeface="Microsoft Sans Serif"/>
                <a:cs typeface="Microsoft Sans Serif"/>
              </a:rPr>
              <a:t>,.y.si.tienen.libre.de.movimiento,.asumen.  </a:t>
            </a:r>
            <a:r>
              <a:rPr sz="900" spc="35" dirty="0">
                <a:latin typeface="Microsoft Sans Serif"/>
                <a:cs typeface="Microsoft Sans Serif"/>
              </a:rPr>
              <a:t>aproximadamente.una.</a:t>
            </a:r>
            <a:r>
              <a:rPr sz="900" u="sng" spc="35" dirty="0">
                <a:uFill>
                  <a:solidFill>
                    <a:srgbClr val="000000"/>
                  </a:solidFill>
                </a:uFill>
                <a:latin typeface="Times New Roman"/>
                <a:cs typeface="Times New Roman"/>
              </a:rPr>
              <a:t>	</a:t>
            </a:r>
            <a:r>
              <a:rPr sz="900" spc="15" dirty="0">
                <a:latin typeface="Microsoft Sans Serif"/>
                <a:cs typeface="Microsoft Sans Serif"/>
              </a:rPr>
              <a:t>.posición.</a:t>
            </a:r>
            <a:endParaRPr sz="900">
              <a:latin typeface="Microsoft Sans Serif"/>
              <a:cs typeface="Microsoft Sans Serif"/>
            </a:endParaRPr>
          </a:p>
          <a:p>
            <a:pPr>
              <a:spcBef>
                <a:spcPts val="25"/>
              </a:spcBef>
            </a:pPr>
            <a:endParaRPr sz="1300">
              <a:latin typeface="Microsoft Sans Serif"/>
              <a:cs typeface="Microsoft Sans Serif"/>
            </a:endParaRPr>
          </a:p>
          <a:p>
            <a:pPr marL="84455">
              <a:tabLst>
                <a:tab pos="390525" algn="l"/>
                <a:tab pos="3468370" algn="l"/>
              </a:tabLst>
            </a:pPr>
            <a:r>
              <a:rPr sz="1200" spc="-5" dirty="0">
                <a:latin typeface="Microsoft Sans Serif"/>
                <a:cs typeface="Microsoft Sans Serif"/>
              </a:rPr>
              <a:t>2..	</a:t>
            </a:r>
            <a:r>
              <a:rPr sz="1050" spc="-20" dirty="0">
                <a:latin typeface="Microsoft Sans Serif"/>
                <a:cs typeface="Microsoft Sans Serif"/>
              </a:rPr>
              <a:t>Las</a:t>
            </a:r>
            <a:r>
              <a:rPr sz="1050" spc="5" dirty="0">
                <a:latin typeface="Microsoft Sans Serif"/>
                <a:cs typeface="Microsoft Sans Serif"/>
              </a:rPr>
              <a:t> </a:t>
            </a:r>
            <a:r>
              <a:rPr sz="1050" spc="25" dirty="0">
                <a:latin typeface="Microsoft Sans Serif"/>
                <a:cs typeface="Microsoft Sans Serif"/>
              </a:rPr>
              <a:t>líneas.de.flujo.siempre.salen.del.polo.</a:t>
            </a:r>
            <a:r>
              <a:rPr sz="1050" u="sng" spc="25" dirty="0">
                <a:uFill>
                  <a:solidFill>
                    <a:srgbClr val="000000"/>
                  </a:solidFill>
                </a:uFill>
                <a:latin typeface="Times New Roman"/>
                <a:cs typeface="Times New Roman"/>
              </a:rPr>
              <a:t>	</a:t>
            </a:r>
            <a:r>
              <a:rPr sz="1050" spc="25" dirty="0">
                <a:latin typeface="Microsoft Sans Serif"/>
                <a:cs typeface="Microsoft Sans Serif"/>
              </a:rPr>
              <a:t>.y.entran.</a:t>
            </a:r>
            <a:endParaRPr sz="1050">
              <a:latin typeface="Microsoft Sans Serif"/>
              <a:cs typeface="Microsoft Sans Serif"/>
            </a:endParaRPr>
          </a:p>
          <a:p>
            <a:pPr marL="390525">
              <a:spcBef>
                <a:spcPts val="150"/>
              </a:spcBef>
            </a:pPr>
            <a:r>
              <a:rPr sz="1050" spc="-45" dirty="0">
                <a:latin typeface="Microsoft Sans Serif"/>
                <a:cs typeface="Microsoft Sans Serif"/>
              </a:rPr>
              <a:t>El</a:t>
            </a:r>
            <a:r>
              <a:rPr sz="1050" spc="-10" dirty="0">
                <a:latin typeface="Microsoft Sans Serif"/>
                <a:cs typeface="Microsoft Sans Serif"/>
              </a:rPr>
              <a:t> </a:t>
            </a:r>
            <a:r>
              <a:rPr sz="1050" spc="35" dirty="0">
                <a:latin typeface="Microsoft Sans Serif"/>
                <a:cs typeface="Microsoft Sans Serif"/>
              </a:rPr>
              <a:t>polo.</a:t>
            </a:r>
            <a:endParaRPr sz="1050">
              <a:latin typeface="Microsoft Sans Serif"/>
              <a:cs typeface="Microsoft Sans Serif"/>
            </a:endParaRPr>
          </a:p>
          <a:p>
            <a:pPr>
              <a:spcBef>
                <a:spcPts val="50"/>
              </a:spcBef>
            </a:pPr>
            <a:endParaRPr sz="1300">
              <a:latin typeface="Microsoft Sans Serif"/>
              <a:cs typeface="Microsoft Sans Serif"/>
            </a:endParaRPr>
          </a:p>
          <a:p>
            <a:pPr marL="390525" marR="369570" indent="-306070">
              <a:lnSpc>
                <a:spcPts val="1440"/>
              </a:lnSpc>
              <a:tabLst>
                <a:tab pos="390525" algn="l"/>
                <a:tab pos="2797175" algn="l"/>
                <a:tab pos="2823210" algn="l"/>
              </a:tabLst>
            </a:pPr>
            <a:r>
              <a:rPr sz="1200" spc="-5" dirty="0">
                <a:latin typeface="Microsoft Sans Serif"/>
                <a:cs typeface="Microsoft Sans Serif"/>
              </a:rPr>
              <a:t>3..	</a:t>
            </a:r>
            <a:r>
              <a:rPr sz="800" spc="15" dirty="0">
                <a:latin typeface="Microsoft Sans Serif"/>
                <a:cs typeface="Microsoft Sans Serif"/>
              </a:rPr>
              <a:t>La.regla.de.la.mano.izquierda.para.los.conductores.establece.que.cuando. </a:t>
            </a:r>
            <a:r>
              <a:rPr sz="800" spc="20" dirty="0">
                <a:latin typeface="Microsoft Sans Serif"/>
                <a:cs typeface="Microsoft Sans Serif"/>
              </a:rPr>
              <a:t> mano.izquierda.se.coloca.alrededor.de.un.conductor.que.lleva.corriente. </a:t>
            </a:r>
            <a:r>
              <a:rPr sz="800" spc="25" dirty="0">
                <a:latin typeface="Microsoft Sans Serif"/>
                <a:cs typeface="Microsoft Sans Serif"/>
              </a:rPr>
              <a:t> </a:t>
            </a:r>
            <a:r>
              <a:rPr sz="800" spc="20" dirty="0">
                <a:latin typeface="Microsoft Sans Serif"/>
                <a:cs typeface="Microsoft Sans Serif"/>
              </a:rPr>
              <a:t>con.el.pulgar.apuntando.en.la.dirección.de.</a:t>
            </a:r>
            <a:r>
              <a:rPr sz="800" u="sng" spc="20" dirty="0">
                <a:uFill>
                  <a:solidFill>
                    <a:srgbClr val="000000"/>
                  </a:solidFill>
                </a:uFill>
                <a:latin typeface="Times New Roman"/>
                <a:cs typeface="Times New Roman"/>
              </a:rPr>
              <a:t>		</a:t>
            </a:r>
            <a:r>
              <a:rPr sz="800" spc="-10" dirty="0">
                <a:latin typeface="Microsoft Sans Serif"/>
                <a:cs typeface="Microsoft Sans Serif"/>
              </a:rPr>
              <a:t>. </a:t>
            </a:r>
            <a:r>
              <a:rPr sz="800" spc="-5" dirty="0">
                <a:latin typeface="Microsoft Sans Serif"/>
                <a:cs typeface="Microsoft Sans Serif"/>
              </a:rPr>
              <a:t> </a:t>
            </a:r>
            <a:r>
              <a:rPr sz="800" spc="20" dirty="0">
                <a:latin typeface="Microsoft Sans Serif"/>
                <a:cs typeface="Microsoft Sans Serif"/>
              </a:rPr>
              <a:t>flujo,.los.dedos.apuntan.en.la.dirección.de.</a:t>
            </a:r>
            <a:r>
              <a:rPr sz="800" u="sng" spc="20" dirty="0">
                <a:uFill>
                  <a:solidFill>
                    <a:srgbClr val="000000"/>
                  </a:solidFill>
                </a:uFill>
                <a:latin typeface="Times New Roman"/>
                <a:cs typeface="Times New Roman"/>
              </a:rPr>
              <a:t>	</a:t>
            </a:r>
            <a:r>
              <a:rPr sz="800" spc="-10" dirty="0">
                <a:latin typeface="Microsoft Sans Serif"/>
                <a:cs typeface="Microsoft Sans Serif"/>
              </a:rPr>
              <a:t>.</a:t>
            </a:r>
            <a:endParaRPr sz="800">
              <a:latin typeface="Microsoft Sans Serif"/>
              <a:cs typeface="Microsoft Sans Serif"/>
            </a:endParaRP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8619959" y="5461050"/>
            <a:ext cx="2209800" cy="1513840"/>
            <a:chOff x="3565359" y="5461050"/>
            <a:chExt cx="2209800" cy="1513840"/>
          </a:xfrm>
        </p:grpSpPr>
        <p:sp>
          <p:nvSpPr>
            <p:cNvPr id="3" name="object 3"/>
            <p:cNvSpPr/>
            <p:nvPr/>
          </p:nvSpPr>
          <p:spPr>
            <a:xfrm>
              <a:off x="3569931" y="5461050"/>
              <a:ext cx="2200275" cy="1513840"/>
            </a:xfrm>
            <a:custGeom>
              <a:avLst/>
              <a:gdLst/>
              <a:ahLst/>
              <a:cxnLst/>
              <a:rect l="l" t="t" r="r" b="b"/>
              <a:pathLst>
                <a:path w="2200275" h="1513840">
                  <a:moveTo>
                    <a:pt x="5473" y="0"/>
                  </a:moveTo>
                  <a:lnTo>
                    <a:pt x="5473" y="1513331"/>
                  </a:lnTo>
                </a:path>
                <a:path w="2200275" h="1513840">
                  <a:moveTo>
                    <a:pt x="3556" y="762507"/>
                  </a:moveTo>
                  <a:lnTo>
                    <a:pt x="2200033" y="762507"/>
                  </a:lnTo>
                </a:path>
                <a:path w="2200275" h="1513840">
                  <a:moveTo>
                    <a:pt x="1798599" y="1409064"/>
                  </a:moveTo>
                  <a:lnTo>
                    <a:pt x="1751187" y="1439490"/>
                  </a:lnTo>
                  <a:lnTo>
                    <a:pt x="1704730" y="1461076"/>
                  </a:lnTo>
                  <a:lnTo>
                    <a:pt x="1660850" y="1472181"/>
                  </a:lnTo>
                  <a:lnTo>
                    <a:pt x="1621167" y="1471167"/>
                  </a:lnTo>
                  <a:lnTo>
                    <a:pt x="1577510" y="1459186"/>
                  </a:lnTo>
                  <a:lnTo>
                    <a:pt x="1535328" y="1436421"/>
                  </a:lnTo>
                  <a:lnTo>
                    <a:pt x="1495058" y="1405208"/>
                  </a:lnTo>
                  <a:lnTo>
                    <a:pt x="1457137" y="1367885"/>
                  </a:lnTo>
                  <a:lnTo>
                    <a:pt x="1422004" y="1326787"/>
                  </a:lnTo>
                  <a:lnTo>
                    <a:pt x="1390095" y="1284251"/>
                  </a:lnTo>
                  <a:lnTo>
                    <a:pt x="1361849" y="1242615"/>
                  </a:lnTo>
                  <a:lnTo>
                    <a:pt x="1337703" y="1204214"/>
                  </a:lnTo>
                  <a:lnTo>
                    <a:pt x="1101852" y="765301"/>
                  </a:lnTo>
                </a:path>
                <a:path w="2200275" h="1513840">
                  <a:moveTo>
                    <a:pt x="1799463" y="1408175"/>
                  </a:moveTo>
                  <a:lnTo>
                    <a:pt x="1838977" y="1370413"/>
                  </a:lnTo>
                  <a:lnTo>
                    <a:pt x="1875852" y="1328095"/>
                  </a:lnTo>
                  <a:lnTo>
                    <a:pt x="1909431" y="1283894"/>
                  </a:lnTo>
                  <a:lnTo>
                    <a:pt x="1939055" y="1240482"/>
                  </a:lnTo>
                  <a:lnTo>
                    <a:pt x="1964067" y="1200530"/>
                  </a:lnTo>
                  <a:lnTo>
                    <a:pt x="2200033" y="761618"/>
                  </a:lnTo>
                </a:path>
                <a:path w="2200275" h="1513840">
                  <a:moveTo>
                    <a:pt x="697623" y="115188"/>
                  </a:moveTo>
                  <a:lnTo>
                    <a:pt x="650074" y="84752"/>
                  </a:lnTo>
                  <a:lnTo>
                    <a:pt x="603316" y="63055"/>
                  </a:lnTo>
                  <a:lnTo>
                    <a:pt x="559134" y="51645"/>
                  </a:lnTo>
                  <a:lnTo>
                    <a:pt x="519315" y="52069"/>
                  </a:lnTo>
                  <a:lnTo>
                    <a:pt x="475990" y="64094"/>
                  </a:lnTo>
                  <a:lnTo>
                    <a:pt x="434035" y="86975"/>
                  </a:lnTo>
                  <a:lnTo>
                    <a:pt x="393892" y="118350"/>
                  </a:lnTo>
                  <a:lnTo>
                    <a:pt x="356004" y="155860"/>
                  </a:lnTo>
                  <a:lnTo>
                    <a:pt x="320814" y="197145"/>
                  </a:lnTo>
                  <a:lnTo>
                    <a:pt x="288763" y="239843"/>
                  </a:lnTo>
                  <a:lnTo>
                    <a:pt x="260295" y="281595"/>
                  </a:lnTo>
                  <a:lnTo>
                    <a:pt x="235851" y="320039"/>
                  </a:lnTo>
                  <a:lnTo>
                    <a:pt x="0" y="758951"/>
                  </a:lnTo>
                </a:path>
                <a:path w="2200275" h="1513840">
                  <a:moveTo>
                    <a:pt x="698512" y="116077"/>
                  </a:moveTo>
                  <a:lnTo>
                    <a:pt x="737940" y="153838"/>
                  </a:lnTo>
                  <a:lnTo>
                    <a:pt x="774641" y="196146"/>
                  </a:lnTo>
                  <a:lnTo>
                    <a:pt x="808088" y="240326"/>
                  </a:lnTo>
                  <a:lnTo>
                    <a:pt x="837752" y="283701"/>
                  </a:lnTo>
                  <a:lnTo>
                    <a:pt x="863104" y="323595"/>
                  </a:lnTo>
                  <a:lnTo>
                    <a:pt x="1099083" y="762507"/>
                  </a:lnTo>
                </a:path>
                <a:path w="2200275" h="1513840">
                  <a:moveTo>
                    <a:pt x="427863" y="871346"/>
                  </a:moveTo>
                  <a:lnTo>
                    <a:pt x="928128" y="871346"/>
                  </a:lnTo>
                </a:path>
              </a:pathLst>
            </a:custGeom>
            <a:ln w="9144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" name="object 4"/>
            <p:cNvSpPr/>
            <p:nvPr/>
          </p:nvSpPr>
          <p:spPr>
            <a:xfrm>
              <a:off x="4482579" y="6309398"/>
              <a:ext cx="77470" cy="46355"/>
            </a:xfrm>
            <a:custGeom>
              <a:avLst/>
              <a:gdLst/>
              <a:ahLst/>
              <a:cxnLst/>
              <a:rect l="l" t="t" r="r" b="b"/>
              <a:pathLst>
                <a:path w="77470" h="46354">
                  <a:moveTo>
                    <a:pt x="0" y="0"/>
                  </a:moveTo>
                  <a:lnTo>
                    <a:pt x="0" y="46113"/>
                  </a:lnTo>
                  <a:lnTo>
                    <a:pt x="5497" y="43752"/>
                  </a:lnTo>
                  <a:lnTo>
                    <a:pt x="14492" y="40232"/>
                  </a:lnTo>
                  <a:lnTo>
                    <a:pt x="59753" y="26376"/>
                  </a:lnTo>
                  <a:lnTo>
                    <a:pt x="77444" y="23050"/>
                  </a:lnTo>
                  <a:lnTo>
                    <a:pt x="69393" y="21762"/>
                  </a:lnTo>
                  <a:lnTo>
                    <a:pt x="26603" y="10251"/>
                  </a:lnTo>
                  <a:lnTo>
                    <a:pt x="17411" y="6918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5" name="object 5"/>
          <p:cNvSpPr txBox="1"/>
          <p:nvPr/>
        </p:nvSpPr>
        <p:spPr>
          <a:xfrm>
            <a:off x="7957820" y="501650"/>
            <a:ext cx="1758314" cy="28448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1700" spc="55" dirty="0">
                <a:latin typeface="Microsoft Sans Serif"/>
                <a:cs typeface="Microsoft Sans Serif"/>
              </a:rPr>
              <a:t>Corriente</a:t>
            </a:r>
            <a:r>
              <a:rPr sz="1700" spc="-60" dirty="0">
                <a:latin typeface="Microsoft Sans Serif"/>
                <a:cs typeface="Microsoft Sans Serif"/>
              </a:rPr>
              <a:t> </a:t>
            </a:r>
            <a:r>
              <a:rPr sz="1700" spc="65" dirty="0">
                <a:latin typeface="Microsoft Sans Serif"/>
                <a:cs typeface="Microsoft Sans Serif"/>
              </a:rPr>
              <a:t>alterna</a:t>
            </a:r>
            <a:endParaRPr sz="1700">
              <a:latin typeface="Microsoft Sans Serif"/>
              <a:cs typeface="Microsoft Sans Serif"/>
            </a:endParaRPr>
          </a:p>
        </p:txBody>
      </p:sp>
      <p:sp>
        <p:nvSpPr>
          <p:cNvPr id="13" name="object 13"/>
          <p:cNvSpPr txBox="1">
            <a:spLocks noGrp="1"/>
          </p:cNvSpPr>
          <p:nvPr>
            <p:ph type="sldNum" sz="quarter" idx="7"/>
          </p:nvPr>
        </p:nvSpPr>
        <p:spPr>
          <a:xfrm>
            <a:off x="19020783" y="9462820"/>
            <a:ext cx="577061" cy="207749"/>
          </a:xfrm>
          <a:prstGeom prst="rect">
            <a:avLst/>
          </a:prstGeom>
        </p:spPr>
        <p:txBody>
          <a:bodyPr vert="horz" wrap="square" lIns="0" tIns="22860" rIns="0" bIns="0" rtlCol="0">
            <a:spAutoFit/>
          </a:bodyPr>
          <a:lstStyle/>
          <a:p>
            <a:pPr marL="38100">
              <a:spcBef>
                <a:spcPts val="180"/>
              </a:spcBef>
            </a:pPr>
            <a:fld id="{81D60167-4931-47E6-BA6A-407CBD079E47}" type="slidenum">
              <a:rPr spc="15" dirty="0"/>
              <a:pPr marL="38100">
                <a:spcBef>
                  <a:spcPts val="180"/>
                </a:spcBef>
              </a:pPr>
              <a:t>23</a:t>
            </a:fld>
            <a:endParaRPr spc="15" dirty="0"/>
          </a:p>
        </p:txBody>
      </p:sp>
      <p:sp>
        <p:nvSpPr>
          <p:cNvPr id="6" name="object 6"/>
          <p:cNvSpPr txBox="1"/>
          <p:nvPr/>
        </p:nvSpPr>
        <p:spPr>
          <a:xfrm>
            <a:off x="7957741" y="1874519"/>
            <a:ext cx="4483100" cy="221869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>
              <a:lnSpc>
                <a:spcPct val="133300"/>
              </a:lnSpc>
              <a:spcBef>
                <a:spcPts val="100"/>
              </a:spcBef>
            </a:pPr>
            <a:r>
              <a:rPr sz="900" spc="20" dirty="0">
                <a:latin typeface="Microsoft Sans Serif"/>
                <a:cs typeface="Microsoft Sans Serif"/>
              </a:rPr>
              <a:t>El.suministro.de.corriente.para.los.dispositivos.eléctricos.puede.provenir.de. </a:t>
            </a:r>
            <a:r>
              <a:rPr sz="900" spc="25" dirty="0">
                <a:latin typeface="Microsoft Sans Serif"/>
                <a:cs typeface="Microsoft Sans Serif"/>
              </a:rPr>
              <a:t> una.fuente.de.corriente.continua.(DC).o.un.</a:t>
            </a:r>
            <a:r>
              <a:rPr sz="900" b="1" spc="25" dirty="0">
                <a:latin typeface="Arial"/>
                <a:cs typeface="Arial"/>
              </a:rPr>
              <a:t>corriente </a:t>
            </a:r>
            <a:r>
              <a:rPr sz="900" b="1" spc="45" dirty="0">
                <a:latin typeface="Arial"/>
                <a:cs typeface="Arial"/>
              </a:rPr>
              <a:t>alterna </a:t>
            </a:r>
            <a:r>
              <a:rPr sz="900" b="1" spc="-25" dirty="0">
                <a:latin typeface="Arial"/>
                <a:cs typeface="Arial"/>
              </a:rPr>
              <a:t>(CA)</a:t>
            </a:r>
            <a:r>
              <a:rPr sz="900" spc="-25" dirty="0">
                <a:latin typeface="Microsoft Sans Serif"/>
                <a:cs typeface="Microsoft Sans Serif"/>
              </a:rPr>
              <a:t>. </a:t>
            </a:r>
            <a:r>
              <a:rPr sz="900" spc="-20" dirty="0">
                <a:latin typeface="Microsoft Sans Serif"/>
                <a:cs typeface="Microsoft Sans Serif"/>
              </a:rPr>
              <a:t> </a:t>
            </a:r>
            <a:r>
              <a:rPr sz="900" spc="25" dirty="0">
                <a:latin typeface="Microsoft Sans Serif"/>
                <a:cs typeface="Microsoft Sans Serif"/>
              </a:rPr>
              <a:t>fuente..En.un.circuito.de.corriente.continua,.los.electrones.fluyen.continuamente. </a:t>
            </a:r>
            <a:r>
              <a:rPr sz="900" spc="30" dirty="0">
                <a:latin typeface="Microsoft Sans Serif"/>
                <a:cs typeface="Microsoft Sans Serif"/>
              </a:rPr>
              <a:t> </a:t>
            </a:r>
            <a:r>
              <a:rPr sz="900" spc="20" dirty="0">
                <a:latin typeface="Microsoft Sans Serif"/>
                <a:cs typeface="Microsoft Sans Serif"/>
              </a:rPr>
              <a:t>en.una.dirección.desde.la.fuente.de.energía.a.través.de.un.conductor. </a:t>
            </a:r>
            <a:r>
              <a:rPr sz="900" spc="25" dirty="0">
                <a:latin typeface="Microsoft Sans Serif"/>
                <a:cs typeface="Microsoft Sans Serif"/>
              </a:rPr>
              <a:t> </a:t>
            </a:r>
            <a:r>
              <a:rPr sz="900" spc="20" dirty="0">
                <a:latin typeface="Microsoft Sans Serif"/>
                <a:cs typeface="Microsoft Sans Serif"/>
              </a:rPr>
              <a:t>a.una.carga.y.de.vuelta.a.la.fuente.de.energía..Polaridad.de.voltaje.para. </a:t>
            </a:r>
            <a:r>
              <a:rPr sz="900" spc="25" dirty="0">
                <a:latin typeface="Microsoft Sans Serif"/>
                <a:cs typeface="Microsoft Sans Serif"/>
              </a:rPr>
              <a:t> </a:t>
            </a:r>
            <a:r>
              <a:rPr sz="900" spc="20" dirty="0">
                <a:latin typeface="Microsoft Sans Serif"/>
                <a:cs typeface="Microsoft Sans Serif"/>
              </a:rPr>
              <a:t>una.fuente.de.corriente.directa.permanece.constante..Fuentes.de.alimentación.CC. </a:t>
            </a:r>
            <a:r>
              <a:rPr sz="900" spc="-225" dirty="0">
                <a:latin typeface="Microsoft Sans Serif"/>
                <a:cs typeface="Microsoft Sans Serif"/>
              </a:rPr>
              <a:t> </a:t>
            </a:r>
            <a:r>
              <a:rPr sz="900" spc="15" dirty="0">
                <a:latin typeface="Microsoft Sans Serif"/>
                <a:cs typeface="Microsoft Sans Serif"/>
              </a:rPr>
              <a:t>incluyen.baterías.y.generadores.de.CC..</a:t>
            </a:r>
            <a:endParaRPr sz="900">
              <a:latin typeface="Microsoft Sans Serif"/>
              <a:cs typeface="Microsoft Sans Serif"/>
            </a:endParaRPr>
          </a:p>
          <a:p>
            <a:pPr>
              <a:spcBef>
                <a:spcPts val="15"/>
              </a:spcBef>
            </a:pPr>
            <a:endParaRPr sz="1250">
              <a:latin typeface="Microsoft Sans Serif"/>
              <a:cs typeface="Microsoft Sans Serif"/>
            </a:endParaRPr>
          </a:p>
          <a:p>
            <a:pPr marL="12700" marR="328930">
              <a:lnSpc>
                <a:spcPct val="141200"/>
              </a:lnSpc>
            </a:pPr>
            <a:r>
              <a:rPr sz="850" spc="-25" dirty="0">
                <a:latin typeface="Microsoft Sans Serif"/>
                <a:cs typeface="Microsoft Sans Serif"/>
              </a:rPr>
              <a:t>En</a:t>
            </a:r>
            <a:r>
              <a:rPr sz="850" spc="140" dirty="0">
                <a:latin typeface="Microsoft Sans Serif"/>
                <a:cs typeface="Microsoft Sans Serif"/>
              </a:rPr>
              <a:t> </a:t>
            </a:r>
            <a:r>
              <a:rPr sz="850" spc="20" dirty="0">
                <a:latin typeface="Microsoft Sans Serif"/>
                <a:cs typeface="Microsoft Sans Serif"/>
              </a:rPr>
              <a:t>contraste,.un.generador.de.CA.hace.que.los.electrones.fluyan.primero.en.uno. </a:t>
            </a:r>
            <a:r>
              <a:rPr sz="850" spc="-210" dirty="0">
                <a:latin typeface="Microsoft Sans Serif"/>
                <a:cs typeface="Microsoft Sans Serif"/>
              </a:rPr>
              <a:t> </a:t>
            </a:r>
            <a:r>
              <a:rPr sz="850" spc="20" dirty="0">
                <a:latin typeface="Microsoft Sans Serif"/>
                <a:cs typeface="Microsoft Sans Serif"/>
              </a:rPr>
              <a:t>dirección.luego.en.otra..De.hecho,.un.generador.de.CA.invierte.su. </a:t>
            </a:r>
            <a:r>
              <a:rPr sz="850" spc="25" dirty="0">
                <a:latin typeface="Microsoft Sans Serif"/>
                <a:cs typeface="Microsoft Sans Serif"/>
              </a:rPr>
              <a:t> </a:t>
            </a:r>
            <a:r>
              <a:rPr sz="850" spc="20" dirty="0">
                <a:latin typeface="Microsoft Sans Serif"/>
                <a:cs typeface="Microsoft Sans Serif"/>
              </a:rPr>
              <a:t>polaridades.terminales.muchas.veces.por.segundo,.haciendo.que.la.corriente. </a:t>
            </a:r>
            <a:r>
              <a:rPr sz="850" spc="25" dirty="0">
                <a:latin typeface="Microsoft Sans Serif"/>
                <a:cs typeface="Microsoft Sans Serif"/>
              </a:rPr>
              <a:t> </a:t>
            </a:r>
            <a:r>
              <a:rPr sz="850" spc="20" dirty="0">
                <a:latin typeface="Microsoft Sans Serif"/>
                <a:cs typeface="Microsoft Sans Serif"/>
              </a:rPr>
              <a:t>cambiar.de.dirección.con.cada.inversión.</a:t>
            </a:r>
            <a:endParaRPr sz="850">
              <a:latin typeface="Microsoft Sans Serif"/>
              <a:cs typeface="Microsoft Sans Serif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5761991" y="4323079"/>
            <a:ext cx="1036319" cy="120546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700" b="1" spc="20" dirty="0">
                <a:latin typeface="Arial"/>
                <a:cs typeface="Arial"/>
              </a:rPr>
              <a:t>Onda</a:t>
            </a:r>
            <a:r>
              <a:rPr sz="700" b="1" spc="-30" dirty="0">
                <a:latin typeface="Arial"/>
                <a:cs typeface="Arial"/>
              </a:rPr>
              <a:t> </a:t>
            </a:r>
            <a:r>
              <a:rPr sz="700" b="1" spc="5" dirty="0">
                <a:latin typeface="Arial"/>
                <a:cs typeface="Arial"/>
              </a:rPr>
              <a:t>sinusoidal</a:t>
            </a:r>
            <a:r>
              <a:rPr sz="700" b="1" spc="-25" dirty="0">
                <a:latin typeface="Arial"/>
                <a:cs typeface="Arial"/>
              </a:rPr>
              <a:t> </a:t>
            </a:r>
            <a:r>
              <a:rPr sz="700" b="1" spc="20" dirty="0">
                <a:latin typeface="Arial"/>
                <a:cs typeface="Arial"/>
              </a:rPr>
              <a:t>de</a:t>
            </a:r>
            <a:r>
              <a:rPr sz="700" b="1" spc="-25" dirty="0">
                <a:latin typeface="Arial"/>
                <a:cs typeface="Arial"/>
              </a:rPr>
              <a:t> </a:t>
            </a:r>
            <a:r>
              <a:rPr sz="700" b="1" spc="-30" dirty="0">
                <a:latin typeface="Arial"/>
                <a:cs typeface="Arial"/>
              </a:rPr>
              <a:t>CA</a:t>
            </a:r>
            <a:r>
              <a:rPr sz="700" spc="-30" dirty="0">
                <a:latin typeface="Microsoft Sans Serif"/>
                <a:cs typeface="Microsoft Sans Serif"/>
              </a:rPr>
              <a:t>.</a:t>
            </a:r>
            <a:endParaRPr sz="700">
              <a:latin typeface="Microsoft Sans Serif"/>
              <a:cs typeface="Microsoft Sans Serif"/>
            </a:endParaRPr>
          </a:p>
        </p:txBody>
      </p:sp>
      <p:sp>
        <p:nvSpPr>
          <p:cNvPr id="8" name="object 8"/>
          <p:cNvSpPr txBox="1"/>
          <p:nvPr/>
        </p:nvSpPr>
        <p:spPr>
          <a:xfrm>
            <a:off x="7957770" y="4284979"/>
            <a:ext cx="3839845" cy="166712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1000" spc="25" dirty="0">
                <a:latin typeface="Microsoft Sans Serif"/>
                <a:cs typeface="Microsoft Sans Serif"/>
              </a:rPr>
              <a:t>El.voltaje.alterno.y.la.corriente.varían.continuamente..El.gráfico.</a:t>
            </a:r>
            <a:endParaRPr sz="1000">
              <a:latin typeface="Microsoft Sans Serif"/>
              <a:cs typeface="Microsoft Sans Serif"/>
            </a:endParaRPr>
          </a:p>
        </p:txBody>
      </p:sp>
      <p:sp>
        <p:nvSpPr>
          <p:cNvPr id="9" name="object 9"/>
          <p:cNvSpPr txBox="1"/>
          <p:nvPr/>
        </p:nvSpPr>
        <p:spPr>
          <a:xfrm>
            <a:off x="7957770" y="4437380"/>
            <a:ext cx="4895215" cy="116395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>
              <a:lnSpc>
                <a:spcPct val="120000"/>
              </a:lnSpc>
              <a:spcBef>
                <a:spcPts val="100"/>
              </a:spcBef>
            </a:pPr>
            <a:r>
              <a:rPr sz="1000" spc="20" dirty="0">
                <a:latin typeface="Microsoft Sans Serif"/>
                <a:cs typeface="Microsoft Sans Serif"/>
              </a:rPr>
              <a:t>representación.para.CA.es.una.onda.sinusoidal..Una.onda.sinusoidal.puede.repre </a:t>
            </a:r>
            <a:r>
              <a:rPr sz="1000" spc="25" dirty="0">
                <a:latin typeface="Microsoft Sans Serif"/>
                <a:cs typeface="Microsoft Sans Serif"/>
              </a:rPr>
              <a:t> </a:t>
            </a:r>
            <a:r>
              <a:rPr sz="1000" spc="15" dirty="0">
                <a:latin typeface="Microsoft Sans Serif"/>
                <a:cs typeface="Microsoft Sans Serif"/>
              </a:rPr>
              <a:t>corriente.o.voltaje..Hay.dos.ejes..El.eje.vertical. </a:t>
            </a:r>
            <a:r>
              <a:rPr sz="1000" spc="20" dirty="0">
                <a:latin typeface="Microsoft Sans Serif"/>
                <a:cs typeface="Microsoft Sans Serif"/>
              </a:rPr>
              <a:t> </a:t>
            </a:r>
            <a:r>
              <a:rPr sz="1000" spc="25" dirty="0">
                <a:latin typeface="Microsoft Sans Serif"/>
                <a:cs typeface="Microsoft Sans Serif"/>
              </a:rPr>
              <a:t>representa.la.dirección.y.la.magnitud.de.la.corriente.o.el.voltaje..</a:t>
            </a:r>
            <a:endParaRPr sz="1000">
              <a:latin typeface="Microsoft Sans Serif"/>
              <a:cs typeface="Microsoft Sans Serif"/>
            </a:endParaRPr>
          </a:p>
          <a:p>
            <a:pPr marL="12700">
              <a:spcBef>
                <a:spcPts val="240"/>
              </a:spcBef>
            </a:pPr>
            <a:r>
              <a:rPr sz="1000" spc="25" dirty="0">
                <a:latin typeface="Microsoft Sans Serif"/>
                <a:cs typeface="Microsoft Sans Serif"/>
              </a:rPr>
              <a:t>El.eje.horizontal.representa.el.tiempo.</a:t>
            </a:r>
            <a:endParaRPr sz="1000">
              <a:latin typeface="Microsoft Sans Serif"/>
              <a:cs typeface="Microsoft Sans Serif"/>
            </a:endParaRPr>
          </a:p>
          <a:p>
            <a:pPr>
              <a:spcBef>
                <a:spcPts val="25"/>
              </a:spcBef>
            </a:pPr>
            <a:endParaRPr sz="1850">
              <a:latin typeface="Microsoft Sans Serif"/>
              <a:cs typeface="Microsoft Sans Serif"/>
            </a:endParaRPr>
          </a:p>
          <a:p>
            <a:pPr marL="12700"/>
            <a:r>
              <a:rPr sz="900" spc="-15" dirty="0">
                <a:latin typeface="Microsoft Sans Serif"/>
                <a:cs typeface="Microsoft Sans Serif"/>
              </a:rPr>
              <a:t>+</a:t>
            </a:r>
            <a:r>
              <a:rPr sz="900" spc="-45" dirty="0">
                <a:latin typeface="Microsoft Sans Serif"/>
                <a:cs typeface="Microsoft Sans Serif"/>
              </a:rPr>
              <a:t> </a:t>
            </a:r>
            <a:r>
              <a:rPr sz="900" spc="20" dirty="0">
                <a:latin typeface="Microsoft Sans Serif"/>
                <a:cs typeface="Microsoft Sans Serif"/>
              </a:rPr>
              <a:t>Dirección</a:t>
            </a:r>
            <a:endParaRPr sz="900">
              <a:latin typeface="Microsoft Sans Serif"/>
              <a:cs typeface="Microsoft Sans Serif"/>
            </a:endParaRPr>
          </a:p>
        </p:txBody>
      </p:sp>
      <p:sp>
        <p:nvSpPr>
          <p:cNvPr id="10" name="object 10"/>
          <p:cNvSpPr txBox="1"/>
          <p:nvPr/>
        </p:nvSpPr>
        <p:spPr>
          <a:xfrm>
            <a:off x="8517701" y="6125738"/>
            <a:ext cx="98425" cy="166712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1000" spc="15" dirty="0">
                <a:latin typeface="Microsoft Sans Serif"/>
                <a:cs typeface="Microsoft Sans Serif"/>
              </a:rPr>
              <a:t>0</a:t>
            </a:r>
            <a:endParaRPr sz="1000">
              <a:latin typeface="Microsoft Sans Serif"/>
              <a:cs typeface="Microsoft Sans Serif"/>
            </a:endParaRPr>
          </a:p>
        </p:txBody>
      </p:sp>
      <p:sp>
        <p:nvSpPr>
          <p:cNvPr id="11" name="object 11"/>
          <p:cNvSpPr txBox="1"/>
          <p:nvPr/>
        </p:nvSpPr>
        <p:spPr>
          <a:xfrm>
            <a:off x="8725787" y="6223326"/>
            <a:ext cx="320040" cy="166712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1000" spc="35" dirty="0">
                <a:latin typeface="Microsoft Sans Serif"/>
                <a:cs typeface="Microsoft Sans Serif"/>
              </a:rPr>
              <a:t>Hora</a:t>
            </a:r>
            <a:endParaRPr sz="1000">
              <a:latin typeface="Microsoft Sans Serif"/>
              <a:cs typeface="Microsoft Sans Serif"/>
            </a:endParaRPr>
          </a:p>
        </p:txBody>
      </p:sp>
      <p:sp>
        <p:nvSpPr>
          <p:cNvPr id="12" name="object 12"/>
          <p:cNvSpPr txBox="1"/>
          <p:nvPr/>
        </p:nvSpPr>
        <p:spPr>
          <a:xfrm>
            <a:off x="7957809" y="6785571"/>
            <a:ext cx="4271010" cy="170497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54610">
              <a:spcBef>
                <a:spcPts val="100"/>
              </a:spcBef>
            </a:pPr>
            <a:r>
              <a:rPr sz="850" spc="-10" dirty="0">
                <a:latin typeface="Microsoft Sans Serif"/>
                <a:cs typeface="Microsoft Sans Serif"/>
              </a:rPr>
              <a:t>-</a:t>
            </a:r>
            <a:r>
              <a:rPr sz="850" spc="-45" dirty="0">
                <a:latin typeface="Microsoft Sans Serif"/>
                <a:cs typeface="Microsoft Sans Serif"/>
              </a:rPr>
              <a:t> </a:t>
            </a:r>
            <a:r>
              <a:rPr sz="850" spc="20" dirty="0">
                <a:latin typeface="Microsoft Sans Serif"/>
                <a:cs typeface="Microsoft Sans Serif"/>
              </a:rPr>
              <a:t>Dirección</a:t>
            </a:r>
            <a:endParaRPr sz="850">
              <a:latin typeface="Microsoft Sans Serif"/>
              <a:cs typeface="Microsoft Sans Serif"/>
            </a:endParaRPr>
          </a:p>
          <a:p>
            <a:pPr>
              <a:lnSpc>
                <a:spcPct val="100000"/>
              </a:lnSpc>
            </a:pPr>
            <a:endParaRPr sz="1100">
              <a:latin typeface="Microsoft Sans Serif"/>
              <a:cs typeface="Microsoft Sans Serif"/>
            </a:endParaRPr>
          </a:p>
          <a:p>
            <a:pPr marL="12700" marR="5080">
              <a:lnSpc>
                <a:spcPct val="141200"/>
              </a:lnSpc>
              <a:spcBef>
                <a:spcPts val="875"/>
              </a:spcBef>
            </a:pPr>
            <a:r>
              <a:rPr sz="850" spc="20" dirty="0">
                <a:latin typeface="Microsoft Sans Serif"/>
                <a:cs typeface="Microsoft Sans Serif"/>
              </a:rPr>
              <a:t>Cuando.la.forma.de.onda.está.por.arriba.del.eje.de.tiempo,.está.fluyendo.corriente. </a:t>
            </a:r>
            <a:r>
              <a:rPr sz="850" spc="25" dirty="0">
                <a:latin typeface="Microsoft Sans Serif"/>
                <a:cs typeface="Microsoft Sans Serif"/>
              </a:rPr>
              <a:t> </a:t>
            </a:r>
            <a:r>
              <a:rPr sz="850" spc="15" dirty="0">
                <a:latin typeface="Microsoft Sans Serif"/>
                <a:cs typeface="Microsoft Sans Serif"/>
              </a:rPr>
              <a:t>una.dirección..Esto.se.conoce.como.la.dirección.positiva..Cuando. </a:t>
            </a:r>
            <a:r>
              <a:rPr sz="850" spc="20" dirty="0">
                <a:latin typeface="Microsoft Sans Serif"/>
                <a:cs typeface="Microsoft Sans Serif"/>
              </a:rPr>
              <a:t> la.forma.de.onda.está.por.bajo.del.eje.del.tiempo,.la.corriente.está.fluyendo.en.el. </a:t>
            </a:r>
            <a:r>
              <a:rPr sz="850" spc="25" dirty="0">
                <a:latin typeface="Microsoft Sans Serif"/>
                <a:cs typeface="Microsoft Sans Serif"/>
              </a:rPr>
              <a:t> </a:t>
            </a:r>
            <a:r>
              <a:rPr sz="850" spc="15" dirty="0">
                <a:latin typeface="Microsoft Sans Serif"/>
                <a:cs typeface="Microsoft Sans Serif"/>
              </a:rPr>
              <a:t>dirección.opuesta..Esto.se.conoce.como.la.dirección.negativa..</a:t>
            </a:r>
            <a:endParaRPr sz="850">
              <a:latin typeface="Microsoft Sans Serif"/>
              <a:cs typeface="Microsoft Sans Serif"/>
            </a:endParaRPr>
          </a:p>
          <a:p>
            <a:pPr marL="12700" marR="540385">
              <a:lnSpc>
                <a:spcPct val="141200"/>
              </a:lnSpc>
            </a:pPr>
            <a:r>
              <a:rPr sz="850" spc="15" dirty="0">
                <a:latin typeface="Microsoft Sans Serif"/>
                <a:cs typeface="Microsoft Sans Serif"/>
              </a:rPr>
              <a:t>Una.onda.sinusoidal.se.mueve.a</a:t>
            </a:r>
            <a:r>
              <a:rPr sz="850" spc="114" dirty="0">
                <a:latin typeface="Microsoft Sans Serif"/>
                <a:cs typeface="Microsoft Sans Serif"/>
              </a:rPr>
              <a:t> </a:t>
            </a:r>
            <a:r>
              <a:rPr sz="850" spc="20" dirty="0">
                <a:latin typeface="Microsoft Sans Serif"/>
                <a:cs typeface="Microsoft Sans Serif"/>
              </a:rPr>
              <a:t>través.de.una.rotación.completa.de.360. </a:t>
            </a:r>
            <a:r>
              <a:rPr sz="850" spc="-210" dirty="0">
                <a:latin typeface="Microsoft Sans Serif"/>
                <a:cs typeface="Microsoft Sans Serif"/>
              </a:rPr>
              <a:t> </a:t>
            </a:r>
            <a:r>
              <a:rPr sz="850" spc="20" dirty="0">
                <a:latin typeface="Microsoft Sans Serif"/>
                <a:cs typeface="Microsoft Sans Serif"/>
              </a:rPr>
              <a:t>grados,.lo.que.se.denomina.un.ciclo..La.corriente.alterna. </a:t>
            </a:r>
            <a:r>
              <a:rPr sz="850" spc="25" dirty="0">
                <a:latin typeface="Microsoft Sans Serif"/>
                <a:cs typeface="Microsoft Sans Serif"/>
              </a:rPr>
              <a:t> </a:t>
            </a:r>
            <a:r>
              <a:rPr sz="850" spc="15" dirty="0">
                <a:latin typeface="Microsoft Sans Serif"/>
                <a:cs typeface="Microsoft Sans Serif"/>
              </a:rPr>
              <a:t>pasa.por.muchos.de.estos.ciclos.cada.segundo..</a:t>
            </a:r>
            <a:endParaRPr sz="850">
              <a:latin typeface="Microsoft Sans Serif"/>
              <a:cs typeface="Microsoft Sans Serif"/>
            </a:endParaRP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7970507" y="3251370"/>
            <a:ext cx="2271014" cy="2023968"/>
          </a:xfrm>
          <a:prstGeom prst="rect">
            <a:avLst/>
          </a:prstGeom>
        </p:spPr>
      </p:pic>
      <p:sp>
        <p:nvSpPr>
          <p:cNvPr id="3" name="object 3"/>
          <p:cNvSpPr/>
          <p:nvPr/>
        </p:nvSpPr>
        <p:spPr>
          <a:xfrm>
            <a:off x="10570579" y="6534594"/>
            <a:ext cx="1533525" cy="1065530"/>
          </a:xfrm>
          <a:custGeom>
            <a:avLst/>
            <a:gdLst/>
            <a:ahLst/>
            <a:cxnLst/>
            <a:rect l="l" t="t" r="r" b="b"/>
            <a:pathLst>
              <a:path w="1533525" h="1065529">
                <a:moveTo>
                  <a:pt x="1028" y="0"/>
                </a:moveTo>
                <a:lnTo>
                  <a:pt x="1028" y="1065275"/>
                </a:lnTo>
              </a:path>
              <a:path w="1533525" h="1065529">
                <a:moveTo>
                  <a:pt x="0" y="536701"/>
                </a:moveTo>
                <a:lnTo>
                  <a:pt x="1533524" y="536701"/>
                </a:lnTo>
              </a:path>
            </a:pathLst>
          </a:custGeom>
          <a:ln w="9144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4" name="object 4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7970508" y="6517741"/>
            <a:ext cx="2191893" cy="1491323"/>
          </a:xfrm>
          <a:prstGeom prst="rect">
            <a:avLst/>
          </a:prstGeom>
        </p:spPr>
      </p:pic>
      <p:sp>
        <p:nvSpPr>
          <p:cNvPr id="5" name="object 5"/>
          <p:cNvSpPr txBox="1"/>
          <p:nvPr/>
        </p:nvSpPr>
        <p:spPr>
          <a:xfrm>
            <a:off x="5761990" y="532535"/>
            <a:ext cx="1408430" cy="151323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900" b="1" spc="25" dirty="0">
                <a:latin typeface="Arial"/>
                <a:cs typeface="Arial"/>
              </a:rPr>
              <a:t>Generador</a:t>
            </a:r>
            <a:r>
              <a:rPr sz="900" b="1" spc="-20" dirty="0">
                <a:latin typeface="Arial"/>
                <a:cs typeface="Arial"/>
              </a:rPr>
              <a:t> </a:t>
            </a:r>
            <a:r>
              <a:rPr sz="900" b="1" spc="25" dirty="0">
                <a:latin typeface="Arial"/>
                <a:cs typeface="Arial"/>
              </a:rPr>
              <a:t>de</a:t>
            </a:r>
            <a:r>
              <a:rPr sz="900" b="1" spc="-20" dirty="0">
                <a:latin typeface="Arial"/>
                <a:cs typeface="Arial"/>
              </a:rPr>
              <a:t> </a:t>
            </a:r>
            <a:r>
              <a:rPr sz="900" b="1" spc="-55" dirty="0">
                <a:latin typeface="Arial"/>
                <a:cs typeface="Arial"/>
              </a:rPr>
              <a:t>CA</a:t>
            </a:r>
            <a:r>
              <a:rPr sz="900" b="1" spc="-20" dirty="0">
                <a:latin typeface="Arial"/>
                <a:cs typeface="Arial"/>
              </a:rPr>
              <a:t> </a:t>
            </a:r>
            <a:r>
              <a:rPr sz="900" b="1" dirty="0">
                <a:latin typeface="Arial"/>
                <a:cs typeface="Arial"/>
              </a:rPr>
              <a:t>básico</a:t>
            </a:r>
            <a:r>
              <a:rPr sz="900" spc="-10" dirty="0">
                <a:latin typeface="Microsoft Sans Serif"/>
                <a:cs typeface="Microsoft Sans Serif"/>
              </a:rPr>
              <a:t>.</a:t>
            </a:r>
            <a:endParaRPr sz="900">
              <a:latin typeface="Microsoft Sans Serif"/>
              <a:cs typeface="Microsoft Sans Serif"/>
            </a:endParaRPr>
          </a:p>
        </p:txBody>
      </p:sp>
      <p:sp>
        <p:nvSpPr>
          <p:cNvPr id="15" name="object 15"/>
          <p:cNvSpPr txBox="1">
            <a:spLocks noGrp="1"/>
          </p:cNvSpPr>
          <p:nvPr>
            <p:ph type="sldNum" sz="quarter" idx="7"/>
          </p:nvPr>
        </p:nvSpPr>
        <p:spPr>
          <a:xfrm>
            <a:off x="19020783" y="9462820"/>
            <a:ext cx="577061" cy="207749"/>
          </a:xfrm>
          <a:prstGeom prst="rect">
            <a:avLst/>
          </a:prstGeom>
        </p:spPr>
        <p:txBody>
          <a:bodyPr vert="horz" wrap="square" lIns="0" tIns="22860" rIns="0" bIns="0" rtlCol="0">
            <a:spAutoFit/>
          </a:bodyPr>
          <a:lstStyle/>
          <a:p>
            <a:pPr marL="38100">
              <a:spcBef>
                <a:spcPts val="180"/>
              </a:spcBef>
            </a:pPr>
            <a:fld id="{81D60167-4931-47E6-BA6A-407CBD079E47}" type="slidenum">
              <a:rPr spc="15" dirty="0"/>
              <a:pPr marL="38100">
                <a:spcBef>
                  <a:spcPts val="180"/>
                </a:spcBef>
              </a:pPr>
              <a:t>24</a:t>
            </a:fld>
            <a:endParaRPr spc="15" dirty="0"/>
          </a:p>
        </p:txBody>
      </p:sp>
      <p:sp>
        <p:nvSpPr>
          <p:cNvPr id="6" name="object 6"/>
          <p:cNvSpPr txBox="1"/>
          <p:nvPr/>
        </p:nvSpPr>
        <p:spPr>
          <a:xfrm>
            <a:off x="7957769" y="486814"/>
            <a:ext cx="4000500" cy="7569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 indent="-635">
              <a:lnSpc>
                <a:spcPct val="133300"/>
              </a:lnSpc>
              <a:spcBef>
                <a:spcPts val="100"/>
              </a:spcBef>
            </a:pPr>
            <a:r>
              <a:rPr sz="900" spc="30" dirty="0">
                <a:latin typeface="Microsoft Sans Serif"/>
                <a:cs typeface="Microsoft Sans Serif"/>
              </a:rPr>
              <a:t>Un </a:t>
            </a:r>
            <a:r>
              <a:rPr sz="900" spc="25" dirty="0">
                <a:latin typeface="Microsoft Sans Serif"/>
                <a:cs typeface="Microsoft Sans Serif"/>
              </a:rPr>
              <a:t>basico.</a:t>
            </a:r>
            <a:r>
              <a:rPr sz="900" b="1" spc="25" dirty="0">
                <a:latin typeface="Arial"/>
                <a:cs typeface="Arial"/>
              </a:rPr>
              <a:t>generador</a:t>
            </a:r>
            <a:r>
              <a:rPr sz="900" spc="25" dirty="0">
                <a:latin typeface="Microsoft Sans Serif"/>
                <a:cs typeface="Microsoft Sans Serif"/>
              </a:rPr>
              <a:t>.consiste.en.un.campo.magnético,.una.armadura,. </a:t>
            </a:r>
            <a:r>
              <a:rPr sz="900" spc="30" dirty="0">
                <a:latin typeface="Microsoft Sans Serif"/>
                <a:cs typeface="Microsoft Sans Serif"/>
              </a:rPr>
              <a:t> </a:t>
            </a:r>
            <a:r>
              <a:rPr sz="900" spc="15" dirty="0">
                <a:latin typeface="Microsoft Sans Serif"/>
                <a:cs typeface="Microsoft Sans Serif"/>
              </a:rPr>
              <a:t>anillos.rozantes,.escobillas.y.una.carga.resistiva..En.una.unidad.comercial. </a:t>
            </a:r>
            <a:r>
              <a:rPr sz="900" spc="-225" dirty="0">
                <a:latin typeface="Microsoft Sans Serif"/>
                <a:cs typeface="Microsoft Sans Serif"/>
              </a:rPr>
              <a:t> </a:t>
            </a:r>
            <a:r>
              <a:rPr sz="900" spc="25" dirty="0">
                <a:latin typeface="Microsoft Sans Serif"/>
                <a:cs typeface="Microsoft Sans Serif"/>
              </a:rPr>
              <a:t>generador,.el.campo.magnético.es.creado.por.un.electroimán,. </a:t>
            </a:r>
            <a:r>
              <a:rPr sz="900" spc="30" dirty="0">
                <a:latin typeface="Microsoft Sans Serif"/>
                <a:cs typeface="Microsoft Sans Serif"/>
              </a:rPr>
              <a:t> </a:t>
            </a:r>
            <a:r>
              <a:rPr sz="900" spc="25" dirty="0">
                <a:latin typeface="Microsoft Sans Serif"/>
                <a:cs typeface="Microsoft Sans Serif"/>
              </a:rPr>
              <a:t>pero,.para.este.simple.generador,.se.utilizan.imanes.permanentes.</a:t>
            </a:r>
            <a:endParaRPr sz="900">
              <a:latin typeface="Microsoft Sans Serif"/>
              <a:cs typeface="Microsoft Sans Serif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7957541" y="1401214"/>
            <a:ext cx="4361815" cy="16713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>
              <a:lnSpc>
                <a:spcPct val="133300"/>
              </a:lnSpc>
              <a:spcBef>
                <a:spcPts val="100"/>
              </a:spcBef>
            </a:pPr>
            <a:r>
              <a:rPr sz="900" spc="20" dirty="0">
                <a:latin typeface="Microsoft Sans Serif"/>
                <a:cs typeface="Microsoft Sans Serif"/>
              </a:rPr>
              <a:t>Un.</a:t>
            </a:r>
            <a:r>
              <a:rPr sz="900" b="1" spc="20" dirty="0">
                <a:latin typeface="Arial"/>
                <a:cs typeface="Arial"/>
              </a:rPr>
              <a:t>armadura</a:t>
            </a:r>
            <a:r>
              <a:rPr sz="900" spc="20" dirty="0">
                <a:latin typeface="Microsoft Sans Serif"/>
                <a:cs typeface="Microsoft Sans Serif"/>
              </a:rPr>
              <a:t>.es.cualquier.cantidad.de.cables.conductores.enrollados.en.bucles. </a:t>
            </a:r>
            <a:r>
              <a:rPr sz="900" spc="-225" dirty="0">
                <a:latin typeface="Microsoft Sans Serif"/>
                <a:cs typeface="Microsoft Sans Serif"/>
              </a:rPr>
              <a:t> </a:t>
            </a:r>
            <a:r>
              <a:rPr sz="900" spc="25" dirty="0">
                <a:latin typeface="Microsoft Sans Serif"/>
                <a:cs typeface="Microsoft Sans Serif"/>
              </a:rPr>
              <a:t>que.gira.a </a:t>
            </a:r>
            <a:r>
              <a:rPr sz="900" spc="20" dirty="0">
                <a:latin typeface="Microsoft Sans Serif"/>
                <a:cs typeface="Microsoft Sans Serif"/>
              </a:rPr>
              <a:t>través.del.campo.magnético..Para.simplicidad,.uno. </a:t>
            </a:r>
            <a:r>
              <a:rPr sz="900" spc="25" dirty="0">
                <a:latin typeface="Microsoft Sans Serif"/>
                <a:cs typeface="Microsoft Sans Serif"/>
              </a:rPr>
              <a:t> </a:t>
            </a:r>
            <a:r>
              <a:rPr sz="900" spc="20" dirty="0">
                <a:latin typeface="Microsoft Sans Serif"/>
                <a:cs typeface="Microsoft Sans Serif"/>
              </a:rPr>
              <a:t>se.muestra.un.bucle..Cuando.un.conductor.se.mueve.a través.de.un. </a:t>
            </a:r>
            <a:r>
              <a:rPr sz="900" spc="25" dirty="0">
                <a:latin typeface="Microsoft Sans Serif"/>
                <a:cs typeface="Microsoft Sans Serif"/>
              </a:rPr>
              <a:t> </a:t>
            </a:r>
            <a:r>
              <a:rPr sz="900" spc="20" dirty="0">
                <a:latin typeface="Microsoft Sans Serif"/>
                <a:cs typeface="Microsoft Sans Serif"/>
              </a:rPr>
              <a:t>campo,.se.induce.un.voltaje.en.el.conductor..A </a:t>
            </a:r>
            <a:r>
              <a:rPr sz="900" spc="25" dirty="0">
                <a:latin typeface="Microsoft Sans Serif"/>
                <a:cs typeface="Microsoft Sans Serif"/>
              </a:rPr>
              <a:t>medida.que.el.inducido. gira.a </a:t>
            </a:r>
            <a:r>
              <a:rPr sz="900" spc="30" dirty="0">
                <a:latin typeface="Microsoft Sans Serif"/>
                <a:cs typeface="Microsoft Sans Serif"/>
              </a:rPr>
              <a:t> </a:t>
            </a:r>
            <a:r>
              <a:rPr sz="900" spc="20" dirty="0">
                <a:latin typeface="Microsoft Sans Serif"/>
                <a:cs typeface="Microsoft Sans Serif"/>
              </a:rPr>
              <a:t>través.del.campo.magnético,.se.genera.un.voltaje.en.el. </a:t>
            </a:r>
            <a:r>
              <a:rPr sz="900" spc="25" dirty="0">
                <a:latin typeface="Microsoft Sans Serif"/>
                <a:cs typeface="Microsoft Sans Serif"/>
              </a:rPr>
              <a:t> </a:t>
            </a:r>
            <a:r>
              <a:rPr sz="900" spc="20" dirty="0">
                <a:latin typeface="Microsoft Sans Serif"/>
                <a:cs typeface="Microsoft Sans Serif"/>
              </a:rPr>
              <a:t>armadura.que.hace.que.la.corriente.fluya..Los.anillos.deslizantes.están.unidos. </a:t>
            </a:r>
            <a:r>
              <a:rPr sz="900" spc="25" dirty="0">
                <a:latin typeface="Microsoft Sans Serif"/>
                <a:cs typeface="Microsoft Sans Serif"/>
              </a:rPr>
              <a:t> </a:t>
            </a:r>
            <a:r>
              <a:rPr sz="900" spc="15" dirty="0">
                <a:latin typeface="Microsoft Sans Serif"/>
                <a:cs typeface="Microsoft Sans Serif"/>
              </a:rPr>
              <a:t>al.inducido.y.girar.con.él..Las.escobillas.de.carbono.pasan.contra. </a:t>
            </a:r>
            <a:r>
              <a:rPr sz="900" spc="20" dirty="0">
                <a:latin typeface="Microsoft Sans Serif"/>
                <a:cs typeface="Microsoft Sans Serif"/>
              </a:rPr>
              <a:t> los.anillos.deslizantes.para.conducir.la.corriente.desde.el.inducido.a.un.resistor. </a:t>
            </a:r>
            <a:r>
              <a:rPr sz="900" spc="25" dirty="0">
                <a:latin typeface="Microsoft Sans Serif"/>
                <a:cs typeface="Microsoft Sans Serif"/>
              </a:rPr>
              <a:t> </a:t>
            </a:r>
            <a:r>
              <a:rPr sz="900" spc="15" dirty="0">
                <a:latin typeface="Microsoft Sans Serif"/>
                <a:cs typeface="Microsoft Sans Serif"/>
              </a:rPr>
              <a:t>carga.</a:t>
            </a:r>
            <a:endParaRPr sz="900">
              <a:latin typeface="Microsoft Sans Serif"/>
              <a:cs typeface="Microsoft Sans Serif"/>
            </a:endParaRPr>
          </a:p>
        </p:txBody>
      </p:sp>
      <p:sp>
        <p:nvSpPr>
          <p:cNvPr id="8" name="object 8"/>
          <p:cNvSpPr txBox="1"/>
          <p:nvPr/>
        </p:nvSpPr>
        <p:spPr>
          <a:xfrm>
            <a:off x="10237993" y="3582008"/>
            <a:ext cx="485140" cy="120546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700" spc="-10" dirty="0">
                <a:latin typeface="Microsoft Sans Serif"/>
                <a:cs typeface="Microsoft Sans Serif"/>
              </a:rPr>
              <a:t>Pieza</a:t>
            </a:r>
            <a:r>
              <a:rPr sz="700" spc="-5" dirty="0">
                <a:latin typeface="Microsoft Sans Serif"/>
                <a:cs typeface="Microsoft Sans Serif"/>
              </a:rPr>
              <a:t> </a:t>
            </a:r>
            <a:r>
              <a:rPr sz="700" spc="30" dirty="0">
                <a:latin typeface="Microsoft Sans Serif"/>
                <a:cs typeface="Microsoft Sans Serif"/>
              </a:rPr>
              <a:t>polar</a:t>
            </a:r>
            <a:endParaRPr sz="700">
              <a:latin typeface="Microsoft Sans Serif"/>
              <a:cs typeface="Microsoft Sans Serif"/>
            </a:endParaRPr>
          </a:p>
        </p:txBody>
      </p:sp>
      <p:sp>
        <p:nvSpPr>
          <p:cNvPr id="9" name="object 9"/>
          <p:cNvSpPr txBox="1"/>
          <p:nvPr/>
        </p:nvSpPr>
        <p:spPr>
          <a:xfrm>
            <a:off x="9691703" y="4075733"/>
            <a:ext cx="681355" cy="3454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600" spc="10" dirty="0">
                <a:latin typeface="Microsoft Sans Serif"/>
                <a:cs typeface="Microsoft Sans Serif"/>
              </a:rPr>
              <a:t>Campo</a:t>
            </a:r>
            <a:r>
              <a:rPr sz="600" spc="-5" dirty="0">
                <a:latin typeface="Microsoft Sans Serif"/>
                <a:cs typeface="Microsoft Sans Serif"/>
              </a:rPr>
              <a:t> </a:t>
            </a:r>
            <a:r>
              <a:rPr sz="600" spc="25" dirty="0">
                <a:latin typeface="Microsoft Sans Serif"/>
                <a:cs typeface="Microsoft Sans Serif"/>
              </a:rPr>
              <a:t>magnético</a:t>
            </a:r>
            <a:endParaRPr sz="600">
              <a:latin typeface="Microsoft Sans Serif"/>
              <a:cs typeface="Microsoft Sans Serif"/>
            </a:endParaRPr>
          </a:p>
          <a:p>
            <a:pPr>
              <a:spcBef>
                <a:spcPts val="50"/>
              </a:spcBef>
            </a:pPr>
            <a:endParaRPr sz="850">
              <a:latin typeface="Microsoft Sans Serif"/>
              <a:cs typeface="Microsoft Sans Serif"/>
            </a:endParaRPr>
          </a:p>
          <a:p>
            <a:pPr marL="19050"/>
            <a:r>
              <a:rPr sz="650" spc="25" dirty="0">
                <a:latin typeface="Microsoft Sans Serif"/>
                <a:cs typeface="Microsoft Sans Serif"/>
              </a:rPr>
              <a:t>Armadura</a:t>
            </a:r>
            <a:endParaRPr sz="650">
              <a:latin typeface="Microsoft Sans Serif"/>
              <a:cs typeface="Microsoft Sans Serif"/>
            </a:endParaRPr>
          </a:p>
        </p:txBody>
      </p:sp>
      <p:sp>
        <p:nvSpPr>
          <p:cNvPr id="10" name="object 10"/>
          <p:cNvSpPr txBox="1"/>
          <p:nvPr/>
        </p:nvSpPr>
        <p:spPr>
          <a:xfrm>
            <a:off x="9138537" y="4746748"/>
            <a:ext cx="147320" cy="13593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800" spc="-35" dirty="0">
                <a:latin typeface="Microsoft Sans Serif"/>
                <a:cs typeface="Microsoft Sans Serif"/>
              </a:rPr>
              <a:t>R1</a:t>
            </a:r>
            <a:endParaRPr sz="800">
              <a:latin typeface="Microsoft Sans Serif"/>
              <a:cs typeface="Microsoft Sans Serif"/>
            </a:endParaRPr>
          </a:p>
        </p:txBody>
      </p:sp>
      <p:sp>
        <p:nvSpPr>
          <p:cNvPr id="11" name="object 11"/>
          <p:cNvSpPr txBox="1"/>
          <p:nvPr/>
        </p:nvSpPr>
        <p:spPr>
          <a:xfrm>
            <a:off x="8389560" y="4896341"/>
            <a:ext cx="274320" cy="97463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550" spc="10" dirty="0">
                <a:latin typeface="Microsoft Sans Serif"/>
                <a:cs typeface="Microsoft Sans Serif"/>
              </a:rPr>
              <a:t>Cepillar</a:t>
            </a:r>
            <a:endParaRPr sz="550">
              <a:latin typeface="Microsoft Sans Serif"/>
              <a:cs typeface="Microsoft Sans Serif"/>
            </a:endParaRPr>
          </a:p>
        </p:txBody>
      </p:sp>
      <p:sp>
        <p:nvSpPr>
          <p:cNvPr id="12" name="object 12"/>
          <p:cNvSpPr txBox="1"/>
          <p:nvPr/>
        </p:nvSpPr>
        <p:spPr>
          <a:xfrm>
            <a:off x="8217763" y="5225143"/>
            <a:ext cx="406400" cy="82074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450" spc="10" dirty="0">
                <a:latin typeface="Microsoft Sans Serif"/>
                <a:cs typeface="Microsoft Sans Serif"/>
              </a:rPr>
              <a:t>Anillo</a:t>
            </a:r>
            <a:r>
              <a:rPr sz="450" spc="-30" dirty="0">
                <a:latin typeface="Microsoft Sans Serif"/>
                <a:cs typeface="Microsoft Sans Serif"/>
              </a:rPr>
              <a:t> </a:t>
            </a:r>
            <a:r>
              <a:rPr sz="450" spc="10" dirty="0">
                <a:latin typeface="Microsoft Sans Serif"/>
                <a:cs typeface="Microsoft Sans Serif"/>
              </a:rPr>
              <a:t>colector</a:t>
            </a:r>
            <a:endParaRPr sz="450">
              <a:latin typeface="Microsoft Sans Serif"/>
              <a:cs typeface="Microsoft Sans Serif"/>
            </a:endParaRPr>
          </a:p>
        </p:txBody>
      </p:sp>
      <p:sp>
        <p:nvSpPr>
          <p:cNvPr id="13" name="object 13"/>
          <p:cNvSpPr txBox="1"/>
          <p:nvPr/>
        </p:nvSpPr>
        <p:spPr>
          <a:xfrm>
            <a:off x="7957812" y="5584517"/>
            <a:ext cx="4145279" cy="7569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>
              <a:lnSpc>
                <a:spcPct val="120000"/>
              </a:lnSpc>
              <a:spcBef>
                <a:spcPts val="100"/>
              </a:spcBef>
            </a:pPr>
            <a:r>
              <a:rPr sz="1000" spc="35" dirty="0">
                <a:latin typeface="Microsoft Sans Serif"/>
                <a:cs typeface="Microsoft Sans Serif"/>
              </a:rPr>
              <a:t>Un.armadura.rota.a</a:t>
            </a:r>
            <a:r>
              <a:rPr sz="1000" spc="15" dirty="0">
                <a:latin typeface="Microsoft Sans Serif"/>
                <a:cs typeface="Microsoft Sans Serif"/>
              </a:rPr>
              <a:t> </a:t>
            </a:r>
            <a:r>
              <a:rPr sz="1000" spc="25" dirty="0">
                <a:latin typeface="Microsoft Sans Serif"/>
                <a:cs typeface="Microsoft Sans Serif"/>
              </a:rPr>
              <a:t>través.del.campo.magnético..En.un.punto.inicial. </a:t>
            </a:r>
            <a:r>
              <a:rPr sz="1000" spc="-250" dirty="0">
                <a:latin typeface="Microsoft Sans Serif"/>
                <a:cs typeface="Microsoft Sans Serif"/>
              </a:rPr>
              <a:t> </a:t>
            </a:r>
            <a:r>
              <a:rPr sz="1000" spc="25" dirty="0">
                <a:latin typeface="Microsoft Sans Serif"/>
                <a:cs typeface="Microsoft Sans Serif"/>
              </a:rPr>
              <a:t>posición.de.cero.grados,.los.conductores.del.inducido.se.mueven. </a:t>
            </a:r>
            <a:r>
              <a:rPr sz="1000" spc="30" dirty="0">
                <a:latin typeface="Microsoft Sans Serif"/>
                <a:cs typeface="Microsoft Sans Serif"/>
              </a:rPr>
              <a:t> paralelo.al.campo.magnético.y.sin.cortar.ningún. </a:t>
            </a:r>
            <a:r>
              <a:rPr sz="1000" spc="35" dirty="0">
                <a:latin typeface="Microsoft Sans Serif"/>
                <a:cs typeface="Microsoft Sans Serif"/>
              </a:rPr>
              <a:t> </a:t>
            </a:r>
            <a:r>
              <a:rPr sz="1000" spc="20" dirty="0">
                <a:latin typeface="Microsoft Sans Serif"/>
                <a:cs typeface="Microsoft Sans Serif"/>
              </a:rPr>
              <a:t>líneas.magnéticas.de.flujo..No.se.induce.voltaje..</a:t>
            </a:r>
            <a:endParaRPr sz="1000">
              <a:latin typeface="Microsoft Sans Serif"/>
              <a:cs typeface="Microsoft Sans Serif"/>
            </a:endParaRPr>
          </a:p>
        </p:txBody>
      </p:sp>
      <p:sp>
        <p:nvSpPr>
          <p:cNvPr id="14" name="object 14"/>
          <p:cNvSpPr txBox="1"/>
          <p:nvPr/>
        </p:nvSpPr>
        <p:spPr>
          <a:xfrm>
            <a:off x="9133267" y="8016708"/>
            <a:ext cx="147320" cy="13593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800" spc="-35" dirty="0">
                <a:latin typeface="Microsoft Sans Serif"/>
                <a:cs typeface="Microsoft Sans Serif"/>
              </a:rPr>
              <a:t>R1</a:t>
            </a:r>
            <a:endParaRPr sz="800">
              <a:latin typeface="Microsoft Sans Serif"/>
              <a:cs typeface="Microsoft Sans Serif"/>
            </a:endParaRP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10570579" y="1257973"/>
            <a:ext cx="1533525" cy="1065530"/>
          </a:xfrm>
          <a:custGeom>
            <a:avLst/>
            <a:gdLst/>
            <a:ahLst/>
            <a:cxnLst/>
            <a:rect l="l" t="t" r="r" b="b"/>
            <a:pathLst>
              <a:path w="1533525" h="1065530">
                <a:moveTo>
                  <a:pt x="366763" y="33781"/>
                </a:moveTo>
                <a:lnTo>
                  <a:pt x="327100" y="46820"/>
                </a:lnTo>
                <a:lnTo>
                  <a:pt x="289121" y="72416"/>
                </a:lnTo>
                <a:lnTo>
                  <a:pt x="253582" y="106657"/>
                </a:lnTo>
                <a:lnTo>
                  <a:pt x="221241" y="145629"/>
                </a:lnTo>
                <a:lnTo>
                  <a:pt x="192853" y="185418"/>
                </a:lnTo>
                <a:lnTo>
                  <a:pt x="169176" y="222110"/>
                </a:lnTo>
                <a:lnTo>
                  <a:pt x="6476" y="531241"/>
                </a:lnTo>
              </a:path>
              <a:path w="1533525" h="1065530">
                <a:moveTo>
                  <a:pt x="1028" y="0"/>
                </a:moveTo>
                <a:lnTo>
                  <a:pt x="1028" y="1065263"/>
                </a:lnTo>
              </a:path>
              <a:path w="1533525" h="1065530">
                <a:moveTo>
                  <a:pt x="0" y="536701"/>
                </a:moveTo>
                <a:lnTo>
                  <a:pt x="1533524" y="536701"/>
                </a:lnTo>
              </a:path>
            </a:pathLst>
          </a:custGeom>
          <a:ln w="9144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3" name="object 3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7970508" y="1250100"/>
            <a:ext cx="2191893" cy="1482343"/>
          </a:xfrm>
          <a:prstGeom prst="rect">
            <a:avLst/>
          </a:prstGeom>
        </p:spPr>
      </p:pic>
      <p:sp>
        <p:nvSpPr>
          <p:cNvPr id="4" name="object 4"/>
          <p:cNvSpPr/>
          <p:nvPr/>
        </p:nvSpPr>
        <p:spPr>
          <a:xfrm>
            <a:off x="10930877" y="1238657"/>
            <a:ext cx="1270" cy="542925"/>
          </a:xfrm>
          <a:custGeom>
            <a:avLst/>
            <a:gdLst/>
            <a:ahLst/>
            <a:cxnLst/>
            <a:rect l="l" t="t" r="r" b="b"/>
            <a:pathLst>
              <a:path w="1270" h="542925">
                <a:moveTo>
                  <a:pt x="888" y="542302"/>
                </a:moveTo>
                <a:lnTo>
                  <a:pt x="0" y="0"/>
                </a:lnTo>
              </a:path>
            </a:pathLst>
          </a:custGeom>
          <a:ln w="9144">
            <a:solidFill>
              <a:srgbClr val="000000"/>
            </a:solidFill>
            <a:prstDash val="dot"/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/>
          <p:nvPr/>
        </p:nvSpPr>
        <p:spPr>
          <a:xfrm>
            <a:off x="10570579" y="3890543"/>
            <a:ext cx="1533525" cy="1065530"/>
          </a:xfrm>
          <a:custGeom>
            <a:avLst/>
            <a:gdLst/>
            <a:ahLst/>
            <a:cxnLst/>
            <a:rect l="l" t="t" r="r" b="b"/>
            <a:pathLst>
              <a:path w="1533525" h="1065529">
                <a:moveTo>
                  <a:pt x="488314" y="78612"/>
                </a:moveTo>
                <a:lnTo>
                  <a:pt x="456095" y="56833"/>
                </a:lnTo>
                <a:lnTo>
                  <a:pt x="424453" y="41476"/>
                </a:lnTo>
                <a:lnTo>
                  <a:pt x="394353" y="33480"/>
                </a:lnTo>
                <a:lnTo>
                  <a:pt x="366763" y="33782"/>
                </a:lnTo>
                <a:lnTo>
                  <a:pt x="327100" y="46820"/>
                </a:lnTo>
                <a:lnTo>
                  <a:pt x="289121" y="72416"/>
                </a:lnTo>
                <a:lnTo>
                  <a:pt x="253582" y="106657"/>
                </a:lnTo>
                <a:lnTo>
                  <a:pt x="221241" y="145629"/>
                </a:lnTo>
                <a:lnTo>
                  <a:pt x="192853" y="185418"/>
                </a:lnTo>
                <a:lnTo>
                  <a:pt x="169176" y="222110"/>
                </a:lnTo>
                <a:lnTo>
                  <a:pt x="6476" y="531241"/>
                </a:lnTo>
              </a:path>
              <a:path w="1533525" h="1065529">
                <a:moveTo>
                  <a:pt x="490219" y="78612"/>
                </a:moveTo>
                <a:lnTo>
                  <a:pt x="523884" y="112647"/>
                </a:lnTo>
                <a:lnTo>
                  <a:pt x="554561" y="150712"/>
                </a:lnTo>
                <a:lnTo>
                  <a:pt x="581642" y="189303"/>
                </a:lnTo>
                <a:lnTo>
                  <a:pt x="604519" y="224917"/>
                </a:lnTo>
                <a:lnTo>
                  <a:pt x="768108" y="533908"/>
                </a:lnTo>
              </a:path>
              <a:path w="1533525" h="1065529">
                <a:moveTo>
                  <a:pt x="1028" y="0"/>
                </a:moveTo>
                <a:lnTo>
                  <a:pt x="1028" y="1065276"/>
                </a:lnTo>
              </a:path>
              <a:path w="1533525" h="1065529">
                <a:moveTo>
                  <a:pt x="0" y="536689"/>
                </a:moveTo>
                <a:lnTo>
                  <a:pt x="1533524" y="536689"/>
                </a:lnTo>
              </a:path>
            </a:pathLst>
          </a:custGeom>
          <a:ln w="9144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6" name="object 6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7970508" y="3873678"/>
            <a:ext cx="2191893" cy="1491323"/>
          </a:xfrm>
          <a:prstGeom prst="rect">
            <a:avLst/>
          </a:prstGeom>
        </p:spPr>
      </p:pic>
      <p:sp>
        <p:nvSpPr>
          <p:cNvPr id="7" name="object 7"/>
          <p:cNvSpPr/>
          <p:nvPr/>
        </p:nvSpPr>
        <p:spPr>
          <a:xfrm>
            <a:off x="11355184" y="3880383"/>
            <a:ext cx="1270" cy="542290"/>
          </a:xfrm>
          <a:custGeom>
            <a:avLst/>
            <a:gdLst/>
            <a:ahLst/>
            <a:cxnLst/>
            <a:rect l="l" t="t" r="r" b="b"/>
            <a:pathLst>
              <a:path w="1270" h="542289">
                <a:moveTo>
                  <a:pt x="888" y="542290"/>
                </a:moveTo>
                <a:lnTo>
                  <a:pt x="0" y="0"/>
                </a:lnTo>
              </a:path>
            </a:pathLst>
          </a:custGeom>
          <a:ln w="9144">
            <a:solidFill>
              <a:srgbClr val="000000"/>
            </a:solidFill>
            <a:prstDash val="dot"/>
          </a:ln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8" name="object 8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7970508" y="6709943"/>
            <a:ext cx="2191893" cy="1482344"/>
          </a:xfrm>
          <a:prstGeom prst="rect">
            <a:avLst/>
          </a:prstGeom>
        </p:spPr>
      </p:pic>
      <p:sp>
        <p:nvSpPr>
          <p:cNvPr id="9" name="object 9"/>
          <p:cNvSpPr/>
          <p:nvPr/>
        </p:nvSpPr>
        <p:spPr>
          <a:xfrm>
            <a:off x="11349724" y="7238009"/>
            <a:ext cx="358775" cy="497840"/>
          </a:xfrm>
          <a:custGeom>
            <a:avLst/>
            <a:gdLst/>
            <a:ahLst/>
            <a:cxnLst/>
            <a:rect l="l" t="t" r="r" b="b"/>
            <a:pathLst>
              <a:path w="358775" h="497840">
                <a:moveTo>
                  <a:pt x="358406" y="497446"/>
                </a:moveTo>
                <a:lnTo>
                  <a:pt x="318381" y="484407"/>
                </a:lnTo>
                <a:lnTo>
                  <a:pt x="280270" y="458811"/>
                </a:lnTo>
                <a:lnTo>
                  <a:pt x="244911" y="424570"/>
                </a:lnTo>
                <a:lnTo>
                  <a:pt x="213141" y="385598"/>
                </a:lnTo>
                <a:lnTo>
                  <a:pt x="185796" y="345810"/>
                </a:lnTo>
                <a:lnTo>
                  <a:pt x="163715" y="309117"/>
                </a:lnTo>
                <a:lnTo>
                  <a:pt x="0" y="0"/>
                </a:lnTo>
              </a:path>
            </a:pathLst>
          </a:custGeom>
          <a:ln w="9144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grpSp>
        <p:nvGrpSpPr>
          <p:cNvPr id="10" name="object 10"/>
          <p:cNvGrpSpPr/>
          <p:nvPr/>
        </p:nvGrpSpPr>
        <p:grpSpPr>
          <a:xfrm>
            <a:off x="10574274" y="6702196"/>
            <a:ext cx="1537335" cy="1082040"/>
            <a:chOff x="5519673" y="6702196"/>
            <a:chExt cx="1537335" cy="1082040"/>
          </a:xfrm>
        </p:grpSpPr>
        <p:sp>
          <p:nvSpPr>
            <p:cNvPr id="11" name="object 11"/>
            <p:cNvSpPr/>
            <p:nvPr/>
          </p:nvSpPr>
          <p:spPr>
            <a:xfrm>
              <a:off x="5523356" y="6702196"/>
              <a:ext cx="1533525" cy="1065530"/>
            </a:xfrm>
            <a:custGeom>
              <a:avLst/>
              <a:gdLst/>
              <a:ahLst/>
              <a:cxnLst/>
              <a:rect l="l" t="t" r="r" b="b"/>
              <a:pathLst>
                <a:path w="1533525" h="1065529">
                  <a:moveTo>
                    <a:pt x="488302" y="78613"/>
                  </a:moveTo>
                  <a:lnTo>
                    <a:pt x="456027" y="56838"/>
                  </a:lnTo>
                  <a:lnTo>
                    <a:pt x="424378" y="41492"/>
                  </a:lnTo>
                  <a:lnTo>
                    <a:pt x="394274" y="33530"/>
                  </a:lnTo>
                  <a:lnTo>
                    <a:pt x="366636" y="33909"/>
                  </a:lnTo>
                  <a:lnTo>
                    <a:pt x="327012" y="46951"/>
                  </a:lnTo>
                  <a:lnTo>
                    <a:pt x="289046" y="72549"/>
                  </a:lnTo>
                  <a:lnTo>
                    <a:pt x="253507" y="106789"/>
                  </a:lnTo>
                  <a:lnTo>
                    <a:pt x="221167" y="145759"/>
                  </a:lnTo>
                  <a:lnTo>
                    <a:pt x="192796" y="185546"/>
                  </a:lnTo>
                  <a:lnTo>
                    <a:pt x="169163" y="222237"/>
                  </a:lnTo>
                  <a:lnTo>
                    <a:pt x="6350" y="531241"/>
                  </a:lnTo>
                </a:path>
                <a:path w="1533525" h="1065529">
                  <a:moveTo>
                    <a:pt x="490080" y="78613"/>
                  </a:moveTo>
                  <a:lnTo>
                    <a:pt x="523745" y="112670"/>
                  </a:lnTo>
                  <a:lnTo>
                    <a:pt x="554421" y="150763"/>
                  </a:lnTo>
                  <a:lnTo>
                    <a:pt x="581502" y="189353"/>
                  </a:lnTo>
                  <a:lnTo>
                    <a:pt x="604380" y="224904"/>
                  </a:lnTo>
                  <a:lnTo>
                    <a:pt x="768070" y="534035"/>
                  </a:lnTo>
                </a:path>
                <a:path w="1533525" h="1065529">
                  <a:moveTo>
                    <a:pt x="888" y="0"/>
                  </a:moveTo>
                  <a:lnTo>
                    <a:pt x="888" y="1065288"/>
                  </a:lnTo>
                </a:path>
                <a:path w="1533525" h="1065529">
                  <a:moveTo>
                    <a:pt x="0" y="536829"/>
                  </a:moveTo>
                  <a:lnTo>
                    <a:pt x="1533397" y="536829"/>
                  </a:lnTo>
                </a:path>
              </a:pathLst>
            </a:custGeom>
            <a:ln w="9144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2" name="object 12"/>
            <p:cNvSpPr/>
            <p:nvPr/>
          </p:nvSpPr>
          <p:spPr>
            <a:xfrm>
              <a:off x="6656311" y="7237107"/>
              <a:ext cx="1270" cy="542925"/>
            </a:xfrm>
            <a:custGeom>
              <a:avLst/>
              <a:gdLst/>
              <a:ahLst/>
              <a:cxnLst/>
              <a:rect l="l" t="t" r="r" b="b"/>
              <a:pathLst>
                <a:path w="1270" h="542925">
                  <a:moveTo>
                    <a:pt x="888" y="542302"/>
                  </a:moveTo>
                  <a:lnTo>
                    <a:pt x="0" y="0"/>
                  </a:lnTo>
                </a:path>
              </a:pathLst>
            </a:custGeom>
            <a:ln w="9144">
              <a:solidFill>
                <a:srgbClr val="000000"/>
              </a:solidFill>
              <a:prstDash val="dot"/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3" name="object 13"/>
          <p:cNvSpPr txBox="1"/>
          <p:nvPr/>
        </p:nvSpPr>
        <p:spPr>
          <a:xfrm>
            <a:off x="5761990" y="489353"/>
            <a:ext cx="1607820" cy="3911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>
              <a:lnSpc>
                <a:spcPct val="120000"/>
              </a:lnSpc>
              <a:spcBef>
                <a:spcPts val="100"/>
              </a:spcBef>
            </a:pPr>
            <a:r>
              <a:rPr sz="1000" b="1" spc="25" dirty="0">
                <a:latin typeface="Arial"/>
                <a:cs typeface="Arial"/>
              </a:rPr>
              <a:t>Operación</a:t>
            </a:r>
            <a:r>
              <a:rPr sz="1000" b="1" spc="-50" dirty="0">
                <a:latin typeface="Arial"/>
                <a:cs typeface="Arial"/>
              </a:rPr>
              <a:t> </a:t>
            </a:r>
            <a:r>
              <a:rPr sz="1000" b="1" spc="25" dirty="0">
                <a:latin typeface="Arial"/>
                <a:cs typeface="Arial"/>
              </a:rPr>
              <a:t>del</a:t>
            </a:r>
            <a:r>
              <a:rPr sz="1000" b="1" spc="-50" dirty="0">
                <a:latin typeface="Arial"/>
                <a:cs typeface="Arial"/>
              </a:rPr>
              <a:t> </a:t>
            </a:r>
            <a:r>
              <a:rPr sz="1000" b="1" spc="35" dirty="0">
                <a:latin typeface="Arial"/>
                <a:cs typeface="Arial"/>
              </a:rPr>
              <a:t>generador </a:t>
            </a:r>
            <a:r>
              <a:rPr sz="1000" b="1" spc="-265" dirty="0">
                <a:latin typeface="Arial"/>
                <a:cs typeface="Arial"/>
              </a:rPr>
              <a:t> </a:t>
            </a:r>
            <a:r>
              <a:rPr sz="1000" b="1" spc="5" dirty="0">
                <a:latin typeface="Arial"/>
                <a:cs typeface="Arial"/>
              </a:rPr>
              <a:t>desde</a:t>
            </a:r>
            <a:r>
              <a:rPr sz="1000" spc="5" dirty="0">
                <a:latin typeface="Microsoft Sans Serif"/>
                <a:cs typeface="Microsoft Sans Serif"/>
              </a:rPr>
              <a:t>.</a:t>
            </a:r>
            <a:r>
              <a:rPr sz="1000" spc="-20" dirty="0">
                <a:latin typeface="Microsoft Sans Serif"/>
                <a:cs typeface="Microsoft Sans Serif"/>
              </a:rPr>
              <a:t> </a:t>
            </a:r>
            <a:r>
              <a:rPr sz="1000" b="1" spc="5" dirty="0">
                <a:latin typeface="Arial"/>
                <a:cs typeface="Arial"/>
              </a:rPr>
              <a:t>Cero</a:t>
            </a:r>
            <a:r>
              <a:rPr sz="1000" b="1" spc="-30" dirty="0">
                <a:latin typeface="Arial"/>
                <a:cs typeface="Arial"/>
              </a:rPr>
              <a:t> </a:t>
            </a:r>
            <a:r>
              <a:rPr sz="1000" b="1" spc="45" dirty="0">
                <a:latin typeface="Arial"/>
                <a:cs typeface="Arial"/>
              </a:rPr>
              <a:t>a</a:t>
            </a:r>
            <a:r>
              <a:rPr sz="1000" b="1" spc="-30" dirty="0">
                <a:latin typeface="Arial"/>
                <a:cs typeface="Arial"/>
              </a:rPr>
              <a:t> </a:t>
            </a:r>
            <a:r>
              <a:rPr sz="1000" b="1" spc="15" dirty="0">
                <a:latin typeface="Arial"/>
                <a:cs typeface="Arial"/>
              </a:rPr>
              <a:t>90</a:t>
            </a:r>
            <a:r>
              <a:rPr sz="1000" b="1" spc="-30" dirty="0">
                <a:latin typeface="Arial"/>
                <a:cs typeface="Arial"/>
              </a:rPr>
              <a:t> </a:t>
            </a:r>
            <a:r>
              <a:rPr sz="1000" b="1" spc="10" dirty="0">
                <a:latin typeface="Arial"/>
                <a:cs typeface="Arial"/>
              </a:rPr>
              <a:t>grados</a:t>
            </a:r>
            <a:r>
              <a:rPr sz="1000" spc="10" dirty="0">
                <a:latin typeface="Microsoft Sans Serif"/>
                <a:cs typeface="Microsoft Sans Serif"/>
              </a:rPr>
              <a:t>.</a:t>
            </a:r>
            <a:endParaRPr sz="1000">
              <a:latin typeface="Microsoft Sans Serif"/>
              <a:cs typeface="Microsoft Sans Serif"/>
            </a:endParaRPr>
          </a:p>
        </p:txBody>
      </p:sp>
      <p:sp>
        <p:nvSpPr>
          <p:cNvPr id="26" name="object 26"/>
          <p:cNvSpPr txBox="1">
            <a:spLocks noGrp="1"/>
          </p:cNvSpPr>
          <p:nvPr>
            <p:ph type="sldNum" sz="quarter" idx="7"/>
          </p:nvPr>
        </p:nvSpPr>
        <p:spPr>
          <a:xfrm>
            <a:off x="19020783" y="9462820"/>
            <a:ext cx="577061" cy="207749"/>
          </a:xfrm>
          <a:prstGeom prst="rect">
            <a:avLst/>
          </a:prstGeom>
        </p:spPr>
        <p:txBody>
          <a:bodyPr vert="horz" wrap="square" lIns="0" tIns="22860" rIns="0" bIns="0" rtlCol="0">
            <a:spAutoFit/>
          </a:bodyPr>
          <a:lstStyle/>
          <a:p>
            <a:pPr marL="38100">
              <a:spcBef>
                <a:spcPts val="180"/>
              </a:spcBef>
            </a:pPr>
            <a:fld id="{81D60167-4931-47E6-BA6A-407CBD079E47}" type="slidenum">
              <a:rPr spc="15" dirty="0"/>
              <a:pPr marL="38100">
                <a:spcBef>
                  <a:spcPts val="180"/>
                </a:spcBef>
              </a:pPr>
              <a:t>25</a:t>
            </a:fld>
            <a:endParaRPr spc="15" dirty="0"/>
          </a:p>
        </p:txBody>
      </p:sp>
      <p:sp>
        <p:nvSpPr>
          <p:cNvPr id="14" name="object 14"/>
          <p:cNvSpPr txBox="1"/>
          <p:nvPr/>
        </p:nvSpPr>
        <p:spPr>
          <a:xfrm>
            <a:off x="7957770" y="490624"/>
            <a:ext cx="4211955" cy="5740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>
              <a:lnSpc>
                <a:spcPct val="114300"/>
              </a:lnSpc>
              <a:spcBef>
                <a:spcPts val="100"/>
              </a:spcBef>
            </a:pPr>
            <a:r>
              <a:rPr sz="1050" spc="-30" dirty="0">
                <a:latin typeface="Microsoft Sans Serif"/>
                <a:cs typeface="Microsoft Sans Serif"/>
              </a:rPr>
              <a:t>A </a:t>
            </a:r>
            <a:r>
              <a:rPr sz="1050" spc="45" dirty="0">
                <a:latin typeface="Microsoft Sans Serif"/>
                <a:cs typeface="Microsoft Sans Serif"/>
              </a:rPr>
              <a:t>medida que </a:t>
            </a:r>
            <a:r>
              <a:rPr sz="1050" spc="15" dirty="0">
                <a:latin typeface="Microsoft Sans Serif"/>
                <a:cs typeface="Microsoft Sans Serif"/>
              </a:rPr>
              <a:t>la </a:t>
            </a:r>
            <a:r>
              <a:rPr sz="1050" spc="50" dirty="0">
                <a:latin typeface="Microsoft Sans Serif"/>
                <a:cs typeface="Microsoft Sans Serif"/>
              </a:rPr>
              <a:t>armadura </a:t>
            </a:r>
            <a:r>
              <a:rPr sz="1050" spc="45" dirty="0">
                <a:latin typeface="Microsoft Sans Serif"/>
                <a:cs typeface="Microsoft Sans Serif"/>
              </a:rPr>
              <a:t>gira </a:t>
            </a:r>
            <a:r>
              <a:rPr sz="1050" spc="35" dirty="0">
                <a:latin typeface="Microsoft Sans Serif"/>
                <a:cs typeface="Microsoft Sans Serif"/>
              </a:rPr>
              <a:t>de </a:t>
            </a:r>
            <a:r>
              <a:rPr sz="1050" spc="30" dirty="0">
                <a:latin typeface="Microsoft Sans Serif"/>
                <a:cs typeface="Microsoft Sans Serif"/>
              </a:rPr>
              <a:t>cero </a:t>
            </a:r>
            <a:r>
              <a:rPr sz="1050" spc="5" dirty="0">
                <a:latin typeface="Microsoft Sans Serif"/>
                <a:cs typeface="Microsoft Sans Serif"/>
              </a:rPr>
              <a:t>a </a:t>
            </a:r>
            <a:r>
              <a:rPr sz="1050" spc="15" dirty="0">
                <a:latin typeface="Microsoft Sans Serif"/>
                <a:cs typeface="Microsoft Sans Serif"/>
              </a:rPr>
              <a:t>0.grados,.los. </a:t>
            </a:r>
            <a:r>
              <a:rPr sz="1050" spc="20" dirty="0">
                <a:latin typeface="Microsoft Sans Serif"/>
                <a:cs typeface="Microsoft Sans Serif"/>
              </a:rPr>
              <a:t> </a:t>
            </a:r>
            <a:r>
              <a:rPr sz="1050" spc="25" dirty="0">
                <a:latin typeface="Microsoft Sans Serif"/>
                <a:cs typeface="Microsoft Sans Serif"/>
              </a:rPr>
              <a:t>conductores.atraviesan.más.y.más.líneas.de.flujo,.construyéndose.  a.un.voltaje.inducido.máximo.en.la.dirección.positiva.</a:t>
            </a:r>
            <a:endParaRPr sz="1050">
              <a:latin typeface="Microsoft Sans Serif"/>
              <a:cs typeface="Microsoft Sans Serif"/>
            </a:endParaRPr>
          </a:p>
        </p:txBody>
      </p:sp>
      <p:sp>
        <p:nvSpPr>
          <p:cNvPr id="15" name="object 15"/>
          <p:cNvSpPr txBox="1"/>
          <p:nvPr/>
        </p:nvSpPr>
        <p:spPr>
          <a:xfrm>
            <a:off x="11060801" y="1408072"/>
            <a:ext cx="349885" cy="274955"/>
          </a:xfrm>
          <a:prstGeom prst="rect">
            <a:avLst/>
          </a:prstGeom>
        </p:spPr>
        <p:txBody>
          <a:bodyPr vert="horz" wrap="square" lIns="0" tIns="19050" rIns="0" bIns="0" rtlCol="0">
            <a:spAutoFit/>
          </a:bodyPr>
          <a:lstStyle/>
          <a:p>
            <a:pPr marL="62230" algn="ctr">
              <a:spcBef>
                <a:spcPts val="150"/>
              </a:spcBef>
            </a:pPr>
            <a:r>
              <a:rPr sz="800" spc="10" dirty="0">
                <a:latin typeface="Microsoft Sans Serif"/>
                <a:cs typeface="Microsoft Sans Serif"/>
              </a:rPr>
              <a:t>90</a:t>
            </a:r>
            <a:endParaRPr sz="800">
              <a:latin typeface="Microsoft Sans Serif"/>
              <a:cs typeface="Microsoft Sans Serif"/>
            </a:endParaRPr>
          </a:p>
          <a:p>
            <a:pPr algn="ctr">
              <a:spcBef>
                <a:spcPts val="50"/>
              </a:spcBef>
            </a:pPr>
            <a:r>
              <a:rPr sz="750" spc="15" dirty="0">
                <a:latin typeface="Microsoft Sans Serif"/>
                <a:cs typeface="Microsoft Sans Serif"/>
              </a:rPr>
              <a:t>Grados</a:t>
            </a:r>
            <a:endParaRPr sz="750">
              <a:latin typeface="Microsoft Sans Serif"/>
              <a:cs typeface="Microsoft Sans Serif"/>
            </a:endParaRPr>
          </a:p>
        </p:txBody>
      </p:sp>
      <p:sp>
        <p:nvSpPr>
          <p:cNvPr id="16" name="object 16"/>
          <p:cNvSpPr txBox="1"/>
          <p:nvPr/>
        </p:nvSpPr>
        <p:spPr>
          <a:xfrm>
            <a:off x="9116654" y="2742436"/>
            <a:ext cx="147320" cy="13593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800" spc="-35" dirty="0">
                <a:latin typeface="Microsoft Sans Serif"/>
                <a:cs typeface="Microsoft Sans Serif"/>
              </a:rPr>
              <a:t>R1</a:t>
            </a:r>
            <a:endParaRPr sz="800">
              <a:latin typeface="Microsoft Sans Serif"/>
              <a:cs typeface="Microsoft Sans Serif"/>
            </a:endParaRPr>
          </a:p>
        </p:txBody>
      </p:sp>
      <p:sp>
        <p:nvSpPr>
          <p:cNvPr id="17" name="object 17"/>
          <p:cNvSpPr txBox="1"/>
          <p:nvPr/>
        </p:nvSpPr>
        <p:spPr>
          <a:xfrm>
            <a:off x="5761990" y="3123335"/>
            <a:ext cx="1607820" cy="3911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>
              <a:lnSpc>
                <a:spcPct val="120000"/>
              </a:lnSpc>
              <a:spcBef>
                <a:spcPts val="100"/>
              </a:spcBef>
            </a:pPr>
            <a:r>
              <a:rPr sz="1000" b="1" spc="25" dirty="0">
                <a:latin typeface="Arial"/>
                <a:cs typeface="Arial"/>
              </a:rPr>
              <a:t>Operación</a:t>
            </a:r>
            <a:r>
              <a:rPr sz="1000" b="1" spc="-50" dirty="0">
                <a:latin typeface="Arial"/>
                <a:cs typeface="Arial"/>
              </a:rPr>
              <a:t> </a:t>
            </a:r>
            <a:r>
              <a:rPr sz="1000" b="1" spc="25" dirty="0">
                <a:latin typeface="Arial"/>
                <a:cs typeface="Arial"/>
              </a:rPr>
              <a:t>del</a:t>
            </a:r>
            <a:r>
              <a:rPr sz="1000" b="1" spc="-50" dirty="0">
                <a:latin typeface="Arial"/>
                <a:cs typeface="Arial"/>
              </a:rPr>
              <a:t> </a:t>
            </a:r>
            <a:r>
              <a:rPr sz="1000" b="1" spc="35" dirty="0">
                <a:latin typeface="Arial"/>
                <a:cs typeface="Arial"/>
              </a:rPr>
              <a:t>generador </a:t>
            </a:r>
            <a:r>
              <a:rPr sz="1000" b="1" spc="-265" dirty="0">
                <a:latin typeface="Arial"/>
                <a:cs typeface="Arial"/>
              </a:rPr>
              <a:t> </a:t>
            </a:r>
            <a:r>
              <a:rPr sz="1000" b="1" spc="5" dirty="0">
                <a:latin typeface="Arial"/>
                <a:cs typeface="Arial"/>
              </a:rPr>
              <a:t>desde</a:t>
            </a:r>
            <a:r>
              <a:rPr sz="1000" spc="5" dirty="0">
                <a:latin typeface="Microsoft Sans Serif"/>
                <a:cs typeface="Microsoft Sans Serif"/>
              </a:rPr>
              <a:t>.</a:t>
            </a:r>
            <a:r>
              <a:rPr sz="1000" spc="-20" dirty="0">
                <a:latin typeface="Microsoft Sans Serif"/>
                <a:cs typeface="Microsoft Sans Serif"/>
              </a:rPr>
              <a:t> </a:t>
            </a:r>
            <a:r>
              <a:rPr sz="1000" b="1" spc="15" dirty="0">
                <a:latin typeface="Arial"/>
                <a:cs typeface="Arial"/>
              </a:rPr>
              <a:t>90</a:t>
            </a:r>
            <a:r>
              <a:rPr sz="1000" b="1" spc="-25" dirty="0">
                <a:latin typeface="Arial"/>
                <a:cs typeface="Arial"/>
              </a:rPr>
              <a:t> </a:t>
            </a:r>
            <a:r>
              <a:rPr sz="1000" b="1" spc="45" dirty="0">
                <a:latin typeface="Arial"/>
                <a:cs typeface="Arial"/>
              </a:rPr>
              <a:t>a</a:t>
            </a:r>
            <a:r>
              <a:rPr sz="1000" b="1" spc="-25" dirty="0">
                <a:latin typeface="Arial"/>
                <a:cs typeface="Arial"/>
              </a:rPr>
              <a:t> </a:t>
            </a:r>
            <a:r>
              <a:rPr sz="1000" b="1" spc="15" dirty="0">
                <a:latin typeface="Arial"/>
                <a:cs typeface="Arial"/>
              </a:rPr>
              <a:t>180</a:t>
            </a:r>
            <a:r>
              <a:rPr sz="1000" b="1" spc="-30" dirty="0">
                <a:latin typeface="Arial"/>
                <a:cs typeface="Arial"/>
              </a:rPr>
              <a:t> </a:t>
            </a:r>
            <a:r>
              <a:rPr sz="1000" b="1" spc="10" dirty="0">
                <a:latin typeface="Arial"/>
                <a:cs typeface="Arial"/>
              </a:rPr>
              <a:t>grados</a:t>
            </a:r>
            <a:r>
              <a:rPr sz="1000" spc="10" dirty="0">
                <a:latin typeface="Microsoft Sans Serif"/>
                <a:cs typeface="Microsoft Sans Serif"/>
              </a:rPr>
              <a:t>.</a:t>
            </a:r>
            <a:endParaRPr sz="1000">
              <a:latin typeface="Microsoft Sans Serif"/>
              <a:cs typeface="Microsoft Sans Serif"/>
            </a:endParaRPr>
          </a:p>
        </p:txBody>
      </p:sp>
      <p:sp>
        <p:nvSpPr>
          <p:cNvPr id="18" name="object 18"/>
          <p:cNvSpPr txBox="1"/>
          <p:nvPr/>
        </p:nvSpPr>
        <p:spPr>
          <a:xfrm>
            <a:off x="7957769" y="3134765"/>
            <a:ext cx="4471035" cy="566420"/>
          </a:xfrm>
          <a:prstGeom prst="rect">
            <a:avLst/>
          </a:prstGeom>
        </p:spPr>
        <p:txBody>
          <a:bodyPr vert="horz" wrap="square" lIns="0" tIns="5080" rIns="0" bIns="0" rtlCol="0">
            <a:spAutoFit/>
          </a:bodyPr>
          <a:lstStyle/>
          <a:p>
            <a:pPr marL="12700" marR="5080">
              <a:lnSpc>
                <a:spcPct val="104299"/>
              </a:lnSpc>
              <a:spcBef>
                <a:spcPts val="40"/>
              </a:spcBef>
            </a:pPr>
            <a:r>
              <a:rPr sz="1150" spc="25" dirty="0">
                <a:latin typeface="Microsoft Sans Serif"/>
                <a:cs typeface="Microsoft Sans Serif"/>
              </a:rPr>
              <a:t>El.inducido.sigue.girando.desde. </a:t>
            </a:r>
            <a:r>
              <a:rPr sz="1150" dirty="0">
                <a:latin typeface="Microsoft Sans Serif"/>
                <a:cs typeface="Microsoft Sans Serif"/>
              </a:rPr>
              <a:t>0.a. </a:t>
            </a:r>
            <a:r>
              <a:rPr sz="1150" spc="20" dirty="0">
                <a:latin typeface="Microsoft Sans Serif"/>
                <a:cs typeface="Microsoft Sans Serif"/>
              </a:rPr>
              <a:t>80.grados,. </a:t>
            </a:r>
            <a:r>
              <a:rPr sz="1150" spc="25" dirty="0">
                <a:latin typeface="Microsoft Sans Serif"/>
                <a:cs typeface="Microsoft Sans Serif"/>
              </a:rPr>
              <a:t> </a:t>
            </a:r>
            <a:r>
              <a:rPr sz="1150" spc="30" dirty="0">
                <a:latin typeface="Microsoft Sans Serif"/>
                <a:cs typeface="Microsoft Sans Serif"/>
              </a:rPr>
              <a:t>cortando.menos.líneas.de.flujo..El.voltaje.inducido.disminuye.de.  un.valor.positivo.máximo.a.cero.</a:t>
            </a:r>
            <a:endParaRPr sz="1150">
              <a:latin typeface="Microsoft Sans Serif"/>
              <a:cs typeface="Microsoft Sans Serif"/>
            </a:endParaRPr>
          </a:p>
        </p:txBody>
      </p:sp>
      <p:sp>
        <p:nvSpPr>
          <p:cNvPr id="19" name="object 19"/>
          <p:cNvSpPr txBox="1"/>
          <p:nvPr/>
        </p:nvSpPr>
        <p:spPr>
          <a:xfrm>
            <a:off x="11476560" y="4032995"/>
            <a:ext cx="349885" cy="274955"/>
          </a:xfrm>
          <a:prstGeom prst="rect">
            <a:avLst/>
          </a:prstGeom>
        </p:spPr>
        <p:txBody>
          <a:bodyPr vert="horz" wrap="square" lIns="0" tIns="19050" rIns="0" bIns="0" rtlCol="0">
            <a:spAutoFit/>
          </a:bodyPr>
          <a:lstStyle/>
          <a:p>
            <a:pPr marR="47625" algn="r">
              <a:spcBef>
                <a:spcPts val="150"/>
              </a:spcBef>
            </a:pPr>
            <a:r>
              <a:rPr sz="800" spc="10" dirty="0">
                <a:latin typeface="Microsoft Sans Serif"/>
                <a:cs typeface="Microsoft Sans Serif"/>
              </a:rPr>
              <a:t>180</a:t>
            </a:r>
            <a:endParaRPr sz="800">
              <a:latin typeface="Microsoft Sans Serif"/>
              <a:cs typeface="Microsoft Sans Serif"/>
            </a:endParaRPr>
          </a:p>
          <a:p>
            <a:pPr marR="5080" algn="r">
              <a:spcBef>
                <a:spcPts val="50"/>
              </a:spcBef>
            </a:pPr>
            <a:r>
              <a:rPr sz="750" spc="15" dirty="0">
                <a:latin typeface="Microsoft Sans Serif"/>
                <a:cs typeface="Microsoft Sans Serif"/>
              </a:rPr>
              <a:t>Grados</a:t>
            </a:r>
            <a:endParaRPr sz="750">
              <a:latin typeface="Microsoft Sans Serif"/>
              <a:cs typeface="Microsoft Sans Serif"/>
            </a:endParaRPr>
          </a:p>
        </p:txBody>
      </p:sp>
      <p:sp>
        <p:nvSpPr>
          <p:cNvPr id="20" name="object 20"/>
          <p:cNvSpPr txBox="1"/>
          <p:nvPr/>
        </p:nvSpPr>
        <p:spPr>
          <a:xfrm>
            <a:off x="9688336" y="4197005"/>
            <a:ext cx="95250" cy="166712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1000" spc="-120" dirty="0">
                <a:latin typeface="Microsoft Sans Serif"/>
                <a:cs typeface="Microsoft Sans Serif"/>
              </a:rPr>
              <a:t>S</a:t>
            </a:r>
            <a:endParaRPr sz="1000">
              <a:latin typeface="Microsoft Sans Serif"/>
              <a:cs typeface="Microsoft Sans Serif"/>
            </a:endParaRPr>
          </a:p>
        </p:txBody>
      </p:sp>
      <p:sp>
        <p:nvSpPr>
          <p:cNvPr id="21" name="object 21"/>
          <p:cNvSpPr txBox="1"/>
          <p:nvPr/>
        </p:nvSpPr>
        <p:spPr>
          <a:xfrm>
            <a:off x="9112995" y="5392464"/>
            <a:ext cx="147320" cy="13593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800" spc="-35" dirty="0">
                <a:latin typeface="Microsoft Sans Serif"/>
                <a:cs typeface="Microsoft Sans Serif"/>
              </a:rPr>
              <a:t>R1</a:t>
            </a:r>
            <a:endParaRPr sz="800">
              <a:latin typeface="Microsoft Sans Serif"/>
              <a:cs typeface="Microsoft Sans Serif"/>
            </a:endParaRPr>
          </a:p>
        </p:txBody>
      </p:sp>
      <p:sp>
        <p:nvSpPr>
          <p:cNvPr id="22" name="object 22"/>
          <p:cNvSpPr txBox="1"/>
          <p:nvPr/>
        </p:nvSpPr>
        <p:spPr>
          <a:xfrm>
            <a:off x="5761990" y="5770014"/>
            <a:ext cx="1607820" cy="3911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>
              <a:lnSpc>
                <a:spcPct val="120000"/>
              </a:lnSpc>
              <a:spcBef>
                <a:spcPts val="100"/>
              </a:spcBef>
            </a:pPr>
            <a:r>
              <a:rPr sz="1000" b="1" spc="25" dirty="0">
                <a:latin typeface="Arial"/>
                <a:cs typeface="Arial"/>
              </a:rPr>
              <a:t>Operación</a:t>
            </a:r>
            <a:r>
              <a:rPr sz="1000" b="1" spc="-50" dirty="0">
                <a:latin typeface="Arial"/>
                <a:cs typeface="Arial"/>
              </a:rPr>
              <a:t> </a:t>
            </a:r>
            <a:r>
              <a:rPr sz="1000" b="1" spc="25" dirty="0">
                <a:latin typeface="Arial"/>
                <a:cs typeface="Arial"/>
              </a:rPr>
              <a:t>del</a:t>
            </a:r>
            <a:r>
              <a:rPr sz="1000" b="1" spc="-50" dirty="0">
                <a:latin typeface="Arial"/>
                <a:cs typeface="Arial"/>
              </a:rPr>
              <a:t> </a:t>
            </a:r>
            <a:r>
              <a:rPr sz="1000" b="1" spc="35" dirty="0">
                <a:latin typeface="Arial"/>
                <a:cs typeface="Arial"/>
              </a:rPr>
              <a:t>generador </a:t>
            </a:r>
            <a:r>
              <a:rPr sz="1000" b="1" spc="-265" dirty="0">
                <a:latin typeface="Arial"/>
                <a:cs typeface="Arial"/>
              </a:rPr>
              <a:t> </a:t>
            </a:r>
            <a:r>
              <a:rPr sz="1000" b="1" spc="5" dirty="0">
                <a:latin typeface="Arial"/>
                <a:cs typeface="Arial"/>
              </a:rPr>
              <a:t>desde</a:t>
            </a:r>
            <a:r>
              <a:rPr sz="1000" spc="5" dirty="0">
                <a:latin typeface="Microsoft Sans Serif"/>
                <a:cs typeface="Microsoft Sans Serif"/>
              </a:rPr>
              <a:t>.</a:t>
            </a:r>
            <a:r>
              <a:rPr sz="1000" spc="-20" dirty="0">
                <a:latin typeface="Microsoft Sans Serif"/>
                <a:cs typeface="Microsoft Sans Serif"/>
              </a:rPr>
              <a:t> </a:t>
            </a:r>
            <a:r>
              <a:rPr sz="1000" b="1" spc="15" dirty="0">
                <a:latin typeface="Arial"/>
                <a:cs typeface="Arial"/>
              </a:rPr>
              <a:t>180</a:t>
            </a:r>
            <a:r>
              <a:rPr sz="1000" b="1" spc="-30" dirty="0">
                <a:latin typeface="Arial"/>
                <a:cs typeface="Arial"/>
              </a:rPr>
              <a:t> </a:t>
            </a:r>
            <a:r>
              <a:rPr sz="1000" b="1" spc="45" dirty="0">
                <a:latin typeface="Arial"/>
                <a:cs typeface="Arial"/>
              </a:rPr>
              <a:t>a</a:t>
            </a:r>
            <a:r>
              <a:rPr sz="1000" b="1" spc="-30" dirty="0">
                <a:latin typeface="Arial"/>
                <a:cs typeface="Arial"/>
              </a:rPr>
              <a:t> </a:t>
            </a:r>
            <a:r>
              <a:rPr sz="1000" b="1" spc="15" dirty="0">
                <a:latin typeface="Arial"/>
                <a:cs typeface="Arial"/>
              </a:rPr>
              <a:t>270</a:t>
            </a:r>
            <a:r>
              <a:rPr sz="1000" b="1" spc="-25" dirty="0">
                <a:latin typeface="Arial"/>
                <a:cs typeface="Arial"/>
              </a:rPr>
              <a:t> </a:t>
            </a:r>
            <a:r>
              <a:rPr sz="1000" b="1" spc="10" dirty="0">
                <a:latin typeface="Arial"/>
                <a:cs typeface="Arial"/>
              </a:rPr>
              <a:t>grados</a:t>
            </a:r>
            <a:r>
              <a:rPr sz="1000" spc="10" dirty="0">
                <a:latin typeface="Microsoft Sans Serif"/>
                <a:cs typeface="Microsoft Sans Serif"/>
              </a:rPr>
              <a:t>.</a:t>
            </a:r>
            <a:endParaRPr sz="1000">
              <a:latin typeface="Microsoft Sans Serif"/>
              <a:cs typeface="Microsoft Sans Serif"/>
            </a:endParaRPr>
          </a:p>
        </p:txBody>
      </p:sp>
      <p:sp>
        <p:nvSpPr>
          <p:cNvPr id="23" name="object 23"/>
          <p:cNvSpPr txBox="1"/>
          <p:nvPr/>
        </p:nvSpPr>
        <p:spPr>
          <a:xfrm>
            <a:off x="7957769" y="5771284"/>
            <a:ext cx="4052570" cy="7569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>
              <a:lnSpc>
                <a:spcPct val="114300"/>
              </a:lnSpc>
              <a:spcBef>
                <a:spcPts val="100"/>
              </a:spcBef>
            </a:pPr>
            <a:r>
              <a:rPr sz="1050" spc="-30" dirty="0">
                <a:latin typeface="Microsoft Sans Serif"/>
                <a:cs typeface="Microsoft Sans Serif"/>
              </a:rPr>
              <a:t>A</a:t>
            </a:r>
            <a:r>
              <a:rPr sz="1050" spc="-25" dirty="0">
                <a:latin typeface="Microsoft Sans Serif"/>
                <a:cs typeface="Microsoft Sans Serif"/>
              </a:rPr>
              <a:t> </a:t>
            </a:r>
            <a:r>
              <a:rPr sz="1050" spc="30" dirty="0">
                <a:latin typeface="Microsoft Sans Serif"/>
                <a:cs typeface="Microsoft Sans Serif"/>
              </a:rPr>
              <a:t>medida.que.la.armazón.sigue.girando.desde.</a:t>
            </a:r>
            <a:r>
              <a:rPr sz="1050" spc="-25" dirty="0">
                <a:latin typeface="Microsoft Sans Serif"/>
                <a:cs typeface="Microsoft Sans Serif"/>
              </a:rPr>
              <a:t> </a:t>
            </a:r>
            <a:r>
              <a:rPr sz="1050" spc="15" dirty="0">
                <a:latin typeface="Microsoft Sans Serif"/>
                <a:cs typeface="Microsoft Sans Serif"/>
              </a:rPr>
              <a:t>80.grados.a.270. </a:t>
            </a:r>
            <a:r>
              <a:rPr sz="1050" spc="-260" dirty="0">
                <a:latin typeface="Microsoft Sans Serif"/>
                <a:cs typeface="Microsoft Sans Serif"/>
              </a:rPr>
              <a:t> </a:t>
            </a:r>
            <a:r>
              <a:rPr sz="1050" spc="25" dirty="0">
                <a:latin typeface="Microsoft Sans Serif"/>
                <a:cs typeface="Microsoft Sans Serif"/>
              </a:rPr>
              <a:t>grados,.los.conductores.cortan.más.líneas.de.flujo,.pero.en.la. </a:t>
            </a:r>
            <a:r>
              <a:rPr sz="1050" spc="30" dirty="0">
                <a:latin typeface="Microsoft Sans Serif"/>
                <a:cs typeface="Microsoft Sans Serif"/>
              </a:rPr>
              <a:t> </a:t>
            </a:r>
            <a:r>
              <a:rPr sz="1050" spc="25" dirty="0">
                <a:latin typeface="Microsoft Sans Serif"/>
                <a:cs typeface="Microsoft Sans Serif"/>
              </a:rPr>
              <a:t>sentido.opuesto,.y.el.voltaje.se.induce.en.el.negativo. </a:t>
            </a:r>
            <a:r>
              <a:rPr sz="1050" spc="30" dirty="0">
                <a:latin typeface="Microsoft Sans Serif"/>
                <a:cs typeface="Microsoft Sans Serif"/>
              </a:rPr>
              <a:t> dirección,.construyendo.hasta.un.máximo.a.270.grados.</a:t>
            </a:r>
            <a:endParaRPr sz="1050">
              <a:latin typeface="Microsoft Sans Serif"/>
              <a:cs typeface="Microsoft Sans Serif"/>
            </a:endParaRPr>
          </a:p>
        </p:txBody>
      </p:sp>
      <p:sp>
        <p:nvSpPr>
          <p:cNvPr id="24" name="object 24"/>
          <p:cNvSpPr txBox="1"/>
          <p:nvPr/>
        </p:nvSpPr>
        <p:spPr>
          <a:xfrm>
            <a:off x="11765600" y="7362598"/>
            <a:ext cx="349885" cy="274955"/>
          </a:xfrm>
          <a:prstGeom prst="rect">
            <a:avLst/>
          </a:prstGeom>
        </p:spPr>
        <p:txBody>
          <a:bodyPr vert="horz" wrap="square" lIns="0" tIns="19050" rIns="0" bIns="0" rtlCol="0">
            <a:spAutoFit/>
          </a:bodyPr>
          <a:lstStyle/>
          <a:p>
            <a:pPr marR="47625" algn="r">
              <a:spcBef>
                <a:spcPts val="150"/>
              </a:spcBef>
            </a:pPr>
            <a:r>
              <a:rPr sz="800" spc="10" dirty="0">
                <a:latin typeface="Microsoft Sans Serif"/>
                <a:cs typeface="Microsoft Sans Serif"/>
              </a:rPr>
              <a:t>270</a:t>
            </a:r>
            <a:endParaRPr sz="800">
              <a:latin typeface="Microsoft Sans Serif"/>
              <a:cs typeface="Microsoft Sans Serif"/>
            </a:endParaRPr>
          </a:p>
          <a:p>
            <a:pPr marR="5080" algn="r">
              <a:spcBef>
                <a:spcPts val="50"/>
              </a:spcBef>
            </a:pPr>
            <a:r>
              <a:rPr sz="750" spc="15" dirty="0">
                <a:latin typeface="Microsoft Sans Serif"/>
                <a:cs typeface="Microsoft Sans Serif"/>
              </a:rPr>
              <a:t>Grados</a:t>
            </a:r>
            <a:endParaRPr sz="750">
              <a:latin typeface="Microsoft Sans Serif"/>
              <a:cs typeface="Microsoft Sans Serif"/>
            </a:endParaRPr>
          </a:p>
        </p:txBody>
      </p:sp>
      <p:sp>
        <p:nvSpPr>
          <p:cNvPr id="25" name="object 25"/>
          <p:cNvSpPr txBox="1"/>
          <p:nvPr/>
        </p:nvSpPr>
        <p:spPr>
          <a:xfrm>
            <a:off x="9127827" y="8216504"/>
            <a:ext cx="147320" cy="13593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800" spc="-35" dirty="0">
                <a:latin typeface="Microsoft Sans Serif"/>
                <a:cs typeface="Microsoft Sans Serif"/>
              </a:rPr>
              <a:t>R1</a:t>
            </a:r>
            <a:endParaRPr sz="800">
              <a:latin typeface="Microsoft Sans Serif"/>
              <a:cs typeface="Microsoft Sans Serif"/>
            </a:endParaRP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11342358" y="2155330"/>
            <a:ext cx="760095" cy="501015"/>
          </a:xfrm>
          <a:custGeom>
            <a:avLst/>
            <a:gdLst/>
            <a:ahLst/>
            <a:cxnLst/>
            <a:rect l="l" t="t" r="r" b="b"/>
            <a:pathLst>
              <a:path w="760095" h="501014">
                <a:moveTo>
                  <a:pt x="480072" y="456310"/>
                </a:moveTo>
                <a:lnTo>
                  <a:pt x="448973" y="477569"/>
                </a:lnTo>
                <a:lnTo>
                  <a:pt x="417206" y="492658"/>
                </a:lnTo>
                <a:lnTo>
                  <a:pt x="386484" y="500555"/>
                </a:lnTo>
                <a:lnTo>
                  <a:pt x="358520" y="500240"/>
                </a:lnTo>
                <a:lnTo>
                  <a:pt x="318487" y="487148"/>
                </a:lnTo>
                <a:lnTo>
                  <a:pt x="280355" y="461515"/>
                </a:lnTo>
                <a:lnTo>
                  <a:pt x="244968" y="427251"/>
                </a:lnTo>
                <a:lnTo>
                  <a:pt x="213170" y="388266"/>
                </a:lnTo>
                <a:lnTo>
                  <a:pt x="185805" y="348470"/>
                </a:lnTo>
                <a:lnTo>
                  <a:pt x="163715" y="311772"/>
                </a:lnTo>
                <a:lnTo>
                  <a:pt x="0" y="2794"/>
                </a:lnTo>
              </a:path>
              <a:path w="760095" h="501014">
                <a:moveTo>
                  <a:pt x="481952" y="455422"/>
                </a:moveTo>
                <a:lnTo>
                  <a:pt x="517013" y="421739"/>
                </a:lnTo>
                <a:lnTo>
                  <a:pt x="548082" y="383603"/>
                </a:lnTo>
                <a:lnTo>
                  <a:pt x="574887" y="344801"/>
                </a:lnTo>
                <a:lnTo>
                  <a:pt x="597154" y="309118"/>
                </a:lnTo>
                <a:lnTo>
                  <a:pt x="759840" y="0"/>
                </a:lnTo>
              </a:path>
            </a:pathLst>
          </a:custGeom>
          <a:ln w="9144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/>
          <p:nvPr/>
        </p:nvSpPr>
        <p:spPr>
          <a:xfrm>
            <a:off x="10570579" y="1622310"/>
            <a:ext cx="1533525" cy="1065530"/>
          </a:xfrm>
          <a:custGeom>
            <a:avLst/>
            <a:gdLst/>
            <a:ahLst/>
            <a:cxnLst/>
            <a:rect l="l" t="t" r="r" b="b"/>
            <a:pathLst>
              <a:path w="1533525" h="1065530">
                <a:moveTo>
                  <a:pt x="488314" y="78613"/>
                </a:moveTo>
                <a:lnTo>
                  <a:pt x="456095" y="56833"/>
                </a:lnTo>
                <a:lnTo>
                  <a:pt x="424453" y="41476"/>
                </a:lnTo>
                <a:lnTo>
                  <a:pt x="394353" y="33480"/>
                </a:lnTo>
                <a:lnTo>
                  <a:pt x="366763" y="33781"/>
                </a:lnTo>
                <a:lnTo>
                  <a:pt x="327100" y="46820"/>
                </a:lnTo>
                <a:lnTo>
                  <a:pt x="289121" y="72417"/>
                </a:lnTo>
                <a:lnTo>
                  <a:pt x="253582" y="106659"/>
                </a:lnTo>
                <a:lnTo>
                  <a:pt x="221241" y="145633"/>
                </a:lnTo>
                <a:lnTo>
                  <a:pt x="192853" y="185425"/>
                </a:lnTo>
                <a:lnTo>
                  <a:pt x="169176" y="222123"/>
                </a:lnTo>
                <a:lnTo>
                  <a:pt x="6476" y="531241"/>
                </a:lnTo>
              </a:path>
              <a:path w="1533525" h="1065530">
                <a:moveTo>
                  <a:pt x="490219" y="78613"/>
                </a:moveTo>
                <a:lnTo>
                  <a:pt x="523884" y="112652"/>
                </a:lnTo>
                <a:lnTo>
                  <a:pt x="554561" y="150717"/>
                </a:lnTo>
                <a:lnTo>
                  <a:pt x="581642" y="189305"/>
                </a:lnTo>
                <a:lnTo>
                  <a:pt x="604519" y="224917"/>
                </a:lnTo>
                <a:lnTo>
                  <a:pt x="768108" y="533907"/>
                </a:lnTo>
              </a:path>
              <a:path w="1533525" h="1065530">
                <a:moveTo>
                  <a:pt x="1028" y="0"/>
                </a:moveTo>
                <a:lnTo>
                  <a:pt x="1028" y="1065276"/>
                </a:lnTo>
              </a:path>
              <a:path w="1533525" h="1065530">
                <a:moveTo>
                  <a:pt x="0" y="536701"/>
                </a:moveTo>
                <a:lnTo>
                  <a:pt x="1533524" y="536701"/>
                </a:lnTo>
              </a:path>
            </a:pathLst>
          </a:custGeom>
          <a:ln w="9144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4" name="object 4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7970508" y="1605450"/>
            <a:ext cx="2191893" cy="1491330"/>
          </a:xfrm>
          <a:prstGeom prst="rect">
            <a:avLst/>
          </a:prstGeom>
        </p:spPr>
      </p:pic>
      <p:pic>
        <p:nvPicPr>
          <p:cNvPr id="5" name="object 5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11794097" y="2808631"/>
            <a:ext cx="296773" cy="72351"/>
          </a:xfrm>
          <a:prstGeom prst="rect">
            <a:avLst/>
          </a:prstGeom>
        </p:spPr>
      </p:pic>
      <p:pic>
        <p:nvPicPr>
          <p:cNvPr id="6" name="object 6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10571124" y="2808631"/>
            <a:ext cx="296646" cy="72351"/>
          </a:xfrm>
          <a:prstGeom prst="rect">
            <a:avLst/>
          </a:prstGeom>
        </p:spPr>
      </p:pic>
      <p:sp>
        <p:nvSpPr>
          <p:cNvPr id="7" name="object 7"/>
          <p:cNvSpPr/>
          <p:nvPr/>
        </p:nvSpPr>
        <p:spPr>
          <a:xfrm>
            <a:off x="12095848" y="1612150"/>
            <a:ext cx="1270" cy="542290"/>
          </a:xfrm>
          <a:custGeom>
            <a:avLst/>
            <a:gdLst/>
            <a:ahLst/>
            <a:cxnLst/>
            <a:rect l="l" t="t" r="r" b="b"/>
            <a:pathLst>
              <a:path w="1270" h="542289">
                <a:moveTo>
                  <a:pt x="889" y="542289"/>
                </a:moveTo>
                <a:lnTo>
                  <a:pt x="0" y="0"/>
                </a:lnTo>
              </a:path>
            </a:pathLst>
          </a:custGeom>
          <a:ln w="9144">
            <a:solidFill>
              <a:srgbClr val="000000"/>
            </a:solidFill>
            <a:prstDash val="dot"/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" name="object 8"/>
          <p:cNvSpPr/>
          <p:nvPr/>
        </p:nvSpPr>
        <p:spPr>
          <a:xfrm>
            <a:off x="11720056" y="5512131"/>
            <a:ext cx="380365" cy="501015"/>
          </a:xfrm>
          <a:custGeom>
            <a:avLst/>
            <a:gdLst/>
            <a:ahLst/>
            <a:cxnLst/>
            <a:rect l="l" t="t" r="r" b="b"/>
            <a:pathLst>
              <a:path w="380365" h="501014">
                <a:moveTo>
                  <a:pt x="240410" y="456311"/>
                </a:moveTo>
                <a:lnTo>
                  <a:pt x="224454" y="477571"/>
                </a:lnTo>
                <a:lnTo>
                  <a:pt x="208475" y="492652"/>
                </a:lnTo>
                <a:lnTo>
                  <a:pt x="193160" y="500512"/>
                </a:lnTo>
                <a:lnTo>
                  <a:pt x="179196" y="500113"/>
                </a:lnTo>
                <a:lnTo>
                  <a:pt x="132772" y="448600"/>
                </a:lnTo>
                <a:lnTo>
                  <a:pt x="112643" y="404171"/>
                </a:lnTo>
                <a:lnTo>
                  <a:pt x="95331" y="356312"/>
                </a:lnTo>
                <a:lnTo>
                  <a:pt x="81406" y="311785"/>
                </a:lnTo>
                <a:lnTo>
                  <a:pt x="0" y="2793"/>
                </a:lnTo>
              </a:path>
              <a:path w="380365" h="501014">
                <a:moveTo>
                  <a:pt x="241426" y="455422"/>
                </a:moveTo>
                <a:lnTo>
                  <a:pt x="258134" y="421739"/>
                </a:lnTo>
                <a:lnTo>
                  <a:pt x="273619" y="383603"/>
                </a:lnTo>
                <a:lnTo>
                  <a:pt x="287388" y="344801"/>
                </a:lnTo>
                <a:lnTo>
                  <a:pt x="298945" y="309117"/>
                </a:lnTo>
                <a:lnTo>
                  <a:pt x="380352" y="0"/>
                </a:lnTo>
              </a:path>
            </a:pathLst>
          </a:custGeom>
          <a:ln w="9144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" name="object 9"/>
          <p:cNvSpPr/>
          <p:nvPr/>
        </p:nvSpPr>
        <p:spPr>
          <a:xfrm>
            <a:off x="11337798" y="5012522"/>
            <a:ext cx="381635" cy="501015"/>
          </a:xfrm>
          <a:custGeom>
            <a:avLst/>
            <a:gdLst/>
            <a:ahLst/>
            <a:cxnLst/>
            <a:rect l="l" t="t" r="r" b="b"/>
            <a:pathLst>
              <a:path w="381634" h="501014">
                <a:moveTo>
                  <a:pt x="241414" y="45202"/>
                </a:moveTo>
                <a:lnTo>
                  <a:pt x="224882" y="23356"/>
                </a:lnTo>
                <a:lnTo>
                  <a:pt x="208707" y="7975"/>
                </a:lnTo>
                <a:lnTo>
                  <a:pt x="193581" y="0"/>
                </a:lnTo>
                <a:lnTo>
                  <a:pt x="180200" y="371"/>
                </a:lnTo>
                <a:lnTo>
                  <a:pt x="150757" y="24889"/>
                </a:lnTo>
                <a:lnTo>
                  <a:pt x="123720" y="73257"/>
                </a:lnTo>
                <a:lnTo>
                  <a:pt x="100440" y="132267"/>
                </a:lnTo>
                <a:lnTo>
                  <a:pt x="82270" y="188712"/>
                </a:lnTo>
                <a:lnTo>
                  <a:pt x="0" y="497830"/>
                </a:lnTo>
              </a:path>
              <a:path w="381634" h="501014">
                <a:moveTo>
                  <a:pt x="241414" y="45202"/>
                </a:moveTo>
                <a:lnTo>
                  <a:pt x="258638" y="79242"/>
                </a:lnTo>
                <a:lnTo>
                  <a:pt x="274337" y="117306"/>
                </a:lnTo>
                <a:lnTo>
                  <a:pt x="287986" y="155894"/>
                </a:lnTo>
                <a:lnTo>
                  <a:pt x="299059" y="191506"/>
                </a:lnTo>
                <a:lnTo>
                  <a:pt x="381368" y="500497"/>
                </a:lnTo>
              </a:path>
            </a:pathLst>
          </a:custGeom>
          <a:ln w="9144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" name="object 10"/>
          <p:cNvSpPr/>
          <p:nvPr/>
        </p:nvSpPr>
        <p:spPr>
          <a:xfrm>
            <a:off x="10959198" y="5508448"/>
            <a:ext cx="379730" cy="501015"/>
          </a:xfrm>
          <a:custGeom>
            <a:avLst/>
            <a:gdLst/>
            <a:ahLst/>
            <a:cxnLst/>
            <a:rect l="l" t="t" r="r" b="b"/>
            <a:pathLst>
              <a:path w="379729" h="501014">
                <a:moveTo>
                  <a:pt x="240538" y="456323"/>
                </a:moveTo>
                <a:lnTo>
                  <a:pt x="224504" y="477582"/>
                </a:lnTo>
                <a:lnTo>
                  <a:pt x="208500" y="492671"/>
                </a:lnTo>
                <a:lnTo>
                  <a:pt x="193208" y="500568"/>
                </a:lnTo>
                <a:lnTo>
                  <a:pt x="179311" y="500252"/>
                </a:lnTo>
                <a:lnTo>
                  <a:pt x="149869" y="475667"/>
                </a:lnTo>
                <a:lnTo>
                  <a:pt x="122834" y="427264"/>
                </a:lnTo>
                <a:lnTo>
                  <a:pt x="99562" y="368238"/>
                </a:lnTo>
                <a:lnTo>
                  <a:pt x="81407" y="311785"/>
                </a:lnTo>
                <a:lnTo>
                  <a:pt x="0" y="2794"/>
                </a:lnTo>
              </a:path>
              <a:path w="379729" h="501014">
                <a:moveTo>
                  <a:pt x="241427" y="455434"/>
                </a:moveTo>
                <a:lnTo>
                  <a:pt x="258519" y="421749"/>
                </a:lnTo>
                <a:lnTo>
                  <a:pt x="273918" y="383609"/>
                </a:lnTo>
                <a:lnTo>
                  <a:pt x="287266" y="344803"/>
                </a:lnTo>
                <a:lnTo>
                  <a:pt x="298208" y="309118"/>
                </a:lnTo>
                <a:lnTo>
                  <a:pt x="379488" y="0"/>
                </a:lnTo>
              </a:path>
            </a:pathLst>
          </a:custGeom>
          <a:ln w="9144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" name="object 11"/>
          <p:cNvSpPr/>
          <p:nvPr/>
        </p:nvSpPr>
        <p:spPr>
          <a:xfrm>
            <a:off x="10570579" y="4975428"/>
            <a:ext cx="1533525" cy="1065530"/>
          </a:xfrm>
          <a:custGeom>
            <a:avLst/>
            <a:gdLst/>
            <a:ahLst/>
            <a:cxnLst/>
            <a:rect l="l" t="t" r="r" b="b"/>
            <a:pathLst>
              <a:path w="1533525" h="1065529">
                <a:moveTo>
                  <a:pt x="247903" y="78612"/>
                </a:moveTo>
                <a:lnTo>
                  <a:pt x="231495" y="56838"/>
                </a:lnTo>
                <a:lnTo>
                  <a:pt x="215514" y="41482"/>
                </a:lnTo>
                <a:lnTo>
                  <a:pt x="200392" y="33487"/>
                </a:lnTo>
                <a:lnTo>
                  <a:pt x="186562" y="33794"/>
                </a:lnTo>
                <a:lnTo>
                  <a:pt x="157108" y="58304"/>
                </a:lnTo>
                <a:lnTo>
                  <a:pt x="129989" y="106665"/>
                </a:lnTo>
                <a:lnTo>
                  <a:pt x="106486" y="165673"/>
                </a:lnTo>
                <a:lnTo>
                  <a:pt x="87884" y="222122"/>
                </a:lnTo>
                <a:lnTo>
                  <a:pt x="6476" y="531253"/>
                </a:lnTo>
              </a:path>
              <a:path w="1533525" h="1065529">
                <a:moveTo>
                  <a:pt x="248792" y="78612"/>
                </a:moveTo>
                <a:lnTo>
                  <a:pt x="265351" y="112652"/>
                </a:lnTo>
                <a:lnTo>
                  <a:pt x="280531" y="150717"/>
                </a:lnTo>
                <a:lnTo>
                  <a:pt x="294000" y="189305"/>
                </a:lnTo>
                <a:lnTo>
                  <a:pt x="305422" y="224916"/>
                </a:lnTo>
                <a:lnTo>
                  <a:pt x="386829" y="533920"/>
                </a:lnTo>
              </a:path>
              <a:path w="1533525" h="1065529">
                <a:moveTo>
                  <a:pt x="1028" y="0"/>
                </a:moveTo>
                <a:lnTo>
                  <a:pt x="1028" y="1065276"/>
                </a:lnTo>
              </a:path>
              <a:path w="1533525" h="1065529">
                <a:moveTo>
                  <a:pt x="0" y="536701"/>
                </a:moveTo>
                <a:lnTo>
                  <a:pt x="1533524" y="536701"/>
                </a:lnTo>
              </a:path>
            </a:pathLst>
          </a:custGeom>
          <a:ln w="9144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12" name="object 12"/>
          <p:cNvPicPr/>
          <p:nvPr/>
        </p:nvPicPr>
        <p:blipFill>
          <a:blip r:embed="rId5" cstate="print"/>
          <a:stretch>
            <a:fillRect/>
          </a:stretch>
        </p:blipFill>
        <p:spPr>
          <a:xfrm>
            <a:off x="7970508" y="4566234"/>
            <a:ext cx="2191893" cy="1883676"/>
          </a:xfrm>
          <a:prstGeom prst="rect">
            <a:avLst/>
          </a:prstGeom>
        </p:spPr>
      </p:pic>
      <p:pic>
        <p:nvPicPr>
          <p:cNvPr id="13" name="object 13"/>
          <p:cNvPicPr/>
          <p:nvPr/>
        </p:nvPicPr>
        <p:blipFill>
          <a:blip r:embed="rId6" cstate="print"/>
          <a:stretch>
            <a:fillRect/>
          </a:stretch>
        </p:blipFill>
        <p:spPr>
          <a:xfrm>
            <a:off x="11794097" y="6161761"/>
            <a:ext cx="296773" cy="72351"/>
          </a:xfrm>
          <a:prstGeom prst="rect">
            <a:avLst/>
          </a:prstGeom>
        </p:spPr>
      </p:pic>
      <p:pic>
        <p:nvPicPr>
          <p:cNvPr id="14" name="object 14"/>
          <p:cNvPicPr/>
          <p:nvPr/>
        </p:nvPicPr>
        <p:blipFill>
          <a:blip r:embed="rId7" cstate="print"/>
          <a:stretch>
            <a:fillRect/>
          </a:stretch>
        </p:blipFill>
        <p:spPr>
          <a:xfrm>
            <a:off x="10571124" y="6161761"/>
            <a:ext cx="296646" cy="72351"/>
          </a:xfrm>
          <a:prstGeom prst="rect">
            <a:avLst/>
          </a:prstGeom>
        </p:spPr>
      </p:pic>
      <p:sp>
        <p:nvSpPr>
          <p:cNvPr id="15" name="object 15"/>
          <p:cNvSpPr txBox="1"/>
          <p:nvPr/>
        </p:nvSpPr>
        <p:spPr>
          <a:xfrm>
            <a:off x="5761990" y="489353"/>
            <a:ext cx="1607820" cy="3911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>
              <a:lnSpc>
                <a:spcPct val="120000"/>
              </a:lnSpc>
              <a:spcBef>
                <a:spcPts val="100"/>
              </a:spcBef>
            </a:pPr>
            <a:r>
              <a:rPr sz="1000" b="1" spc="25" dirty="0">
                <a:latin typeface="Arial"/>
                <a:cs typeface="Arial"/>
              </a:rPr>
              <a:t>Operación</a:t>
            </a:r>
            <a:r>
              <a:rPr sz="1000" b="1" spc="-50" dirty="0">
                <a:latin typeface="Arial"/>
                <a:cs typeface="Arial"/>
              </a:rPr>
              <a:t> </a:t>
            </a:r>
            <a:r>
              <a:rPr sz="1000" b="1" spc="25" dirty="0">
                <a:latin typeface="Arial"/>
                <a:cs typeface="Arial"/>
              </a:rPr>
              <a:t>del</a:t>
            </a:r>
            <a:r>
              <a:rPr sz="1000" b="1" spc="-50" dirty="0">
                <a:latin typeface="Arial"/>
                <a:cs typeface="Arial"/>
              </a:rPr>
              <a:t> </a:t>
            </a:r>
            <a:r>
              <a:rPr sz="1000" b="1" spc="35" dirty="0">
                <a:latin typeface="Arial"/>
                <a:cs typeface="Arial"/>
              </a:rPr>
              <a:t>generador </a:t>
            </a:r>
            <a:r>
              <a:rPr sz="1000" b="1" spc="-265" dirty="0">
                <a:latin typeface="Arial"/>
                <a:cs typeface="Arial"/>
              </a:rPr>
              <a:t> </a:t>
            </a:r>
            <a:r>
              <a:rPr sz="1000" b="1" spc="5" dirty="0">
                <a:latin typeface="Arial"/>
                <a:cs typeface="Arial"/>
              </a:rPr>
              <a:t>desde</a:t>
            </a:r>
            <a:r>
              <a:rPr sz="1000" spc="5" dirty="0">
                <a:latin typeface="Microsoft Sans Serif"/>
                <a:cs typeface="Microsoft Sans Serif"/>
              </a:rPr>
              <a:t>.</a:t>
            </a:r>
            <a:r>
              <a:rPr sz="1000" spc="-20" dirty="0">
                <a:latin typeface="Microsoft Sans Serif"/>
                <a:cs typeface="Microsoft Sans Serif"/>
              </a:rPr>
              <a:t> </a:t>
            </a:r>
            <a:r>
              <a:rPr sz="1000" b="1" spc="15" dirty="0">
                <a:latin typeface="Arial"/>
                <a:cs typeface="Arial"/>
              </a:rPr>
              <a:t>270</a:t>
            </a:r>
            <a:r>
              <a:rPr sz="1000" b="1" spc="-30" dirty="0">
                <a:latin typeface="Arial"/>
                <a:cs typeface="Arial"/>
              </a:rPr>
              <a:t> </a:t>
            </a:r>
            <a:r>
              <a:rPr sz="1000" b="1" spc="45" dirty="0">
                <a:latin typeface="Arial"/>
                <a:cs typeface="Arial"/>
              </a:rPr>
              <a:t>a</a:t>
            </a:r>
            <a:r>
              <a:rPr sz="1000" b="1" spc="-30" dirty="0">
                <a:latin typeface="Arial"/>
                <a:cs typeface="Arial"/>
              </a:rPr>
              <a:t> </a:t>
            </a:r>
            <a:r>
              <a:rPr sz="1000" b="1" spc="15" dirty="0">
                <a:latin typeface="Arial"/>
                <a:cs typeface="Arial"/>
              </a:rPr>
              <a:t>360</a:t>
            </a:r>
            <a:r>
              <a:rPr sz="1000" b="1" spc="-25" dirty="0">
                <a:latin typeface="Arial"/>
                <a:cs typeface="Arial"/>
              </a:rPr>
              <a:t> </a:t>
            </a:r>
            <a:r>
              <a:rPr sz="1000" b="1" spc="10" dirty="0">
                <a:latin typeface="Arial"/>
                <a:cs typeface="Arial"/>
              </a:rPr>
              <a:t>grados</a:t>
            </a:r>
            <a:r>
              <a:rPr sz="1000" spc="10" dirty="0">
                <a:latin typeface="Microsoft Sans Serif"/>
                <a:cs typeface="Microsoft Sans Serif"/>
              </a:rPr>
              <a:t>.</a:t>
            </a:r>
            <a:endParaRPr sz="1000">
              <a:latin typeface="Microsoft Sans Serif"/>
              <a:cs typeface="Microsoft Sans Serif"/>
            </a:endParaRPr>
          </a:p>
        </p:txBody>
      </p:sp>
      <p:sp>
        <p:nvSpPr>
          <p:cNvPr id="27" name="object 27"/>
          <p:cNvSpPr txBox="1">
            <a:spLocks noGrp="1"/>
          </p:cNvSpPr>
          <p:nvPr>
            <p:ph type="sldNum" sz="quarter" idx="7"/>
          </p:nvPr>
        </p:nvSpPr>
        <p:spPr>
          <a:xfrm>
            <a:off x="19020783" y="9462820"/>
            <a:ext cx="577061" cy="207749"/>
          </a:xfrm>
          <a:prstGeom prst="rect">
            <a:avLst/>
          </a:prstGeom>
        </p:spPr>
        <p:txBody>
          <a:bodyPr vert="horz" wrap="square" lIns="0" tIns="22860" rIns="0" bIns="0" rtlCol="0">
            <a:spAutoFit/>
          </a:bodyPr>
          <a:lstStyle/>
          <a:p>
            <a:pPr marL="38100">
              <a:spcBef>
                <a:spcPts val="180"/>
              </a:spcBef>
            </a:pPr>
            <a:fld id="{81D60167-4931-47E6-BA6A-407CBD079E47}" type="slidenum">
              <a:rPr spc="15" dirty="0"/>
              <a:pPr marL="38100">
                <a:spcBef>
                  <a:spcPts val="180"/>
                </a:spcBef>
              </a:pPr>
              <a:t>26</a:t>
            </a:fld>
            <a:endParaRPr spc="15" dirty="0"/>
          </a:p>
        </p:txBody>
      </p:sp>
      <p:sp>
        <p:nvSpPr>
          <p:cNvPr id="16" name="object 16"/>
          <p:cNvSpPr txBox="1"/>
          <p:nvPr/>
        </p:nvSpPr>
        <p:spPr>
          <a:xfrm>
            <a:off x="7957769" y="489354"/>
            <a:ext cx="4339590" cy="9398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>
              <a:lnSpc>
                <a:spcPct val="120000"/>
              </a:lnSpc>
              <a:spcBef>
                <a:spcPts val="100"/>
              </a:spcBef>
            </a:pPr>
            <a:r>
              <a:rPr sz="1000" spc="-30" dirty="0">
                <a:latin typeface="Microsoft Sans Serif"/>
                <a:cs typeface="Microsoft Sans Serif"/>
              </a:rPr>
              <a:t>A </a:t>
            </a:r>
            <a:r>
              <a:rPr sz="1000" spc="40" dirty="0">
                <a:latin typeface="Microsoft Sans Serif"/>
                <a:cs typeface="Microsoft Sans Serif"/>
              </a:rPr>
              <a:t>medida que </a:t>
            </a:r>
            <a:r>
              <a:rPr sz="1000" spc="15" dirty="0">
                <a:latin typeface="Microsoft Sans Serif"/>
                <a:cs typeface="Microsoft Sans Serif"/>
              </a:rPr>
              <a:t>la </a:t>
            </a:r>
            <a:r>
              <a:rPr sz="1000" spc="45" dirty="0">
                <a:latin typeface="Microsoft Sans Serif"/>
                <a:cs typeface="Microsoft Sans Serif"/>
              </a:rPr>
              <a:t>armadura </a:t>
            </a:r>
            <a:r>
              <a:rPr sz="1000" spc="40" dirty="0">
                <a:latin typeface="Microsoft Sans Serif"/>
                <a:cs typeface="Microsoft Sans Serif"/>
              </a:rPr>
              <a:t>continúa </a:t>
            </a:r>
            <a:r>
              <a:rPr sz="1000" spc="45" dirty="0">
                <a:latin typeface="Microsoft Sans Serif"/>
                <a:cs typeface="Microsoft Sans Serif"/>
              </a:rPr>
              <a:t>girando </a:t>
            </a:r>
            <a:r>
              <a:rPr sz="1000" spc="30" dirty="0">
                <a:latin typeface="Microsoft Sans Serif"/>
                <a:cs typeface="Microsoft Sans Serif"/>
              </a:rPr>
              <a:t>de </a:t>
            </a:r>
            <a:r>
              <a:rPr sz="1000" spc="15" dirty="0">
                <a:latin typeface="Microsoft Sans Serif"/>
                <a:cs typeface="Microsoft Sans Serif"/>
              </a:rPr>
              <a:t>270 </a:t>
            </a:r>
            <a:r>
              <a:rPr sz="1000" dirty="0">
                <a:latin typeface="Microsoft Sans Serif"/>
                <a:cs typeface="Microsoft Sans Serif"/>
              </a:rPr>
              <a:t>a </a:t>
            </a:r>
            <a:r>
              <a:rPr sz="1000" spc="15" dirty="0">
                <a:latin typeface="Microsoft Sans Serif"/>
                <a:cs typeface="Microsoft Sans Serif"/>
              </a:rPr>
              <a:t>360 </a:t>
            </a:r>
            <a:r>
              <a:rPr sz="1000" spc="30" dirty="0">
                <a:latin typeface="Microsoft Sans Serif"/>
                <a:cs typeface="Microsoft Sans Serif"/>
              </a:rPr>
              <a:t>grados, </a:t>
            </a:r>
            <a:r>
              <a:rPr sz="1000" spc="35" dirty="0">
                <a:latin typeface="Microsoft Sans Serif"/>
                <a:cs typeface="Microsoft Sans Serif"/>
              </a:rPr>
              <a:t> </a:t>
            </a:r>
            <a:r>
              <a:rPr sz="1000" spc="30" dirty="0">
                <a:latin typeface="Microsoft Sans Serif"/>
                <a:cs typeface="Microsoft Sans Serif"/>
              </a:rPr>
              <a:t>la.tensión.inducida.disminuye.desde.un.valor.negativo.máximo. </a:t>
            </a:r>
            <a:r>
              <a:rPr sz="1000" spc="35" dirty="0">
                <a:latin typeface="Microsoft Sans Serif"/>
                <a:cs typeface="Microsoft Sans Serif"/>
              </a:rPr>
              <a:t> </a:t>
            </a:r>
            <a:r>
              <a:rPr sz="1000" spc="20" dirty="0">
                <a:latin typeface="Microsoft Sans Serif"/>
                <a:cs typeface="Microsoft Sans Serif"/>
              </a:rPr>
              <a:t>a.cero..Esto.completa.un.ciclo..El.inducido.continúa.a. </a:t>
            </a:r>
            <a:r>
              <a:rPr sz="1000" spc="25" dirty="0">
                <a:latin typeface="Microsoft Sans Serif"/>
                <a:cs typeface="Microsoft Sans Serif"/>
              </a:rPr>
              <a:t> girar.a.una.velocidad.constante.haciendo.que.el.ciclo.se.repita.mientras.  </a:t>
            </a:r>
            <a:r>
              <a:rPr sz="1000" spc="35" dirty="0">
                <a:latin typeface="Microsoft Sans Serif"/>
                <a:cs typeface="Microsoft Sans Serif"/>
              </a:rPr>
              <a:t>mientras.la.armadura.gira.</a:t>
            </a:r>
            <a:endParaRPr sz="1000">
              <a:latin typeface="Microsoft Sans Serif"/>
              <a:cs typeface="Microsoft Sans Serif"/>
            </a:endParaRPr>
          </a:p>
        </p:txBody>
      </p:sp>
      <p:sp>
        <p:nvSpPr>
          <p:cNvPr id="17" name="object 17"/>
          <p:cNvSpPr txBox="1"/>
          <p:nvPr/>
        </p:nvSpPr>
        <p:spPr>
          <a:xfrm>
            <a:off x="11533394" y="1694022"/>
            <a:ext cx="349885" cy="274955"/>
          </a:xfrm>
          <a:prstGeom prst="rect">
            <a:avLst/>
          </a:prstGeom>
        </p:spPr>
        <p:txBody>
          <a:bodyPr vert="horz" wrap="square" lIns="0" tIns="19050" rIns="0" bIns="0" rtlCol="0">
            <a:spAutoFit/>
          </a:bodyPr>
          <a:lstStyle/>
          <a:p>
            <a:pPr marR="47625" algn="r">
              <a:spcBef>
                <a:spcPts val="150"/>
              </a:spcBef>
            </a:pPr>
            <a:r>
              <a:rPr sz="800" spc="10" dirty="0">
                <a:latin typeface="Microsoft Sans Serif"/>
                <a:cs typeface="Microsoft Sans Serif"/>
              </a:rPr>
              <a:t>360</a:t>
            </a:r>
            <a:endParaRPr sz="800">
              <a:latin typeface="Microsoft Sans Serif"/>
              <a:cs typeface="Microsoft Sans Serif"/>
            </a:endParaRPr>
          </a:p>
          <a:p>
            <a:pPr marR="5080" algn="r">
              <a:spcBef>
                <a:spcPts val="50"/>
              </a:spcBef>
            </a:pPr>
            <a:r>
              <a:rPr sz="750" spc="15" dirty="0">
                <a:latin typeface="Microsoft Sans Serif"/>
                <a:cs typeface="Microsoft Sans Serif"/>
              </a:rPr>
              <a:t>Grados</a:t>
            </a:r>
            <a:endParaRPr sz="750">
              <a:latin typeface="Microsoft Sans Serif"/>
              <a:cs typeface="Microsoft Sans Serif"/>
            </a:endParaRPr>
          </a:p>
        </p:txBody>
      </p:sp>
      <p:sp>
        <p:nvSpPr>
          <p:cNvPr id="18" name="object 18"/>
          <p:cNvSpPr txBox="1"/>
          <p:nvPr/>
        </p:nvSpPr>
        <p:spPr>
          <a:xfrm>
            <a:off x="9688337" y="1928776"/>
            <a:ext cx="95250" cy="166712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1000" spc="-120" dirty="0">
                <a:latin typeface="Microsoft Sans Serif"/>
                <a:cs typeface="Microsoft Sans Serif"/>
              </a:rPr>
              <a:t>S</a:t>
            </a:r>
            <a:endParaRPr sz="1000">
              <a:latin typeface="Microsoft Sans Serif"/>
              <a:cs typeface="Microsoft Sans Serif"/>
            </a:endParaRPr>
          </a:p>
        </p:txBody>
      </p:sp>
      <p:sp>
        <p:nvSpPr>
          <p:cNvPr id="19" name="object 19"/>
          <p:cNvSpPr txBox="1"/>
          <p:nvPr/>
        </p:nvSpPr>
        <p:spPr>
          <a:xfrm>
            <a:off x="10981286" y="2767007"/>
            <a:ext cx="690880" cy="1282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750" spc="30" dirty="0">
                <a:latin typeface="Microsoft Sans Serif"/>
                <a:cs typeface="Microsoft Sans Serif"/>
              </a:rPr>
              <a:t>una</a:t>
            </a:r>
            <a:r>
              <a:rPr sz="750" spc="-5" dirty="0">
                <a:latin typeface="Microsoft Sans Serif"/>
                <a:cs typeface="Microsoft Sans Serif"/>
              </a:rPr>
              <a:t> </a:t>
            </a:r>
            <a:r>
              <a:rPr sz="750" spc="25" dirty="0">
                <a:latin typeface="Microsoft Sans Serif"/>
                <a:cs typeface="Microsoft Sans Serif"/>
              </a:rPr>
              <a:t>revolución</a:t>
            </a:r>
            <a:endParaRPr sz="750">
              <a:latin typeface="Microsoft Sans Serif"/>
              <a:cs typeface="Microsoft Sans Serif"/>
            </a:endParaRPr>
          </a:p>
        </p:txBody>
      </p:sp>
      <p:sp>
        <p:nvSpPr>
          <p:cNvPr id="20" name="object 20"/>
          <p:cNvSpPr txBox="1"/>
          <p:nvPr/>
        </p:nvSpPr>
        <p:spPr>
          <a:xfrm>
            <a:off x="9129415" y="3106149"/>
            <a:ext cx="147320" cy="13593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800" spc="-35" dirty="0">
                <a:latin typeface="Microsoft Sans Serif"/>
                <a:cs typeface="Microsoft Sans Serif"/>
              </a:rPr>
              <a:t>R1</a:t>
            </a:r>
            <a:endParaRPr sz="800">
              <a:latin typeface="Microsoft Sans Serif"/>
              <a:cs typeface="Microsoft Sans Serif"/>
            </a:endParaRPr>
          </a:p>
        </p:txBody>
      </p:sp>
      <p:sp>
        <p:nvSpPr>
          <p:cNvPr id="21" name="object 21"/>
          <p:cNvSpPr txBox="1"/>
          <p:nvPr/>
        </p:nvSpPr>
        <p:spPr>
          <a:xfrm>
            <a:off x="5761990" y="3507062"/>
            <a:ext cx="1714500" cy="13593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800" b="1" spc="20" dirty="0">
                <a:latin typeface="Arial"/>
                <a:cs typeface="Arial"/>
              </a:rPr>
              <a:t>Generador</a:t>
            </a:r>
            <a:r>
              <a:rPr sz="800" b="1" spc="-15" dirty="0">
                <a:latin typeface="Arial"/>
                <a:cs typeface="Arial"/>
              </a:rPr>
              <a:t> </a:t>
            </a:r>
            <a:r>
              <a:rPr sz="800" b="1" spc="20" dirty="0">
                <a:latin typeface="Arial"/>
                <a:cs typeface="Arial"/>
              </a:rPr>
              <a:t>de</a:t>
            </a:r>
            <a:r>
              <a:rPr sz="800" b="1" spc="-15" dirty="0">
                <a:latin typeface="Arial"/>
                <a:cs typeface="Arial"/>
              </a:rPr>
              <a:t> </a:t>
            </a:r>
            <a:r>
              <a:rPr sz="800" b="1" spc="-50" dirty="0">
                <a:latin typeface="Arial"/>
                <a:cs typeface="Arial"/>
              </a:rPr>
              <a:t>CA</a:t>
            </a:r>
            <a:r>
              <a:rPr sz="800" b="1" spc="-15" dirty="0">
                <a:latin typeface="Arial"/>
                <a:cs typeface="Arial"/>
              </a:rPr>
              <a:t> </a:t>
            </a:r>
            <a:r>
              <a:rPr sz="800" b="1" spc="20" dirty="0">
                <a:latin typeface="Arial"/>
                <a:cs typeface="Arial"/>
              </a:rPr>
              <a:t>de</a:t>
            </a:r>
            <a:r>
              <a:rPr sz="800" b="1" spc="-15" dirty="0">
                <a:latin typeface="Arial"/>
                <a:cs typeface="Arial"/>
              </a:rPr>
              <a:t> </a:t>
            </a:r>
            <a:r>
              <a:rPr sz="800" b="1" spc="30" dirty="0">
                <a:latin typeface="Arial"/>
                <a:cs typeface="Arial"/>
              </a:rPr>
              <a:t>cuatro</a:t>
            </a:r>
            <a:r>
              <a:rPr sz="800" b="1" spc="-15" dirty="0">
                <a:latin typeface="Arial"/>
                <a:cs typeface="Arial"/>
              </a:rPr>
              <a:t> </a:t>
            </a:r>
            <a:r>
              <a:rPr sz="800" b="1" dirty="0">
                <a:latin typeface="Arial"/>
                <a:cs typeface="Arial"/>
              </a:rPr>
              <a:t>polos</a:t>
            </a:r>
            <a:r>
              <a:rPr sz="800" spc="-10" dirty="0">
                <a:latin typeface="Microsoft Sans Serif"/>
                <a:cs typeface="Microsoft Sans Serif"/>
              </a:rPr>
              <a:t>.</a:t>
            </a:r>
            <a:endParaRPr sz="800">
              <a:latin typeface="Microsoft Sans Serif"/>
              <a:cs typeface="Microsoft Sans Serif"/>
            </a:endParaRPr>
          </a:p>
        </p:txBody>
      </p:sp>
      <p:sp>
        <p:nvSpPr>
          <p:cNvPr id="22" name="object 22"/>
          <p:cNvSpPr txBox="1"/>
          <p:nvPr/>
        </p:nvSpPr>
        <p:spPr>
          <a:xfrm>
            <a:off x="7957770" y="3451181"/>
            <a:ext cx="3933825" cy="9398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>
              <a:lnSpc>
                <a:spcPct val="120000"/>
              </a:lnSpc>
              <a:spcBef>
                <a:spcPts val="100"/>
              </a:spcBef>
            </a:pPr>
            <a:r>
              <a:rPr sz="1000" spc="25" dirty="0">
                <a:latin typeface="Microsoft Sans Serif"/>
                <a:cs typeface="Microsoft Sans Serif"/>
              </a:rPr>
              <a:t>Un.generador.de.CA.produce.un.ciclo.por.revolución.para.cada. </a:t>
            </a:r>
            <a:r>
              <a:rPr sz="1000" spc="30" dirty="0">
                <a:latin typeface="Microsoft Sans Serif"/>
                <a:cs typeface="Microsoft Sans Serif"/>
              </a:rPr>
              <a:t> </a:t>
            </a:r>
            <a:r>
              <a:rPr sz="1000" spc="25" dirty="0">
                <a:latin typeface="Microsoft Sans Serif"/>
                <a:cs typeface="Microsoft Sans Serif"/>
              </a:rPr>
              <a:t>par.de.polos..Un.aumento.en.el.número.de.polos,.provoca.un. </a:t>
            </a:r>
            <a:r>
              <a:rPr sz="1000" spc="30" dirty="0">
                <a:latin typeface="Microsoft Sans Serif"/>
                <a:cs typeface="Microsoft Sans Serif"/>
              </a:rPr>
              <a:t> </a:t>
            </a:r>
            <a:r>
              <a:rPr sz="1000" spc="25" dirty="0">
                <a:latin typeface="Microsoft Sans Serif"/>
                <a:cs typeface="Microsoft Sans Serif"/>
              </a:rPr>
              <a:t>aumento.del.número.de.ciclos.cumplidos.en.una.revolución..A. </a:t>
            </a:r>
            <a:r>
              <a:rPr sz="1000" spc="30" dirty="0">
                <a:latin typeface="Microsoft Sans Serif"/>
                <a:cs typeface="Microsoft Sans Serif"/>
              </a:rPr>
              <a:t> el.generador.bipolar.completa.un.ciclo.por.revolución.y.un. </a:t>
            </a:r>
            <a:r>
              <a:rPr sz="1000" spc="35" dirty="0">
                <a:latin typeface="Microsoft Sans Serif"/>
                <a:cs typeface="Microsoft Sans Serif"/>
              </a:rPr>
              <a:t> </a:t>
            </a:r>
            <a:r>
              <a:rPr sz="1000" spc="25" dirty="0">
                <a:latin typeface="Microsoft Sans Serif"/>
                <a:cs typeface="Microsoft Sans Serif"/>
              </a:rPr>
              <a:t>el.generador.de.cuatro-polos.completa.dos.ciclos.por.revolución..</a:t>
            </a:r>
            <a:endParaRPr sz="1000">
              <a:latin typeface="Microsoft Sans Serif"/>
              <a:cs typeface="Microsoft Sans Serif"/>
            </a:endParaRPr>
          </a:p>
        </p:txBody>
      </p:sp>
      <p:sp>
        <p:nvSpPr>
          <p:cNvPr id="23" name="object 23"/>
          <p:cNvSpPr txBox="1"/>
          <p:nvPr/>
        </p:nvSpPr>
        <p:spPr>
          <a:xfrm>
            <a:off x="10982543" y="6118570"/>
            <a:ext cx="690880" cy="1282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750" spc="30" dirty="0">
                <a:latin typeface="Microsoft Sans Serif"/>
                <a:cs typeface="Microsoft Sans Serif"/>
              </a:rPr>
              <a:t>una</a:t>
            </a:r>
            <a:r>
              <a:rPr sz="750" spc="-5" dirty="0">
                <a:latin typeface="Microsoft Sans Serif"/>
                <a:cs typeface="Microsoft Sans Serif"/>
              </a:rPr>
              <a:t> </a:t>
            </a:r>
            <a:r>
              <a:rPr sz="750" spc="25" dirty="0">
                <a:latin typeface="Microsoft Sans Serif"/>
                <a:cs typeface="Microsoft Sans Serif"/>
              </a:rPr>
              <a:t>revolución</a:t>
            </a:r>
            <a:endParaRPr sz="750">
              <a:latin typeface="Microsoft Sans Serif"/>
              <a:cs typeface="Microsoft Sans Serif"/>
            </a:endParaRPr>
          </a:p>
        </p:txBody>
      </p:sp>
      <p:sp>
        <p:nvSpPr>
          <p:cNvPr id="24" name="object 24"/>
          <p:cNvSpPr txBox="1"/>
          <p:nvPr/>
        </p:nvSpPr>
        <p:spPr>
          <a:xfrm>
            <a:off x="9127866" y="6460645"/>
            <a:ext cx="147320" cy="13593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800" spc="-35" dirty="0">
                <a:latin typeface="Microsoft Sans Serif"/>
                <a:cs typeface="Microsoft Sans Serif"/>
              </a:rPr>
              <a:t>R1</a:t>
            </a:r>
            <a:endParaRPr sz="800">
              <a:latin typeface="Microsoft Sans Serif"/>
              <a:cs typeface="Microsoft Sans Serif"/>
            </a:endParaRPr>
          </a:p>
        </p:txBody>
      </p:sp>
      <p:sp>
        <p:nvSpPr>
          <p:cNvPr id="25" name="object 25"/>
          <p:cNvSpPr txBox="1"/>
          <p:nvPr/>
        </p:nvSpPr>
        <p:spPr>
          <a:xfrm>
            <a:off x="5761990" y="6881453"/>
            <a:ext cx="786130" cy="174407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1050" b="1" spc="10" dirty="0">
                <a:latin typeface="Arial"/>
                <a:cs typeface="Arial"/>
              </a:rPr>
              <a:t>Frecuencia</a:t>
            </a:r>
            <a:r>
              <a:rPr sz="1050" spc="10" dirty="0">
                <a:latin typeface="Microsoft Sans Serif"/>
                <a:cs typeface="Microsoft Sans Serif"/>
              </a:rPr>
              <a:t>.</a:t>
            </a:r>
            <a:endParaRPr sz="1050">
              <a:latin typeface="Microsoft Sans Serif"/>
              <a:cs typeface="Microsoft Sans Serif"/>
            </a:endParaRPr>
          </a:p>
        </p:txBody>
      </p:sp>
      <p:sp>
        <p:nvSpPr>
          <p:cNvPr id="26" name="object 26"/>
          <p:cNvSpPr txBox="1"/>
          <p:nvPr/>
        </p:nvSpPr>
        <p:spPr>
          <a:xfrm>
            <a:off x="7957741" y="6857321"/>
            <a:ext cx="3988435" cy="112268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>
              <a:lnSpc>
                <a:spcPct val="120000"/>
              </a:lnSpc>
              <a:spcBef>
                <a:spcPts val="100"/>
              </a:spcBef>
            </a:pPr>
            <a:r>
              <a:rPr sz="1000" spc="25" dirty="0">
                <a:latin typeface="Microsoft Sans Serif"/>
                <a:cs typeface="Microsoft Sans Serif"/>
              </a:rPr>
              <a:t>El.número.de.ciclos.por.segundo.de.voltaje.inducido.en.el. </a:t>
            </a:r>
            <a:r>
              <a:rPr sz="1000" spc="30" dirty="0">
                <a:latin typeface="Microsoft Sans Serif"/>
                <a:cs typeface="Microsoft Sans Serif"/>
              </a:rPr>
              <a:t> </a:t>
            </a:r>
            <a:r>
              <a:rPr sz="1000" spc="20" dirty="0">
                <a:latin typeface="Microsoft Sans Serif"/>
                <a:cs typeface="Microsoft Sans Serif"/>
              </a:rPr>
              <a:t>armadura.es.la.</a:t>
            </a:r>
            <a:r>
              <a:rPr sz="1000" b="1" spc="20" dirty="0">
                <a:latin typeface="Arial"/>
                <a:cs typeface="Arial"/>
              </a:rPr>
              <a:t>frecuencia</a:t>
            </a:r>
            <a:r>
              <a:rPr sz="1000" spc="20" dirty="0">
                <a:latin typeface="Microsoft Sans Serif"/>
                <a:cs typeface="Microsoft Sans Serif"/>
              </a:rPr>
              <a:t>.del.generador..Si.es.un.bipolar. </a:t>
            </a:r>
            <a:r>
              <a:rPr sz="1000" spc="25" dirty="0">
                <a:latin typeface="Microsoft Sans Serif"/>
                <a:cs typeface="Microsoft Sans Serif"/>
              </a:rPr>
              <a:t> el.inducido.del.generador.gira.a.una.velocidad.de.60.revoluciones.  por.segundo,.el.voltaje.generado.tiene.una.frecuencia.de.60. </a:t>
            </a:r>
            <a:r>
              <a:rPr sz="1000" spc="30" dirty="0">
                <a:latin typeface="Microsoft Sans Serif"/>
                <a:cs typeface="Microsoft Sans Serif"/>
              </a:rPr>
              <a:t> </a:t>
            </a:r>
            <a:r>
              <a:rPr sz="1000" spc="20" dirty="0">
                <a:latin typeface="Microsoft Sans Serif"/>
                <a:cs typeface="Microsoft Sans Serif"/>
              </a:rPr>
              <a:t>ciclos.por.segundo..La.unidad.reconocida.para.la.frecuencia.es. </a:t>
            </a:r>
            <a:r>
              <a:rPr sz="1000" spc="25" dirty="0">
                <a:latin typeface="Microsoft Sans Serif"/>
                <a:cs typeface="Microsoft Sans Serif"/>
              </a:rPr>
              <a:t> </a:t>
            </a:r>
            <a:r>
              <a:rPr sz="1000" b="1" spc="5" dirty="0">
                <a:latin typeface="Arial"/>
                <a:cs typeface="Arial"/>
              </a:rPr>
              <a:t>hercios</a:t>
            </a:r>
            <a:r>
              <a:rPr sz="1000" spc="5" dirty="0">
                <a:latin typeface="Microsoft Sans Serif"/>
                <a:cs typeface="Microsoft Sans Serif"/>
              </a:rPr>
              <a:t>,</a:t>
            </a:r>
            <a:r>
              <a:rPr sz="1000" spc="-10" dirty="0">
                <a:latin typeface="Microsoft Sans Serif"/>
                <a:cs typeface="Microsoft Sans Serif"/>
              </a:rPr>
              <a:t> </a:t>
            </a:r>
            <a:r>
              <a:rPr sz="1000" spc="20" dirty="0">
                <a:latin typeface="Microsoft Sans Serif"/>
                <a:cs typeface="Microsoft Sans Serif"/>
              </a:rPr>
              <a:t>abreviado.</a:t>
            </a:r>
            <a:r>
              <a:rPr sz="1000" b="1" spc="20" dirty="0">
                <a:latin typeface="Arial"/>
                <a:cs typeface="Arial"/>
              </a:rPr>
              <a:t>Hz</a:t>
            </a:r>
            <a:r>
              <a:rPr sz="1000" spc="20" dirty="0">
                <a:latin typeface="Microsoft Sans Serif"/>
                <a:cs typeface="Microsoft Sans Serif"/>
              </a:rPr>
              <a:t>..</a:t>
            </a:r>
            <a:r>
              <a:rPr sz="1000" spc="-10" dirty="0">
                <a:latin typeface="Microsoft Sans Serif"/>
                <a:cs typeface="Microsoft Sans Serif"/>
              </a:rPr>
              <a:t> </a:t>
            </a:r>
            <a:r>
              <a:rPr sz="1000" spc="5" dirty="0">
                <a:latin typeface="Microsoft Sans Serif"/>
                <a:cs typeface="Microsoft Sans Serif"/>
              </a:rPr>
              <a:t>.Hz.es.igual.a.</a:t>
            </a:r>
            <a:r>
              <a:rPr sz="1000" spc="-10" dirty="0">
                <a:latin typeface="Microsoft Sans Serif"/>
                <a:cs typeface="Microsoft Sans Serif"/>
              </a:rPr>
              <a:t> </a:t>
            </a:r>
            <a:r>
              <a:rPr sz="1000" spc="25" dirty="0">
                <a:latin typeface="Microsoft Sans Serif"/>
                <a:cs typeface="Microsoft Sans Serif"/>
              </a:rPr>
              <a:t>.ciclo.por.segundo.</a:t>
            </a:r>
            <a:endParaRPr sz="1000">
              <a:latin typeface="Microsoft Sans Serif"/>
              <a:cs typeface="Microsoft Sans Serif"/>
            </a:endParaRP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7975079" y="1787296"/>
            <a:ext cx="3900170" cy="1065530"/>
          </a:xfrm>
          <a:custGeom>
            <a:avLst/>
            <a:gdLst/>
            <a:ahLst/>
            <a:cxnLst/>
            <a:rect l="l" t="t" r="r" b="b"/>
            <a:pathLst>
              <a:path w="3900170" h="1065530">
                <a:moveTo>
                  <a:pt x="3814953" y="1000378"/>
                </a:moveTo>
                <a:lnTo>
                  <a:pt x="3809319" y="1022153"/>
                </a:lnTo>
                <a:lnTo>
                  <a:pt x="3803697" y="1037510"/>
                </a:lnTo>
                <a:lnTo>
                  <a:pt x="3798433" y="1045509"/>
                </a:lnTo>
                <a:lnTo>
                  <a:pt x="3793870" y="1045210"/>
                </a:lnTo>
                <a:lnTo>
                  <a:pt x="3783978" y="1020626"/>
                </a:lnTo>
                <a:lnTo>
                  <a:pt x="3775036" y="972237"/>
                </a:lnTo>
                <a:lnTo>
                  <a:pt x="3767285" y="913248"/>
                </a:lnTo>
                <a:lnTo>
                  <a:pt x="3760965" y="856869"/>
                </a:lnTo>
                <a:lnTo>
                  <a:pt x="3733545" y="547751"/>
                </a:lnTo>
              </a:path>
              <a:path w="3900170" h="1065530">
                <a:moveTo>
                  <a:pt x="3814953" y="1000378"/>
                </a:moveTo>
                <a:lnTo>
                  <a:pt x="3820908" y="966339"/>
                </a:lnTo>
                <a:lnTo>
                  <a:pt x="3826251" y="928276"/>
                </a:lnTo>
                <a:lnTo>
                  <a:pt x="3830738" y="889691"/>
                </a:lnTo>
                <a:lnTo>
                  <a:pt x="3834130" y="854087"/>
                </a:lnTo>
                <a:lnTo>
                  <a:pt x="3861562" y="544957"/>
                </a:lnTo>
              </a:path>
              <a:path w="3900170" h="1065530">
                <a:moveTo>
                  <a:pt x="3686047" y="81407"/>
                </a:moveTo>
                <a:lnTo>
                  <a:pt x="3680039" y="60146"/>
                </a:lnTo>
                <a:lnTo>
                  <a:pt x="3674457" y="45053"/>
                </a:lnTo>
                <a:lnTo>
                  <a:pt x="3669397" y="37151"/>
                </a:lnTo>
                <a:lnTo>
                  <a:pt x="3664953" y="37465"/>
                </a:lnTo>
                <a:lnTo>
                  <a:pt x="3654927" y="62055"/>
                </a:lnTo>
                <a:lnTo>
                  <a:pt x="3645755" y="110458"/>
                </a:lnTo>
                <a:lnTo>
                  <a:pt x="3637962" y="169481"/>
                </a:lnTo>
                <a:lnTo>
                  <a:pt x="3632072" y="225933"/>
                </a:lnTo>
                <a:lnTo>
                  <a:pt x="3604628" y="534924"/>
                </a:lnTo>
              </a:path>
              <a:path w="3900170" h="1065530">
                <a:moveTo>
                  <a:pt x="3686047" y="82296"/>
                </a:moveTo>
                <a:lnTo>
                  <a:pt x="3691962" y="115978"/>
                </a:lnTo>
                <a:lnTo>
                  <a:pt x="3697404" y="154114"/>
                </a:lnTo>
                <a:lnTo>
                  <a:pt x="3702185" y="192916"/>
                </a:lnTo>
                <a:lnTo>
                  <a:pt x="3706114" y="228600"/>
                </a:lnTo>
                <a:lnTo>
                  <a:pt x="3732657" y="537718"/>
                </a:lnTo>
              </a:path>
              <a:path w="3900170" h="1065530">
                <a:moveTo>
                  <a:pt x="3557003" y="992124"/>
                </a:moveTo>
                <a:lnTo>
                  <a:pt x="3551589" y="1013898"/>
                </a:lnTo>
                <a:lnTo>
                  <a:pt x="3546314" y="1029255"/>
                </a:lnTo>
                <a:lnTo>
                  <a:pt x="3541370" y="1037254"/>
                </a:lnTo>
                <a:lnTo>
                  <a:pt x="3536950" y="1036954"/>
                </a:lnTo>
                <a:lnTo>
                  <a:pt x="3526903" y="1012438"/>
                </a:lnTo>
                <a:lnTo>
                  <a:pt x="3517630" y="964072"/>
                </a:lnTo>
                <a:lnTo>
                  <a:pt x="3509571" y="905063"/>
                </a:lnTo>
                <a:lnTo>
                  <a:pt x="3503167" y="848614"/>
                </a:lnTo>
                <a:lnTo>
                  <a:pt x="3476625" y="539496"/>
                </a:lnTo>
              </a:path>
              <a:path w="3900170" h="1065530">
                <a:moveTo>
                  <a:pt x="3557003" y="992124"/>
                </a:moveTo>
                <a:lnTo>
                  <a:pt x="3563375" y="958084"/>
                </a:lnTo>
                <a:lnTo>
                  <a:pt x="3568820" y="920021"/>
                </a:lnTo>
                <a:lnTo>
                  <a:pt x="3573408" y="881436"/>
                </a:lnTo>
                <a:lnTo>
                  <a:pt x="3577209" y="845832"/>
                </a:lnTo>
                <a:lnTo>
                  <a:pt x="3604628" y="536828"/>
                </a:lnTo>
              </a:path>
              <a:path w="3900170" h="1065530">
                <a:moveTo>
                  <a:pt x="3430904" y="88773"/>
                </a:moveTo>
                <a:lnTo>
                  <a:pt x="3425285" y="67512"/>
                </a:lnTo>
                <a:lnTo>
                  <a:pt x="3419760" y="52419"/>
                </a:lnTo>
                <a:lnTo>
                  <a:pt x="3414760" y="44517"/>
                </a:lnTo>
                <a:lnTo>
                  <a:pt x="3410712" y="44830"/>
                </a:lnTo>
                <a:lnTo>
                  <a:pt x="3400307" y="69347"/>
                </a:lnTo>
                <a:lnTo>
                  <a:pt x="3391106" y="117713"/>
                </a:lnTo>
                <a:lnTo>
                  <a:pt x="3383262" y="176722"/>
                </a:lnTo>
                <a:lnTo>
                  <a:pt x="3376929" y="233172"/>
                </a:lnTo>
                <a:lnTo>
                  <a:pt x="3348609" y="542290"/>
                </a:lnTo>
              </a:path>
              <a:path w="3900170" h="1065530">
                <a:moveTo>
                  <a:pt x="3430904" y="89662"/>
                </a:moveTo>
                <a:lnTo>
                  <a:pt x="3436741" y="123326"/>
                </a:lnTo>
                <a:lnTo>
                  <a:pt x="3441874" y="161432"/>
                </a:lnTo>
                <a:lnTo>
                  <a:pt x="3446317" y="200229"/>
                </a:lnTo>
                <a:lnTo>
                  <a:pt x="3450082" y="235966"/>
                </a:lnTo>
                <a:lnTo>
                  <a:pt x="3477514" y="544957"/>
                </a:lnTo>
              </a:path>
              <a:path w="3900170" h="1065530">
                <a:moveTo>
                  <a:pt x="3302000" y="999490"/>
                </a:moveTo>
                <a:lnTo>
                  <a:pt x="3296880" y="1021264"/>
                </a:lnTo>
                <a:lnTo>
                  <a:pt x="3291522" y="1036621"/>
                </a:lnTo>
                <a:lnTo>
                  <a:pt x="3286355" y="1044620"/>
                </a:lnTo>
                <a:lnTo>
                  <a:pt x="3281807" y="1044321"/>
                </a:lnTo>
                <a:lnTo>
                  <a:pt x="3271911" y="1019730"/>
                </a:lnTo>
                <a:lnTo>
                  <a:pt x="3262974" y="971327"/>
                </a:lnTo>
                <a:lnTo>
                  <a:pt x="3255230" y="912304"/>
                </a:lnTo>
                <a:lnTo>
                  <a:pt x="3248914" y="855852"/>
                </a:lnTo>
                <a:lnTo>
                  <a:pt x="3220592" y="546862"/>
                </a:lnTo>
              </a:path>
              <a:path w="3900170" h="1065530">
                <a:moveTo>
                  <a:pt x="3302889" y="999490"/>
                </a:moveTo>
                <a:lnTo>
                  <a:pt x="3308310" y="965432"/>
                </a:lnTo>
                <a:lnTo>
                  <a:pt x="3313588" y="927339"/>
                </a:lnTo>
                <a:lnTo>
                  <a:pt x="3318533" y="888749"/>
                </a:lnTo>
                <a:lnTo>
                  <a:pt x="3322954" y="853198"/>
                </a:lnTo>
                <a:lnTo>
                  <a:pt x="3348609" y="544068"/>
                </a:lnTo>
              </a:path>
              <a:path w="3900170" h="1065530">
                <a:moveTo>
                  <a:pt x="3172967" y="82296"/>
                </a:moveTo>
                <a:lnTo>
                  <a:pt x="3167921" y="60521"/>
                </a:lnTo>
                <a:lnTo>
                  <a:pt x="3162601" y="45164"/>
                </a:lnTo>
                <a:lnTo>
                  <a:pt x="3157448" y="37165"/>
                </a:lnTo>
                <a:lnTo>
                  <a:pt x="3152902" y="37465"/>
                </a:lnTo>
                <a:lnTo>
                  <a:pt x="3142994" y="62055"/>
                </a:lnTo>
                <a:lnTo>
                  <a:pt x="3134026" y="110458"/>
                </a:lnTo>
                <a:lnTo>
                  <a:pt x="3126273" y="169481"/>
                </a:lnTo>
                <a:lnTo>
                  <a:pt x="3120009" y="225933"/>
                </a:lnTo>
                <a:lnTo>
                  <a:pt x="3092577" y="534924"/>
                </a:lnTo>
              </a:path>
              <a:path w="3900170" h="1065530">
                <a:moveTo>
                  <a:pt x="3172967" y="82296"/>
                </a:moveTo>
                <a:lnTo>
                  <a:pt x="3179337" y="116353"/>
                </a:lnTo>
                <a:lnTo>
                  <a:pt x="3184779" y="154447"/>
                </a:lnTo>
                <a:lnTo>
                  <a:pt x="3189362" y="193041"/>
                </a:lnTo>
                <a:lnTo>
                  <a:pt x="3193161" y="228600"/>
                </a:lnTo>
                <a:lnTo>
                  <a:pt x="3220592" y="537718"/>
                </a:lnTo>
              </a:path>
              <a:path w="3900170" h="1065530">
                <a:moveTo>
                  <a:pt x="3044952" y="1001280"/>
                </a:moveTo>
                <a:lnTo>
                  <a:pt x="3039009" y="1022533"/>
                </a:lnTo>
                <a:lnTo>
                  <a:pt x="3033464" y="1037623"/>
                </a:lnTo>
                <a:lnTo>
                  <a:pt x="3028424" y="1045523"/>
                </a:lnTo>
                <a:lnTo>
                  <a:pt x="3023997" y="1045210"/>
                </a:lnTo>
                <a:lnTo>
                  <a:pt x="3013948" y="1020626"/>
                </a:lnTo>
                <a:lnTo>
                  <a:pt x="3004661" y="972237"/>
                </a:lnTo>
                <a:lnTo>
                  <a:pt x="2996565" y="913248"/>
                </a:lnTo>
                <a:lnTo>
                  <a:pt x="2990088" y="856869"/>
                </a:lnTo>
                <a:lnTo>
                  <a:pt x="2963672" y="547751"/>
                </a:lnTo>
              </a:path>
              <a:path w="3900170" h="1065530">
                <a:moveTo>
                  <a:pt x="3044952" y="1000378"/>
                </a:moveTo>
                <a:lnTo>
                  <a:pt x="3050821" y="966719"/>
                </a:lnTo>
                <a:lnTo>
                  <a:pt x="3056096" y="928614"/>
                </a:lnTo>
                <a:lnTo>
                  <a:pt x="3060846" y="889818"/>
                </a:lnTo>
                <a:lnTo>
                  <a:pt x="3065145" y="854087"/>
                </a:lnTo>
                <a:lnTo>
                  <a:pt x="3091688" y="544957"/>
                </a:lnTo>
              </a:path>
              <a:path w="3900170" h="1065530">
                <a:moveTo>
                  <a:pt x="2916047" y="90550"/>
                </a:moveTo>
                <a:lnTo>
                  <a:pt x="2910604" y="68776"/>
                </a:lnTo>
                <a:lnTo>
                  <a:pt x="2905225" y="53419"/>
                </a:lnTo>
                <a:lnTo>
                  <a:pt x="2900014" y="45420"/>
                </a:lnTo>
                <a:lnTo>
                  <a:pt x="2895079" y="45720"/>
                </a:lnTo>
                <a:lnTo>
                  <a:pt x="2885551" y="70308"/>
                </a:lnTo>
                <a:lnTo>
                  <a:pt x="2876532" y="118697"/>
                </a:lnTo>
                <a:lnTo>
                  <a:pt x="2868534" y="177682"/>
                </a:lnTo>
                <a:lnTo>
                  <a:pt x="2862072" y="234061"/>
                </a:lnTo>
                <a:lnTo>
                  <a:pt x="2835655" y="543178"/>
                </a:lnTo>
              </a:path>
              <a:path w="3900170" h="1065530">
                <a:moveTo>
                  <a:pt x="2916047" y="90550"/>
                </a:moveTo>
                <a:lnTo>
                  <a:pt x="2922411" y="124590"/>
                </a:lnTo>
                <a:lnTo>
                  <a:pt x="2927853" y="162655"/>
                </a:lnTo>
                <a:lnTo>
                  <a:pt x="2932440" y="201243"/>
                </a:lnTo>
                <a:lnTo>
                  <a:pt x="2936240" y="236854"/>
                </a:lnTo>
                <a:lnTo>
                  <a:pt x="2963672" y="545973"/>
                </a:lnTo>
              </a:path>
              <a:path w="3900170" h="1065530">
                <a:moveTo>
                  <a:pt x="2789936" y="994028"/>
                </a:moveTo>
                <a:lnTo>
                  <a:pt x="2784302" y="1015287"/>
                </a:lnTo>
                <a:lnTo>
                  <a:pt x="2778680" y="1030366"/>
                </a:lnTo>
                <a:lnTo>
                  <a:pt x="2773416" y="1038230"/>
                </a:lnTo>
                <a:lnTo>
                  <a:pt x="2768854" y="1037844"/>
                </a:lnTo>
                <a:lnTo>
                  <a:pt x="2758946" y="1013327"/>
                </a:lnTo>
                <a:lnTo>
                  <a:pt x="2749978" y="964961"/>
                </a:lnTo>
                <a:lnTo>
                  <a:pt x="2742225" y="905952"/>
                </a:lnTo>
                <a:lnTo>
                  <a:pt x="2735961" y="849502"/>
                </a:lnTo>
                <a:lnTo>
                  <a:pt x="2707640" y="540385"/>
                </a:lnTo>
              </a:path>
              <a:path w="3900170" h="1065530">
                <a:moveTo>
                  <a:pt x="2789936" y="993013"/>
                </a:moveTo>
                <a:lnTo>
                  <a:pt x="2795341" y="959401"/>
                </a:lnTo>
                <a:lnTo>
                  <a:pt x="2800519" y="921291"/>
                </a:lnTo>
                <a:lnTo>
                  <a:pt x="2805200" y="882468"/>
                </a:lnTo>
                <a:lnTo>
                  <a:pt x="2809113" y="846721"/>
                </a:lnTo>
                <a:lnTo>
                  <a:pt x="2835655" y="537718"/>
                </a:lnTo>
              </a:path>
              <a:path w="3900170" h="1065530">
                <a:moveTo>
                  <a:pt x="2660904" y="83185"/>
                </a:moveTo>
                <a:lnTo>
                  <a:pt x="2655841" y="61412"/>
                </a:lnTo>
                <a:lnTo>
                  <a:pt x="2650420" y="46069"/>
                </a:lnTo>
                <a:lnTo>
                  <a:pt x="2644998" y="38107"/>
                </a:lnTo>
                <a:lnTo>
                  <a:pt x="2639936" y="38480"/>
                </a:lnTo>
                <a:lnTo>
                  <a:pt x="2630424" y="62997"/>
                </a:lnTo>
                <a:lnTo>
                  <a:pt x="2621516" y="111363"/>
                </a:lnTo>
                <a:lnTo>
                  <a:pt x="2613820" y="170372"/>
                </a:lnTo>
                <a:lnTo>
                  <a:pt x="2607945" y="226822"/>
                </a:lnTo>
                <a:lnTo>
                  <a:pt x="2579611" y="535813"/>
                </a:lnTo>
              </a:path>
              <a:path w="3900170" h="1065530">
                <a:moveTo>
                  <a:pt x="2661920" y="83185"/>
                </a:moveTo>
                <a:lnTo>
                  <a:pt x="2667327" y="117242"/>
                </a:lnTo>
                <a:lnTo>
                  <a:pt x="2672508" y="155336"/>
                </a:lnTo>
                <a:lnTo>
                  <a:pt x="2677189" y="193930"/>
                </a:lnTo>
                <a:lnTo>
                  <a:pt x="2681097" y="229489"/>
                </a:lnTo>
                <a:lnTo>
                  <a:pt x="2707640" y="538607"/>
                </a:lnTo>
              </a:path>
              <a:path w="3900170" h="1065530">
                <a:moveTo>
                  <a:pt x="2531986" y="1000378"/>
                </a:moveTo>
                <a:lnTo>
                  <a:pt x="2526941" y="1022153"/>
                </a:lnTo>
                <a:lnTo>
                  <a:pt x="2521624" y="1037510"/>
                </a:lnTo>
                <a:lnTo>
                  <a:pt x="2516471" y="1045509"/>
                </a:lnTo>
                <a:lnTo>
                  <a:pt x="2511920" y="1045210"/>
                </a:lnTo>
                <a:lnTo>
                  <a:pt x="2501889" y="1020626"/>
                </a:lnTo>
                <a:lnTo>
                  <a:pt x="2492717" y="972237"/>
                </a:lnTo>
                <a:lnTo>
                  <a:pt x="2484927" y="913248"/>
                </a:lnTo>
                <a:lnTo>
                  <a:pt x="2479040" y="856869"/>
                </a:lnTo>
                <a:lnTo>
                  <a:pt x="2451595" y="547751"/>
                </a:lnTo>
              </a:path>
              <a:path w="3900170" h="1065530">
                <a:moveTo>
                  <a:pt x="2531986" y="1000378"/>
                </a:moveTo>
                <a:lnTo>
                  <a:pt x="2538363" y="966339"/>
                </a:lnTo>
                <a:lnTo>
                  <a:pt x="2543806" y="928276"/>
                </a:lnTo>
                <a:lnTo>
                  <a:pt x="2548388" y="889691"/>
                </a:lnTo>
                <a:lnTo>
                  <a:pt x="2552179" y="854087"/>
                </a:lnTo>
                <a:lnTo>
                  <a:pt x="2579611" y="544957"/>
                </a:lnTo>
              </a:path>
              <a:path w="3900170" h="1065530">
                <a:moveTo>
                  <a:pt x="2403093" y="81407"/>
                </a:moveTo>
                <a:lnTo>
                  <a:pt x="2397619" y="60146"/>
                </a:lnTo>
                <a:lnTo>
                  <a:pt x="2392346" y="45053"/>
                </a:lnTo>
                <a:lnTo>
                  <a:pt x="2387431" y="37151"/>
                </a:lnTo>
                <a:lnTo>
                  <a:pt x="2383028" y="37465"/>
                </a:lnTo>
                <a:lnTo>
                  <a:pt x="2372977" y="62055"/>
                </a:lnTo>
                <a:lnTo>
                  <a:pt x="2363685" y="110458"/>
                </a:lnTo>
                <a:lnTo>
                  <a:pt x="2355585" y="169481"/>
                </a:lnTo>
                <a:lnTo>
                  <a:pt x="2349106" y="225933"/>
                </a:lnTo>
                <a:lnTo>
                  <a:pt x="2322563" y="534924"/>
                </a:lnTo>
              </a:path>
              <a:path w="3900170" h="1065530">
                <a:moveTo>
                  <a:pt x="2403970" y="82296"/>
                </a:moveTo>
                <a:lnTo>
                  <a:pt x="2409829" y="115978"/>
                </a:lnTo>
                <a:lnTo>
                  <a:pt x="2415076" y="154114"/>
                </a:lnTo>
                <a:lnTo>
                  <a:pt x="2419818" y="192916"/>
                </a:lnTo>
                <a:lnTo>
                  <a:pt x="2424163" y="228600"/>
                </a:lnTo>
                <a:lnTo>
                  <a:pt x="2450579" y="537718"/>
                </a:lnTo>
              </a:path>
              <a:path w="3900170" h="1065530">
                <a:moveTo>
                  <a:pt x="2275065" y="992124"/>
                </a:moveTo>
                <a:lnTo>
                  <a:pt x="2269581" y="1013898"/>
                </a:lnTo>
                <a:lnTo>
                  <a:pt x="2264202" y="1029255"/>
                </a:lnTo>
                <a:lnTo>
                  <a:pt x="2258986" y="1037254"/>
                </a:lnTo>
                <a:lnTo>
                  <a:pt x="2253996" y="1036954"/>
                </a:lnTo>
                <a:lnTo>
                  <a:pt x="2244534" y="1012438"/>
                </a:lnTo>
                <a:lnTo>
                  <a:pt x="2235549" y="964072"/>
                </a:lnTo>
                <a:lnTo>
                  <a:pt x="2227564" y="905063"/>
                </a:lnTo>
                <a:lnTo>
                  <a:pt x="2221103" y="848614"/>
                </a:lnTo>
                <a:lnTo>
                  <a:pt x="2194547" y="539496"/>
                </a:lnTo>
              </a:path>
              <a:path w="3900170" h="1065530">
                <a:moveTo>
                  <a:pt x="2275065" y="992124"/>
                </a:moveTo>
                <a:lnTo>
                  <a:pt x="2281422" y="958084"/>
                </a:lnTo>
                <a:lnTo>
                  <a:pt x="2286823" y="920021"/>
                </a:lnTo>
                <a:lnTo>
                  <a:pt x="2291365" y="881436"/>
                </a:lnTo>
                <a:lnTo>
                  <a:pt x="2295143" y="845832"/>
                </a:lnTo>
                <a:lnTo>
                  <a:pt x="2322563" y="536828"/>
                </a:lnTo>
              </a:path>
              <a:path w="3900170" h="1065530">
                <a:moveTo>
                  <a:pt x="2148840" y="88773"/>
                </a:moveTo>
                <a:lnTo>
                  <a:pt x="2143274" y="67512"/>
                </a:lnTo>
                <a:lnTo>
                  <a:pt x="2137689" y="52419"/>
                </a:lnTo>
                <a:lnTo>
                  <a:pt x="2132437" y="44517"/>
                </a:lnTo>
                <a:lnTo>
                  <a:pt x="2127872" y="44830"/>
                </a:lnTo>
                <a:lnTo>
                  <a:pt x="2117971" y="69347"/>
                </a:lnTo>
                <a:lnTo>
                  <a:pt x="2109006" y="117713"/>
                </a:lnTo>
                <a:lnTo>
                  <a:pt x="2101251" y="176722"/>
                </a:lnTo>
                <a:lnTo>
                  <a:pt x="2094979" y="233172"/>
                </a:lnTo>
                <a:lnTo>
                  <a:pt x="2066543" y="542290"/>
                </a:lnTo>
              </a:path>
              <a:path w="3900170" h="1065530">
                <a:moveTo>
                  <a:pt x="2148840" y="89662"/>
                </a:moveTo>
                <a:lnTo>
                  <a:pt x="2154320" y="123326"/>
                </a:lnTo>
                <a:lnTo>
                  <a:pt x="2159538" y="161432"/>
                </a:lnTo>
                <a:lnTo>
                  <a:pt x="2164229" y="200229"/>
                </a:lnTo>
                <a:lnTo>
                  <a:pt x="2168131" y="235966"/>
                </a:lnTo>
                <a:lnTo>
                  <a:pt x="2194547" y="544957"/>
                </a:lnTo>
              </a:path>
              <a:path w="3900170" h="1065530">
                <a:moveTo>
                  <a:pt x="2019935" y="999490"/>
                </a:moveTo>
                <a:lnTo>
                  <a:pt x="2014869" y="1021264"/>
                </a:lnTo>
                <a:lnTo>
                  <a:pt x="2009452" y="1036621"/>
                </a:lnTo>
                <a:lnTo>
                  <a:pt x="2004038" y="1044620"/>
                </a:lnTo>
                <a:lnTo>
                  <a:pt x="1998979" y="1044321"/>
                </a:lnTo>
                <a:lnTo>
                  <a:pt x="1989458" y="1019730"/>
                </a:lnTo>
                <a:lnTo>
                  <a:pt x="1980542" y="971327"/>
                </a:lnTo>
                <a:lnTo>
                  <a:pt x="1972841" y="912304"/>
                </a:lnTo>
                <a:lnTo>
                  <a:pt x="1966963" y="855852"/>
                </a:lnTo>
                <a:lnTo>
                  <a:pt x="1938527" y="546862"/>
                </a:lnTo>
              </a:path>
              <a:path w="3900170" h="1065530">
                <a:moveTo>
                  <a:pt x="2020811" y="999490"/>
                </a:moveTo>
                <a:lnTo>
                  <a:pt x="2026156" y="965432"/>
                </a:lnTo>
                <a:lnTo>
                  <a:pt x="2031141" y="927339"/>
                </a:lnTo>
                <a:lnTo>
                  <a:pt x="2035789" y="888749"/>
                </a:lnTo>
                <a:lnTo>
                  <a:pt x="2040127" y="853198"/>
                </a:lnTo>
                <a:lnTo>
                  <a:pt x="2066543" y="544068"/>
                </a:lnTo>
              </a:path>
              <a:path w="3900170" h="1065530">
                <a:moveTo>
                  <a:pt x="1891029" y="82296"/>
                </a:moveTo>
                <a:lnTo>
                  <a:pt x="1885983" y="60521"/>
                </a:lnTo>
                <a:lnTo>
                  <a:pt x="1880663" y="45164"/>
                </a:lnTo>
                <a:lnTo>
                  <a:pt x="1875510" y="37165"/>
                </a:lnTo>
                <a:lnTo>
                  <a:pt x="1870964" y="37465"/>
                </a:lnTo>
                <a:lnTo>
                  <a:pt x="1860929" y="62055"/>
                </a:lnTo>
                <a:lnTo>
                  <a:pt x="1851739" y="110458"/>
                </a:lnTo>
                <a:lnTo>
                  <a:pt x="1843907" y="169481"/>
                </a:lnTo>
                <a:lnTo>
                  <a:pt x="1837943" y="225933"/>
                </a:lnTo>
                <a:lnTo>
                  <a:pt x="1810512" y="534924"/>
                </a:lnTo>
              </a:path>
              <a:path w="3900170" h="1065530">
                <a:moveTo>
                  <a:pt x="1891029" y="82296"/>
                </a:moveTo>
                <a:lnTo>
                  <a:pt x="1897374" y="116353"/>
                </a:lnTo>
                <a:lnTo>
                  <a:pt x="1902772" y="154447"/>
                </a:lnTo>
                <a:lnTo>
                  <a:pt x="1907315" y="193041"/>
                </a:lnTo>
                <a:lnTo>
                  <a:pt x="1911096" y="228600"/>
                </a:lnTo>
                <a:lnTo>
                  <a:pt x="1938527" y="537718"/>
                </a:lnTo>
              </a:path>
              <a:path w="3900170" h="1065530">
                <a:moveTo>
                  <a:pt x="1762125" y="1001280"/>
                </a:moveTo>
                <a:lnTo>
                  <a:pt x="1756634" y="1022533"/>
                </a:lnTo>
                <a:lnTo>
                  <a:pt x="1751250" y="1037623"/>
                </a:lnTo>
                <a:lnTo>
                  <a:pt x="1746033" y="1045523"/>
                </a:lnTo>
                <a:lnTo>
                  <a:pt x="1741042" y="1045210"/>
                </a:lnTo>
                <a:lnTo>
                  <a:pt x="1731520" y="1020626"/>
                </a:lnTo>
                <a:lnTo>
                  <a:pt x="1722539" y="972237"/>
                </a:lnTo>
                <a:lnTo>
                  <a:pt x="1714586" y="913248"/>
                </a:lnTo>
                <a:lnTo>
                  <a:pt x="1708150" y="856869"/>
                </a:lnTo>
                <a:lnTo>
                  <a:pt x="1681607" y="547751"/>
                </a:lnTo>
              </a:path>
              <a:path w="3900170" h="1065530">
                <a:moveTo>
                  <a:pt x="1763014" y="1000378"/>
                </a:moveTo>
                <a:lnTo>
                  <a:pt x="1768849" y="966719"/>
                </a:lnTo>
                <a:lnTo>
                  <a:pt x="1773982" y="928614"/>
                </a:lnTo>
                <a:lnTo>
                  <a:pt x="1778421" y="889818"/>
                </a:lnTo>
                <a:lnTo>
                  <a:pt x="1782178" y="854087"/>
                </a:lnTo>
                <a:lnTo>
                  <a:pt x="1809623" y="544957"/>
                </a:lnTo>
              </a:path>
              <a:path w="3900170" h="1065530">
                <a:moveTo>
                  <a:pt x="1634109" y="90550"/>
                </a:moveTo>
                <a:lnTo>
                  <a:pt x="1628618" y="68776"/>
                </a:lnTo>
                <a:lnTo>
                  <a:pt x="1623234" y="53419"/>
                </a:lnTo>
                <a:lnTo>
                  <a:pt x="1618017" y="45420"/>
                </a:lnTo>
                <a:lnTo>
                  <a:pt x="1613027" y="45720"/>
                </a:lnTo>
                <a:lnTo>
                  <a:pt x="1602994" y="70308"/>
                </a:lnTo>
                <a:lnTo>
                  <a:pt x="1593818" y="118697"/>
                </a:lnTo>
                <a:lnTo>
                  <a:pt x="1586023" y="177682"/>
                </a:lnTo>
                <a:lnTo>
                  <a:pt x="1580134" y="234061"/>
                </a:lnTo>
                <a:lnTo>
                  <a:pt x="1553578" y="543178"/>
                </a:lnTo>
              </a:path>
              <a:path w="3900170" h="1065530">
                <a:moveTo>
                  <a:pt x="1634109" y="90550"/>
                </a:moveTo>
                <a:lnTo>
                  <a:pt x="1640459" y="124590"/>
                </a:lnTo>
                <a:lnTo>
                  <a:pt x="1645856" y="162655"/>
                </a:lnTo>
                <a:lnTo>
                  <a:pt x="1650396" y="201243"/>
                </a:lnTo>
                <a:lnTo>
                  <a:pt x="1654175" y="236854"/>
                </a:lnTo>
                <a:lnTo>
                  <a:pt x="1681607" y="545973"/>
                </a:lnTo>
              </a:path>
              <a:path w="3900170" h="1065530">
                <a:moveTo>
                  <a:pt x="1507871" y="994028"/>
                </a:moveTo>
                <a:lnTo>
                  <a:pt x="1502310" y="1015287"/>
                </a:lnTo>
                <a:lnTo>
                  <a:pt x="1496725" y="1030366"/>
                </a:lnTo>
                <a:lnTo>
                  <a:pt x="1491470" y="1038230"/>
                </a:lnTo>
                <a:lnTo>
                  <a:pt x="1486903" y="1037844"/>
                </a:lnTo>
                <a:lnTo>
                  <a:pt x="1476875" y="1013327"/>
                </a:lnTo>
                <a:lnTo>
                  <a:pt x="1467689" y="964961"/>
                </a:lnTo>
                <a:lnTo>
                  <a:pt x="1459858" y="905952"/>
                </a:lnTo>
                <a:lnTo>
                  <a:pt x="1453896" y="849502"/>
                </a:lnTo>
                <a:lnTo>
                  <a:pt x="1425575" y="540385"/>
                </a:lnTo>
              </a:path>
              <a:path w="3900170" h="1065530">
                <a:moveTo>
                  <a:pt x="1507871" y="993013"/>
                </a:moveTo>
                <a:lnTo>
                  <a:pt x="1513332" y="959401"/>
                </a:lnTo>
                <a:lnTo>
                  <a:pt x="1518507" y="921291"/>
                </a:lnTo>
                <a:lnTo>
                  <a:pt x="1523158" y="882468"/>
                </a:lnTo>
                <a:lnTo>
                  <a:pt x="1527048" y="846721"/>
                </a:lnTo>
                <a:lnTo>
                  <a:pt x="1553578" y="537718"/>
                </a:lnTo>
              </a:path>
              <a:path w="3900170" h="1065530">
                <a:moveTo>
                  <a:pt x="1378953" y="83185"/>
                </a:moveTo>
                <a:lnTo>
                  <a:pt x="1373893" y="61412"/>
                </a:lnTo>
                <a:lnTo>
                  <a:pt x="1368466" y="46069"/>
                </a:lnTo>
                <a:lnTo>
                  <a:pt x="1363015" y="38107"/>
                </a:lnTo>
                <a:lnTo>
                  <a:pt x="1357884" y="38480"/>
                </a:lnTo>
                <a:lnTo>
                  <a:pt x="1348436" y="62997"/>
                </a:lnTo>
                <a:lnTo>
                  <a:pt x="1339548" y="111363"/>
                </a:lnTo>
                <a:lnTo>
                  <a:pt x="1331827" y="170372"/>
                </a:lnTo>
                <a:lnTo>
                  <a:pt x="1325879" y="226822"/>
                </a:lnTo>
                <a:lnTo>
                  <a:pt x="1297559" y="535813"/>
                </a:lnTo>
              </a:path>
              <a:path w="3900170" h="1065530">
                <a:moveTo>
                  <a:pt x="1379854" y="83185"/>
                </a:moveTo>
                <a:lnTo>
                  <a:pt x="1385190" y="117242"/>
                </a:lnTo>
                <a:lnTo>
                  <a:pt x="1390157" y="155336"/>
                </a:lnTo>
                <a:lnTo>
                  <a:pt x="1394767" y="193930"/>
                </a:lnTo>
                <a:lnTo>
                  <a:pt x="1399032" y="229489"/>
                </a:lnTo>
                <a:lnTo>
                  <a:pt x="1425575" y="538607"/>
                </a:lnTo>
              </a:path>
              <a:path w="3900170" h="1065530">
                <a:moveTo>
                  <a:pt x="1250061" y="1000378"/>
                </a:moveTo>
                <a:lnTo>
                  <a:pt x="1244959" y="1022153"/>
                </a:lnTo>
                <a:lnTo>
                  <a:pt x="1239631" y="1037510"/>
                </a:lnTo>
                <a:lnTo>
                  <a:pt x="1234469" y="1045509"/>
                </a:lnTo>
                <a:lnTo>
                  <a:pt x="1229867" y="1045210"/>
                </a:lnTo>
                <a:lnTo>
                  <a:pt x="1219852" y="1020626"/>
                </a:lnTo>
                <a:lnTo>
                  <a:pt x="1210706" y="972237"/>
                </a:lnTo>
                <a:lnTo>
                  <a:pt x="1202918" y="913248"/>
                </a:lnTo>
                <a:lnTo>
                  <a:pt x="1196975" y="856869"/>
                </a:lnTo>
                <a:lnTo>
                  <a:pt x="1169542" y="547751"/>
                </a:lnTo>
              </a:path>
              <a:path w="3900170" h="1065530">
                <a:moveTo>
                  <a:pt x="1250061" y="1000378"/>
                </a:moveTo>
                <a:lnTo>
                  <a:pt x="1256411" y="966339"/>
                </a:lnTo>
                <a:lnTo>
                  <a:pt x="1261808" y="928276"/>
                </a:lnTo>
                <a:lnTo>
                  <a:pt x="1266348" y="889691"/>
                </a:lnTo>
                <a:lnTo>
                  <a:pt x="1270127" y="854087"/>
                </a:lnTo>
                <a:lnTo>
                  <a:pt x="1297559" y="544957"/>
                </a:lnTo>
              </a:path>
              <a:path w="3900170" h="1065530">
                <a:moveTo>
                  <a:pt x="1121155" y="81407"/>
                </a:moveTo>
                <a:lnTo>
                  <a:pt x="1115647" y="60146"/>
                </a:lnTo>
                <a:lnTo>
                  <a:pt x="1110234" y="45053"/>
                </a:lnTo>
                <a:lnTo>
                  <a:pt x="1105011" y="37151"/>
                </a:lnTo>
                <a:lnTo>
                  <a:pt x="1100074" y="37465"/>
                </a:lnTo>
                <a:lnTo>
                  <a:pt x="1090541" y="62055"/>
                </a:lnTo>
                <a:lnTo>
                  <a:pt x="1081531" y="110458"/>
                </a:lnTo>
                <a:lnTo>
                  <a:pt x="1073570" y="169481"/>
                </a:lnTo>
                <a:lnTo>
                  <a:pt x="1067180" y="225933"/>
                </a:lnTo>
                <a:lnTo>
                  <a:pt x="1040638" y="534924"/>
                </a:lnTo>
              </a:path>
              <a:path w="3900170" h="1065530">
                <a:moveTo>
                  <a:pt x="1122045" y="82296"/>
                </a:moveTo>
                <a:lnTo>
                  <a:pt x="1127881" y="115978"/>
                </a:lnTo>
                <a:lnTo>
                  <a:pt x="1133014" y="154114"/>
                </a:lnTo>
                <a:lnTo>
                  <a:pt x="1137457" y="192916"/>
                </a:lnTo>
                <a:lnTo>
                  <a:pt x="1141222" y="228600"/>
                </a:lnTo>
                <a:lnTo>
                  <a:pt x="1168653" y="537718"/>
                </a:lnTo>
              </a:path>
              <a:path w="3900170" h="1065530">
                <a:moveTo>
                  <a:pt x="993139" y="992124"/>
                </a:moveTo>
                <a:lnTo>
                  <a:pt x="987631" y="1013898"/>
                </a:lnTo>
                <a:lnTo>
                  <a:pt x="982218" y="1029255"/>
                </a:lnTo>
                <a:lnTo>
                  <a:pt x="976995" y="1037254"/>
                </a:lnTo>
                <a:lnTo>
                  <a:pt x="972058" y="1036954"/>
                </a:lnTo>
                <a:lnTo>
                  <a:pt x="962025" y="1012438"/>
                </a:lnTo>
                <a:lnTo>
                  <a:pt x="952849" y="964072"/>
                </a:lnTo>
                <a:lnTo>
                  <a:pt x="945054" y="905063"/>
                </a:lnTo>
                <a:lnTo>
                  <a:pt x="939164" y="848614"/>
                </a:lnTo>
                <a:lnTo>
                  <a:pt x="911733" y="539496"/>
                </a:lnTo>
              </a:path>
              <a:path w="3900170" h="1065530">
                <a:moveTo>
                  <a:pt x="993139" y="992124"/>
                </a:moveTo>
                <a:lnTo>
                  <a:pt x="999476" y="958084"/>
                </a:lnTo>
                <a:lnTo>
                  <a:pt x="1004776" y="920021"/>
                </a:lnTo>
                <a:lnTo>
                  <a:pt x="1009052" y="881436"/>
                </a:lnTo>
                <a:lnTo>
                  <a:pt x="1012316" y="845832"/>
                </a:lnTo>
                <a:lnTo>
                  <a:pt x="1040638" y="536828"/>
                </a:lnTo>
              </a:path>
              <a:path w="3900170" h="1065530">
                <a:moveTo>
                  <a:pt x="866901" y="88773"/>
                </a:moveTo>
                <a:lnTo>
                  <a:pt x="861286" y="67512"/>
                </a:lnTo>
                <a:lnTo>
                  <a:pt x="855694" y="52419"/>
                </a:lnTo>
                <a:lnTo>
                  <a:pt x="850435" y="44517"/>
                </a:lnTo>
                <a:lnTo>
                  <a:pt x="845820" y="44830"/>
                </a:lnTo>
                <a:lnTo>
                  <a:pt x="835804" y="69347"/>
                </a:lnTo>
                <a:lnTo>
                  <a:pt x="826658" y="117713"/>
                </a:lnTo>
                <a:lnTo>
                  <a:pt x="818870" y="176722"/>
                </a:lnTo>
                <a:lnTo>
                  <a:pt x="812926" y="233172"/>
                </a:lnTo>
                <a:lnTo>
                  <a:pt x="784605" y="542290"/>
                </a:lnTo>
              </a:path>
              <a:path w="3900170" h="1065530">
                <a:moveTo>
                  <a:pt x="866901" y="89662"/>
                </a:moveTo>
                <a:lnTo>
                  <a:pt x="872363" y="123326"/>
                </a:lnTo>
                <a:lnTo>
                  <a:pt x="877538" y="161432"/>
                </a:lnTo>
                <a:lnTo>
                  <a:pt x="882189" y="200229"/>
                </a:lnTo>
                <a:lnTo>
                  <a:pt x="886078" y="235966"/>
                </a:lnTo>
                <a:lnTo>
                  <a:pt x="912622" y="544957"/>
                </a:lnTo>
              </a:path>
              <a:path w="3900170" h="1065530">
                <a:moveTo>
                  <a:pt x="737997" y="999490"/>
                </a:moveTo>
                <a:lnTo>
                  <a:pt x="732881" y="1021264"/>
                </a:lnTo>
                <a:lnTo>
                  <a:pt x="727456" y="1036621"/>
                </a:lnTo>
                <a:lnTo>
                  <a:pt x="722030" y="1044620"/>
                </a:lnTo>
                <a:lnTo>
                  <a:pt x="716914" y="1044321"/>
                </a:lnTo>
                <a:lnTo>
                  <a:pt x="707038" y="1019730"/>
                </a:lnTo>
                <a:lnTo>
                  <a:pt x="698198" y="971327"/>
                </a:lnTo>
                <a:lnTo>
                  <a:pt x="690715" y="912304"/>
                </a:lnTo>
                <a:lnTo>
                  <a:pt x="684911" y="855852"/>
                </a:lnTo>
                <a:lnTo>
                  <a:pt x="656589" y="546862"/>
                </a:lnTo>
              </a:path>
              <a:path w="3900170" h="1065530">
                <a:moveTo>
                  <a:pt x="738886" y="999490"/>
                </a:moveTo>
                <a:lnTo>
                  <a:pt x="744221" y="965432"/>
                </a:lnTo>
                <a:lnTo>
                  <a:pt x="749188" y="927339"/>
                </a:lnTo>
                <a:lnTo>
                  <a:pt x="753798" y="888749"/>
                </a:lnTo>
                <a:lnTo>
                  <a:pt x="758063" y="853198"/>
                </a:lnTo>
                <a:lnTo>
                  <a:pt x="784605" y="544068"/>
                </a:lnTo>
              </a:path>
              <a:path w="3900170" h="1065530">
                <a:moveTo>
                  <a:pt x="609091" y="82296"/>
                </a:moveTo>
                <a:lnTo>
                  <a:pt x="603972" y="60521"/>
                </a:lnTo>
                <a:lnTo>
                  <a:pt x="598614" y="45164"/>
                </a:lnTo>
                <a:lnTo>
                  <a:pt x="593447" y="37165"/>
                </a:lnTo>
                <a:lnTo>
                  <a:pt x="588899" y="37465"/>
                </a:lnTo>
                <a:lnTo>
                  <a:pt x="578352" y="62055"/>
                </a:lnTo>
                <a:lnTo>
                  <a:pt x="568912" y="110458"/>
                </a:lnTo>
                <a:lnTo>
                  <a:pt x="561020" y="169481"/>
                </a:lnTo>
                <a:lnTo>
                  <a:pt x="555116" y="225933"/>
                </a:lnTo>
                <a:lnTo>
                  <a:pt x="527685" y="534924"/>
                </a:lnTo>
              </a:path>
              <a:path w="3900170" h="1065530">
                <a:moveTo>
                  <a:pt x="609091" y="82296"/>
                </a:moveTo>
                <a:lnTo>
                  <a:pt x="615441" y="116353"/>
                </a:lnTo>
                <a:lnTo>
                  <a:pt x="620839" y="154447"/>
                </a:lnTo>
                <a:lnTo>
                  <a:pt x="625379" y="193041"/>
                </a:lnTo>
                <a:lnTo>
                  <a:pt x="629158" y="228600"/>
                </a:lnTo>
                <a:lnTo>
                  <a:pt x="656589" y="537718"/>
                </a:lnTo>
              </a:path>
              <a:path w="3900170" h="1065530">
                <a:moveTo>
                  <a:pt x="479171" y="1001280"/>
                </a:moveTo>
                <a:lnTo>
                  <a:pt x="473594" y="1022533"/>
                </a:lnTo>
                <a:lnTo>
                  <a:pt x="467899" y="1037623"/>
                </a:lnTo>
                <a:lnTo>
                  <a:pt x="462347" y="1045523"/>
                </a:lnTo>
                <a:lnTo>
                  <a:pt x="457200" y="1045210"/>
                </a:lnTo>
                <a:lnTo>
                  <a:pt x="447613" y="1020626"/>
                </a:lnTo>
                <a:lnTo>
                  <a:pt x="438419" y="972237"/>
                </a:lnTo>
                <a:lnTo>
                  <a:pt x="430393" y="913248"/>
                </a:lnTo>
                <a:lnTo>
                  <a:pt x="424307" y="856869"/>
                </a:lnTo>
                <a:lnTo>
                  <a:pt x="397763" y="547751"/>
                </a:lnTo>
              </a:path>
              <a:path w="3900170" h="1065530">
                <a:moveTo>
                  <a:pt x="480060" y="1000378"/>
                </a:moveTo>
                <a:lnTo>
                  <a:pt x="485915" y="966719"/>
                </a:lnTo>
                <a:lnTo>
                  <a:pt x="491093" y="928614"/>
                </a:lnTo>
                <a:lnTo>
                  <a:pt x="495579" y="889818"/>
                </a:lnTo>
                <a:lnTo>
                  <a:pt x="499363" y="854087"/>
                </a:lnTo>
                <a:lnTo>
                  <a:pt x="526796" y="544957"/>
                </a:lnTo>
              </a:path>
              <a:path w="3900170" h="1065530">
                <a:moveTo>
                  <a:pt x="349376" y="90550"/>
                </a:moveTo>
                <a:lnTo>
                  <a:pt x="343886" y="68776"/>
                </a:lnTo>
                <a:lnTo>
                  <a:pt x="338502" y="53419"/>
                </a:lnTo>
                <a:lnTo>
                  <a:pt x="333285" y="45420"/>
                </a:lnTo>
                <a:lnTo>
                  <a:pt x="328294" y="45720"/>
                </a:lnTo>
                <a:lnTo>
                  <a:pt x="318262" y="70308"/>
                </a:lnTo>
                <a:lnTo>
                  <a:pt x="309086" y="118697"/>
                </a:lnTo>
                <a:lnTo>
                  <a:pt x="301291" y="177682"/>
                </a:lnTo>
                <a:lnTo>
                  <a:pt x="295401" y="234061"/>
                </a:lnTo>
                <a:lnTo>
                  <a:pt x="267969" y="543178"/>
                </a:lnTo>
              </a:path>
              <a:path w="3900170" h="1065530">
                <a:moveTo>
                  <a:pt x="349376" y="90550"/>
                </a:moveTo>
                <a:lnTo>
                  <a:pt x="355726" y="124590"/>
                </a:lnTo>
                <a:lnTo>
                  <a:pt x="361124" y="162655"/>
                </a:lnTo>
                <a:lnTo>
                  <a:pt x="365664" y="201243"/>
                </a:lnTo>
                <a:lnTo>
                  <a:pt x="369442" y="236854"/>
                </a:lnTo>
                <a:lnTo>
                  <a:pt x="397763" y="545973"/>
                </a:lnTo>
              </a:path>
              <a:path w="3900170" h="1065530">
                <a:moveTo>
                  <a:pt x="222250" y="994028"/>
                </a:moveTo>
                <a:lnTo>
                  <a:pt x="216634" y="1015287"/>
                </a:lnTo>
                <a:lnTo>
                  <a:pt x="211042" y="1030366"/>
                </a:lnTo>
                <a:lnTo>
                  <a:pt x="205783" y="1038230"/>
                </a:lnTo>
                <a:lnTo>
                  <a:pt x="201168" y="1037844"/>
                </a:lnTo>
                <a:lnTo>
                  <a:pt x="191152" y="1013327"/>
                </a:lnTo>
                <a:lnTo>
                  <a:pt x="182006" y="964961"/>
                </a:lnTo>
                <a:lnTo>
                  <a:pt x="174218" y="905952"/>
                </a:lnTo>
                <a:lnTo>
                  <a:pt x="168275" y="849502"/>
                </a:lnTo>
                <a:lnTo>
                  <a:pt x="139064" y="540385"/>
                </a:lnTo>
              </a:path>
              <a:path w="3900170" h="1065530">
                <a:moveTo>
                  <a:pt x="222250" y="993013"/>
                </a:moveTo>
                <a:lnTo>
                  <a:pt x="227585" y="959401"/>
                </a:lnTo>
                <a:lnTo>
                  <a:pt x="232552" y="921291"/>
                </a:lnTo>
                <a:lnTo>
                  <a:pt x="237162" y="882468"/>
                </a:lnTo>
                <a:lnTo>
                  <a:pt x="241426" y="846721"/>
                </a:lnTo>
                <a:lnTo>
                  <a:pt x="268858" y="537718"/>
                </a:lnTo>
              </a:path>
              <a:path w="3900170" h="1065530">
                <a:moveTo>
                  <a:pt x="92456" y="83185"/>
                </a:moveTo>
                <a:lnTo>
                  <a:pt x="87322" y="61412"/>
                </a:lnTo>
                <a:lnTo>
                  <a:pt x="81867" y="46069"/>
                </a:lnTo>
                <a:lnTo>
                  <a:pt x="76436" y="38107"/>
                </a:lnTo>
                <a:lnTo>
                  <a:pt x="71374" y="38480"/>
                </a:lnTo>
                <a:lnTo>
                  <a:pt x="60965" y="62997"/>
                </a:lnTo>
                <a:lnTo>
                  <a:pt x="51831" y="111363"/>
                </a:lnTo>
                <a:lnTo>
                  <a:pt x="44245" y="170372"/>
                </a:lnTo>
                <a:lnTo>
                  <a:pt x="38481" y="226822"/>
                </a:lnTo>
                <a:lnTo>
                  <a:pt x="10159" y="535813"/>
                </a:lnTo>
              </a:path>
              <a:path w="3900170" h="1065530">
                <a:moveTo>
                  <a:pt x="93344" y="83185"/>
                </a:moveTo>
                <a:lnTo>
                  <a:pt x="98627" y="117242"/>
                </a:lnTo>
                <a:lnTo>
                  <a:pt x="103600" y="155336"/>
                </a:lnTo>
                <a:lnTo>
                  <a:pt x="108239" y="193930"/>
                </a:lnTo>
                <a:lnTo>
                  <a:pt x="112521" y="229489"/>
                </a:lnTo>
                <a:lnTo>
                  <a:pt x="139064" y="538607"/>
                </a:lnTo>
              </a:path>
              <a:path w="3900170" h="1065530">
                <a:moveTo>
                  <a:pt x="3863340" y="0"/>
                </a:moveTo>
                <a:lnTo>
                  <a:pt x="3863340" y="1065276"/>
                </a:lnTo>
              </a:path>
              <a:path w="3900170" h="1065530">
                <a:moveTo>
                  <a:pt x="0" y="0"/>
                </a:moveTo>
                <a:lnTo>
                  <a:pt x="0" y="1065276"/>
                </a:lnTo>
              </a:path>
              <a:path w="3900170" h="1065530">
                <a:moveTo>
                  <a:pt x="3682" y="536828"/>
                </a:moveTo>
                <a:lnTo>
                  <a:pt x="3899903" y="536828"/>
                </a:lnTo>
              </a:path>
            </a:pathLst>
          </a:custGeom>
          <a:ln w="9144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grpSp>
        <p:nvGrpSpPr>
          <p:cNvPr id="3" name="object 3"/>
          <p:cNvGrpSpPr/>
          <p:nvPr/>
        </p:nvGrpSpPr>
        <p:grpSpPr>
          <a:xfrm>
            <a:off x="10367251" y="2907982"/>
            <a:ext cx="1445260" cy="72390"/>
            <a:chOff x="5312651" y="2907982"/>
            <a:chExt cx="1445260" cy="72390"/>
          </a:xfrm>
        </p:grpSpPr>
        <p:sp>
          <p:nvSpPr>
            <p:cNvPr id="4" name="object 4"/>
            <p:cNvSpPr/>
            <p:nvPr/>
          </p:nvSpPr>
          <p:spPr>
            <a:xfrm>
              <a:off x="5312651" y="2944012"/>
              <a:ext cx="1375410" cy="0"/>
            </a:xfrm>
            <a:custGeom>
              <a:avLst/>
              <a:gdLst/>
              <a:ahLst/>
              <a:cxnLst/>
              <a:rect l="l" t="t" r="r" b="b"/>
              <a:pathLst>
                <a:path w="1375409">
                  <a:moveTo>
                    <a:pt x="1375156" y="0"/>
                  </a:moveTo>
                  <a:lnTo>
                    <a:pt x="0" y="0"/>
                  </a:lnTo>
                </a:path>
              </a:pathLst>
            </a:custGeom>
            <a:ln w="9144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5" name="object 5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6667246" y="2907982"/>
              <a:ext cx="90500" cy="72199"/>
            </a:xfrm>
            <a:prstGeom prst="rect">
              <a:avLst/>
            </a:prstGeom>
          </p:spPr>
        </p:pic>
      </p:grpSp>
      <p:grpSp>
        <p:nvGrpSpPr>
          <p:cNvPr id="6" name="object 6"/>
          <p:cNvGrpSpPr/>
          <p:nvPr/>
        </p:nvGrpSpPr>
        <p:grpSpPr>
          <a:xfrm>
            <a:off x="8033143" y="2907982"/>
            <a:ext cx="1445260" cy="72390"/>
            <a:chOff x="2978543" y="2907982"/>
            <a:chExt cx="1445260" cy="72390"/>
          </a:xfrm>
        </p:grpSpPr>
        <p:sp>
          <p:nvSpPr>
            <p:cNvPr id="7" name="object 7"/>
            <p:cNvSpPr/>
            <p:nvPr/>
          </p:nvSpPr>
          <p:spPr>
            <a:xfrm>
              <a:off x="3048495" y="2944012"/>
              <a:ext cx="1375410" cy="0"/>
            </a:xfrm>
            <a:custGeom>
              <a:avLst/>
              <a:gdLst/>
              <a:ahLst/>
              <a:cxnLst/>
              <a:rect l="l" t="t" r="r" b="b"/>
              <a:pathLst>
                <a:path w="1375410">
                  <a:moveTo>
                    <a:pt x="0" y="0"/>
                  </a:moveTo>
                  <a:lnTo>
                    <a:pt x="1375270" y="0"/>
                  </a:lnTo>
                </a:path>
              </a:pathLst>
            </a:custGeom>
            <a:ln w="9144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8" name="object 8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2978543" y="2907982"/>
              <a:ext cx="90627" cy="72199"/>
            </a:xfrm>
            <a:prstGeom prst="rect">
              <a:avLst/>
            </a:prstGeom>
          </p:spPr>
        </p:pic>
      </p:grpSp>
      <p:grpSp>
        <p:nvGrpSpPr>
          <p:cNvPr id="9" name="object 9"/>
          <p:cNvGrpSpPr/>
          <p:nvPr/>
        </p:nvGrpSpPr>
        <p:grpSpPr>
          <a:xfrm>
            <a:off x="8314424" y="4731626"/>
            <a:ext cx="3414395" cy="1236980"/>
            <a:chOff x="3259823" y="4731626"/>
            <a:chExt cx="3414395" cy="1236980"/>
          </a:xfrm>
        </p:grpSpPr>
        <p:sp>
          <p:nvSpPr>
            <p:cNvPr id="10" name="object 10"/>
            <p:cNvSpPr/>
            <p:nvPr/>
          </p:nvSpPr>
          <p:spPr>
            <a:xfrm>
              <a:off x="3266173" y="5385638"/>
              <a:ext cx="2705100" cy="0"/>
            </a:xfrm>
            <a:custGeom>
              <a:avLst/>
              <a:gdLst/>
              <a:ahLst/>
              <a:cxnLst/>
              <a:rect l="l" t="t" r="r" b="b"/>
              <a:pathLst>
                <a:path w="2705100">
                  <a:moveTo>
                    <a:pt x="0" y="0"/>
                  </a:moveTo>
                  <a:lnTo>
                    <a:pt x="2704693" y="0"/>
                  </a:lnTo>
                </a:path>
              </a:pathLst>
            </a:custGeom>
            <a:ln w="1270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1" name="object 11"/>
            <p:cNvSpPr/>
            <p:nvPr/>
          </p:nvSpPr>
          <p:spPr>
            <a:xfrm>
              <a:off x="3266173" y="4743996"/>
              <a:ext cx="0" cy="1222375"/>
            </a:xfrm>
            <a:custGeom>
              <a:avLst/>
              <a:gdLst/>
              <a:ahLst/>
              <a:cxnLst/>
              <a:rect l="l" t="t" r="r" b="b"/>
              <a:pathLst>
                <a:path h="1222375">
                  <a:moveTo>
                    <a:pt x="0" y="1221866"/>
                  </a:moveTo>
                  <a:lnTo>
                    <a:pt x="0" y="0"/>
                  </a:lnTo>
                </a:path>
              </a:pathLst>
            </a:custGeom>
            <a:ln w="1270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2" name="object 12"/>
            <p:cNvSpPr/>
            <p:nvPr/>
          </p:nvSpPr>
          <p:spPr>
            <a:xfrm>
              <a:off x="3271977" y="4763249"/>
              <a:ext cx="2463800" cy="1185545"/>
            </a:xfrm>
            <a:custGeom>
              <a:avLst/>
              <a:gdLst/>
              <a:ahLst/>
              <a:cxnLst/>
              <a:rect l="l" t="t" r="r" b="b"/>
              <a:pathLst>
                <a:path w="2463800" h="1185545">
                  <a:moveTo>
                    <a:pt x="2463482" y="638187"/>
                  </a:moveTo>
                  <a:lnTo>
                    <a:pt x="2459482" y="637552"/>
                  </a:lnTo>
                  <a:lnTo>
                    <a:pt x="2455303" y="639178"/>
                  </a:lnTo>
                  <a:lnTo>
                    <a:pt x="2452674" y="642886"/>
                  </a:lnTo>
                  <a:lnTo>
                    <a:pt x="2396883" y="722020"/>
                  </a:lnTo>
                  <a:lnTo>
                    <a:pt x="2366200" y="765175"/>
                  </a:lnTo>
                  <a:lnTo>
                    <a:pt x="2335834" y="807199"/>
                  </a:lnTo>
                  <a:lnTo>
                    <a:pt x="2305710" y="847890"/>
                  </a:lnTo>
                  <a:lnTo>
                    <a:pt x="2275725" y="887031"/>
                  </a:lnTo>
                  <a:lnTo>
                    <a:pt x="2245804" y="924407"/>
                  </a:lnTo>
                  <a:lnTo>
                    <a:pt x="2215870" y="959827"/>
                  </a:lnTo>
                  <a:lnTo>
                    <a:pt x="2185835" y="993076"/>
                  </a:lnTo>
                  <a:lnTo>
                    <a:pt x="2155621" y="1023924"/>
                  </a:lnTo>
                  <a:lnTo>
                    <a:pt x="2104872" y="1069365"/>
                  </a:lnTo>
                  <a:lnTo>
                    <a:pt x="2052993" y="1106665"/>
                  </a:lnTo>
                  <a:lnTo>
                    <a:pt x="2011743" y="1129372"/>
                  </a:lnTo>
                  <a:lnTo>
                    <a:pt x="1969389" y="1146149"/>
                  </a:lnTo>
                  <a:lnTo>
                    <a:pt x="1925764" y="1156563"/>
                  </a:lnTo>
                  <a:lnTo>
                    <a:pt x="1880692" y="1160132"/>
                  </a:lnTo>
                  <a:lnTo>
                    <a:pt x="1847773" y="1160132"/>
                  </a:lnTo>
                  <a:lnTo>
                    <a:pt x="1847494" y="1160132"/>
                  </a:lnTo>
                  <a:lnTo>
                    <a:pt x="1794751" y="1155319"/>
                  </a:lnTo>
                  <a:lnTo>
                    <a:pt x="1743062" y="1141349"/>
                  </a:lnTo>
                  <a:lnTo>
                    <a:pt x="1692351" y="1118971"/>
                  </a:lnTo>
                  <a:lnTo>
                    <a:pt x="1642554" y="1088898"/>
                  </a:lnTo>
                  <a:lnTo>
                    <a:pt x="1590802" y="1049515"/>
                  </a:lnTo>
                  <a:lnTo>
                    <a:pt x="1539925" y="1003236"/>
                  </a:lnTo>
                  <a:lnTo>
                    <a:pt x="1508010" y="970711"/>
                  </a:lnTo>
                  <a:lnTo>
                    <a:pt x="1476400" y="935964"/>
                  </a:lnTo>
                  <a:lnTo>
                    <a:pt x="1445082" y="899261"/>
                  </a:lnTo>
                  <a:lnTo>
                    <a:pt x="1414018" y="860793"/>
                  </a:lnTo>
                  <a:lnTo>
                    <a:pt x="1383195" y="820801"/>
                  </a:lnTo>
                  <a:lnTo>
                    <a:pt x="1352600" y="779487"/>
                  </a:lnTo>
                  <a:lnTo>
                    <a:pt x="1322209" y="737095"/>
                  </a:lnTo>
                  <a:lnTo>
                    <a:pt x="1291996" y="693839"/>
                  </a:lnTo>
                  <a:lnTo>
                    <a:pt x="1261960" y="649935"/>
                  </a:lnTo>
                  <a:lnTo>
                    <a:pt x="1232077" y="605612"/>
                  </a:lnTo>
                  <a:lnTo>
                    <a:pt x="1128229" y="450342"/>
                  </a:lnTo>
                  <a:lnTo>
                    <a:pt x="1098867" y="407149"/>
                  </a:lnTo>
                  <a:lnTo>
                    <a:pt x="1069619" y="364921"/>
                  </a:lnTo>
                  <a:lnTo>
                    <a:pt x="1040460" y="323888"/>
                  </a:lnTo>
                  <a:lnTo>
                    <a:pt x="1011364" y="284251"/>
                  </a:lnTo>
                  <a:lnTo>
                    <a:pt x="982306" y="246240"/>
                  </a:lnTo>
                  <a:lnTo>
                    <a:pt x="953274" y="210096"/>
                  </a:lnTo>
                  <a:lnTo>
                    <a:pt x="924242" y="176034"/>
                  </a:lnTo>
                  <a:lnTo>
                    <a:pt x="873036" y="121742"/>
                  </a:lnTo>
                  <a:lnTo>
                    <a:pt x="821639" y="75869"/>
                  </a:lnTo>
                  <a:lnTo>
                    <a:pt x="776782" y="43942"/>
                  </a:lnTo>
                  <a:lnTo>
                    <a:pt x="731608" y="20091"/>
                  </a:lnTo>
                  <a:lnTo>
                    <a:pt x="686028" y="5168"/>
                  </a:lnTo>
                  <a:lnTo>
                    <a:pt x="639978" y="0"/>
                  </a:lnTo>
                  <a:lnTo>
                    <a:pt x="632155" y="0"/>
                  </a:lnTo>
                  <a:lnTo>
                    <a:pt x="576262" y="9359"/>
                  </a:lnTo>
                  <a:lnTo>
                    <a:pt x="535660" y="24130"/>
                  </a:lnTo>
                  <a:lnTo>
                    <a:pt x="494588" y="45288"/>
                  </a:lnTo>
                  <a:lnTo>
                    <a:pt x="453085" y="72402"/>
                  </a:lnTo>
                  <a:lnTo>
                    <a:pt x="411175" y="105041"/>
                  </a:lnTo>
                  <a:lnTo>
                    <a:pt x="360121" y="151130"/>
                  </a:lnTo>
                  <a:lnTo>
                    <a:pt x="308546" y="203835"/>
                  </a:lnTo>
                  <a:lnTo>
                    <a:pt x="278307" y="237223"/>
                  </a:lnTo>
                  <a:lnTo>
                    <a:pt x="247904" y="272440"/>
                  </a:lnTo>
                  <a:lnTo>
                    <a:pt x="217360" y="309333"/>
                  </a:lnTo>
                  <a:lnTo>
                    <a:pt x="186677" y="347751"/>
                  </a:lnTo>
                  <a:lnTo>
                    <a:pt x="155854" y="387540"/>
                  </a:lnTo>
                  <a:lnTo>
                    <a:pt x="124904" y="428561"/>
                  </a:lnTo>
                  <a:lnTo>
                    <a:pt x="93827" y="470662"/>
                  </a:lnTo>
                  <a:lnTo>
                    <a:pt x="62649" y="513689"/>
                  </a:lnTo>
                  <a:lnTo>
                    <a:pt x="31369" y="557491"/>
                  </a:lnTo>
                  <a:lnTo>
                    <a:pt x="0" y="601916"/>
                  </a:lnTo>
                  <a:lnTo>
                    <a:pt x="0" y="637184"/>
                  </a:lnTo>
                  <a:lnTo>
                    <a:pt x="2857" y="636739"/>
                  </a:lnTo>
                  <a:lnTo>
                    <a:pt x="5537" y="635127"/>
                  </a:lnTo>
                  <a:lnTo>
                    <a:pt x="37376" y="589902"/>
                  </a:lnTo>
                  <a:lnTo>
                    <a:pt x="67437" y="547649"/>
                  </a:lnTo>
                  <a:lnTo>
                    <a:pt x="97561" y="505841"/>
                  </a:lnTo>
                  <a:lnTo>
                    <a:pt x="127762" y="464642"/>
                  </a:lnTo>
                  <a:lnTo>
                    <a:pt x="157975" y="424243"/>
                  </a:lnTo>
                  <a:lnTo>
                    <a:pt x="188201" y="384784"/>
                  </a:lnTo>
                  <a:lnTo>
                    <a:pt x="218389" y="346468"/>
                  </a:lnTo>
                  <a:lnTo>
                    <a:pt x="248526" y="309460"/>
                  </a:lnTo>
                  <a:lnTo>
                    <a:pt x="278587" y="273926"/>
                  </a:lnTo>
                  <a:lnTo>
                    <a:pt x="308546" y="240030"/>
                  </a:lnTo>
                  <a:lnTo>
                    <a:pt x="360133" y="185661"/>
                  </a:lnTo>
                  <a:lnTo>
                    <a:pt x="411175" y="137693"/>
                  </a:lnTo>
                  <a:lnTo>
                    <a:pt x="453542" y="102997"/>
                  </a:lnTo>
                  <a:lnTo>
                    <a:pt x="495338" y="74002"/>
                  </a:lnTo>
                  <a:lnTo>
                    <a:pt x="536460" y="51257"/>
                  </a:lnTo>
                  <a:lnTo>
                    <a:pt x="576834" y="35267"/>
                  </a:lnTo>
                  <a:lnTo>
                    <a:pt x="616381" y="26568"/>
                  </a:lnTo>
                  <a:lnTo>
                    <a:pt x="632180" y="24980"/>
                  </a:lnTo>
                  <a:lnTo>
                    <a:pt x="639978" y="24980"/>
                  </a:lnTo>
                  <a:lnTo>
                    <a:pt x="685609" y="30581"/>
                  </a:lnTo>
                  <a:lnTo>
                    <a:pt x="731062" y="46710"/>
                  </a:lnTo>
                  <a:lnTo>
                    <a:pt x="776389" y="72466"/>
                  </a:lnTo>
                  <a:lnTo>
                    <a:pt x="821639" y="106883"/>
                  </a:lnTo>
                  <a:lnTo>
                    <a:pt x="872896" y="155244"/>
                  </a:lnTo>
                  <a:lnTo>
                    <a:pt x="924242" y="212191"/>
                  </a:lnTo>
                  <a:lnTo>
                    <a:pt x="954417" y="249021"/>
                  </a:lnTo>
                  <a:lnTo>
                    <a:pt x="984681" y="288048"/>
                  </a:lnTo>
                  <a:lnTo>
                    <a:pt x="1015034" y="329006"/>
                  </a:lnTo>
                  <a:lnTo>
                    <a:pt x="1045489" y="371640"/>
                  </a:lnTo>
                  <a:lnTo>
                    <a:pt x="1076083" y="415658"/>
                  </a:lnTo>
                  <a:lnTo>
                    <a:pt x="1106817" y="460806"/>
                  </a:lnTo>
                  <a:lnTo>
                    <a:pt x="1232077" y="647865"/>
                  </a:lnTo>
                  <a:lnTo>
                    <a:pt x="1261821" y="691642"/>
                  </a:lnTo>
                  <a:lnTo>
                    <a:pt x="1291742" y="734860"/>
                  </a:lnTo>
                  <a:lnTo>
                    <a:pt x="1321854" y="777354"/>
                  </a:lnTo>
                  <a:lnTo>
                    <a:pt x="1352181" y="818883"/>
                  </a:lnTo>
                  <a:lnTo>
                    <a:pt x="1382737" y="859269"/>
                  </a:lnTo>
                  <a:lnTo>
                    <a:pt x="1413560" y="898271"/>
                  </a:lnTo>
                  <a:lnTo>
                    <a:pt x="1444675" y="935710"/>
                  </a:lnTo>
                  <a:lnTo>
                    <a:pt x="1476082" y="971346"/>
                  </a:lnTo>
                  <a:lnTo>
                    <a:pt x="1507820" y="1005001"/>
                  </a:lnTo>
                  <a:lnTo>
                    <a:pt x="1539925" y="1036434"/>
                  </a:lnTo>
                  <a:lnTo>
                    <a:pt x="1590725" y="1080630"/>
                  </a:lnTo>
                  <a:lnTo>
                    <a:pt x="1642554" y="1118120"/>
                  </a:lnTo>
                  <a:lnTo>
                    <a:pt x="1692160" y="1146429"/>
                  </a:lnTo>
                  <a:lnTo>
                    <a:pt x="1742808" y="1167485"/>
                  </a:lnTo>
                  <a:lnTo>
                    <a:pt x="1794560" y="1180617"/>
                  </a:lnTo>
                  <a:lnTo>
                    <a:pt x="1847773" y="1185138"/>
                  </a:lnTo>
                  <a:lnTo>
                    <a:pt x="1880692" y="1185138"/>
                  </a:lnTo>
                  <a:lnTo>
                    <a:pt x="1925675" y="1181747"/>
                  </a:lnTo>
                  <a:lnTo>
                    <a:pt x="1969287" y="1171854"/>
                  </a:lnTo>
                  <a:lnTo>
                    <a:pt x="2011692" y="1155928"/>
                  </a:lnTo>
                  <a:lnTo>
                    <a:pt x="2052993" y="1134440"/>
                  </a:lnTo>
                  <a:lnTo>
                    <a:pt x="2104999" y="1099121"/>
                  </a:lnTo>
                  <a:lnTo>
                    <a:pt x="2155621" y="1056208"/>
                  </a:lnTo>
                  <a:lnTo>
                    <a:pt x="2188845" y="1023759"/>
                  </a:lnTo>
                  <a:lnTo>
                    <a:pt x="2221636" y="988656"/>
                  </a:lnTo>
                  <a:lnTo>
                    <a:pt x="2254110" y="951179"/>
                  </a:lnTo>
                  <a:lnTo>
                    <a:pt x="2286304" y="911644"/>
                  </a:lnTo>
                  <a:lnTo>
                    <a:pt x="2318321" y="870318"/>
                  </a:lnTo>
                  <a:lnTo>
                    <a:pt x="2350236" y="827519"/>
                  </a:lnTo>
                  <a:lnTo>
                    <a:pt x="2382139" y="783526"/>
                  </a:lnTo>
                  <a:lnTo>
                    <a:pt x="2463482" y="668604"/>
                  </a:lnTo>
                  <a:lnTo>
                    <a:pt x="2463482" y="638187"/>
                  </a:lnTo>
                  <a:close/>
                </a:path>
              </a:pathLst>
            </a:custGeom>
            <a:solidFill>
              <a:srgbClr val="636466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3" name="object 13"/>
            <p:cNvSpPr/>
            <p:nvPr/>
          </p:nvSpPr>
          <p:spPr>
            <a:xfrm>
              <a:off x="3696195" y="5482107"/>
              <a:ext cx="546735" cy="0"/>
            </a:xfrm>
            <a:custGeom>
              <a:avLst/>
              <a:gdLst/>
              <a:ahLst/>
              <a:cxnLst/>
              <a:rect l="l" t="t" r="r" b="b"/>
              <a:pathLst>
                <a:path w="546735">
                  <a:moveTo>
                    <a:pt x="0" y="0"/>
                  </a:moveTo>
                  <a:lnTo>
                    <a:pt x="546201" y="0"/>
                  </a:lnTo>
                </a:path>
              </a:pathLst>
            </a:custGeom>
            <a:ln w="1270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14" name="object 14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4220908" y="5450154"/>
              <a:ext cx="107556" cy="64071"/>
            </a:xfrm>
            <a:prstGeom prst="rect">
              <a:avLst/>
            </a:prstGeom>
          </p:spPr>
        </p:pic>
        <p:sp>
          <p:nvSpPr>
            <p:cNvPr id="15" name="object 15"/>
            <p:cNvSpPr/>
            <p:nvPr/>
          </p:nvSpPr>
          <p:spPr>
            <a:xfrm>
              <a:off x="3944911" y="4753864"/>
              <a:ext cx="2729230" cy="0"/>
            </a:xfrm>
            <a:custGeom>
              <a:avLst/>
              <a:gdLst/>
              <a:ahLst/>
              <a:cxnLst/>
              <a:rect l="l" t="t" r="r" b="b"/>
              <a:pathLst>
                <a:path w="2729229">
                  <a:moveTo>
                    <a:pt x="0" y="0"/>
                  </a:moveTo>
                  <a:lnTo>
                    <a:pt x="2728798" y="0"/>
                  </a:lnTo>
                </a:path>
              </a:pathLst>
            </a:custGeom>
            <a:ln w="12700">
              <a:solidFill>
                <a:srgbClr val="000000"/>
              </a:solidFill>
              <a:prstDash val="dash"/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6" name="object 16"/>
            <p:cNvSpPr/>
            <p:nvPr/>
          </p:nvSpPr>
          <p:spPr>
            <a:xfrm>
              <a:off x="5113438" y="5956795"/>
              <a:ext cx="1536065" cy="0"/>
            </a:xfrm>
            <a:custGeom>
              <a:avLst/>
              <a:gdLst/>
              <a:ahLst/>
              <a:cxnLst/>
              <a:rect l="l" t="t" r="r" b="b"/>
              <a:pathLst>
                <a:path w="1536065">
                  <a:moveTo>
                    <a:pt x="1535887" y="0"/>
                  </a:moveTo>
                  <a:lnTo>
                    <a:pt x="0" y="0"/>
                  </a:lnTo>
                </a:path>
              </a:pathLst>
            </a:custGeom>
            <a:solidFill>
              <a:srgbClr val="747678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7" name="object 17"/>
            <p:cNvSpPr/>
            <p:nvPr/>
          </p:nvSpPr>
          <p:spPr>
            <a:xfrm>
              <a:off x="5113438" y="5956795"/>
              <a:ext cx="1536065" cy="0"/>
            </a:xfrm>
            <a:custGeom>
              <a:avLst/>
              <a:gdLst/>
              <a:ahLst/>
              <a:cxnLst/>
              <a:rect l="l" t="t" r="r" b="b"/>
              <a:pathLst>
                <a:path w="1536065">
                  <a:moveTo>
                    <a:pt x="0" y="0"/>
                  </a:moveTo>
                  <a:lnTo>
                    <a:pt x="1535887" y="0"/>
                  </a:lnTo>
                </a:path>
              </a:pathLst>
            </a:custGeom>
            <a:ln w="12700">
              <a:solidFill>
                <a:srgbClr val="000000"/>
              </a:solidFill>
              <a:prstDash val="dash"/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8" name="object 18"/>
            <p:cNvSpPr/>
            <p:nvPr/>
          </p:nvSpPr>
          <p:spPr>
            <a:xfrm>
              <a:off x="5870612" y="4817694"/>
              <a:ext cx="0" cy="114300"/>
            </a:xfrm>
            <a:custGeom>
              <a:avLst/>
              <a:gdLst/>
              <a:ahLst/>
              <a:cxnLst/>
              <a:rect l="l" t="t" r="r" b="b"/>
              <a:pathLst>
                <a:path h="114300">
                  <a:moveTo>
                    <a:pt x="0" y="113791"/>
                  </a:moveTo>
                  <a:lnTo>
                    <a:pt x="0" y="0"/>
                  </a:lnTo>
                </a:path>
              </a:pathLst>
            </a:custGeom>
            <a:ln w="1270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9" name="object 19"/>
            <p:cNvSpPr/>
            <p:nvPr/>
          </p:nvSpPr>
          <p:spPr>
            <a:xfrm>
              <a:off x="5838659" y="4731626"/>
              <a:ext cx="64135" cy="107950"/>
            </a:xfrm>
            <a:custGeom>
              <a:avLst/>
              <a:gdLst/>
              <a:ahLst/>
              <a:cxnLst/>
              <a:rect l="l" t="t" r="r" b="b"/>
              <a:pathLst>
                <a:path w="64135" h="107950">
                  <a:moveTo>
                    <a:pt x="32016" y="0"/>
                  </a:moveTo>
                  <a:lnTo>
                    <a:pt x="23613" y="39685"/>
                  </a:lnTo>
                  <a:lnTo>
                    <a:pt x="9626" y="83370"/>
                  </a:lnTo>
                  <a:lnTo>
                    <a:pt x="0" y="107556"/>
                  </a:lnTo>
                  <a:lnTo>
                    <a:pt x="64071" y="107556"/>
                  </a:lnTo>
                  <a:lnTo>
                    <a:pt x="45110" y="56070"/>
                  </a:lnTo>
                  <a:lnTo>
                    <a:pt x="33808" y="11177"/>
                  </a:lnTo>
                  <a:lnTo>
                    <a:pt x="32016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0" name="object 20"/>
            <p:cNvSpPr/>
            <p:nvPr/>
          </p:nvSpPr>
          <p:spPr>
            <a:xfrm>
              <a:off x="5870612" y="5435422"/>
              <a:ext cx="0" cy="114300"/>
            </a:xfrm>
            <a:custGeom>
              <a:avLst/>
              <a:gdLst/>
              <a:ahLst/>
              <a:cxnLst/>
              <a:rect l="l" t="t" r="r" b="b"/>
              <a:pathLst>
                <a:path h="114300">
                  <a:moveTo>
                    <a:pt x="0" y="113792"/>
                  </a:moveTo>
                  <a:lnTo>
                    <a:pt x="0" y="0"/>
                  </a:lnTo>
                </a:path>
              </a:pathLst>
            </a:custGeom>
            <a:ln w="1270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1" name="object 21"/>
            <p:cNvSpPr/>
            <p:nvPr/>
          </p:nvSpPr>
          <p:spPr>
            <a:xfrm>
              <a:off x="5838659" y="5349354"/>
              <a:ext cx="64135" cy="107950"/>
            </a:xfrm>
            <a:custGeom>
              <a:avLst/>
              <a:gdLst/>
              <a:ahLst/>
              <a:cxnLst/>
              <a:rect l="l" t="t" r="r" b="b"/>
              <a:pathLst>
                <a:path w="64135" h="107950">
                  <a:moveTo>
                    <a:pt x="32016" y="0"/>
                  </a:moveTo>
                  <a:lnTo>
                    <a:pt x="23613" y="39685"/>
                  </a:lnTo>
                  <a:lnTo>
                    <a:pt x="9626" y="83370"/>
                  </a:lnTo>
                  <a:lnTo>
                    <a:pt x="0" y="107556"/>
                  </a:lnTo>
                  <a:lnTo>
                    <a:pt x="64071" y="107556"/>
                  </a:lnTo>
                  <a:lnTo>
                    <a:pt x="45110" y="56070"/>
                  </a:lnTo>
                  <a:lnTo>
                    <a:pt x="33808" y="11177"/>
                  </a:lnTo>
                  <a:lnTo>
                    <a:pt x="32016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2" name="object 22"/>
            <p:cNvSpPr/>
            <p:nvPr/>
          </p:nvSpPr>
          <p:spPr>
            <a:xfrm>
              <a:off x="5870612" y="5775325"/>
              <a:ext cx="0" cy="99695"/>
            </a:xfrm>
            <a:custGeom>
              <a:avLst/>
              <a:gdLst/>
              <a:ahLst/>
              <a:cxnLst/>
              <a:rect l="l" t="t" r="r" b="b"/>
              <a:pathLst>
                <a:path h="99695">
                  <a:moveTo>
                    <a:pt x="0" y="0"/>
                  </a:moveTo>
                  <a:lnTo>
                    <a:pt x="0" y="99567"/>
                  </a:lnTo>
                </a:path>
              </a:pathLst>
            </a:custGeom>
            <a:ln w="1270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3" name="object 23"/>
            <p:cNvSpPr/>
            <p:nvPr/>
          </p:nvSpPr>
          <p:spPr>
            <a:xfrm>
              <a:off x="5838507" y="5853391"/>
              <a:ext cx="64135" cy="107950"/>
            </a:xfrm>
            <a:custGeom>
              <a:avLst/>
              <a:gdLst/>
              <a:ahLst/>
              <a:cxnLst/>
              <a:rect l="l" t="t" r="r" b="b"/>
              <a:pathLst>
                <a:path w="64135" h="107950">
                  <a:moveTo>
                    <a:pt x="64071" y="0"/>
                  </a:moveTo>
                  <a:lnTo>
                    <a:pt x="0" y="0"/>
                  </a:lnTo>
                  <a:lnTo>
                    <a:pt x="3280" y="7639"/>
                  </a:lnTo>
                  <a:lnTo>
                    <a:pt x="8174" y="20139"/>
                  </a:lnTo>
                  <a:lnTo>
                    <a:pt x="23626" y="67883"/>
                  </a:lnTo>
                  <a:lnTo>
                    <a:pt x="32042" y="107556"/>
                  </a:lnTo>
                  <a:lnTo>
                    <a:pt x="33828" y="96386"/>
                  </a:lnTo>
                  <a:lnTo>
                    <a:pt x="45123" y="51498"/>
                  </a:lnTo>
                  <a:lnTo>
                    <a:pt x="54444" y="24196"/>
                  </a:lnTo>
                  <a:lnTo>
                    <a:pt x="64071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4" name="object 24"/>
            <p:cNvSpPr/>
            <p:nvPr/>
          </p:nvSpPr>
          <p:spPr>
            <a:xfrm>
              <a:off x="5870612" y="5215966"/>
              <a:ext cx="0" cy="114300"/>
            </a:xfrm>
            <a:custGeom>
              <a:avLst/>
              <a:gdLst/>
              <a:ahLst/>
              <a:cxnLst/>
              <a:rect l="l" t="t" r="r" b="b"/>
              <a:pathLst>
                <a:path h="114300">
                  <a:moveTo>
                    <a:pt x="0" y="0"/>
                  </a:moveTo>
                  <a:lnTo>
                    <a:pt x="0" y="113779"/>
                  </a:lnTo>
                </a:path>
              </a:pathLst>
            </a:custGeom>
            <a:ln w="1270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5" name="object 25"/>
            <p:cNvSpPr/>
            <p:nvPr/>
          </p:nvSpPr>
          <p:spPr>
            <a:xfrm>
              <a:off x="5838507" y="5308257"/>
              <a:ext cx="64135" cy="107950"/>
            </a:xfrm>
            <a:custGeom>
              <a:avLst/>
              <a:gdLst/>
              <a:ahLst/>
              <a:cxnLst/>
              <a:rect l="l" t="t" r="r" b="b"/>
              <a:pathLst>
                <a:path w="64135" h="107950">
                  <a:moveTo>
                    <a:pt x="64071" y="0"/>
                  </a:moveTo>
                  <a:lnTo>
                    <a:pt x="0" y="0"/>
                  </a:lnTo>
                  <a:lnTo>
                    <a:pt x="3280" y="7637"/>
                  </a:lnTo>
                  <a:lnTo>
                    <a:pt x="8174" y="20132"/>
                  </a:lnTo>
                  <a:lnTo>
                    <a:pt x="23626" y="67870"/>
                  </a:lnTo>
                  <a:lnTo>
                    <a:pt x="32042" y="107556"/>
                  </a:lnTo>
                  <a:lnTo>
                    <a:pt x="33828" y="96378"/>
                  </a:lnTo>
                  <a:lnTo>
                    <a:pt x="45123" y="51485"/>
                  </a:lnTo>
                  <a:lnTo>
                    <a:pt x="54444" y="24185"/>
                  </a:lnTo>
                  <a:lnTo>
                    <a:pt x="64071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6" name="object 26"/>
            <p:cNvSpPr/>
            <p:nvPr/>
          </p:nvSpPr>
          <p:spPr>
            <a:xfrm>
              <a:off x="6458267" y="4871834"/>
              <a:ext cx="0" cy="393065"/>
            </a:xfrm>
            <a:custGeom>
              <a:avLst/>
              <a:gdLst/>
              <a:ahLst/>
              <a:cxnLst/>
              <a:rect l="l" t="t" r="r" b="b"/>
              <a:pathLst>
                <a:path h="393064">
                  <a:moveTo>
                    <a:pt x="0" y="392899"/>
                  </a:moveTo>
                  <a:lnTo>
                    <a:pt x="0" y="0"/>
                  </a:lnTo>
                </a:path>
              </a:pathLst>
            </a:custGeom>
            <a:ln w="1270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27" name="object 27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6426301" y="4785766"/>
              <a:ext cx="64071" cy="107556"/>
            </a:xfrm>
            <a:prstGeom prst="rect">
              <a:avLst/>
            </a:prstGeom>
          </p:spPr>
        </p:pic>
        <p:sp>
          <p:nvSpPr>
            <p:cNvPr id="28" name="object 28"/>
            <p:cNvSpPr/>
            <p:nvPr/>
          </p:nvSpPr>
          <p:spPr>
            <a:xfrm>
              <a:off x="6454152" y="5484190"/>
              <a:ext cx="0" cy="398145"/>
            </a:xfrm>
            <a:custGeom>
              <a:avLst/>
              <a:gdLst/>
              <a:ahLst/>
              <a:cxnLst/>
              <a:rect l="l" t="t" r="r" b="b"/>
              <a:pathLst>
                <a:path h="398145">
                  <a:moveTo>
                    <a:pt x="0" y="0"/>
                  </a:moveTo>
                  <a:lnTo>
                    <a:pt x="0" y="397776"/>
                  </a:lnTo>
                </a:path>
              </a:pathLst>
            </a:custGeom>
            <a:ln w="1270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29" name="object 29"/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6422059" y="5860478"/>
              <a:ext cx="64058" cy="107556"/>
            </a:xfrm>
            <a:prstGeom prst="rect">
              <a:avLst/>
            </a:prstGeom>
          </p:spPr>
        </p:pic>
      </p:grpSp>
      <p:sp>
        <p:nvSpPr>
          <p:cNvPr id="30" name="object 30"/>
          <p:cNvSpPr txBox="1"/>
          <p:nvPr/>
        </p:nvSpPr>
        <p:spPr>
          <a:xfrm>
            <a:off x="7957870" y="489303"/>
            <a:ext cx="4312920" cy="112268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>
              <a:lnSpc>
                <a:spcPct val="120000"/>
              </a:lnSpc>
              <a:spcBef>
                <a:spcPts val="100"/>
              </a:spcBef>
            </a:pPr>
            <a:r>
              <a:rPr sz="1000" spc="25" dirty="0">
                <a:latin typeface="Microsoft Sans Serif"/>
                <a:cs typeface="Microsoft Sans Serif"/>
              </a:rPr>
              <a:t>Las.empresas.de.energía.generan.y.distribuyen.electricidad.a.muy.bajo.  </a:t>
            </a:r>
            <a:r>
              <a:rPr sz="1000" spc="20" dirty="0">
                <a:latin typeface="Microsoft Sans Serif"/>
                <a:cs typeface="Microsoft Sans Serif"/>
              </a:rPr>
              <a:t>frecuencias..La.frecuencia.de.línea.de.energía.estándar.en.los.</a:t>
            </a:r>
            <a:endParaRPr sz="1000">
              <a:latin typeface="Microsoft Sans Serif"/>
              <a:cs typeface="Microsoft Sans Serif"/>
            </a:endParaRPr>
          </a:p>
          <a:p>
            <a:pPr marL="12700" marR="310515">
              <a:lnSpc>
                <a:spcPct val="120000"/>
              </a:lnSpc>
            </a:pPr>
            <a:r>
              <a:rPr sz="1000" spc="15" dirty="0">
                <a:latin typeface="Microsoft Sans Serif"/>
                <a:cs typeface="Microsoft Sans Serif"/>
              </a:rPr>
              <a:t>Unidos.y.muchos.otros.países.es.60.Hz..50.Hz.también.es.un. </a:t>
            </a:r>
            <a:r>
              <a:rPr sz="1000" spc="20" dirty="0">
                <a:latin typeface="Microsoft Sans Serif"/>
                <a:cs typeface="Microsoft Sans Serif"/>
              </a:rPr>
              <a:t> </a:t>
            </a:r>
            <a:r>
              <a:rPr sz="1000" spc="25" dirty="0">
                <a:latin typeface="Microsoft Sans Serif"/>
                <a:cs typeface="Microsoft Sans Serif"/>
              </a:rPr>
              <a:t>frecuencia.de.línea.de.energía.común.usada.en.todo.el.mundo..La.  </a:t>
            </a:r>
            <a:r>
              <a:rPr sz="1000" spc="30" dirty="0">
                <a:latin typeface="Microsoft Sans Serif"/>
                <a:cs typeface="Microsoft Sans Serif"/>
              </a:rPr>
              <a:t>la.siguiente.ilustración.muestra. </a:t>
            </a:r>
            <a:r>
              <a:rPr sz="1000" spc="5" dirty="0">
                <a:latin typeface="Microsoft Sans Serif"/>
                <a:cs typeface="Microsoft Sans Serif"/>
              </a:rPr>
              <a:t>5.ciclos.en. </a:t>
            </a:r>
            <a:r>
              <a:rPr sz="1000" spc="25" dirty="0">
                <a:latin typeface="Microsoft Sans Serif"/>
                <a:cs typeface="Microsoft Sans Serif"/>
              </a:rPr>
              <a:t>/4.segundo.que.es. </a:t>
            </a:r>
            <a:r>
              <a:rPr sz="1000" spc="30" dirty="0">
                <a:latin typeface="Microsoft Sans Serif"/>
                <a:cs typeface="Microsoft Sans Serif"/>
              </a:rPr>
              <a:t> </a:t>
            </a:r>
            <a:r>
              <a:rPr sz="1000" spc="15" dirty="0">
                <a:latin typeface="Microsoft Sans Serif"/>
                <a:cs typeface="Microsoft Sans Serif"/>
              </a:rPr>
              <a:t>equivalente.a.60.Hz.</a:t>
            </a:r>
            <a:endParaRPr sz="1000">
              <a:latin typeface="Microsoft Sans Serif"/>
              <a:cs typeface="Microsoft Sans Serif"/>
            </a:endParaRPr>
          </a:p>
        </p:txBody>
      </p:sp>
      <p:sp>
        <p:nvSpPr>
          <p:cNvPr id="42" name="object 42"/>
          <p:cNvSpPr txBox="1">
            <a:spLocks noGrp="1"/>
          </p:cNvSpPr>
          <p:nvPr>
            <p:ph type="sldNum" sz="quarter" idx="7"/>
          </p:nvPr>
        </p:nvSpPr>
        <p:spPr>
          <a:xfrm>
            <a:off x="19020783" y="9462820"/>
            <a:ext cx="577061" cy="207749"/>
          </a:xfrm>
          <a:prstGeom prst="rect">
            <a:avLst/>
          </a:prstGeom>
        </p:spPr>
        <p:txBody>
          <a:bodyPr vert="horz" wrap="square" lIns="0" tIns="22860" rIns="0" bIns="0" rtlCol="0">
            <a:spAutoFit/>
          </a:bodyPr>
          <a:lstStyle/>
          <a:p>
            <a:pPr marL="38100">
              <a:spcBef>
                <a:spcPts val="180"/>
              </a:spcBef>
            </a:pPr>
            <a:fld id="{81D60167-4931-47E6-BA6A-407CBD079E47}" type="slidenum">
              <a:rPr spc="15" dirty="0"/>
              <a:pPr marL="38100">
                <a:spcBef>
                  <a:spcPts val="180"/>
                </a:spcBef>
              </a:pPr>
              <a:t>27</a:t>
            </a:fld>
            <a:endParaRPr spc="15" dirty="0"/>
          </a:p>
        </p:txBody>
      </p:sp>
      <p:sp>
        <p:nvSpPr>
          <p:cNvPr id="31" name="object 31"/>
          <p:cNvSpPr txBox="1"/>
          <p:nvPr/>
        </p:nvSpPr>
        <p:spPr>
          <a:xfrm>
            <a:off x="9646911" y="2885845"/>
            <a:ext cx="511809" cy="112851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650" spc="25" dirty="0">
                <a:latin typeface="Microsoft Sans Serif"/>
                <a:cs typeface="Microsoft Sans Serif"/>
              </a:rPr>
              <a:t>1/4</a:t>
            </a:r>
            <a:r>
              <a:rPr sz="650" spc="-5" dirty="0">
                <a:latin typeface="Microsoft Sans Serif"/>
                <a:cs typeface="Microsoft Sans Serif"/>
              </a:rPr>
              <a:t> </a:t>
            </a:r>
            <a:r>
              <a:rPr sz="650" spc="25" dirty="0">
                <a:latin typeface="Microsoft Sans Serif"/>
                <a:cs typeface="Microsoft Sans Serif"/>
              </a:rPr>
              <a:t>segundo</a:t>
            </a:r>
            <a:endParaRPr sz="650">
              <a:latin typeface="Microsoft Sans Serif"/>
              <a:cs typeface="Microsoft Sans Serif"/>
            </a:endParaRPr>
          </a:p>
        </p:txBody>
      </p:sp>
      <p:sp>
        <p:nvSpPr>
          <p:cNvPr id="32" name="object 32"/>
          <p:cNvSpPr txBox="1"/>
          <p:nvPr/>
        </p:nvSpPr>
        <p:spPr>
          <a:xfrm>
            <a:off x="5761991" y="3226206"/>
            <a:ext cx="742315" cy="189796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1150" b="1" spc="40" dirty="0">
                <a:latin typeface="Arial"/>
                <a:cs typeface="Arial"/>
              </a:rPr>
              <a:t>Amplitud</a:t>
            </a:r>
            <a:r>
              <a:rPr sz="1150" spc="-15" dirty="0">
                <a:latin typeface="Microsoft Sans Serif"/>
                <a:cs typeface="Microsoft Sans Serif"/>
              </a:rPr>
              <a:t>.</a:t>
            </a:r>
            <a:endParaRPr sz="1150">
              <a:latin typeface="Microsoft Sans Serif"/>
              <a:cs typeface="Microsoft Sans Serif"/>
            </a:endParaRPr>
          </a:p>
        </p:txBody>
      </p:sp>
      <p:sp>
        <p:nvSpPr>
          <p:cNvPr id="33" name="object 33"/>
          <p:cNvSpPr txBox="1"/>
          <p:nvPr/>
        </p:nvSpPr>
        <p:spPr>
          <a:xfrm>
            <a:off x="7957770" y="3213506"/>
            <a:ext cx="4881245" cy="9398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702310">
              <a:lnSpc>
                <a:spcPct val="126299"/>
              </a:lnSpc>
              <a:spcBef>
                <a:spcPts val="100"/>
              </a:spcBef>
            </a:pPr>
            <a:r>
              <a:rPr sz="950" spc="25" dirty="0">
                <a:latin typeface="Microsoft Sans Serif"/>
                <a:cs typeface="Microsoft Sans Serif"/>
              </a:rPr>
              <a:t>Como </a:t>
            </a:r>
            <a:r>
              <a:rPr sz="950" spc="-10" dirty="0">
                <a:latin typeface="Microsoft Sans Serif"/>
                <a:cs typeface="Microsoft Sans Serif"/>
              </a:rPr>
              <a:t>se </a:t>
            </a:r>
            <a:r>
              <a:rPr sz="950" spc="40" dirty="0">
                <a:latin typeface="Microsoft Sans Serif"/>
                <a:cs typeface="Microsoft Sans Serif"/>
              </a:rPr>
              <a:t>mencionó anteriormente, </a:t>
            </a:r>
            <a:r>
              <a:rPr sz="950" spc="15" dirty="0">
                <a:latin typeface="Microsoft Sans Serif"/>
                <a:cs typeface="Microsoft Sans Serif"/>
              </a:rPr>
              <a:t>el </a:t>
            </a:r>
            <a:r>
              <a:rPr sz="950" spc="25" dirty="0">
                <a:latin typeface="Microsoft Sans Serif"/>
                <a:cs typeface="Microsoft Sans Serif"/>
              </a:rPr>
              <a:t>voltaje </a:t>
            </a:r>
            <a:r>
              <a:rPr sz="950" spc="5" dirty="0">
                <a:latin typeface="Microsoft Sans Serif"/>
                <a:cs typeface="Microsoft Sans Serif"/>
              </a:rPr>
              <a:t>y </a:t>
            </a:r>
            <a:r>
              <a:rPr sz="950" spc="15" dirty="0">
                <a:latin typeface="Microsoft Sans Serif"/>
                <a:cs typeface="Microsoft Sans Serif"/>
              </a:rPr>
              <a:t>la </a:t>
            </a:r>
            <a:r>
              <a:rPr sz="950" spc="40" dirty="0">
                <a:latin typeface="Microsoft Sans Serif"/>
                <a:cs typeface="Microsoft Sans Serif"/>
              </a:rPr>
              <a:t>corriente </a:t>
            </a:r>
            <a:r>
              <a:rPr sz="950" spc="30" dirty="0">
                <a:latin typeface="Microsoft Sans Serif"/>
                <a:cs typeface="Microsoft Sans Serif"/>
              </a:rPr>
              <a:t>en </a:t>
            </a:r>
            <a:r>
              <a:rPr sz="950" spc="55" dirty="0">
                <a:latin typeface="Microsoft Sans Serif"/>
                <a:cs typeface="Microsoft Sans Serif"/>
              </a:rPr>
              <a:t>un </a:t>
            </a:r>
            <a:r>
              <a:rPr sz="950" spc="30" dirty="0">
                <a:latin typeface="Microsoft Sans Serif"/>
                <a:cs typeface="Microsoft Sans Serif"/>
              </a:rPr>
              <a:t>circuito </a:t>
            </a:r>
            <a:r>
              <a:rPr sz="950" spc="-240" dirty="0">
                <a:latin typeface="Microsoft Sans Serif"/>
                <a:cs typeface="Microsoft Sans Serif"/>
              </a:rPr>
              <a:t> </a:t>
            </a:r>
            <a:r>
              <a:rPr sz="950" spc="30" dirty="0">
                <a:latin typeface="Microsoft Sans Serif"/>
                <a:cs typeface="Microsoft Sans Serif"/>
              </a:rPr>
              <a:t>de </a:t>
            </a:r>
            <a:r>
              <a:rPr sz="950" spc="-60" dirty="0">
                <a:latin typeface="Microsoft Sans Serif"/>
                <a:cs typeface="Microsoft Sans Serif"/>
              </a:rPr>
              <a:t>CA </a:t>
            </a:r>
            <a:r>
              <a:rPr sz="950" spc="30" dirty="0">
                <a:latin typeface="Microsoft Sans Serif"/>
                <a:cs typeface="Microsoft Sans Serif"/>
              </a:rPr>
              <a:t>suben </a:t>
            </a:r>
            <a:r>
              <a:rPr sz="950" spc="5" dirty="0">
                <a:latin typeface="Microsoft Sans Serif"/>
                <a:cs typeface="Microsoft Sans Serif"/>
              </a:rPr>
              <a:t>y </a:t>
            </a:r>
            <a:r>
              <a:rPr sz="950" spc="30" dirty="0">
                <a:latin typeface="Microsoft Sans Serif"/>
                <a:cs typeface="Microsoft Sans Serif"/>
              </a:rPr>
              <a:t>bajan </a:t>
            </a:r>
            <a:r>
              <a:rPr sz="950" spc="25" dirty="0">
                <a:latin typeface="Microsoft Sans Serif"/>
                <a:cs typeface="Microsoft Sans Serif"/>
              </a:rPr>
              <a:t>con </a:t>
            </a:r>
            <a:r>
              <a:rPr sz="950" spc="15" dirty="0">
                <a:latin typeface="Microsoft Sans Serif"/>
                <a:cs typeface="Microsoft Sans Serif"/>
              </a:rPr>
              <a:t>el </a:t>
            </a:r>
            <a:r>
              <a:rPr sz="950" spc="50" dirty="0">
                <a:latin typeface="Microsoft Sans Serif"/>
                <a:cs typeface="Microsoft Sans Serif"/>
              </a:rPr>
              <a:t>tiempo </a:t>
            </a:r>
            <a:r>
              <a:rPr sz="950" spc="30" dirty="0">
                <a:latin typeface="Microsoft Sans Serif"/>
                <a:cs typeface="Microsoft Sans Serif"/>
              </a:rPr>
              <a:t>en </a:t>
            </a:r>
            <a:r>
              <a:rPr sz="950" spc="55" dirty="0">
                <a:latin typeface="Microsoft Sans Serif"/>
                <a:cs typeface="Microsoft Sans Serif"/>
              </a:rPr>
              <a:t>un </a:t>
            </a:r>
            <a:r>
              <a:rPr sz="950" spc="50" dirty="0">
                <a:latin typeface="Microsoft Sans Serif"/>
                <a:cs typeface="Microsoft Sans Serif"/>
              </a:rPr>
              <a:t>patrón </a:t>
            </a:r>
            <a:r>
              <a:rPr sz="950" spc="45" dirty="0">
                <a:latin typeface="Microsoft Sans Serif"/>
                <a:cs typeface="Microsoft Sans Serif"/>
              </a:rPr>
              <a:t>denominado </a:t>
            </a:r>
            <a:r>
              <a:rPr sz="950" spc="40" dirty="0">
                <a:latin typeface="Microsoft Sans Serif"/>
                <a:cs typeface="Microsoft Sans Serif"/>
              </a:rPr>
              <a:t>onda </a:t>
            </a:r>
            <a:r>
              <a:rPr sz="950" spc="45" dirty="0">
                <a:latin typeface="Microsoft Sans Serif"/>
                <a:cs typeface="Microsoft Sans Serif"/>
              </a:rPr>
              <a:t> </a:t>
            </a:r>
            <a:r>
              <a:rPr sz="950" spc="20" dirty="0">
                <a:latin typeface="Microsoft Sans Serif"/>
                <a:cs typeface="Microsoft Sans Serif"/>
              </a:rPr>
              <a:t>sinusoidal. </a:t>
            </a:r>
            <a:r>
              <a:rPr sz="950" spc="15" dirty="0">
                <a:latin typeface="Microsoft Sans Serif"/>
                <a:cs typeface="Microsoft Sans Serif"/>
              </a:rPr>
              <a:t>Además </a:t>
            </a:r>
            <a:r>
              <a:rPr sz="950" spc="30" dirty="0">
                <a:latin typeface="Microsoft Sans Serif"/>
                <a:cs typeface="Microsoft Sans Serif"/>
              </a:rPr>
              <a:t>de </a:t>
            </a:r>
            <a:r>
              <a:rPr sz="950" spc="15" dirty="0">
                <a:latin typeface="Microsoft Sans Serif"/>
                <a:cs typeface="Microsoft Sans Serif"/>
              </a:rPr>
              <a:t>la </a:t>
            </a:r>
            <a:r>
              <a:rPr sz="950" spc="20" dirty="0">
                <a:latin typeface="Microsoft Sans Serif"/>
                <a:cs typeface="Microsoft Sans Serif"/>
              </a:rPr>
              <a:t>frecuencia, </a:t>
            </a:r>
            <a:r>
              <a:rPr sz="950" spc="40" dirty="0">
                <a:latin typeface="Microsoft Sans Serif"/>
                <a:cs typeface="Microsoft Sans Serif"/>
              </a:rPr>
              <a:t>que </a:t>
            </a:r>
            <a:r>
              <a:rPr sz="950" spc="-10" dirty="0">
                <a:latin typeface="Microsoft Sans Serif"/>
                <a:cs typeface="Microsoft Sans Serif"/>
              </a:rPr>
              <a:t>es </a:t>
            </a:r>
            <a:r>
              <a:rPr sz="950" spc="15" dirty="0">
                <a:latin typeface="Microsoft Sans Serif"/>
                <a:cs typeface="Microsoft Sans Serif"/>
              </a:rPr>
              <a:t>la tasa </a:t>
            </a:r>
            <a:r>
              <a:rPr sz="950" spc="30" dirty="0">
                <a:latin typeface="Microsoft Sans Serif"/>
                <a:cs typeface="Microsoft Sans Serif"/>
              </a:rPr>
              <a:t>de </a:t>
            </a:r>
            <a:r>
              <a:rPr sz="950" spc="20" dirty="0">
                <a:latin typeface="Microsoft Sans Serif"/>
                <a:cs typeface="Microsoft Sans Serif"/>
              </a:rPr>
              <a:t>variación, </a:t>
            </a:r>
            <a:r>
              <a:rPr sz="950" spc="-5" dirty="0">
                <a:latin typeface="Microsoft Sans Serif"/>
                <a:cs typeface="Microsoft Sans Serif"/>
              </a:rPr>
              <a:t>.un.AC. </a:t>
            </a:r>
            <a:r>
              <a:rPr sz="950" dirty="0">
                <a:latin typeface="Microsoft Sans Serif"/>
                <a:cs typeface="Microsoft Sans Serif"/>
              </a:rPr>
              <a:t> </a:t>
            </a:r>
            <a:r>
              <a:rPr sz="950" spc="25" dirty="0">
                <a:latin typeface="Microsoft Sans Serif"/>
                <a:cs typeface="Microsoft Sans Serif"/>
              </a:rPr>
              <a:t>la.onda.sinusoidal.también.tiene.</a:t>
            </a:r>
            <a:r>
              <a:rPr sz="950" b="1" spc="45" dirty="0">
                <a:latin typeface="Arial"/>
                <a:cs typeface="Arial"/>
              </a:rPr>
              <a:t>amplitud</a:t>
            </a:r>
            <a:r>
              <a:rPr sz="950" spc="15" dirty="0">
                <a:latin typeface="Microsoft Sans Serif"/>
                <a:cs typeface="Microsoft Sans Serif"/>
              </a:rPr>
              <a:t>,.que.es.el.rango.de.variación..</a:t>
            </a:r>
            <a:endParaRPr sz="950">
              <a:latin typeface="Microsoft Sans Serif"/>
              <a:cs typeface="Microsoft Sans Serif"/>
            </a:endParaRPr>
          </a:p>
          <a:p>
            <a:pPr marL="12700">
              <a:spcBef>
                <a:spcPts val="300"/>
              </a:spcBef>
            </a:pPr>
            <a:r>
              <a:rPr sz="950" spc="20" dirty="0">
                <a:latin typeface="Microsoft Sans Serif"/>
                <a:cs typeface="Microsoft Sans Serif"/>
              </a:rPr>
              <a:t>La.amplitud.puede.especificarse.de.tres.formas:.valor.pico,.valor.de.pico.a.pico,.y.valo</a:t>
            </a:r>
            <a:endParaRPr sz="950">
              <a:latin typeface="Microsoft Sans Serif"/>
              <a:cs typeface="Microsoft Sans Serif"/>
            </a:endParaRPr>
          </a:p>
        </p:txBody>
      </p:sp>
      <p:sp>
        <p:nvSpPr>
          <p:cNvPr id="34" name="object 34"/>
          <p:cNvSpPr txBox="1"/>
          <p:nvPr/>
        </p:nvSpPr>
        <p:spPr>
          <a:xfrm>
            <a:off x="9372756" y="4488715"/>
            <a:ext cx="1497965" cy="159018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950" spc="15" dirty="0">
                <a:latin typeface="Microsoft Sans Serif"/>
                <a:cs typeface="Microsoft Sans Serif"/>
              </a:rPr>
              <a:t>Voltaje</a:t>
            </a:r>
            <a:r>
              <a:rPr sz="950" spc="-30" dirty="0">
                <a:latin typeface="Microsoft Sans Serif"/>
                <a:cs typeface="Microsoft Sans Serif"/>
              </a:rPr>
              <a:t> </a:t>
            </a:r>
            <a:r>
              <a:rPr sz="950" spc="45" dirty="0">
                <a:latin typeface="Microsoft Sans Serif"/>
                <a:cs typeface="Microsoft Sans Serif"/>
              </a:rPr>
              <a:t>o</a:t>
            </a:r>
            <a:r>
              <a:rPr sz="950" spc="-25" dirty="0">
                <a:latin typeface="Microsoft Sans Serif"/>
                <a:cs typeface="Microsoft Sans Serif"/>
              </a:rPr>
              <a:t> </a:t>
            </a:r>
            <a:r>
              <a:rPr sz="950" spc="40" dirty="0">
                <a:latin typeface="Microsoft Sans Serif"/>
                <a:cs typeface="Microsoft Sans Serif"/>
              </a:rPr>
              <a:t>corriente</a:t>
            </a:r>
            <a:r>
              <a:rPr sz="950" spc="-30" dirty="0">
                <a:latin typeface="Microsoft Sans Serif"/>
                <a:cs typeface="Microsoft Sans Serif"/>
              </a:rPr>
              <a:t> </a:t>
            </a:r>
            <a:r>
              <a:rPr sz="950" spc="35" dirty="0">
                <a:latin typeface="Microsoft Sans Serif"/>
                <a:cs typeface="Microsoft Sans Serif"/>
              </a:rPr>
              <a:t>alterna</a:t>
            </a:r>
            <a:endParaRPr sz="950">
              <a:latin typeface="Microsoft Sans Serif"/>
              <a:cs typeface="Microsoft Sans Serif"/>
            </a:endParaRPr>
          </a:p>
        </p:txBody>
      </p:sp>
      <p:sp>
        <p:nvSpPr>
          <p:cNvPr id="35" name="object 35"/>
          <p:cNvSpPr txBox="1"/>
          <p:nvPr/>
        </p:nvSpPr>
        <p:spPr>
          <a:xfrm>
            <a:off x="8022580" y="4566590"/>
            <a:ext cx="624205" cy="151323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900" spc="-15" dirty="0">
                <a:latin typeface="Microsoft Sans Serif"/>
                <a:cs typeface="Microsoft Sans Serif"/>
              </a:rPr>
              <a:t>+</a:t>
            </a:r>
            <a:r>
              <a:rPr sz="900" spc="-10" dirty="0">
                <a:latin typeface="Microsoft Sans Serif"/>
                <a:cs typeface="Microsoft Sans Serif"/>
              </a:rPr>
              <a:t> </a:t>
            </a:r>
            <a:r>
              <a:rPr sz="900" spc="20" dirty="0">
                <a:latin typeface="Microsoft Sans Serif"/>
                <a:cs typeface="Microsoft Sans Serif"/>
              </a:rPr>
              <a:t>Dirección</a:t>
            </a:r>
            <a:endParaRPr sz="900">
              <a:latin typeface="Microsoft Sans Serif"/>
              <a:cs typeface="Microsoft Sans Serif"/>
            </a:endParaRPr>
          </a:p>
        </p:txBody>
      </p:sp>
      <p:sp>
        <p:nvSpPr>
          <p:cNvPr id="36" name="object 36"/>
          <p:cNvSpPr txBox="1"/>
          <p:nvPr/>
        </p:nvSpPr>
        <p:spPr>
          <a:xfrm>
            <a:off x="10707665" y="4968816"/>
            <a:ext cx="587375" cy="159018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950" spc="15" dirty="0">
                <a:latin typeface="Microsoft Sans Serif"/>
                <a:cs typeface="Microsoft Sans Serif"/>
              </a:rPr>
              <a:t>Valor</a:t>
            </a:r>
            <a:r>
              <a:rPr sz="950" spc="-60" dirty="0">
                <a:latin typeface="Microsoft Sans Serif"/>
                <a:cs typeface="Microsoft Sans Serif"/>
              </a:rPr>
              <a:t> </a:t>
            </a:r>
            <a:r>
              <a:rPr sz="950" spc="25" dirty="0">
                <a:latin typeface="Microsoft Sans Serif"/>
                <a:cs typeface="Microsoft Sans Serif"/>
              </a:rPr>
              <a:t>pico</a:t>
            </a:r>
            <a:endParaRPr sz="950">
              <a:latin typeface="Microsoft Sans Serif"/>
              <a:cs typeface="Microsoft Sans Serif"/>
            </a:endParaRPr>
          </a:p>
        </p:txBody>
      </p:sp>
      <p:sp>
        <p:nvSpPr>
          <p:cNvPr id="37" name="object 37"/>
          <p:cNvSpPr txBox="1"/>
          <p:nvPr/>
        </p:nvSpPr>
        <p:spPr>
          <a:xfrm>
            <a:off x="8215343" y="5320254"/>
            <a:ext cx="76835" cy="120546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700" spc="10" dirty="0">
                <a:latin typeface="Microsoft Sans Serif"/>
                <a:cs typeface="Microsoft Sans Serif"/>
              </a:rPr>
              <a:t>0</a:t>
            </a:r>
            <a:endParaRPr sz="700">
              <a:latin typeface="Microsoft Sans Serif"/>
              <a:cs typeface="Microsoft Sans Serif"/>
            </a:endParaRPr>
          </a:p>
        </p:txBody>
      </p:sp>
      <p:sp>
        <p:nvSpPr>
          <p:cNvPr id="38" name="object 38"/>
          <p:cNvSpPr txBox="1"/>
          <p:nvPr/>
        </p:nvSpPr>
        <p:spPr>
          <a:xfrm>
            <a:off x="11141726" y="5277684"/>
            <a:ext cx="953769" cy="159018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950" spc="15" dirty="0">
                <a:latin typeface="Microsoft Sans Serif"/>
                <a:cs typeface="Microsoft Sans Serif"/>
              </a:rPr>
              <a:t>Valor</a:t>
            </a:r>
            <a:r>
              <a:rPr sz="950" spc="-30" dirty="0">
                <a:latin typeface="Microsoft Sans Serif"/>
                <a:cs typeface="Microsoft Sans Serif"/>
              </a:rPr>
              <a:t> </a:t>
            </a:r>
            <a:r>
              <a:rPr sz="950" spc="25" dirty="0">
                <a:latin typeface="Microsoft Sans Serif"/>
                <a:cs typeface="Microsoft Sans Serif"/>
              </a:rPr>
              <a:t>pico</a:t>
            </a:r>
            <a:r>
              <a:rPr sz="950" spc="-25" dirty="0">
                <a:latin typeface="Microsoft Sans Serif"/>
                <a:cs typeface="Microsoft Sans Serif"/>
              </a:rPr>
              <a:t> </a:t>
            </a:r>
            <a:r>
              <a:rPr sz="950" dirty="0">
                <a:latin typeface="Microsoft Sans Serif"/>
                <a:cs typeface="Microsoft Sans Serif"/>
              </a:rPr>
              <a:t>a</a:t>
            </a:r>
            <a:r>
              <a:rPr sz="950" spc="-25" dirty="0">
                <a:latin typeface="Microsoft Sans Serif"/>
                <a:cs typeface="Microsoft Sans Serif"/>
              </a:rPr>
              <a:t> </a:t>
            </a:r>
            <a:r>
              <a:rPr sz="950" spc="25" dirty="0">
                <a:latin typeface="Microsoft Sans Serif"/>
                <a:cs typeface="Microsoft Sans Serif"/>
              </a:rPr>
              <a:t>pico</a:t>
            </a:r>
            <a:endParaRPr sz="950">
              <a:latin typeface="Microsoft Sans Serif"/>
              <a:cs typeface="Microsoft Sans Serif"/>
            </a:endParaRPr>
          </a:p>
        </p:txBody>
      </p:sp>
      <p:sp>
        <p:nvSpPr>
          <p:cNvPr id="39" name="object 39"/>
          <p:cNvSpPr txBox="1"/>
          <p:nvPr/>
        </p:nvSpPr>
        <p:spPr>
          <a:xfrm>
            <a:off x="10707665" y="5554033"/>
            <a:ext cx="587375" cy="159018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950" spc="15" dirty="0">
                <a:latin typeface="Microsoft Sans Serif"/>
                <a:cs typeface="Microsoft Sans Serif"/>
              </a:rPr>
              <a:t>Valor</a:t>
            </a:r>
            <a:r>
              <a:rPr sz="950" spc="-60" dirty="0">
                <a:latin typeface="Microsoft Sans Serif"/>
                <a:cs typeface="Microsoft Sans Serif"/>
              </a:rPr>
              <a:t> </a:t>
            </a:r>
            <a:r>
              <a:rPr sz="950" spc="25" dirty="0">
                <a:latin typeface="Microsoft Sans Serif"/>
                <a:cs typeface="Microsoft Sans Serif"/>
              </a:rPr>
              <a:t>pico</a:t>
            </a:r>
            <a:endParaRPr sz="950">
              <a:latin typeface="Microsoft Sans Serif"/>
              <a:cs typeface="Microsoft Sans Serif"/>
            </a:endParaRPr>
          </a:p>
        </p:txBody>
      </p:sp>
      <p:sp>
        <p:nvSpPr>
          <p:cNvPr id="40" name="object 40"/>
          <p:cNvSpPr txBox="1"/>
          <p:nvPr/>
        </p:nvSpPr>
        <p:spPr>
          <a:xfrm>
            <a:off x="8446405" y="5368432"/>
            <a:ext cx="320040" cy="166712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1000" spc="35" dirty="0">
                <a:latin typeface="Microsoft Sans Serif"/>
                <a:cs typeface="Microsoft Sans Serif"/>
              </a:rPr>
              <a:t>Hora</a:t>
            </a:r>
            <a:endParaRPr sz="1000">
              <a:latin typeface="Microsoft Sans Serif"/>
              <a:cs typeface="Microsoft Sans Serif"/>
            </a:endParaRPr>
          </a:p>
        </p:txBody>
      </p:sp>
      <p:sp>
        <p:nvSpPr>
          <p:cNvPr id="41" name="object 41"/>
          <p:cNvSpPr txBox="1"/>
          <p:nvPr/>
        </p:nvSpPr>
        <p:spPr>
          <a:xfrm>
            <a:off x="7957761" y="5944937"/>
            <a:ext cx="4904105" cy="286385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88900">
              <a:spcBef>
                <a:spcPts val="100"/>
              </a:spcBef>
            </a:pPr>
            <a:r>
              <a:rPr sz="850" spc="-10" dirty="0">
                <a:latin typeface="Microsoft Sans Serif"/>
                <a:cs typeface="Microsoft Sans Serif"/>
              </a:rPr>
              <a:t>-</a:t>
            </a:r>
            <a:r>
              <a:rPr sz="850" spc="-45" dirty="0">
                <a:latin typeface="Microsoft Sans Serif"/>
                <a:cs typeface="Microsoft Sans Serif"/>
              </a:rPr>
              <a:t> </a:t>
            </a:r>
            <a:r>
              <a:rPr sz="850" spc="20" dirty="0">
                <a:latin typeface="Microsoft Sans Serif"/>
                <a:cs typeface="Microsoft Sans Serif"/>
              </a:rPr>
              <a:t>Dirección</a:t>
            </a:r>
            <a:endParaRPr sz="850">
              <a:latin typeface="Microsoft Sans Serif"/>
              <a:cs typeface="Microsoft Sans Serif"/>
            </a:endParaRPr>
          </a:p>
          <a:p>
            <a:pPr marL="681355">
              <a:spcBef>
                <a:spcPts val="930"/>
              </a:spcBef>
            </a:pPr>
            <a:r>
              <a:rPr sz="850" spc="15" dirty="0">
                <a:latin typeface="Microsoft Sans Serif"/>
                <a:cs typeface="Microsoft Sans Serif"/>
              </a:rPr>
              <a:t>Valor</a:t>
            </a:r>
            <a:r>
              <a:rPr sz="850" dirty="0">
                <a:latin typeface="Microsoft Sans Serif"/>
                <a:cs typeface="Microsoft Sans Serif"/>
              </a:rPr>
              <a:t> </a:t>
            </a:r>
            <a:r>
              <a:rPr sz="850" spc="20" dirty="0">
                <a:latin typeface="Microsoft Sans Serif"/>
                <a:cs typeface="Microsoft Sans Serif"/>
              </a:rPr>
              <a:t>efectivo</a:t>
            </a:r>
            <a:r>
              <a:rPr sz="850" dirty="0">
                <a:latin typeface="Microsoft Sans Serif"/>
                <a:cs typeface="Microsoft Sans Serif"/>
              </a:rPr>
              <a:t> </a:t>
            </a:r>
            <a:r>
              <a:rPr sz="850" spc="30" dirty="0">
                <a:latin typeface="Microsoft Sans Serif"/>
                <a:cs typeface="Microsoft Sans Serif"/>
              </a:rPr>
              <a:t>(también</a:t>
            </a:r>
            <a:r>
              <a:rPr sz="850" dirty="0">
                <a:latin typeface="Microsoft Sans Serif"/>
                <a:cs typeface="Microsoft Sans Serif"/>
              </a:rPr>
              <a:t> </a:t>
            </a:r>
            <a:r>
              <a:rPr sz="850" spc="30" dirty="0">
                <a:latin typeface="Microsoft Sans Serif"/>
                <a:cs typeface="Microsoft Sans Serif"/>
              </a:rPr>
              <a:t>llamado</a:t>
            </a:r>
            <a:r>
              <a:rPr sz="850" dirty="0">
                <a:latin typeface="Microsoft Sans Serif"/>
                <a:cs typeface="Microsoft Sans Serif"/>
              </a:rPr>
              <a:t> </a:t>
            </a:r>
            <a:r>
              <a:rPr sz="850" spc="25" dirty="0">
                <a:latin typeface="Microsoft Sans Serif"/>
                <a:cs typeface="Microsoft Sans Serif"/>
              </a:rPr>
              <a:t>valor</a:t>
            </a:r>
            <a:r>
              <a:rPr sz="850" dirty="0">
                <a:latin typeface="Microsoft Sans Serif"/>
                <a:cs typeface="Microsoft Sans Serif"/>
              </a:rPr>
              <a:t> </a:t>
            </a:r>
            <a:r>
              <a:rPr sz="850" spc="-40" dirty="0">
                <a:latin typeface="Microsoft Sans Serif"/>
                <a:cs typeface="Microsoft Sans Serif"/>
              </a:rPr>
              <a:t>RMS)</a:t>
            </a:r>
            <a:r>
              <a:rPr sz="850" spc="5" dirty="0">
                <a:latin typeface="Microsoft Sans Serif"/>
                <a:cs typeface="Microsoft Sans Serif"/>
              </a:rPr>
              <a:t> </a:t>
            </a:r>
            <a:r>
              <a:rPr sz="850" spc="-15" dirty="0">
                <a:latin typeface="Microsoft Sans Serif"/>
                <a:cs typeface="Microsoft Sans Serif"/>
              </a:rPr>
              <a:t>=</a:t>
            </a:r>
            <a:r>
              <a:rPr sz="850" dirty="0">
                <a:latin typeface="Microsoft Sans Serif"/>
                <a:cs typeface="Microsoft Sans Serif"/>
              </a:rPr>
              <a:t> </a:t>
            </a:r>
            <a:r>
              <a:rPr sz="850" spc="15" dirty="0">
                <a:latin typeface="Microsoft Sans Serif"/>
                <a:cs typeface="Microsoft Sans Serif"/>
              </a:rPr>
              <a:t>Valor</a:t>
            </a:r>
            <a:r>
              <a:rPr sz="850" dirty="0">
                <a:latin typeface="Microsoft Sans Serif"/>
                <a:cs typeface="Microsoft Sans Serif"/>
              </a:rPr>
              <a:t> </a:t>
            </a:r>
            <a:r>
              <a:rPr sz="850" spc="25" dirty="0">
                <a:latin typeface="Microsoft Sans Serif"/>
                <a:cs typeface="Microsoft Sans Serif"/>
              </a:rPr>
              <a:t>pico</a:t>
            </a:r>
            <a:r>
              <a:rPr sz="850" dirty="0">
                <a:latin typeface="Microsoft Sans Serif"/>
                <a:cs typeface="Microsoft Sans Serif"/>
              </a:rPr>
              <a:t> </a:t>
            </a:r>
            <a:r>
              <a:rPr sz="850" spc="20" dirty="0">
                <a:latin typeface="Microsoft Sans Serif"/>
                <a:cs typeface="Microsoft Sans Serif"/>
              </a:rPr>
              <a:t>x</a:t>
            </a:r>
            <a:r>
              <a:rPr sz="850" dirty="0">
                <a:latin typeface="Microsoft Sans Serif"/>
                <a:cs typeface="Microsoft Sans Serif"/>
              </a:rPr>
              <a:t> </a:t>
            </a:r>
            <a:r>
              <a:rPr sz="850" spc="5" dirty="0">
                <a:latin typeface="Microsoft Sans Serif"/>
                <a:cs typeface="Microsoft Sans Serif"/>
              </a:rPr>
              <a:t>0,707</a:t>
            </a:r>
            <a:endParaRPr sz="850">
              <a:latin typeface="Microsoft Sans Serif"/>
              <a:cs typeface="Microsoft Sans Serif"/>
            </a:endParaRPr>
          </a:p>
          <a:p>
            <a:pPr>
              <a:lnSpc>
                <a:spcPct val="100000"/>
              </a:lnSpc>
            </a:pPr>
            <a:endParaRPr sz="1100">
              <a:latin typeface="Microsoft Sans Serif"/>
              <a:cs typeface="Microsoft Sans Serif"/>
            </a:endParaRPr>
          </a:p>
          <a:p>
            <a:pPr marL="12700" marR="672465">
              <a:lnSpc>
                <a:spcPct val="114300"/>
              </a:lnSpc>
              <a:spcBef>
                <a:spcPts val="845"/>
              </a:spcBef>
            </a:pPr>
            <a:r>
              <a:rPr sz="1050" spc="5" dirty="0">
                <a:latin typeface="Microsoft Sans Serif"/>
                <a:cs typeface="Microsoft Sans Serif"/>
              </a:rPr>
              <a:t>El.</a:t>
            </a:r>
            <a:r>
              <a:rPr sz="1050" b="1" spc="5" dirty="0">
                <a:latin typeface="Arial"/>
                <a:cs typeface="Arial"/>
              </a:rPr>
              <a:t>valor</a:t>
            </a:r>
            <a:r>
              <a:rPr sz="1050" b="1" spc="55" dirty="0">
                <a:latin typeface="Arial"/>
                <a:cs typeface="Arial"/>
              </a:rPr>
              <a:t> </a:t>
            </a:r>
            <a:r>
              <a:rPr sz="1050" b="1" spc="20" dirty="0">
                <a:latin typeface="Arial"/>
                <a:cs typeface="Arial"/>
              </a:rPr>
              <a:t>pico</a:t>
            </a:r>
            <a:r>
              <a:rPr sz="1050" spc="20" dirty="0">
                <a:latin typeface="Microsoft Sans Serif"/>
                <a:cs typeface="Microsoft Sans Serif"/>
              </a:rPr>
              <a:t>.de.una.onda.sinusoidal.es.el.valor.máximo.para.cada. </a:t>
            </a:r>
            <a:r>
              <a:rPr sz="1050" spc="-260" dirty="0">
                <a:latin typeface="Microsoft Sans Serif"/>
                <a:cs typeface="Microsoft Sans Serif"/>
              </a:rPr>
              <a:t> </a:t>
            </a:r>
            <a:r>
              <a:rPr sz="1050" spc="25" dirty="0">
                <a:latin typeface="Microsoft Sans Serif"/>
                <a:cs typeface="Microsoft Sans Serif"/>
              </a:rPr>
              <a:t>mitad.de.la.onda.sinusoidal..La.</a:t>
            </a:r>
            <a:r>
              <a:rPr sz="1050" b="1" spc="25" dirty="0">
                <a:latin typeface="Arial"/>
                <a:cs typeface="Arial"/>
              </a:rPr>
              <a:t>valor </a:t>
            </a:r>
            <a:r>
              <a:rPr sz="1050" b="1" dirty="0">
                <a:latin typeface="Arial"/>
                <a:cs typeface="Arial"/>
              </a:rPr>
              <a:t>pico </a:t>
            </a:r>
            <a:r>
              <a:rPr sz="1050" b="1" spc="50" dirty="0">
                <a:latin typeface="Arial"/>
                <a:cs typeface="Arial"/>
              </a:rPr>
              <a:t>a </a:t>
            </a:r>
            <a:r>
              <a:rPr sz="1050" b="1" spc="15" dirty="0">
                <a:latin typeface="Arial"/>
                <a:cs typeface="Arial"/>
              </a:rPr>
              <a:t>pico</a:t>
            </a:r>
            <a:r>
              <a:rPr sz="1050" spc="15" dirty="0">
                <a:latin typeface="Microsoft Sans Serif"/>
                <a:cs typeface="Microsoft Sans Serif"/>
              </a:rPr>
              <a:t>.es.el.rango. </a:t>
            </a:r>
            <a:r>
              <a:rPr sz="1050" spc="20" dirty="0">
                <a:latin typeface="Microsoft Sans Serif"/>
                <a:cs typeface="Microsoft Sans Serif"/>
              </a:rPr>
              <a:t> del.pico.positivo.al.pico.negativo..Esto.es.el.doble.del.</a:t>
            </a:r>
            <a:r>
              <a:rPr sz="1050" spc="-5" dirty="0">
                <a:latin typeface="Microsoft Sans Serif"/>
                <a:cs typeface="Microsoft Sans Serif"/>
              </a:rPr>
              <a:t> </a:t>
            </a:r>
            <a:r>
              <a:rPr sz="1050" spc="10" dirty="0">
                <a:latin typeface="Microsoft Sans Serif"/>
                <a:cs typeface="Microsoft Sans Serif"/>
              </a:rPr>
              <a:t>valor.pico..El. </a:t>
            </a:r>
            <a:r>
              <a:rPr sz="1050" spc="-260" dirty="0">
                <a:latin typeface="Microsoft Sans Serif"/>
                <a:cs typeface="Microsoft Sans Serif"/>
              </a:rPr>
              <a:t> </a:t>
            </a:r>
            <a:r>
              <a:rPr sz="1050" b="1" spc="30" dirty="0">
                <a:latin typeface="Arial"/>
                <a:cs typeface="Arial"/>
              </a:rPr>
              <a:t>valor</a:t>
            </a:r>
            <a:r>
              <a:rPr sz="1050" b="1" spc="-20" dirty="0">
                <a:latin typeface="Arial"/>
                <a:cs typeface="Arial"/>
              </a:rPr>
              <a:t> </a:t>
            </a:r>
            <a:r>
              <a:rPr sz="1050" b="1" spc="20" dirty="0">
                <a:latin typeface="Arial"/>
                <a:cs typeface="Arial"/>
              </a:rPr>
              <a:t>efectivo</a:t>
            </a:r>
            <a:r>
              <a:rPr sz="1050" spc="20" dirty="0">
                <a:latin typeface="Microsoft Sans Serif"/>
                <a:cs typeface="Microsoft Sans Serif"/>
              </a:rPr>
              <a:t>.de.AC.se.define.en.términos.de.un.</a:t>
            </a:r>
            <a:endParaRPr sz="1050">
              <a:latin typeface="Microsoft Sans Serif"/>
              <a:cs typeface="Microsoft Sans Serif"/>
            </a:endParaRPr>
          </a:p>
          <a:p>
            <a:pPr marL="12700" marR="5080">
              <a:lnSpc>
                <a:spcPct val="114300"/>
              </a:lnSpc>
            </a:pPr>
            <a:r>
              <a:rPr sz="1050" spc="20" dirty="0">
                <a:latin typeface="Microsoft Sans Serif"/>
                <a:cs typeface="Microsoft Sans Serif"/>
              </a:rPr>
              <a:t>efecto.de.calefacción.equivalente.en.comparación.con.los.instrumentos.de.CC  </a:t>
            </a:r>
            <a:r>
              <a:rPr sz="1050" spc="25" dirty="0">
                <a:latin typeface="Microsoft Sans Serif"/>
                <a:cs typeface="Microsoft Sans Serif"/>
              </a:rPr>
              <a:t>diseñado.para.medir.la.tensión.y.la.corriente.de.CA.generalmente. </a:t>
            </a:r>
            <a:r>
              <a:rPr sz="1050" spc="30" dirty="0">
                <a:latin typeface="Microsoft Sans Serif"/>
                <a:cs typeface="Microsoft Sans Serif"/>
              </a:rPr>
              <a:t> </a:t>
            </a:r>
            <a:r>
              <a:rPr sz="1050" spc="20" dirty="0">
                <a:latin typeface="Microsoft Sans Serif"/>
                <a:cs typeface="Microsoft Sans Serif"/>
              </a:rPr>
              <a:t>valor.efectivo..El.valor.efectivo.de.un.voltaje.o.corriente.CA.es. </a:t>
            </a:r>
            <a:r>
              <a:rPr sz="1050" spc="25" dirty="0">
                <a:latin typeface="Microsoft Sans Serif"/>
                <a:cs typeface="Microsoft Sans Serif"/>
              </a:rPr>
              <a:t> </a:t>
            </a:r>
            <a:r>
              <a:rPr sz="1050" spc="20" dirty="0">
                <a:latin typeface="Microsoft Sans Serif"/>
                <a:cs typeface="Microsoft Sans Serif"/>
              </a:rPr>
              <a:t>aproximadamente.igual.a.0.707.veces.el.valor.pico.</a:t>
            </a:r>
            <a:endParaRPr sz="1050">
              <a:latin typeface="Microsoft Sans Serif"/>
              <a:cs typeface="Microsoft Sans Serif"/>
            </a:endParaRPr>
          </a:p>
          <a:p>
            <a:pPr>
              <a:spcBef>
                <a:spcPts val="30"/>
              </a:spcBef>
            </a:pPr>
            <a:endParaRPr sz="1250">
              <a:latin typeface="Microsoft Sans Serif"/>
              <a:cs typeface="Microsoft Sans Serif"/>
            </a:endParaRPr>
          </a:p>
          <a:p>
            <a:pPr marL="12700" marR="269875">
              <a:lnSpc>
                <a:spcPct val="109100"/>
              </a:lnSpc>
              <a:spcBef>
                <a:spcPts val="5"/>
              </a:spcBef>
            </a:pPr>
            <a:r>
              <a:rPr sz="1100" spc="25" dirty="0">
                <a:latin typeface="Microsoft Sans Serif"/>
                <a:cs typeface="Microsoft Sans Serif"/>
              </a:rPr>
              <a:t>El.valor.efectivo.también.se.denomina.</a:t>
            </a:r>
            <a:r>
              <a:rPr sz="1100" b="1" spc="25" dirty="0">
                <a:latin typeface="Arial"/>
                <a:cs typeface="Arial"/>
              </a:rPr>
              <a:t>valor </a:t>
            </a:r>
            <a:r>
              <a:rPr sz="1100" b="1" dirty="0">
                <a:latin typeface="Arial"/>
                <a:cs typeface="Arial"/>
              </a:rPr>
              <a:t>eficaz</a:t>
            </a:r>
            <a:r>
              <a:rPr sz="1100" dirty="0">
                <a:latin typeface="Microsoft Sans Serif"/>
                <a:cs typeface="Microsoft Sans Serif"/>
              </a:rPr>
              <a:t>..Esta. </a:t>
            </a:r>
            <a:r>
              <a:rPr sz="1100" spc="5" dirty="0">
                <a:latin typeface="Microsoft Sans Serif"/>
                <a:cs typeface="Microsoft Sans Serif"/>
              </a:rPr>
              <a:t> </a:t>
            </a:r>
            <a:r>
              <a:rPr sz="1100" spc="25" dirty="0">
                <a:latin typeface="Microsoft Sans Serif"/>
                <a:cs typeface="Microsoft Sans Serif"/>
              </a:rPr>
              <a:t>se.deriva.de.la.raíz-cuadrada.media.matemática. </a:t>
            </a:r>
            <a:r>
              <a:rPr sz="1100" spc="30" dirty="0">
                <a:latin typeface="Microsoft Sans Serif"/>
                <a:cs typeface="Microsoft Sans Serif"/>
              </a:rPr>
              <a:t> </a:t>
            </a:r>
            <a:r>
              <a:rPr sz="1100" spc="25" dirty="0">
                <a:latin typeface="Microsoft Sans Serif"/>
                <a:cs typeface="Microsoft Sans Serif"/>
              </a:rPr>
              <a:t>proceso.utilizado.para.calcular.el.valor.efectivo.de.una.forma.de.onda.</a:t>
            </a:r>
            <a:endParaRPr sz="1100">
              <a:latin typeface="Microsoft Sans Serif"/>
              <a:cs typeface="Microsoft Sans Serif"/>
            </a:endParaRP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8007959" y="3663111"/>
            <a:ext cx="3830954" cy="1789430"/>
            <a:chOff x="2953359" y="3663111"/>
            <a:chExt cx="3830954" cy="1789430"/>
          </a:xfrm>
        </p:grpSpPr>
        <p:sp>
          <p:nvSpPr>
            <p:cNvPr id="3" name="object 3"/>
            <p:cNvSpPr/>
            <p:nvPr/>
          </p:nvSpPr>
          <p:spPr>
            <a:xfrm>
              <a:off x="3388601" y="3663111"/>
              <a:ext cx="3203575" cy="1450340"/>
            </a:xfrm>
            <a:custGeom>
              <a:avLst/>
              <a:gdLst/>
              <a:ahLst/>
              <a:cxnLst/>
              <a:rect l="l" t="t" r="r" b="b"/>
              <a:pathLst>
                <a:path w="3203575" h="1450339">
                  <a:moveTo>
                    <a:pt x="3203130" y="780859"/>
                  </a:moveTo>
                  <a:lnTo>
                    <a:pt x="3197936" y="780072"/>
                  </a:lnTo>
                  <a:lnTo>
                    <a:pt x="3192500" y="782053"/>
                  </a:lnTo>
                  <a:lnTo>
                    <a:pt x="3189084" y="786587"/>
                  </a:lnTo>
                  <a:lnTo>
                    <a:pt x="3091103" y="917168"/>
                  </a:lnTo>
                  <a:lnTo>
                    <a:pt x="3058655" y="959777"/>
                  </a:lnTo>
                  <a:lnTo>
                    <a:pt x="3026460" y="1001382"/>
                  </a:lnTo>
                  <a:lnTo>
                    <a:pt x="2994444" y="1041857"/>
                  </a:lnTo>
                  <a:lnTo>
                    <a:pt x="2962554" y="1081036"/>
                  </a:lnTo>
                  <a:lnTo>
                    <a:pt x="2930715" y="1118793"/>
                  </a:lnTo>
                  <a:lnTo>
                    <a:pt x="2898902" y="1155001"/>
                  </a:lnTo>
                  <a:lnTo>
                    <a:pt x="2867012" y="1189494"/>
                  </a:lnTo>
                  <a:lnTo>
                    <a:pt x="2835021" y="1222146"/>
                  </a:lnTo>
                  <a:lnTo>
                    <a:pt x="2802852" y="1252816"/>
                  </a:lnTo>
                  <a:lnTo>
                    <a:pt x="2770009" y="1281760"/>
                  </a:lnTo>
                  <a:lnTo>
                    <a:pt x="2736862" y="1308417"/>
                  </a:lnTo>
                  <a:lnTo>
                    <a:pt x="2703347" y="1332572"/>
                  </a:lnTo>
                  <a:lnTo>
                    <a:pt x="2669413" y="1354061"/>
                  </a:lnTo>
                  <a:lnTo>
                    <a:pt x="2626601" y="1376832"/>
                  </a:lnTo>
                  <a:lnTo>
                    <a:pt x="2582926" y="1395056"/>
                  </a:lnTo>
                  <a:lnTo>
                    <a:pt x="2538234" y="1408430"/>
                  </a:lnTo>
                  <a:lnTo>
                    <a:pt x="2492425" y="1416672"/>
                  </a:lnTo>
                  <a:lnTo>
                    <a:pt x="2445372" y="1419479"/>
                  </a:lnTo>
                  <a:lnTo>
                    <a:pt x="2402586" y="1419479"/>
                  </a:lnTo>
                  <a:lnTo>
                    <a:pt x="2402179" y="1419479"/>
                  </a:lnTo>
                  <a:lnTo>
                    <a:pt x="2356320" y="1416837"/>
                  </a:lnTo>
                  <a:lnTo>
                    <a:pt x="2311082" y="1409090"/>
                  </a:lnTo>
                  <a:lnTo>
                    <a:pt x="2266429" y="1396492"/>
                  </a:lnTo>
                  <a:lnTo>
                    <a:pt x="2222347" y="1379321"/>
                  </a:lnTo>
                  <a:lnTo>
                    <a:pt x="2178786" y="1357845"/>
                  </a:lnTo>
                  <a:lnTo>
                    <a:pt x="2135746" y="1332318"/>
                  </a:lnTo>
                  <a:lnTo>
                    <a:pt x="2101938" y="1309357"/>
                  </a:lnTo>
                  <a:lnTo>
                    <a:pt x="2068449" y="1284122"/>
                  </a:lnTo>
                  <a:lnTo>
                    <a:pt x="2035238" y="1256792"/>
                  </a:lnTo>
                  <a:lnTo>
                    <a:pt x="2002307" y="1227518"/>
                  </a:lnTo>
                  <a:lnTo>
                    <a:pt x="1967699" y="1194536"/>
                  </a:lnTo>
                  <a:lnTo>
                    <a:pt x="1933371" y="1159649"/>
                  </a:lnTo>
                  <a:lnTo>
                    <a:pt x="1899297" y="1123035"/>
                  </a:lnTo>
                  <a:lnTo>
                    <a:pt x="1865477" y="1084821"/>
                  </a:lnTo>
                  <a:lnTo>
                    <a:pt x="1831886" y="1045184"/>
                  </a:lnTo>
                  <a:lnTo>
                    <a:pt x="1798510" y="1004277"/>
                  </a:lnTo>
                  <a:lnTo>
                    <a:pt x="1765338" y="962266"/>
                  </a:lnTo>
                  <a:lnTo>
                    <a:pt x="1732356" y="919302"/>
                  </a:lnTo>
                  <a:lnTo>
                    <a:pt x="1699552" y="875525"/>
                  </a:lnTo>
                  <a:lnTo>
                    <a:pt x="1666900" y="831113"/>
                  </a:lnTo>
                  <a:lnTo>
                    <a:pt x="1634401" y="786218"/>
                  </a:lnTo>
                  <a:lnTo>
                    <a:pt x="1602028" y="740994"/>
                  </a:lnTo>
                  <a:lnTo>
                    <a:pt x="1480908" y="570445"/>
                  </a:lnTo>
                  <a:lnTo>
                    <a:pt x="1449616" y="526859"/>
                  </a:lnTo>
                  <a:lnTo>
                    <a:pt x="1418424" y="483946"/>
                  </a:lnTo>
                  <a:lnTo>
                    <a:pt x="1387322" y="441871"/>
                  </a:lnTo>
                  <a:lnTo>
                    <a:pt x="1356309" y="400786"/>
                  </a:lnTo>
                  <a:lnTo>
                    <a:pt x="1325333" y="360832"/>
                  </a:lnTo>
                  <a:lnTo>
                    <a:pt x="1294409" y="322160"/>
                  </a:lnTo>
                  <a:lnTo>
                    <a:pt x="1263523" y="284937"/>
                  </a:lnTo>
                  <a:lnTo>
                    <a:pt x="1232623" y="249301"/>
                  </a:lnTo>
                  <a:lnTo>
                    <a:pt x="1201737" y="215392"/>
                  </a:lnTo>
                  <a:lnTo>
                    <a:pt x="1168476" y="180987"/>
                  </a:lnTo>
                  <a:lnTo>
                    <a:pt x="1135176" y="148945"/>
                  </a:lnTo>
                  <a:lnTo>
                    <a:pt x="1101801" y="119481"/>
                  </a:lnTo>
                  <a:lnTo>
                    <a:pt x="1068349" y="92824"/>
                  </a:lnTo>
                  <a:lnTo>
                    <a:pt x="1021715" y="60807"/>
                  </a:lnTo>
                  <a:lnTo>
                    <a:pt x="974839" y="35001"/>
                  </a:lnTo>
                  <a:lnTo>
                    <a:pt x="927646" y="15900"/>
                  </a:lnTo>
                  <a:lnTo>
                    <a:pt x="880097" y="4064"/>
                  </a:lnTo>
                  <a:lnTo>
                    <a:pt x="832129" y="0"/>
                  </a:lnTo>
                  <a:lnTo>
                    <a:pt x="816825" y="469"/>
                  </a:lnTo>
                  <a:lnTo>
                    <a:pt x="758024" y="9245"/>
                  </a:lnTo>
                  <a:lnTo>
                    <a:pt x="714159" y="22606"/>
                  </a:lnTo>
                  <a:lnTo>
                    <a:pt x="669874" y="41529"/>
                  </a:lnTo>
                  <a:lnTo>
                    <a:pt x="625170" y="65684"/>
                  </a:lnTo>
                  <a:lnTo>
                    <a:pt x="580085" y="94792"/>
                  </a:lnTo>
                  <a:lnTo>
                    <a:pt x="534631" y="128524"/>
                  </a:lnTo>
                  <a:lnTo>
                    <a:pt x="501523" y="155638"/>
                  </a:lnTo>
                  <a:lnTo>
                    <a:pt x="468249" y="184899"/>
                  </a:lnTo>
                  <a:lnTo>
                    <a:pt x="434797" y="216204"/>
                  </a:lnTo>
                  <a:lnTo>
                    <a:pt x="401180" y="249389"/>
                  </a:lnTo>
                  <a:lnTo>
                    <a:pt x="368427" y="283286"/>
                  </a:lnTo>
                  <a:lnTo>
                    <a:pt x="335534" y="318731"/>
                  </a:lnTo>
                  <a:lnTo>
                    <a:pt x="302501" y="355663"/>
                  </a:lnTo>
                  <a:lnTo>
                    <a:pt x="269341" y="393954"/>
                  </a:lnTo>
                  <a:lnTo>
                    <a:pt x="236054" y="433489"/>
                  </a:lnTo>
                  <a:lnTo>
                    <a:pt x="202641" y="474179"/>
                  </a:lnTo>
                  <a:lnTo>
                    <a:pt x="169113" y="515912"/>
                  </a:lnTo>
                  <a:lnTo>
                    <a:pt x="135483" y="558571"/>
                  </a:lnTo>
                  <a:lnTo>
                    <a:pt x="101752" y="602068"/>
                  </a:lnTo>
                  <a:lnTo>
                    <a:pt x="67919" y="646290"/>
                  </a:lnTo>
                  <a:lnTo>
                    <a:pt x="0" y="736473"/>
                  </a:lnTo>
                  <a:lnTo>
                    <a:pt x="0" y="779614"/>
                  </a:lnTo>
                  <a:lnTo>
                    <a:pt x="3708" y="779081"/>
                  </a:lnTo>
                  <a:lnTo>
                    <a:pt x="7213" y="777100"/>
                  </a:lnTo>
                  <a:lnTo>
                    <a:pt x="74637" y="687247"/>
                  </a:lnTo>
                  <a:lnTo>
                    <a:pt x="107264" y="644410"/>
                  </a:lnTo>
                  <a:lnTo>
                    <a:pt x="139941" y="602018"/>
                  </a:lnTo>
                  <a:lnTo>
                    <a:pt x="172669" y="560197"/>
                  </a:lnTo>
                  <a:lnTo>
                    <a:pt x="205422" y="519074"/>
                  </a:lnTo>
                  <a:lnTo>
                    <a:pt x="238163" y="478764"/>
                  </a:lnTo>
                  <a:lnTo>
                    <a:pt x="270891" y="439381"/>
                  </a:lnTo>
                  <a:lnTo>
                    <a:pt x="303568" y="401066"/>
                  </a:lnTo>
                  <a:lnTo>
                    <a:pt x="336194" y="363931"/>
                  </a:lnTo>
                  <a:lnTo>
                    <a:pt x="368731" y="328104"/>
                  </a:lnTo>
                  <a:lnTo>
                    <a:pt x="401180" y="293687"/>
                  </a:lnTo>
                  <a:lnTo>
                    <a:pt x="434797" y="259524"/>
                  </a:lnTo>
                  <a:lnTo>
                    <a:pt x="468261" y="227164"/>
                  </a:lnTo>
                  <a:lnTo>
                    <a:pt x="501548" y="196761"/>
                  </a:lnTo>
                  <a:lnTo>
                    <a:pt x="534631" y="168452"/>
                  </a:lnTo>
                  <a:lnTo>
                    <a:pt x="580593" y="132626"/>
                  </a:lnTo>
                  <a:lnTo>
                    <a:pt x="626046" y="101549"/>
                  </a:lnTo>
                  <a:lnTo>
                    <a:pt x="670915" y="75641"/>
                  </a:lnTo>
                  <a:lnTo>
                    <a:pt x="715149" y="55245"/>
                  </a:lnTo>
                  <a:lnTo>
                    <a:pt x="758685" y="40741"/>
                  </a:lnTo>
                  <a:lnTo>
                    <a:pt x="801458" y="32499"/>
                  </a:lnTo>
                  <a:lnTo>
                    <a:pt x="832129" y="30568"/>
                  </a:lnTo>
                  <a:lnTo>
                    <a:pt x="879627" y="34975"/>
                  </a:lnTo>
                  <a:lnTo>
                    <a:pt x="926960" y="47777"/>
                  </a:lnTo>
                  <a:lnTo>
                    <a:pt x="974166" y="68414"/>
                  </a:lnTo>
                  <a:lnTo>
                    <a:pt x="1021270" y="96278"/>
                  </a:lnTo>
                  <a:lnTo>
                    <a:pt x="1068349" y="130784"/>
                  </a:lnTo>
                  <a:lnTo>
                    <a:pt x="1101661" y="158940"/>
                  </a:lnTo>
                  <a:lnTo>
                    <a:pt x="1134986" y="189953"/>
                  </a:lnTo>
                  <a:lnTo>
                    <a:pt x="1168336" y="223596"/>
                  </a:lnTo>
                  <a:lnTo>
                    <a:pt x="1201737" y="259613"/>
                  </a:lnTo>
                  <a:lnTo>
                    <a:pt x="1233119" y="295440"/>
                  </a:lnTo>
                  <a:lnTo>
                    <a:pt x="1264577" y="333032"/>
                  </a:lnTo>
                  <a:lnTo>
                    <a:pt x="1296098" y="372211"/>
                  </a:lnTo>
                  <a:lnTo>
                    <a:pt x="1327696" y="412838"/>
                  </a:lnTo>
                  <a:lnTo>
                    <a:pt x="1359408" y="454710"/>
                  </a:lnTo>
                  <a:lnTo>
                    <a:pt x="1391208" y="497687"/>
                  </a:lnTo>
                  <a:lnTo>
                    <a:pt x="1423136" y="541578"/>
                  </a:lnTo>
                  <a:lnTo>
                    <a:pt x="1487398" y="631431"/>
                  </a:lnTo>
                  <a:lnTo>
                    <a:pt x="1602028" y="792695"/>
                  </a:lnTo>
                  <a:lnTo>
                    <a:pt x="1634236" y="837361"/>
                  </a:lnTo>
                  <a:lnTo>
                    <a:pt x="1666608" y="881595"/>
                  </a:lnTo>
                  <a:lnTo>
                    <a:pt x="1699145" y="925258"/>
                  </a:lnTo>
                  <a:lnTo>
                    <a:pt x="1731860" y="968197"/>
                  </a:lnTo>
                  <a:lnTo>
                    <a:pt x="1764779" y="1010272"/>
                  </a:lnTo>
                  <a:lnTo>
                    <a:pt x="1797913" y="1051344"/>
                  </a:lnTo>
                  <a:lnTo>
                    <a:pt x="1831289" y="1091247"/>
                  </a:lnTo>
                  <a:lnTo>
                    <a:pt x="1864918" y="1129830"/>
                  </a:lnTo>
                  <a:lnTo>
                    <a:pt x="1898815" y="1166964"/>
                  </a:lnTo>
                  <a:lnTo>
                    <a:pt x="1933003" y="1202486"/>
                  </a:lnTo>
                  <a:lnTo>
                    <a:pt x="1967496" y="1236256"/>
                  </a:lnTo>
                  <a:lnTo>
                    <a:pt x="2002307" y="1268107"/>
                  </a:lnTo>
                  <a:lnTo>
                    <a:pt x="2035175" y="1296111"/>
                  </a:lnTo>
                  <a:lnTo>
                    <a:pt x="2068347" y="1322197"/>
                  </a:lnTo>
                  <a:lnTo>
                    <a:pt x="2101862" y="1346238"/>
                  </a:lnTo>
                  <a:lnTo>
                    <a:pt x="2135746" y="1368056"/>
                  </a:lnTo>
                  <a:lnTo>
                    <a:pt x="2178596" y="1392097"/>
                  </a:lnTo>
                  <a:lnTo>
                    <a:pt x="2222030" y="1412316"/>
                  </a:lnTo>
                  <a:lnTo>
                    <a:pt x="2266086" y="1428470"/>
                  </a:lnTo>
                  <a:lnTo>
                    <a:pt x="2310765" y="1440307"/>
                  </a:lnTo>
                  <a:lnTo>
                    <a:pt x="2356129" y="1447584"/>
                  </a:lnTo>
                  <a:lnTo>
                    <a:pt x="2402586" y="1450060"/>
                  </a:lnTo>
                  <a:lnTo>
                    <a:pt x="2445372" y="1450060"/>
                  </a:lnTo>
                  <a:lnTo>
                    <a:pt x="2492298" y="1447393"/>
                  </a:lnTo>
                  <a:lnTo>
                    <a:pt x="2538082" y="1439570"/>
                  </a:lnTo>
                  <a:lnTo>
                    <a:pt x="2582799" y="1426870"/>
                  </a:lnTo>
                  <a:lnTo>
                    <a:pt x="2626550" y="1409598"/>
                  </a:lnTo>
                  <a:lnTo>
                    <a:pt x="2669413" y="1388033"/>
                  </a:lnTo>
                  <a:lnTo>
                    <a:pt x="2703461" y="1367675"/>
                  </a:lnTo>
                  <a:lnTo>
                    <a:pt x="2737015" y="1344815"/>
                  </a:lnTo>
                  <a:lnTo>
                    <a:pt x="2770136" y="1319644"/>
                  </a:lnTo>
                  <a:lnTo>
                    <a:pt x="2802852" y="1292301"/>
                  </a:lnTo>
                  <a:lnTo>
                    <a:pt x="2835300" y="1262849"/>
                  </a:lnTo>
                  <a:lnTo>
                    <a:pt x="2867431" y="1231519"/>
                  </a:lnTo>
                  <a:lnTo>
                    <a:pt x="2899283" y="1198448"/>
                  </a:lnTo>
                  <a:lnTo>
                    <a:pt x="2930906" y="1163815"/>
                  </a:lnTo>
                  <a:lnTo>
                    <a:pt x="2962338" y="1127747"/>
                  </a:lnTo>
                  <a:lnTo>
                    <a:pt x="2993618" y="1090396"/>
                  </a:lnTo>
                  <a:lnTo>
                    <a:pt x="3024797" y="1051941"/>
                  </a:lnTo>
                  <a:lnTo>
                    <a:pt x="3055912" y="1012507"/>
                  </a:lnTo>
                  <a:lnTo>
                    <a:pt x="3087001" y="972248"/>
                  </a:lnTo>
                  <a:lnTo>
                    <a:pt x="3118129" y="931329"/>
                  </a:lnTo>
                  <a:lnTo>
                    <a:pt x="3203130" y="818070"/>
                  </a:lnTo>
                  <a:lnTo>
                    <a:pt x="3203130" y="780859"/>
                  </a:lnTo>
                  <a:close/>
                </a:path>
              </a:pathLst>
            </a:custGeom>
            <a:solidFill>
              <a:srgbClr val="747678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" name="object 4"/>
            <p:cNvSpPr/>
            <p:nvPr/>
          </p:nvSpPr>
          <p:spPr>
            <a:xfrm>
              <a:off x="3388601" y="4442726"/>
              <a:ext cx="3227705" cy="0"/>
            </a:xfrm>
            <a:custGeom>
              <a:avLst/>
              <a:gdLst/>
              <a:ahLst/>
              <a:cxnLst/>
              <a:rect l="l" t="t" r="r" b="b"/>
              <a:pathLst>
                <a:path w="3227704">
                  <a:moveTo>
                    <a:pt x="0" y="0"/>
                  </a:moveTo>
                  <a:lnTo>
                    <a:pt x="3227514" y="0"/>
                  </a:lnTo>
                </a:path>
              </a:pathLst>
            </a:custGeom>
            <a:ln w="1270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" name="object 5"/>
            <p:cNvSpPr/>
            <p:nvPr/>
          </p:nvSpPr>
          <p:spPr>
            <a:xfrm>
              <a:off x="3405543" y="4492358"/>
              <a:ext cx="0" cy="723900"/>
            </a:xfrm>
            <a:custGeom>
              <a:avLst/>
              <a:gdLst/>
              <a:ahLst/>
              <a:cxnLst/>
              <a:rect l="l" t="t" r="r" b="b"/>
              <a:pathLst>
                <a:path h="723900">
                  <a:moveTo>
                    <a:pt x="0" y="723379"/>
                  </a:moveTo>
                  <a:lnTo>
                    <a:pt x="0" y="0"/>
                  </a:lnTo>
                </a:path>
              </a:pathLst>
            </a:custGeom>
            <a:ln w="6350">
              <a:solidFill>
                <a:srgbClr val="5B5C5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" name="object 6"/>
            <p:cNvSpPr/>
            <p:nvPr/>
          </p:nvSpPr>
          <p:spPr>
            <a:xfrm>
              <a:off x="3389566" y="4449330"/>
              <a:ext cx="32384" cy="53975"/>
            </a:xfrm>
            <a:custGeom>
              <a:avLst/>
              <a:gdLst/>
              <a:ahLst/>
              <a:cxnLst/>
              <a:rect l="l" t="t" r="r" b="b"/>
              <a:pathLst>
                <a:path w="32385" h="53975">
                  <a:moveTo>
                    <a:pt x="16014" y="0"/>
                  </a:moveTo>
                  <a:lnTo>
                    <a:pt x="4813" y="41671"/>
                  </a:lnTo>
                  <a:lnTo>
                    <a:pt x="0" y="53771"/>
                  </a:lnTo>
                  <a:lnTo>
                    <a:pt x="32029" y="53771"/>
                  </a:lnTo>
                  <a:lnTo>
                    <a:pt x="18322" y="12276"/>
                  </a:lnTo>
                  <a:lnTo>
                    <a:pt x="16908" y="5585"/>
                  </a:lnTo>
                  <a:lnTo>
                    <a:pt x="16014" y="0"/>
                  </a:lnTo>
                  <a:close/>
                </a:path>
              </a:pathLst>
            </a:custGeom>
            <a:solidFill>
              <a:srgbClr val="5B5C5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" name="object 7"/>
            <p:cNvSpPr/>
            <p:nvPr/>
          </p:nvSpPr>
          <p:spPr>
            <a:xfrm>
              <a:off x="4218343" y="3740619"/>
              <a:ext cx="0" cy="1483360"/>
            </a:xfrm>
            <a:custGeom>
              <a:avLst/>
              <a:gdLst/>
              <a:ahLst/>
              <a:cxnLst/>
              <a:rect l="l" t="t" r="r" b="b"/>
              <a:pathLst>
                <a:path h="1483360">
                  <a:moveTo>
                    <a:pt x="0" y="1483245"/>
                  </a:moveTo>
                  <a:lnTo>
                    <a:pt x="0" y="0"/>
                  </a:lnTo>
                </a:path>
              </a:pathLst>
            </a:custGeom>
            <a:ln w="6350">
              <a:solidFill>
                <a:srgbClr val="5B5C5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" name="object 8"/>
            <p:cNvSpPr/>
            <p:nvPr/>
          </p:nvSpPr>
          <p:spPr>
            <a:xfrm>
              <a:off x="4202366" y="3697604"/>
              <a:ext cx="32384" cy="53975"/>
            </a:xfrm>
            <a:custGeom>
              <a:avLst/>
              <a:gdLst/>
              <a:ahLst/>
              <a:cxnLst/>
              <a:rect l="l" t="t" r="r" b="b"/>
              <a:pathLst>
                <a:path w="32385" h="53975">
                  <a:moveTo>
                    <a:pt x="16014" y="0"/>
                  </a:moveTo>
                  <a:lnTo>
                    <a:pt x="4813" y="41671"/>
                  </a:lnTo>
                  <a:lnTo>
                    <a:pt x="0" y="53771"/>
                  </a:lnTo>
                  <a:lnTo>
                    <a:pt x="32042" y="53771"/>
                  </a:lnTo>
                  <a:lnTo>
                    <a:pt x="18322" y="12271"/>
                  </a:lnTo>
                  <a:lnTo>
                    <a:pt x="16908" y="5579"/>
                  </a:lnTo>
                  <a:lnTo>
                    <a:pt x="16014" y="0"/>
                  </a:lnTo>
                  <a:close/>
                </a:path>
              </a:pathLst>
            </a:custGeom>
            <a:solidFill>
              <a:srgbClr val="5B5C5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" name="object 9"/>
            <p:cNvSpPr/>
            <p:nvPr/>
          </p:nvSpPr>
          <p:spPr>
            <a:xfrm>
              <a:off x="6583591" y="4500486"/>
              <a:ext cx="0" cy="723900"/>
            </a:xfrm>
            <a:custGeom>
              <a:avLst/>
              <a:gdLst/>
              <a:ahLst/>
              <a:cxnLst/>
              <a:rect l="l" t="t" r="r" b="b"/>
              <a:pathLst>
                <a:path h="723900">
                  <a:moveTo>
                    <a:pt x="0" y="723379"/>
                  </a:moveTo>
                  <a:lnTo>
                    <a:pt x="0" y="0"/>
                  </a:lnTo>
                </a:path>
              </a:pathLst>
            </a:custGeom>
            <a:ln w="6350">
              <a:solidFill>
                <a:srgbClr val="5B5C5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0" name="object 10"/>
            <p:cNvSpPr/>
            <p:nvPr/>
          </p:nvSpPr>
          <p:spPr>
            <a:xfrm>
              <a:off x="6567601" y="4457471"/>
              <a:ext cx="32384" cy="53975"/>
            </a:xfrm>
            <a:custGeom>
              <a:avLst/>
              <a:gdLst/>
              <a:ahLst/>
              <a:cxnLst/>
              <a:rect l="l" t="t" r="r" b="b"/>
              <a:pathLst>
                <a:path w="32384" h="53975">
                  <a:moveTo>
                    <a:pt x="16027" y="0"/>
                  </a:moveTo>
                  <a:lnTo>
                    <a:pt x="4824" y="41671"/>
                  </a:lnTo>
                  <a:lnTo>
                    <a:pt x="0" y="53771"/>
                  </a:lnTo>
                  <a:lnTo>
                    <a:pt x="32042" y="53771"/>
                  </a:lnTo>
                  <a:lnTo>
                    <a:pt x="18337" y="12271"/>
                  </a:lnTo>
                  <a:lnTo>
                    <a:pt x="16920" y="5579"/>
                  </a:lnTo>
                  <a:lnTo>
                    <a:pt x="16027" y="0"/>
                  </a:lnTo>
                  <a:close/>
                </a:path>
              </a:pathLst>
            </a:custGeom>
            <a:solidFill>
              <a:srgbClr val="5B5C5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1" name="object 11"/>
            <p:cNvSpPr/>
            <p:nvPr/>
          </p:nvSpPr>
          <p:spPr>
            <a:xfrm>
              <a:off x="5006771" y="4500486"/>
              <a:ext cx="0" cy="723900"/>
            </a:xfrm>
            <a:custGeom>
              <a:avLst/>
              <a:gdLst/>
              <a:ahLst/>
              <a:cxnLst/>
              <a:rect l="l" t="t" r="r" b="b"/>
              <a:pathLst>
                <a:path h="723900">
                  <a:moveTo>
                    <a:pt x="0" y="723379"/>
                  </a:moveTo>
                  <a:lnTo>
                    <a:pt x="0" y="0"/>
                  </a:lnTo>
                </a:path>
              </a:pathLst>
            </a:custGeom>
            <a:ln w="6350">
              <a:solidFill>
                <a:srgbClr val="5B5C5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2" name="object 12"/>
            <p:cNvSpPr/>
            <p:nvPr/>
          </p:nvSpPr>
          <p:spPr>
            <a:xfrm>
              <a:off x="4990795" y="4457471"/>
              <a:ext cx="32384" cy="53975"/>
            </a:xfrm>
            <a:custGeom>
              <a:avLst/>
              <a:gdLst/>
              <a:ahLst/>
              <a:cxnLst/>
              <a:rect l="l" t="t" r="r" b="b"/>
              <a:pathLst>
                <a:path w="32385" h="53975">
                  <a:moveTo>
                    <a:pt x="16014" y="0"/>
                  </a:moveTo>
                  <a:lnTo>
                    <a:pt x="4811" y="41671"/>
                  </a:lnTo>
                  <a:lnTo>
                    <a:pt x="0" y="53771"/>
                  </a:lnTo>
                  <a:lnTo>
                    <a:pt x="32029" y="53771"/>
                  </a:lnTo>
                  <a:lnTo>
                    <a:pt x="18322" y="12271"/>
                  </a:lnTo>
                  <a:lnTo>
                    <a:pt x="16908" y="5579"/>
                  </a:lnTo>
                  <a:lnTo>
                    <a:pt x="16014" y="0"/>
                  </a:lnTo>
                  <a:close/>
                </a:path>
              </a:pathLst>
            </a:custGeom>
            <a:solidFill>
              <a:srgbClr val="5B5C5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3" name="object 13"/>
            <p:cNvSpPr/>
            <p:nvPr/>
          </p:nvSpPr>
          <p:spPr>
            <a:xfrm>
              <a:off x="3681895" y="4094086"/>
              <a:ext cx="0" cy="1130300"/>
            </a:xfrm>
            <a:custGeom>
              <a:avLst/>
              <a:gdLst/>
              <a:ahLst/>
              <a:cxnLst/>
              <a:rect l="l" t="t" r="r" b="b"/>
              <a:pathLst>
                <a:path h="1130300">
                  <a:moveTo>
                    <a:pt x="0" y="1129779"/>
                  </a:moveTo>
                  <a:lnTo>
                    <a:pt x="0" y="0"/>
                  </a:lnTo>
                </a:path>
              </a:pathLst>
            </a:custGeom>
            <a:ln w="6350">
              <a:solidFill>
                <a:srgbClr val="5B5C5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4" name="object 14"/>
            <p:cNvSpPr/>
            <p:nvPr/>
          </p:nvSpPr>
          <p:spPr>
            <a:xfrm>
              <a:off x="3665918" y="4051071"/>
              <a:ext cx="32384" cy="53975"/>
            </a:xfrm>
            <a:custGeom>
              <a:avLst/>
              <a:gdLst/>
              <a:ahLst/>
              <a:cxnLst/>
              <a:rect l="l" t="t" r="r" b="b"/>
              <a:pathLst>
                <a:path w="32385" h="53975">
                  <a:moveTo>
                    <a:pt x="16014" y="0"/>
                  </a:moveTo>
                  <a:lnTo>
                    <a:pt x="4813" y="41671"/>
                  </a:lnTo>
                  <a:lnTo>
                    <a:pt x="0" y="53771"/>
                  </a:lnTo>
                  <a:lnTo>
                    <a:pt x="32029" y="53771"/>
                  </a:lnTo>
                  <a:lnTo>
                    <a:pt x="18322" y="12271"/>
                  </a:lnTo>
                  <a:lnTo>
                    <a:pt x="16908" y="5579"/>
                  </a:lnTo>
                  <a:lnTo>
                    <a:pt x="16014" y="0"/>
                  </a:lnTo>
                  <a:close/>
                </a:path>
              </a:pathLst>
            </a:custGeom>
            <a:solidFill>
              <a:srgbClr val="5B5C5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5" name="object 15"/>
            <p:cNvSpPr/>
            <p:nvPr/>
          </p:nvSpPr>
          <p:spPr>
            <a:xfrm>
              <a:off x="4738547" y="4110342"/>
              <a:ext cx="0" cy="1130300"/>
            </a:xfrm>
            <a:custGeom>
              <a:avLst/>
              <a:gdLst/>
              <a:ahLst/>
              <a:cxnLst/>
              <a:rect l="l" t="t" r="r" b="b"/>
              <a:pathLst>
                <a:path h="1130300">
                  <a:moveTo>
                    <a:pt x="0" y="1129779"/>
                  </a:moveTo>
                  <a:lnTo>
                    <a:pt x="0" y="0"/>
                  </a:lnTo>
                </a:path>
              </a:pathLst>
            </a:custGeom>
            <a:ln w="6350">
              <a:solidFill>
                <a:srgbClr val="5B5C5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6" name="object 16"/>
            <p:cNvSpPr/>
            <p:nvPr/>
          </p:nvSpPr>
          <p:spPr>
            <a:xfrm>
              <a:off x="4722558" y="4067314"/>
              <a:ext cx="32384" cy="53975"/>
            </a:xfrm>
            <a:custGeom>
              <a:avLst/>
              <a:gdLst/>
              <a:ahLst/>
              <a:cxnLst/>
              <a:rect l="l" t="t" r="r" b="b"/>
              <a:pathLst>
                <a:path w="32385" h="53975">
                  <a:moveTo>
                    <a:pt x="16027" y="0"/>
                  </a:moveTo>
                  <a:lnTo>
                    <a:pt x="4818" y="41671"/>
                  </a:lnTo>
                  <a:lnTo>
                    <a:pt x="0" y="53771"/>
                  </a:lnTo>
                  <a:lnTo>
                    <a:pt x="32042" y="53771"/>
                  </a:lnTo>
                  <a:lnTo>
                    <a:pt x="18330" y="12271"/>
                  </a:lnTo>
                  <a:lnTo>
                    <a:pt x="16915" y="5579"/>
                  </a:lnTo>
                  <a:lnTo>
                    <a:pt x="16027" y="0"/>
                  </a:lnTo>
                  <a:close/>
                </a:path>
              </a:pathLst>
            </a:custGeom>
            <a:solidFill>
              <a:srgbClr val="5B5C5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7" name="object 17"/>
            <p:cNvSpPr/>
            <p:nvPr/>
          </p:nvSpPr>
          <p:spPr>
            <a:xfrm>
              <a:off x="3941991" y="3825862"/>
              <a:ext cx="0" cy="1398270"/>
            </a:xfrm>
            <a:custGeom>
              <a:avLst/>
              <a:gdLst/>
              <a:ahLst/>
              <a:cxnLst/>
              <a:rect l="l" t="t" r="r" b="b"/>
              <a:pathLst>
                <a:path h="1398270">
                  <a:moveTo>
                    <a:pt x="0" y="1398003"/>
                  </a:moveTo>
                  <a:lnTo>
                    <a:pt x="0" y="0"/>
                  </a:lnTo>
                </a:path>
              </a:pathLst>
            </a:custGeom>
            <a:ln w="6350">
              <a:solidFill>
                <a:srgbClr val="5B5C5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8" name="object 18"/>
            <p:cNvSpPr/>
            <p:nvPr/>
          </p:nvSpPr>
          <p:spPr>
            <a:xfrm>
              <a:off x="3926014" y="3782834"/>
              <a:ext cx="32384" cy="53975"/>
            </a:xfrm>
            <a:custGeom>
              <a:avLst/>
              <a:gdLst/>
              <a:ahLst/>
              <a:cxnLst/>
              <a:rect l="l" t="t" r="r" b="b"/>
              <a:pathLst>
                <a:path w="32385" h="53975">
                  <a:moveTo>
                    <a:pt x="16014" y="0"/>
                  </a:moveTo>
                  <a:lnTo>
                    <a:pt x="4813" y="41687"/>
                  </a:lnTo>
                  <a:lnTo>
                    <a:pt x="0" y="53771"/>
                  </a:lnTo>
                  <a:lnTo>
                    <a:pt x="32042" y="53771"/>
                  </a:lnTo>
                  <a:lnTo>
                    <a:pt x="18322" y="12282"/>
                  </a:lnTo>
                  <a:lnTo>
                    <a:pt x="16908" y="5587"/>
                  </a:lnTo>
                  <a:lnTo>
                    <a:pt x="16014" y="0"/>
                  </a:lnTo>
                  <a:close/>
                </a:path>
              </a:pathLst>
            </a:custGeom>
            <a:solidFill>
              <a:srgbClr val="5B5C5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9" name="object 19"/>
            <p:cNvSpPr/>
            <p:nvPr/>
          </p:nvSpPr>
          <p:spPr>
            <a:xfrm>
              <a:off x="4486579" y="3833990"/>
              <a:ext cx="0" cy="1398270"/>
            </a:xfrm>
            <a:custGeom>
              <a:avLst/>
              <a:gdLst/>
              <a:ahLst/>
              <a:cxnLst/>
              <a:rect l="l" t="t" r="r" b="b"/>
              <a:pathLst>
                <a:path h="1398270">
                  <a:moveTo>
                    <a:pt x="0" y="1398015"/>
                  </a:moveTo>
                  <a:lnTo>
                    <a:pt x="0" y="0"/>
                  </a:lnTo>
                </a:path>
              </a:pathLst>
            </a:custGeom>
            <a:ln w="6350">
              <a:solidFill>
                <a:srgbClr val="5B5C5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0" name="object 20"/>
            <p:cNvSpPr/>
            <p:nvPr/>
          </p:nvSpPr>
          <p:spPr>
            <a:xfrm>
              <a:off x="4470603" y="3790962"/>
              <a:ext cx="32384" cy="53975"/>
            </a:xfrm>
            <a:custGeom>
              <a:avLst/>
              <a:gdLst/>
              <a:ahLst/>
              <a:cxnLst/>
              <a:rect l="l" t="t" r="r" b="b"/>
              <a:pathLst>
                <a:path w="32385" h="53975">
                  <a:moveTo>
                    <a:pt x="16014" y="0"/>
                  </a:moveTo>
                  <a:lnTo>
                    <a:pt x="4811" y="41678"/>
                  </a:lnTo>
                  <a:lnTo>
                    <a:pt x="0" y="53784"/>
                  </a:lnTo>
                  <a:lnTo>
                    <a:pt x="32029" y="53784"/>
                  </a:lnTo>
                  <a:lnTo>
                    <a:pt x="18322" y="12276"/>
                  </a:lnTo>
                  <a:lnTo>
                    <a:pt x="16908" y="5585"/>
                  </a:lnTo>
                  <a:lnTo>
                    <a:pt x="16014" y="0"/>
                  </a:lnTo>
                  <a:close/>
                </a:path>
              </a:pathLst>
            </a:custGeom>
            <a:solidFill>
              <a:srgbClr val="5B5C5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1" name="object 21"/>
            <p:cNvSpPr/>
            <p:nvPr/>
          </p:nvSpPr>
          <p:spPr>
            <a:xfrm>
              <a:off x="5291251" y="4849990"/>
              <a:ext cx="0" cy="385445"/>
            </a:xfrm>
            <a:custGeom>
              <a:avLst/>
              <a:gdLst/>
              <a:ahLst/>
              <a:cxnLst/>
              <a:rect l="l" t="t" r="r" b="b"/>
              <a:pathLst>
                <a:path h="385445">
                  <a:moveTo>
                    <a:pt x="0" y="0"/>
                  </a:moveTo>
                  <a:lnTo>
                    <a:pt x="0" y="384911"/>
                  </a:lnTo>
                </a:path>
              </a:pathLst>
            </a:custGeom>
            <a:ln w="6350">
              <a:solidFill>
                <a:srgbClr val="5B5C5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2" name="object 22"/>
            <p:cNvSpPr/>
            <p:nvPr/>
          </p:nvSpPr>
          <p:spPr>
            <a:xfrm>
              <a:off x="5275287" y="4806962"/>
              <a:ext cx="32384" cy="53975"/>
            </a:xfrm>
            <a:custGeom>
              <a:avLst/>
              <a:gdLst/>
              <a:ahLst/>
              <a:cxnLst/>
              <a:rect l="l" t="t" r="r" b="b"/>
              <a:pathLst>
                <a:path w="32385" h="53975">
                  <a:moveTo>
                    <a:pt x="16001" y="0"/>
                  </a:moveTo>
                  <a:lnTo>
                    <a:pt x="4806" y="41671"/>
                  </a:lnTo>
                  <a:lnTo>
                    <a:pt x="0" y="53771"/>
                  </a:lnTo>
                  <a:lnTo>
                    <a:pt x="32016" y="53771"/>
                  </a:lnTo>
                  <a:lnTo>
                    <a:pt x="18314" y="12271"/>
                  </a:lnTo>
                  <a:lnTo>
                    <a:pt x="16900" y="5579"/>
                  </a:lnTo>
                  <a:lnTo>
                    <a:pt x="16001" y="0"/>
                  </a:lnTo>
                  <a:close/>
                </a:path>
              </a:pathLst>
            </a:custGeom>
            <a:solidFill>
              <a:srgbClr val="5B5C5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3" name="object 23"/>
            <p:cNvSpPr/>
            <p:nvPr/>
          </p:nvSpPr>
          <p:spPr>
            <a:xfrm>
              <a:off x="6356019" y="4833721"/>
              <a:ext cx="0" cy="390525"/>
            </a:xfrm>
            <a:custGeom>
              <a:avLst/>
              <a:gdLst/>
              <a:ahLst/>
              <a:cxnLst/>
              <a:rect l="l" t="t" r="r" b="b"/>
              <a:pathLst>
                <a:path h="390525">
                  <a:moveTo>
                    <a:pt x="0" y="390143"/>
                  </a:moveTo>
                  <a:lnTo>
                    <a:pt x="0" y="0"/>
                  </a:lnTo>
                </a:path>
              </a:pathLst>
            </a:custGeom>
            <a:ln w="6350">
              <a:solidFill>
                <a:srgbClr val="5B5C5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4" name="object 24"/>
            <p:cNvSpPr/>
            <p:nvPr/>
          </p:nvSpPr>
          <p:spPr>
            <a:xfrm>
              <a:off x="6340043" y="4790693"/>
              <a:ext cx="32384" cy="53975"/>
            </a:xfrm>
            <a:custGeom>
              <a:avLst/>
              <a:gdLst/>
              <a:ahLst/>
              <a:cxnLst/>
              <a:rect l="l" t="t" r="r" b="b"/>
              <a:pathLst>
                <a:path w="32385" h="53975">
                  <a:moveTo>
                    <a:pt x="16014" y="0"/>
                  </a:moveTo>
                  <a:lnTo>
                    <a:pt x="4818" y="41687"/>
                  </a:lnTo>
                  <a:lnTo>
                    <a:pt x="0" y="53771"/>
                  </a:lnTo>
                  <a:lnTo>
                    <a:pt x="32029" y="53771"/>
                  </a:lnTo>
                  <a:lnTo>
                    <a:pt x="18327" y="12282"/>
                  </a:lnTo>
                  <a:lnTo>
                    <a:pt x="16913" y="5587"/>
                  </a:lnTo>
                  <a:lnTo>
                    <a:pt x="16014" y="0"/>
                  </a:lnTo>
                  <a:close/>
                </a:path>
              </a:pathLst>
            </a:custGeom>
            <a:solidFill>
              <a:srgbClr val="5B5C5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5" name="object 25"/>
            <p:cNvSpPr/>
            <p:nvPr/>
          </p:nvSpPr>
          <p:spPr>
            <a:xfrm>
              <a:off x="5559475" y="5077574"/>
              <a:ext cx="0" cy="146685"/>
            </a:xfrm>
            <a:custGeom>
              <a:avLst/>
              <a:gdLst/>
              <a:ahLst/>
              <a:cxnLst/>
              <a:rect l="l" t="t" r="r" b="b"/>
              <a:pathLst>
                <a:path h="146685">
                  <a:moveTo>
                    <a:pt x="0" y="146291"/>
                  </a:moveTo>
                  <a:lnTo>
                    <a:pt x="0" y="0"/>
                  </a:lnTo>
                </a:path>
              </a:pathLst>
            </a:custGeom>
            <a:ln w="6350">
              <a:solidFill>
                <a:srgbClr val="5B5C5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6" name="object 26"/>
            <p:cNvSpPr/>
            <p:nvPr/>
          </p:nvSpPr>
          <p:spPr>
            <a:xfrm>
              <a:off x="5543499" y="5034546"/>
              <a:ext cx="32384" cy="53975"/>
            </a:xfrm>
            <a:custGeom>
              <a:avLst/>
              <a:gdLst/>
              <a:ahLst/>
              <a:cxnLst/>
              <a:rect l="l" t="t" r="r" b="b"/>
              <a:pathLst>
                <a:path w="32385" h="53975">
                  <a:moveTo>
                    <a:pt x="16001" y="0"/>
                  </a:moveTo>
                  <a:lnTo>
                    <a:pt x="4806" y="41671"/>
                  </a:lnTo>
                  <a:lnTo>
                    <a:pt x="0" y="53771"/>
                  </a:lnTo>
                  <a:lnTo>
                    <a:pt x="32016" y="53771"/>
                  </a:lnTo>
                  <a:lnTo>
                    <a:pt x="18319" y="12271"/>
                  </a:lnTo>
                  <a:lnTo>
                    <a:pt x="16902" y="5579"/>
                  </a:lnTo>
                  <a:lnTo>
                    <a:pt x="16001" y="0"/>
                  </a:lnTo>
                  <a:close/>
                </a:path>
              </a:pathLst>
            </a:custGeom>
            <a:solidFill>
              <a:srgbClr val="5B5C5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7" name="object 27"/>
            <p:cNvSpPr/>
            <p:nvPr/>
          </p:nvSpPr>
          <p:spPr>
            <a:xfrm>
              <a:off x="6087783" y="5061305"/>
              <a:ext cx="0" cy="154940"/>
            </a:xfrm>
            <a:custGeom>
              <a:avLst/>
              <a:gdLst/>
              <a:ahLst/>
              <a:cxnLst/>
              <a:rect l="l" t="t" r="r" b="b"/>
              <a:pathLst>
                <a:path h="154939">
                  <a:moveTo>
                    <a:pt x="0" y="154431"/>
                  </a:moveTo>
                  <a:lnTo>
                    <a:pt x="0" y="0"/>
                  </a:lnTo>
                </a:path>
              </a:pathLst>
            </a:custGeom>
            <a:ln w="6350">
              <a:solidFill>
                <a:srgbClr val="5B5C5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8" name="object 28"/>
            <p:cNvSpPr/>
            <p:nvPr/>
          </p:nvSpPr>
          <p:spPr>
            <a:xfrm>
              <a:off x="6071806" y="5018277"/>
              <a:ext cx="32384" cy="53975"/>
            </a:xfrm>
            <a:custGeom>
              <a:avLst/>
              <a:gdLst/>
              <a:ahLst/>
              <a:cxnLst/>
              <a:rect l="l" t="t" r="r" b="b"/>
              <a:pathLst>
                <a:path w="32385" h="53975">
                  <a:moveTo>
                    <a:pt x="16014" y="0"/>
                  </a:moveTo>
                  <a:lnTo>
                    <a:pt x="4811" y="41687"/>
                  </a:lnTo>
                  <a:lnTo>
                    <a:pt x="0" y="53771"/>
                  </a:lnTo>
                  <a:lnTo>
                    <a:pt x="32029" y="53771"/>
                  </a:lnTo>
                  <a:lnTo>
                    <a:pt x="18327" y="12282"/>
                  </a:lnTo>
                  <a:lnTo>
                    <a:pt x="16913" y="5587"/>
                  </a:lnTo>
                  <a:lnTo>
                    <a:pt x="16014" y="0"/>
                  </a:lnTo>
                  <a:close/>
                </a:path>
              </a:pathLst>
            </a:custGeom>
            <a:solidFill>
              <a:srgbClr val="5B5C5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9" name="object 29"/>
            <p:cNvSpPr/>
            <p:nvPr/>
          </p:nvSpPr>
          <p:spPr>
            <a:xfrm>
              <a:off x="5843955" y="5152516"/>
              <a:ext cx="0" cy="76200"/>
            </a:xfrm>
            <a:custGeom>
              <a:avLst/>
              <a:gdLst/>
              <a:ahLst/>
              <a:cxnLst/>
              <a:rect l="l" t="t" r="r" b="b"/>
              <a:pathLst>
                <a:path h="76200">
                  <a:moveTo>
                    <a:pt x="0" y="75755"/>
                  </a:moveTo>
                  <a:lnTo>
                    <a:pt x="0" y="0"/>
                  </a:lnTo>
                </a:path>
              </a:pathLst>
            </a:custGeom>
            <a:ln w="6350">
              <a:solidFill>
                <a:srgbClr val="5B5C5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0" name="object 30"/>
            <p:cNvSpPr/>
            <p:nvPr/>
          </p:nvSpPr>
          <p:spPr>
            <a:xfrm>
              <a:off x="5827979" y="5109476"/>
              <a:ext cx="32384" cy="53975"/>
            </a:xfrm>
            <a:custGeom>
              <a:avLst/>
              <a:gdLst/>
              <a:ahLst/>
              <a:cxnLst/>
              <a:rect l="l" t="t" r="r" b="b"/>
              <a:pathLst>
                <a:path w="32385" h="53975">
                  <a:moveTo>
                    <a:pt x="16014" y="0"/>
                  </a:moveTo>
                  <a:lnTo>
                    <a:pt x="4811" y="41694"/>
                  </a:lnTo>
                  <a:lnTo>
                    <a:pt x="0" y="53784"/>
                  </a:lnTo>
                  <a:lnTo>
                    <a:pt x="32029" y="53784"/>
                  </a:lnTo>
                  <a:lnTo>
                    <a:pt x="18322" y="12292"/>
                  </a:lnTo>
                  <a:lnTo>
                    <a:pt x="16908" y="5594"/>
                  </a:lnTo>
                  <a:lnTo>
                    <a:pt x="16014" y="0"/>
                  </a:lnTo>
                  <a:close/>
                </a:path>
              </a:pathLst>
            </a:custGeom>
            <a:solidFill>
              <a:srgbClr val="5B5C5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1" name="object 31"/>
            <p:cNvSpPr/>
            <p:nvPr/>
          </p:nvSpPr>
          <p:spPr>
            <a:xfrm>
              <a:off x="2963608" y="5234901"/>
              <a:ext cx="3811270" cy="208279"/>
            </a:xfrm>
            <a:custGeom>
              <a:avLst/>
              <a:gdLst/>
              <a:ahLst/>
              <a:cxnLst/>
              <a:rect l="l" t="t" r="r" b="b"/>
              <a:pathLst>
                <a:path w="3811270" h="208279">
                  <a:moveTo>
                    <a:pt x="3810876" y="0"/>
                  </a:moveTo>
                  <a:lnTo>
                    <a:pt x="0" y="0"/>
                  </a:lnTo>
                  <a:lnTo>
                    <a:pt x="0" y="207810"/>
                  </a:lnTo>
                  <a:lnTo>
                    <a:pt x="3810876" y="207810"/>
                  </a:lnTo>
                  <a:lnTo>
                    <a:pt x="3810876" y="0"/>
                  </a:lnTo>
                  <a:close/>
                </a:path>
              </a:pathLst>
            </a:custGeom>
            <a:solidFill>
              <a:srgbClr val="EEEFE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2" name="object 32"/>
            <p:cNvSpPr/>
            <p:nvPr/>
          </p:nvSpPr>
          <p:spPr>
            <a:xfrm>
              <a:off x="2959709" y="5231015"/>
              <a:ext cx="0" cy="214629"/>
            </a:xfrm>
            <a:custGeom>
              <a:avLst/>
              <a:gdLst/>
              <a:ahLst/>
              <a:cxnLst/>
              <a:rect l="l" t="t" r="r" b="b"/>
              <a:pathLst>
                <a:path h="214629">
                  <a:moveTo>
                    <a:pt x="0" y="0"/>
                  </a:moveTo>
                  <a:lnTo>
                    <a:pt x="0" y="214629"/>
                  </a:lnTo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3" name="object 33"/>
            <p:cNvSpPr/>
            <p:nvPr/>
          </p:nvSpPr>
          <p:spPr>
            <a:xfrm>
              <a:off x="2959709" y="5231015"/>
              <a:ext cx="8255" cy="214629"/>
            </a:xfrm>
            <a:custGeom>
              <a:avLst/>
              <a:gdLst/>
              <a:ahLst/>
              <a:cxnLst/>
              <a:rect l="l" t="t" r="r" b="b"/>
              <a:pathLst>
                <a:path w="8255" h="214629">
                  <a:moveTo>
                    <a:pt x="0" y="0"/>
                  </a:moveTo>
                  <a:lnTo>
                    <a:pt x="0" y="214629"/>
                  </a:lnTo>
                  <a:lnTo>
                    <a:pt x="7797" y="214629"/>
                  </a:lnTo>
                  <a:lnTo>
                    <a:pt x="7797" y="0"/>
                  </a:lnTo>
                  <a:lnTo>
                    <a:pt x="0" y="0"/>
                  </a:lnTo>
                </a:path>
              </a:pathLst>
            </a:custGeom>
            <a:ln w="1270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4" name="object 34"/>
            <p:cNvSpPr/>
            <p:nvPr/>
          </p:nvSpPr>
          <p:spPr>
            <a:xfrm>
              <a:off x="3273463" y="5238813"/>
              <a:ext cx="0" cy="207010"/>
            </a:xfrm>
            <a:custGeom>
              <a:avLst/>
              <a:gdLst/>
              <a:ahLst/>
              <a:cxnLst/>
              <a:rect l="l" t="t" r="r" b="b"/>
              <a:pathLst>
                <a:path h="207010">
                  <a:moveTo>
                    <a:pt x="0" y="0"/>
                  </a:moveTo>
                  <a:lnTo>
                    <a:pt x="0" y="206832"/>
                  </a:lnTo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5" name="object 35"/>
            <p:cNvSpPr/>
            <p:nvPr/>
          </p:nvSpPr>
          <p:spPr>
            <a:xfrm>
              <a:off x="3273463" y="5238813"/>
              <a:ext cx="8255" cy="207010"/>
            </a:xfrm>
            <a:custGeom>
              <a:avLst/>
              <a:gdLst/>
              <a:ahLst/>
              <a:cxnLst/>
              <a:rect l="l" t="t" r="r" b="b"/>
              <a:pathLst>
                <a:path w="8254" h="207010">
                  <a:moveTo>
                    <a:pt x="0" y="0"/>
                  </a:moveTo>
                  <a:lnTo>
                    <a:pt x="0" y="206832"/>
                  </a:lnTo>
                  <a:lnTo>
                    <a:pt x="7797" y="206832"/>
                  </a:lnTo>
                  <a:lnTo>
                    <a:pt x="7797" y="0"/>
                  </a:lnTo>
                  <a:lnTo>
                    <a:pt x="0" y="0"/>
                  </a:lnTo>
                </a:path>
              </a:pathLst>
            </a:custGeom>
            <a:ln w="635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6" name="object 36"/>
            <p:cNvSpPr/>
            <p:nvPr/>
          </p:nvSpPr>
          <p:spPr>
            <a:xfrm>
              <a:off x="3542398" y="5238813"/>
              <a:ext cx="0" cy="207010"/>
            </a:xfrm>
            <a:custGeom>
              <a:avLst/>
              <a:gdLst/>
              <a:ahLst/>
              <a:cxnLst/>
              <a:rect l="l" t="t" r="r" b="b"/>
              <a:pathLst>
                <a:path h="207010">
                  <a:moveTo>
                    <a:pt x="0" y="0"/>
                  </a:moveTo>
                  <a:lnTo>
                    <a:pt x="0" y="206832"/>
                  </a:lnTo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7" name="object 37"/>
            <p:cNvSpPr/>
            <p:nvPr/>
          </p:nvSpPr>
          <p:spPr>
            <a:xfrm>
              <a:off x="3542398" y="5238813"/>
              <a:ext cx="8255" cy="207010"/>
            </a:xfrm>
            <a:custGeom>
              <a:avLst/>
              <a:gdLst/>
              <a:ahLst/>
              <a:cxnLst/>
              <a:rect l="l" t="t" r="r" b="b"/>
              <a:pathLst>
                <a:path w="8254" h="207010">
                  <a:moveTo>
                    <a:pt x="0" y="0"/>
                  </a:moveTo>
                  <a:lnTo>
                    <a:pt x="0" y="206832"/>
                  </a:lnTo>
                  <a:lnTo>
                    <a:pt x="7797" y="206832"/>
                  </a:lnTo>
                  <a:lnTo>
                    <a:pt x="7797" y="0"/>
                  </a:lnTo>
                  <a:lnTo>
                    <a:pt x="0" y="0"/>
                  </a:lnTo>
                </a:path>
              </a:pathLst>
            </a:custGeom>
            <a:ln w="635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8" name="object 38"/>
            <p:cNvSpPr/>
            <p:nvPr/>
          </p:nvSpPr>
          <p:spPr>
            <a:xfrm>
              <a:off x="3811333" y="5238813"/>
              <a:ext cx="0" cy="207010"/>
            </a:xfrm>
            <a:custGeom>
              <a:avLst/>
              <a:gdLst/>
              <a:ahLst/>
              <a:cxnLst/>
              <a:rect l="l" t="t" r="r" b="b"/>
              <a:pathLst>
                <a:path h="207010">
                  <a:moveTo>
                    <a:pt x="0" y="0"/>
                  </a:moveTo>
                  <a:lnTo>
                    <a:pt x="0" y="206832"/>
                  </a:lnTo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9" name="object 39"/>
            <p:cNvSpPr/>
            <p:nvPr/>
          </p:nvSpPr>
          <p:spPr>
            <a:xfrm>
              <a:off x="3811333" y="5238813"/>
              <a:ext cx="8255" cy="207010"/>
            </a:xfrm>
            <a:custGeom>
              <a:avLst/>
              <a:gdLst/>
              <a:ahLst/>
              <a:cxnLst/>
              <a:rect l="l" t="t" r="r" b="b"/>
              <a:pathLst>
                <a:path w="8254" h="207010">
                  <a:moveTo>
                    <a:pt x="0" y="0"/>
                  </a:moveTo>
                  <a:lnTo>
                    <a:pt x="0" y="206832"/>
                  </a:lnTo>
                  <a:lnTo>
                    <a:pt x="7797" y="206832"/>
                  </a:lnTo>
                  <a:lnTo>
                    <a:pt x="7797" y="0"/>
                  </a:lnTo>
                  <a:lnTo>
                    <a:pt x="0" y="0"/>
                  </a:lnTo>
                </a:path>
              </a:pathLst>
            </a:custGeom>
            <a:ln w="635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0" name="object 40"/>
            <p:cNvSpPr/>
            <p:nvPr/>
          </p:nvSpPr>
          <p:spPr>
            <a:xfrm>
              <a:off x="4080268" y="5238813"/>
              <a:ext cx="0" cy="207010"/>
            </a:xfrm>
            <a:custGeom>
              <a:avLst/>
              <a:gdLst/>
              <a:ahLst/>
              <a:cxnLst/>
              <a:rect l="l" t="t" r="r" b="b"/>
              <a:pathLst>
                <a:path h="207010">
                  <a:moveTo>
                    <a:pt x="0" y="0"/>
                  </a:moveTo>
                  <a:lnTo>
                    <a:pt x="0" y="206832"/>
                  </a:lnTo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1" name="object 41"/>
            <p:cNvSpPr/>
            <p:nvPr/>
          </p:nvSpPr>
          <p:spPr>
            <a:xfrm>
              <a:off x="4080268" y="5238813"/>
              <a:ext cx="8255" cy="207010"/>
            </a:xfrm>
            <a:custGeom>
              <a:avLst/>
              <a:gdLst/>
              <a:ahLst/>
              <a:cxnLst/>
              <a:rect l="l" t="t" r="r" b="b"/>
              <a:pathLst>
                <a:path w="8254" h="207010">
                  <a:moveTo>
                    <a:pt x="0" y="0"/>
                  </a:moveTo>
                  <a:lnTo>
                    <a:pt x="0" y="206832"/>
                  </a:lnTo>
                  <a:lnTo>
                    <a:pt x="7797" y="206832"/>
                  </a:lnTo>
                  <a:lnTo>
                    <a:pt x="7797" y="0"/>
                  </a:lnTo>
                  <a:lnTo>
                    <a:pt x="0" y="0"/>
                  </a:lnTo>
                </a:path>
              </a:pathLst>
            </a:custGeom>
            <a:ln w="635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2" name="object 42"/>
            <p:cNvSpPr/>
            <p:nvPr/>
          </p:nvSpPr>
          <p:spPr>
            <a:xfrm>
              <a:off x="4349216" y="5238813"/>
              <a:ext cx="0" cy="207010"/>
            </a:xfrm>
            <a:custGeom>
              <a:avLst/>
              <a:gdLst/>
              <a:ahLst/>
              <a:cxnLst/>
              <a:rect l="l" t="t" r="r" b="b"/>
              <a:pathLst>
                <a:path h="207010">
                  <a:moveTo>
                    <a:pt x="0" y="0"/>
                  </a:moveTo>
                  <a:lnTo>
                    <a:pt x="0" y="206832"/>
                  </a:lnTo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3" name="object 43"/>
            <p:cNvSpPr/>
            <p:nvPr/>
          </p:nvSpPr>
          <p:spPr>
            <a:xfrm>
              <a:off x="4349216" y="5238813"/>
              <a:ext cx="8255" cy="207010"/>
            </a:xfrm>
            <a:custGeom>
              <a:avLst/>
              <a:gdLst/>
              <a:ahLst/>
              <a:cxnLst/>
              <a:rect l="l" t="t" r="r" b="b"/>
              <a:pathLst>
                <a:path w="8254" h="207010">
                  <a:moveTo>
                    <a:pt x="0" y="0"/>
                  </a:moveTo>
                  <a:lnTo>
                    <a:pt x="0" y="206832"/>
                  </a:lnTo>
                  <a:lnTo>
                    <a:pt x="7785" y="206832"/>
                  </a:lnTo>
                  <a:lnTo>
                    <a:pt x="7785" y="0"/>
                  </a:lnTo>
                  <a:lnTo>
                    <a:pt x="0" y="0"/>
                  </a:lnTo>
                </a:path>
              </a:pathLst>
            </a:custGeom>
            <a:ln w="635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4" name="object 44"/>
            <p:cNvSpPr/>
            <p:nvPr/>
          </p:nvSpPr>
          <p:spPr>
            <a:xfrm>
              <a:off x="4618139" y="5238813"/>
              <a:ext cx="0" cy="207010"/>
            </a:xfrm>
            <a:custGeom>
              <a:avLst/>
              <a:gdLst/>
              <a:ahLst/>
              <a:cxnLst/>
              <a:rect l="l" t="t" r="r" b="b"/>
              <a:pathLst>
                <a:path h="207010">
                  <a:moveTo>
                    <a:pt x="0" y="0"/>
                  </a:moveTo>
                  <a:lnTo>
                    <a:pt x="0" y="206832"/>
                  </a:lnTo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5" name="object 45"/>
            <p:cNvSpPr/>
            <p:nvPr/>
          </p:nvSpPr>
          <p:spPr>
            <a:xfrm>
              <a:off x="4618139" y="5238813"/>
              <a:ext cx="8255" cy="207010"/>
            </a:xfrm>
            <a:custGeom>
              <a:avLst/>
              <a:gdLst/>
              <a:ahLst/>
              <a:cxnLst/>
              <a:rect l="l" t="t" r="r" b="b"/>
              <a:pathLst>
                <a:path w="8254" h="207010">
                  <a:moveTo>
                    <a:pt x="0" y="0"/>
                  </a:moveTo>
                  <a:lnTo>
                    <a:pt x="0" y="206832"/>
                  </a:lnTo>
                  <a:lnTo>
                    <a:pt x="7797" y="206832"/>
                  </a:lnTo>
                  <a:lnTo>
                    <a:pt x="7797" y="0"/>
                  </a:lnTo>
                  <a:lnTo>
                    <a:pt x="0" y="0"/>
                  </a:lnTo>
                </a:path>
              </a:pathLst>
            </a:custGeom>
            <a:ln w="635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6" name="object 46"/>
            <p:cNvSpPr/>
            <p:nvPr/>
          </p:nvSpPr>
          <p:spPr>
            <a:xfrm>
              <a:off x="4887074" y="5238813"/>
              <a:ext cx="0" cy="207010"/>
            </a:xfrm>
            <a:custGeom>
              <a:avLst/>
              <a:gdLst/>
              <a:ahLst/>
              <a:cxnLst/>
              <a:rect l="l" t="t" r="r" b="b"/>
              <a:pathLst>
                <a:path h="207010">
                  <a:moveTo>
                    <a:pt x="0" y="0"/>
                  </a:moveTo>
                  <a:lnTo>
                    <a:pt x="0" y="206832"/>
                  </a:lnTo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7" name="object 47"/>
            <p:cNvSpPr/>
            <p:nvPr/>
          </p:nvSpPr>
          <p:spPr>
            <a:xfrm>
              <a:off x="4887074" y="5238813"/>
              <a:ext cx="8255" cy="207010"/>
            </a:xfrm>
            <a:custGeom>
              <a:avLst/>
              <a:gdLst/>
              <a:ahLst/>
              <a:cxnLst/>
              <a:rect l="l" t="t" r="r" b="b"/>
              <a:pathLst>
                <a:path w="8254" h="207010">
                  <a:moveTo>
                    <a:pt x="0" y="0"/>
                  </a:moveTo>
                  <a:lnTo>
                    <a:pt x="0" y="206832"/>
                  </a:lnTo>
                  <a:lnTo>
                    <a:pt x="7797" y="206832"/>
                  </a:lnTo>
                  <a:lnTo>
                    <a:pt x="7797" y="0"/>
                  </a:lnTo>
                  <a:lnTo>
                    <a:pt x="0" y="0"/>
                  </a:lnTo>
                </a:path>
              </a:pathLst>
            </a:custGeom>
            <a:ln w="635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8" name="object 48"/>
            <p:cNvSpPr/>
            <p:nvPr/>
          </p:nvSpPr>
          <p:spPr>
            <a:xfrm>
              <a:off x="5156009" y="5238813"/>
              <a:ext cx="0" cy="207010"/>
            </a:xfrm>
            <a:custGeom>
              <a:avLst/>
              <a:gdLst/>
              <a:ahLst/>
              <a:cxnLst/>
              <a:rect l="l" t="t" r="r" b="b"/>
              <a:pathLst>
                <a:path h="207010">
                  <a:moveTo>
                    <a:pt x="0" y="0"/>
                  </a:moveTo>
                  <a:lnTo>
                    <a:pt x="0" y="206832"/>
                  </a:lnTo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9" name="object 49"/>
            <p:cNvSpPr/>
            <p:nvPr/>
          </p:nvSpPr>
          <p:spPr>
            <a:xfrm>
              <a:off x="5156009" y="5238813"/>
              <a:ext cx="8255" cy="207010"/>
            </a:xfrm>
            <a:custGeom>
              <a:avLst/>
              <a:gdLst/>
              <a:ahLst/>
              <a:cxnLst/>
              <a:rect l="l" t="t" r="r" b="b"/>
              <a:pathLst>
                <a:path w="8254" h="207010">
                  <a:moveTo>
                    <a:pt x="0" y="0"/>
                  </a:moveTo>
                  <a:lnTo>
                    <a:pt x="0" y="206832"/>
                  </a:lnTo>
                  <a:lnTo>
                    <a:pt x="7797" y="206832"/>
                  </a:lnTo>
                  <a:lnTo>
                    <a:pt x="7797" y="0"/>
                  </a:lnTo>
                  <a:lnTo>
                    <a:pt x="0" y="0"/>
                  </a:lnTo>
                </a:path>
              </a:pathLst>
            </a:custGeom>
            <a:ln w="635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0" name="object 50"/>
            <p:cNvSpPr/>
            <p:nvPr/>
          </p:nvSpPr>
          <p:spPr>
            <a:xfrm>
              <a:off x="5424957" y="5238813"/>
              <a:ext cx="0" cy="207010"/>
            </a:xfrm>
            <a:custGeom>
              <a:avLst/>
              <a:gdLst/>
              <a:ahLst/>
              <a:cxnLst/>
              <a:rect l="l" t="t" r="r" b="b"/>
              <a:pathLst>
                <a:path h="207010">
                  <a:moveTo>
                    <a:pt x="0" y="0"/>
                  </a:moveTo>
                  <a:lnTo>
                    <a:pt x="0" y="206832"/>
                  </a:lnTo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1" name="object 51"/>
            <p:cNvSpPr/>
            <p:nvPr/>
          </p:nvSpPr>
          <p:spPr>
            <a:xfrm>
              <a:off x="5424957" y="5238813"/>
              <a:ext cx="8255" cy="207010"/>
            </a:xfrm>
            <a:custGeom>
              <a:avLst/>
              <a:gdLst/>
              <a:ahLst/>
              <a:cxnLst/>
              <a:rect l="l" t="t" r="r" b="b"/>
              <a:pathLst>
                <a:path w="8254" h="207010">
                  <a:moveTo>
                    <a:pt x="0" y="0"/>
                  </a:moveTo>
                  <a:lnTo>
                    <a:pt x="0" y="206832"/>
                  </a:lnTo>
                  <a:lnTo>
                    <a:pt x="7785" y="206832"/>
                  </a:lnTo>
                  <a:lnTo>
                    <a:pt x="7785" y="0"/>
                  </a:lnTo>
                  <a:lnTo>
                    <a:pt x="0" y="0"/>
                  </a:lnTo>
                </a:path>
              </a:pathLst>
            </a:custGeom>
            <a:ln w="635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2" name="object 52"/>
            <p:cNvSpPr/>
            <p:nvPr/>
          </p:nvSpPr>
          <p:spPr>
            <a:xfrm>
              <a:off x="5693892" y="5238813"/>
              <a:ext cx="0" cy="207010"/>
            </a:xfrm>
            <a:custGeom>
              <a:avLst/>
              <a:gdLst/>
              <a:ahLst/>
              <a:cxnLst/>
              <a:rect l="l" t="t" r="r" b="b"/>
              <a:pathLst>
                <a:path h="207010">
                  <a:moveTo>
                    <a:pt x="0" y="0"/>
                  </a:moveTo>
                  <a:lnTo>
                    <a:pt x="0" y="206832"/>
                  </a:lnTo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3" name="object 53"/>
            <p:cNvSpPr/>
            <p:nvPr/>
          </p:nvSpPr>
          <p:spPr>
            <a:xfrm>
              <a:off x="5693892" y="5238813"/>
              <a:ext cx="8255" cy="207010"/>
            </a:xfrm>
            <a:custGeom>
              <a:avLst/>
              <a:gdLst/>
              <a:ahLst/>
              <a:cxnLst/>
              <a:rect l="l" t="t" r="r" b="b"/>
              <a:pathLst>
                <a:path w="8254" h="207010">
                  <a:moveTo>
                    <a:pt x="0" y="0"/>
                  </a:moveTo>
                  <a:lnTo>
                    <a:pt x="0" y="206832"/>
                  </a:lnTo>
                  <a:lnTo>
                    <a:pt x="7785" y="206832"/>
                  </a:lnTo>
                  <a:lnTo>
                    <a:pt x="7785" y="0"/>
                  </a:lnTo>
                  <a:lnTo>
                    <a:pt x="0" y="0"/>
                  </a:lnTo>
                </a:path>
              </a:pathLst>
            </a:custGeom>
            <a:ln w="635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4" name="object 54"/>
            <p:cNvSpPr/>
            <p:nvPr/>
          </p:nvSpPr>
          <p:spPr>
            <a:xfrm>
              <a:off x="5962815" y="5238813"/>
              <a:ext cx="0" cy="207010"/>
            </a:xfrm>
            <a:custGeom>
              <a:avLst/>
              <a:gdLst/>
              <a:ahLst/>
              <a:cxnLst/>
              <a:rect l="l" t="t" r="r" b="b"/>
              <a:pathLst>
                <a:path h="207010">
                  <a:moveTo>
                    <a:pt x="0" y="0"/>
                  </a:moveTo>
                  <a:lnTo>
                    <a:pt x="0" y="206832"/>
                  </a:lnTo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5" name="object 55"/>
            <p:cNvSpPr/>
            <p:nvPr/>
          </p:nvSpPr>
          <p:spPr>
            <a:xfrm>
              <a:off x="5962815" y="5238813"/>
              <a:ext cx="8255" cy="207010"/>
            </a:xfrm>
            <a:custGeom>
              <a:avLst/>
              <a:gdLst/>
              <a:ahLst/>
              <a:cxnLst/>
              <a:rect l="l" t="t" r="r" b="b"/>
              <a:pathLst>
                <a:path w="8254" h="207010">
                  <a:moveTo>
                    <a:pt x="0" y="0"/>
                  </a:moveTo>
                  <a:lnTo>
                    <a:pt x="0" y="206832"/>
                  </a:lnTo>
                  <a:lnTo>
                    <a:pt x="7797" y="206832"/>
                  </a:lnTo>
                  <a:lnTo>
                    <a:pt x="7797" y="0"/>
                  </a:lnTo>
                  <a:lnTo>
                    <a:pt x="0" y="0"/>
                  </a:lnTo>
                </a:path>
              </a:pathLst>
            </a:custGeom>
            <a:ln w="635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6" name="object 56"/>
            <p:cNvSpPr/>
            <p:nvPr/>
          </p:nvSpPr>
          <p:spPr>
            <a:xfrm>
              <a:off x="6231750" y="5238813"/>
              <a:ext cx="0" cy="207010"/>
            </a:xfrm>
            <a:custGeom>
              <a:avLst/>
              <a:gdLst/>
              <a:ahLst/>
              <a:cxnLst/>
              <a:rect l="l" t="t" r="r" b="b"/>
              <a:pathLst>
                <a:path h="207010">
                  <a:moveTo>
                    <a:pt x="0" y="0"/>
                  </a:moveTo>
                  <a:lnTo>
                    <a:pt x="0" y="206832"/>
                  </a:lnTo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7" name="object 57"/>
            <p:cNvSpPr/>
            <p:nvPr/>
          </p:nvSpPr>
          <p:spPr>
            <a:xfrm>
              <a:off x="6231750" y="5238813"/>
              <a:ext cx="8255" cy="207010"/>
            </a:xfrm>
            <a:custGeom>
              <a:avLst/>
              <a:gdLst/>
              <a:ahLst/>
              <a:cxnLst/>
              <a:rect l="l" t="t" r="r" b="b"/>
              <a:pathLst>
                <a:path w="8254" h="207010">
                  <a:moveTo>
                    <a:pt x="0" y="0"/>
                  </a:moveTo>
                  <a:lnTo>
                    <a:pt x="0" y="206832"/>
                  </a:lnTo>
                  <a:lnTo>
                    <a:pt x="7785" y="206832"/>
                  </a:lnTo>
                  <a:lnTo>
                    <a:pt x="7785" y="0"/>
                  </a:lnTo>
                  <a:lnTo>
                    <a:pt x="0" y="0"/>
                  </a:lnTo>
                </a:path>
              </a:pathLst>
            </a:custGeom>
            <a:ln w="635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8" name="object 58"/>
            <p:cNvSpPr/>
            <p:nvPr/>
          </p:nvSpPr>
          <p:spPr>
            <a:xfrm>
              <a:off x="6500685" y="5238813"/>
              <a:ext cx="0" cy="207010"/>
            </a:xfrm>
            <a:custGeom>
              <a:avLst/>
              <a:gdLst/>
              <a:ahLst/>
              <a:cxnLst/>
              <a:rect l="l" t="t" r="r" b="b"/>
              <a:pathLst>
                <a:path h="207010">
                  <a:moveTo>
                    <a:pt x="0" y="0"/>
                  </a:moveTo>
                  <a:lnTo>
                    <a:pt x="0" y="206832"/>
                  </a:lnTo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9" name="object 59"/>
            <p:cNvSpPr/>
            <p:nvPr/>
          </p:nvSpPr>
          <p:spPr>
            <a:xfrm>
              <a:off x="6500685" y="5238813"/>
              <a:ext cx="8255" cy="207010"/>
            </a:xfrm>
            <a:custGeom>
              <a:avLst/>
              <a:gdLst/>
              <a:ahLst/>
              <a:cxnLst/>
              <a:rect l="l" t="t" r="r" b="b"/>
              <a:pathLst>
                <a:path w="8254" h="207010">
                  <a:moveTo>
                    <a:pt x="0" y="0"/>
                  </a:moveTo>
                  <a:lnTo>
                    <a:pt x="0" y="206832"/>
                  </a:lnTo>
                  <a:lnTo>
                    <a:pt x="7785" y="206832"/>
                  </a:lnTo>
                  <a:lnTo>
                    <a:pt x="7785" y="0"/>
                  </a:lnTo>
                  <a:lnTo>
                    <a:pt x="0" y="0"/>
                  </a:lnTo>
                </a:path>
              </a:pathLst>
            </a:custGeom>
            <a:ln w="635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0" name="object 60"/>
            <p:cNvSpPr/>
            <p:nvPr/>
          </p:nvSpPr>
          <p:spPr>
            <a:xfrm>
              <a:off x="6769620" y="5238813"/>
              <a:ext cx="0" cy="207010"/>
            </a:xfrm>
            <a:custGeom>
              <a:avLst/>
              <a:gdLst/>
              <a:ahLst/>
              <a:cxnLst/>
              <a:rect l="l" t="t" r="r" b="b"/>
              <a:pathLst>
                <a:path h="207010">
                  <a:moveTo>
                    <a:pt x="0" y="0"/>
                  </a:moveTo>
                  <a:lnTo>
                    <a:pt x="0" y="206832"/>
                  </a:lnTo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1" name="object 61"/>
            <p:cNvSpPr/>
            <p:nvPr/>
          </p:nvSpPr>
          <p:spPr>
            <a:xfrm>
              <a:off x="6769620" y="5238813"/>
              <a:ext cx="8255" cy="207010"/>
            </a:xfrm>
            <a:custGeom>
              <a:avLst/>
              <a:gdLst/>
              <a:ahLst/>
              <a:cxnLst/>
              <a:rect l="l" t="t" r="r" b="b"/>
              <a:pathLst>
                <a:path w="8254" h="207010">
                  <a:moveTo>
                    <a:pt x="0" y="0"/>
                  </a:moveTo>
                  <a:lnTo>
                    <a:pt x="0" y="206832"/>
                  </a:lnTo>
                  <a:lnTo>
                    <a:pt x="7785" y="206832"/>
                  </a:lnTo>
                  <a:lnTo>
                    <a:pt x="7785" y="0"/>
                  </a:lnTo>
                  <a:lnTo>
                    <a:pt x="0" y="0"/>
                  </a:lnTo>
                </a:path>
              </a:pathLst>
            </a:custGeom>
            <a:ln w="1270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2" name="object 62"/>
            <p:cNvSpPr/>
            <p:nvPr/>
          </p:nvSpPr>
          <p:spPr>
            <a:xfrm>
              <a:off x="2967507" y="5231015"/>
              <a:ext cx="3810000" cy="0"/>
            </a:xfrm>
            <a:custGeom>
              <a:avLst/>
              <a:gdLst/>
              <a:ahLst/>
              <a:cxnLst/>
              <a:rect l="l" t="t" r="r" b="b"/>
              <a:pathLst>
                <a:path w="3810000">
                  <a:moveTo>
                    <a:pt x="0" y="0"/>
                  </a:moveTo>
                  <a:lnTo>
                    <a:pt x="3809898" y="0"/>
                  </a:lnTo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3" name="object 63"/>
            <p:cNvSpPr/>
            <p:nvPr/>
          </p:nvSpPr>
          <p:spPr>
            <a:xfrm>
              <a:off x="2967507" y="5231015"/>
              <a:ext cx="3810000" cy="8255"/>
            </a:xfrm>
            <a:custGeom>
              <a:avLst/>
              <a:gdLst/>
              <a:ahLst/>
              <a:cxnLst/>
              <a:rect l="l" t="t" r="r" b="b"/>
              <a:pathLst>
                <a:path w="3810000" h="8254">
                  <a:moveTo>
                    <a:pt x="0" y="0"/>
                  </a:moveTo>
                  <a:lnTo>
                    <a:pt x="0" y="7797"/>
                  </a:lnTo>
                  <a:lnTo>
                    <a:pt x="3809898" y="7797"/>
                  </a:lnTo>
                  <a:lnTo>
                    <a:pt x="3809898" y="0"/>
                  </a:lnTo>
                  <a:lnTo>
                    <a:pt x="0" y="0"/>
                  </a:lnTo>
                </a:path>
              </a:pathLst>
            </a:custGeom>
            <a:ln w="12699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4" name="object 64"/>
            <p:cNvSpPr/>
            <p:nvPr/>
          </p:nvSpPr>
          <p:spPr>
            <a:xfrm>
              <a:off x="2967507" y="5331498"/>
              <a:ext cx="3810000" cy="0"/>
            </a:xfrm>
            <a:custGeom>
              <a:avLst/>
              <a:gdLst/>
              <a:ahLst/>
              <a:cxnLst/>
              <a:rect l="l" t="t" r="r" b="b"/>
              <a:pathLst>
                <a:path w="3810000">
                  <a:moveTo>
                    <a:pt x="0" y="0"/>
                  </a:moveTo>
                  <a:lnTo>
                    <a:pt x="3809898" y="0"/>
                  </a:lnTo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5" name="object 65"/>
            <p:cNvSpPr/>
            <p:nvPr/>
          </p:nvSpPr>
          <p:spPr>
            <a:xfrm>
              <a:off x="2967507" y="5331498"/>
              <a:ext cx="3810000" cy="8255"/>
            </a:xfrm>
            <a:custGeom>
              <a:avLst/>
              <a:gdLst/>
              <a:ahLst/>
              <a:cxnLst/>
              <a:rect l="l" t="t" r="r" b="b"/>
              <a:pathLst>
                <a:path w="3810000" h="8254">
                  <a:moveTo>
                    <a:pt x="0" y="0"/>
                  </a:moveTo>
                  <a:lnTo>
                    <a:pt x="0" y="7797"/>
                  </a:lnTo>
                  <a:lnTo>
                    <a:pt x="3809898" y="7797"/>
                  </a:lnTo>
                  <a:lnTo>
                    <a:pt x="3809898" y="0"/>
                  </a:lnTo>
                  <a:lnTo>
                    <a:pt x="0" y="0"/>
                  </a:lnTo>
                </a:path>
              </a:pathLst>
            </a:custGeom>
            <a:ln w="6349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6" name="object 66"/>
            <p:cNvSpPr/>
            <p:nvPr/>
          </p:nvSpPr>
          <p:spPr>
            <a:xfrm>
              <a:off x="2967507" y="5437835"/>
              <a:ext cx="3810000" cy="0"/>
            </a:xfrm>
            <a:custGeom>
              <a:avLst/>
              <a:gdLst/>
              <a:ahLst/>
              <a:cxnLst/>
              <a:rect l="l" t="t" r="r" b="b"/>
              <a:pathLst>
                <a:path w="3810000">
                  <a:moveTo>
                    <a:pt x="0" y="0"/>
                  </a:moveTo>
                  <a:lnTo>
                    <a:pt x="3809898" y="0"/>
                  </a:lnTo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7" name="object 67"/>
            <p:cNvSpPr/>
            <p:nvPr/>
          </p:nvSpPr>
          <p:spPr>
            <a:xfrm>
              <a:off x="2967507" y="5437835"/>
              <a:ext cx="3810000" cy="8255"/>
            </a:xfrm>
            <a:custGeom>
              <a:avLst/>
              <a:gdLst/>
              <a:ahLst/>
              <a:cxnLst/>
              <a:rect l="l" t="t" r="r" b="b"/>
              <a:pathLst>
                <a:path w="3810000" h="8254">
                  <a:moveTo>
                    <a:pt x="0" y="0"/>
                  </a:moveTo>
                  <a:lnTo>
                    <a:pt x="0" y="7810"/>
                  </a:lnTo>
                  <a:lnTo>
                    <a:pt x="3809898" y="7810"/>
                  </a:lnTo>
                  <a:lnTo>
                    <a:pt x="3809898" y="0"/>
                  </a:lnTo>
                  <a:lnTo>
                    <a:pt x="0" y="0"/>
                  </a:lnTo>
                </a:path>
              </a:pathLst>
            </a:custGeom>
            <a:ln w="1270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8" name="object 68"/>
            <p:cNvSpPr/>
            <p:nvPr/>
          </p:nvSpPr>
          <p:spPr>
            <a:xfrm>
              <a:off x="2959709" y="5231015"/>
              <a:ext cx="3818254" cy="214629"/>
            </a:xfrm>
            <a:custGeom>
              <a:avLst/>
              <a:gdLst/>
              <a:ahLst/>
              <a:cxnLst/>
              <a:rect l="l" t="t" r="r" b="b"/>
              <a:pathLst>
                <a:path w="3818254" h="214629">
                  <a:moveTo>
                    <a:pt x="0" y="0"/>
                  </a:moveTo>
                  <a:lnTo>
                    <a:pt x="3817696" y="0"/>
                  </a:lnTo>
                  <a:lnTo>
                    <a:pt x="3817696" y="214629"/>
                  </a:lnTo>
                  <a:lnTo>
                    <a:pt x="0" y="214629"/>
                  </a:lnTo>
                  <a:lnTo>
                    <a:pt x="0" y="0"/>
                  </a:lnTo>
                  <a:close/>
                </a:path>
              </a:pathLst>
            </a:custGeom>
            <a:ln w="635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69" name="object 69"/>
          <p:cNvSpPr/>
          <p:nvPr/>
        </p:nvSpPr>
        <p:spPr>
          <a:xfrm>
            <a:off x="8093025" y="7244677"/>
            <a:ext cx="2200275" cy="1513840"/>
          </a:xfrm>
          <a:custGeom>
            <a:avLst/>
            <a:gdLst/>
            <a:ahLst/>
            <a:cxnLst/>
            <a:rect l="l" t="t" r="r" b="b"/>
            <a:pathLst>
              <a:path w="2200275" h="1513840">
                <a:moveTo>
                  <a:pt x="5473" y="0"/>
                </a:moveTo>
                <a:lnTo>
                  <a:pt x="5473" y="1513332"/>
                </a:lnTo>
              </a:path>
              <a:path w="2200275" h="1513840">
                <a:moveTo>
                  <a:pt x="3568" y="762507"/>
                </a:moveTo>
                <a:lnTo>
                  <a:pt x="2200033" y="762507"/>
                </a:lnTo>
              </a:path>
              <a:path w="2200275" h="1513840">
                <a:moveTo>
                  <a:pt x="1798599" y="1409065"/>
                </a:moveTo>
                <a:lnTo>
                  <a:pt x="1751187" y="1439492"/>
                </a:lnTo>
                <a:lnTo>
                  <a:pt x="1704730" y="1461081"/>
                </a:lnTo>
                <a:lnTo>
                  <a:pt x="1660850" y="1472187"/>
                </a:lnTo>
                <a:lnTo>
                  <a:pt x="1621167" y="1471168"/>
                </a:lnTo>
                <a:lnTo>
                  <a:pt x="1577510" y="1459186"/>
                </a:lnTo>
                <a:lnTo>
                  <a:pt x="1535328" y="1436421"/>
                </a:lnTo>
                <a:lnTo>
                  <a:pt x="1495058" y="1405209"/>
                </a:lnTo>
                <a:lnTo>
                  <a:pt x="1457137" y="1367886"/>
                </a:lnTo>
                <a:lnTo>
                  <a:pt x="1422004" y="1326790"/>
                </a:lnTo>
                <a:lnTo>
                  <a:pt x="1390095" y="1284257"/>
                </a:lnTo>
                <a:lnTo>
                  <a:pt x="1361849" y="1242623"/>
                </a:lnTo>
                <a:lnTo>
                  <a:pt x="1337703" y="1204226"/>
                </a:lnTo>
                <a:lnTo>
                  <a:pt x="1101864" y="765301"/>
                </a:lnTo>
              </a:path>
              <a:path w="2200275" h="1513840">
                <a:moveTo>
                  <a:pt x="1799462" y="1408188"/>
                </a:moveTo>
                <a:lnTo>
                  <a:pt x="1838977" y="1370420"/>
                </a:lnTo>
                <a:lnTo>
                  <a:pt x="1875852" y="1328102"/>
                </a:lnTo>
                <a:lnTo>
                  <a:pt x="1909431" y="1283903"/>
                </a:lnTo>
                <a:lnTo>
                  <a:pt x="1939055" y="1240493"/>
                </a:lnTo>
                <a:lnTo>
                  <a:pt x="1964067" y="1200543"/>
                </a:lnTo>
                <a:lnTo>
                  <a:pt x="2200033" y="761631"/>
                </a:lnTo>
              </a:path>
              <a:path w="2200275" h="1513840">
                <a:moveTo>
                  <a:pt x="697623" y="115201"/>
                </a:moveTo>
                <a:lnTo>
                  <a:pt x="650080" y="84763"/>
                </a:lnTo>
                <a:lnTo>
                  <a:pt x="603321" y="63063"/>
                </a:lnTo>
                <a:lnTo>
                  <a:pt x="559136" y="51652"/>
                </a:lnTo>
                <a:lnTo>
                  <a:pt x="519315" y="52082"/>
                </a:lnTo>
                <a:lnTo>
                  <a:pt x="475990" y="64107"/>
                </a:lnTo>
                <a:lnTo>
                  <a:pt x="434035" y="86987"/>
                </a:lnTo>
                <a:lnTo>
                  <a:pt x="393892" y="118363"/>
                </a:lnTo>
                <a:lnTo>
                  <a:pt x="356004" y="155873"/>
                </a:lnTo>
                <a:lnTo>
                  <a:pt x="320814" y="197157"/>
                </a:lnTo>
                <a:lnTo>
                  <a:pt x="288763" y="239856"/>
                </a:lnTo>
                <a:lnTo>
                  <a:pt x="260295" y="281607"/>
                </a:lnTo>
                <a:lnTo>
                  <a:pt x="235851" y="320052"/>
                </a:lnTo>
                <a:lnTo>
                  <a:pt x="0" y="758951"/>
                </a:lnTo>
              </a:path>
              <a:path w="2200275" h="1513840">
                <a:moveTo>
                  <a:pt x="698512" y="116090"/>
                </a:moveTo>
                <a:lnTo>
                  <a:pt x="737936" y="153846"/>
                </a:lnTo>
                <a:lnTo>
                  <a:pt x="774640" y="196154"/>
                </a:lnTo>
                <a:lnTo>
                  <a:pt x="808090" y="240335"/>
                </a:lnTo>
                <a:lnTo>
                  <a:pt x="837756" y="283713"/>
                </a:lnTo>
                <a:lnTo>
                  <a:pt x="863104" y="323608"/>
                </a:lnTo>
                <a:lnTo>
                  <a:pt x="1099083" y="762507"/>
                </a:lnTo>
              </a:path>
              <a:path w="2200275" h="1513840">
                <a:moveTo>
                  <a:pt x="559574" y="33794"/>
                </a:moveTo>
                <a:lnTo>
                  <a:pt x="866978" y="33794"/>
                </a:lnTo>
              </a:path>
              <a:path w="2200275" h="1513840">
                <a:moveTo>
                  <a:pt x="968247" y="441579"/>
                </a:moveTo>
                <a:lnTo>
                  <a:pt x="1087856" y="441579"/>
                </a:lnTo>
              </a:path>
              <a:path w="2200275" h="1513840">
                <a:moveTo>
                  <a:pt x="1320304" y="1237119"/>
                </a:moveTo>
                <a:lnTo>
                  <a:pt x="1232154" y="1237119"/>
                </a:lnTo>
              </a:path>
            </a:pathLst>
          </a:custGeom>
          <a:ln w="9144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0" name="object 70"/>
          <p:cNvSpPr txBox="1"/>
          <p:nvPr/>
        </p:nvSpPr>
        <p:spPr>
          <a:xfrm>
            <a:off x="5761991" y="500784"/>
            <a:ext cx="1372235" cy="189796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1150" b="1" spc="30" dirty="0">
                <a:latin typeface="Arial"/>
                <a:cs typeface="Arial"/>
              </a:rPr>
              <a:t>Valor</a:t>
            </a:r>
            <a:r>
              <a:rPr sz="1150" b="1" spc="-25" dirty="0">
                <a:latin typeface="Arial"/>
                <a:cs typeface="Arial"/>
              </a:rPr>
              <a:t> </a:t>
            </a:r>
            <a:r>
              <a:rPr sz="1150" b="1" spc="45" dirty="0">
                <a:latin typeface="Arial"/>
                <a:cs typeface="Arial"/>
              </a:rPr>
              <a:t>instantáneo</a:t>
            </a:r>
            <a:r>
              <a:rPr sz="1150" spc="-15" dirty="0">
                <a:latin typeface="Microsoft Sans Serif"/>
                <a:cs typeface="Microsoft Sans Serif"/>
              </a:rPr>
              <a:t>.</a:t>
            </a:r>
            <a:endParaRPr sz="1150">
              <a:latin typeface="Microsoft Sans Serif"/>
              <a:cs typeface="Microsoft Sans Serif"/>
            </a:endParaRPr>
          </a:p>
        </p:txBody>
      </p:sp>
      <p:sp>
        <p:nvSpPr>
          <p:cNvPr id="106" name="object 106"/>
          <p:cNvSpPr txBox="1">
            <a:spLocks noGrp="1"/>
          </p:cNvSpPr>
          <p:nvPr>
            <p:ph type="sldNum" sz="quarter" idx="7"/>
          </p:nvPr>
        </p:nvSpPr>
        <p:spPr>
          <a:xfrm>
            <a:off x="19020783" y="9462820"/>
            <a:ext cx="577061" cy="207749"/>
          </a:xfrm>
          <a:prstGeom prst="rect">
            <a:avLst/>
          </a:prstGeom>
        </p:spPr>
        <p:txBody>
          <a:bodyPr vert="horz" wrap="square" lIns="0" tIns="22860" rIns="0" bIns="0" rtlCol="0">
            <a:spAutoFit/>
          </a:bodyPr>
          <a:lstStyle/>
          <a:p>
            <a:pPr marL="38100">
              <a:spcBef>
                <a:spcPts val="180"/>
              </a:spcBef>
            </a:pPr>
            <a:fld id="{81D60167-4931-47E6-BA6A-407CBD079E47}" type="slidenum">
              <a:rPr spc="15" dirty="0"/>
              <a:pPr marL="38100">
                <a:spcBef>
                  <a:spcPts val="180"/>
                </a:spcBef>
              </a:pPr>
              <a:t>28</a:t>
            </a:fld>
            <a:endParaRPr spc="15" dirty="0"/>
          </a:p>
        </p:txBody>
      </p:sp>
      <p:sp>
        <p:nvSpPr>
          <p:cNvPr id="71" name="object 71"/>
          <p:cNvSpPr txBox="1"/>
          <p:nvPr/>
        </p:nvSpPr>
        <p:spPr>
          <a:xfrm>
            <a:off x="7957769" y="489354"/>
            <a:ext cx="4699000" cy="9398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 indent="-635">
              <a:lnSpc>
                <a:spcPct val="120000"/>
              </a:lnSpc>
              <a:spcBef>
                <a:spcPts val="100"/>
              </a:spcBef>
            </a:pPr>
            <a:r>
              <a:rPr sz="1000" spc="5" dirty="0">
                <a:latin typeface="Microsoft Sans Serif"/>
                <a:cs typeface="Microsoft Sans Serif"/>
              </a:rPr>
              <a:t>El.</a:t>
            </a:r>
            <a:r>
              <a:rPr sz="1000" b="1" spc="5" dirty="0">
                <a:latin typeface="Arial"/>
                <a:cs typeface="Arial"/>
              </a:rPr>
              <a:t>valor </a:t>
            </a:r>
            <a:r>
              <a:rPr sz="1000" b="1" spc="25" dirty="0">
                <a:latin typeface="Arial"/>
                <a:cs typeface="Arial"/>
              </a:rPr>
              <a:t>instantáneo</a:t>
            </a:r>
            <a:r>
              <a:rPr sz="1000" spc="25" dirty="0">
                <a:latin typeface="Microsoft Sans Serif"/>
                <a:cs typeface="Microsoft Sans Serif"/>
              </a:rPr>
              <a:t>.es.el.valor.en.cualquier.punto.en.la. </a:t>
            </a:r>
            <a:r>
              <a:rPr sz="1000" spc="30" dirty="0">
                <a:latin typeface="Microsoft Sans Serif"/>
                <a:cs typeface="Microsoft Sans Serif"/>
              </a:rPr>
              <a:t> </a:t>
            </a:r>
            <a:r>
              <a:rPr sz="1000" spc="25" dirty="0">
                <a:latin typeface="Microsoft Sans Serif"/>
                <a:cs typeface="Microsoft Sans Serif"/>
              </a:rPr>
              <a:t>onda.sinusoidal..La.forma.de.onda.de.voltaje.producida.como.la.armadura.de. </a:t>
            </a:r>
            <a:r>
              <a:rPr sz="1000" spc="-254" dirty="0">
                <a:latin typeface="Microsoft Sans Serif"/>
                <a:cs typeface="Microsoft Sans Serif"/>
              </a:rPr>
              <a:t> </a:t>
            </a:r>
            <a:r>
              <a:rPr sz="1000" spc="20" dirty="0">
                <a:latin typeface="Microsoft Sans Serif"/>
                <a:cs typeface="Microsoft Sans Serif"/>
              </a:rPr>
              <a:t>un.generador.de.CA.básico.de.dos-polos.que.gira.360.grados.es. </a:t>
            </a:r>
            <a:r>
              <a:rPr sz="1000" spc="25" dirty="0">
                <a:latin typeface="Microsoft Sans Serif"/>
                <a:cs typeface="Microsoft Sans Serif"/>
              </a:rPr>
              <a:t> </a:t>
            </a:r>
            <a:r>
              <a:rPr sz="1000" spc="30" dirty="0">
                <a:latin typeface="Microsoft Sans Serif"/>
                <a:cs typeface="Microsoft Sans Serif"/>
              </a:rPr>
              <a:t>llamada.onda.sinusoidal.por.que.la.tensión.o.corriente.instantánea. </a:t>
            </a:r>
            <a:r>
              <a:rPr sz="1000" spc="35" dirty="0">
                <a:latin typeface="Microsoft Sans Serif"/>
                <a:cs typeface="Microsoft Sans Serif"/>
              </a:rPr>
              <a:t> </a:t>
            </a:r>
            <a:r>
              <a:rPr sz="1000" spc="25" dirty="0">
                <a:latin typeface="Microsoft Sans Serif"/>
                <a:cs typeface="Microsoft Sans Serif"/>
              </a:rPr>
              <a:t>está.relacionada.con.la.función.seno.trigonométrica..</a:t>
            </a:r>
            <a:endParaRPr sz="1000">
              <a:latin typeface="Microsoft Sans Serif"/>
              <a:cs typeface="Microsoft Sans Serif"/>
            </a:endParaRPr>
          </a:p>
        </p:txBody>
      </p:sp>
      <p:sp>
        <p:nvSpPr>
          <p:cNvPr id="72" name="object 72"/>
          <p:cNvSpPr txBox="1"/>
          <p:nvPr/>
        </p:nvSpPr>
        <p:spPr>
          <a:xfrm>
            <a:off x="7957795" y="1586635"/>
            <a:ext cx="4354195" cy="1993264"/>
          </a:xfrm>
          <a:prstGeom prst="rect">
            <a:avLst/>
          </a:prstGeom>
        </p:spPr>
        <p:txBody>
          <a:bodyPr vert="horz" wrap="square" lIns="0" tIns="43180" rIns="0" bIns="0" rtlCol="0">
            <a:spAutoFit/>
          </a:bodyPr>
          <a:lstStyle/>
          <a:p>
            <a:pPr marL="12700">
              <a:spcBef>
                <a:spcPts val="340"/>
              </a:spcBef>
            </a:pPr>
            <a:r>
              <a:rPr sz="1000" spc="25" dirty="0">
                <a:latin typeface="Microsoft Sans Serif"/>
                <a:cs typeface="Microsoft Sans Serif"/>
              </a:rPr>
              <a:t>Como.se.muestra.en.la.siguiente.ilustración,.el.i</a:t>
            </a:r>
            <a:r>
              <a:rPr sz="1000" b="1" spc="25" dirty="0">
                <a:latin typeface="Arial"/>
                <a:cs typeface="Arial"/>
              </a:rPr>
              <a:t>tensión</a:t>
            </a:r>
            <a:r>
              <a:rPr sz="1000" b="1" spc="-40" dirty="0">
                <a:latin typeface="Arial"/>
                <a:cs typeface="Arial"/>
              </a:rPr>
              <a:t> </a:t>
            </a:r>
            <a:r>
              <a:rPr sz="1000" b="1" spc="40" dirty="0">
                <a:latin typeface="Arial"/>
                <a:cs typeface="Arial"/>
              </a:rPr>
              <a:t>instantánea</a:t>
            </a:r>
            <a:r>
              <a:rPr sz="1000" b="1" spc="-35" dirty="0">
                <a:latin typeface="Arial"/>
                <a:cs typeface="Arial"/>
              </a:rPr>
              <a:t> </a:t>
            </a:r>
            <a:r>
              <a:rPr sz="1000" b="1" spc="15" dirty="0">
                <a:latin typeface="Arial"/>
                <a:cs typeface="Arial"/>
              </a:rPr>
              <a:t>(e)</a:t>
            </a:r>
            <a:endParaRPr sz="1000">
              <a:latin typeface="Arial"/>
              <a:cs typeface="Arial"/>
            </a:endParaRPr>
          </a:p>
          <a:p>
            <a:pPr marL="12700" marR="116839">
              <a:lnSpc>
                <a:spcPct val="120000"/>
              </a:lnSpc>
            </a:pPr>
            <a:r>
              <a:rPr sz="1000" spc="25" dirty="0">
                <a:latin typeface="Microsoft Sans Serif"/>
                <a:cs typeface="Microsoft Sans Serif"/>
              </a:rPr>
              <a:t>.y.</a:t>
            </a:r>
            <a:r>
              <a:rPr sz="1000" b="1" spc="25" dirty="0">
                <a:latin typeface="Arial"/>
                <a:cs typeface="Arial"/>
              </a:rPr>
              <a:t>corriente (yo)</a:t>
            </a:r>
            <a:r>
              <a:rPr sz="1000" spc="25" dirty="0">
                <a:latin typeface="Microsoft Sans Serif"/>
                <a:cs typeface="Microsoft Sans Serif"/>
              </a:rPr>
              <a:t>.en.cualquier.punto.de.la.onda.sinusoidal.son. </a:t>
            </a:r>
            <a:r>
              <a:rPr sz="1000" spc="30" dirty="0">
                <a:latin typeface="Microsoft Sans Serif"/>
                <a:cs typeface="Microsoft Sans Serif"/>
              </a:rPr>
              <a:t> </a:t>
            </a:r>
            <a:r>
              <a:rPr sz="1000" spc="20" dirty="0">
                <a:latin typeface="Microsoft Sans Serif"/>
                <a:cs typeface="Microsoft Sans Serif"/>
              </a:rPr>
              <a:t>igual.al.valor.pico.por.el.seno.del.ángulo..El.seno. </a:t>
            </a:r>
            <a:r>
              <a:rPr sz="1000" spc="25" dirty="0">
                <a:latin typeface="Microsoft Sans Serif"/>
                <a:cs typeface="Microsoft Sans Serif"/>
              </a:rPr>
              <a:t> valores.mostrados.en.la.ilustración.se.obtienen.a </a:t>
            </a:r>
            <a:r>
              <a:rPr sz="1000" spc="35" dirty="0">
                <a:latin typeface="Microsoft Sans Serif"/>
                <a:cs typeface="Microsoft Sans Serif"/>
              </a:rPr>
              <a:t>partir.de. </a:t>
            </a:r>
            <a:r>
              <a:rPr sz="1000" spc="40" dirty="0">
                <a:latin typeface="Microsoft Sans Serif"/>
                <a:cs typeface="Microsoft Sans Serif"/>
              </a:rPr>
              <a:t> </a:t>
            </a:r>
            <a:r>
              <a:rPr sz="1000" spc="25" dirty="0">
                <a:latin typeface="Microsoft Sans Serif"/>
                <a:cs typeface="Microsoft Sans Serif"/>
              </a:rPr>
              <a:t>tablas...Tenga.en.mente.que.cada.punto.tiene.un.registro.instantáneo. </a:t>
            </a:r>
            <a:r>
              <a:rPr sz="1000" spc="-254" dirty="0">
                <a:latin typeface="Microsoft Sans Serif"/>
                <a:cs typeface="Microsoft Sans Serif"/>
              </a:rPr>
              <a:t> </a:t>
            </a:r>
            <a:r>
              <a:rPr sz="1000" spc="25" dirty="0">
                <a:latin typeface="Microsoft Sans Serif"/>
                <a:cs typeface="Microsoft Sans Serif"/>
              </a:rPr>
              <a:t>valor,.pero.esta.ilustración.sólo.muestra.el.seno.del.ángulo. </a:t>
            </a:r>
            <a:r>
              <a:rPr sz="1000" spc="30" dirty="0">
                <a:latin typeface="Microsoft Sans Serif"/>
                <a:cs typeface="Microsoft Sans Serif"/>
              </a:rPr>
              <a:t> </a:t>
            </a:r>
            <a:r>
              <a:rPr sz="1000" spc="20" dirty="0">
                <a:latin typeface="Microsoft Sans Serif"/>
                <a:cs typeface="Microsoft Sans Serif"/>
              </a:rPr>
              <a:t>a.intervalos.de.30.grados..El.seno.de.un.ángulo.se.representa. </a:t>
            </a:r>
            <a:r>
              <a:rPr sz="1000" spc="25" dirty="0">
                <a:latin typeface="Microsoft Sans Serif"/>
                <a:cs typeface="Microsoft Sans Serif"/>
              </a:rPr>
              <a:t> simbólicamente.como.pecado.q,.donde.la.letra.griega.theta.(q). </a:t>
            </a:r>
            <a:r>
              <a:rPr sz="1000" spc="30" dirty="0">
                <a:latin typeface="Microsoft Sans Serif"/>
                <a:cs typeface="Microsoft Sans Serif"/>
              </a:rPr>
              <a:t> representa.el.ángulo.</a:t>
            </a:r>
            <a:endParaRPr sz="1000">
              <a:latin typeface="Microsoft Sans Serif"/>
              <a:cs typeface="Microsoft Sans Serif"/>
            </a:endParaRPr>
          </a:p>
          <a:p>
            <a:pPr>
              <a:spcBef>
                <a:spcPts val="30"/>
              </a:spcBef>
            </a:pPr>
            <a:endParaRPr sz="1200">
              <a:latin typeface="Microsoft Sans Serif"/>
              <a:cs typeface="Microsoft Sans Serif"/>
            </a:endParaRPr>
          </a:p>
          <a:p>
            <a:pPr marL="638810"/>
            <a:r>
              <a:rPr sz="950" spc="15" dirty="0">
                <a:latin typeface="Microsoft Sans Serif"/>
                <a:cs typeface="Microsoft Sans Serif"/>
              </a:rPr>
              <a:t>Valor</a:t>
            </a:r>
            <a:r>
              <a:rPr sz="950" spc="-5" dirty="0">
                <a:latin typeface="Microsoft Sans Serif"/>
                <a:cs typeface="Microsoft Sans Serif"/>
              </a:rPr>
              <a:t> </a:t>
            </a:r>
            <a:r>
              <a:rPr sz="950" spc="35" dirty="0">
                <a:latin typeface="Microsoft Sans Serif"/>
                <a:cs typeface="Microsoft Sans Serif"/>
              </a:rPr>
              <a:t>Instantáneo</a:t>
            </a:r>
            <a:r>
              <a:rPr sz="950" spc="-5" dirty="0">
                <a:latin typeface="Microsoft Sans Serif"/>
                <a:cs typeface="Microsoft Sans Serif"/>
              </a:rPr>
              <a:t> </a:t>
            </a:r>
            <a:r>
              <a:rPr sz="950" spc="30" dirty="0">
                <a:latin typeface="Microsoft Sans Serif"/>
                <a:cs typeface="Microsoft Sans Serif"/>
              </a:rPr>
              <a:t>de</a:t>
            </a:r>
            <a:r>
              <a:rPr sz="950" spc="-5" dirty="0">
                <a:latin typeface="Microsoft Sans Serif"/>
                <a:cs typeface="Microsoft Sans Serif"/>
              </a:rPr>
              <a:t> </a:t>
            </a:r>
            <a:r>
              <a:rPr sz="950" spc="30" dirty="0">
                <a:latin typeface="Microsoft Sans Serif"/>
                <a:cs typeface="Microsoft Sans Serif"/>
              </a:rPr>
              <a:t>Corriente</a:t>
            </a:r>
            <a:r>
              <a:rPr sz="950" spc="-5" dirty="0">
                <a:latin typeface="Microsoft Sans Serif"/>
                <a:cs typeface="Microsoft Sans Serif"/>
              </a:rPr>
              <a:t> </a:t>
            </a:r>
            <a:r>
              <a:rPr sz="950" spc="30" dirty="0">
                <a:latin typeface="Microsoft Sans Serif"/>
                <a:cs typeface="Microsoft Sans Serif"/>
              </a:rPr>
              <a:t>Alterna</a:t>
            </a:r>
            <a:r>
              <a:rPr sz="950" spc="-5" dirty="0">
                <a:latin typeface="Microsoft Sans Serif"/>
                <a:cs typeface="Microsoft Sans Serif"/>
              </a:rPr>
              <a:t> </a:t>
            </a:r>
            <a:r>
              <a:rPr sz="950" spc="45" dirty="0">
                <a:latin typeface="Microsoft Sans Serif"/>
                <a:cs typeface="Microsoft Sans Serif"/>
              </a:rPr>
              <a:t>o</a:t>
            </a:r>
            <a:r>
              <a:rPr sz="950" spc="-5" dirty="0">
                <a:latin typeface="Microsoft Sans Serif"/>
                <a:cs typeface="Microsoft Sans Serif"/>
              </a:rPr>
              <a:t> </a:t>
            </a:r>
            <a:r>
              <a:rPr sz="950" spc="15" dirty="0">
                <a:latin typeface="Microsoft Sans Serif"/>
                <a:cs typeface="Microsoft Sans Serif"/>
              </a:rPr>
              <a:t>Voltaje</a:t>
            </a:r>
            <a:endParaRPr sz="950">
              <a:latin typeface="Microsoft Sans Serif"/>
              <a:cs typeface="Microsoft Sans Serif"/>
            </a:endParaRPr>
          </a:p>
        </p:txBody>
      </p:sp>
      <p:sp>
        <p:nvSpPr>
          <p:cNvPr id="73" name="object 73"/>
          <p:cNvSpPr txBox="1"/>
          <p:nvPr/>
        </p:nvSpPr>
        <p:spPr>
          <a:xfrm>
            <a:off x="8028458" y="5245164"/>
            <a:ext cx="296545" cy="83185"/>
          </a:xfrm>
          <a:prstGeom prst="rect">
            <a:avLst/>
          </a:prstGeom>
          <a:solidFill>
            <a:srgbClr val="EEEFEF"/>
          </a:solidFill>
        </p:spPr>
        <p:txBody>
          <a:bodyPr vert="horz" wrap="square" lIns="0" tIns="29845" rIns="0" bIns="0" rtlCol="0">
            <a:spAutoFit/>
          </a:bodyPr>
          <a:lstStyle/>
          <a:p>
            <a:pPr marL="55880">
              <a:lnSpc>
                <a:spcPts val="420"/>
              </a:lnSpc>
              <a:spcBef>
                <a:spcPts val="235"/>
              </a:spcBef>
            </a:pPr>
            <a:r>
              <a:rPr sz="400" spc="15" dirty="0">
                <a:latin typeface="Microsoft Sans Serif"/>
                <a:cs typeface="Microsoft Sans Serif"/>
              </a:rPr>
              <a:t>Ángulo</a:t>
            </a:r>
            <a:endParaRPr sz="400">
              <a:latin typeface="Microsoft Sans Serif"/>
              <a:cs typeface="Microsoft Sans Serif"/>
            </a:endParaRPr>
          </a:p>
        </p:txBody>
      </p:sp>
      <p:sp>
        <p:nvSpPr>
          <p:cNvPr id="74" name="object 74"/>
          <p:cNvSpPr txBox="1"/>
          <p:nvPr/>
        </p:nvSpPr>
        <p:spPr>
          <a:xfrm>
            <a:off x="8339035" y="5245164"/>
            <a:ext cx="255270" cy="83185"/>
          </a:xfrm>
          <a:prstGeom prst="rect">
            <a:avLst/>
          </a:prstGeom>
          <a:solidFill>
            <a:srgbClr val="EEEFEF"/>
          </a:solidFill>
        </p:spPr>
        <p:txBody>
          <a:bodyPr vert="horz" wrap="square" lIns="0" tIns="4445" rIns="0" bIns="0" rtlCol="0">
            <a:spAutoFit/>
          </a:bodyPr>
          <a:lstStyle/>
          <a:p>
            <a:pPr marL="95885">
              <a:lnSpc>
                <a:spcPts val="620"/>
              </a:lnSpc>
              <a:spcBef>
                <a:spcPts val="35"/>
              </a:spcBef>
            </a:pPr>
            <a:r>
              <a:rPr sz="600" spc="5" dirty="0">
                <a:latin typeface="Microsoft Sans Serif"/>
                <a:cs typeface="Microsoft Sans Serif"/>
              </a:rPr>
              <a:t>0</a:t>
            </a:r>
            <a:r>
              <a:rPr sz="600" spc="-5" dirty="0">
                <a:latin typeface="Microsoft Sans Serif"/>
                <a:cs typeface="Microsoft Sans Serif"/>
              </a:rPr>
              <a:t> </a:t>
            </a:r>
            <a:r>
              <a:rPr sz="600" spc="15" dirty="0">
                <a:latin typeface="Microsoft Sans Serif"/>
                <a:cs typeface="Microsoft Sans Serif"/>
              </a:rPr>
              <a:t>°</a:t>
            </a:r>
            <a:endParaRPr sz="600">
              <a:latin typeface="Microsoft Sans Serif"/>
              <a:cs typeface="Microsoft Sans Serif"/>
            </a:endParaRPr>
          </a:p>
        </p:txBody>
      </p:sp>
      <p:sp>
        <p:nvSpPr>
          <p:cNvPr id="75" name="object 75"/>
          <p:cNvSpPr txBox="1"/>
          <p:nvPr/>
        </p:nvSpPr>
        <p:spPr>
          <a:xfrm>
            <a:off x="8607971" y="5245164"/>
            <a:ext cx="255270" cy="83185"/>
          </a:xfrm>
          <a:prstGeom prst="rect">
            <a:avLst/>
          </a:prstGeom>
          <a:solidFill>
            <a:srgbClr val="EEEFEF"/>
          </a:solidFill>
        </p:spPr>
        <p:txBody>
          <a:bodyPr vert="horz" wrap="square" lIns="0" tIns="29845" rIns="0" bIns="0" rtlCol="0">
            <a:spAutoFit/>
          </a:bodyPr>
          <a:lstStyle/>
          <a:p>
            <a:pPr marL="75565">
              <a:lnSpc>
                <a:spcPts val="420"/>
              </a:lnSpc>
              <a:spcBef>
                <a:spcPts val="235"/>
              </a:spcBef>
            </a:pPr>
            <a:r>
              <a:rPr sz="400" spc="5" dirty="0">
                <a:latin typeface="Microsoft Sans Serif"/>
                <a:cs typeface="Microsoft Sans Serif"/>
              </a:rPr>
              <a:t>3</a:t>
            </a:r>
            <a:r>
              <a:rPr sz="400" spc="-5" dirty="0">
                <a:latin typeface="Microsoft Sans Serif"/>
                <a:cs typeface="Microsoft Sans Serif"/>
              </a:rPr>
              <a:t> </a:t>
            </a:r>
            <a:r>
              <a:rPr sz="400" spc="5" dirty="0">
                <a:latin typeface="Microsoft Sans Serif"/>
                <a:cs typeface="Microsoft Sans Serif"/>
              </a:rPr>
              <a:t>0</a:t>
            </a:r>
            <a:r>
              <a:rPr sz="400" spc="-5" dirty="0">
                <a:latin typeface="Microsoft Sans Serif"/>
                <a:cs typeface="Microsoft Sans Serif"/>
              </a:rPr>
              <a:t> </a:t>
            </a:r>
            <a:r>
              <a:rPr sz="400" spc="10" dirty="0">
                <a:latin typeface="Microsoft Sans Serif"/>
                <a:cs typeface="Microsoft Sans Serif"/>
              </a:rPr>
              <a:t>°</a:t>
            </a:r>
            <a:endParaRPr sz="400">
              <a:latin typeface="Microsoft Sans Serif"/>
              <a:cs typeface="Microsoft Sans Serif"/>
            </a:endParaRPr>
          </a:p>
        </p:txBody>
      </p:sp>
      <p:sp>
        <p:nvSpPr>
          <p:cNvPr id="76" name="object 76"/>
          <p:cNvSpPr txBox="1"/>
          <p:nvPr/>
        </p:nvSpPr>
        <p:spPr>
          <a:xfrm>
            <a:off x="8876906" y="5245164"/>
            <a:ext cx="255270" cy="83185"/>
          </a:xfrm>
          <a:prstGeom prst="rect">
            <a:avLst/>
          </a:prstGeom>
          <a:solidFill>
            <a:srgbClr val="EEEFEF"/>
          </a:solidFill>
        </p:spPr>
        <p:txBody>
          <a:bodyPr vert="horz" wrap="square" lIns="0" tIns="29845" rIns="0" bIns="0" rtlCol="0">
            <a:spAutoFit/>
          </a:bodyPr>
          <a:lstStyle/>
          <a:p>
            <a:pPr marL="75565">
              <a:lnSpc>
                <a:spcPts val="420"/>
              </a:lnSpc>
              <a:spcBef>
                <a:spcPts val="235"/>
              </a:spcBef>
            </a:pPr>
            <a:r>
              <a:rPr sz="400" spc="5" dirty="0">
                <a:latin typeface="Microsoft Sans Serif"/>
                <a:cs typeface="Microsoft Sans Serif"/>
              </a:rPr>
              <a:t>6</a:t>
            </a:r>
            <a:r>
              <a:rPr sz="400" spc="-5" dirty="0">
                <a:latin typeface="Microsoft Sans Serif"/>
                <a:cs typeface="Microsoft Sans Serif"/>
              </a:rPr>
              <a:t> </a:t>
            </a:r>
            <a:r>
              <a:rPr sz="400" spc="5" dirty="0">
                <a:latin typeface="Microsoft Sans Serif"/>
                <a:cs typeface="Microsoft Sans Serif"/>
              </a:rPr>
              <a:t>0</a:t>
            </a:r>
            <a:r>
              <a:rPr sz="400" spc="-5" dirty="0">
                <a:latin typeface="Microsoft Sans Serif"/>
                <a:cs typeface="Microsoft Sans Serif"/>
              </a:rPr>
              <a:t> </a:t>
            </a:r>
            <a:r>
              <a:rPr sz="400" spc="10" dirty="0">
                <a:latin typeface="Microsoft Sans Serif"/>
                <a:cs typeface="Microsoft Sans Serif"/>
              </a:rPr>
              <a:t>°</a:t>
            </a:r>
            <a:endParaRPr sz="400">
              <a:latin typeface="Microsoft Sans Serif"/>
              <a:cs typeface="Microsoft Sans Serif"/>
            </a:endParaRPr>
          </a:p>
        </p:txBody>
      </p:sp>
      <p:sp>
        <p:nvSpPr>
          <p:cNvPr id="77" name="object 77"/>
          <p:cNvSpPr txBox="1"/>
          <p:nvPr/>
        </p:nvSpPr>
        <p:spPr>
          <a:xfrm>
            <a:off x="9145841" y="5245164"/>
            <a:ext cx="255270" cy="83185"/>
          </a:xfrm>
          <a:prstGeom prst="rect">
            <a:avLst/>
          </a:prstGeom>
          <a:solidFill>
            <a:srgbClr val="EEEFEF"/>
          </a:solidFill>
        </p:spPr>
        <p:txBody>
          <a:bodyPr vert="horz" wrap="square" lIns="0" tIns="29845" rIns="0" bIns="0" rtlCol="0">
            <a:spAutoFit/>
          </a:bodyPr>
          <a:lstStyle/>
          <a:p>
            <a:pPr marL="75565">
              <a:lnSpc>
                <a:spcPts val="420"/>
              </a:lnSpc>
              <a:spcBef>
                <a:spcPts val="235"/>
              </a:spcBef>
            </a:pPr>
            <a:r>
              <a:rPr sz="400" spc="5" dirty="0">
                <a:latin typeface="Microsoft Sans Serif"/>
                <a:cs typeface="Microsoft Sans Serif"/>
              </a:rPr>
              <a:t>9</a:t>
            </a:r>
            <a:r>
              <a:rPr sz="400" spc="-5" dirty="0">
                <a:latin typeface="Microsoft Sans Serif"/>
                <a:cs typeface="Microsoft Sans Serif"/>
              </a:rPr>
              <a:t> </a:t>
            </a:r>
            <a:r>
              <a:rPr sz="400" spc="5" dirty="0">
                <a:latin typeface="Microsoft Sans Serif"/>
                <a:cs typeface="Microsoft Sans Serif"/>
              </a:rPr>
              <a:t>0</a:t>
            </a:r>
            <a:r>
              <a:rPr sz="400" spc="-5" dirty="0">
                <a:latin typeface="Microsoft Sans Serif"/>
                <a:cs typeface="Microsoft Sans Serif"/>
              </a:rPr>
              <a:t> </a:t>
            </a:r>
            <a:r>
              <a:rPr sz="400" spc="10" dirty="0">
                <a:latin typeface="Microsoft Sans Serif"/>
                <a:cs typeface="Microsoft Sans Serif"/>
              </a:rPr>
              <a:t>°</a:t>
            </a:r>
            <a:endParaRPr sz="400">
              <a:latin typeface="Microsoft Sans Serif"/>
              <a:cs typeface="Microsoft Sans Serif"/>
            </a:endParaRPr>
          </a:p>
        </p:txBody>
      </p:sp>
      <p:sp>
        <p:nvSpPr>
          <p:cNvPr id="78" name="object 78"/>
          <p:cNvSpPr txBox="1"/>
          <p:nvPr/>
        </p:nvSpPr>
        <p:spPr>
          <a:xfrm>
            <a:off x="9414776" y="5245164"/>
            <a:ext cx="255270" cy="83185"/>
          </a:xfrm>
          <a:prstGeom prst="rect">
            <a:avLst/>
          </a:prstGeom>
          <a:solidFill>
            <a:srgbClr val="EEEFEF"/>
          </a:solidFill>
        </p:spPr>
        <p:txBody>
          <a:bodyPr vert="horz" wrap="square" lIns="0" tIns="29845" rIns="0" bIns="0" rtlCol="0">
            <a:spAutoFit/>
          </a:bodyPr>
          <a:lstStyle/>
          <a:p>
            <a:pPr marL="55244">
              <a:lnSpc>
                <a:spcPts val="420"/>
              </a:lnSpc>
              <a:spcBef>
                <a:spcPts val="235"/>
              </a:spcBef>
            </a:pPr>
            <a:r>
              <a:rPr sz="400" spc="5" dirty="0">
                <a:latin typeface="Microsoft Sans Serif"/>
                <a:cs typeface="Microsoft Sans Serif"/>
              </a:rPr>
              <a:t>1</a:t>
            </a:r>
            <a:r>
              <a:rPr sz="400" spc="-5" dirty="0">
                <a:latin typeface="Microsoft Sans Serif"/>
                <a:cs typeface="Microsoft Sans Serif"/>
              </a:rPr>
              <a:t> </a:t>
            </a:r>
            <a:r>
              <a:rPr sz="400" spc="5" dirty="0">
                <a:latin typeface="Microsoft Sans Serif"/>
                <a:cs typeface="Microsoft Sans Serif"/>
              </a:rPr>
              <a:t>2</a:t>
            </a:r>
            <a:r>
              <a:rPr sz="400" spc="-5" dirty="0">
                <a:latin typeface="Microsoft Sans Serif"/>
                <a:cs typeface="Microsoft Sans Serif"/>
              </a:rPr>
              <a:t> </a:t>
            </a:r>
            <a:r>
              <a:rPr sz="400" spc="5" dirty="0">
                <a:latin typeface="Microsoft Sans Serif"/>
                <a:cs typeface="Microsoft Sans Serif"/>
              </a:rPr>
              <a:t>0</a:t>
            </a:r>
            <a:r>
              <a:rPr sz="400" spc="-5" dirty="0">
                <a:latin typeface="Microsoft Sans Serif"/>
                <a:cs typeface="Microsoft Sans Serif"/>
              </a:rPr>
              <a:t> </a:t>
            </a:r>
            <a:r>
              <a:rPr sz="400" spc="10" dirty="0">
                <a:latin typeface="Microsoft Sans Serif"/>
                <a:cs typeface="Microsoft Sans Serif"/>
              </a:rPr>
              <a:t>°</a:t>
            </a:r>
            <a:endParaRPr sz="400">
              <a:latin typeface="Microsoft Sans Serif"/>
              <a:cs typeface="Microsoft Sans Serif"/>
            </a:endParaRPr>
          </a:p>
        </p:txBody>
      </p:sp>
      <p:sp>
        <p:nvSpPr>
          <p:cNvPr id="79" name="object 79"/>
          <p:cNvSpPr txBox="1"/>
          <p:nvPr/>
        </p:nvSpPr>
        <p:spPr>
          <a:xfrm>
            <a:off x="9683712" y="5245164"/>
            <a:ext cx="255270" cy="83185"/>
          </a:xfrm>
          <a:prstGeom prst="rect">
            <a:avLst/>
          </a:prstGeom>
          <a:solidFill>
            <a:srgbClr val="EEEFEF"/>
          </a:solidFill>
        </p:spPr>
        <p:txBody>
          <a:bodyPr vert="horz" wrap="square" lIns="0" tIns="29845" rIns="0" bIns="0" rtlCol="0">
            <a:spAutoFit/>
          </a:bodyPr>
          <a:lstStyle/>
          <a:p>
            <a:pPr marL="55244">
              <a:lnSpc>
                <a:spcPts val="420"/>
              </a:lnSpc>
              <a:spcBef>
                <a:spcPts val="235"/>
              </a:spcBef>
            </a:pPr>
            <a:r>
              <a:rPr sz="400" spc="5" dirty="0">
                <a:latin typeface="Microsoft Sans Serif"/>
                <a:cs typeface="Microsoft Sans Serif"/>
              </a:rPr>
              <a:t>1</a:t>
            </a:r>
            <a:r>
              <a:rPr sz="400" spc="-5" dirty="0">
                <a:latin typeface="Microsoft Sans Serif"/>
                <a:cs typeface="Microsoft Sans Serif"/>
              </a:rPr>
              <a:t> </a:t>
            </a:r>
            <a:r>
              <a:rPr sz="400" spc="5" dirty="0">
                <a:latin typeface="Microsoft Sans Serif"/>
                <a:cs typeface="Microsoft Sans Serif"/>
              </a:rPr>
              <a:t>5</a:t>
            </a:r>
            <a:r>
              <a:rPr sz="400" spc="-5" dirty="0">
                <a:latin typeface="Microsoft Sans Serif"/>
                <a:cs typeface="Microsoft Sans Serif"/>
              </a:rPr>
              <a:t> </a:t>
            </a:r>
            <a:r>
              <a:rPr sz="400" spc="5" dirty="0">
                <a:latin typeface="Microsoft Sans Serif"/>
                <a:cs typeface="Microsoft Sans Serif"/>
              </a:rPr>
              <a:t>0</a:t>
            </a:r>
            <a:r>
              <a:rPr sz="400" spc="-5" dirty="0">
                <a:latin typeface="Microsoft Sans Serif"/>
                <a:cs typeface="Microsoft Sans Serif"/>
              </a:rPr>
              <a:t> </a:t>
            </a:r>
            <a:r>
              <a:rPr sz="400" spc="10" dirty="0">
                <a:latin typeface="Microsoft Sans Serif"/>
                <a:cs typeface="Microsoft Sans Serif"/>
              </a:rPr>
              <a:t>°</a:t>
            </a:r>
            <a:endParaRPr sz="400">
              <a:latin typeface="Microsoft Sans Serif"/>
              <a:cs typeface="Microsoft Sans Serif"/>
            </a:endParaRPr>
          </a:p>
        </p:txBody>
      </p:sp>
      <p:sp>
        <p:nvSpPr>
          <p:cNvPr id="80" name="object 80"/>
          <p:cNvSpPr txBox="1"/>
          <p:nvPr/>
        </p:nvSpPr>
        <p:spPr>
          <a:xfrm>
            <a:off x="9952647" y="5245164"/>
            <a:ext cx="255270" cy="83185"/>
          </a:xfrm>
          <a:prstGeom prst="rect">
            <a:avLst/>
          </a:prstGeom>
          <a:solidFill>
            <a:srgbClr val="EEEFEF"/>
          </a:solidFill>
        </p:spPr>
        <p:txBody>
          <a:bodyPr vert="horz" wrap="square" lIns="0" tIns="29845" rIns="0" bIns="0" rtlCol="0">
            <a:spAutoFit/>
          </a:bodyPr>
          <a:lstStyle/>
          <a:p>
            <a:pPr marL="55244">
              <a:lnSpc>
                <a:spcPts val="420"/>
              </a:lnSpc>
              <a:spcBef>
                <a:spcPts val="235"/>
              </a:spcBef>
            </a:pPr>
            <a:r>
              <a:rPr sz="400" spc="5" dirty="0">
                <a:latin typeface="Microsoft Sans Serif"/>
                <a:cs typeface="Microsoft Sans Serif"/>
              </a:rPr>
              <a:t>1</a:t>
            </a:r>
            <a:r>
              <a:rPr sz="400" spc="-5" dirty="0">
                <a:latin typeface="Microsoft Sans Serif"/>
                <a:cs typeface="Microsoft Sans Serif"/>
              </a:rPr>
              <a:t> </a:t>
            </a:r>
            <a:r>
              <a:rPr sz="400" spc="5" dirty="0">
                <a:latin typeface="Microsoft Sans Serif"/>
                <a:cs typeface="Microsoft Sans Serif"/>
              </a:rPr>
              <a:t>8</a:t>
            </a:r>
            <a:r>
              <a:rPr sz="400" spc="-5" dirty="0">
                <a:latin typeface="Microsoft Sans Serif"/>
                <a:cs typeface="Microsoft Sans Serif"/>
              </a:rPr>
              <a:t> </a:t>
            </a:r>
            <a:r>
              <a:rPr sz="400" spc="5" dirty="0">
                <a:latin typeface="Microsoft Sans Serif"/>
                <a:cs typeface="Microsoft Sans Serif"/>
              </a:rPr>
              <a:t>0</a:t>
            </a:r>
            <a:r>
              <a:rPr sz="400" spc="-5" dirty="0">
                <a:latin typeface="Microsoft Sans Serif"/>
                <a:cs typeface="Microsoft Sans Serif"/>
              </a:rPr>
              <a:t> </a:t>
            </a:r>
            <a:r>
              <a:rPr sz="400" spc="10" dirty="0">
                <a:latin typeface="Microsoft Sans Serif"/>
                <a:cs typeface="Microsoft Sans Serif"/>
              </a:rPr>
              <a:t>°</a:t>
            </a:r>
            <a:endParaRPr sz="400">
              <a:latin typeface="Microsoft Sans Serif"/>
              <a:cs typeface="Microsoft Sans Serif"/>
            </a:endParaRPr>
          </a:p>
        </p:txBody>
      </p:sp>
      <p:sp>
        <p:nvSpPr>
          <p:cNvPr id="81" name="object 81"/>
          <p:cNvSpPr txBox="1"/>
          <p:nvPr/>
        </p:nvSpPr>
        <p:spPr>
          <a:xfrm>
            <a:off x="10221582" y="5245164"/>
            <a:ext cx="255270" cy="83185"/>
          </a:xfrm>
          <a:prstGeom prst="rect">
            <a:avLst/>
          </a:prstGeom>
          <a:solidFill>
            <a:srgbClr val="EEEFEF"/>
          </a:solidFill>
        </p:spPr>
        <p:txBody>
          <a:bodyPr vert="horz" wrap="square" lIns="0" tIns="29845" rIns="0" bIns="0" rtlCol="0">
            <a:spAutoFit/>
          </a:bodyPr>
          <a:lstStyle/>
          <a:p>
            <a:pPr marL="55244">
              <a:lnSpc>
                <a:spcPts val="420"/>
              </a:lnSpc>
              <a:spcBef>
                <a:spcPts val="235"/>
              </a:spcBef>
            </a:pPr>
            <a:r>
              <a:rPr sz="400" spc="5" dirty="0">
                <a:latin typeface="Microsoft Sans Serif"/>
                <a:cs typeface="Microsoft Sans Serif"/>
              </a:rPr>
              <a:t>2</a:t>
            </a:r>
            <a:r>
              <a:rPr sz="400" spc="-5" dirty="0">
                <a:latin typeface="Microsoft Sans Serif"/>
                <a:cs typeface="Microsoft Sans Serif"/>
              </a:rPr>
              <a:t> </a:t>
            </a:r>
            <a:r>
              <a:rPr sz="400" spc="5" dirty="0">
                <a:latin typeface="Microsoft Sans Serif"/>
                <a:cs typeface="Microsoft Sans Serif"/>
              </a:rPr>
              <a:t>1</a:t>
            </a:r>
            <a:r>
              <a:rPr sz="400" spc="-5" dirty="0">
                <a:latin typeface="Microsoft Sans Serif"/>
                <a:cs typeface="Microsoft Sans Serif"/>
              </a:rPr>
              <a:t> </a:t>
            </a:r>
            <a:r>
              <a:rPr sz="400" spc="5" dirty="0">
                <a:latin typeface="Microsoft Sans Serif"/>
                <a:cs typeface="Microsoft Sans Serif"/>
              </a:rPr>
              <a:t>0</a:t>
            </a:r>
            <a:r>
              <a:rPr sz="400" spc="-5" dirty="0">
                <a:latin typeface="Microsoft Sans Serif"/>
                <a:cs typeface="Microsoft Sans Serif"/>
              </a:rPr>
              <a:t> </a:t>
            </a:r>
            <a:r>
              <a:rPr sz="400" spc="10" dirty="0">
                <a:latin typeface="Microsoft Sans Serif"/>
                <a:cs typeface="Microsoft Sans Serif"/>
              </a:rPr>
              <a:t>°</a:t>
            </a:r>
            <a:endParaRPr sz="400">
              <a:latin typeface="Microsoft Sans Serif"/>
              <a:cs typeface="Microsoft Sans Serif"/>
            </a:endParaRPr>
          </a:p>
        </p:txBody>
      </p:sp>
      <p:sp>
        <p:nvSpPr>
          <p:cNvPr id="82" name="object 82"/>
          <p:cNvSpPr txBox="1"/>
          <p:nvPr/>
        </p:nvSpPr>
        <p:spPr>
          <a:xfrm>
            <a:off x="10490517" y="5245164"/>
            <a:ext cx="255270" cy="83185"/>
          </a:xfrm>
          <a:prstGeom prst="rect">
            <a:avLst/>
          </a:prstGeom>
          <a:solidFill>
            <a:srgbClr val="EEEFEF"/>
          </a:solidFill>
        </p:spPr>
        <p:txBody>
          <a:bodyPr vert="horz" wrap="square" lIns="0" tIns="29845" rIns="0" bIns="0" rtlCol="0">
            <a:spAutoFit/>
          </a:bodyPr>
          <a:lstStyle/>
          <a:p>
            <a:pPr marL="55244">
              <a:lnSpc>
                <a:spcPts val="420"/>
              </a:lnSpc>
              <a:spcBef>
                <a:spcPts val="235"/>
              </a:spcBef>
            </a:pPr>
            <a:r>
              <a:rPr sz="400" spc="5" dirty="0">
                <a:latin typeface="Microsoft Sans Serif"/>
                <a:cs typeface="Microsoft Sans Serif"/>
              </a:rPr>
              <a:t>2</a:t>
            </a:r>
            <a:r>
              <a:rPr sz="400" spc="-5" dirty="0">
                <a:latin typeface="Microsoft Sans Serif"/>
                <a:cs typeface="Microsoft Sans Serif"/>
              </a:rPr>
              <a:t> </a:t>
            </a:r>
            <a:r>
              <a:rPr sz="400" spc="5" dirty="0">
                <a:latin typeface="Microsoft Sans Serif"/>
                <a:cs typeface="Microsoft Sans Serif"/>
              </a:rPr>
              <a:t>4</a:t>
            </a:r>
            <a:r>
              <a:rPr sz="400" spc="-5" dirty="0">
                <a:latin typeface="Microsoft Sans Serif"/>
                <a:cs typeface="Microsoft Sans Serif"/>
              </a:rPr>
              <a:t> </a:t>
            </a:r>
            <a:r>
              <a:rPr sz="400" spc="5" dirty="0">
                <a:latin typeface="Microsoft Sans Serif"/>
                <a:cs typeface="Microsoft Sans Serif"/>
              </a:rPr>
              <a:t>0</a:t>
            </a:r>
            <a:r>
              <a:rPr sz="400" spc="-5" dirty="0">
                <a:latin typeface="Microsoft Sans Serif"/>
                <a:cs typeface="Microsoft Sans Serif"/>
              </a:rPr>
              <a:t> </a:t>
            </a:r>
            <a:r>
              <a:rPr sz="400" spc="10" dirty="0">
                <a:latin typeface="Microsoft Sans Serif"/>
                <a:cs typeface="Microsoft Sans Serif"/>
              </a:rPr>
              <a:t>°</a:t>
            </a:r>
            <a:endParaRPr sz="400">
              <a:latin typeface="Microsoft Sans Serif"/>
              <a:cs typeface="Microsoft Sans Serif"/>
            </a:endParaRPr>
          </a:p>
        </p:txBody>
      </p:sp>
      <p:sp>
        <p:nvSpPr>
          <p:cNvPr id="83" name="object 83"/>
          <p:cNvSpPr txBox="1"/>
          <p:nvPr/>
        </p:nvSpPr>
        <p:spPr>
          <a:xfrm>
            <a:off x="10759452" y="5245164"/>
            <a:ext cx="255270" cy="83185"/>
          </a:xfrm>
          <a:prstGeom prst="rect">
            <a:avLst/>
          </a:prstGeom>
          <a:solidFill>
            <a:srgbClr val="EEEFEF"/>
          </a:solidFill>
        </p:spPr>
        <p:txBody>
          <a:bodyPr vert="horz" wrap="square" lIns="0" tIns="29845" rIns="0" bIns="0" rtlCol="0">
            <a:spAutoFit/>
          </a:bodyPr>
          <a:lstStyle/>
          <a:p>
            <a:pPr marL="55244">
              <a:lnSpc>
                <a:spcPts val="420"/>
              </a:lnSpc>
              <a:spcBef>
                <a:spcPts val="235"/>
              </a:spcBef>
            </a:pPr>
            <a:r>
              <a:rPr sz="400" spc="5" dirty="0">
                <a:latin typeface="Microsoft Sans Serif"/>
                <a:cs typeface="Microsoft Sans Serif"/>
              </a:rPr>
              <a:t>2</a:t>
            </a:r>
            <a:r>
              <a:rPr sz="400" spc="-5" dirty="0">
                <a:latin typeface="Microsoft Sans Serif"/>
                <a:cs typeface="Microsoft Sans Serif"/>
              </a:rPr>
              <a:t> </a:t>
            </a:r>
            <a:r>
              <a:rPr sz="400" spc="5" dirty="0">
                <a:latin typeface="Microsoft Sans Serif"/>
                <a:cs typeface="Microsoft Sans Serif"/>
              </a:rPr>
              <a:t>7</a:t>
            </a:r>
            <a:r>
              <a:rPr sz="400" spc="-5" dirty="0">
                <a:latin typeface="Microsoft Sans Serif"/>
                <a:cs typeface="Microsoft Sans Serif"/>
              </a:rPr>
              <a:t> </a:t>
            </a:r>
            <a:r>
              <a:rPr sz="400" spc="5" dirty="0">
                <a:latin typeface="Microsoft Sans Serif"/>
                <a:cs typeface="Microsoft Sans Serif"/>
              </a:rPr>
              <a:t>0</a:t>
            </a:r>
            <a:r>
              <a:rPr sz="400" spc="-5" dirty="0">
                <a:latin typeface="Microsoft Sans Serif"/>
                <a:cs typeface="Microsoft Sans Serif"/>
              </a:rPr>
              <a:t> </a:t>
            </a:r>
            <a:r>
              <a:rPr sz="400" spc="10" dirty="0">
                <a:latin typeface="Microsoft Sans Serif"/>
                <a:cs typeface="Microsoft Sans Serif"/>
              </a:rPr>
              <a:t>°</a:t>
            </a:r>
            <a:endParaRPr sz="400">
              <a:latin typeface="Microsoft Sans Serif"/>
              <a:cs typeface="Microsoft Sans Serif"/>
            </a:endParaRPr>
          </a:p>
        </p:txBody>
      </p:sp>
      <p:sp>
        <p:nvSpPr>
          <p:cNvPr id="84" name="object 84"/>
          <p:cNvSpPr txBox="1"/>
          <p:nvPr/>
        </p:nvSpPr>
        <p:spPr>
          <a:xfrm>
            <a:off x="11028388" y="5245164"/>
            <a:ext cx="255270" cy="83185"/>
          </a:xfrm>
          <a:prstGeom prst="rect">
            <a:avLst/>
          </a:prstGeom>
          <a:solidFill>
            <a:srgbClr val="EEEFEF"/>
          </a:solidFill>
        </p:spPr>
        <p:txBody>
          <a:bodyPr vert="horz" wrap="square" lIns="0" tIns="29845" rIns="0" bIns="0" rtlCol="0">
            <a:spAutoFit/>
          </a:bodyPr>
          <a:lstStyle/>
          <a:p>
            <a:pPr marL="54610">
              <a:lnSpc>
                <a:spcPts val="420"/>
              </a:lnSpc>
              <a:spcBef>
                <a:spcPts val="235"/>
              </a:spcBef>
            </a:pPr>
            <a:r>
              <a:rPr sz="400" spc="5" dirty="0">
                <a:latin typeface="Microsoft Sans Serif"/>
                <a:cs typeface="Microsoft Sans Serif"/>
              </a:rPr>
              <a:t>3</a:t>
            </a:r>
            <a:r>
              <a:rPr sz="400" spc="-5" dirty="0">
                <a:latin typeface="Microsoft Sans Serif"/>
                <a:cs typeface="Microsoft Sans Serif"/>
              </a:rPr>
              <a:t> </a:t>
            </a:r>
            <a:r>
              <a:rPr sz="400" spc="5" dirty="0">
                <a:latin typeface="Microsoft Sans Serif"/>
                <a:cs typeface="Microsoft Sans Serif"/>
              </a:rPr>
              <a:t>0</a:t>
            </a:r>
            <a:r>
              <a:rPr sz="400" spc="-5" dirty="0">
                <a:latin typeface="Microsoft Sans Serif"/>
                <a:cs typeface="Microsoft Sans Serif"/>
              </a:rPr>
              <a:t> </a:t>
            </a:r>
            <a:r>
              <a:rPr sz="400" spc="5" dirty="0">
                <a:latin typeface="Microsoft Sans Serif"/>
                <a:cs typeface="Microsoft Sans Serif"/>
              </a:rPr>
              <a:t>0</a:t>
            </a:r>
            <a:r>
              <a:rPr sz="400" spc="-5" dirty="0">
                <a:latin typeface="Microsoft Sans Serif"/>
                <a:cs typeface="Microsoft Sans Serif"/>
              </a:rPr>
              <a:t> </a:t>
            </a:r>
            <a:r>
              <a:rPr sz="400" spc="10" dirty="0">
                <a:latin typeface="Microsoft Sans Serif"/>
                <a:cs typeface="Microsoft Sans Serif"/>
              </a:rPr>
              <a:t>°</a:t>
            </a:r>
            <a:endParaRPr sz="400">
              <a:latin typeface="Microsoft Sans Serif"/>
              <a:cs typeface="Microsoft Sans Serif"/>
            </a:endParaRPr>
          </a:p>
        </p:txBody>
      </p:sp>
      <p:sp>
        <p:nvSpPr>
          <p:cNvPr id="85" name="object 85"/>
          <p:cNvSpPr txBox="1"/>
          <p:nvPr/>
        </p:nvSpPr>
        <p:spPr>
          <a:xfrm>
            <a:off x="11297310" y="5245164"/>
            <a:ext cx="255270" cy="83185"/>
          </a:xfrm>
          <a:prstGeom prst="rect">
            <a:avLst/>
          </a:prstGeom>
          <a:solidFill>
            <a:srgbClr val="EEEFEF"/>
          </a:solidFill>
        </p:spPr>
        <p:txBody>
          <a:bodyPr vert="horz" wrap="square" lIns="0" tIns="29845" rIns="0" bIns="0" rtlCol="0">
            <a:spAutoFit/>
          </a:bodyPr>
          <a:lstStyle/>
          <a:p>
            <a:pPr marL="55244">
              <a:lnSpc>
                <a:spcPts val="420"/>
              </a:lnSpc>
              <a:spcBef>
                <a:spcPts val="235"/>
              </a:spcBef>
            </a:pPr>
            <a:r>
              <a:rPr sz="400" spc="5" dirty="0">
                <a:latin typeface="Microsoft Sans Serif"/>
                <a:cs typeface="Microsoft Sans Serif"/>
              </a:rPr>
              <a:t>3</a:t>
            </a:r>
            <a:r>
              <a:rPr sz="400" spc="-5" dirty="0">
                <a:latin typeface="Microsoft Sans Serif"/>
                <a:cs typeface="Microsoft Sans Serif"/>
              </a:rPr>
              <a:t> </a:t>
            </a:r>
            <a:r>
              <a:rPr sz="400" spc="5" dirty="0">
                <a:latin typeface="Microsoft Sans Serif"/>
                <a:cs typeface="Microsoft Sans Serif"/>
              </a:rPr>
              <a:t>3</a:t>
            </a:r>
            <a:r>
              <a:rPr sz="400" spc="-5" dirty="0">
                <a:latin typeface="Microsoft Sans Serif"/>
                <a:cs typeface="Microsoft Sans Serif"/>
              </a:rPr>
              <a:t> </a:t>
            </a:r>
            <a:r>
              <a:rPr sz="400" spc="5" dirty="0">
                <a:latin typeface="Microsoft Sans Serif"/>
                <a:cs typeface="Microsoft Sans Serif"/>
              </a:rPr>
              <a:t>0</a:t>
            </a:r>
            <a:r>
              <a:rPr sz="400" spc="-5" dirty="0">
                <a:latin typeface="Microsoft Sans Serif"/>
                <a:cs typeface="Microsoft Sans Serif"/>
              </a:rPr>
              <a:t> </a:t>
            </a:r>
            <a:r>
              <a:rPr sz="400" spc="10" dirty="0">
                <a:latin typeface="Microsoft Sans Serif"/>
                <a:cs typeface="Microsoft Sans Serif"/>
              </a:rPr>
              <a:t>°</a:t>
            </a:r>
            <a:endParaRPr sz="400">
              <a:latin typeface="Microsoft Sans Serif"/>
              <a:cs typeface="Microsoft Sans Serif"/>
            </a:endParaRPr>
          </a:p>
        </p:txBody>
      </p:sp>
      <p:sp>
        <p:nvSpPr>
          <p:cNvPr id="86" name="object 86"/>
          <p:cNvSpPr txBox="1"/>
          <p:nvPr/>
        </p:nvSpPr>
        <p:spPr>
          <a:xfrm>
            <a:off x="11566246" y="5245164"/>
            <a:ext cx="252095" cy="83185"/>
          </a:xfrm>
          <a:prstGeom prst="rect">
            <a:avLst/>
          </a:prstGeom>
          <a:solidFill>
            <a:srgbClr val="EEEFEF"/>
          </a:solidFill>
        </p:spPr>
        <p:txBody>
          <a:bodyPr vert="horz" wrap="square" lIns="0" tIns="29845" rIns="0" bIns="0" rtlCol="0">
            <a:spAutoFit/>
          </a:bodyPr>
          <a:lstStyle/>
          <a:p>
            <a:pPr marL="55244">
              <a:lnSpc>
                <a:spcPts val="420"/>
              </a:lnSpc>
              <a:spcBef>
                <a:spcPts val="235"/>
              </a:spcBef>
            </a:pPr>
            <a:r>
              <a:rPr sz="400" spc="5" dirty="0">
                <a:latin typeface="Microsoft Sans Serif"/>
                <a:cs typeface="Microsoft Sans Serif"/>
              </a:rPr>
              <a:t>3</a:t>
            </a:r>
            <a:r>
              <a:rPr sz="400" spc="-5" dirty="0">
                <a:latin typeface="Microsoft Sans Serif"/>
                <a:cs typeface="Microsoft Sans Serif"/>
              </a:rPr>
              <a:t> </a:t>
            </a:r>
            <a:r>
              <a:rPr sz="400" spc="5" dirty="0">
                <a:latin typeface="Microsoft Sans Serif"/>
                <a:cs typeface="Microsoft Sans Serif"/>
              </a:rPr>
              <a:t>6</a:t>
            </a:r>
            <a:r>
              <a:rPr sz="400" spc="-5" dirty="0">
                <a:latin typeface="Microsoft Sans Serif"/>
                <a:cs typeface="Microsoft Sans Serif"/>
              </a:rPr>
              <a:t> </a:t>
            </a:r>
            <a:r>
              <a:rPr sz="400" spc="5" dirty="0">
                <a:latin typeface="Microsoft Sans Serif"/>
                <a:cs typeface="Microsoft Sans Serif"/>
              </a:rPr>
              <a:t>0</a:t>
            </a:r>
            <a:r>
              <a:rPr sz="400" spc="-5" dirty="0">
                <a:latin typeface="Microsoft Sans Serif"/>
                <a:cs typeface="Microsoft Sans Serif"/>
              </a:rPr>
              <a:t> </a:t>
            </a:r>
            <a:r>
              <a:rPr sz="400" spc="10" dirty="0">
                <a:latin typeface="Microsoft Sans Serif"/>
                <a:cs typeface="Microsoft Sans Serif"/>
              </a:rPr>
              <a:t>°</a:t>
            </a:r>
            <a:endParaRPr sz="400">
              <a:latin typeface="Microsoft Sans Serif"/>
              <a:cs typeface="Microsoft Sans Serif"/>
            </a:endParaRPr>
          </a:p>
        </p:txBody>
      </p:sp>
      <p:sp>
        <p:nvSpPr>
          <p:cNvPr id="87" name="object 87"/>
          <p:cNvSpPr txBox="1"/>
          <p:nvPr/>
        </p:nvSpPr>
        <p:spPr>
          <a:xfrm>
            <a:off x="8028458" y="5342471"/>
            <a:ext cx="296545" cy="89535"/>
          </a:xfrm>
          <a:prstGeom prst="rect">
            <a:avLst/>
          </a:prstGeom>
          <a:solidFill>
            <a:srgbClr val="EEEFEF"/>
          </a:solidFill>
        </p:spPr>
        <p:txBody>
          <a:bodyPr vert="horz" wrap="square" lIns="0" tIns="24130" rIns="0" bIns="0" rtlCol="0">
            <a:spAutoFit/>
          </a:bodyPr>
          <a:lstStyle/>
          <a:p>
            <a:pPr marL="67310">
              <a:lnSpc>
                <a:spcPts val="509"/>
              </a:lnSpc>
              <a:spcBef>
                <a:spcPts val="190"/>
              </a:spcBef>
            </a:pPr>
            <a:r>
              <a:rPr sz="450" spc="-55" dirty="0">
                <a:latin typeface="Microsoft Sans Serif"/>
                <a:cs typeface="Microsoft Sans Serif"/>
              </a:rPr>
              <a:t>S</a:t>
            </a:r>
            <a:r>
              <a:rPr sz="450" spc="-5" dirty="0">
                <a:latin typeface="Microsoft Sans Serif"/>
                <a:cs typeface="Microsoft Sans Serif"/>
              </a:rPr>
              <a:t> </a:t>
            </a:r>
            <a:r>
              <a:rPr sz="450" spc="15" dirty="0">
                <a:latin typeface="Microsoft Sans Serif"/>
                <a:cs typeface="Microsoft Sans Serif"/>
              </a:rPr>
              <a:t>en</a:t>
            </a:r>
            <a:r>
              <a:rPr sz="450" spc="-5" dirty="0">
                <a:latin typeface="Microsoft Sans Serif"/>
                <a:cs typeface="Microsoft Sans Serif"/>
              </a:rPr>
              <a:t> </a:t>
            </a:r>
            <a:r>
              <a:rPr sz="450" spc="15" dirty="0">
                <a:latin typeface="Microsoft Sans Serif"/>
                <a:cs typeface="Microsoft Sans Serif"/>
              </a:rPr>
              <a:t>θ</a:t>
            </a:r>
            <a:endParaRPr sz="450">
              <a:latin typeface="Microsoft Sans Serif"/>
              <a:cs typeface="Microsoft Sans Serif"/>
            </a:endParaRPr>
          </a:p>
        </p:txBody>
      </p:sp>
      <p:sp>
        <p:nvSpPr>
          <p:cNvPr id="88" name="object 88"/>
          <p:cNvSpPr txBox="1"/>
          <p:nvPr/>
        </p:nvSpPr>
        <p:spPr>
          <a:xfrm>
            <a:off x="8339035" y="5342471"/>
            <a:ext cx="255270" cy="84639"/>
          </a:xfrm>
          <a:prstGeom prst="rect">
            <a:avLst/>
          </a:prstGeom>
          <a:solidFill>
            <a:srgbClr val="EEEFEF"/>
          </a:solidFill>
        </p:spPr>
        <p:txBody>
          <a:bodyPr vert="horz" wrap="square" lIns="0" tIns="33020" rIns="0" bIns="0" rtlCol="0">
            <a:spAutoFit/>
          </a:bodyPr>
          <a:lstStyle/>
          <a:p>
            <a:pPr marL="38735">
              <a:lnSpc>
                <a:spcPts val="440"/>
              </a:lnSpc>
              <a:spcBef>
                <a:spcPts val="260"/>
              </a:spcBef>
            </a:pPr>
            <a:r>
              <a:rPr sz="400" spc="5" dirty="0">
                <a:latin typeface="Microsoft Sans Serif"/>
                <a:cs typeface="Microsoft Sans Serif"/>
              </a:rPr>
              <a:t>0</a:t>
            </a:r>
            <a:r>
              <a:rPr sz="400" spc="-5" dirty="0">
                <a:latin typeface="Microsoft Sans Serif"/>
                <a:cs typeface="Microsoft Sans Serif"/>
              </a:rPr>
              <a:t> </a:t>
            </a:r>
            <a:r>
              <a:rPr sz="400" dirty="0">
                <a:latin typeface="Microsoft Sans Serif"/>
                <a:cs typeface="Microsoft Sans Serif"/>
              </a:rPr>
              <a:t>.0</a:t>
            </a:r>
            <a:r>
              <a:rPr sz="400" spc="-5" dirty="0">
                <a:latin typeface="Microsoft Sans Serif"/>
                <a:cs typeface="Microsoft Sans Serif"/>
              </a:rPr>
              <a:t> </a:t>
            </a:r>
            <a:r>
              <a:rPr sz="400" spc="5" dirty="0">
                <a:latin typeface="Microsoft Sans Serif"/>
                <a:cs typeface="Microsoft Sans Serif"/>
              </a:rPr>
              <a:t>0</a:t>
            </a:r>
            <a:r>
              <a:rPr sz="400" spc="-5" dirty="0">
                <a:latin typeface="Microsoft Sans Serif"/>
                <a:cs typeface="Microsoft Sans Serif"/>
              </a:rPr>
              <a:t> </a:t>
            </a:r>
            <a:r>
              <a:rPr sz="400" spc="5" dirty="0">
                <a:latin typeface="Microsoft Sans Serif"/>
                <a:cs typeface="Microsoft Sans Serif"/>
              </a:rPr>
              <a:t>0</a:t>
            </a:r>
            <a:endParaRPr sz="400">
              <a:latin typeface="Microsoft Sans Serif"/>
              <a:cs typeface="Microsoft Sans Serif"/>
            </a:endParaRPr>
          </a:p>
        </p:txBody>
      </p:sp>
      <p:sp>
        <p:nvSpPr>
          <p:cNvPr id="89" name="object 89"/>
          <p:cNvSpPr txBox="1"/>
          <p:nvPr/>
        </p:nvSpPr>
        <p:spPr>
          <a:xfrm>
            <a:off x="8607971" y="5342471"/>
            <a:ext cx="255270" cy="84639"/>
          </a:xfrm>
          <a:prstGeom prst="rect">
            <a:avLst/>
          </a:prstGeom>
          <a:solidFill>
            <a:srgbClr val="EEEFEF"/>
          </a:solidFill>
        </p:spPr>
        <p:txBody>
          <a:bodyPr vert="horz" wrap="square" lIns="0" tIns="33020" rIns="0" bIns="0" rtlCol="0">
            <a:spAutoFit/>
          </a:bodyPr>
          <a:lstStyle/>
          <a:p>
            <a:pPr marL="38100">
              <a:lnSpc>
                <a:spcPts val="440"/>
              </a:lnSpc>
              <a:spcBef>
                <a:spcPts val="260"/>
              </a:spcBef>
            </a:pPr>
            <a:r>
              <a:rPr sz="400" spc="5" dirty="0">
                <a:latin typeface="Microsoft Sans Serif"/>
                <a:cs typeface="Microsoft Sans Serif"/>
              </a:rPr>
              <a:t>0</a:t>
            </a:r>
            <a:r>
              <a:rPr sz="400" spc="-5" dirty="0">
                <a:latin typeface="Microsoft Sans Serif"/>
                <a:cs typeface="Microsoft Sans Serif"/>
              </a:rPr>
              <a:t> </a:t>
            </a:r>
            <a:r>
              <a:rPr sz="400" dirty="0">
                <a:latin typeface="Microsoft Sans Serif"/>
                <a:cs typeface="Microsoft Sans Serif"/>
              </a:rPr>
              <a:t>.5</a:t>
            </a:r>
            <a:r>
              <a:rPr sz="400" spc="-5" dirty="0">
                <a:latin typeface="Microsoft Sans Serif"/>
                <a:cs typeface="Microsoft Sans Serif"/>
              </a:rPr>
              <a:t> </a:t>
            </a:r>
            <a:r>
              <a:rPr sz="400" spc="5" dirty="0">
                <a:latin typeface="Microsoft Sans Serif"/>
                <a:cs typeface="Microsoft Sans Serif"/>
              </a:rPr>
              <a:t>0</a:t>
            </a:r>
            <a:r>
              <a:rPr sz="400" spc="-5" dirty="0">
                <a:latin typeface="Microsoft Sans Serif"/>
                <a:cs typeface="Microsoft Sans Serif"/>
              </a:rPr>
              <a:t> </a:t>
            </a:r>
            <a:r>
              <a:rPr sz="400" spc="5" dirty="0">
                <a:latin typeface="Microsoft Sans Serif"/>
                <a:cs typeface="Microsoft Sans Serif"/>
              </a:rPr>
              <a:t>0</a:t>
            </a:r>
            <a:endParaRPr sz="400">
              <a:latin typeface="Microsoft Sans Serif"/>
              <a:cs typeface="Microsoft Sans Serif"/>
            </a:endParaRPr>
          </a:p>
        </p:txBody>
      </p:sp>
      <p:sp>
        <p:nvSpPr>
          <p:cNvPr id="90" name="object 90"/>
          <p:cNvSpPr txBox="1"/>
          <p:nvPr/>
        </p:nvSpPr>
        <p:spPr>
          <a:xfrm>
            <a:off x="8876906" y="5342471"/>
            <a:ext cx="255270" cy="84639"/>
          </a:xfrm>
          <a:prstGeom prst="rect">
            <a:avLst/>
          </a:prstGeom>
          <a:solidFill>
            <a:srgbClr val="EEEFEF"/>
          </a:solidFill>
        </p:spPr>
        <p:txBody>
          <a:bodyPr vert="horz" wrap="square" lIns="0" tIns="33020" rIns="0" bIns="0" rtlCol="0">
            <a:spAutoFit/>
          </a:bodyPr>
          <a:lstStyle/>
          <a:p>
            <a:pPr marL="38100">
              <a:lnSpc>
                <a:spcPts val="440"/>
              </a:lnSpc>
              <a:spcBef>
                <a:spcPts val="260"/>
              </a:spcBef>
            </a:pPr>
            <a:r>
              <a:rPr sz="400" spc="5" dirty="0">
                <a:latin typeface="Microsoft Sans Serif"/>
                <a:cs typeface="Microsoft Sans Serif"/>
              </a:rPr>
              <a:t>0</a:t>
            </a:r>
            <a:r>
              <a:rPr sz="400" spc="-5" dirty="0">
                <a:latin typeface="Microsoft Sans Serif"/>
                <a:cs typeface="Microsoft Sans Serif"/>
              </a:rPr>
              <a:t> </a:t>
            </a:r>
            <a:r>
              <a:rPr sz="400" dirty="0">
                <a:latin typeface="Microsoft Sans Serif"/>
                <a:cs typeface="Microsoft Sans Serif"/>
              </a:rPr>
              <a:t>.8</a:t>
            </a:r>
            <a:r>
              <a:rPr sz="400" spc="-5" dirty="0">
                <a:latin typeface="Microsoft Sans Serif"/>
                <a:cs typeface="Microsoft Sans Serif"/>
              </a:rPr>
              <a:t> </a:t>
            </a:r>
            <a:r>
              <a:rPr sz="400" spc="5" dirty="0">
                <a:latin typeface="Microsoft Sans Serif"/>
                <a:cs typeface="Microsoft Sans Serif"/>
              </a:rPr>
              <a:t>6</a:t>
            </a:r>
            <a:r>
              <a:rPr sz="400" spc="-5" dirty="0">
                <a:latin typeface="Microsoft Sans Serif"/>
                <a:cs typeface="Microsoft Sans Serif"/>
              </a:rPr>
              <a:t> </a:t>
            </a:r>
            <a:r>
              <a:rPr sz="400" spc="5" dirty="0">
                <a:latin typeface="Microsoft Sans Serif"/>
                <a:cs typeface="Microsoft Sans Serif"/>
              </a:rPr>
              <a:t>6</a:t>
            </a:r>
            <a:endParaRPr sz="400">
              <a:latin typeface="Microsoft Sans Serif"/>
              <a:cs typeface="Microsoft Sans Serif"/>
            </a:endParaRPr>
          </a:p>
        </p:txBody>
      </p:sp>
      <p:sp>
        <p:nvSpPr>
          <p:cNvPr id="91" name="object 91"/>
          <p:cNvSpPr txBox="1"/>
          <p:nvPr/>
        </p:nvSpPr>
        <p:spPr>
          <a:xfrm>
            <a:off x="9145841" y="5342471"/>
            <a:ext cx="255270" cy="84639"/>
          </a:xfrm>
          <a:prstGeom prst="rect">
            <a:avLst/>
          </a:prstGeom>
          <a:solidFill>
            <a:srgbClr val="EEEFEF"/>
          </a:solidFill>
        </p:spPr>
        <p:txBody>
          <a:bodyPr vert="horz" wrap="square" lIns="0" tIns="33020" rIns="0" bIns="0" rtlCol="0">
            <a:spAutoFit/>
          </a:bodyPr>
          <a:lstStyle/>
          <a:p>
            <a:pPr marL="38100">
              <a:lnSpc>
                <a:spcPts val="440"/>
              </a:lnSpc>
              <a:spcBef>
                <a:spcPts val="260"/>
              </a:spcBef>
            </a:pPr>
            <a:r>
              <a:rPr sz="400" spc="5" dirty="0">
                <a:latin typeface="Microsoft Sans Serif"/>
                <a:cs typeface="Microsoft Sans Serif"/>
              </a:rPr>
              <a:t>1</a:t>
            </a:r>
            <a:r>
              <a:rPr sz="400" spc="-5" dirty="0">
                <a:latin typeface="Microsoft Sans Serif"/>
                <a:cs typeface="Microsoft Sans Serif"/>
              </a:rPr>
              <a:t> </a:t>
            </a:r>
            <a:r>
              <a:rPr sz="400" dirty="0">
                <a:latin typeface="Microsoft Sans Serif"/>
                <a:cs typeface="Microsoft Sans Serif"/>
              </a:rPr>
              <a:t>.0</a:t>
            </a:r>
            <a:r>
              <a:rPr sz="400" spc="-5" dirty="0">
                <a:latin typeface="Microsoft Sans Serif"/>
                <a:cs typeface="Microsoft Sans Serif"/>
              </a:rPr>
              <a:t> </a:t>
            </a:r>
            <a:r>
              <a:rPr sz="400" spc="5" dirty="0">
                <a:latin typeface="Microsoft Sans Serif"/>
                <a:cs typeface="Microsoft Sans Serif"/>
              </a:rPr>
              <a:t>0</a:t>
            </a:r>
            <a:r>
              <a:rPr sz="400" spc="-5" dirty="0">
                <a:latin typeface="Microsoft Sans Serif"/>
                <a:cs typeface="Microsoft Sans Serif"/>
              </a:rPr>
              <a:t> </a:t>
            </a:r>
            <a:r>
              <a:rPr sz="400" spc="5" dirty="0">
                <a:latin typeface="Microsoft Sans Serif"/>
                <a:cs typeface="Microsoft Sans Serif"/>
              </a:rPr>
              <a:t>0</a:t>
            </a:r>
            <a:endParaRPr sz="400">
              <a:latin typeface="Microsoft Sans Serif"/>
              <a:cs typeface="Microsoft Sans Serif"/>
            </a:endParaRPr>
          </a:p>
        </p:txBody>
      </p:sp>
      <p:sp>
        <p:nvSpPr>
          <p:cNvPr id="92" name="object 92"/>
          <p:cNvSpPr txBox="1"/>
          <p:nvPr/>
        </p:nvSpPr>
        <p:spPr>
          <a:xfrm>
            <a:off x="9414776" y="5342471"/>
            <a:ext cx="255270" cy="84639"/>
          </a:xfrm>
          <a:prstGeom prst="rect">
            <a:avLst/>
          </a:prstGeom>
          <a:solidFill>
            <a:srgbClr val="EEEFEF"/>
          </a:solidFill>
        </p:spPr>
        <p:txBody>
          <a:bodyPr vert="horz" wrap="square" lIns="0" tIns="33020" rIns="0" bIns="0" rtlCol="0">
            <a:spAutoFit/>
          </a:bodyPr>
          <a:lstStyle/>
          <a:p>
            <a:pPr marL="38100">
              <a:lnSpc>
                <a:spcPts val="440"/>
              </a:lnSpc>
              <a:spcBef>
                <a:spcPts val="260"/>
              </a:spcBef>
            </a:pPr>
            <a:r>
              <a:rPr sz="400" spc="5" dirty="0">
                <a:latin typeface="Microsoft Sans Serif"/>
                <a:cs typeface="Microsoft Sans Serif"/>
              </a:rPr>
              <a:t>0</a:t>
            </a:r>
            <a:r>
              <a:rPr sz="400" spc="-5" dirty="0">
                <a:latin typeface="Microsoft Sans Serif"/>
                <a:cs typeface="Microsoft Sans Serif"/>
              </a:rPr>
              <a:t> </a:t>
            </a:r>
            <a:r>
              <a:rPr sz="400" dirty="0">
                <a:latin typeface="Microsoft Sans Serif"/>
                <a:cs typeface="Microsoft Sans Serif"/>
              </a:rPr>
              <a:t>.8</a:t>
            </a:r>
            <a:r>
              <a:rPr sz="400" spc="-5" dirty="0">
                <a:latin typeface="Microsoft Sans Serif"/>
                <a:cs typeface="Microsoft Sans Serif"/>
              </a:rPr>
              <a:t> </a:t>
            </a:r>
            <a:r>
              <a:rPr sz="400" spc="5" dirty="0">
                <a:latin typeface="Microsoft Sans Serif"/>
                <a:cs typeface="Microsoft Sans Serif"/>
              </a:rPr>
              <a:t>6</a:t>
            </a:r>
            <a:r>
              <a:rPr sz="400" spc="-5" dirty="0">
                <a:latin typeface="Microsoft Sans Serif"/>
                <a:cs typeface="Microsoft Sans Serif"/>
              </a:rPr>
              <a:t> </a:t>
            </a:r>
            <a:r>
              <a:rPr sz="400" spc="5" dirty="0">
                <a:latin typeface="Microsoft Sans Serif"/>
                <a:cs typeface="Microsoft Sans Serif"/>
              </a:rPr>
              <a:t>6</a:t>
            </a:r>
            <a:endParaRPr sz="400">
              <a:latin typeface="Microsoft Sans Serif"/>
              <a:cs typeface="Microsoft Sans Serif"/>
            </a:endParaRPr>
          </a:p>
        </p:txBody>
      </p:sp>
      <p:sp>
        <p:nvSpPr>
          <p:cNvPr id="93" name="object 93"/>
          <p:cNvSpPr txBox="1"/>
          <p:nvPr/>
        </p:nvSpPr>
        <p:spPr>
          <a:xfrm>
            <a:off x="9683712" y="5342471"/>
            <a:ext cx="255270" cy="84639"/>
          </a:xfrm>
          <a:prstGeom prst="rect">
            <a:avLst/>
          </a:prstGeom>
          <a:solidFill>
            <a:srgbClr val="EEEFEF"/>
          </a:solidFill>
        </p:spPr>
        <p:txBody>
          <a:bodyPr vert="horz" wrap="square" lIns="0" tIns="33020" rIns="0" bIns="0" rtlCol="0">
            <a:spAutoFit/>
          </a:bodyPr>
          <a:lstStyle/>
          <a:p>
            <a:pPr marL="38100">
              <a:lnSpc>
                <a:spcPts val="440"/>
              </a:lnSpc>
              <a:spcBef>
                <a:spcPts val="260"/>
              </a:spcBef>
            </a:pPr>
            <a:r>
              <a:rPr sz="400" spc="5" dirty="0">
                <a:latin typeface="Microsoft Sans Serif"/>
                <a:cs typeface="Microsoft Sans Serif"/>
              </a:rPr>
              <a:t>0</a:t>
            </a:r>
            <a:r>
              <a:rPr sz="400" spc="-5" dirty="0">
                <a:latin typeface="Microsoft Sans Serif"/>
                <a:cs typeface="Microsoft Sans Serif"/>
              </a:rPr>
              <a:t> </a:t>
            </a:r>
            <a:r>
              <a:rPr sz="400" dirty="0">
                <a:latin typeface="Microsoft Sans Serif"/>
                <a:cs typeface="Microsoft Sans Serif"/>
              </a:rPr>
              <a:t>.5</a:t>
            </a:r>
            <a:r>
              <a:rPr sz="400" spc="-5" dirty="0">
                <a:latin typeface="Microsoft Sans Serif"/>
                <a:cs typeface="Microsoft Sans Serif"/>
              </a:rPr>
              <a:t> </a:t>
            </a:r>
            <a:r>
              <a:rPr sz="400" spc="5" dirty="0">
                <a:latin typeface="Microsoft Sans Serif"/>
                <a:cs typeface="Microsoft Sans Serif"/>
              </a:rPr>
              <a:t>0</a:t>
            </a:r>
            <a:r>
              <a:rPr sz="400" spc="-5" dirty="0">
                <a:latin typeface="Microsoft Sans Serif"/>
                <a:cs typeface="Microsoft Sans Serif"/>
              </a:rPr>
              <a:t> </a:t>
            </a:r>
            <a:r>
              <a:rPr sz="400" spc="5" dirty="0">
                <a:latin typeface="Microsoft Sans Serif"/>
                <a:cs typeface="Microsoft Sans Serif"/>
              </a:rPr>
              <a:t>0</a:t>
            </a:r>
            <a:endParaRPr sz="400">
              <a:latin typeface="Microsoft Sans Serif"/>
              <a:cs typeface="Microsoft Sans Serif"/>
            </a:endParaRPr>
          </a:p>
        </p:txBody>
      </p:sp>
      <p:sp>
        <p:nvSpPr>
          <p:cNvPr id="94" name="object 94"/>
          <p:cNvSpPr txBox="1"/>
          <p:nvPr/>
        </p:nvSpPr>
        <p:spPr>
          <a:xfrm>
            <a:off x="9952647" y="5342471"/>
            <a:ext cx="255270" cy="84639"/>
          </a:xfrm>
          <a:prstGeom prst="rect">
            <a:avLst/>
          </a:prstGeom>
          <a:solidFill>
            <a:srgbClr val="EEEFEF"/>
          </a:solidFill>
        </p:spPr>
        <p:txBody>
          <a:bodyPr vert="horz" wrap="square" lIns="0" tIns="33020" rIns="0" bIns="0" rtlCol="0">
            <a:spAutoFit/>
          </a:bodyPr>
          <a:lstStyle/>
          <a:p>
            <a:pPr marL="38100">
              <a:lnSpc>
                <a:spcPts val="440"/>
              </a:lnSpc>
              <a:spcBef>
                <a:spcPts val="260"/>
              </a:spcBef>
            </a:pPr>
            <a:r>
              <a:rPr sz="400" spc="5" dirty="0">
                <a:latin typeface="Microsoft Sans Serif"/>
                <a:cs typeface="Microsoft Sans Serif"/>
              </a:rPr>
              <a:t>0</a:t>
            </a:r>
            <a:r>
              <a:rPr sz="400" spc="-5" dirty="0">
                <a:latin typeface="Microsoft Sans Serif"/>
                <a:cs typeface="Microsoft Sans Serif"/>
              </a:rPr>
              <a:t> </a:t>
            </a:r>
            <a:r>
              <a:rPr sz="400" dirty="0">
                <a:latin typeface="Microsoft Sans Serif"/>
                <a:cs typeface="Microsoft Sans Serif"/>
              </a:rPr>
              <a:t>.0</a:t>
            </a:r>
            <a:r>
              <a:rPr sz="400" spc="-5" dirty="0">
                <a:latin typeface="Microsoft Sans Serif"/>
                <a:cs typeface="Microsoft Sans Serif"/>
              </a:rPr>
              <a:t> </a:t>
            </a:r>
            <a:r>
              <a:rPr sz="400" spc="5" dirty="0">
                <a:latin typeface="Microsoft Sans Serif"/>
                <a:cs typeface="Microsoft Sans Serif"/>
              </a:rPr>
              <a:t>0</a:t>
            </a:r>
            <a:r>
              <a:rPr sz="400" spc="-5" dirty="0">
                <a:latin typeface="Microsoft Sans Serif"/>
                <a:cs typeface="Microsoft Sans Serif"/>
              </a:rPr>
              <a:t> </a:t>
            </a:r>
            <a:r>
              <a:rPr sz="400" spc="5" dirty="0">
                <a:latin typeface="Microsoft Sans Serif"/>
                <a:cs typeface="Microsoft Sans Serif"/>
              </a:rPr>
              <a:t>0</a:t>
            </a:r>
            <a:endParaRPr sz="400">
              <a:latin typeface="Microsoft Sans Serif"/>
              <a:cs typeface="Microsoft Sans Serif"/>
            </a:endParaRPr>
          </a:p>
        </p:txBody>
      </p:sp>
      <p:sp>
        <p:nvSpPr>
          <p:cNvPr id="95" name="object 95"/>
          <p:cNvSpPr txBox="1"/>
          <p:nvPr/>
        </p:nvSpPr>
        <p:spPr>
          <a:xfrm>
            <a:off x="10221582" y="5342471"/>
            <a:ext cx="255270" cy="91051"/>
          </a:xfrm>
          <a:prstGeom prst="rect">
            <a:avLst/>
          </a:prstGeom>
          <a:solidFill>
            <a:srgbClr val="EEEFEF"/>
          </a:solidFill>
        </p:spPr>
        <p:txBody>
          <a:bodyPr vert="horz" wrap="square" lIns="0" tIns="39370" rIns="0" bIns="0" rtlCol="0">
            <a:spAutoFit/>
          </a:bodyPr>
          <a:lstStyle/>
          <a:p>
            <a:pPr marL="26670">
              <a:lnSpc>
                <a:spcPts val="390"/>
              </a:lnSpc>
              <a:spcBef>
                <a:spcPts val="310"/>
              </a:spcBef>
            </a:pPr>
            <a:r>
              <a:rPr sz="350" spc="-5" dirty="0">
                <a:latin typeface="Microsoft Sans Serif"/>
                <a:cs typeface="Microsoft Sans Serif"/>
              </a:rPr>
              <a:t>- </a:t>
            </a:r>
            <a:r>
              <a:rPr sz="350" spc="5" dirty="0">
                <a:latin typeface="Microsoft Sans Serif"/>
                <a:cs typeface="Microsoft Sans Serif"/>
              </a:rPr>
              <a:t>0</a:t>
            </a:r>
            <a:r>
              <a:rPr sz="350" spc="-5" dirty="0">
                <a:latin typeface="Microsoft Sans Serif"/>
                <a:cs typeface="Microsoft Sans Serif"/>
              </a:rPr>
              <a:t> </a:t>
            </a:r>
            <a:r>
              <a:rPr sz="350" dirty="0">
                <a:latin typeface="Microsoft Sans Serif"/>
                <a:cs typeface="Microsoft Sans Serif"/>
              </a:rPr>
              <a:t>.5</a:t>
            </a:r>
            <a:r>
              <a:rPr sz="350" spc="-5" dirty="0">
                <a:latin typeface="Microsoft Sans Serif"/>
                <a:cs typeface="Microsoft Sans Serif"/>
              </a:rPr>
              <a:t> </a:t>
            </a:r>
            <a:r>
              <a:rPr sz="350" spc="5" dirty="0">
                <a:latin typeface="Microsoft Sans Serif"/>
                <a:cs typeface="Microsoft Sans Serif"/>
              </a:rPr>
              <a:t>0</a:t>
            </a:r>
            <a:r>
              <a:rPr sz="350" spc="-5" dirty="0">
                <a:latin typeface="Microsoft Sans Serif"/>
                <a:cs typeface="Microsoft Sans Serif"/>
              </a:rPr>
              <a:t> </a:t>
            </a:r>
            <a:r>
              <a:rPr sz="350" spc="5" dirty="0">
                <a:latin typeface="Microsoft Sans Serif"/>
                <a:cs typeface="Microsoft Sans Serif"/>
              </a:rPr>
              <a:t>0</a:t>
            </a:r>
            <a:endParaRPr sz="350">
              <a:latin typeface="Microsoft Sans Serif"/>
              <a:cs typeface="Microsoft Sans Serif"/>
            </a:endParaRPr>
          </a:p>
        </p:txBody>
      </p:sp>
      <p:sp>
        <p:nvSpPr>
          <p:cNvPr id="96" name="object 96"/>
          <p:cNvSpPr txBox="1"/>
          <p:nvPr/>
        </p:nvSpPr>
        <p:spPr>
          <a:xfrm>
            <a:off x="10490517" y="5342471"/>
            <a:ext cx="255270" cy="91051"/>
          </a:xfrm>
          <a:prstGeom prst="rect">
            <a:avLst/>
          </a:prstGeom>
          <a:solidFill>
            <a:srgbClr val="EEEFEF"/>
          </a:solidFill>
        </p:spPr>
        <p:txBody>
          <a:bodyPr vert="horz" wrap="square" lIns="0" tIns="39370" rIns="0" bIns="0" rtlCol="0">
            <a:spAutoFit/>
          </a:bodyPr>
          <a:lstStyle/>
          <a:p>
            <a:pPr marL="26670">
              <a:lnSpc>
                <a:spcPts val="390"/>
              </a:lnSpc>
              <a:spcBef>
                <a:spcPts val="310"/>
              </a:spcBef>
            </a:pPr>
            <a:r>
              <a:rPr sz="350" spc="-5" dirty="0">
                <a:latin typeface="Microsoft Sans Serif"/>
                <a:cs typeface="Microsoft Sans Serif"/>
              </a:rPr>
              <a:t>- </a:t>
            </a:r>
            <a:r>
              <a:rPr sz="350" spc="5" dirty="0">
                <a:latin typeface="Microsoft Sans Serif"/>
                <a:cs typeface="Microsoft Sans Serif"/>
              </a:rPr>
              <a:t>0</a:t>
            </a:r>
            <a:r>
              <a:rPr sz="350" spc="-5" dirty="0">
                <a:latin typeface="Microsoft Sans Serif"/>
                <a:cs typeface="Microsoft Sans Serif"/>
              </a:rPr>
              <a:t> </a:t>
            </a:r>
            <a:r>
              <a:rPr sz="350" dirty="0">
                <a:latin typeface="Microsoft Sans Serif"/>
                <a:cs typeface="Microsoft Sans Serif"/>
              </a:rPr>
              <a:t>.8</a:t>
            </a:r>
            <a:r>
              <a:rPr sz="350" spc="-5" dirty="0">
                <a:latin typeface="Microsoft Sans Serif"/>
                <a:cs typeface="Microsoft Sans Serif"/>
              </a:rPr>
              <a:t> </a:t>
            </a:r>
            <a:r>
              <a:rPr sz="350" spc="5" dirty="0">
                <a:latin typeface="Microsoft Sans Serif"/>
                <a:cs typeface="Microsoft Sans Serif"/>
              </a:rPr>
              <a:t>6</a:t>
            </a:r>
            <a:r>
              <a:rPr sz="350" spc="-5" dirty="0">
                <a:latin typeface="Microsoft Sans Serif"/>
                <a:cs typeface="Microsoft Sans Serif"/>
              </a:rPr>
              <a:t> </a:t>
            </a:r>
            <a:r>
              <a:rPr sz="350" spc="5" dirty="0">
                <a:latin typeface="Microsoft Sans Serif"/>
                <a:cs typeface="Microsoft Sans Serif"/>
              </a:rPr>
              <a:t>6</a:t>
            </a:r>
            <a:endParaRPr sz="350">
              <a:latin typeface="Microsoft Sans Serif"/>
              <a:cs typeface="Microsoft Sans Serif"/>
            </a:endParaRPr>
          </a:p>
        </p:txBody>
      </p:sp>
      <p:sp>
        <p:nvSpPr>
          <p:cNvPr id="97" name="object 97"/>
          <p:cNvSpPr txBox="1"/>
          <p:nvPr/>
        </p:nvSpPr>
        <p:spPr>
          <a:xfrm>
            <a:off x="10759452" y="5342471"/>
            <a:ext cx="255270" cy="91051"/>
          </a:xfrm>
          <a:prstGeom prst="rect">
            <a:avLst/>
          </a:prstGeom>
          <a:solidFill>
            <a:srgbClr val="EEEFEF"/>
          </a:solidFill>
        </p:spPr>
        <p:txBody>
          <a:bodyPr vert="horz" wrap="square" lIns="0" tIns="39370" rIns="0" bIns="0" rtlCol="0">
            <a:spAutoFit/>
          </a:bodyPr>
          <a:lstStyle/>
          <a:p>
            <a:pPr marL="26670">
              <a:lnSpc>
                <a:spcPts val="390"/>
              </a:lnSpc>
              <a:spcBef>
                <a:spcPts val="310"/>
              </a:spcBef>
            </a:pPr>
            <a:r>
              <a:rPr sz="350" spc="-5" dirty="0">
                <a:latin typeface="Microsoft Sans Serif"/>
                <a:cs typeface="Microsoft Sans Serif"/>
              </a:rPr>
              <a:t>- </a:t>
            </a:r>
            <a:r>
              <a:rPr sz="350" spc="5" dirty="0">
                <a:latin typeface="Microsoft Sans Serif"/>
                <a:cs typeface="Microsoft Sans Serif"/>
              </a:rPr>
              <a:t>1</a:t>
            </a:r>
            <a:r>
              <a:rPr sz="350" spc="-5" dirty="0">
                <a:latin typeface="Microsoft Sans Serif"/>
                <a:cs typeface="Microsoft Sans Serif"/>
              </a:rPr>
              <a:t> </a:t>
            </a:r>
            <a:r>
              <a:rPr sz="350" dirty="0">
                <a:latin typeface="Microsoft Sans Serif"/>
                <a:cs typeface="Microsoft Sans Serif"/>
              </a:rPr>
              <a:t>.0</a:t>
            </a:r>
            <a:r>
              <a:rPr sz="350" spc="-5" dirty="0">
                <a:latin typeface="Microsoft Sans Serif"/>
                <a:cs typeface="Microsoft Sans Serif"/>
              </a:rPr>
              <a:t> </a:t>
            </a:r>
            <a:r>
              <a:rPr sz="350" spc="5" dirty="0">
                <a:latin typeface="Microsoft Sans Serif"/>
                <a:cs typeface="Microsoft Sans Serif"/>
              </a:rPr>
              <a:t>0</a:t>
            </a:r>
            <a:r>
              <a:rPr sz="350" spc="-5" dirty="0">
                <a:latin typeface="Microsoft Sans Serif"/>
                <a:cs typeface="Microsoft Sans Serif"/>
              </a:rPr>
              <a:t> </a:t>
            </a:r>
            <a:r>
              <a:rPr sz="350" spc="5" dirty="0">
                <a:latin typeface="Microsoft Sans Serif"/>
                <a:cs typeface="Microsoft Sans Serif"/>
              </a:rPr>
              <a:t>0</a:t>
            </a:r>
            <a:endParaRPr sz="350">
              <a:latin typeface="Microsoft Sans Serif"/>
              <a:cs typeface="Microsoft Sans Serif"/>
            </a:endParaRPr>
          </a:p>
        </p:txBody>
      </p:sp>
      <p:sp>
        <p:nvSpPr>
          <p:cNvPr id="98" name="object 98"/>
          <p:cNvSpPr txBox="1"/>
          <p:nvPr/>
        </p:nvSpPr>
        <p:spPr>
          <a:xfrm>
            <a:off x="11028388" y="5342471"/>
            <a:ext cx="255270" cy="91051"/>
          </a:xfrm>
          <a:prstGeom prst="rect">
            <a:avLst/>
          </a:prstGeom>
          <a:solidFill>
            <a:srgbClr val="EEEFEF"/>
          </a:solidFill>
        </p:spPr>
        <p:txBody>
          <a:bodyPr vert="horz" wrap="square" lIns="0" tIns="39370" rIns="0" bIns="0" rtlCol="0">
            <a:spAutoFit/>
          </a:bodyPr>
          <a:lstStyle/>
          <a:p>
            <a:pPr marL="26670">
              <a:lnSpc>
                <a:spcPts val="390"/>
              </a:lnSpc>
              <a:spcBef>
                <a:spcPts val="310"/>
              </a:spcBef>
            </a:pPr>
            <a:r>
              <a:rPr sz="350" spc="-5" dirty="0">
                <a:latin typeface="Microsoft Sans Serif"/>
                <a:cs typeface="Microsoft Sans Serif"/>
              </a:rPr>
              <a:t>- </a:t>
            </a:r>
            <a:r>
              <a:rPr sz="350" spc="5" dirty="0">
                <a:latin typeface="Microsoft Sans Serif"/>
                <a:cs typeface="Microsoft Sans Serif"/>
              </a:rPr>
              <a:t>0</a:t>
            </a:r>
            <a:r>
              <a:rPr sz="350" spc="-5" dirty="0">
                <a:latin typeface="Microsoft Sans Serif"/>
                <a:cs typeface="Microsoft Sans Serif"/>
              </a:rPr>
              <a:t> </a:t>
            </a:r>
            <a:r>
              <a:rPr sz="350" dirty="0">
                <a:latin typeface="Microsoft Sans Serif"/>
                <a:cs typeface="Microsoft Sans Serif"/>
              </a:rPr>
              <a:t>.8</a:t>
            </a:r>
            <a:r>
              <a:rPr sz="350" spc="-5" dirty="0">
                <a:latin typeface="Microsoft Sans Serif"/>
                <a:cs typeface="Microsoft Sans Serif"/>
              </a:rPr>
              <a:t> </a:t>
            </a:r>
            <a:r>
              <a:rPr sz="350" spc="5" dirty="0">
                <a:latin typeface="Microsoft Sans Serif"/>
                <a:cs typeface="Microsoft Sans Serif"/>
              </a:rPr>
              <a:t>6</a:t>
            </a:r>
            <a:r>
              <a:rPr sz="350" spc="-5" dirty="0">
                <a:latin typeface="Microsoft Sans Serif"/>
                <a:cs typeface="Microsoft Sans Serif"/>
              </a:rPr>
              <a:t> </a:t>
            </a:r>
            <a:r>
              <a:rPr sz="350" spc="5" dirty="0">
                <a:latin typeface="Microsoft Sans Serif"/>
                <a:cs typeface="Microsoft Sans Serif"/>
              </a:rPr>
              <a:t>6</a:t>
            </a:r>
            <a:endParaRPr sz="350">
              <a:latin typeface="Microsoft Sans Serif"/>
              <a:cs typeface="Microsoft Sans Serif"/>
            </a:endParaRPr>
          </a:p>
        </p:txBody>
      </p:sp>
      <p:sp>
        <p:nvSpPr>
          <p:cNvPr id="99" name="object 99"/>
          <p:cNvSpPr txBox="1"/>
          <p:nvPr/>
        </p:nvSpPr>
        <p:spPr>
          <a:xfrm>
            <a:off x="11297310" y="5342471"/>
            <a:ext cx="255270" cy="91051"/>
          </a:xfrm>
          <a:prstGeom prst="rect">
            <a:avLst/>
          </a:prstGeom>
          <a:solidFill>
            <a:srgbClr val="EEEFEF"/>
          </a:solidFill>
        </p:spPr>
        <p:txBody>
          <a:bodyPr vert="horz" wrap="square" lIns="0" tIns="39370" rIns="0" bIns="0" rtlCol="0">
            <a:spAutoFit/>
          </a:bodyPr>
          <a:lstStyle/>
          <a:p>
            <a:pPr marL="26670">
              <a:lnSpc>
                <a:spcPts val="390"/>
              </a:lnSpc>
              <a:spcBef>
                <a:spcPts val="310"/>
              </a:spcBef>
            </a:pPr>
            <a:r>
              <a:rPr sz="350" spc="-5" dirty="0">
                <a:latin typeface="Microsoft Sans Serif"/>
                <a:cs typeface="Microsoft Sans Serif"/>
              </a:rPr>
              <a:t>- </a:t>
            </a:r>
            <a:r>
              <a:rPr sz="350" spc="5" dirty="0">
                <a:latin typeface="Microsoft Sans Serif"/>
                <a:cs typeface="Microsoft Sans Serif"/>
              </a:rPr>
              <a:t>0</a:t>
            </a:r>
            <a:r>
              <a:rPr sz="350" spc="-5" dirty="0">
                <a:latin typeface="Microsoft Sans Serif"/>
                <a:cs typeface="Microsoft Sans Serif"/>
              </a:rPr>
              <a:t> </a:t>
            </a:r>
            <a:r>
              <a:rPr sz="350" dirty="0">
                <a:latin typeface="Microsoft Sans Serif"/>
                <a:cs typeface="Microsoft Sans Serif"/>
              </a:rPr>
              <a:t>.5</a:t>
            </a:r>
            <a:r>
              <a:rPr sz="350" spc="-5" dirty="0">
                <a:latin typeface="Microsoft Sans Serif"/>
                <a:cs typeface="Microsoft Sans Serif"/>
              </a:rPr>
              <a:t> </a:t>
            </a:r>
            <a:r>
              <a:rPr sz="350" spc="5" dirty="0">
                <a:latin typeface="Microsoft Sans Serif"/>
                <a:cs typeface="Microsoft Sans Serif"/>
              </a:rPr>
              <a:t>0</a:t>
            </a:r>
            <a:r>
              <a:rPr sz="350" spc="-5" dirty="0">
                <a:latin typeface="Microsoft Sans Serif"/>
                <a:cs typeface="Microsoft Sans Serif"/>
              </a:rPr>
              <a:t> </a:t>
            </a:r>
            <a:r>
              <a:rPr sz="350" spc="5" dirty="0">
                <a:latin typeface="Microsoft Sans Serif"/>
                <a:cs typeface="Microsoft Sans Serif"/>
              </a:rPr>
              <a:t>0</a:t>
            </a:r>
            <a:endParaRPr sz="350">
              <a:latin typeface="Microsoft Sans Serif"/>
              <a:cs typeface="Microsoft Sans Serif"/>
            </a:endParaRPr>
          </a:p>
        </p:txBody>
      </p:sp>
      <p:sp>
        <p:nvSpPr>
          <p:cNvPr id="100" name="object 100"/>
          <p:cNvSpPr txBox="1"/>
          <p:nvPr/>
        </p:nvSpPr>
        <p:spPr>
          <a:xfrm>
            <a:off x="11566246" y="5342471"/>
            <a:ext cx="252095" cy="84639"/>
          </a:xfrm>
          <a:prstGeom prst="rect">
            <a:avLst/>
          </a:prstGeom>
          <a:solidFill>
            <a:srgbClr val="EEEFEF"/>
          </a:solidFill>
        </p:spPr>
        <p:txBody>
          <a:bodyPr vert="horz" wrap="square" lIns="0" tIns="33020" rIns="0" bIns="0" rtlCol="0">
            <a:spAutoFit/>
          </a:bodyPr>
          <a:lstStyle/>
          <a:p>
            <a:pPr marL="38100">
              <a:lnSpc>
                <a:spcPts val="440"/>
              </a:lnSpc>
              <a:spcBef>
                <a:spcPts val="260"/>
              </a:spcBef>
            </a:pPr>
            <a:r>
              <a:rPr sz="400" spc="5" dirty="0">
                <a:latin typeface="Microsoft Sans Serif"/>
                <a:cs typeface="Microsoft Sans Serif"/>
              </a:rPr>
              <a:t>0</a:t>
            </a:r>
            <a:r>
              <a:rPr sz="400" spc="-5" dirty="0">
                <a:latin typeface="Microsoft Sans Serif"/>
                <a:cs typeface="Microsoft Sans Serif"/>
              </a:rPr>
              <a:t> </a:t>
            </a:r>
            <a:r>
              <a:rPr sz="400" dirty="0">
                <a:latin typeface="Microsoft Sans Serif"/>
                <a:cs typeface="Microsoft Sans Serif"/>
              </a:rPr>
              <a:t>.0</a:t>
            </a:r>
            <a:r>
              <a:rPr sz="400" spc="-5" dirty="0">
                <a:latin typeface="Microsoft Sans Serif"/>
                <a:cs typeface="Microsoft Sans Serif"/>
              </a:rPr>
              <a:t> </a:t>
            </a:r>
            <a:r>
              <a:rPr sz="400" spc="5" dirty="0">
                <a:latin typeface="Microsoft Sans Serif"/>
                <a:cs typeface="Microsoft Sans Serif"/>
              </a:rPr>
              <a:t>0</a:t>
            </a:r>
            <a:r>
              <a:rPr sz="400" spc="-5" dirty="0">
                <a:latin typeface="Microsoft Sans Serif"/>
                <a:cs typeface="Microsoft Sans Serif"/>
              </a:rPr>
              <a:t> </a:t>
            </a:r>
            <a:r>
              <a:rPr sz="400" spc="5" dirty="0">
                <a:latin typeface="Microsoft Sans Serif"/>
                <a:cs typeface="Microsoft Sans Serif"/>
              </a:rPr>
              <a:t>0</a:t>
            </a:r>
            <a:endParaRPr sz="400">
              <a:latin typeface="Microsoft Sans Serif"/>
              <a:cs typeface="Microsoft Sans Serif"/>
            </a:endParaRPr>
          </a:p>
        </p:txBody>
      </p:sp>
      <p:sp>
        <p:nvSpPr>
          <p:cNvPr id="101" name="object 101"/>
          <p:cNvSpPr txBox="1"/>
          <p:nvPr/>
        </p:nvSpPr>
        <p:spPr>
          <a:xfrm>
            <a:off x="7945110" y="5484779"/>
            <a:ext cx="3805554" cy="1585049"/>
          </a:xfrm>
          <a:prstGeom prst="rect">
            <a:avLst/>
          </a:prstGeom>
        </p:spPr>
        <p:txBody>
          <a:bodyPr vert="horz" wrap="square" lIns="0" tIns="38100" rIns="0" bIns="0" rtlCol="0">
            <a:spAutoFit/>
          </a:bodyPr>
          <a:lstStyle/>
          <a:p>
            <a:pPr marL="250190" algn="ctr">
              <a:spcBef>
                <a:spcPts val="300"/>
              </a:spcBef>
            </a:pPr>
            <a:r>
              <a:rPr sz="900" spc="30" dirty="0">
                <a:latin typeface="Microsoft Sans Serif"/>
                <a:cs typeface="Microsoft Sans Serif"/>
              </a:rPr>
              <a:t>Corriente</a:t>
            </a:r>
            <a:r>
              <a:rPr sz="900" spc="-10" dirty="0">
                <a:latin typeface="Microsoft Sans Serif"/>
                <a:cs typeface="Microsoft Sans Serif"/>
              </a:rPr>
              <a:t> </a:t>
            </a:r>
            <a:r>
              <a:rPr sz="900" spc="30" dirty="0">
                <a:latin typeface="Microsoft Sans Serif"/>
                <a:cs typeface="Microsoft Sans Serif"/>
              </a:rPr>
              <a:t>instantánea</a:t>
            </a:r>
            <a:r>
              <a:rPr sz="900" spc="-10" dirty="0">
                <a:latin typeface="Microsoft Sans Serif"/>
                <a:cs typeface="Microsoft Sans Serif"/>
              </a:rPr>
              <a:t> </a:t>
            </a:r>
            <a:r>
              <a:rPr sz="900" spc="-15" dirty="0">
                <a:latin typeface="Microsoft Sans Serif"/>
                <a:cs typeface="Microsoft Sans Serif"/>
              </a:rPr>
              <a:t>(i)</a:t>
            </a:r>
            <a:r>
              <a:rPr sz="900" spc="-10" dirty="0">
                <a:latin typeface="Microsoft Sans Serif"/>
                <a:cs typeface="Microsoft Sans Serif"/>
              </a:rPr>
              <a:t> </a:t>
            </a:r>
            <a:r>
              <a:rPr sz="900" spc="-180" dirty="0">
                <a:latin typeface="Microsoft Sans Serif"/>
                <a:cs typeface="Microsoft Sans Serif"/>
              </a:rPr>
              <a:t>=</a:t>
            </a:r>
            <a:r>
              <a:rPr sz="900" spc="-22" baseline="-32407" dirty="0">
                <a:latin typeface="Microsoft Sans Serif"/>
                <a:cs typeface="Microsoft Sans Serif"/>
              </a:rPr>
              <a:t>c</a:t>
            </a:r>
            <a:r>
              <a:rPr sz="900" spc="-44" baseline="-32407" dirty="0">
                <a:latin typeface="Microsoft Sans Serif"/>
                <a:cs typeface="Microsoft Sans Serif"/>
              </a:rPr>
              <a:t>i</a:t>
            </a:r>
            <a:r>
              <a:rPr sz="900" spc="-210" dirty="0">
                <a:latin typeface="Microsoft Sans Serif"/>
                <a:cs typeface="Microsoft Sans Serif"/>
              </a:rPr>
              <a:t>I</a:t>
            </a:r>
            <a:r>
              <a:rPr sz="900" spc="44" baseline="-32407" dirty="0">
                <a:latin typeface="Microsoft Sans Serif"/>
                <a:cs typeface="Microsoft Sans Serif"/>
              </a:rPr>
              <a:t>ma</a:t>
            </a:r>
            <a:r>
              <a:rPr sz="900" spc="15" baseline="-32407" dirty="0">
                <a:latin typeface="Microsoft Sans Serif"/>
                <a:cs typeface="Microsoft Sans Serif"/>
              </a:rPr>
              <a:t> </a:t>
            </a:r>
            <a:r>
              <a:rPr sz="800" spc="20" dirty="0">
                <a:latin typeface="Microsoft Sans Serif"/>
                <a:cs typeface="Microsoft Sans Serif"/>
              </a:rPr>
              <a:t>x</a:t>
            </a:r>
            <a:r>
              <a:rPr sz="800" spc="-5" dirty="0">
                <a:latin typeface="Microsoft Sans Serif"/>
                <a:cs typeface="Microsoft Sans Serif"/>
              </a:rPr>
              <a:t> </a:t>
            </a:r>
            <a:r>
              <a:rPr sz="800" spc="10" dirty="0">
                <a:latin typeface="Microsoft Sans Serif"/>
                <a:cs typeface="Microsoft Sans Serif"/>
              </a:rPr>
              <a:t>sen</a:t>
            </a:r>
            <a:r>
              <a:rPr sz="800" spc="-5" dirty="0">
                <a:latin typeface="Microsoft Sans Serif"/>
                <a:cs typeface="Microsoft Sans Serif"/>
              </a:rPr>
              <a:t> </a:t>
            </a:r>
            <a:r>
              <a:rPr sz="800" spc="30" dirty="0">
                <a:latin typeface="Microsoft Sans Serif"/>
                <a:cs typeface="Microsoft Sans Serif"/>
              </a:rPr>
              <a:t>θ</a:t>
            </a:r>
            <a:endParaRPr sz="800">
              <a:latin typeface="Microsoft Sans Serif"/>
              <a:cs typeface="Microsoft Sans Serif"/>
            </a:endParaRPr>
          </a:p>
          <a:p>
            <a:pPr marL="226695" algn="ctr">
              <a:spcBef>
                <a:spcPts val="200"/>
              </a:spcBef>
              <a:tabLst>
                <a:tab pos="1872614" algn="l"/>
              </a:tabLst>
            </a:pPr>
            <a:r>
              <a:rPr sz="900" spc="15" dirty="0">
                <a:latin typeface="Microsoft Sans Serif"/>
                <a:cs typeface="Microsoft Sans Serif"/>
              </a:rPr>
              <a:t>Tensión</a:t>
            </a:r>
            <a:r>
              <a:rPr sz="900" spc="-5" dirty="0">
                <a:latin typeface="Microsoft Sans Serif"/>
                <a:cs typeface="Microsoft Sans Serif"/>
              </a:rPr>
              <a:t> </a:t>
            </a:r>
            <a:r>
              <a:rPr sz="900" spc="30" dirty="0">
                <a:latin typeface="Microsoft Sans Serif"/>
                <a:cs typeface="Microsoft Sans Serif"/>
              </a:rPr>
              <a:t>instantánea</a:t>
            </a:r>
            <a:r>
              <a:rPr sz="900" spc="-5" dirty="0">
                <a:latin typeface="Microsoft Sans Serif"/>
                <a:cs typeface="Microsoft Sans Serif"/>
              </a:rPr>
              <a:t> </a:t>
            </a:r>
            <a:r>
              <a:rPr sz="900" spc="-20" dirty="0">
                <a:latin typeface="Microsoft Sans Serif"/>
                <a:cs typeface="Microsoft Sans Serif"/>
              </a:rPr>
              <a:t>(e)</a:t>
            </a:r>
            <a:r>
              <a:rPr sz="900" spc="-5" dirty="0">
                <a:latin typeface="Microsoft Sans Serif"/>
                <a:cs typeface="Microsoft Sans Serif"/>
              </a:rPr>
              <a:t> </a:t>
            </a:r>
            <a:r>
              <a:rPr sz="900" spc="-15" dirty="0">
                <a:latin typeface="Microsoft Sans Serif"/>
                <a:cs typeface="Microsoft Sans Serif"/>
              </a:rPr>
              <a:t>=</a:t>
            </a:r>
            <a:r>
              <a:rPr sz="900" dirty="0">
                <a:latin typeface="Microsoft Sans Serif"/>
                <a:cs typeface="Microsoft Sans Serif"/>
              </a:rPr>
              <a:t> </a:t>
            </a:r>
            <a:r>
              <a:rPr sz="900" spc="-100" dirty="0">
                <a:latin typeface="Microsoft Sans Serif"/>
                <a:cs typeface="Microsoft Sans Serif"/>
              </a:rPr>
              <a:t>E	</a:t>
            </a:r>
            <a:r>
              <a:rPr sz="900" spc="22" baseline="-32407" dirty="0">
                <a:latin typeface="Microsoft Sans Serif"/>
                <a:cs typeface="Microsoft Sans Serif"/>
              </a:rPr>
              <a:t>cima</a:t>
            </a:r>
            <a:r>
              <a:rPr sz="900" spc="-7" baseline="-32407" dirty="0">
                <a:latin typeface="Microsoft Sans Serif"/>
                <a:cs typeface="Microsoft Sans Serif"/>
              </a:rPr>
              <a:t> </a:t>
            </a:r>
            <a:r>
              <a:rPr sz="800" spc="20" dirty="0">
                <a:latin typeface="Microsoft Sans Serif"/>
                <a:cs typeface="Microsoft Sans Serif"/>
              </a:rPr>
              <a:t>x</a:t>
            </a:r>
            <a:r>
              <a:rPr sz="800" spc="-25" dirty="0">
                <a:latin typeface="Microsoft Sans Serif"/>
                <a:cs typeface="Microsoft Sans Serif"/>
              </a:rPr>
              <a:t> </a:t>
            </a:r>
            <a:r>
              <a:rPr sz="800" spc="10" dirty="0">
                <a:latin typeface="Microsoft Sans Serif"/>
                <a:cs typeface="Microsoft Sans Serif"/>
              </a:rPr>
              <a:t>sen</a:t>
            </a:r>
            <a:r>
              <a:rPr sz="800" spc="-25" dirty="0">
                <a:latin typeface="Microsoft Sans Serif"/>
                <a:cs typeface="Microsoft Sans Serif"/>
              </a:rPr>
              <a:t> </a:t>
            </a:r>
            <a:r>
              <a:rPr sz="800" spc="30" dirty="0">
                <a:latin typeface="Microsoft Sans Serif"/>
                <a:cs typeface="Microsoft Sans Serif"/>
              </a:rPr>
              <a:t>θ</a:t>
            </a:r>
            <a:endParaRPr sz="800">
              <a:latin typeface="Microsoft Sans Serif"/>
              <a:cs typeface="Microsoft Sans Serif"/>
            </a:endParaRPr>
          </a:p>
          <a:p>
            <a:pPr marR="176530" algn="ctr">
              <a:spcBef>
                <a:spcPts val="470"/>
              </a:spcBef>
            </a:pPr>
            <a:r>
              <a:rPr sz="950" spc="15" dirty="0">
                <a:latin typeface="Microsoft Sans Serif"/>
                <a:cs typeface="Microsoft Sans Serif"/>
              </a:rPr>
              <a:t>Ejemplo:</a:t>
            </a:r>
            <a:r>
              <a:rPr sz="950" spc="-10" dirty="0">
                <a:latin typeface="Microsoft Sans Serif"/>
                <a:cs typeface="Microsoft Sans Serif"/>
              </a:rPr>
              <a:t> </a:t>
            </a:r>
            <a:r>
              <a:rPr sz="950" dirty="0">
                <a:latin typeface="Microsoft Sans Serif"/>
                <a:cs typeface="Microsoft Sans Serif"/>
              </a:rPr>
              <a:t>si</a:t>
            </a:r>
            <a:r>
              <a:rPr sz="950" spc="-10" dirty="0">
                <a:latin typeface="Microsoft Sans Serif"/>
                <a:cs typeface="Microsoft Sans Serif"/>
              </a:rPr>
              <a:t> </a:t>
            </a:r>
            <a:r>
              <a:rPr sz="950" spc="-110" dirty="0">
                <a:latin typeface="Microsoft Sans Serif"/>
                <a:cs typeface="Microsoft Sans Serif"/>
              </a:rPr>
              <a:t>E</a:t>
            </a:r>
            <a:r>
              <a:rPr sz="950" spc="-10" dirty="0">
                <a:latin typeface="Microsoft Sans Serif"/>
                <a:cs typeface="Microsoft Sans Serif"/>
              </a:rPr>
              <a:t> </a:t>
            </a:r>
            <a:r>
              <a:rPr sz="950" spc="-125" dirty="0">
                <a:latin typeface="Microsoft Sans Serif"/>
                <a:cs typeface="Microsoft Sans Serif"/>
              </a:rPr>
              <a:t>=</a:t>
            </a:r>
            <a:r>
              <a:rPr sz="900" spc="-187" baseline="-32407" dirty="0">
                <a:latin typeface="Microsoft Sans Serif"/>
                <a:cs typeface="Microsoft Sans Serif"/>
              </a:rPr>
              <a:t>cim</a:t>
            </a:r>
            <a:r>
              <a:rPr sz="950" spc="-125" dirty="0">
                <a:latin typeface="Microsoft Sans Serif"/>
                <a:cs typeface="Microsoft Sans Serif"/>
              </a:rPr>
              <a:t>1</a:t>
            </a:r>
            <a:r>
              <a:rPr sz="900" spc="-187" baseline="-32407" dirty="0">
                <a:latin typeface="Microsoft Sans Serif"/>
                <a:cs typeface="Microsoft Sans Serif"/>
              </a:rPr>
              <a:t>a</a:t>
            </a:r>
            <a:r>
              <a:rPr sz="950" spc="-125" dirty="0">
                <a:latin typeface="Microsoft Sans Serif"/>
                <a:cs typeface="Microsoft Sans Serif"/>
              </a:rPr>
              <a:t>70</a:t>
            </a:r>
            <a:r>
              <a:rPr sz="950" spc="-5" dirty="0">
                <a:latin typeface="Microsoft Sans Serif"/>
                <a:cs typeface="Microsoft Sans Serif"/>
              </a:rPr>
              <a:t> v,</a:t>
            </a:r>
            <a:r>
              <a:rPr sz="950" spc="-10" dirty="0">
                <a:latin typeface="Microsoft Sans Serif"/>
                <a:cs typeface="Microsoft Sans Serif"/>
              </a:rPr>
              <a:t> </a:t>
            </a:r>
            <a:r>
              <a:rPr sz="950" dirty="0">
                <a:latin typeface="Microsoft Sans Serif"/>
                <a:cs typeface="Microsoft Sans Serif"/>
              </a:rPr>
              <a:t>a</a:t>
            </a:r>
            <a:r>
              <a:rPr sz="950" spc="-10" dirty="0">
                <a:latin typeface="Microsoft Sans Serif"/>
                <a:cs typeface="Microsoft Sans Serif"/>
              </a:rPr>
              <a:t> </a:t>
            </a:r>
            <a:r>
              <a:rPr sz="950" spc="15" dirty="0">
                <a:latin typeface="Microsoft Sans Serif"/>
                <a:cs typeface="Microsoft Sans Serif"/>
              </a:rPr>
              <a:t>150</a:t>
            </a:r>
            <a:r>
              <a:rPr sz="950" spc="-5" dirty="0">
                <a:latin typeface="Microsoft Sans Serif"/>
                <a:cs typeface="Microsoft Sans Serif"/>
              </a:rPr>
              <a:t> </a:t>
            </a:r>
            <a:r>
              <a:rPr sz="950" spc="35" dirty="0">
                <a:latin typeface="Microsoft Sans Serif"/>
                <a:cs typeface="Microsoft Sans Serif"/>
              </a:rPr>
              <a:t>grados</a:t>
            </a:r>
            <a:r>
              <a:rPr sz="950" spc="-10" dirty="0">
                <a:latin typeface="Microsoft Sans Serif"/>
                <a:cs typeface="Microsoft Sans Serif"/>
              </a:rPr>
              <a:t> </a:t>
            </a:r>
            <a:r>
              <a:rPr sz="950" spc="5" dirty="0">
                <a:latin typeface="Microsoft Sans Serif"/>
                <a:cs typeface="Microsoft Sans Serif"/>
              </a:rPr>
              <a:t>e</a:t>
            </a:r>
            <a:r>
              <a:rPr sz="950" spc="-10" dirty="0">
                <a:latin typeface="Microsoft Sans Serif"/>
                <a:cs typeface="Microsoft Sans Serif"/>
              </a:rPr>
              <a:t> </a:t>
            </a:r>
            <a:r>
              <a:rPr sz="950" spc="-15" dirty="0">
                <a:latin typeface="Microsoft Sans Serif"/>
                <a:cs typeface="Microsoft Sans Serif"/>
              </a:rPr>
              <a:t>=</a:t>
            </a:r>
            <a:r>
              <a:rPr sz="950" spc="-10" dirty="0">
                <a:latin typeface="Microsoft Sans Serif"/>
                <a:cs typeface="Microsoft Sans Serif"/>
              </a:rPr>
              <a:t> (170)(0,5)</a:t>
            </a:r>
            <a:r>
              <a:rPr sz="950" spc="-5" dirty="0">
                <a:latin typeface="Microsoft Sans Serif"/>
                <a:cs typeface="Microsoft Sans Serif"/>
              </a:rPr>
              <a:t> </a:t>
            </a:r>
            <a:r>
              <a:rPr sz="950" spc="-15" dirty="0">
                <a:latin typeface="Microsoft Sans Serif"/>
                <a:cs typeface="Microsoft Sans Serif"/>
              </a:rPr>
              <a:t>=</a:t>
            </a:r>
            <a:r>
              <a:rPr sz="950" spc="-10" dirty="0">
                <a:latin typeface="Microsoft Sans Serif"/>
                <a:cs typeface="Microsoft Sans Serif"/>
              </a:rPr>
              <a:t> </a:t>
            </a:r>
            <a:r>
              <a:rPr sz="950" spc="15" dirty="0">
                <a:latin typeface="Microsoft Sans Serif"/>
                <a:cs typeface="Microsoft Sans Serif"/>
              </a:rPr>
              <a:t>85</a:t>
            </a:r>
            <a:r>
              <a:rPr sz="950" spc="-10" dirty="0">
                <a:latin typeface="Microsoft Sans Serif"/>
                <a:cs typeface="Microsoft Sans Serif"/>
              </a:rPr>
              <a:t> </a:t>
            </a:r>
            <a:r>
              <a:rPr sz="950" spc="5" dirty="0">
                <a:latin typeface="Microsoft Sans Serif"/>
                <a:cs typeface="Microsoft Sans Serif"/>
              </a:rPr>
              <a:t>v</a:t>
            </a:r>
            <a:endParaRPr sz="950">
              <a:latin typeface="Microsoft Sans Serif"/>
              <a:cs typeface="Microsoft Sans Serif"/>
            </a:endParaRPr>
          </a:p>
          <a:p>
            <a:pPr>
              <a:spcBef>
                <a:spcPts val="55"/>
              </a:spcBef>
            </a:pPr>
            <a:endParaRPr sz="1950">
              <a:latin typeface="Microsoft Sans Serif"/>
              <a:cs typeface="Microsoft Sans Serif"/>
            </a:endParaRPr>
          </a:p>
          <a:p>
            <a:pPr marL="25400"/>
            <a:r>
              <a:rPr sz="1100" spc="25" dirty="0">
                <a:latin typeface="Microsoft Sans Serif"/>
                <a:cs typeface="Microsoft Sans Serif"/>
              </a:rPr>
              <a:t>El.ejemplo.siguiente.ilustra.los.valores.instantáneos.en.</a:t>
            </a:r>
            <a:endParaRPr sz="1100">
              <a:latin typeface="Microsoft Sans Serif"/>
              <a:cs typeface="Microsoft Sans Serif"/>
            </a:endParaRPr>
          </a:p>
          <a:p>
            <a:pPr marL="25400" marR="17780" indent="84455">
              <a:lnSpc>
                <a:spcPts val="1440"/>
              </a:lnSpc>
              <a:spcBef>
                <a:spcPts val="65"/>
              </a:spcBef>
            </a:pPr>
            <a:r>
              <a:rPr sz="1050" spc="-5" dirty="0">
                <a:latin typeface="Microsoft Sans Serif"/>
                <a:cs typeface="Microsoft Sans Serif"/>
              </a:rPr>
              <a:t>0,.</a:t>
            </a:r>
            <a:r>
              <a:rPr sz="1050" spc="30" dirty="0">
                <a:latin typeface="Microsoft Sans Serif"/>
                <a:cs typeface="Microsoft Sans Serif"/>
              </a:rPr>
              <a:t> </a:t>
            </a:r>
            <a:r>
              <a:rPr sz="1050" spc="20" dirty="0">
                <a:latin typeface="Microsoft Sans Serif"/>
                <a:cs typeface="Microsoft Sans Serif"/>
              </a:rPr>
              <a:t>50,.y.240.grados.para.un.voltaje.pico.de.</a:t>
            </a:r>
            <a:r>
              <a:rPr sz="1050" spc="30" dirty="0">
                <a:latin typeface="Microsoft Sans Serif"/>
                <a:cs typeface="Microsoft Sans Serif"/>
              </a:rPr>
              <a:t> </a:t>
            </a:r>
            <a:r>
              <a:rPr sz="1050" spc="15" dirty="0">
                <a:latin typeface="Microsoft Sans Serif"/>
                <a:cs typeface="Microsoft Sans Serif"/>
              </a:rPr>
              <a:t>00.voltios..Por. </a:t>
            </a:r>
            <a:r>
              <a:rPr sz="1050" spc="-265" dirty="0">
                <a:latin typeface="Microsoft Sans Serif"/>
                <a:cs typeface="Microsoft Sans Serif"/>
              </a:rPr>
              <a:t> </a:t>
            </a:r>
            <a:r>
              <a:rPr sz="1050" spc="25" dirty="0">
                <a:latin typeface="Microsoft Sans Serif"/>
                <a:cs typeface="Microsoft Sans Serif"/>
              </a:rPr>
              <a:t>sustituyendo.el.seno.en.el.valor.del.ángulo.instantáneo,.el. </a:t>
            </a:r>
            <a:r>
              <a:rPr sz="1050" spc="30" dirty="0">
                <a:latin typeface="Microsoft Sans Serif"/>
                <a:cs typeface="Microsoft Sans Serif"/>
              </a:rPr>
              <a:t> </a:t>
            </a:r>
            <a:r>
              <a:rPr sz="1050" spc="25" dirty="0">
                <a:latin typeface="Microsoft Sans Serif"/>
                <a:cs typeface="Microsoft Sans Serif"/>
              </a:rPr>
              <a:t>el.voltaje.instantáneo.puede.calcularse.</a:t>
            </a:r>
            <a:endParaRPr sz="1050">
              <a:latin typeface="Microsoft Sans Serif"/>
              <a:cs typeface="Microsoft Sans Serif"/>
            </a:endParaRPr>
          </a:p>
        </p:txBody>
      </p:sp>
      <p:sp>
        <p:nvSpPr>
          <p:cNvPr id="102" name="object 102"/>
          <p:cNvSpPr txBox="1"/>
          <p:nvPr/>
        </p:nvSpPr>
        <p:spPr>
          <a:xfrm>
            <a:off x="7957812" y="7229972"/>
            <a:ext cx="98425" cy="166712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1000" spc="-15" dirty="0">
                <a:latin typeface="Microsoft Sans Serif"/>
                <a:cs typeface="Microsoft Sans Serif"/>
              </a:rPr>
              <a:t>+</a:t>
            </a:r>
            <a:endParaRPr sz="1000">
              <a:latin typeface="Microsoft Sans Serif"/>
              <a:cs typeface="Microsoft Sans Serif"/>
            </a:endParaRPr>
          </a:p>
        </p:txBody>
      </p:sp>
      <p:sp>
        <p:nvSpPr>
          <p:cNvPr id="103" name="object 103"/>
          <p:cNvSpPr txBox="1"/>
          <p:nvPr/>
        </p:nvSpPr>
        <p:spPr>
          <a:xfrm>
            <a:off x="8973817" y="7192145"/>
            <a:ext cx="684530" cy="159018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950" spc="15" dirty="0">
                <a:latin typeface="Microsoft Sans Serif"/>
                <a:cs typeface="Microsoft Sans Serif"/>
              </a:rPr>
              <a:t>90°</a:t>
            </a:r>
            <a:r>
              <a:rPr sz="950" spc="-40" dirty="0">
                <a:latin typeface="Microsoft Sans Serif"/>
                <a:cs typeface="Microsoft Sans Serif"/>
              </a:rPr>
              <a:t> </a:t>
            </a:r>
            <a:r>
              <a:rPr sz="950" spc="-15" dirty="0">
                <a:latin typeface="Microsoft Sans Serif"/>
                <a:cs typeface="Microsoft Sans Serif"/>
              </a:rPr>
              <a:t>=</a:t>
            </a:r>
            <a:r>
              <a:rPr sz="950" spc="-40" dirty="0">
                <a:latin typeface="Microsoft Sans Serif"/>
                <a:cs typeface="Microsoft Sans Serif"/>
              </a:rPr>
              <a:t> </a:t>
            </a:r>
            <a:r>
              <a:rPr sz="950" spc="5" dirty="0">
                <a:latin typeface="Microsoft Sans Serif"/>
                <a:cs typeface="Microsoft Sans Serif"/>
              </a:rPr>
              <a:t>+100v</a:t>
            </a:r>
            <a:endParaRPr sz="950">
              <a:latin typeface="Microsoft Sans Serif"/>
              <a:cs typeface="Microsoft Sans Serif"/>
            </a:endParaRPr>
          </a:p>
        </p:txBody>
      </p:sp>
      <p:sp>
        <p:nvSpPr>
          <p:cNvPr id="104" name="object 104"/>
          <p:cNvSpPr txBox="1"/>
          <p:nvPr/>
        </p:nvSpPr>
        <p:spPr>
          <a:xfrm>
            <a:off x="9179962" y="7586763"/>
            <a:ext cx="684530" cy="159018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950" spc="15" dirty="0">
                <a:latin typeface="Microsoft Sans Serif"/>
                <a:cs typeface="Microsoft Sans Serif"/>
              </a:rPr>
              <a:t>150°</a:t>
            </a:r>
            <a:r>
              <a:rPr sz="950" spc="-45" dirty="0">
                <a:latin typeface="Microsoft Sans Serif"/>
                <a:cs typeface="Microsoft Sans Serif"/>
              </a:rPr>
              <a:t> </a:t>
            </a:r>
            <a:r>
              <a:rPr sz="950" spc="-15" dirty="0">
                <a:latin typeface="Microsoft Sans Serif"/>
                <a:cs typeface="Microsoft Sans Serif"/>
              </a:rPr>
              <a:t>=</a:t>
            </a:r>
            <a:r>
              <a:rPr sz="950" spc="-40" dirty="0">
                <a:latin typeface="Microsoft Sans Serif"/>
                <a:cs typeface="Microsoft Sans Serif"/>
              </a:rPr>
              <a:t> </a:t>
            </a:r>
            <a:r>
              <a:rPr sz="950" spc="5" dirty="0">
                <a:latin typeface="Microsoft Sans Serif"/>
                <a:cs typeface="Microsoft Sans Serif"/>
              </a:rPr>
              <a:t>+50v</a:t>
            </a:r>
            <a:endParaRPr sz="950">
              <a:latin typeface="Microsoft Sans Serif"/>
              <a:cs typeface="Microsoft Sans Serif"/>
            </a:endParaRPr>
          </a:p>
        </p:txBody>
      </p:sp>
      <p:sp>
        <p:nvSpPr>
          <p:cNvPr id="105" name="object 105"/>
          <p:cNvSpPr txBox="1"/>
          <p:nvPr/>
        </p:nvSpPr>
        <p:spPr>
          <a:xfrm>
            <a:off x="7969580" y="7916145"/>
            <a:ext cx="1311910" cy="807913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1000" spc="15" dirty="0">
                <a:latin typeface="Microsoft Sans Serif"/>
                <a:cs typeface="Microsoft Sans Serif"/>
              </a:rPr>
              <a:t>0</a:t>
            </a:r>
            <a:endParaRPr sz="1000">
              <a:latin typeface="Microsoft Sans Serif"/>
              <a:cs typeface="Microsoft Sans Serif"/>
            </a:endParaRPr>
          </a:p>
          <a:p>
            <a:pPr>
              <a:lnSpc>
                <a:spcPct val="100000"/>
              </a:lnSpc>
            </a:pPr>
            <a:endParaRPr sz="1300">
              <a:latin typeface="Microsoft Sans Serif"/>
              <a:cs typeface="Microsoft Sans Serif"/>
            </a:endParaRPr>
          </a:p>
          <a:p>
            <a:pPr marL="537210">
              <a:spcBef>
                <a:spcPts val="1070"/>
              </a:spcBef>
            </a:pPr>
            <a:r>
              <a:rPr sz="950" spc="15" dirty="0">
                <a:latin typeface="Microsoft Sans Serif"/>
                <a:cs typeface="Microsoft Sans Serif"/>
              </a:rPr>
              <a:t>240°</a:t>
            </a:r>
            <a:r>
              <a:rPr sz="950" spc="-35" dirty="0">
                <a:latin typeface="Microsoft Sans Serif"/>
                <a:cs typeface="Microsoft Sans Serif"/>
              </a:rPr>
              <a:t> </a:t>
            </a:r>
            <a:r>
              <a:rPr sz="950" spc="-15" dirty="0">
                <a:latin typeface="Microsoft Sans Serif"/>
                <a:cs typeface="Microsoft Sans Serif"/>
              </a:rPr>
              <a:t>=</a:t>
            </a:r>
            <a:r>
              <a:rPr sz="950" spc="-35" dirty="0">
                <a:latin typeface="Microsoft Sans Serif"/>
                <a:cs typeface="Microsoft Sans Serif"/>
              </a:rPr>
              <a:t> </a:t>
            </a:r>
            <a:r>
              <a:rPr sz="950" spc="5" dirty="0">
                <a:latin typeface="Microsoft Sans Serif"/>
                <a:cs typeface="Microsoft Sans Serif"/>
              </a:rPr>
              <a:t>-86,6</a:t>
            </a:r>
            <a:r>
              <a:rPr sz="950" spc="-30" dirty="0">
                <a:latin typeface="Microsoft Sans Serif"/>
                <a:cs typeface="Microsoft Sans Serif"/>
              </a:rPr>
              <a:t> </a:t>
            </a:r>
            <a:r>
              <a:rPr sz="950" spc="5" dirty="0">
                <a:latin typeface="Microsoft Sans Serif"/>
                <a:cs typeface="Microsoft Sans Serif"/>
              </a:rPr>
              <a:t>v</a:t>
            </a:r>
            <a:endParaRPr sz="950">
              <a:latin typeface="Microsoft Sans Serif"/>
              <a:cs typeface="Microsoft Sans Serif"/>
            </a:endParaRPr>
          </a:p>
          <a:p>
            <a:pPr marL="33020">
              <a:spcBef>
                <a:spcPts val="10"/>
              </a:spcBef>
            </a:pPr>
            <a:r>
              <a:rPr sz="1000" spc="-15" dirty="0">
                <a:latin typeface="Microsoft Sans Serif"/>
                <a:cs typeface="Microsoft Sans Serif"/>
              </a:rPr>
              <a:t>-</a:t>
            </a:r>
            <a:endParaRPr sz="1000">
              <a:latin typeface="Microsoft Sans Serif"/>
              <a:cs typeface="Microsoft Sans Serif"/>
            </a:endParaRP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object 4"/>
          <p:cNvSpPr txBox="1"/>
          <p:nvPr/>
        </p:nvSpPr>
        <p:spPr>
          <a:xfrm>
            <a:off x="8953500" y="9462820"/>
            <a:ext cx="113030" cy="207749"/>
          </a:xfrm>
          <a:prstGeom prst="rect">
            <a:avLst/>
          </a:prstGeom>
        </p:spPr>
        <p:txBody>
          <a:bodyPr vert="horz" wrap="square" lIns="0" tIns="22860" rIns="0" bIns="0" rtlCol="0">
            <a:spAutoFit/>
          </a:bodyPr>
          <a:lstStyle/>
          <a:p>
            <a:pPr marL="12700">
              <a:spcBef>
                <a:spcPts val="180"/>
              </a:spcBef>
            </a:pPr>
            <a:r>
              <a:rPr sz="1200" spc="15" dirty="0">
                <a:latin typeface="Microsoft Sans Serif"/>
                <a:cs typeface="Microsoft Sans Serif"/>
              </a:rPr>
              <a:t>2</a:t>
            </a:r>
            <a:endParaRPr sz="1200">
              <a:latin typeface="Microsoft Sans Serif"/>
              <a:cs typeface="Microsoft Sans Serif"/>
            </a:endParaRPr>
          </a:p>
        </p:txBody>
      </p:sp>
      <p:sp>
        <p:nvSpPr>
          <p:cNvPr id="2" name="object 2"/>
          <p:cNvSpPr txBox="1"/>
          <p:nvPr/>
        </p:nvSpPr>
        <p:spPr>
          <a:xfrm>
            <a:off x="5761990" y="507135"/>
            <a:ext cx="645160" cy="182101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1100" b="1" spc="5" dirty="0">
                <a:latin typeface="Arial"/>
                <a:cs typeface="Arial"/>
              </a:rPr>
              <a:t>Reseña</a:t>
            </a:r>
            <a:r>
              <a:rPr sz="1100" b="1" spc="-20" dirty="0">
                <a:latin typeface="Arial"/>
                <a:cs typeface="Arial"/>
              </a:rPr>
              <a:t> </a:t>
            </a:r>
            <a:r>
              <a:rPr sz="1100" b="1" spc="15" dirty="0">
                <a:latin typeface="Arial"/>
                <a:cs typeface="Arial"/>
              </a:rPr>
              <a:t>5</a:t>
            </a:r>
            <a:endParaRPr sz="1100">
              <a:latin typeface="Arial"/>
              <a:cs typeface="Arial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7987423" y="539751"/>
            <a:ext cx="4300220" cy="2185535"/>
          </a:xfrm>
          <a:prstGeom prst="rect">
            <a:avLst/>
          </a:prstGeom>
          <a:solidFill>
            <a:srgbClr val="D1D3D4"/>
          </a:solidFill>
        </p:spPr>
        <p:txBody>
          <a:bodyPr vert="horz" wrap="square" lIns="0" tIns="124460" rIns="0" bIns="0" rtlCol="0">
            <a:spAutoFit/>
          </a:bodyPr>
          <a:lstStyle/>
          <a:p>
            <a:pPr marL="379095" marR="1134110" indent="-243204">
              <a:lnSpc>
                <a:spcPct val="113900"/>
              </a:lnSpc>
              <a:spcBef>
                <a:spcPts val="980"/>
              </a:spcBef>
              <a:tabLst>
                <a:tab pos="1057910" algn="l"/>
              </a:tabLst>
            </a:pPr>
            <a:r>
              <a:rPr sz="1200" spc="-15" dirty="0">
                <a:latin typeface="Microsoft Sans Serif"/>
                <a:cs typeface="Microsoft Sans Serif"/>
              </a:rPr>
              <a:t>.</a:t>
            </a:r>
            <a:r>
              <a:rPr sz="1200" spc="-10" dirty="0">
                <a:latin typeface="Microsoft Sans Serif"/>
                <a:cs typeface="Microsoft Sans Serif"/>
              </a:rPr>
              <a:t> </a:t>
            </a:r>
            <a:r>
              <a:rPr sz="1200" spc="-15" dirty="0">
                <a:latin typeface="Microsoft Sans Serif"/>
                <a:cs typeface="Microsoft Sans Serif"/>
              </a:rPr>
              <a:t>.</a:t>
            </a:r>
            <a:r>
              <a:rPr sz="1200" dirty="0">
                <a:latin typeface="Microsoft Sans Serif"/>
                <a:cs typeface="Microsoft Sans Serif"/>
              </a:rPr>
              <a:t>  </a:t>
            </a:r>
            <a:r>
              <a:rPr sz="1200" spc="-5" dirty="0">
                <a:latin typeface="Microsoft Sans Serif"/>
                <a:cs typeface="Microsoft Sans Serif"/>
              </a:rPr>
              <a:t> </a:t>
            </a:r>
            <a:r>
              <a:rPr sz="1000" spc="-20" dirty="0">
                <a:latin typeface="Microsoft Sans Serif"/>
                <a:cs typeface="Microsoft Sans Serif"/>
              </a:rPr>
              <a:t>A.</a:t>
            </a:r>
            <a:r>
              <a:rPr sz="1000" u="sng" dirty="0">
                <a:uFill>
                  <a:solidFill>
                    <a:srgbClr val="000000"/>
                  </a:solidFill>
                </a:uFill>
                <a:latin typeface="Times New Roman"/>
                <a:cs typeface="Times New Roman"/>
              </a:rPr>
              <a:t> 	</a:t>
            </a:r>
            <a:r>
              <a:rPr sz="1000" spc="15" dirty="0">
                <a:latin typeface="Microsoft Sans Serif"/>
                <a:cs typeface="Microsoft Sans Serif"/>
              </a:rPr>
              <a:t>.es.la.representación.gráfica.de.AC.  </a:t>
            </a:r>
            <a:r>
              <a:rPr sz="1000" spc="25" dirty="0">
                <a:latin typeface="Microsoft Sans Serif"/>
                <a:cs typeface="Microsoft Sans Serif"/>
              </a:rPr>
              <a:t>valores.de.voltaje.o.corriente.con.el.tiempo.</a:t>
            </a:r>
            <a:endParaRPr sz="1000">
              <a:latin typeface="Microsoft Sans Serif"/>
              <a:cs typeface="Microsoft Sans Serif"/>
            </a:endParaRPr>
          </a:p>
          <a:p>
            <a:pPr>
              <a:spcBef>
                <a:spcPts val="30"/>
              </a:spcBef>
            </a:pPr>
            <a:endParaRPr sz="1150">
              <a:latin typeface="Microsoft Sans Serif"/>
              <a:cs typeface="Microsoft Sans Serif"/>
            </a:endParaRPr>
          </a:p>
          <a:p>
            <a:pPr marL="379095" marR="586740" indent="-306070">
              <a:lnSpc>
                <a:spcPct val="110400"/>
              </a:lnSpc>
              <a:tabLst>
                <a:tab pos="379095" algn="l"/>
                <a:tab pos="2958465" algn="l"/>
              </a:tabLst>
            </a:pPr>
            <a:r>
              <a:rPr sz="1200" spc="-5" dirty="0">
                <a:latin typeface="Microsoft Sans Serif"/>
                <a:cs typeface="Microsoft Sans Serif"/>
              </a:rPr>
              <a:t>2..	</a:t>
            </a:r>
            <a:r>
              <a:rPr sz="1050" spc="25" dirty="0">
                <a:latin typeface="Microsoft Sans Serif"/>
                <a:cs typeface="Microsoft Sans Serif"/>
              </a:rPr>
              <a:t>Un.generador.de.CA.produce.</a:t>
            </a:r>
            <a:r>
              <a:rPr sz="1050" u="sng" spc="25" dirty="0">
                <a:uFill>
                  <a:solidFill>
                    <a:srgbClr val="000000"/>
                  </a:solidFill>
                </a:uFill>
                <a:latin typeface="Times New Roman"/>
                <a:cs typeface="Times New Roman"/>
              </a:rPr>
              <a:t> 	</a:t>
            </a:r>
            <a:r>
              <a:rPr sz="1050" spc="10" dirty="0">
                <a:latin typeface="Microsoft Sans Serif"/>
                <a:cs typeface="Microsoft Sans Serif"/>
              </a:rPr>
              <a:t>.ciclo(s).por.  </a:t>
            </a:r>
            <a:r>
              <a:rPr sz="1050" spc="25" dirty="0">
                <a:latin typeface="Microsoft Sans Serif"/>
                <a:cs typeface="Microsoft Sans Serif"/>
              </a:rPr>
              <a:t>revolución.para.cada.par.de.polos.</a:t>
            </a:r>
            <a:endParaRPr sz="1050">
              <a:latin typeface="Microsoft Sans Serif"/>
              <a:cs typeface="Microsoft Sans Serif"/>
            </a:endParaRPr>
          </a:p>
          <a:p>
            <a:pPr>
              <a:spcBef>
                <a:spcPts val="10"/>
              </a:spcBef>
            </a:pPr>
            <a:endParaRPr sz="1200">
              <a:latin typeface="Microsoft Sans Serif"/>
              <a:cs typeface="Microsoft Sans Serif"/>
            </a:endParaRPr>
          </a:p>
          <a:p>
            <a:pPr marL="379095" marR="676910" indent="-306070">
              <a:lnSpc>
                <a:spcPct val="106900"/>
              </a:lnSpc>
              <a:spcBef>
                <a:spcPts val="5"/>
              </a:spcBef>
              <a:tabLst>
                <a:tab pos="379095" algn="l"/>
                <a:tab pos="3256915" algn="l"/>
              </a:tabLst>
            </a:pPr>
            <a:r>
              <a:rPr sz="1200" spc="-5" dirty="0">
                <a:latin typeface="Microsoft Sans Serif"/>
                <a:cs typeface="Microsoft Sans Serif"/>
              </a:rPr>
              <a:t>3..	</a:t>
            </a:r>
            <a:r>
              <a:rPr sz="1100" spc="20" dirty="0">
                <a:latin typeface="Microsoft Sans Serif"/>
                <a:cs typeface="Microsoft Sans Serif"/>
              </a:rPr>
              <a:t>El.voltaje.instantáneo.a.240.grados.para.un.seno.  </a:t>
            </a:r>
            <a:r>
              <a:rPr sz="1100" spc="25" dirty="0">
                <a:latin typeface="Microsoft Sans Serif"/>
                <a:cs typeface="Microsoft Sans Serif"/>
              </a:rPr>
              <a:t>onda.con.un.voltaje.pico.de.</a:t>
            </a:r>
            <a:r>
              <a:rPr sz="1100" spc="30" dirty="0">
                <a:latin typeface="Microsoft Sans Serif"/>
                <a:cs typeface="Microsoft Sans Serif"/>
              </a:rPr>
              <a:t> </a:t>
            </a:r>
            <a:r>
              <a:rPr sz="1100" spc="-15" dirty="0">
                <a:latin typeface="Microsoft Sans Serif"/>
                <a:cs typeface="Microsoft Sans Serif"/>
              </a:rPr>
              <a:t>50.V.es.</a:t>
            </a:r>
            <a:r>
              <a:rPr sz="1100" u="sng" spc="-15" dirty="0">
                <a:uFill>
                  <a:solidFill>
                    <a:srgbClr val="000000"/>
                  </a:solidFill>
                </a:uFill>
                <a:latin typeface="Times New Roman"/>
                <a:cs typeface="Times New Roman"/>
              </a:rPr>
              <a:t>	</a:t>
            </a:r>
            <a:r>
              <a:rPr sz="1100" spc="-35" dirty="0">
                <a:latin typeface="Microsoft Sans Serif"/>
                <a:cs typeface="Microsoft Sans Serif"/>
              </a:rPr>
              <a:t>.V.</a:t>
            </a:r>
            <a:endParaRPr sz="1100">
              <a:latin typeface="Microsoft Sans Serif"/>
              <a:cs typeface="Microsoft Sans Serif"/>
            </a:endParaRPr>
          </a:p>
          <a:p>
            <a:pPr marL="379095" marR="574675" indent="-306070">
              <a:lnSpc>
                <a:spcPct val="113900"/>
              </a:lnSpc>
              <a:spcBef>
                <a:spcPts val="1255"/>
              </a:spcBef>
              <a:tabLst>
                <a:tab pos="379095" algn="l"/>
                <a:tab pos="1932305" algn="l"/>
              </a:tabLst>
            </a:pPr>
            <a:r>
              <a:rPr sz="1200" spc="-5" dirty="0">
                <a:latin typeface="Microsoft Sans Serif"/>
                <a:cs typeface="Microsoft Sans Serif"/>
              </a:rPr>
              <a:t>4..	</a:t>
            </a:r>
            <a:r>
              <a:rPr sz="1000" spc="20" dirty="0">
                <a:latin typeface="Microsoft Sans Serif"/>
                <a:cs typeface="Microsoft Sans Serif"/>
              </a:rPr>
              <a:t>El.voltaje.efectivo.para.una.onda.sinusoidal.con.un.pico. </a:t>
            </a:r>
            <a:r>
              <a:rPr sz="1000" spc="-254" dirty="0">
                <a:latin typeface="Microsoft Sans Serif"/>
                <a:cs typeface="Microsoft Sans Serif"/>
              </a:rPr>
              <a:t> </a:t>
            </a:r>
            <a:r>
              <a:rPr sz="1000" spc="20" dirty="0">
                <a:latin typeface="Microsoft Sans Serif"/>
                <a:cs typeface="Microsoft Sans Serif"/>
              </a:rPr>
              <a:t>voltaje.de.</a:t>
            </a:r>
            <a:r>
              <a:rPr sz="1000" dirty="0">
                <a:latin typeface="Microsoft Sans Serif"/>
                <a:cs typeface="Microsoft Sans Serif"/>
              </a:rPr>
              <a:t> </a:t>
            </a:r>
            <a:r>
              <a:rPr sz="1000" spc="-10" dirty="0">
                <a:latin typeface="Microsoft Sans Serif"/>
                <a:cs typeface="Microsoft Sans Serif"/>
              </a:rPr>
              <a:t>50.V.es.</a:t>
            </a:r>
            <a:r>
              <a:rPr sz="1000" u="sng" spc="-10" dirty="0">
                <a:uFill>
                  <a:solidFill>
                    <a:srgbClr val="000000"/>
                  </a:solidFill>
                </a:uFill>
                <a:latin typeface="Times New Roman"/>
                <a:cs typeface="Times New Roman"/>
              </a:rPr>
              <a:t>	</a:t>
            </a:r>
            <a:r>
              <a:rPr sz="1000" spc="-30" dirty="0">
                <a:latin typeface="Microsoft Sans Serif"/>
                <a:cs typeface="Microsoft Sans Serif"/>
              </a:rPr>
              <a:t>.V.</a:t>
            </a:r>
            <a:endParaRPr sz="1000">
              <a:latin typeface="Microsoft Sans Serif"/>
              <a:cs typeface="Microsoft Sans Serif"/>
            </a:endParaRP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object 8"/>
          <p:cNvSpPr txBox="1"/>
          <p:nvPr/>
        </p:nvSpPr>
        <p:spPr>
          <a:xfrm>
            <a:off x="8953501" y="9462820"/>
            <a:ext cx="200025" cy="207749"/>
          </a:xfrm>
          <a:prstGeom prst="rect">
            <a:avLst/>
          </a:prstGeom>
        </p:spPr>
        <p:txBody>
          <a:bodyPr vert="horz" wrap="square" lIns="0" tIns="22860" rIns="0" bIns="0" rtlCol="0">
            <a:spAutoFit/>
          </a:bodyPr>
          <a:lstStyle/>
          <a:p>
            <a:pPr marL="12700">
              <a:spcBef>
                <a:spcPts val="180"/>
              </a:spcBef>
            </a:pPr>
            <a:r>
              <a:rPr sz="1200" spc="15" dirty="0">
                <a:latin typeface="Microsoft Sans Serif"/>
                <a:cs typeface="Microsoft Sans Serif"/>
              </a:rPr>
              <a:t>30</a:t>
            </a:r>
            <a:endParaRPr sz="1200">
              <a:latin typeface="Microsoft Sans Serif"/>
              <a:cs typeface="Microsoft Sans Serif"/>
            </a:endParaRPr>
          </a:p>
        </p:txBody>
      </p:sp>
      <p:graphicFrame>
        <p:nvGraphicFramePr>
          <p:cNvPr id="2" name="object 2"/>
          <p:cNvGraphicFramePr>
            <a:graphicFrameLocks noGrp="1"/>
          </p:cNvGraphicFramePr>
          <p:nvPr/>
        </p:nvGraphicFramePr>
        <p:xfrm>
          <a:off x="7970507" y="3723646"/>
          <a:ext cx="3303270" cy="580788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104013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64135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62179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184448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505"/>
                        </a:spcBef>
                      </a:pPr>
                      <a:r>
                        <a:rPr sz="650" b="1" spc="20" dirty="0">
                          <a:latin typeface="Arial"/>
                          <a:cs typeface="Arial"/>
                        </a:rPr>
                        <a:t>Unidad</a:t>
                      </a:r>
                      <a:endParaRPr sz="650">
                        <a:latin typeface="Arial"/>
                        <a:cs typeface="Arial"/>
                      </a:endParaRPr>
                    </a:p>
                  </a:txBody>
                  <a:tcPr marL="0" marR="0" marT="64135" marB="0">
                    <a:lnL w="12700">
                      <a:solidFill>
                        <a:srgbClr val="010101"/>
                      </a:solidFill>
                      <a:prstDash val="solid"/>
                    </a:lnL>
                    <a:lnR w="12700">
                      <a:solidFill>
                        <a:srgbClr val="010101"/>
                      </a:solidFill>
                      <a:prstDash val="solid"/>
                    </a:lnR>
                    <a:lnT w="12700">
                      <a:solidFill>
                        <a:srgbClr val="010101"/>
                      </a:solidFill>
                      <a:prstDash val="solid"/>
                    </a:lnT>
                    <a:lnB w="12700">
                      <a:solidFill>
                        <a:srgbClr val="010101"/>
                      </a:solidFill>
                      <a:prstDash val="solid"/>
                    </a:lnB>
                    <a:solidFill>
                      <a:srgbClr val="C0C0C0"/>
                    </a:solidFill>
                  </a:tcPr>
                </a:tc>
                <a:tc>
                  <a:txBody>
                    <a:bodyPr/>
                    <a:lstStyle/>
                    <a:p>
                      <a:pPr marR="6350" algn="ctr">
                        <a:lnSpc>
                          <a:spcPts val="1245"/>
                        </a:lnSpc>
                        <a:spcBef>
                          <a:spcPts val="105"/>
                        </a:spcBef>
                      </a:pPr>
                      <a:r>
                        <a:rPr sz="1050" b="1" spc="10" dirty="0">
                          <a:latin typeface="Arial"/>
                          <a:cs typeface="Arial"/>
                        </a:rPr>
                        <a:t>Símbolo</a:t>
                      </a:r>
                      <a:endParaRPr sz="1050">
                        <a:latin typeface="Arial"/>
                        <a:cs typeface="Arial"/>
                      </a:endParaRPr>
                    </a:p>
                  </a:txBody>
                  <a:tcPr marL="0" marR="0" marT="13335" marB="0">
                    <a:lnL w="12700">
                      <a:solidFill>
                        <a:srgbClr val="010101"/>
                      </a:solidFill>
                      <a:prstDash val="solid"/>
                    </a:lnL>
                    <a:lnR w="12700">
                      <a:solidFill>
                        <a:srgbClr val="010101"/>
                      </a:solidFill>
                      <a:prstDash val="solid"/>
                    </a:lnR>
                    <a:lnT w="12700">
                      <a:solidFill>
                        <a:srgbClr val="010101"/>
                      </a:solidFill>
                      <a:prstDash val="solid"/>
                    </a:lnT>
                    <a:lnB w="12700">
                      <a:solidFill>
                        <a:srgbClr val="010101"/>
                      </a:solidFill>
                      <a:prstDash val="solid"/>
                    </a:lnB>
                    <a:solidFill>
                      <a:srgbClr val="C0C0C0"/>
                    </a:solidFill>
                  </a:tcPr>
                </a:tc>
                <a:tc>
                  <a:txBody>
                    <a:bodyPr/>
                    <a:lstStyle/>
                    <a:p>
                      <a:pPr marR="43815" algn="ctr">
                        <a:lnSpc>
                          <a:spcPts val="1295"/>
                        </a:lnSpc>
                        <a:spcBef>
                          <a:spcPts val="55"/>
                        </a:spcBef>
                      </a:pPr>
                      <a:r>
                        <a:rPr sz="1100" b="1" spc="45" dirty="0">
                          <a:latin typeface="Arial"/>
                          <a:cs typeface="Arial"/>
                        </a:rPr>
                        <a:t>Medida</a:t>
                      </a:r>
                      <a:r>
                        <a:rPr sz="1100" b="1" spc="-40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1100" b="1" spc="40" dirty="0">
                          <a:latin typeface="Arial"/>
                          <a:cs typeface="Arial"/>
                        </a:rPr>
                        <a:t>equivalente</a:t>
                      </a:r>
                      <a:endParaRPr sz="1100">
                        <a:latin typeface="Arial"/>
                        <a:cs typeface="Arial"/>
                      </a:endParaRPr>
                    </a:p>
                  </a:txBody>
                  <a:tcPr marL="0" marR="0" marT="6985" marB="0">
                    <a:lnL w="12700">
                      <a:solidFill>
                        <a:srgbClr val="010101"/>
                      </a:solidFill>
                      <a:prstDash val="solid"/>
                    </a:lnL>
                    <a:lnR w="12700">
                      <a:solidFill>
                        <a:srgbClr val="010101"/>
                      </a:solidFill>
                      <a:prstDash val="solid"/>
                    </a:lnR>
                    <a:lnT w="12700">
                      <a:solidFill>
                        <a:srgbClr val="010101"/>
                      </a:solidFill>
                      <a:prstDash val="solid"/>
                    </a:lnT>
                    <a:lnB w="12700">
                      <a:solidFill>
                        <a:srgbClr val="010101"/>
                      </a:solidFill>
                      <a:prstDash val="solid"/>
                    </a:lnB>
                    <a:solidFill>
                      <a:srgbClr val="C0C0C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93598">
                <a:tc>
                  <a:txBody>
                    <a:bodyPr/>
                    <a:lstStyle/>
                    <a:p>
                      <a:pPr marR="7620" algn="ctr">
                        <a:lnSpc>
                          <a:spcPct val="100000"/>
                        </a:lnSpc>
                        <a:spcBef>
                          <a:spcPts val="65"/>
                        </a:spcBef>
                      </a:pPr>
                      <a:r>
                        <a:rPr sz="1100" spc="50" dirty="0">
                          <a:latin typeface="Microsoft Sans Serif"/>
                          <a:cs typeface="Microsoft Sans Serif"/>
                        </a:rPr>
                        <a:t>milihenry</a:t>
                      </a:r>
                      <a:endParaRPr sz="110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8255" marB="0">
                    <a:lnL w="12700">
                      <a:solidFill>
                        <a:srgbClr val="010101"/>
                      </a:solidFill>
                      <a:prstDash val="solid"/>
                    </a:lnL>
                    <a:lnR w="12700">
                      <a:solidFill>
                        <a:srgbClr val="010101"/>
                      </a:solidFill>
                      <a:prstDash val="solid"/>
                    </a:lnR>
                    <a:lnT w="12700">
                      <a:solidFill>
                        <a:srgbClr val="010101"/>
                      </a:solidFill>
                      <a:prstDash val="solid"/>
                    </a:lnT>
                    <a:lnB w="12700">
                      <a:solidFill>
                        <a:srgbClr val="010101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27940" algn="ctr">
                        <a:lnSpc>
                          <a:spcPts val="1410"/>
                        </a:lnSpc>
                      </a:pPr>
                      <a:r>
                        <a:rPr sz="1200" spc="95" dirty="0">
                          <a:latin typeface="Microsoft Sans Serif"/>
                          <a:cs typeface="Microsoft Sans Serif"/>
                        </a:rPr>
                        <a:t>mh</a:t>
                      </a:r>
                      <a:endParaRPr sz="120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0" marB="0">
                    <a:lnL w="12700">
                      <a:solidFill>
                        <a:srgbClr val="010101"/>
                      </a:solidFill>
                      <a:prstDash val="solid"/>
                    </a:lnL>
                    <a:lnR w="12700">
                      <a:solidFill>
                        <a:srgbClr val="010101"/>
                      </a:solidFill>
                      <a:prstDash val="solid"/>
                    </a:lnR>
                    <a:lnT w="12700">
                      <a:solidFill>
                        <a:srgbClr val="010101"/>
                      </a:solidFill>
                      <a:prstDash val="solid"/>
                    </a:lnT>
                    <a:lnB w="12700">
                      <a:solidFill>
                        <a:srgbClr val="010101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R="13335" algn="ctr">
                        <a:lnSpc>
                          <a:spcPct val="100000"/>
                        </a:lnSpc>
                        <a:spcBef>
                          <a:spcPts val="15"/>
                        </a:spcBef>
                      </a:pPr>
                      <a:r>
                        <a:rPr sz="1150" spc="15" dirty="0">
                          <a:latin typeface="Microsoft Sans Serif"/>
                          <a:cs typeface="Microsoft Sans Serif"/>
                        </a:rPr>
                        <a:t>1</a:t>
                      </a:r>
                      <a:r>
                        <a:rPr sz="1150" spc="-25" dirty="0"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1150" spc="90" dirty="0">
                          <a:latin typeface="Microsoft Sans Serif"/>
                          <a:cs typeface="Microsoft Sans Serif"/>
                        </a:rPr>
                        <a:t>mh</a:t>
                      </a:r>
                      <a:r>
                        <a:rPr sz="1150" spc="-25" dirty="0"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1150" spc="-15" dirty="0">
                          <a:latin typeface="Microsoft Sans Serif"/>
                          <a:cs typeface="Microsoft Sans Serif"/>
                        </a:rPr>
                        <a:t>=</a:t>
                      </a:r>
                      <a:r>
                        <a:rPr sz="1150" spc="-25" dirty="0"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1150" spc="10" dirty="0">
                          <a:latin typeface="Microsoft Sans Serif"/>
                          <a:cs typeface="Microsoft Sans Serif"/>
                        </a:rPr>
                        <a:t>0,001</a:t>
                      </a:r>
                      <a:r>
                        <a:rPr sz="1150" spc="-25" dirty="0"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1150" spc="70" dirty="0">
                          <a:latin typeface="Microsoft Sans Serif"/>
                          <a:cs typeface="Microsoft Sans Serif"/>
                        </a:rPr>
                        <a:t>h</a:t>
                      </a:r>
                      <a:endParaRPr sz="115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1905" marB="0">
                    <a:lnL w="12700">
                      <a:solidFill>
                        <a:srgbClr val="010101"/>
                      </a:solidFill>
                      <a:prstDash val="solid"/>
                    </a:lnL>
                    <a:lnR w="12700">
                      <a:solidFill>
                        <a:srgbClr val="010101"/>
                      </a:solidFill>
                      <a:prstDash val="solid"/>
                    </a:lnR>
                    <a:lnT w="12700">
                      <a:solidFill>
                        <a:srgbClr val="010101"/>
                      </a:solidFill>
                      <a:prstDash val="solid"/>
                    </a:lnT>
                    <a:lnB w="12700">
                      <a:solidFill>
                        <a:srgbClr val="010101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02742">
                <a:tc>
                  <a:txBody>
                    <a:bodyPr/>
                    <a:lstStyle/>
                    <a:p>
                      <a:pPr marR="14604" algn="ctr">
                        <a:lnSpc>
                          <a:spcPct val="100000"/>
                        </a:lnSpc>
                        <a:spcBef>
                          <a:spcPts val="105"/>
                        </a:spcBef>
                      </a:pPr>
                      <a:r>
                        <a:rPr sz="1050" spc="45" dirty="0">
                          <a:latin typeface="Microsoft Sans Serif"/>
                          <a:cs typeface="Microsoft Sans Serif"/>
                        </a:rPr>
                        <a:t>microhenry</a:t>
                      </a:r>
                      <a:endParaRPr sz="105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13335" marB="0">
                    <a:lnL w="12700">
                      <a:solidFill>
                        <a:srgbClr val="010101"/>
                      </a:solidFill>
                      <a:prstDash val="solid"/>
                    </a:lnL>
                    <a:lnR w="12700">
                      <a:solidFill>
                        <a:srgbClr val="010101"/>
                      </a:solidFill>
                      <a:prstDash val="solid"/>
                    </a:lnR>
                    <a:lnT w="12700">
                      <a:solidFill>
                        <a:srgbClr val="010101"/>
                      </a:solidFill>
                      <a:prstDash val="solid"/>
                    </a:lnT>
                    <a:lnB w="12700">
                      <a:solidFill>
                        <a:srgbClr val="010101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28575" algn="ctr">
                        <a:lnSpc>
                          <a:spcPts val="1355"/>
                        </a:lnSpc>
                      </a:pPr>
                      <a:r>
                        <a:rPr sz="1200" spc="75" dirty="0">
                          <a:latin typeface="Microsoft Sans Serif"/>
                          <a:cs typeface="Microsoft Sans Serif"/>
                        </a:rPr>
                        <a:t>µh</a:t>
                      </a:r>
                      <a:endParaRPr sz="120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0" marB="0">
                    <a:lnL w="12700">
                      <a:solidFill>
                        <a:srgbClr val="010101"/>
                      </a:solidFill>
                      <a:prstDash val="solid"/>
                    </a:lnL>
                    <a:lnR w="12700">
                      <a:solidFill>
                        <a:srgbClr val="010101"/>
                      </a:solidFill>
                      <a:prstDash val="solid"/>
                    </a:lnR>
                    <a:lnT w="12700">
                      <a:solidFill>
                        <a:srgbClr val="010101"/>
                      </a:solidFill>
                      <a:prstDash val="solid"/>
                    </a:lnT>
                    <a:lnB w="12700">
                      <a:solidFill>
                        <a:srgbClr val="010101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R="18415" algn="ctr">
                        <a:lnSpc>
                          <a:spcPts val="1350"/>
                        </a:lnSpc>
                      </a:pPr>
                      <a:r>
                        <a:rPr sz="1150" spc="15" dirty="0">
                          <a:latin typeface="Microsoft Sans Serif"/>
                          <a:cs typeface="Microsoft Sans Serif"/>
                        </a:rPr>
                        <a:t>1</a:t>
                      </a:r>
                      <a:r>
                        <a:rPr sz="1150" spc="-20" dirty="0"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1150" spc="70" dirty="0">
                          <a:latin typeface="Microsoft Sans Serif"/>
                          <a:cs typeface="Microsoft Sans Serif"/>
                        </a:rPr>
                        <a:t>µh</a:t>
                      </a:r>
                      <a:r>
                        <a:rPr sz="1150" spc="-20" dirty="0"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1150" spc="-15" dirty="0">
                          <a:latin typeface="Microsoft Sans Serif"/>
                          <a:cs typeface="Microsoft Sans Serif"/>
                        </a:rPr>
                        <a:t>=</a:t>
                      </a:r>
                      <a:r>
                        <a:rPr sz="1150" spc="-20" dirty="0"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1150" spc="10" dirty="0">
                          <a:latin typeface="Microsoft Sans Serif"/>
                          <a:cs typeface="Microsoft Sans Serif"/>
                        </a:rPr>
                        <a:t>0,000001</a:t>
                      </a:r>
                      <a:r>
                        <a:rPr sz="1150" spc="-20" dirty="0"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1150" spc="70" dirty="0">
                          <a:latin typeface="Microsoft Sans Serif"/>
                          <a:cs typeface="Microsoft Sans Serif"/>
                        </a:rPr>
                        <a:t>h</a:t>
                      </a:r>
                      <a:endParaRPr sz="115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0" marB="0">
                    <a:lnL w="12700">
                      <a:solidFill>
                        <a:srgbClr val="010101"/>
                      </a:solidFill>
                      <a:prstDash val="solid"/>
                    </a:lnL>
                    <a:lnR w="12700">
                      <a:solidFill>
                        <a:srgbClr val="010101"/>
                      </a:solidFill>
                      <a:prstDash val="solid"/>
                    </a:lnR>
                    <a:lnT w="12700">
                      <a:solidFill>
                        <a:srgbClr val="010101"/>
                      </a:solidFill>
                      <a:prstDash val="solid"/>
                    </a:lnT>
                    <a:lnB w="12700">
                      <a:solidFill>
                        <a:srgbClr val="010101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</a:tbl>
          </a:graphicData>
        </a:graphic>
      </p:graphicFrame>
      <p:sp>
        <p:nvSpPr>
          <p:cNvPr id="3" name="object 3"/>
          <p:cNvSpPr txBox="1"/>
          <p:nvPr/>
        </p:nvSpPr>
        <p:spPr>
          <a:xfrm>
            <a:off x="7957820" y="501650"/>
            <a:ext cx="2688590" cy="28448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1700" spc="60" dirty="0">
                <a:latin typeface="Microsoft Sans Serif"/>
                <a:cs typeface="Microsoft Sans Serif"/>
              </a:rPr>
              <a:t>Inductancia</a:t>
            </a:r>
            <a:r>
              <a:rPr sz="1700" spc="-45" dirty="0">
                <a:latin typeface="Microsoft Sans Serif"/>
                <a:cs typeface="Microsoft Sans Serif"/>
              </a:rPr>
              <a:t> </a:t>
            </a:r>
            <a:r>
              <a:rPr sz="1700" spc="15" dirty="0">
                <a:latin typeface="Microsoft Sans Serif"/>
                <a:cs typeface="Microsoft Sans Serif"/>
              </a:rPr>
              <a:t>y</a:t>
            </a:r>
            <a:r>
              <a:rPr sz="1700" spc="-45" dirty="0">
                <a:latin typeface="Microsoft Sans Serif"/>
                <a:cs typeface="Microsoft Sans Serif"/>
              </a:rPr>
              <a:t> </a:t>
            </a:r>
            <a:r>
              <a:rPr sz="1700" spc="30" dirty="0">
                <a:latin typeface="Microsoft Sans Serif"/>
                <a:cs typeface="Microsoft Sans Serif"/>
              </a:rPr>
              <a:t>capacitancia</a:t>
            </a:r>
            <a:endParaRPr sz="1700">
              <a:latin typeface="Microsoft Sans Serif"/>
              <a:cs typeface="Microsoft Sans Serif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5761990" y="1907540"/>
            <a:ext cx="817880" cy="166712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1000" b="1" spc="30" dirty="0">
                <a:latin typeface="Arial"/>
                <a:cs typeface="Arial"/>
              </a:rPr>
              <a:t>Inductancia</a:t>
            </a:r>
            <a:r>
              <a:rPr sz="1000" spc="30" dirty="0">
                <a:latin typeface="Microsoft Sans Serif"/>
                <a:cs typeface="Microsoft Sans Serif"/>
              </a:rPr>
              <a:t>.</a:t>
            </a:r>
            <a:endParaRPr sz="1000">
              <a:latin typeface="Microsoft Sans Serif"/>
              <a:cs typeface="Microsoft Sans Serif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7957743" y="1874519"/>
            <a:ext cx="4507865" cy="16713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>
              <a:lnSpc>
                <a:spcPct val="133300"/>
              </a:lnSpc>
              <a:spcBef>
                <a:spcPts val="100"/>
              </a:spcBef>
            </a:pPr>
            <a:r>
              <a:rPr sz="900" spc="20" dirty="0">
                <a:latin typeface="Microsoft Sans Serif"/>
                <a:cs typeface="Microsoft Sans Serif"/>
              </a:rPr>
              <a:t>Los.circuitos.estudiados.hasta.este.punto.han.sido.resistivos.. </a:t>
            </a:r>
            <a:r>
              <a:rPr sz="900" spc="25" dirty="0">
                <a:latin typeface="Microsoft Sans Serif"/>
                <a:cs typeface="Microsoft Sans Serif"/>
              </a:rPr>
              <a:t> </a:t>
            </a:r>
            <a:r>
              <a:rPr sz="900" spc="15" dirty="0">
                <a:latin typeface="Microsoft Sans Serif"/>
                <a:cs typeface="Microsoft Sans Serif"/>
              </a:rPr>
              <a:t>La.resistencia.y.el.voltaje.no.son.las.únicas.propiedades.del.circuito.que. </a:t>
            </a:r>
            <a:r>
              <a:rPr sz="900" spc="20" dirty="0">
                <a:latin typeface="Microsoft Sans Serif"/>
                <a:cs typeface="Microsoft Sans Serif"/>
              </a:rPr>
              <a:t> </a:t>
            </a:r>
            <a:r>
              <a:rPr sz="900" spc="25" dirty="0">
                <a:latin typeface="Microsoft Sans Serif"/>
                <a:cs typeface="Microsoft Sans Serif"/>
              </a:rPr>
              <a:t>efecto.flujo.de.corriente.sin embargo..</a:t>
            </a:r>
            <a:r>
              <a:rPr sz="900" b="1" spc="25" dirty="0">
                <a:latin typeface="Arial"/>
                <a:cs typeface="Arial"/>
              </a:rPr>
              <a:t>Inductancia</a:t>
            </a:r>
            <a:r>
              <a:rPr sz="900" spc="25" dirty="0">
                <a:latin typeface="Microsoft Sans Serif"/>
                <a:cs typeface="Microsoft Sans Serif"/>
              </a:rPr>
              <a:t>.es.propiedad.de. </a:t>
            </a:r>
            <a:r>
              <a:rPr sz="900" spc="30" dirty="0">
                <a:latin typeface="Microsoft Sans Serif"/>
                <a:cs typeface="Microsoft Sans Serif"/>
              </a:rPr>
              <a:t> </a:t>
            </a:r>
            <a:r>
              <a:rPr sz="900" spc="20" dirty="0">
                <a:latin typeface="Microsoft Sans Serif"/>
                <a:cs typeface="Microsoft Sans Serif"/>
              </a:rPr>
              <a:t>un.circuito.eléctrico.que.se.opone.a.cualquier.cambio.en.la.corriente.eléctrica.. </a:t>
            </a:r>
            <a:r>
              <a:rPr sz="900" spc="25" dirty="0">
                <a:latin typeface="Microsoft Sans Serif"/>
                <a:cs typeface="Microsoft Sans Serif"/>
              </a:rPr>
              <a:t> </a:t>
            </a:r>
            <a:r>
              <a:rPr sz="900" spc="15" dirty="0">
                <a:latin typeface="Microsoft Sans Serif"/>
                <a:cs typeface="Microsoft Sans Serif"/>
              </a:rPr>
              <a:t>La.resistencia.se.opone.al.flujo.de.corriente.,.la.inductancia.se.opone.a.los.cambios. </a:t>
            </a:r>
            <a:r>
              <a:rPr sz="900" spc="20" dirty="0">
                <a:latin typeface="Microsoft Sans Serif"/>
                <a:cs typeface="Microsoft Sans Serif"/>
              </a:rPr>
              <a:t> </a:t>
            </a:r>
            <a:r>
              <a:rPr sz="900" spc="15" dirty="0">
                <a:latin typeface="Microsoft Sans Serif"/>
                <a:cs typeface="Microsoft Sans Serif"/>
              </a:rPr>
              <a:t>en.el.flujo.de.corriente..La.inductancia.se.designa.con.la.letra.</a:t>
            </a:r>
            <a:r>
              <a:rPr sz="900" b="1" spc="15" dirty="0">
                <a:latin typeface="Arial"/>
                <a:cs typeface="Arial"/>
              </a:rPr>
              <a:t>L</a:t>
            </a:r>
            <a:r>
              <a:rPr sz="900" spc="15" dirty="0">
                <a:latin typeface="Microsoft Sans Serif"/>
                <a:cs typeface="Microsoft Sans Serif"/>
              </a:rPr>
              <a:t>..El. </a:t>
            </a:r>
            <a:r>
              <a:rPr sz="900" spc="20" dirty="0">
                <a:latin typeface="Microsoft Sans Serif"/>
                <a:cs typeface="Microsoft Sans Serif"/>
              </a:rPr>
              <a:t> la.unidad.de.medida.de.la.inductancia.es.el.</a:t>
            </a:r>
            <a:r>
              <a:rPr sz="900" b="1" spc="20" dirty="0">
                <a:latin typeface="Arial"/>
                <a:cs typeface="Arial"/>
              </a:rPr>
              <a:t>enrique </a:t>
            </a:r>
            <a:r>
              <a:rPr sz="900" b="1" spc="10" dirty="0">
                <a:latin typeface="Arial"/>
                <a:cs typeface="Arial"/>
              </a:rPr>
              <a:t>(h)</a:t>
            </a:r>
            <a:r>
              <a:rPr sz="900" spc="10" dirty="0">
                <a:latin typeface="Microsoft Sans Serif"/>
                <a:cs typeface="Microsoft Sans Serif"/>
              </a:rPr>
              <a:t>;.sin </a:t>
            </a:r>
            <a:r>
              <a:rPr sz="900" spc="30" dirty="0">
                <a:latin typeface="Microsoft Sans Serif"/>
                <a:cs typeface="Microsoft Sans Serif"/>
              </a:rPr>
              <a:t>embargo,. </a:t>
            </a:r>
            <a:r>
              <a:rPr sz="900" spc="35" dirty="0">
                <a:latin typeface="Microsoft Sans Serif"/>
                <a:cs typeface="Microsoft Sans Serif"/>
              </a:rPr>
              <a:t> </a:t>
            </a:r>
            <a:r>
              <a:rPr sz="900" spc="25" dirty="0">
                <a:latin typeface="Microsoft Sans Serif"/>
                <a:cs typeface="Microsoft Sans Serif"/>
              </a:rPr>
              <a:t>como.el.henry.es.una.unidad.relativamente.grande,.la.inductancia.a </a:t>
            </a:r>
            <a:r>
              <a:rPr sz="900" spc="40" dirty="0">
                <a:latin typeface="Microsoft Sans Serif"/>
                <a:cs typeface="Microsoft Sans Serif"/>
              </a:rPr>
              <a:t>menudo. </a:t>
            </a:r>
            <a:r>
              <a:rPr sz="900" spc="45" dirty="0">
                <a:latin typeface="Microsoft Sans Serif"/>
                <a:cs typeface="Microsoft Sans Serif"/>
              </a:rPr>
              <a:t> </a:t>
            </a:r>
            <a:r>
              <a:rPr sz="900" spc="25" dirty="0">
                <a:latin typeface="Microsoft Sans Serif"/>
                <a:cs typeface="Microsoft Sans Serif"/>
              </a:rPr>
              <a:t>clasificados.en.milihenrios.o.microhenrios.</a:t>
            </a:r>
            <a:endParaRPr sz="900">
              <a:latin typeface="Microsoft Sans Serif"/>
              <a:cs typeface="Microsoft Sans Serif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7957809" y="4570731"/>
            <a:ext cx="4537710" cy="240665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453390">
              <a:lnSpc>
                <a:spcPct val="141200"/>
              </a:lnSpc>
              <a:spcBef>
                <a:spcPts val="100"/>
              </a:spcBef>
            </a:pPr>
            <a:r>
              <a:rPr sz="850" spc="20" dirty="0">
                <a:latin typeface="Microsoft Sans Serif"/>
                <a:cs typeface="Microsoft Sans Serif"/>
              </a:rPr>
              <a:t>El.flujo.de.corriente.produce.un.campo.magnético.en.un.conductor..El. </a:t>
            </a:r>
            <a:r>
              <a:rPr sz="850" spc="25" dirty="0">
                <a:latin typeface="Microsoft Sans Serif"/>
                <a:cs typeface="Microsoft Sans Serif"/>
              </a:rPr>
              <a:t> la.cantidad.de.corriente.determina.la.fuerza.del.punto.magnético. </a:t>
            </a:r>
            <a:r>
              <a:rPr sz="850" spc="15" dirty="0">
                <a:latin typeface="Microsoft Sans Serif"/>
                <a:cs typeface="Microsoft Sans Serif"/>
              </a:rPr>
              <a:t>campo..A </a:t>
            </a:r>
            <a:r>
              <a:rPr sz="850" spc="20" dirty="0">
                <a:latin typeface="Microsoft Sans Serif"/>
                <a:cs typeface="Microsoft Sans Serif"/>
              </a:rPr>
              <a:t> medida.que.el.flujo.de.corriente.aumenta.,.la.intensidad.de.campo.aumenta.y.a.  </a:t>
            </a:r>
            <a:r>
              <a:rPr sz="850" spc="25" dirty="0">
                <a:latin typeface="Microsoft Sans Serif"/>
                <a:cs typeface="Microsoft Sans Serif"/>
              </a:rPr>
              <a:t>el.flujo.de.corriente.disminuye,.la.intensidad.de.campo.disminuye.</a:t>
            </a:r>
            <a:endParaRPr sz="850">
              <a:latin typeface="Microsoft Sans Serif"/>
              <a:cs typeface="Microsoft Sans Serif"/>
            </a:endParaRPr>
          </a:p>
          <a:p>
            <a:pPr>
              <a:spcBef>
                <a:spcPts val="55"/>
              </a:spcBef>
            </a:pPr>
            <a:endParaRPr sz="1250">
              <a:latin typeface="Microsoft Sans Serif"/>
              <a:cs typeface="Microsoft Sans Serif"/>
            </a:endParaRPr>
          </a:p>
          <a:p>
            <a:pPr marL="12700" marR="5080">
              <a:lnSpc>
                <a:spcPct val="120000"/>
              </a:lnSpc>
            </a:pPr>
            <a:r>
              <a:rPr sz="1000" spc="30" dirty="0">
                <a:latin typeface="Microsoft Sans Serif"/>
                <a:cs typeface="Microsoft Sans Serif"/>
              </a:rPr>
              <a:t>Cualquier.cambio.en.la.corriente.provoca.un.cambio.correspondiente.en. </a:t>
            </a:r>
            <a:r>
              <a:rPr sz="1000" spc="35" dirty="0">
                <a:latin typeface="Microsoft Sans Serif"/>
                <a:cs typeface="Microsoft Sans Serif"/>
              </a:rPr>
              <a:t> </a:t>
            </a:r>
            <a:r>
              <a:rPr sz="1000" spc="25" dirty="0">
                <a:latin typeface="Microsoft Sans Serif"/>
                <a:cs typeface="Microsoft Sans Serif"/>
              </a:rPr>
              <a:t>el.campo.magnético.que.rodea.el.conductor..La.corriente.es. </a:t>
            </a:r>
            <a:r>
              <a:rPr sz="1000" spc="30" dirty="0">
                <a:latin typeface="Microsoft Sans Serif"/>
                <a:cs typeface="Microsoft Sans Serif"/>
              </a:rPr>
              <a:t> </a:t>
            </a:r>
            <a:r>
              <a:rPr sz="1000" spc="20" dirty="0">
                <a:latin typeface="Microsoft Sans Serif"/>
                <a:cs typeface="Microsoft Sans Serif"/>
              </a:rPr>
              <a:t>constante.para.una.fuente.de.CC.regulada,.excepto.cuando.el.circuito.es. </a:t>
            </a:r>
            <a:r>
              <a:rPr sz="1000" spc="25" dirty="0">
                <a:latin typeface="Microsoft Sans Serif"/>
                <a:cs typeface="Microsoft Sans Serif"/>
              </a:rPr>
              <a:t> </a:t>
            </a:r>
            <a:r>
              <a:rPr sz="1000" spc="20" dirty="0">
                <a:latin typeface="Microsoft Sans Serif"/>
                <a:cs typeface="Microsoft Sans Serif"/>
              </a:rPr>
              <a:t>se.encende.y.apaga,.o.cuando.hay.un.cambio.de.carga.. </a:t>
            </a:r>
            <a:r>
              <a:rPr sz="1000" spc="-10" dirty="0">
                <a:latin typeface="Microsoft Sans Serif"/>
                <a:cs typeface="Microsoft Sans Serif"/>
              </a:rPr>
              <a:t>Sin </a:t>
            </a:r>
            <a:r>
              <a:rPr sz="1000" spc="35" dirty="0">
                <a:latin typeface="Microsoft Sans Serif"/>
                <a:cs typeface="Microsoft Sans Serif"/>
              </a:rPr>
              <a:t>embargo,. </a:t>
            </a:r>
            <a:r>
              <a:rPr sz="1000" spc="40" dirty="0">
                <a:latin typeface="Microsoft Sans Serif"/>
                <a:cs typeface="Microsoft Sans Serif"/>
              </a:rPr>
              <a:t> </a:t>
            </a:r>
            <a:r>
              <a:rPr sz="1000" spc="25" dirty="0">
                <a:latin typeface="Microsoft Sans Serif"/>
                <a:cs typeface="Microsoft Sans Serif"/>
              </a:rPr>
              <a:t>la.corriente.alterna.cambia.constantemente,.y.la.inductancia.es. </a:t>
            </a:r>
            <a:r>
              <a:rPr sz="1000" spc="30" dirty="0">
                <a:latin typeface="Microsoft Sans Serif"/>
                <a:cs typeface="Microsoft Sans Serif"/>
              </a:rPr>
              <a:t> oponiéndose.continuamente.al.cambio..Un.cambio.en.el.campo.magnético.  que.alrededor.del.conductor.induce.un.voltaje.en.el.conductor..</a:t>
            </a:r>
            <a:endParaRPr sz="1000">
              <a:latin typeface="Microsoft Sans Serif"/>
              <a:cs typeface="Microsoft Sans Serif"/>
            </a:endParaRPr>
          </a:p>
          <a:p>
            <a:pPr marL="12700">
              <a:spcBef>
                <a:spcPts val="240"/>
              </a:spcBef>
            </a:pPr>
            <a:r>
              <a:rPr sz="1000" spc="20" dirty="0">
                <a:latin typeface="Microsoft Sans Serif"/>
                <a:cs typeface="Microsoft Sans Serif"/>
              </a:rPr>
              <a:t>Este.voltaje.autoinducido.se.</a:t>
            </a:r>
            <a:r>
              <a:rPr sz="1000" spc="-10" dirty="0">
                <a:latin typeface="Microsoft Sans Serif"/>
                <a:cs typeface="Microsoft Sans Serif"/>
              </a:rPr>
              <a:t> </a:t>
            </a:r>
            <a:r>
              <a:rPr sz="1000" spc="30" dirty="0">
                <a:latin typeface="Microsoft Sans Serif"/>
                <a:cs typeface="Microsoft Sans Serif"/>
              </a:rPr>
              <a:t>conocido</a:t>
            </a:r>
            <a:r>
              <a:rPr sz="1000" spc="-10" dirty="0">
                <a:latin typeface="Microsoft Sans Serif"/>
                <a:cs typeface="Microsoft Sans Serif"/>
              </a:rPr>
              <a:t> </a:t>
            </a:r>
            <a:r>
              <a:rPr sz="1000" spc="35" dirty="0">
                <a:latin typeface="Microsoft Sans Serif"/>
                <a:cs typeface="Microsoft Sans Serif"/>
              </a:rPr>
              <a:t>como.</a:t>
            </a:r>
            <a:r>
              <a:rPr sz="1000" b="1" spc="35" dirty="0">
                <a:latin typeface="Arial"/>
                <a:cs typeface="Arial"/>
              </a:rPr>
              <a:t>contra</a:t>
            </a:r>
            <a:r>
              <a:rPr sz="1000" b="1" spc="-15" dirty="0">
                <a:latin typeface="Arial"/>
                <a:cs typeface="Arial"/>
              </a:rPr>
              <a:t> </a:t>
            </a:r>
            <a:r>
              <a:rPr sz="1000" b="1" spc="30" dirty="0">
                <a:latin typeface="Arial"/>
                <a:cs typeface="Arial"/>
              </a:rPr>
              <a:t>fem</a:t>
            </a:r>
            <a:r>
              <a:rPr sz="1000" spc="30" dirty="0">
                <a:latin typeface="Microsoft Sans Serif"/>
                <a:cs typeface="Microsoft Sans Serif"/>
              </a:rPr>
              <a:t>..</a:t>
            </a:r>
            <a:endParaRPr sz="1000">
              <a:latin typeface="Microsoft Sans Serif"/>
              <a:cs typeface="Microsoft Sans Serif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7957770" y="7313929"/>
            <a:ext cx="3989070" cy="16713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>
              <a:lnSpc>
                <a:spcPct val="141200"/>
              </a:lnSpc>
              <a:spcBef>
                <a:spcPts val="100"/>
              </a:spcBef>
            </a:pPr>
            <a:r>
              <a:rPr sz="850" spc="20" dirty="0">
                <a:latin typeface="Microsoft Sans Serif"/>
                <a:cs typeface="Microsoft Sans Serif"/>
              </a:rPr>
              <a:t>Todos.los.conductores.y.muchos.dispositivos.eléctricos.tienen.un.importante. </a:t>
            </a:r>
            <a:r>
              <a:rPr sz="850" spc="25" dirty="0">
                <a:latin typeface="Microsoft Sans Serif"/>
                <a:cs typeface="Microsoft Sans Serif"/>
              </a:rPr>
              <a:t> </a:t>
            </a:r>
            <a:r>
              <a:rPr sz="850" spc="20" dirty="0">
                <a:latin typeface="Microsoft Sans Serif"/>
                <a:cs typeface="Microsoft Sans Serif"/>
              </a:rPr>
              <a:t>cantidad.de.inductancia,.pero.</a:t>
            </a:r>
            <a:r>
              <a:rPr sz="850" b="1" spc="20" dirty="0">
                <a:latin typeface="Arial"/>
                <a:cs typeface="Arial"/>
              </a:rPr>
              <a:t>inductores</a:t>
            </a:r>
            <a:r>
              <a:rPr sz="850" spc="20" dirty="0">
                <a:latin typeface="Microsoft Sans Serif"/>
                <a:cs typeface="Microsoft Sans Serif"/>
              </a:rPr>
              <a:t>.son.bobinas.de.alambre.bobinado. </a:t>
            </a:r>
            <a:r>
              <a:rPr sz="850" spc="25" dirty="0">
                <a:latin typeface="Microsoft Sans Serif"/>
                <a:cs typeface="Microsoft Sans Serif"/>
              </a:rPr>
              <a:t> </a:t>
            </a:r>
            <a:r>
              <a:rPr sz="850" spc="15" dirty="0">
                <a:latin typeface="Microsoft Sans Serif"/>
                <a:cs typeface="Microsoft Sans Serif"/>
              </a:rPr>
              <a:t>para.una.inductancia.específica..Para.algunas.aplicaciones,.los.inductores. </a:t>
            </a:r>
            <a:r>
              <a:rPr sz="850" spc="20" dirty="0">
                <a:latin typeface="Microsoft Sans Serif"/>
                <a:cs typeface="Microsoft Sans Serif"/>
              </a:rPr>
              <a:t> </a:t>
            </a:r>
            <a:r>
              <a:rPr sz="850" spc="25" dirty="0">
                <a:latin typeface="Microsoft Sans Serif"/>
                <a:cs typeface="Microsoft Sans Serif"/>
              </a:rPr>
              <a:t>se.enrollan.alrededor.de.un.núcleo.de.metal.para.concentrar.más. </a:t>
            </a:r>
            <a:r>
              <a:rPr sz="850" spc="30" dirty="0">
                <a:latin typeface="Microsoft Sans Serif"/>
                <a:cs typeface="Microsoft Sans Serif"/>
              </a:rPr>
              <a:t> </a:t>
            </a:r>
            <a:r>
              <a:rPr sz="850" spc="20" dirty="0">
                <a:latin typeface="Microsoft Sans Serif"/>
                <a:cs typeface="Microsoft Sans Serif"/>
              </a:rPr>
              <a:t>inductancia..La.inductancia.de.una.bobina.está.determinada.por.la. </a:t>
            </a:r>
            <a:r>
              <a:rPr sz="850" spc="25" dirty="0">
                <a:latin typeface="Microsoft Sans Serif"/>
                <a:cs typeface="Microsoft Sans Serif"/>
              </a:rPr>
              <a:t> </a:t>
            </a:r>
            <a:r>
              <a:rPr sz="850" spc="20" dirty="0">
                <a:latin typeface="Microsoft Sans Serif"/>
                <a:cs typeface="Microsoft Sans Serif"/>
              </a:rPr>
              <a:t>número.de.vueltas.en.la.bobina,.el.diámetro.y.la.longitud.de.la.bobina,. </a:t>
            </a:r>
            <a:r>
              <a:rPr sz="850" spc="25" dirty="0">
                <a:latin typeface="Microsoft Sans Serif"/>
                <a:cs typeface="Microsoft Sans Serif"/>
              </a:rPr>
              <a:t> </a:t>
            </a:r>
            <a:r>
              <a:rPr sz="850" spc="20" dirty="0">
                <a:latin typeface="Microsoft Sans Serif"/>
                <a:cs typeface="Microsoft Sans Serif"/>
              </a:rPr>
              <a:t>y.el.material.del.núcleo..Como.se.muestra.en.la.siguiente.ilustración,. </a:t>
            </a:r>
            <a:r>
              <a:rPr sz="850" spc="25" dirty="0">
                <a:latin typeface="Microsoft Sans Serif"/>
                <a:cs typeface="Microsoft Sans Serif"/>
              </a:rPr>
              <a:t> un.inductor.generalmente.se.indica.simbólicamente.en.un.elemento.eléctrico. </a:t>
            </a:r>
            <a:r>
              <a:rPr sz="850" spc="-215" dirty="0">
                <a:latin typeface="Microsoft Sans Serif"/>
                <a:cs typeface="Microsoft Sans Serif"/>
              </a:rPr>
              <a:t> </a:t>
            </a:r>
            <a:r>
              <a:rPr sz="850" spc="25" dirty="0">
                <a:latin typeface="Microsoft Sans Serif"/>
                <a:cs typeface="Microsoft Sans Serif"/>
              </a:rPr>
              <a:t>dibujar.como.una.línea.curvada.</a:t>
            </a:r>
            <a:endParaRPr sz="850">
              <a:latin typeface="Microsoft Sans Serif"/>
              <a:cs typeface="Microsoft Sans Serif"/>
            </a:endParaRPr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7910398" y="1057098"/>
            <a:ext cx="387692" cy="471843"/>
          </a:xfrm>
          <a:prstGeom prst="rect">
            <a:avLst/>
          </a:prstGeom>
        </p:spPr>
      </p:pic>
      <p:pic>
        <p:nvPicPr>
          <p:cNvPr id="3" name="object 3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8516392" y="1018044"/>
            <a:ext cx="572795" cy="550672"/>
          </a:xfrm>
          <a:prstGeom prst="rect">
            <a:avLst/>
          </a:prstGeom>
        </p:spPr>
      </p:pic>
      <p:pic>
        <p:nvPicPr>
          <p:cNvPr id="4" name="object 4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6978498" y="1109878"/>
            <a:ext cx="681443" cy="366394"/>
          </a:xfrm>
          <a:prstGeom prst="rect">
            <a:avLst/>
          </a:prstGeom>
        </p:spPr>
      </p:pic>
      <p:grpSp>
        <p:nvGrpSpPr>
          <p:cNvPr id="5" name="object 5"/>
          <p:cNvGrpSpPr/>
          <p:nvPr/>
        </p:nvGrpSpPr>
        <p:grpSpPr>
          <a:xfrm>
            <a:off x="7081291" y="2127491"/>
            <a:ext cx="491490" cy="623570"/>
            <a:chOff x="2026691" y="2127491"/>
            <a:chExt cx="491490" cy="623570"/>
          </a:xfrm>
        </p:grpSpPr>
        <p:sp>
          <p:nvSpPr>
            <p:cNvPr id="6" name="object 6"/>
            <p:cNvSpPr/>
            <p:nvPr/>
          </p:nvSpPr>
          <p:spPr>
            <a:xfrm>
              <a:off x="2028977" y="2129777"/>
              <a:ext cx="486409" cy="50800"/>
            </a:xfrm>
            <a:custGeom>
              <a:avLst/>
              <a:gdLst/>
              <a:ahLst/>
              <a:cxnLst/>
              <a:rect l="l" t="t" r="r" b="b"/>
              <a:pathLst>
                <a:path w="486410" h="50800">
                  <a:moveTo>
                    <a:pt x="350266" y="0"/>
                  </a:moveTo>
                  <a:lnTo>
                    <a:pt x="0" y="21069"/>
                  </a:lnTo>
                  <a:lnTo>
                    <a:pt x="104876" y="50736"/>
                  </a:lnTo>
                  <a:lnTo>
                    <a:pt x="486321" y="28092"/>
                  </a:lnTo>
                  <a:lnTo>
                    <a:pt x="350266" y="0"/>
                  </a:lnTo>
                  <a:close/>
                </a:path>
              </a:pathLst>
            </a:custGeom>
            <a:solidFill>
              <a:srgbClr val="D9DBDC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7" name="object 7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2026691" y="2148560"/>
              <a:ext cx="109448" cy="65125"/>
            </a:xfrm>
            <a:prstGeom prst="rect">
              <a:avLst/>
            </a:prstGeom>
          </p:spPr>
        </p:pic>
        <p:sp>
          <p:nvSpPr>
            <p:cNvPr id="8" name="object 8"/>
            <p:cNvSpPr/>
            <p:nvPr/>
          </p:nvSpPr>
          <p:spPr>
            <a:xfrm>
              <a:off x="2133854" y="2157869"/>
              <a:ext cx="381635" cy="53975"/>
            </a:xfrm>
            <a:custGeom>
              <a:avLst/>
              <a:gdLst/>
              <a:ahLst/>
              <a:cxnLst/>
              <a:rect l="l" t="t" r="r" b="b"/>
              <a:pathLst>
                <a:path w="381635" h="53975">
                  <a:moveTo>
                    <a:pt x="381444" y="0"/>
                  </a:moveTo>
                  <a:lnTo>
                    <a:pt x="0" y="22644"/>
                  </a:lnTo>
                  <a:lnTo>
                    <a:pt x="0" y="53517"/>
                  </a:lnTo>
                  <a:lnTo>
                    <a:pt x="381444" y="28079"/>
                  </a:lnTo>
                  <a:lnTo>
                    <a:pt x="381444" y="0"/>
                  </a:lnTo>
                  <a:close/>
                </a:path>
              </a:pathLst>
            </a:custGeom>
            <a:solidFill>
              <a:srgbClr val="AAACA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" name="object 9"/>
            <p:cNvSpPr/>
            <p:nvPr/>
          </p:nvSpPr>
          <p:spPr>
            <a:xfrm>
              <a:off x="2033790" y="2177961"/>
              <a:ext cx="109855" cy="570230"/>
            </a:xfrm>
            <a:custGeom>
              <a:avLst/>
              <a:gdLst/>
              <a:ahLst/>
              <a:cxnLst/>
              <a:rect l="l" t="t" r="r" b="b"/>
              <a:pathLst>
                <a:path w="109855" h="570230">
                  <a:moveTo>
                    <a:pt x="0" y="0"/>
                  </a:moveTo>
                  <a:lnTo>
                    <a:pt x="0" y="477024"/>
                  </a:lnTo>
                  <a:lnTo>
                    <a:pt x="109740" y="569988"/>
                  </a:lnTo>
                  <a:lnTo>
                    <a:pt x="105130" y="33108"/>
                  </a:lnTo>
                  <a:lnTo>
                    <a:pt x="100063" y="33426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66676A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0" name="object 10"/>
            <p:cNvSpPr/>
            <p:nvPr/>
          </p:nvSpPr>
          <p:spPr>
            <a:xfrm>
              <a:off x="2033790" y="2177961"/>
              <a:ext cx="109855" cy="570230"/>
            </a:xfrm>
            <a:custGeom>
              <a:avLst/>
              <a:gdLst/>
              <a:ahLst/>
              <a:cxnLst/>
              <a:rect l="l" t="t" r="r" b="b"/>
              <a:pathLst>
                <a:path w="109855" h="570230">
                  <a:moveTo>
                    <a:pt x="105130" y="33108"/>
                  </a:moveTo>
                  <a:lnTo>
                    <a:pt x="100063" y="33426"/>
                  </a:lnTo>
                  <a:lnTo>
                    <a:pt x="0" y="0"/>
                  </a:lnTo>
                  <a:lnTo>
                    <a:pt x="0" y="477024"/>
                  </a:lnTo>
                  <a:lnTo>
                    <a:pt x="109740" y="569988"/>
                  </a:lnTo>
                  <a:lnTo>
                    <a:pt x="105156" y="33540"/>
                  </a:lnTo>
                  <a:lnTo>
                    <a:pt x="105130" y="33108"/>
                  </a:lnTo>
                  <a:close/>
                </a:path>
              </a:pathLst>
            </a:custGeom>
            <a:ln w="4572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1" name="object 11"/>
            <p:cNvSpPr/>
            <p:nvPr/>
          </p:nvSpPr>
          <p:spPr>
            <a:xfrm>
              <a:off x="2166378" y="2189746"/>
              <a:ext cx="323215" cy="58419"/>
            </a:xfrm>
            <a:custGeom>
              <a:avLst/>
              <a:gdLst/>
              <a:ahLst/>
              <a:cxnLst/>
              <a:rect l="l" t="t" r="r" b="b"/>
              <a:pathLst>
                <a:path w="323214" h="58419">
                  <a:moveTo>
                    <a:pt x="323088" y="0"/>
                  </a:moveTo>
                  <a:lnTo>
                    <a:pt x="0" y="19646"/>
                  </a:lnTo>
                  <a:lnTo>
                    <a:pt x="0" y="31407"/>
                  </a:lnTo>
                  <a:lnTo>
                    <a:pt x="299720" y="11074"/>
                  </a:lnTo>
                  <a:lnTo>
                    <a:pt x="323088" y="57835"/>
                  </a:lnTo>
                  <a:lnTo>
                    <a:pt x="323088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2" name="object 12"/>
            <p:cNvSpPr/>
            <p:nvPr/>
          </p:nvSpPr>
          <p:spPr>
            <a:xfrm>
              <a:off x="2166378" y="2200821"/>
              <a:ext cx="323215" cy="74930"/>
            </a:xfrm>
            <a:custGeom>
              <a:avLst/>
              <a:gdLst/>
              <a:ahLst/>
              <a:cxnLst/>
              <a:rect l="l" t="t" r="r" b="b"/>
              <a:pathLst>
                <a:path w="323214" h="74930">
                  <a:moveTo>
                    <a:pt x="299720" y="0"/>
                  </a:moveTo>
                  <a:lnTo>
                    <a:pt x="0" y="20332"/>
                  </a:lnTo>
                  <a:lnTo>
                    <a:pt x="0" y="74688"/>
                  </a:lnTo>
                  <a:lnTo>
                    <a:pt x="323088" y="46761"/>
                  </a:lnTo>
                  <a:lnTo>
                    <a:pt x="299720" y="0"/>
                  </a:lnTo>
                  <a:close/>
                </a:path>
              </a:pathLst>
            </a:custGeom>
            <a:solidFill>
              <a:srgbClr val="D9DBDC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3" name="object 13"/>
            <p:cNvSpPr/>
            <p:nvPr/>
          </p:nvSpPr>
          <p:spPr>
            <a:xfrm>
              <a:off x="2138921" y="2188641"/>
              <a:ext cx="376555" cy="559435"/>
            </a:xfrm>
            <a:custGeom>
              <a:avLst/>
              <a:gdLst/>
              <a:ahLst/>
              <a:cxnLst/>
              <a:rect l="l" t="t" r="r" b="b"/>
              <a:pathLst>
                <a:path w="376555" h="559435">
                  <a:moveTo>
                    <a:pt x="368833" y="0"/>
                  </a:moveTo>
                  <a:lnTo>
                    <a:pt x="350545" y="1104"/>
                  </a:lnTo>
                  <a:lnTo>
                    <a:pt x="350545" y="58940"/>
                  </a:lnTo>
                  <a:lnTo>
                    <a:pt x="27457" y="86868"/>
                  </a:lnTo>
                  <a:lnTo>
                    <a:pt x="27457" y="20751"/>
                  </a:lnTo>
                  <a:lnTo>
                    <a:pt x="0" y="22428"/>
                  </a:lnTo>
                  <a:lnTo>
                    <a:pt x="4610" y="559308"/>
                  </a:lnTo>
                  <a:lnTo>
                    <a:pt x="30505" y="554736"/>
                  </a:lnTo>
                  <a:lnTo>
                    <a:pt x="28981" y="490728"/>
                  </a:lnTo>
                  <a:lnTo>
                    <a:pt x="309410" y="445008"/>
                  </a:lnTo>
                  <a:lnTo>
                    <a:pt x="355130" y="472440"/>
                  </a:lnTo>
                  <a:lnTo>
                    <a:pt x="355130" y="498348"/>
                  </a:lnTo>
                  <a:lnTo>
                    <a:pt x="376453" y="492252"/>
                  </a:lnTo>
                  <a:lnTo>
                    <a:pt x="368833" y="0"/>
                  </a:lnTo>
                  <a:close/>
                </a:path>
              </a:pathLst>
            </a:custGeom>
            <a:solidFill>
              <a:srgbClr val="AAACA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4" name="object 14"/>
            <p:cNvSpPr/>
            <p:nvPr/>
          </p:nvSpPr>
          <p:spPr>
            <a:xfrm>
              <a:off x="2139962" y="2208948"/>
              <a:ext cx="368300" cy="536575"/>
            </a:xfrm>
            <a:custGeom>
              <a:avLst/>
              <a:gdLst/>
              <a:ahLst/>
              <a:cxnLst/>
              <a:rect l="l" t="t" r="r" b="b"/>
              <a:pathLst>
                <a:path w="368300" h="536575">
                  <a:moveTo>
                    <a:pt x="12192" y="0"/>
                  </a:moveTo>
                  <a:lnTo>
                    <a:pt x="0" y="0"/>
                  </a:lnTo>
                  <a:lnTo>
                    <a:pt x="0" y="69113"/>
                  </a:lnTo>
                  <a:lnTo>
                    <a:pt x="12192" y="69113"/>
                  </a:lnTo>
                  <a:lnTo>
                    <a:pt x="12192" y="0"/>
                  </a:lnTo>
                  <a:close/>
                </a:path>
                <a:path w="368300" h="536575">
                  <a:moveTo>
                    <a:pt x="16256" y="434848"/>
                  </a:moveTo>
                  <a:lnTo>
                    <a:pt x="4064" y="434848"/>
                  </a:lnTo>
                  <a:lnTo>
                    <a:pt x="4064" y="536448"/>
                  </a:lnTo>
                  <a:lnTo>
                    <a:pt x="16256" y="536448"/>
                  </a:lnTo>
                  <a:lnTo>
                    <a:pt x="16256" y="434848"/>
                  </a:lnTo>
                  <a:close/>
                </a:path>
                <a:path w="368300" h="536575">
                  <a:moveTo>
                    <a:pt x="367792" y="42672"/>
                  </a:moveTo>
                  <a:lnTo>
                    <a:pt x="4064" y="72644"/>
                  </a:lnTo>
                  <a:lnTo>
                    <a:pt x="4064" y="81292"/>
                  </a:lnTo>
                  <a:lnTo>
                    <a:pt x="4064" y="88912"/>
                  </a:lnTo>
                  <a:lnTo>
                    <a:pt x="4064" y="430796"/>
                  </a:lnTo>
                  <a:lnTo>
                    <a:pt x="24384" y="428764"/>
                  </a:lnTo>
                  <a:lnTo>
                    <a:pt x="24384" y="87020"/>
                  </a:lnTo>
                  <a:lnTo>
                    <a:pt x="367792" y="54864"/>
                  </a:lnTo>
                  <a:lnTo>
                    <a:pt x="367792" y="42672"/>
                  </a:lnTo>
                  <a:close/>
                </a:path>
              </a:pathLst>
            </a:custGeom>
            <a:solidFill>
              <a:srgbClr val="D9DBDC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15" name="object 15"/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2281275" y="2389962"/>
              <a:ext cx="107276" cy="98501"/>
            </a:xfrm>
            <a:prstGeom prst="rect">
              <a:avLst/>
            </a:prstGeom>
          </p:spPr>
        </p:pic>
        <p:sp>
          <p:nvSpPr>
            <p:cNvPr id="16" name="object 16"/>
            <p:cNvSpPr/>
            <p:nvPr/>
          </p:nvSpPr>
          <p:spPr>
            <a:xfrm>
              <a:off x="2028977" y="2129777"/>
              <a:ext cx="486409" cy="619125"/>
            </a:xfrm>
            <a:custGeom>
              <a:avLst/>
              <a:gdLst/>
              <a:ahLst/>
              <a:cxnLst/>
              <a:rect l="l" t="t" r="r" b="b"/>
              <a:pathLst>
                <a:path w="486410" h="619125">
                  <a:moveTo>
                    <a:pt x="0" y="21069"/>
                  </a:moveTo>
                  <a:lnTo>
                    <a:pt x="350266" y="0"/>
                  </a:lnTo>
                  <a:lnTo>
                    <a:pt x="486321" y="28092"/>
                  </a:lnTo>
                  <a:lnTo>
                    <a:pt x="486321" y="56172"/>
                  </a:lnTo>
                  <a:lnTo>
                    <a:pt x="104470" y="81622"/>
                  </a:lnTo>
                  <a:lnTo>
                    <a:pt x="0" y="46507"/>
                  </a:lnTo>
                  <a:lnTo>
                    <a:pt x="0" y="21069"/>
                  </a:lnTo>
                  <a:close/>
                </a:path>
                <a:path w="486410" h="619125">
                  <a:moveTo>
                    <a:pt x="0" y="21069"/>
                  </a:moveTo>
                  <a:lnTo>
                    <a:pt x="104470" y="50914"/>
                  </a:lnTo>
                  <a:lnTo>
                    <a:pt x="104470" y="80759"/>
                  </a:lnTo>
                </a:path>
                <a:path w="486410" h="619125">
                  <a:moveTo>
                    <a:pt x="104470" y="50914"/>
                  </a:moveTo>
                  <a:lnTo>
                    <a:pt x="486321" y="28092"/>
                  </a:lnTo>
                </a:path>
                <a:path w="486410" h="619125">
                  <a:moveTo>
                    <a:pt x="478421" y="57937"/>
                  </a:moveTo>
                  <a:lnTo>
                    <a:pt x="485444" y="552157"/>
                  </a:lnTo>
                  <a:lnTo>
                    <a:pt x="464375" y="556539"/>
                  </a:lnTo>
                  <a:lnTo>
                    <a:pt x="462635" y="462610"/>
                  </a:lnTo>
                </a:path>
                <a:path w="486410" h="619125">
                  <a:moveTo>
                    <a:pt x="483679" y="459105"/>
                  </a:moveTo>
                  <a:lnTo>
                    <a:pt x="116763" y="512635"/>
                  </a:lnTo>
                  <a:lnTo>
                    <a:pt x="113258" y="149237"/>
                  </a:lnTo>
                  <a:lnTo>
                    <a:pt x="478421" y="118491"/>
                  </a:lnTo>
                </a:path>
                <a:path w="486410" h="619125">
                  <a:moveTo>
                    <a:pt x="459117" y="57937"/>
                  </a:moveTo>
                  <a:lnTo>
                    <a:pt x="459981" y="119380"/>
                  </a:lnTo>
                  <a:lnTo>
                    <a:pt x="437172" y="71094"/>
                  </a:lnTo>
                  <a:lnTo>
                    <a:pt x="136956" y="92176"/>
                  </a:lnTo>
                </a:path>
                <a:path w="486410" h="619125">
                  <a:moveTo>
                    <a:pt x="136956" y="79883"/>
                  </a:moveTo>
                  <a:lnTo>
                    <a:pt x="137833" y="147472"/>
                  </a:lnTo>
                </a:path>
                <a:path w="486410" h="619125">
                  <a:moveTo>
                    <a:pt x="109740" y="81622"/>
                  </a:moveTo>
                  <a:lnTo>
                    <a:pt x="114134" y="618871"/>
                  </a:lnTo>
                </a:path>
                <a:path w="486410" h="619125">
                  <a:moveTo>
                    <a:pt x="6146" y="49161"/>
                  </a:moveTo>
                  <a:lnTo>
                    <a:pt x="6146" y="526681"/>
                  </a:lnTo>
                  <a:lnTo>
                    <a:pt x="112369" y="618871"/>
                  </a:lnTo>
                  <a:lnTo>
                    <a:pt x="139585" y="614464"/>
                  </a:lnTo>
                  <a:lnTo>
                    <a:pt x="139585" y="548627"/>
                  </a:lnTo>
                  <a:lnTo>
                    <a:pt x="463486" y="495960"/>
                  </a:lnTo>
                </a:path>
                <a:path w="486410" h="619125">
                  <a:moveTo>
                    <a:pt x="419607" y="503872"/>
                  </a:moveTo>
                  <a:lnTo>
                    <a:pt x="463486" y="534593"/>
                  </a:lnTo>
                </a:path>
                <a:path w="486410" h="619125">
                  <a:moveTo>
                    <a:pt x="470509" y="485432"/>
                  </a:moveTo>
                  <a:lnTo>
                    <a:pt x="472287" y="486308"/>
                  </a:lnTo>
                  <a:lnTo>
                    <a:pt x="473163" y="485432"/>
                  </a:lnTo>
                  <a:lnTo>
                    <a:pt x="473163" y="481926"/>
                  </a:lnTo>
                  <a:lnTo>
                    <a:pt x="472287" y="480174"/>
                  </a:lnTo>
                  <a:lnTo>
                    <a:pt x="474040" y="480174"/>
                  </a:lnTo>
                  <a:lnTo>
                    <a:pt x="476656" y="478409"/>
                  </a:lnTo>
                  <a:lnTo>
                    <a:pt x="477545" y="477532"/>
                  </a:lnTo>
                  <a:lnTo>
                    <a:pt x="478421" y="479285"/>
                  </a:lnTo>
                  <a:lnTo>
                    <a:pt x="480187" y="479285"/>
                  </a:lnTo>
                  <a:lnTo>
                    <a:pt x="481939" y="480174"/>
                  </a:lnTo>
                  <a:lnTo>
                    <a:pt x="481939" y="485432"/>
                  </a:lnTo>
                  <a:lnTo>
                    <a:pt x="476656" y="489826"/>
                  </a:lnTo>
                  <a:lnTo>
                    <a:pt x="470509" y="485432"/>
                  </a:lnTo>
                  <a:lnTo>
                    <a:pt x="470509" y="479285"/>
                  </a:lnTo>
                  <a:lnTo>
                    <a:pt x="475805" y="475780"/>
                  </a:lnTo>
                  <a:lnTo>
                    <a:pt x="480187" y="477532"/>
                  </a:lnTo>
                  <a:lnTo>
                    <a:pt x="481939" y="480174"/>
                  </a:lnTo>
                </a:path>
                <a:path w="486410" h="619125">
                  <a:moveTo>
                    <a:pt x="472287" y="480174"/>
                  </a:moveTo>
                  <a:lnTo>
                    <a:pt x="470509" y="479285"/>
                  </a:lnTo>
                </a:path>
                <a:path w="486410" h="619125">
                  <a:moveTo>
                    <a:pt x="477545" y="477532"/>
                  </a:moveTo>
                  <a:lnTo>
                    <a:pt x="475805" y="475780"/>
                  </a:lnTo>
                </a:path>
                <a:path w="486410" h="619125">
                  <a:moveTo>
                    <a:pt x="123786" y="538988"/>
                  </a:moveTo>
                  <a:lnTo>
                    <a:pt x="126415" y="539851"/>
                  </a:lnTo>
                  <a:lnTo>
                    <a:pt x="126415" y="533704"/>
                  </a:lnTo>
                  <a:lnTo>
                    <a:pt x="128155" y="533704"/>
                  </a:lnTo>
                  <a:lnTo>
                    <a:pt x="130810" y="531088"/>
                  </a:lnTo>
                  <a:lnTo>
                    <a:pt x="131699" y="531088"/>
                  </a:lnTo>
                  <a:lnTo>
                    <a:pt x="133438" y="532828"/>
                  </a:lnTo>
                  <a:lnTo>
                    <a:pt x="134315" y="532828"/>
                  </a:lnTo>
                  <a:lnTo>
                    <a:pt x="136956" y="532828"/>
                  </a:lnTo>
                  <a:lnTo>
                    <a:pt x="136956" y="538988"/>
                  </a:lnTo>
                  <a:lnTo>
                    <a:pt x="130810" y="543369"/>
                  </a:lnTo>
                  <a:lnTo>
                    <a:pt x="123786" y="538988"/>
                  </a:lnTo>
                  <a:lnTo>
                    <a:pt x="123786" y="532828"/>
                  </a:lnTo>
                  <a:lnTo>
                    <a:pt x="129920" y="528447"/>
                  </a:lnTo>
                  <a:lnTo>
                    <a:pt x="134315" y="531088"/>
                  </a:lnTo>
                  <a:lnTo>
                    <a:pt x="136956" y="532828"/>
                  </a:lnTo>
                </a:path>
                <a:path w="486410" h="619125">
                  <a:moveTo>
                    <a:pt x="126415" y="533704"/>
                  </a:moveTo>
                  <a:lnTo>
                    <a:pt x="123786" y="532828"/>
                  </a:lnTo>
                </a:path>
                <a:path w="486410" h="619125">
                  <a:moveTo>
                    <a:pt x="131699" y="531088"/>
                  </a:moveTo>
                  <a:lnTo>
                    <a:pt x="129920" y="528447"/>
                  </a:lnTo>
                </a:path>
                <a:path w="486410" h="619125">
                  <a:moveTo>
                    <a:pt x="121132" y="163283"/>
                  </a:moveTo>
                  <a:lnTo>
                    <a:pt x="122897" y="163283"/>
                  </a:lnTo>
                  <a:lnTo>
                    <a:pt x="123786" y="163283"/>
                  </a:lnTo>
                  <a:lnTo>
                    <a:pt x="123786" y="160629"/>
                  </a:lnTo>
                  <a:lnTo>
                    <a:pt x="122897" y="158889"/>
                  </a:lnTo>
                  <a:lnTo>
                    <a:pt x="124663" y="158889"/>
                  </a:lnTo>
                  <a:lnTo>
                    <a:pt x="126415" y="157124"/>
                  </a:lnTo>
                  <a:lnTo>
                    <a:pt x="126415" y="156235"/>
                  </a:lnTo>
                  <a:lnTo>
                    <a:pt x="128155" y="158000"/>
                  </a:lnTo>
                  <a:lnTo>
                    <a:pt x="129920" y="158000"/>
                  </a:lnTo>
                  <a:lnTo>
                    <a:pt x="131699" y="158889"/>
                  </a:lnTo>
                  <a:lnTo>
                    <a:pt x="131699" y="163283"/>
                  </a:lnTo>
                  <a:lnTo>
                    <a:pt x="126415" y="166776"/>
                  </a:lnTo>
                  <a:lnTo>
                    <a:pt x="121132" y="163283"/>
                  </a:lnTo>
                  <a:lnTo>
                    <a:pt x="121132" y="158000"/>
                  </a:lnTo>
                  <a:lnTo>
                    <a:pt x="124663" y="154495"/>
                  </a:lnTo>
                  <a:lnTo>
                    <a:pt x="129044" y="156235"/>
                  </a:lnTo>
                  <a:lnTo>
                    <a:pt x="131699" y="158889"/>
                  </a:lnTo>
                </a:path>
                <a:path w="486410" h="619125">
                  <a:moveTo>
                    <a:pt x="122897" y="158889"/>
                  </a:moveTo>
                  <a:lnTo>
                    <a:pt x="121132" y="158000"/>
                  </a:lnTo>
                </a:path>
                <a:path w="486410" h="619125">
                  <a:moveTo>
                    <a:pt x="126415" y="156235"/>
                  </a:moveTo>
                  <a:lnTo>
                    <a:pt x="124663" y="154495"/>
                  </a:lnTo>
                </a:path>
                <a:path w="486410" h="619125">
                  <a:moveTo>
                    <a:pt x="117640" y="71094"/>
                  </a:moveTo>
                  <a:lnTo>
                    <a:pt x="120268" y="71094"/>
                  </a:lnTo>
                  <a:lnTo>
                    <a:pt x="120268" y="65824"/>
                  </a:lnTo>
                  <a:lnTo>
                    <a:pt x="122021" y="65824"/>
                  </a:lnTo>
                  <a:lnTo>
                    <a:pt x="123786" y="63195"/>
                  </a:lnTo>
                  <a:lnTo>
                    <a:pt x="124663" y="63195"/>
                  </a:lnTo>
                  <a:lnTo>
                    <a:pt x="126415" y="64071"/>
                  </a:lnTo>
                  <a:lnTo>
                    <a:pt x="128155" y="64071"/>
                  </a:lnTo>
                  <a:lnTo>
                    <a:pt x="129920" y="64947"/>
                  </a:lnTo>
                  <a:lnTo>
                    <a:pt x="129920" y="70218"/>
                  </a:lnTo>
                  <a:lnTo>
                    <a:pt x="123786" y="74612"/>
                  </a:lnTo>
                  <a:lnTo>
                    <a:pt x="117640" y="71094"/>
                  </a:lnTo>
                  <a:lnTo>
                    <a:pt x="117640" y="64071"/>
                  </a:lnTo>
                  <a:lnTo>
                    <a:pt x="122897" y="60566"/>
                  </a:lnTo>
                  <a:lnTo>
                    <a:pt x="127292" y="63195"/>
                  </a:lnTo>
                  <a:lnTo>
                    <a:pt x="129920" y="64947"/>
                  </a:lnTo>
                </a:path>
                <a:path w="486410" h="619125">
                  <a:moveTo>
                    <a:pt x="120268" y="65824"/>
                  </a:moveTo>
                  <a:lnTo>
                    <a:pt x="117640" y="64071"/>
                  </a:lnTo>
                </a:path>
                <a:path w="486410" h="619125">
                  <a:moveTo>
                    <a:pt x="124663" y="63195"/>
                  </a:moveTo>
                  <a:lnTo>
                    <a:pt x="122897" y="60566"/>
                  </a:lnTo>
                </a:path>
                <a:path w="486410" h="619125">
                  <a:moveTo>
                    <a:pt x="467893" y="135178"/>
                  </a:moveTo>
                  <a:lnTo>
                    <a:pt x="468782" y="135178"/>
                  </a:lnTo>
                  <a:lnTo>
                    <a:pt x="469658" y="135178"/>
                  </a:lnTo>
                  <a:lnTo>
                    <a:pt x="469658" y="132549"/>
                  </a:lnTo>
                  <a:lnTo>
                    <a:pt x="468782" y="130797"/>
                  </a:lnTo>
                  <a:lnTo>
                    <a:pt x="470509" y="130797"/>
                  </a:lnTo>
                  <a:lnTo>
                    <a:pt x="472287" y="129921"/>
                  </a:lnTo>
                  <a:lnTo>
                    <a:pt x="473163" y="128155"/>
                  </a:lnTo>
                  <a:lnTo>
                    <a:pt x="474040" y="129921"/>
                  </a:lnTo>
                  <a:lnTo>
                    <a:pt x="474916" y="129921"/>
                  </a:lnTo>
                  <a:lnTo>
                    <a:pt x="476656" y="129921"/>
                  </a:lnTo>
                  <a:lnTo>
                    <a:pt x="476656" y="135178"/>
                  </a:lnTo>
                  <a:lnTo>
                    <a:pt x="472287" y="137807"/>
                  </a:lnTo>
                  <a:lnTo>
                    <a:pt x="467893" y="135178"/>
                  </a:lnTo>
                  <a:lnTo>
                    <a:pt x="467893" y="129921"/>
                  </a:lnTo>
                  <a:lnTo>
                    <a:pt x="472287" y="126390"/>
                  </a:lnTo>
                  <a:lnTo>
                    <a:pt x="474916" y="128155"/>
                  </a:lnTo>
                  <a:lnTo>
                    <a:pt x="476656" y="129921"/>
                  </a:lnTo>
                </a:path>
                <a:path w="486410" h="619125">
                  <a:moveTo>
                    <a:pt x="468782" y="130797"/>
                  </a:moveTo>
                  <a:lnTo>
                    <a:pt x="467893" y="129921"/>
                  </a:lnTo>
                </a:path>
                <a:path w="486410" h="619125">
                  <a:moveTo>
                    <a:pt x="473163" y="128155"/>
                  </a:moveTo>
                  <a:lnTo>
                    <a:pt x="472287" y="126390"/>
                  </a:lnTo>
                </a:path>
                <a:path w="486410" h="619125">
                  <a:moveTo>
                    <a:pt x="467004" y="47396"/>
                  </a:moveTo>
                  <a:lnTo>
                    <a:pt x="468782" y="48272"/>
                  </a:lnTo>
                  <a:lnTo>
                    <a:pt x="468782" y="43002"/>
                  </a:lnTo>
                  <a:lnTo>
                    <a:pt x="470509" y="43002"/>
                  </a:lnTo>
                  <a:lnTo>
                    <a:pt x="472287" y="40373"/>
                  </a:lnTo>
                  <a:lnTo>
                    <a:pt x="473163" y="40373"/>
                  </a:lnTo>
                  <a:lnTo>
                    <a:pt x="474916" y="41249"/>
                  </a:lnTo>
                  <a:lnTo>
                    <a:pt x="475805" y="42138"/>
                  </a:lnTo>
                  <a:lnTo>
                    <a:pt x="477545" y="42138"/>
                  </a:lnTo>
                  <a:lnTo>
                    <a:pt x="477545" y="46507"/>
                  </a:lnTo>
                  <a:lnTo>
                    <a:pt x="472287" y="50914"/>
                  </a:lnTo>
                  <a:lnTo>
                    <a:pt x="467004" y="47396"/>
                  </a:lnTo>
                  <a:lnTo>
                    <a:pt x="467004" y="42138"/>
                  </a:lnTo>
                  <a:lnTo>
                    <a:pt x="471398" y="37744"/>
                  </a:lnTo>
                  <a:lnTo>
                    <a:pt x="474916" y="39497"/>
                  </a:lnTo>
                  <a:lnTo>
                    <a:pt x="477545" y="42138"/>
                  </a:lnTo>
                </a:path>
                <a:path w="486410" h="619125">
                  <a:moveTo>
                    <a:pt x="468782" y="43002"/>
                  </a:moveTo>
                  <a:lnTo>
                    <a:pt x="467004" y="42138"/>
                  </a:lnTo>
                </a:path>
                <a:path w="486410" h="619125">
                  <a:moveTo>
                    <a:pt x="473163" y="40373"/>
                  </a:moveTo>
                  <a:lnTo>
                    <a:pt x="471398" y="37744"/>
                  </a:lnTo>
                </a:path>
                <a:path w="486410" h="619125">
                  <a:moveTo>
                    <a:pt x="139585" y="548627"/>
                  </a:moveTo>
                  <a:lnTo>
                    <a:pt x="139585" y="509130"/>
                  </a:lnTo>
                </a:path>
                <a:path w="486410" h="619125">
                  <a:moveTo>
                    <a:pt x="139585" y="513524"/>
                  </a:moveTo>
                  <a:lnTo>
                    <a:pt x="462635" y="465239"/>
                  </a:lnTo>
                </a:path>
                <a:path w="486410" h="619125">
                  <a:moveTo>
                    <a:pt x="329183" y="511771"/>
                  </a:moveTo>
                  <a:lnTo>
                    <a:pt x="292328" y="517918"/>
                  </a:lnTo>
                  <a:lnTo>
                    <a:pt x="292328" y="497738"/>
                  </a:lnTo>
                  <a:lnTo>
                    <a:pt x="329183" y="491566"/>
                  </a:lnTo>
                  <a:lnTo>
                    <a:pt x="329183" y="511771"/>
                  </a:lnTo>
                  <a:close/>
                </a:path>
                <a:path w="486410" h="619125">
                  <a:moveTo>
                    <a:pt x="299351" y="513524"/>
                  </a:moveTo>
                  <a:lnTo>
                    <a:pt x="302856" y="514400"/>
                  </a:lnTo>
                  <a:lnTo>
                    <a:pt x="306374" y="511771"/>
                  </a:lnTo>
                  <a:lnTo>
                    <a:pt x="307263" y="507365"/>
                  </a:lnTo>
                  <a:lnTo>
                    <a:pt x="308140" y="502996"/>
                  </a:lnTo>
                  <a:lnTo>
                    <a:pt x="305498" y="499465"/>
                  </a:lnTo>
                  <a:lnTo>
                    <a:pt x="302856" y="498589"/>
                  </a:lnTo>
                  <a:lnTo>
                    <a:pt x="299351" y="497738"/>
                  </a:lnTo>
                  <a:lnTo>
                    <a:pt x="295821" y="500367"/>
                  </a:lnTo>
                  <a:lnTo>
                    <a:pt x="294970" y="504723"/>
                  </a:lnTo>
                  <a:lnTo>
                    <a:pt x="294970" y="509130"/>
                  </a:lnTo>
                  <a:lnTo>
                    <a:pt x="295821" y="513524"/>
                  </a:lnTo>
                  <a:lnTo>
                    <a:pt x="299351" y="513524"/>
                  </a:lnTo>
                  <a:close/>
                </a:path>
              </a:pathLst>
            </a:custGeom>
            <a:ln w="4572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7" name="object 17"/>
            <p:cNvSpPr/>
            <p:nvPr/>
          </p:nvSpPr>
          <p:spPr>
            <a:xfrm>
              <a:off x="2326563" y="2629242"/>
              <a:ext cx="8255" cy="11430"/>
            </a:xfrm>
            <a:custGeom>
              <a:avLst/>
              <a:gdLst/>
              <a:ahLst/>
              <a:cxnLst/>
              <a:rect l="l" t="t" r="r" b="b"/>
              <a:pathLst>
                <a:path w="8255" h="11430">
                  <a:moveTo>
                    <a:pt x="4381" y="0"/>
                  </a:moveTo>
                  <a:lnTo>
                    <a:pt x="3530" y="0"/>
                  </a:lnTo>
                  <a:lnTo>
                    <a:pt x="3530" y="6159"/>
                  </a:lnTo>
                  <a:lnTo>
                    <a:pt x="1765" y="7035"/>
                  </a:lnTo>
                  <a:lnTo>
                    <a:pt x="1765" y="0"/>
                  </a:lnTo>
                  <a:lnTo>
                    <a:pt x="0" y="0"/>
                  </a:lnTo>
                  <a:lnTo>
                    <a:pt x="0" y="7899"/>
                  </a:lnTo>
                  <a:lnTo>
                    <a:pt x="3530" y="7899"/>
                  </a:lnTo>
                  <a:lnTo>
                    <a:pt x="4381" y="7035"/>
                  </a:lnTo>
                  <a:lnTo>
                    <a:pt x="4381" y="0"/>
                  </a:lnTo>
                  <a:close/>
                </a:path>
                <a:path w="8255" h="11430">
                  <a:moveTo>
                    <a:pt x="7912" y="9664"/>
                  </a:moveTo>
                  <a:lnTo>
                    <a:pt x="6159" y="9664"/>
                  </a:lnTo>
                  <a:lnTo>
                    <a:pt x="6159" y="3530"/>
                  </a:lnTo>
                  <a:lnTo>
                    <a:pt x="5270" y="3530"/>
                  </a:lnTo>
                  <a:lnTo>
                    <a:pt x="5270" y="11417"/>
                  </a:lnTo>
                  <a:lnTo>
                    <a:pt x="7912" y="11417"/>
                  </a:lnTo>
                  <a:lnTo>
                    <a:pt x="7912" y="9664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8" name="object 18"/>
            <p:cNvSpPr/>
            <p:nvPr/>
          </p:nvSpPr>
          <p:spPr>
            <a:xfrm>
              <a:off x="2294966" y="2409799"/>
              <a:ext cx="49530" cy="20320"/>
            </a:xfrm>
            <a:custGeom>
              <a:avLst/>
              <a:gdLst/>
              <a:ahLst/>
              <a:cxnLst/>
              <a:rect l="l" t="t" r="r" b="b"/>
              <a:pathLst>
                <a:path w="49530" h="20319">
                  <a:moveTo>
                    <a:pt x="15811" y="3505"/>
                  </a:moveTo>
                  <a:lnTo>
                    <a:pt x="0" y="5257"/>
                  </a:lnTo>
                  <a:lnTo>
                    <a:pt x="0" y="18427"/>
                  </a:lnTo>
                  <a:lnTo>
                    <a:pt x="15811" y="17538"/>
                  </a:lnTo>
                  <a:lnTo>
                    <a:pt x="15811" y="3505"/>
                  </a:lnTo>
                  <a:close/>
                </a:path>
                <a:path w="49530" h="20319">
                  <a:moveTo>
                    <a:pt x="49149" y="0"/>
                  </a:moveTo>
                  <a:lnTo>
                    <a:pt x="27216" y="2628"/>
                  </a:lnTo>
                  <a:lnTo>
                    <a:pt x="27216" y="20193"/>
                  </a:lnTo>
                  <a:lnTo>
                    <a:pt x="49149" y="17538"/>
                  </a:lnTo>
                  <a:lnTo>
                    <a:pt x="49149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9" name="object 19"/>
            <p:cNvSpPr/>
            <p:nvPr/>
          </p:nvSpPr>
          <p:spPr>
            <a:xfrm>
              <a:off x="2330094" y="2415057"/>
              <a:ext cx="6350" cy="10160"/>
            </a:xfrm>
            <a:custGeom>
              <a:avLst/>
              <a:gdLst/>
              <a:ahLst/>
              <a:cxnLst/>
              <a:rect l="l" t="t" r="r" b="b"/>
              <a:pathLst>
                <a:path w="6350" h="10160">
                  <a:moveTo>
                    <a:pt x="6146" y="0"/>
                  </a:moveTo>
                  <a:lnTo>
                    <a:pt x="0" y="876"/>
                  </a:lnTo>
                  <a:lnTo>
                    <a:pt x="0" y="9651"/>
                  </a:lnTo>
                  <a:lnTo>
                    <a:pt x="6146" y="8788"/>
                  </a:lnTo>
                  <a:lnTo>
                    <a:pt x="6146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20" name="object 20"/>
          <p:cNvSpPr/>
          <p:nvPr/>
        </p:nvSpPr>
        <p:spPr>
          <a:xfrm>
            <a:off x="8188262" y="2100986"/>
            <a:ext cx="719455" cy="732790"/>
          </a:xfrm>
          <a:custGeom>
            <a:avLst/>
            <a:gdLst/>
            <a:ahLst/>
            <a:cxnLst/>
            <a:rect l="l" t="t" r="r" b="b"/>
            <a:pathLst>
              <a:path w="719454" h="732789">
                <a:moveTo>
                  <a:pt x="704151" y="0"/>
                </a:moveTo>
                <a:lnTo>
                  <a:pt x="1765" y="30987"/>
                </a:lnTo>
                <a:lnTo>
                  <a:pt x="0" y="732358"/>
                </a:lnTo>
                <a:lnTo>
                  <a:pt x="718947" y="607707"/>
                </a:lnTo>
                <a:lnTo>
                  <a:pt x="718769" y="491274"/>
                </a:lnTo>
                <a:lnTo>
                  <a:pt x="704151" y="493471"/>
                </a:lnTo>
                <a:lnTo>
                  <a:pt x="704151" y="0"/>
                </a:lnTo>
                <a:close/>
              </a:path>
            </a:pathLst>
          </a:custGeom>
          <a:solidFill>
            <a:srgbClr val="AAACA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1" name="object 21"/>
          <p:cNvSpPr/>
          <p:nvPr/>
        </p:nvSpPr>
        <p:spPr>
          <a:xfrm>
            <a:off x="8089938" y="2091588"/>
            <a:ext cx="26034" cy="626110"/>
          </a:xfrm>
          <a:custGeom>
            <a:avLst/>
            <a:gdLst/>
            <a:ahLst/>
            <a:cxnLst/>
            <a:rect l="l" t="t" r="r" b="b"/>
            <a:pathLst>
              <a:path w="26035" h="626110">
                <a:moveTo>
                  <a:pt x="0" y="0"/>
                </a:moveTo>
                <a:lnTo>
                  <a:pt x="1765" y="568820"/>
                </a:lnTo>
                <a:lnTo>
                  <a:pt x="6146" y="598665"/>
                </a:lnTo>
                <a:lnTo>
                  <a:pt x="24574" y="625881"/>
                </a:lnTo>
                <a:lnTo>
                  <a:pt x="25463" y="11391"/>
                </a:lnTo>
                <a:lnTo>
                  <a:pt x="0" y="0"/>
                </a:lnTo>
                <a:close/>
              </a:path>
            </a:pathLst>
          </a:custGeom>
          <a:solidFill>
            <a:srgbClr val="66676A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2" name="object 22"/>
          <p:cNvSpPr/>
          <p:nvPr/>
        </p:nvSpPr>
        <p:spPr>
          <a:xfrm>
            <a:off x="8648255" y="2366340"/>
            <a:ext cx="26034" cy="22860"/>
          </a:xfrm>
          <a:custGeom>
            <a:avLst/>
            <a:gdLst/>
            <a:ahLst/>
            <a:cxnLst/>
            <a:rect l="l" t="t" r="r" b="b"/>
            <a:pathLst>
              <a:path w="26035" h="22860">
                <a:moveTo>
                  <a:pt x="18427" y="2628"/>
                </a:moveTo>
                <a:lnTo>
                  <a:pt x="9639" y="0"/>
                </a:lnTo>
                <a:lnTo>
                  <a:pt x="6134" y="0"/>
                </a:lnTo>
                <a:lnTo>
                  <a:pt x="1739" y="2628"/>
                </a:lnTo>
                <a:lnTo>
                  <a:pt x="863" y="7899"/>
                </a:lnTo>
                <a:lnTo>
                  <a:pt x="0" y="13169"/>
                </a:lnTo>
                <a:lnTo>
                  <a:pt x="1739" y="18427"/>
                </a:lnTo>
                <a:lnTo>
                  <a:pt x="6134" y="19329"/>
                </a:lnTo>
                <a:lnTo>
                  <a:pt x="14033" y="21958"/>
                </a:lnTo>
                <a:lnTo>
                  <a:pt x="18427" y="22834"/>
                </a:lnTo>
                <a:lnTo>
                  <a:pt x="22809" y="19329"/>
                </a:lnTo>
                <a:lnTo>
                  <a:pt x="24574" y="14046"/>
                </a:lnTo>
                <a:lnTo>
                  <a:pt x="25450" y="8788"/>
                </a:lnTo>
                <a:lnTo>
                  <a:pt x="22809" y="4394"/>
                </a:lnTo>
                <a:lnTo>
                  <a:pt x="18427" y="2628"/>
                </a:lnTo>
                <a:lnTo>
                  <a:pt x="14897" y="1765"/>
                </a:lnTo>
                <a:lnTo>
                  <a:pt x="10515" y="5283"/>
                </a:lnTo>
                <a:lnTo>
                  <a:pt x="8762" y="10540"/>
                </a:lnTo>
                <a:lnTo>
                  <a:pt x="7886" y="15798"/>
                </a:lnTo>
                <a:lnTo>
                  <a:pt x="10515" y="21056"/>
                </a:lnTo>
                <a:lnTo>
                  <a:pt x="14033" y="21958"/>
                </a:lnTo>
                <a:lnTo>
                  <a:pt x="18427" y="2628"/>
                </a:lnTo>
                <a:close/>
              </a:path>
            </a:pathLst>
          </a:custGeom>
          <a:ln w="4571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3" name="object 23"/>
          <p:cNvSpPr/>
          <p:nvPr/>
        </p:nvSpPr>
        <p:spPr>
          <a:xfrm>
            <a:off x="8089062" y="2658656"/>
            <a:ext cx="24765" cy="31750"/>
          </a:xfrm>
          <a:custGeom>
            <a:avLst/>
            <a:gdLst/>
            <a:ahLst/>
            <a:cxnLst/>
            <a:rect l="l" t="t" r="r" b="b"/>
            <a:pathLst>
              <a:path w="24764" h="31750">
                <a:moveTo>
                  <a:pt x="24587" y="0"/>
                </a:moveTo>
                <a:lnTo>
                  <a:pt x="0" y="1752"/>
                </a:lnTo>
                <a:lnTo>
                  <a:pt x="0" y="31597"/>
                </a:lnTo>
                <a:lnTo>
                  <a:pt x="24587" y="29845"/>
                </a:lnTo>
                <a:lnTo>
                  <a:pt x="24587" y="0"/>
                </a:lnTo>
                <a:close/>
              </a:path>
            </a:pathLst>
          </a:custGeom>
          <a:solidFill>
            <a:srgbClr val="AAACAF"/>
          </a:solidFill>
        </p:spPr>
        <p:txBody>
          <a:bodyPr wrap="square" lIns="0" tIns="0" rIns="0" bIns="0" rtlCol="0"/>
          <a:lstStyle/>
          <a:p>
            <a:endParaRPr/>
          </a:p>
        </p:txBody>
      </p:sp>
      <p:grpSp>
        <p:nvGrpSpPr>
          <p:cNvPr id="24" name="object 24"/>
          <p:cNvGrpSpPr/>
          <p:nvPr/>
        </p:nvGrpSpPr>
        <p:grpSpPr>
          <a:xfrm>
            <a:off x="8049907" y="2039264"/>
            <a:ext cx="872490" cy="800100"/>
            <a:chOff x="2995307" y="2039264"/>
            <a:chExt cx="872490" cy="800100"/>
          </a:xfrm>
        </p:grpSpPr>
        <p:sp>
          <p:nvSpPr>
            <p:cNvPr id="25" name="object 25"/>
            <p:cNvSpPr/>
            <p:nvPr/>
          </p:nvSpPr>
          <p:spPr>
            <a:xfrm>
              <a:off x="3003753" y="2059101"/>
              <a:ext cx="57150" cy="44450"/>
            </a:xfrm>
            <a:custGeom>
              <a:avLst/>
              <a:gdLst/>
              <a:ahLst/>
              <a:cxnLst/>
              <a:rect l="l" t="t" r="r" b="b"/>
              <a:pathLst>
                <a:path w="57150" h="44450">
                  <a:moveTo>
                    <a:pt x="0" y="0"/>
                  </a:moveTo>
                  <a:lnTo>
                    <a:pt x="0" y="14935"/>
                  </a:lnTo>
                  <a:lnTo>
                    <a:pt x="57048" y="43878"/>
                  </a:lnTo>
                  <a:lnTo>
                    <a:pt x="57048" y="28105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66676A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6" name="object 26"/>
            <p:cNvSpPr/>
            <p:nvPr/>
          </p:nvSpPr>
          <p:spPr>
            <a:xfrm>
              <a:off x="3003753" y="2059101"/>
              <a:ext cx="57150" cy="44450"/>
            </a:xfrm>
            <a:custGeom>
              <a:avLst/>
              <a:gdLst/>
              <a:ahLst/>
              <a:cxnLst/>
              <a:rect l="l" t="t" r="r" b="b"/>
              <a:pathLst>
                <a:path w="57150" h="44450">
                  <a:moveTo>
                    <a:pt x="57048" y="43878"/>
                  </a:moveTo>
                  <a:lnTo>
                    <a:pt x="57048" y="28105"/>
                  </a:lnTo>
                  <a:lnTo>
                    <a:pt x="0" y="0"/>
                  </a:lnTo>
                  <a:lnTo>
                    <a:pt x="0" y="14935"/>
                  </a:lnTo>
                  <a:lnTo>
                    <a:pt x="57048" y="43878"/>
                  </a:lnTo>
                  <a:close/>
                </a:path>
              </a:pathLst>
            </a:custGeom>
            <a:ln w="4571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7" name="object 27"/>
            <p:cNvSpPr/>
            <p:nvPr/>
          </p:nvSpPr>
          <p:spPr>
            <a:xfrm>
              <a:off x="3003753" y="2041550"/>
              <a:ext cx="767715" cy="45720"/>
            </a:xfrm>
            <a:custGeom>
              <a:avLst/>
              <a:gdLst/>
              <a:ahLst/>
              <a:cxnLst/>
              <a:rect l="l" t="t" r="r" b="b"/>
              <a:pathLst>
                <a:path w="767714" h="45719">
                  <a:moveTo>
                    <a:pt x="0" y="17551"/>
                  </a:moveTo>
                  <a:lnTo>
                    <a:pt x="674154" y="0"/>
                  </a:lnTo>
                  <a:lnTo>
                    <a:pt x="708380" y="9639"/>
                  </a:lnTo>
                </a:path>
                <a:path w="767714" h="45719">
                  <a:moveTo>
                    <a:pt x="57048" y="45656"/>
                  </a:moveTo>
                  <a:lnTo>
                    <a:pt x="767207" y="25463"/>
                  </a:lnTo>
                  <a:lnTo>
                    <a:pt x="767207" y="13182"/>
                  </a:lnTo>
                </a:path>
              </a:pathLst>
            </a:custGeom>
            <a:ln w="4572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8" name="object 28"/>
            <p:cNvSpPr/>
            <p:nvPr/>
          </p:nvSpPr>
          <p:spPr>
            <a:xfrm>
              <a:off x="3059912" y="2087206"/>
              <a:ext cx="53975" cy="749935"/>
            </a:xfrm>
            <a:custGeom>
              <a:avLst/>
              <a:gdLst/>
              <a:ahLst/>
              <a:cxnLst/>
              <a:rect l="l" t="t" r="r" b="b"/>
              <a:pathLst>
                <a:path w="53975" h="749935">
                  <a:moveTo>
                    <a:pt x="889" y="0"/>
                  </a:moveTo>
                  <a:lnTo>
                    <a:pt x="0" y="663638"/>
                  </a:lnTo>
                  <a:lnTo>
                    <a:pt x="53555" y="749655"/>
                  </a:lnTo>
                  <a:lnTo>
                    <a:pt x="53555" y="26339"/>
                  </a:lnTo>
                  <a:lnTo>
                    <a:pt x="889" y="0"/>
                  </a:lnTo>
                  <a:close/>
                </a:path>
              </a:pathLst>
            </a:custGeom>
            <a:solidFill>
              <a:srgbClr val="66676A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9" name="object 29"/>
            <p:cNvSpPr/>
            <p:nvPr/>
          </p:nvSpPr>
          <p:spPr>
            <a:xfrm>
              <a:off x="3612083" y="2359317"/>
              <a:ext cx="21590" cy="99695"/>
            </a:xfrm>
            <a:custGeom>
              <a:avLst/>
              <a:gdLst/>
              <a:ahLst/>
              <a:cxnLst/>
              <a:rect l="l" t="t" r="r" b="b"/>
              <a:pathLst>
                <a:path w="21589" h="99694">
                  <a:moveTo>
                    <a:pt x="5270" y="22821"/>
                  </a:moveTo>
                  <a:lnTo>
                    <a:pt x="10528" y="25450"/>
                  </a:lnTo>
                  <a:lnTo>
                    <a:pt x="10528" y="79882"/>
                  </a:lnTo>
                  <a:lnTo>
                    <a:pt x="2641" y="75501"/>
                  </a:lnTo>
                  <a:lnTo>
                    <a:pt x="2641" y="89547"/>
                  </a:lnTo>
                  <a:lnTo>
                    <a:pt x="21056" y="99186"/>
                  </a:lnTo>
                  <a:lnTo>
                    <a:pt x="21056" y="7899"/>
                  </a:lnTo>
                  <a:lnTo>
                    <a:pt x="0" y="0"/>
                  </a:lnTo>
                  <a:lnTo>
                    <a:pt x="0" y="9651"/>
                  </a:lnTo>
                </a:path>
              </a:pathLst>
            </a:custGeom>
            <a:ln w="4572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0" name="object 30"/>
            <p:cNvSpPr/>
            <p:nvPr/>
          </p:nvSpPr>
          <p:spPr>
            <a:xfrm>
              <a:off x="3590137" y="2357577"/>
              <a:ext cx="57150" cy="100965"/>
            </a:xfrm>
            <a:custGeom>
              <a:avLst/>
              <a:gdLst/>
              <a:ahLst/>
              <a:cxnLst/>
              <a:rect l="l" t="t" r="r" b="b"/>
              <a:pathLst>
                <a:path w="57150" h="100964">
                  <a:moveTo>
                    <a:pt x="35115" y="0"/>
                  </a:moveTo>
                  <a:lnTo>
                    <a:pt x="21945" y="1739"/>
                  </a:lnTo>
                  <a:lnTo>
                    <a:pt x="0" y="5257"/>
                  </a:lnTo>
                  <a:lnTo>
                    <a:pt x="0" y="35102"/>
                  </a:lnTo>
                  <a:lnTo>
                    <a:pt x="32473" y="28956"/>
                  </a:lnTo>
                  <a:lnTo>
                    <a:pt x="32473" y="76352"/>
                  </a:lnTo>
                  <a:lnTo>
                    <a:pt x="24587" y="77241"/>
                  </a:lnTo>
                  <a:lnTo>
                    <a:pt x="24587" y="91287"/>
                  </a:lnTo>
                  <a:lnTo>
                    <a:pt x="43002" y="100926"/>
                  </a:lnTo>
                  <a:lnTo>
                    <a:pt x="57048" y="99174"/>
                  </a:lnTo>
                  <a:lnTo>
                    <a:pt x="57048" y="7886"/>
                  </a:lnTo>
                  <a:lnTo>
                    <a:pt x="35115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1" name="object 31"/>
            <p:cNvSpPr/>
            <p:nvPr/>
          </p:nvSpPr>
          <p:spPr>
            <a:xfrm>
              <a:off x="3028314" y="2100364"/>
              <a:ext cx="823594" cy="589915"/>
            </a:xfrm>
            <a:custGeom>
              <a:avLst/>
              <a:gdLst/>
              <a:ahLst/>
              <a:cxnLst/>
              <a:rect l="l" t="t" r="r" b="b"/>
              <a:pathLst>
                <a:path w="823595" h="589914">
                  <a:moveTo>
                    <a:pt x="6146" y="589889"/>
                  </a:moveTo>
                  <a:lnTo>
                    <a:pt x="5283" y="587273"/>
                  </a:lnTo>
                  <a:lnTo>
                    <a:pt x="2654" y="586384"/>
                  </a:lnTo>
                  <a:lnTo>
                    <a:pt x="0" y="587273"/>
                  </a:lnTo>
                  <a:lnTo>
                    <a:pt x="0" y="562673"/>
                  </a:lnTo>
                  <a:lnTo>
                    <a:pt x="889" y="560933"/>
                  </a:lnTo>
                  <a:lnTo>
                    <a:pt x="2654" y="560044"/>
                  </a:lnTo>
                  <a:lnTo>
                    <a:pt x="6146" y="560044"/>
                  </a:lnTo>
                </a:path>
                <a:path w="823595" h="589914">
                  <a:moveTo>
                    <a:pt x="812876" y="0"/>
                  </a:moveTo>
                  <a:lnTo>
                    <a:pt x="813752" y="487184"/>
                  </a:lnTo>
                  <a:lnTo>
                    <a:pt x="823417" y="489826"/>
                  </a:lnTo>
                  <a:lnTo>
                    <a:pt x="105346" y="589889"/>
                  </a:lnTo>
                </a:path>
                <a:path w="823595" h="589914">
                  <a:moveTo>
                    <a:pt x="813752" y="487184"/>
                  </a:moveTo>
                  <a:lnTo>
                    <a:pt x="106235" y="582866"/>
                  </a:lnTo>
                </a:path>
                <a:path w="823595" h="589914">
                  <a:moveTo>
                    <a:pt x="528459" y="13182"/>
                  </a:moveTo>
                  <a:lnTo>
                    <a:pt x="528459" y="522312"/>
                  </a:lnTo>
                </a:path>
                <a:path w="823595" h="589914">
                  <a:moveTo>
                    <a:pt x="545147" y="13182"/>
                  </a:moveTo>
                  <a:lnTo>
                    <a:pt x="545147" y="522312"/>
                  </a:lnTo>
                </a:path>
                <a:path w="823595" h="589914">
                  <a:moveTo>
                    <a:pt x="105346" y="498614"/>
                  </a:moveTo>
                  <a:lnTo>
                    <a:pt x="112369" y="498614"/>
                  </a:lnTo>
                  <a:lnTo>
                    <a:pt x="113258" y="467880"/>
                  </a:lnTo>
                  <a:lnTo>
                    <a:pt x="106235" y="467880"/>
                  </a:lnTo>
                </a:path>
                <a:path w="823595" h="589914">
                  <a:moveTo>
                    <a:pt x="106235" y="478421"/>
                  </a:moveTo>
                  <a:lnTo>
                    <a:pt x="112369" y="478421"/>
                  </a:lnTo>
                </a:path>
                <a:path w="823595" h="589914">
                  <a:moveTo>
                    <a:pt x="106235" y="488950"/>
                  </a:moveTo>
                  <a:lnTo>
                    <a:pt x="112369" y="488950"/>
                  </a:lnTo>
                </a:path>
                <a:path w="823595" h="589914">
                  <a:moveTo>
                    <a:pt x="106235" y="113233"/>
                  </a:moveTo>
                  <a:lnTo>
                    <a:pt x="113258" y="113233"/>
                  </a:lnTo>
                  <a:lnTo>
                    <a:pt x="113258" y="83400"/>
                  </a:lnTo>
                  <a:lnTo>
                    <a:pt x="107111" y="82511"/>
                  </a:lnTo>
                </a:path>
                <a:path w="823595" h="589914">
                  <a:moveTo>
                    <a:pt x="107111" y="93040"/>
                  </a:moveTo>
                  <a:lnTo>
                    <a:pt x="113258" y="93040"/>
                  </a:lnTo>
                </a:path>
                <a:path w="823595" h="589914">
                  <a:moveTo>
                    <a:pt x="107111" y="103593"/>
                  </a:moveTo>
                  <a:lnTo>
                    <a:pt x="113258" y="103593"/>
                  </a:lnTo>
                </a:path>
              </a:pathLst>
            </a:custGeom>
            <a:ln w="4572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2" name="object 32"/>
            <p:cNvSpPr/>
            <p:nvPr/>
          </p:nvSpPr>
          <p:spPr>
            <a:xfrm>
              <a:off x="2997593" y="2095093"/>
              <a:ext cx="63500" cy="60960"/>
            </a:xfrm>
            <a:custGeom>
              <a:avLst/>
              <a:gdLst/>
              <a:ahLst/>
              <a:cxnLst/>
              <a:rect l="l" t="t" r="r" b="b"/>
              <a:pathLst>
                <a:path w="63500" h="60960">
                  <a:moveTo>
                    <a:pt x="63207" y="21945"/>
                  </a:moveTo>
                  <a:lnTo>
                    <a:pt x="56489" y="25666"/>
                  </a:lnTo>
                  <a:lnTo>
                    <a:pt x="49707" y="27330"/>
                  </a:lnTo>
                  <a:lnTo>
                    <a:pt x="43078" y="26517"/>
                  </a:lnTo>
                  <a:lnTo>
                    <a:pt x="36868" y="22821"/>
                  </a:lnTo>
                  <a:lnTo>
                    <a:pt x="34404" y="20358"/>
                  </a:lnTo>
                  <a:lnTo>
                    <a:pt x="37744" y="1752"/>
                  </a:lnTo>
                  <a:lnTo>
                    <a:pt x="31762" y="4724"/>
                  </a:lnTo>
                  <a:lnTo>
                    <a:pt x="24790" y="5715"/>
                  </a:lnTo>
                  <a:lnTo>
                    <a:pt x="17500" y="4724"/>
                  </a:lnTo>
                  <a:lnTo>
                    <a:pt x="10541" y="1752"/>
                  </a:lnTo>
                  <a:lnTo>
                    <a:pt x="6159" y="0"/>
                  </a:lnTo>
                  <a:lnTo>
                    <a:pt x="0" y="1752"/>
                  </a:lnTo>
                  <a:lnTo>
                    <a:pt x="0" y="35991"/>
                  </a:lnTo>
                  <a:lnTo>
                    <a:pt x="889" y="41262"/>
                  </a:lnTo>
                  <a:lnTo>
                    <a:pt x="6159" y="42138"/>
                  </a:lnTo>
                  <a:lnTo>
                    <a:pt x="8788" y="38633"/>
                  </a:lnTo>
                  <a:lnTo>
                    <a:pt x="12293" y="35991"/>
                  </a:lnTo>
                  <a:lnTo>
                    <a:pt x="24574" y="34239"/>
                  </a:lnTo>
                  <a:lnTo>
                    <a:pt x="31610" y="35991"/>
                  </a:lnTo>
                  <a:lnTo>
                    <a:pt x="31610" y="60566"/>
                  </a:lnTo>
                  <a:lnTo>
                    <a:pt x="37744" y="60566"/>
                  </a:lnTo>
                  <a:lnTo>
                    <a:pt x="43014" y="57061"/>
                  </a:lnTo>
                  <a:lnTo>
                    <a:pt x="56184" y="54419"/>
                  </a:lnTo>
                  <a:lnTo>
                    <a:pt x="62318" y="57061"/>
                  </a:lnTo>
                  <a:lnTo>
                    <a:pt x="63207" y="21945"/>
                  </a:lnTo>
                  <a:close/>
                </a:path>
              </a:pathLst>
            </a:custGeom>
            <a:solidFill>
              <a:srgbClr val="AAACA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3" name="object 33"/>
            <p:cNvSpPr/>
            <p:nvPr/>
          </p:nvSpPr>
          <p:spPr>
            <a:xfrm>
              <a:off x="3003753" y="2096846"/>
              <a:ext cx="0" cy="38735"/>
            </a:xfrm>
            <a:custGeom>
              <a:avLst/>
              <a:gdLst/>
              <a:ahLst/>
              <a:cxnLst/>
              <a:rect l="l" t="t" r="r" b="b"/>
              <a:pathLst>
                <a:path h="38735">
                  <a:moveTo>
                    <a:pt x="0" y="0"/>
                  </a:moveTo>
                  <a:lnTo>
                    <a:pt x="0" y="38620"/>
                  </a:lnTo>
                </a:path>
              </a:pathLst>
            </a:custGeom>
            <a:ln w="4572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4" name="object 34"/>
            <p:cNvSpPr/>
            <p:nvPr/>
          </p:nvSpPr>
          <p:spPr>
            <a:xfrm>
              <a:off x="3633139" y="2365463"/>
              <a:ext cx="14604" cy="1905"/>
            </a:xfrm>
            <a:custGeom>
              <a:avLst/>
              <a:gdLst/>
              <a:ahLst/>
              <a:cxnLst/>
              <a:rect l="l" t="t" r="r" b="b"/>
              <a:pathLst>
                <a:path w="14604" h="1905">
                  <a:moveTo>
                    <a:pt x="-2286" y="876"/>
                  </a:moveTo>
                  <a:lnTo>
                    <a:pt x="16332" y="876"/>
                  </a:lnTo>
                </a:path>
              </a:pathLst>
            </a:custGeom>
            <a:ln w="6324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5" name="object 35"/>
            <p:cNvSpPr/>
            <p:nvPr/>
          </p:nvSpPr>
          <p:spPr>
            <a:xfrm>
              <a:off x="3614724" y="2433929"/>
              <a:ext cx="8255" cy="1270"/>
            </a:xfrm>
            <a:custGeom>
              <a:avLst/>
              <a:gdLst/>
              <a:ahLst/>
              <a:cxnLst/>
              <a:rect l="l" t="t" r="r" b="b"/>
              <a:pathLst>
                <a:path w="8254" h="1269">
                  <a:moveTo>
                    <a:pt x="-2286" y="444"/>
                  </a:moveTo>
                  <a:lnTo>
                    <a:pt x="10172" y="444"/>
                  </a:lnTo>
                </a:path>
              </a:pathLst>
            </a:custGeom>
            <a:ln w="546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6" name="object 36"/>
            <p:cNvSpPr/>
            <p:nvPr/>
          </p:nvSpPr>
          <p:spPr>
            <a:xfrm>
              <a:off x="3609441" y="2374239"/>
              <a:ext cx="1270" cy="8890"/>
            </a:xfrm>
            <a:custGeom>
              <a:avLst/>
              <a:gdLst/>
              <a:ahLst/>
              <a:cxnLst/>
              <a:rect l="l" t="t" r="r" b="b"/>
              <a:pathLst>
                <a:path w="1270" h="8889">
                  <a:moveTo>
                    <a:pt x="876" y="8788"/>
                  </a:moveTo>
                  <a:lnTo>
                    <a:pt x="876" y="0"/>
                  </a:lnTo>
                  <a:lnTo>
                    <a:pt x="0" y="0"/>
                  </a:lnTo>
                  <a:lnTo>
                    <a:pt x="0" y="8788"/>
                  </a:lnTo>
                  <a:lnTo>
                    <a:pt x="876" y="8788"/>
                  </a:lnTo>
                  <a:close/>
                </a:path>
              </a:pathLst>
            </a:custGeom>
            <a:ln w="4572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7" name="object 37"/>
            <p:cNvSpPr/>
            <p:nvPr/>
          </p:nvSpPr>
          <p:spPr>
            <a:xfrm>
              <a:off x="3113468" y="2083676"/>
              <a:ext cx="751840" cy="753745"/>
            </a:xfrm>
            <a:custGeom>
              <a:avLst/>
              <a:gdLst/>
              <a:ahLst/>
              <a:cxnLst/>
              <a:rect l="l" t="t" r="r" b="b"/>
              <a:pathLst>
                <a:path w="751839" h="753744">
                  <a:moveTo>
                    <a:pt x="751433" y="0"/>
                  </a:moveTo>
                  <a:lnTo>
                    <a:pt x="0" y="29870"/>
                  </a:lnTo>
                  <a:lnTo>
                    <a:pt x="0" y="753186"/>
                  </a:lnTo>
                  <a:lnTo>
                    <a:pt x="20193" y="749668"/>
                  </a:lnTo>
                  <a:lnTo>
                    <a:pt x="21958" y="48298"/>
                  </a:lnTo>
                  <a:lnTo>
                    <a:pt x="751433" y="15811"/>
                  </a:lnTo>
                  <a:lnTo>
                    <a:pt x="751433" y="0"/>
                  </a:lnTo>
                  <a:close/>
                </a:path>
              </a:pathLst>
            </a:custGeom>
            <a:solidFill>
              <a:srgbClr val="D9DBDC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8" name="object 38"/>
            <p:cNvSpPr/>
            <p:nvPr/>
          </p:nvSpPr>
          <p:spPr>
            <a:xfrm>
              <a:off x="3556774" y="2113546"/>
              <a:ext cx="17145" cy="509270"/>
            </a:xfrm>
            <a:custGeom>
              <a:avLst/>
              <a:gdLst/>
              <a:ahLst/>
              <a:cxnLst/>
              <a:rect l="l" t="t" r="r" b="b"/>
              <a:pathLst>
                <a:path w="17145" h="509269">
                  <a:moveTo>
                    <a:pt x="16687" y="0"/>
                  </a:moveTo>
                  <a:lnTo>
                    <a:pt x="0" y="0"/>
                  </a:lnTo>
                  <a:lnTo>
                    <a:pt x="0" y="509130"/>
                  </a:lnTo>
                  <a:lnTo>
                    <a:pt x="16687" y="509130"/>
                  </a:lnTo>
                  <a:lnTo>
                    <a:pt x="16687" y="0"/>
                  </a:lnTo>
                  <a:close/>
                </a:path>
              </a:pathLst>
            </a:custGeom>
            <a:solidFill>
              <a:srgbClr val="66676A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9" name="object 39"/>
            <p:cNvSpPr/>
            <p:nvPr/>
          </p:nvSpPr>
          <p:spPr>
            <a:xfrm>
              <a:off x="3556774" y="2113546"/>
              <a:ext cx="17145" cy="509270"/>
            </a:xfrm>
            <a:custGeom>
              <a:avLst/>
              <a:gdLst/>
              <a:ahLst/>
              <a:cxnLst/>
              <a:rect l="l" t="t" r="r" b="b"/>
              <a:pathLst>
                <a:path w="17145" h="509269">
                  <a:moveTo>
                    <a:pt x="16687" y="509130"/>
                  </a:moveTo>
                  <a:lnTo>
                    <a:pt x="0" y="509130"/>
                  </a:lnTo>
                  <a:lnTo>
                    <a:pt x="0" y="0"/>
                  </a:lnTo>
                  <a:lnTo>
                    <a:pt x="16687" y="0"/>
                  </a:lnTo>
                  <a:lnTo>
                    <a:pt x="16687" y="509130"/>
                  </a:lnTo>
                  <a:close/>
                </a:path>
              </a:pathLst>
            </a:custGeom>
            <a:ln w="4572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0" name="object 40"/>
            <p:cNvSpPr/>
            <p:nvPr/>
          </p:nvSpPr>
          <p:spPr>
            <a:xfrm>
              <a:off x="3003753" y="2041550"/>
              <a:ext cx="848994" cy="553085"/>
            </a:xfrm>
            <a:custGeom>
              <a:avLst/>
              <a:gdLst/>
              <a:ahLst/>
              <a:cxnLst/>
              <a:rect l="l" t="t" r="r" b="b"/>
              <a:pathLst>
                <a:path w="848995" h="553085">
                  <a:moveTo>
                    <a:pt x="708380" y="9639"/>
                  </a:moveTo>
                  <a:lnTo>
                    <a:pt x="674154" y="0"/>
                  </a:lnTo>
                  <a:lnTo>
                    <a:pt x="0" y="17551"/>
                  </a:lnTo>
                  <a:lnTo>
                    <a:pt x="56337" y="45504"/>
                  </a:lnTo>
                  <a:lnTo>
                    <a:pt x="57048" y="31597"/>
                  </a:lnTo>
                  <a:lnTo>
                    <a:pt x="708380" y="9639"/>
                  </a:lnTo>
                  <a:close/>
                </a:path>
                <a:path w="848995" h="553085">
                  <a:moveTo>
                    <a:pt x="848677" y="550710"/>
                  </a:moveTo>
                  <a:lnTo>
                    <a:pt x="847979" y="58813"/>
                  </a:lnTo>
                  <a:lnTo>
                    <a:pt x="834059" y="59436"/>
                  </a:lnTo>
                  <a:lnTo>
                    <a:pt x="834059" y="552907"/>
                  </a:lnTo>
                  <a:lnTo>
                    <a:pt x="848677" y="550710"/>
                  </a:lnTo>
                  <a:close/>
                </a:path>
              </a:pathLst>
            </a:custGeom>
            <a:solidFill>
              <a:srgbClr val="D9DBDC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1" name="object 41"/>
            <p:cNvSpPr/>
            <p:nvPr/>
          </p:nvSpPr>
          <p:spPr>
            <a:xfrm>
              <a:off x="3771137" y="2053844"/>
              <a:ext cx="11430" cy="1905"/>
            </a:xfrm>
            <a:custGeom>
              <a:avLst/>
              <a:gdLst/>
              <a:ahLst/>
              <a:cxnLst/>
              <a:rect l="l" t="t" r="r" b="b"/>
              <a:pathLst>
                <a:path w="11429" h="1905">
                  <a:moveTo>
                    <a:pt x="11429" y="88"/>
                  </a:moveTo>
                  <a:lnTo>
                    <a:pt x="11163" y="0"/>
                  </a:lnTo>
                  <a:lnTo>
                    <a:pt x="0" y="1612"/>
                  </a:lnTo>
                  <a:lnTo>
                    <a:pt x="11429" y="88"/>
                  </a:lnTo>
                  <a:close/>
                </a:path>
              </a:pathLst>
            </a:custGeom>
            <a:ln w="4572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2" name="object 42"/>
            <p:cNvSpPr/>
            <p:nvPr/>
          </p:nvSpPr>
          <p:spPr>
            <a:xfrm>
              <a:off x="3060090" y="2048789"/>
              <a:ext cx="722630" cy="38735"/>
            </a:xfrm>
            <a:custGeom>
              <a:avLst/>
              <a:gdLst/>
              <a:ahLst/>
              <a:cxnLst/>
              <a:rect l="l" t="t" r="r" b="b"/>
              <a:pathLst>
                <a:path w="722629" h="38735">
                  <a:moveTo>
                    <a:pt x="707821" y="0"/>
                  </a:moveTo>
                  <a:lnTo>
                    <a:pt x="652043" y="2400"/>
                  </a:lnTo>
                  <a:lnTo>
                    <a:pt x="711" y="24358"/>
                  </a:lnTo>
                  <a:lnTo>
                    <a:pt x="0" y="38265"/>
                  </a:lnTo>
                  <a:lnTo>
                    <a:pt x="710869" y="18224"/>
                  </a:lnTo>
                  <a:lnTo>
                    <a:pt x="711047" y="6667"/>
                  </a:lnTo>
                  <a:lnTo>
                    <a:pt x="722210" y="5054"/>
                  </a:lnTo>
                  <a:lnTo>
                    <a:pt x="707821" y="0"/>
                  </a:lnTo>
                  <a:close/>
                </a:path>
              </a:pathLst>
            </a:custGeom>
            <a:solidFill>
              <a:srgbClr val="66676A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3" name="object 43"/>
            <p:cNvSpPr/>
            <p:nvPr/>
          </p:nvSpPr>
          <p:spPr>
            <a:xfrm>
              <a:off x="3060090" y="2048789"/>
              <a:ext cx="722630" cy="38735"/>
            </a:xfrm>
            <a:custGeom>
              <a:avLst/>
              <a:gdLst/>
              <a:ahLst/>
              <a:cxnLst/>
              <a:rect l="l" t="t" r="r" b="b"/>
              <a:pathLst>
                <a:path w="722629" h="38735">
                  <a:moveTo>
                    <a:pt x="711047" y="6667"/>
                  </a:moveTo>
                  <a:lnTo>
                    <a:pt x="722210" y="5054"/>
                  </a:lnTo>
                  <a:lnTo>
                    <a:pt x="707821" y="0"/>
                  </a:lnTo>
                  <a:lnTo>
                    <a:pt x="652043" y="2400"/>
                  </a:lnTo>
                  <a:lnTo>
                    <a:pt x="711" y="24358"/>
                  </a:lnTo>
                  <a:lnTo>
                    <a:pt x="0" y="38265"/>
                  </a:lnTo>
                  <a:lnTo>
                    <a:pt x="710869" y="18224"/>
                  </a:lnTo>
                  <a:lnTo>
                    <a:pt x="711047" y="6667"/>
                  </a:lnTo>
                  <a:close/>
                </a:path>
              </a:pathLst>
            </a:custGeom>
            <a:ln w="4572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4" name="object 44"/>
            <p:cNvSpPr/>
            <p:nvPr/>
          </p:nvSpPr>
          <p:spPr>
            <a:xfrm>
              <a:off x="3060090" y="2055456"/>
              <a:ext cx="805180" cy="58419"/>
            </a:xfrm>
            <a:custGeom>
              <a:avLst/>
              <a:gdLst/>
              <a:ahLst/>
              <a:cxnLst/>
              <a:rect l="l" t="t" r="r" b="b"/>
              <a:pathLst>
                <a:path w="805179" h="58419">
                  <a:moveTo>
                    <a:pt x="711047" y="0"/>
                  </a:moveTo>
                  <a:lnTo>
                    <a:pt x="710869" y="11556"/>
                  </a:lnTo>
                  <a:lnTo>
                    <a:pt x="0" y="31597"/>
                  </a:lnTo>
                  <a:lnTo>
                    <a:pt x="53378" y="58089"/>
                  </a:lnTo>
                  <a:lnTo>
                    <a:pt x="804811" y="28219"/>
                  </a:lnTo>
                  <a:lnTo>
                    <a:pt x="711250" y="5524"/>
                  </a:lnTo>
                  <a:lnTo>
                    <a:pt x="711047" y="0"/>
                  </a:lnTo>
                  <a:close/>
                </a:path>
              </a:pathLst>
            </a:custGeom>
            <a:solidFill>
              <a:srgbClr val="D9DBDC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5" name="object 45"/>
            <p:cNvSpPr/>
            <p:nvPr/>
          </p:nvSpPr>
          <p:spPr>
            <a:xfrm>
              <a:off x="3003753" y="2041550"/>
              <a:ext cx="861694" cy="795655"/>
            </a:xfrm>
            <a:custGeom>
              <a:avLst/>
              <a:gdLst/>
              <a:ahLst/>
              <a:cxnLst/>
              <a:rect l="l" t="t" r="r" b="b"/>
              <a:pathLst>
                <a:path w="861695" h="795655">
                  <a:moveTo>
                    <a:pt x="608330" y="327418"/>
                  </a:moveTo>
                  <a:lnTo>
                    <a:pt x="599541" y="324789"/>
                  </a:lnTo>
                  <a:lnTo>
                    <a:pt x="596036" y="324789"/>
                  </a:lnTo>
                  <a:lnTo>
                    <a:pt x="591642" y="327418"/>
                  </a:lnTo>
                  <a:lnTo>
                    <a:pt x="590765" y="332689"/>
                  </a:lnTo>
                  <a:lnTo>
                    <a:pt x="589902" y="337959"/>
                  </a:lnTo>
                  <a:lnTo>
                    <a:pt x="591642" y="343217"/>
                  </a:lnTo>
                  <a:lnTo>
                    <a:pt x="596036" y="344119"/>
                  </a:lnTo>
                  <a:lnTo>
                    <a:pt x="603935" y="346748"/>
                  </a:lnTo>
                  <a:lnTo>
                    <a:pt x="608330" y="347624"/>
                  </a:lnTo>
                  <a:lnTo>
                    <a:pt x="612711" y="344119"/>
                  </a:lnTo>
                  <a:lnTo>
                    <a:pt x="614476" y="338836"/>
                  </a:lnTo>
                  <a:lnTo>
                    <a:pt x="615353" y="333578"/>
                  </a:lnTo>
                  <a:lnTo>
                    <a:pt x="612711" y="329184"/>
                  </a:lnTo>
                  <a:lnTo>
                    <a:pt x="608330" y="327418"/>
                  </a:lnTo>
                  <a:lnTo>
                    <a:pt x="604799" y="326555"/>
                  </a:lnTo>
                  <a:lnTo>
                    <a:pt x="600417" y="330073"/>
                  </a:lnTo>
                  <a:lnTo>
                    <a:pt x="598665" y="335330"/>
                  </a:lnTo>
                  <a:lnTo>
                    <a:pt x="597789" y="340588"/>
                  </a:lnTo>
                  <a:lnTo>
                    <a:pt x="600417" y="345846"/>
                  </a:lnTo>
                  <a:lnTo>
                    <a:pt x="603935" y="346748"/>
                  </a:lnTo>
                  <a:lnTo>
                    <a:pt x="608330" y="327418"/>
                  </a:lnTo>
                  <a:close/>
                </a:path>
                <a:path w="861695" h="795655">
                  <a:moveTo>
                    <a:pt x="55295" y="646950"/>
                  </a:moveTo>
                  <a:lnTo>
                    <a:pt x="30708" y="648703"/>
                  </a:lnTo>
                  <a:lnTo>
                    <a:pt x="30708" y="618858"/>
                  </a:lnTo>
                  <a:lnTo>
                    <a:pt x="55295" y="617105"/>
                  </a:lnTo>
                </a:path>
                <a:path w="861695" h="795655">
                  <a:moveTo>
                    <a:pt x="57048" y="61429"/>
                  </a:moveTo>
                  <a:lnTo>
                    <a:pt x="57048" y="45656"/>
                  </a:lnTo>
                  <a:lnTo>
                    <a:pt x="0" y="17551"/>
                  </a:lnTo>
                  <a:lnTo>
                    <a:pt x="0" y="32486"/>
                  </a:lnTo>
                  <a:lnTo>
                    <a:pt x="57048" y="61429"/>
                  </a:lnTo>
                  <a:close/>
                </a:path>
                <a:path w="861695" h="795655">
                  <a:moveTo>
                    <a:pt x="0" y="17551"/>
                  </a:moveTo>
                  <a:lnTo>
                    <a:pt x="674154" y="0"/>
                  </a:lnTo>
                  <a:lnTo>
                    <a:pt x="708380" y="9639"/>
                  </a:lnTo>
                </a:path>
                <a:path w="861695" h="795655">
                  <a:moveTo>
                    <a:pt x="765454" y="7899"/>
                  </a:moveTo>
                  <a:lnTo>
                    <a:pt x="57048" y="31597"/>
                  </a:lnTo>
                  <a:lnTo>
                    <a:pt x="66713" y="35979"/>
                  </a:lnTo>
                  <a:lnTo>
                    <a:pt x="779500" y="12293"/>
                  </a:lnTo>
                  <a:lnTo>
                    <a:pt x="765454" y="7899"/>
                  </a:lnTo>
                  <a:close/>
                </a:path>
                <a:path w="861695" h="795655">
                  <a:moveTo>
                    <a:pt x="57048" y="31597"/>
                  </a:moveTo>
                  <a:lnTo>
                    <a:pt x="56159" y="709295"/>
                  </a:lnTo>
                  <a:lnTo>
                    <a:pt x="109715" y="795312"/>
                  </a:lnTo>
                  <a:lnTo>
                    <a:pt x="109715" y="71996"/>
                  </a:lnTo>
                  <a:lnTo>
                    <a:pt x="57048" y="45656"/>
                  </a:lnTo>
                  <a:lnTo>
                    <a:pt x="767207" y="25463"/>
                  </a:lnTo>
                  <a:lnTo>
                    <a:pt x="767207" y="13182"/>
                  </a:lnTo>
                </a:path>
                <a:path w="861695" h="795655">
                  <a:moveTo>
                    <a:pt x="613600" y="340588"/>
                  </a:moveTo>
                  <a:lnTo>
                    <a:pt x="618858" y="343217"/>
                  </a:lnTo>
                  <a:lnTo>
                    <a:pt x="618858" y="397649"/>
                  </a:lnTo>
                  <a:lnTo>
                    <a:pt x="610971" y="393268"/>
                  </a:lnTo>
                  <a:lnTo>
                    <a:pt x="610971" y="407314"/>
                  </a:lnTo>
                  <a:lnTo>
                    <a:pt x="629386" y="416953"/>
                  </a:lnTo>
                  <a:lnTo>
                    <a:pt x="629386" y="325666"/>
                  </a:lnTo>
                  <a:lnTo>
                    <a:pt x="608330" y="317766"/>
                  </a:lnTo>
                  <a:lnTo>
                    <a:pt x="608330" y="327418"/>
                  </a:lnTo>
                </a:path>
                <a:path w="861695" h="795655">
                  <a:moveTo>
                    <a:pt x="629386" y="416953"/>
                  </a:moveTo>
                  <a:lnTo>
                    <a:pt x="643432" y="415201"/>
                  </a:lnTo>
                  <a:lnTo>
                    <a:pt x="643432" y="323913"/>
                  </a:lnTo>
                  <a:lnTo>
                    <a:pt x="621499" y="316026"/>
                  </a:lnTo>
                  <a:lnTo>
                    <a:pt x="608330" y="317766"/>
                  </a:lnTo>
                  <a:lnTo>
                    <a:pt x="586384" y="321284"/>
                  </a:lnTo>
                  <a:lnTo>
                    <a:pt x="586384" y="351129"/>
                  </a:lnTo>
                  <a:lnTo>
                    <a:pt x="618858" y="344982"/>
                  </a:lnTo>
                </a:path>
                <a:path w="861695" h="795655">
                  <a:moveTo>
                    <a:pt x="31584" y="50038"/>
                  </a:moveTo>
                  <a:lnTo>
                    <a:pt x="33350" y="618858"/>
                  </a:lnTo>
                </a:path>
                <a:path w="861695" h="795655">
                  <a:moveTo>
                    <a:pt x="37731" y="648703"/>
                  </a:moveTo>
                  <a:lnTo>
                    <a:pt x="56159" y="675919"/>
                  </a:lnTo>
                </a:path>
                <a:path w="861695" h="795655">
                  <a:moveTo>
                    <a:pt x="30708" y="618858"/>
                  </a:moveTo>
                  <a:lnTo>
                    <a:pt x="27216" y="618858"/>
                  </a:lnTo>
                  <a:lnTo>
                    <a:pt x="25450" y="619747"/>
                  </a:lnTo>
                  <a:lnTo>
                    <a:pt x="24561" y="621487"/>
                  </a:lnTo>
                  <a:lnTo>
                    <a:pt x="24561" y="646087"/>
                  </a:lnTo>
                  <a:lnTo>
                    <a:pt x="27216" y="645198"/>
                  </a:lnTo>
                  <a:lnTo>
                    <a:pt x="29845" y="646087"/>
                  </a:lnTo>
                  <a:lnTo>
                    <a:pt x="30708" y="648703"/>
                  </a:lnTo>
                </a:path>
                <a:path w="861695" h="795655">
                  <a:moveTo>
                    <a:pt x="109715" y="795312"/>
                  </a:moveTo>
                  <a:lnTo>
                    <a:pt x="848855" y="667143"/>
                  </a:lnTo>
                  <a:lnTo>
                    <a:pt x="847979" y="58813"/>
                  </a:lnTo>
                </a:path>
                <a:path w="861695" h="795655">
                  <a:moveTo>
                    <a:pt x="766318" y="19316"/>
                  </a:moveTo>
                  <a:lnTo>
                    <a:pt x="861148" y="42125"/>
                  </a:lnTo>
                  <a:lnTo>
                    <a:pt x="861148" y="57937"/>
                  </a:lnTo>
                  <a:lnTo>
                    <a:pt x="131673" y="90424"/>
                  </a:lnTo>
                  <a:lnTo>
                    <a:pt x="129908" y="791794"/>
                  </a:lnTo>
                </a:path>
                <a:path w="861695" h="795655">
                  <a:moveTo>
                    <a:pt x="109715" y="71996"/>
                  </a:moveTo>
                  <a:lnTo>
                    <a:pt x="861148" y="42125"/>
                  </a:lnTo>
                </a:path>
                <a:path w="861695" h="795655">
                  <a:moveTo>
                    <a:pt x="837438" y="58813"/>
                  </a:moveTo>
                  <a:lnTo>
                    <a:pt x="838314" y="545998"/>
                  </a:lnTo>
                  <a:lnTo>
                    <a:pt x="847979" y="548640"/>
                  </a:lnTo>
                  <a:lnTo>
                    <a:pt x="129908" y="648703"/>
                  </a:lnTo>
                </a:path>
                <a:path w="861695" h="795655">
                  <a:moveTo>
                    <a:pt x="838314" y="545998"/>
                  </a:moveTo>
                  <a:lnTo>
                    <a:pt x="130797" y="641680"/>
                  </a:lnTo>
                </a:path>
                <a:path w="861695" h="795655">
                  <a:moveTo>
                    <a:pt x="553021" y="71996"/>
                  </a:moveTo>
                  <a:lnTo>
                    <a:pt x="553021" y="581126"/>
                  </a:lnTo>
                </a:path>
                <a:path w="861695" h="795655">
                  <a:moveTo>
                    <a:pt x="569709" y="71996"/>
                  </a:moveTo>
                  <a:lnTo>
                    <a:pt x="569709" y="581126"/>
                  </a:lnTo>
                </a:path>
                <a:path w="861695" h="795655">
                  <a:moveTo>
                    <a:pt x="129908" y="557428"/>
                  </a:moveTo>
                  <a:lnTo>
                    <a:pt x="136931" y="557428"/>
                  </a:lnTo>
                  <a:lnTo>
                    <a:pt x="137820" y="526694"/>
                  </a:lnTo>
                  <a:lnTo>
                    <a:pt x="130797" y="526694"/>
                  </a:lnTo>
                </a:path>
                <a:path w="861695" h="795655">
                  <a:moveTo>
                    <a:pt x="130797" y="537235"/>
                  </a:moveTo>
                  <a:lnTo>
                    <a:pt x="136931" y="537235"/>
                  </a:lnTo>
                </a:path>
                <a:path w="861695" h="795655">
                  <a:moveTo>
                    <a:pt x="130797" y="547763"/>
                  </a:moveTo>
                  <a:lnTo>
                    <a:pt x="136931" y="547763"/>
                  </a:lnTo>
                </a:path>
                <a:path w="861695" h="795655">
                  <a:moveTo>
                    <a:pt x="130797" y="172046"/>
                  </a:moveTo>
                  <a:lnTo>
                    <a:pt x="137820" y="172046"/>
                  </a:lnTo>
                  <a:lnTo>
                    <a:pt x="137820" y="142214"/>
                  </a:lnTo>
                  <a:lnTo>
                    <a:pt x="131673" y="141325"/>
                  </a:lnTo>
                </a:path>
                <a:path w="861695" h="795655">
                  <a:moveTo>
                    <a:pt x="131673" y="151853"/>
                  </a:moveTo>
                  <a:lnTo>
                    <a:pt x="137820" y="151853"/>
                  </a:lnTo>
                </a:path>
                <a:path w="861695" h="795655">
                  <a:moveTo>
                    <a:pt x="131673" y="162407"/>
                  </a:moveTo>
                  <a:lnTo>
                    <a:pt x="137820" y="162407"/>
                  </a:lnTo>
                </a:path>
              </a:pathLst>
            </a:custGeom>
            <a:ln w="4572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46" name="object 46"/>
            <p:cNvPicPr/>
            <p:nvPr/>
          </p:nvPicPr>
          <p:blipFill>
            <a:blip r:embed="rId7" cstate="print"/>
            <a:stretch>
              <a:fillRect/>
            </a:stretch>
          </p:blipFill>
          <p:spPr>
            <a:xfrm>
              <a:off x="2995307" y="2092807"/>
              <a:ext cx="67779" cy="65138"/>
            </a:xfrm>
            <a:prstGeom prst="rect">
              <a:avLst/>
            </a:prstGeom>
          </p:spPr>
        </p:pic>
        <p:sp>
          <p:nvSpPr>
            <p:cNvPr id="47" name="object 47"/>
            <p:cNvSpPr/>
            <p:nvPr/>
          </p:nvSpPr>
          <p:spPr>
            <a:xfrm>
              <a:off x="3633139" y="2365463"/>
              <a:ext cx="14604" cy="1905"/>
            </a:xfrm>
            <a:custGeom>
              <a:avLst/>
              <a:gdLst/>
              <a:ahLst/>
              <a:cxnLst/>
              <a:rect l="l" t="t" r="r" b="b"/>
              <a:pathLst>
                <a:path w="14604" h="1905">
                  <a:moveTo>
                    <a:pt x="-2286" y="876"/>
                  </a:moveTo>
                  <a:lnTo>
                    <a:pt x="16332" y="876"/>
                  </a:lnTo>
                </a:path>
              </a:pathLst>
            </a:custGeom>
            <a:ln w="6324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8" name="object 48"/>
            <p:cNvSpPr/>
            <p:nvPr/>
          </p:nvSpPr>
          <p:spPr>
            <a:xfrm>
              <a:off x="3614724" y="2433929"/>
              <a:ext cx="8255" cy="1270"/>
            </a:xfrm>
            <a:custGeom>
              <a:avLst/>
              <a:gdLst/>
              <a:ahLst/>
              <a:cxnLst/>
              <a:rect l="l" t="t" r="r" b="b"/>
              <a:pathLst>
                <a:path w="8254" h="1269">
                  <a:moveTo>
                    <a:pt x="-2286" y="444"/>
                  </a:moveTo>
                  <a:lnTo>
                    <a:pt x="10172" y="444"/>
                  </a:lnTo>
                </a:path>
              </a:pathLst>
            </a:custGeom>
            <a:ln w="546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9" name="object 49"/>
            <p:cNvSpPr/>
            <p:nvPr/>
          </p:nvSpPr>
          <p:spPr>
            <a:xfrm>
              <a:off x="3609441" y="2374239"/>
              <a:ext cx="1270" cy="8890"/>
            </a:xfrm>
            <a:custGeom>
              <a:avLst/>
              <a:gdLst/>
              <a:ahLst/>
              <a:cxnLst/>
              <a:rect l="l" t="t" r="r" b="b"/>
              <a:pathLst>
                <a:path w="1270" h="8889">
                  <a:moveTo>
                    <a:pt x="876" y="8788"/>
                  </a:moveTo>
                  <a:lnTo>
                    <a:pt x="876" y="0"/>
                  </a:lnTo>
                  <a:lnTo>
                    <a:pt x="0" y="0"/>
                  </a:lnTo>
                  <a:lnTo>
                    <a:pt x="0" y="8788"/>
                  </a:lnTo>
                  <a:lnTo>
                    <a:pt x="876" y="8788"/>
                  </a:lnTo>
                  <a:close/>
                </a:path>
              </a:pathLst>
            </a:custGeom>
            <a:ln w="4572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pic>
        <p:nvPicPr>
          <p:cNvPr id="50" name="object 50"/>
          <p:cNvPicPr/>
          <p:nvPr/>
        </p:nvPicPr>
        <p:blipFill>
          <a:blip r:embed="rId8" cstate="print"/>
          <a:stretch>
            <a:fillRect/>
          </a:stretch>
        </p:blipFill>
        <p:spPr>
          <a:xfrm>
            <a:off x="7472236" y="3248572"/>
            <a:ext cx="1057225" cy="702335"/>
          </a:xfrm>
          <a:prstGeom prst="rect">
            <a:avLst/>
          </a:prstGeom>
        </p:spPr>
      </p:pic>
      <p:sp>
        <p:nvSpPr>
          <p:cNvPr id="51" name="object 51"/>
          <p:cNvSpPr/>
          <p:nvPr/>
        </p:nvSpPr>
        <p:spPr>
          <a:xfrm>
            <a:off x="9983012" y="2123707"/>
            <a:ext cx="167640" cy="601345"/>
          </a:xfrm>
          <a:custGeom>
            <a:avLst/>
            <a:gdLst/>
            <a:ahLst/>
            <a:cxnLst/>
            <a:rect l="l" t="t" r="r" b="b"/>
            <a:pathLst>
              <a:path w="167639" h="601344">
                <a:moveTo>
                  <a:pt x="162793" y="442633"/>
                </a:moveTo>
                <a:lnTo>
                  <a:pt x="144779" y="442633"/>
                </a:lnTo>
                <a:lnTo>
                  <a:pt x="148932" y="449859"/>
                </a:lnTo>
                <a:lnTo>
                  <a:pt x="151206" y="457631"/>
                </a:lnTo>
                <a:lnTo>
                  <a:pt x="151206" y="465289"/>
                </a:lnTo>
                <a:lnTo>
                  <a:pt x="146956" y="484110"/>
                </a:lnTo>
                <a:lnTo>
                  <a:pt x="133932" y="500922"/>
                </a:lnTo>
                <a:lnTo>
                  <a:pt x="111724" y="513006"/>
                </a:lnTo>
                <a:lnTo>
                  <a:pt x="79921" y="517639"/>
                </a:lnTo>
                <a:lnTo>
                  <a:pt x="75425" y="517639"/>
                </a:lnTo>
                <a:lnTo>
                  <a:pt x="71780" y="521296"/>
                </a:lnTo>
                <a:lnTo>
                  <a:pt x="71780" y="601281"/>
                </a:lnTo>
                <a:lnTo>
                  <a:pt x="88036" y="601281"/>
                </a:lnTo>
                <a:lnTo>
                  <a:pt x="88036" y="533590"/>
                </a:lnTo>
                <a:lnTo>
                  <a:pt x="123430" y="526054"/>
                </a:lnTo>
                <a:lnTo>
                  <a:pt x="148188" y="510108"/>
                </a:lnTo>
                <a:lnTo>
                  <a:pt x="162733" y="488827"/>
                </a:lnTo>
                <a:lnTo>
                  <a:pt x="167487" y="465289"/>
                </a:lnTo>
                <a:lnTo>
                  <a:pt x="166736" y="455935"/>
                </a:lnTo>
                <a:lnTo>
                  <a:pt x="164495" y="446722"/>
                </a:lnTo>
                <a:lnTo>
                  <a:pt x="162793" y="442633"/>
                </a:lnTo>
                <a:close/>
              </a:path>
              <a:path w="167639" h="601344">
                <a:moveTo>
                  <a:pt x="79921" y="396049"/>
                </a:moveTo>
                <a:lnTo>
                  <a:pt x="46318" y="398442"/>
                </a:lnTo>
                <a:lnTo>
                  <a:pt x="21191" y="405357"/>
                </a:lnTo>
                <a:lnTo>
                  <a:pt x="5449" y="416393"/>
                </a:lnTo>
                <a:lnTo>
                  <a:pt x="0" y="431152"/>
                </a:lnTo>
                <a:lnTo>
                  <a:pt x="5449" y="445908"/>
                </a:lnTo>
                <a:lnTo>
                  <a:pt x="21191" y="456949"/>
                </a:lnTo>
                <a:lnTo>
                  <a:pt x="46318" y="463870"/>
                </a:lnTo>
                <a:lnTo>
                  <a:pt x="79921" y="466267"/>
                </a:lnTo>
                <a:lnTo>
                  <a:pt x="100319" y="464557"/>
                </a:lnTo>
                <a:lnTo>
                  <a:pt x="117879" y="459736"/>
                </a:lnTo>
                <a:lnTo>
                  <a:pt x="132675" y="452273"/>
                </a:lnTo>
                <a:lnTo>
                  <a:pt x="135531" y="449999"/>
                </a:lnTo>
                <a:lnTo>
                  <a:pt x="79921" y="449999"/>
                </a:lnTo>
                <a:lnTo>
                  <a:pt x="52515" y="448340"/>
                </a:lnTo>
                <a:lnTo>
                  <a:pt x="32565" y="444004"/>
                </a:lnTo>
                <a:lnTo>
                  <a:pt x="20374" y="437954"/>
                </a:lnTo>
                <a:lnTo>
                  <a:pt x="16243" y="431152"/>
                </a:lnTo>
                <a:lnTo>
                  <a:pt x="20374" y="424351"/>
                </a:lnTo>
                <a:lnTo>
                  <a:pt x="32565" y="418306"/>
                </a:lnTo>
                <a:lnTo>
                  <a:pt x="52515" y="413975"/>
                </a:lnTo>
                <a:lnTo>
                  <a:pt x="79921" y="412318"/>
                </a:lnTo>
                <a:lnTo>
                  <a:pt x="137547" y="412318"/>
                </a:lnTo>
                <a:lnTo>
                  <a:pt x="131482" y="408163"/>
                </a:lnTo>
                <a:lnTo>
                  <a:pt x="116749" y="401689"/>
                </a:lnTo>
                <a:lnTo>
                  <a:pt x="99556" y="397523"/>
                </a:lnTo>
                <a:lnTo>
                  <a:pt x="79921" y="396049"/>
                </a:lnTo>
                <a:close/>
              </a:path>
              <a:path w="167639" h="601344">
                <a:moveTo>
                  <a:pt x="137547" y="412318"/>
                </a:moveTo>
                <a:lnTo>
                  <a:pt x="79921" y="412318"/>
                </a:lnTo>
                <a:lnTo>
                  <a:pt x="97256" y="413584"/>
                </a:lnTo>
                <a:lnTo>
                  <a:pt x="112063" y="417142"/>
                </a:lnTo>
                <a:lnTo>
                  <a:pt x="124410" y="422631"/>
                </a:lnTo>
                <a:lnTo>
                  <a:pt x="134365" y="429691"/>
                </a:lnTo>
                <a:lnTo>
                  <a:pt x="124379" y="437954"/>
                </a:lnTo>
                <a:lnTo>
                  <a:pt x="112063" y="444355"/>
                </a:lnTo>
                <a:lnTo>
                  <a:pt x="97256" y="448517"/>
                </a:lnTo>
                <a:lnTo>
                  <a:pt x="79921" y="449999"/>
                </a:lnTo>
                <a:lnTo>
                  <a:pt x="135531" y="449999"/>
                </a:lnTo>
                <a:lnTo>
                  <a:pt x="144779" y="442633"/>
                </a:lnTo>
                <a:lnTo>
                  <a:pt x="162793" y="442633"/>
                </a:lnTo>
                <a:lnTo>
                  <a:pt x="160784" y="437804"/>
                </a:lnTo>
                <a:lnTo>
                  <a:pt x="155625" y="429336"/>
                </a:lnTo>
                <a:lnTo>
                  <a:pt x="160849" y="419526"/>
                </a:lnTo>
                <a:lnTo>
                  <a:pt x="161916" y="416559"/>
                </a:lnTo>
                <a:lnTo>
                  <a:pt x="143738" y="416559"/>
                </a:lnTo>
                <a:lnTo>
                  <a:pt x="137547" y="412318"/>
                </a:lnTo>
                <a:close/>
              </a:path>
              <a:path w="167639" h="601344">
                <a:moveTo>
                  <a:pt x="160941" y="357416"/>
                </a:moveTo>
                <a:lnTo>
                  <a:pt x="142849" y="357416"/>
                </a:lnTo>
                <a:lnTo>
                  <a:pt x="146480" y="364759"/>
                </a:lnTo>
                <a:lnTo>
                  <a:pt x="149094" y="372384"/>
                </a:lnTo>
                <a:lnTo>
                  <a:pt x="150675" y="380174"/>
                </a:lnTo>
                <a:lnTo>
                  <a:pt x="151206" y="388010"/>
                </a:lnTo>
                <a:lnTo>
                  <a:pt x="150723" y="395305"/>
                </a:lnTo>
                <a:lnTo>
                  <a:pt x="149296" y="402556"/>
                </a:lnTo>
                <a:lnTo>
                  <a:pt x="146957" y="409672"/>
                </a:lnTo>
                <a:lnTo>
                  <a:pt x="143738" y="416559"/>
                </a:lnTo>
                <a:lnTo>
                  <a:pt x="161916" y="416559"/>
                </a:lnTo>
                <a:lnTo>
                  <a:pt x="164552" y="409230"/>
                </a:lnTo>
                <a:lnTo>
                  <a:pt x="166757" y="398655"/>
                </a:lnTo>
                <a:lnTo>
                  <a:pt x="167487" y="388010"/>
                </a:lnTo>
                <a:lnTo>
                  <a:pt x="166634" y="376644"/>
                </a:lnTo>
                <a:lnTo>
                  <a:pt x="164091" y="365474"/>
                </a:lnTo>
                <a:lnTo>
                  <a:pt x="160941" y="357416"/>
                </a:lnTo>
                <a:close/>
              </a:path>
              <a:path w="167639" h="601344">
                <a:moveTo>
                  <a:pt x="79921" y="309041"/>
                </a:moveTo>
                <a:lnTo>
                  <a:pt x="46318" y="311435"/>
                </a:lnTo>
                <a:lnTo>
                  <a:pt x="21191" y="318349"/>
                </a:lnTo>
                <a:lnTo>
                  <a:pt x="5449" y="329385"/>
                </a:lnTo>
                <a:lnTo>
                  <a:pt x="0" y="344144"/>
                </a:lnTo>
                <a:lnTo>
                  <a:pt x="5449" y="358903"/>
                </a:lnTo>
                <a:lnTo>
                  <a:pt x="21191" y="369939"/>
                </a:lnTo>
                <a:lnTo>
                  <a:pt x="46318" y="376854"/>
                </a:lnTo>
                <a:lnTo>
                  <a:pt x="79921" y="379247"/>
                </a:lnTo>
                <a:lnTo>
                  <a:pt x="99487" y="377677"/>
                </a:lnTo>
                <a:lnTo>
                  <a:pt x="116452" y="373241"/>
                </a:lnTo>
                <a:lnTo>
                  <a:pt x="130884" y="366351"/>
                </a:lnTo>
                <a:lnTo>
                  <a:pt x="135366" y="363004"/>
                </a:lnTo>
                <a:lnTo>
                  <a:pt x="79921" y="363004"/>
                </a:lnTo>
                <a:lnTo>
                  <a:pt x="52515" y="361341"/>
                </a:lnTo>
                <a:lnTo>
                  <a:pt x="32565" y="356998"/>
                </a:lnTo>
                <a:lnTo>
                  <a:pt x="20374" y="350943"/>
                </a:lnTo>
                <a:lnTo>
                  <a:pt x="16243" y="344144"/>
                </a:lnTo>
                <a:lnTo>
                  <a:pt x="20374" y="337347"/>
                </a:lnTo>
                <a:lnTo>
                  <a:pt x="32565" y="331296"/>
                </a:lnTo>
                <a:lnTo>
                  <a:pt x="52515" y="326958"/>
                </a:lnTo>
                <a:lnTo>
                  <a:pt x="79921" y="325297"/>
                </a:lnTo>
                <a:lnTo>
                  <a:pt x="134523" y="325297"/>
                </a:lnTo>
                <a:lnTo>
                  <a:pt x="130561" y="322297"/>
                </a:lnTo>
                <a:lnTo>
                  <a:pt x="116031" y="315207"/>
                </a:lnTo>
                <a:lnTo>
                  <a:pt x="99147" y="310651"/>
                </a:lnTo>
                <a:lnTo>
                  <a:pt x="79921" y="309041"/>
                </a:lnTo>
                <a:close/>
              </a:path>
              <a:path w="167639" h="601344">
                <a:moveTo>
                  <a:pt x="134523" y="325297"/>
                </a:moveTo>
                <a:lnTo>
                  <a:pt x="79921" y="325297"/>
                </a:lnTo>
                <a:lnTo>
                  <a:pt x="96501" y="326676"/>
                </a:lnTo>
                <a:lnTo>
                  <a:pt x="110764" y="330554"/>
                </a:lnTo>
                <a:lnTo>
                  <a:pt x="122781" y="336543"/>
                </a:lnTo>
                <a:lnTo>
                  <a:pt x="132626" y="344258"/>
                </a:lnTo>
                <a:lnTo>
                  <a:pt x="122781" y="351886"/>
                </a:lnTo>
                <a:lnTo>
                  <a:pt x="110764" y="357808"/>
                </a:lnTo>
                <a:lnTo>
                  <a:pt x="96501" y="361641"/>
                </a:lnTo>
                <a:lnTo>
                  <a:pt x="79921" y="363004"/>
                </a:lnTo>
                <a:lnTo>
                  <a:pt x="135366" y="363004"/>
                </a:lnTo>
                <a:lnTo>
                  <a:pt x="142849" y="357416"/>
                </a:lnTo>
                <a:lnTo>
                  <a:pt x="160941" y="357416"/>
                </a:lnTo>
                <a:lnTo>
                  <a:pt x="159884" y="354713"/>
                </a:lnTo>
                <a:lnTo>
                  <a:pt x="154038" y="344576"/>
                </a:lnTo>
                <a:lnTo>
                  <a:pt x="159949" y="334322"/>
                </a:lnTo>
                <a:lnTo>
                  <a:pt x="161039" y="331508"/>
                </a:lnTo>
                <a:lnTo>
                  <a:pt x="142722" y="331508"/>
                </a:lnTo>
                <a:lnTo>
                  <a:pt x="134523" y="325297"/>
                </a:lnTo>
                <a:close/>
              </a:path>
              <a:path w="167639" h="601344">
                <a:moveTo>
                  <a:pt x="160943" y="270408"/>
                </a:moveTo>
                <a:lnTo>
                  <a:pt x="142849" y="270408"/>
                </a:lnTo>
                <a:lnTo>
                  <a:pt x="146480" y="277753"/>
                </a:lnTo>
                <a:lnTo>
                  <a:pt x="149094" y="285381"/>
                </a:lnTo>
                <a:lnTo>
                  <a:pt x="150675" y="293171"/>
                </a:lnTo>
                <a:lnTo>
                  <a:pt x="151206" y="301002"/>
                </a:lnTo>
                <a:lnTo>
                  <a:pt x="150670" y="308823"/>
                </a:lnTo>
                <a:lnTo>
                  <a:pt x="149069" y="316598"/>
                </a:lnTo>
                <a:lnTo>
                  <a:pt x="146416" y="324202"/>
                </a:lnTo>
                <a:lnTo>
                  <a:pt x="142722" y="331508"/>
                </a:lnTo>
                <a:lnTo>
                  <a:pt x="161039" y="331508"/>
                </a:lnTo>
                <a:lnTo>
                  <a:pt x="164149" y="323480"/>
                </a:lnTo>
                <a:lnTo>
                  <a:pt x="166655" y="312292"/>
                </a:lnTo>
                <a:lnTo>
                  <a:pt x="167487" y="301002"/>
                </a:lnTo>
                <a:lnTo>
                  <a:pt x="166634" y="289635"/>
                </a:lnTo>
                <a:lnTo>
                  <a:pt x="164091" y="278461"/>
                </a:lnTo>
                <a:lnTo>
                  <a:pt x="160943" y="270408"/>
                </a:lnTo>
                <a:close/>
              </a:path>
              <a:path w="167639" h="601344">
                <a:moveTo>
                  <a:pt x="79921" y="222021"/>
                </a:moveTo>
                <a:lnTo>
                  <a:pt x="46318" y="224416"/>
                </a:lnTo>
                <a:lnTo>
                  <a:pt x="21191" y="231335"/>
                </a:lnTo>
                <a:lnTo>
                  <a:pt x="5449" y="242375"/>
                </a:lnTo>
                <a:lnTo>
                  <a:pt x="0" y="257136"/>
                </a:lnTo>
                <a:lnTo>
                  <a:pt x="5449" y="271894"/>
                </a:lnTo>
                <a:lnTo>
                  <a:pt x="21191" y="282925"/>
                </a:lnTo>
                <a:lnTo>
                  <a:pt x="46318" y="289835"/>
                </a:lnTo>
                <a:lnTo>
                  <a:pt x="79921" y="292226"/>
                </a:lnTo>
                <a:lnTo>
                  <a:pt x="99487" y="290657"/>
                </a:lnTo>
                <a:lnTo>
                  <a:pt x="116452" y="286223"/>
                </a:lnTo>
                <a:lnTo>
                  <a:pt x="130884" y="279336"/>
                </a:lnTo>
                <a:lnTo>
                  <a:pt x="135377" y="275983"/>
                </a:lnTo>
                <a:lnTo>
                  <a:pt x="79921" y="275983"/>
                </a:lnTo>
                <a:lnTo>
                  <a:pt x="52515" y="274324"/>
                </a:lnTo>
                <a:lnTo>
                  <a:pt x="32565" y="269989"/>
                </a:lnTo>
                <a:lnTo>
                  <a:pt x="20374" y="263939"/>
                </a:lnTo>
                <a:lnTo>
                  <a:pt x="16243" y="257136"/>
                </a:lnTo>
                <a:lnTo>
                  <a:pt x="20374" y="250339"/>
                </a:lnTo>
                <a:lnTo>
                  <a:pt x="32565" y="244289"/>
                </a:lnTo>
                <a:lnTo>
                  <a:pt x="52515" y="239950"/>
                </a:lnTo>
                <a:lnTo>
                  <a:pt x="79921" y="238290"/>
                </a:lnTo>
                <a:lnTo>
                  <a:pt x="134519" y="238290"/>
                </a:lnTo>
                <a:lnTo>
                  <a:pt x="130561" y="235287"/>
                </a:lnTo>
                <a:lnTo>
                  <a:pt x="116031" y="228190"/>
                </a:lnTo>
                <a:lnTo>
                  <a:pt x="99147" y="223631"/>
                </a:lnTo>
                <a:lnTo>
                  <a:pt x="79921" y="222021"/>
                </a:lnTo>
                <a:close/>
              </a:path>
              <a:path w="167639" h="601344">
                <a:moveTo>
                  <a:pt x="134519" y="238290"/>
                </a:moveTo>
                <a:lnTo>
                  <a:pt x="79921" y="238290"/>
                </a:lnTo>
                <a:lnTo>
                  <a:pt x="96501" y="239668"/>
                </a:lnTo>
                <a:lnTo>
                  <a:pt x="110764" y="243546"/>
                </a:lnTo>
                <a:lnTo>
                  <a:pt x="122781" y="249536"/>
                </a:lnTo>
                <a:lnTo>
                  <a:pt x="132626" y="257251"/>
                </a:lnTo>
                <a:lnTo>
                  <a:pt x="122781" y="264876"/>
                </a:lnTo>
                <a:lnTo>
                  <a:pt x="110764" y="270794"/>
                </a:lnTo>
                <a:lnTo>
                  <a:pt x="96501" y="274623"/>
                </a:lnTo>
                <a:lnTo>
                  <a:pt x="79921" y="275983"/>
                </a:lnTo>
                <a:lnTo>
                  <a:pt x="135377" y="275983"/>
                </a:lnTo>
                <a:lnTo>
                  <a:pt x="142849" y="270408"/>
                </a:lnTo>
                <a:lnTo>
                  <a:pt x="160943" y="270408"/>
                </a:lnTo>
                <a:lnTo>
                  <a:pt x="159884" y="267700"/>
                </a:lnTo>
                <a:lnTo>
                  <a:pt x="154038" y="257568"/>
                </a:lnTo>
                <a:lnTo>
                  <a:pt x="159949" y="247313"/>
                </a:lnTo>
                <a:lnTo>
                  <a:pt x="161033" y="244513"/>
                </a:lnTo>
                <a:lnTo>
                  <a:pt x="142722" y="244513"/>
                </a:lnTo>
                <a:lnTo>
                  <a:pt x="134519" y="238290"/>
                </a:lnTo>
                <a:close/>
              </a:path>
              <a:path w="167639" h="601344">
                <a:moveTo>
                  <a:pt x="161752" y="185305"/>
                </a:moveTo>
                <a:lnTo>
                  <a:pt x="143814" y="185305"/>
                </a:lnTo>
                <a:lnTo>
                  <a:pt x="147000" y="192233"/>
                </a:lnTo>
                <a:lnTo>
                  <a:pt x="149315" y="199388"/>
                </a:lnTo>
                <a:lnTo>
                  <a:pt x="150728" y="206674"/>
                </a:lnTo>
                <a:lnTo>
                  <a:pt x="151206" y="213995"/>
                </a:lnTo>
                <a:lnTo>
                  <a:pt x="150670" y="221820"/>
                </a:lnTo>
                <a:lnTo>
                  <a:pt x="149069" y="229596"/>
                </a:lnTo>
                <a:lnTo>
                  <a:pt x="146416" y="237201"/>
                </a:lnTo>
                <a:lnTo>
                  <a:pt x="142722" y="244513"/>
                </a:lnTo>
                <a:lnTo>
                  <a:pt x="161033" y="244513"/>
                </a:lnTo>
                <a:lnTo>
                  <a:pt x="164149" y="236467"/>
                </a:lnTo>
                <a:lnTo>
                  <a:pt x="166655" y="225278"/>
                </a:lnTo>
                <a:lnTo>
                  <a:pt x="167487" y="213995"/>
                </a:lnTo>
                <a:lnTo>
                  <a:pt x="166731" y="203299"/>
                </a:lnTo>
                <a:lnTo>
                  <a:pt x="164479" y="192765"/>
                </a:lnTo>
                <a:lnTo>
                  <a:pt x="161752" y="185305"/>
                </a:lnTo>
                <a:close/>
              </a:path>
              <a:path w="167639" h="601344">
                <a:moveTo>
                  <a:pt x="79921" y="135026"/>
                </a:moveTo>
                <a:lnTo>
                  <a:pt x="46318" y="137419"/>
                </a:lnTo>
                <a:lnTo>
                  <a:pt x="21191" y="144332"/>
                </a:lnTo>
                <a:lnTo>
                  <a:pt x="5449" y="155364"/>
                </a:lnTo>
                <a:lnTo>
                  <a:pt x="0" y="170116"/>
                </a:lnTo>
                <a:lnTo>
                  <a:pt x="5449" y="184875"/>
                </a:lnTo>
                <a:lnTo>
                  <a:pt x="21191" y="195911"/>
                </a:lnTo>
                <a:lnTo>
                  <a:pt x="46318" y="202825"/>
                </a:lnTo>
                <a:lnTo>
                  <a:pt x="79921" y="205219"/>
                </a:lnTo>
                <a:lnTo>
                  <a:pt x="99896" y="203781"/>
                </a:lnTo>
                <a:lnTo>
                  <a:pt x="117159" y="199724"/>
                </a:lnTo>
                <a:lnTo>
                  <a:pt x="131775" y="193437"/>
                </a:lnTo>
                <a:lnTo>
                  <a:pt x="138380" y="188975"/>
                </a:lnTo>
                <a:lnTo>
                  <a:pt x="79921" y="188975"/>
                </a:lnTo>
                <a:lnTo>
                  <a:pt x="52515" y="187315"/>
                </a:lnTo>
                <a:lnTo>
                  <a:pt x="32565" y="182975"/>
                </a:lnTo>
                <a:lnTo>
                  <a:pt x="20374" y="176920"/>
                </a:lnTo>
                <a:lnTo>
                  <a:pt x="16243" y="170116"/>
                </a:lnTo>
                <a:lnTo>
                  <a:pt x="20374" y="163321"/>
                </a:lnTo>
                <a:lnTo>
                  <a:pt x="32565" y="157275"/>
                </a:lnTo>
                <a:lnTo>
                  <a:pt x="52515" y="152941"/>
                </a:lnTo>
                <a:lnTo>
                  <a:pt x="79921" y="151282"/>
                </a:lnTo>
                <a:lnTo>
                  <a:pt x="134740" y="151282"/>
                </a:lnTo>
                <a:lnTo>
                  <a:pt x="132315" y="149331"/>
                </a:lnTo>
                <a:lnTo>
                  <a:pt x="117400" y="141687"/>
                </a:lnTo>
                <a:lnTo>
                  <a:pt x="99925" y="136767"/>
                </a:lnTo>
                <a:lnTo>
                  <a:pt x="79921" y="135026"/>
                </a:lnTo>
                <a:close/>
              </a:path>
              <a:path w="167639" h="601344">
                <a:moveTo>
                  <a:pt x="134740" y="151282"/>
                </a:moveTo>
                <a:lnTo>
                  <a:pt x="79921" y="151282"/>
                </a:lnTo>
                <a:lnTo>
                  <a:pt x="97244" y="152780"/>
                </a:lnTo>
                <a:lnTo>
                  <a:pt x="112050" y="156987"/>
                </a:lnTo>
                <a:lnTo>
                  <a:pt x="124396" y="163476"/>
                </a:lnTo>
                <a:lnTo>
                  <a:pt x="134340" y="171818"/>
                </a:lnTo>
                <a:lnTo>
                  <a:pt x="124396" y="178785"/>
                </a:lnTo>
                <a:lnTo>
                  <a:pt x="112050" y="184207"/>
                </a:lnTo>
                <a:lnTo>
                  <a:pt x="97244" y="187723"/>
                </a:lnTo>
                <a:lnTo>
                  <a:pt x="79921" y="188975"/>
                </a:lnTo>
                <a:lnTo>
                  <a:pt x="138380" y="188975"/>
                </a:lnTo>
                <a:lnTo>
                  <a:pt x="143814" y="185305"/>
                </a:lnTo>
                <a:lnTo>
                  <a:pt x="161752" y="185305"/>
                </a:lnTo>
                <a:lnTo>
                  <a:pt x="160752" y="182571"/>
                </a:lnTo>
                <a:lnTo>
                  <a:pt x="155575" y="172897"/>
                </a:lnTo>
                <a:lnTo>
                  <a:pt x="160827" y="164290"/>
                </a:lnTo>
                <a:lnTo>
                  <a:pt x="162902" y="159245"/>
                </a:lnTo>
                <a:lnTo>
                  <a:pt x="144640" y="159245"/>
                </a:lnTo>
                <a:lnTo>
                  <a:pt x="134740" y="151282"/>
                </a:lnTo>
                <a:close/>
              </a:path>
              <a:path w="167639" h="601344">
                <a:moveTo>
                  <a:pt x="88036" y="0"/>
                </a:moveTo>
                <a:lnTo>
                  <a:pt x="71780" y="0"/>
                </a:lnTo>
                <a:lnTo>
                  <a:pt x="71780" y="79984"/>
                </a:lnTo>
                <a:lnTo>
                  <a:pt x="75425" y="83642"/>
                </a:lnTo>
                <a:lnTo>
                  <a:pt x="79921" y="83642"/>
                </a:lnTo>
                <a:lnTo>
                  <a:pt x="111724" y="88331"/>
                </a:lnTo>
                <a:lnTo>
                  <a:pt x="133932" y="100561"/>
                </a:lnTo>
                <a:lnTo>
                  <a:pt x="146956" y="117578"/>
                </a:lnTo>
                <a:lnTo>
                  <a:pt x="151206" y="136626"/>
                </a:lnTo>
                <a:lnTo>
                  <a:pt x="151191" y="144332"/>
                </a:lnTo>
                <a:lnTo>
                  <a:pt x="148882" y="152031"/>
                </a:lnTo>
                <a:lnTo>
                  <a:pt x="144640" y="159245"/>
                </a:lnTo>
                <a:lnTo>
                  <a:pt x="162902" y="159245"/>
                </a:lnTo>
                <a:lnTo>
                  <a:pt x="164545" y="155247"/>
                </a:lnTo>
                <a:lnTo>
                  <a:pt x="166756" y="145962"/>
                </a:lnTo>
                <a:lnTo>
                  <a:pt x="167487" y="136626"/>
                </a:lnTo>
                <a:lnTo>
                  <a:pt x="162408" y="112476"/>
                </a:lnTo>
                <a:lnTo>
                  <a:pt x="147321" y="91046"/>
                </a:lnTo>
                <a:lnTo>
                  <a:pt x="122455" y="75168"/>
                </a:lnTo>
                <a:lnTo>
                  <a:pt x="88036" y="67678"/>
                </a:lnTo>
                <a:lnTo>
                  <a:pt x="88036" y="0"/>
                </a:lnTo>
                <a:close/>
              </a:path>
            </a:pathLst>
          </a:custGeom>
          <a:solidFill>
            <a:srgbClr val="747678"/>
          </a:solidFill>
        </p:spPr>
        <p:txBody>
          <a:bodyPr wrap="square" lIns="0" tIns="0" rIns="0" bIns="0" rtlCol="0"/>
          <a:lstStyle/>
          <a:p>
            <a:endParaRPr/>
          </a:p>
        </p:txBody>
      </p:sp>
      <p:grpSp>
        <p:nvGrpSpPr>
          <p:cNvPr id="52" name="object 52"/>
          <p:cNvGrpSpPr/>
          <p:nvPr/>
        </p:nvGrpSpPr>
        <p:grpSpPr>
          <a:xfrm>
            <a:off x="10780218" y="2123707"/>
            <a:ext cx="252729" cy="601345"/>
            <a:chOff x="5725617" y="2123706"/>
            <a:chExt cx="252729" cy="601345"/>
          </a:xfrm>
        </p:grpSpPr>
        <p:sp>
          <p:nvSpPr>
            <p:cNvPr id="53" name="object 53"/>
            <p:cNvSpPr/>
            <p:nvPr/>
          </p:nvSpPr>
          <p:spPr>
            <a:xfrm>
              <a:off x="5725617" y="2123706"/>
              <a:ext cx="167640" cy="601345"/>
            </a:xfrm>
            <a:custGeom>
              <a:avLst/>
              <a:gdLst/>
              <a:ahLst/>
              <a:cxnLst/>
              <a:rect l="l" t="t" r="r" b="b"/>
              <a:pathLst>
                <a:path w="167639" h="601344">
                  <a:moveTo>
                    <a:pt x="162813" y="442633"/>
                  </a:moveTo>
                  <a:lnTo>
                    <a:pt x="144818" y="442633"/>
                  </a:lnTo>
                  <a:lnTo>
                    <a:pt x="148958" y="449859"/>
                  </a:lnTo>
                  <a:lnTo>
                    <a:pt x="151244" y="457631"/>
                  </a:lnTo>
                  <a:lnTo>
                    <a:pt x="151244" y="465289"/>
                  </a:lnTo>
                  <a:lnTo>
                    <a:pt x="146993" y="484110"/>
                  </a:lnTo>
                  <a:lnTo>
                    <a:pt x="133967" y="500922"/>
                  </a:lnTo>
                  <a:lnTo>
                    <a:pt x="111751" y="513006"/>
                  </a:lnTo>
                  <a:lnTo>
                    <a:pt x="79933" y="517639"/>
                  </a:lnTo>
                  <a:lnTo>
                    <a:pt x="75463" y="517639"/>
                  </a:lnTo>
                  <a:lnTo>
                    <a:pt x="71805" y="521296"/>
                  </a:lnTo>
                  <a:lnTo>
                    <a:pt x="71805" y="601281"/>
                  </a:lnTo>
                  <a:lnTo>
                    <a:pt x="88061" y="601281"/>
                  </a:lnTo>
                  <a:lnTo>
                    <a:pt x="88061" y="533590"/>
                  </a:lnTo>
                  <a:lnTo>
                    <a:pt x="123451" y="526054"/>
                  </a:lnTo>
                  <a:lnTo>
                    <a:pt x="148201" y="510108"/>
                  </a:lnTo>
                  <a:lnTo>
                    <a:pt x="162737" y="488827"/>
                  </a:lnTo>
                  <a:lnTo>
                    <a:pt x="167487" y="465289"/>
                  </a:lnTo>
                  <a:lnTo>
                    <a:pt x="166740" y="455935"/>
                  </a:lnTo>
                  <a:lnTo>
                    <a:pt x="164509" y="446722"/>
                  </a:lnTo>
                  <a:lnTo>
                    <a:pt x="162813" y="442633"/>
                  </a:lnTo>
                  <a:close/>
                </a:path>
                <a:path w="167639" h="601344">
                  <a:moveTo>
                    <a:pt x="79933" y="396049"/>
                  </a:moveTo>
                  <a:lnTo>
                    <a:pt x="46334" y="398442"/>
                  </a:lnTo>
                  <a:lnTo>
                    <a:pt x="21202" y="405357"/>
                  </a:lnTo>
                  <a:lnTo>
                    <a:pt x="5453" y="416393"/>
                  </a:lnTo>
                  <a:lnTo>
                    <a:pt x="0" y="431152"/>
                  </a:lnTo>
                  <a:lnTo>
                    <a:pt x="5453" y="445908"/>
                  </a:lnTo>
                  <a:lnTo>
                    <a:pt x="21202" y="456949"/>
                  </a:lnTo>
                  <a:lnTo>
                    <a:pt x="46334" y="463870"/>
                  </a:lnTo>
                  <a:lnTo>
                    <a:pt x="79933" y="466267"/>
                  </a:lnTo>
                  <a:lnTo>
                    <a:pt x="100328" y="464557"/>
                  </a:lnTo>
                  <a:lnTo>
                    <a:pt x="117895" y="459736"/>
                  </a:lnTo>
                  <a:lnTo>
                    <a:pt x="132702" y="452273"/>
                  </a:lnTo>
                  <a:lnTo>
                    <a:pt x="135560" y="449999"/>
                  </a:lnTo>
                  <a:lnTo>
                    <a:pt x="79933" y="449999"/>
                  </a:lnTo>
                  <a:lnTo>
                    <a:pt x="52546" y="448340"/>
                  </a:lnTo>
                  <a:lnTo>
                    <a:pt x="32599" y="444004"/>
                  </a:lnTo>
                  <a:lnTo>
                    <a:pt x="20403" y="437954"/>
                  </a:lnTo>
                  <a:lnTo>
                    <a:pt x="16268" y="431152"/>
                  </a:lnTo>
                  <a:lnTo>
                    <a:pt x="20403" y="424351"/>
                  </a:lnTo>
                  <a:lnTo>
                    <a:pt x="32599" y="418306"/>
                  </a:lnTo>
                  <a:lnTo>
                    <a:pt x="52546" y="413975"/>
                  </a:lnTo>
                  <a:lnTo>
                    <a:pt x="79933" y="412318"/>
                  </a:lnTo>
                  <a:lnTo>
                    <a:pt x="137572" y="412318"/>
                  </a:lnTo>
                  <a:lnTo>
                    <a:pt x="131508" y="408163"/>
                  </a:lnTo>
                  <a:lnTo>
                    <a:pt x="116773" y="401689"/>
                  </a:lnTo>
                  <a:lnTo>
                    <a:pt x="99576" y="397523"/>
                  </a:lnTo>
                  <a:lnTo>
                    <a:pt x="79933" y="396049"/>
                  </a:lnTo>
                  <a:close/>
                </a:path>
                <a:path w="167639" h="601344">
                  <a:moveTo>
                    <a:pt x="137572" y="412318"/>
                  </a:moveTo>
                  <a:lnTo>
                    <a:pt x="79933" y="412318"/>
                  </a:lnTo>
                  <a:lnTo>
                    <a:pt x="97272" y="413584"/>
                  </a:lnTo>
                  <a:lnTo>
                    <a:pt x="112087" y="417142"/>
                  </a:lnTo>
                  <a:lnTo>
                    <a:pt x="124439" y="422631"/>
                  </a:lnTo>
                  <a:lnTo>
                    <a:pt x="134391" y="429691"/>
                  </a:lnTo>
                  <a:lnTo>
                    <a:pt x="124408" y="437954"/>
                  </a:lnTo>
                  <a:lnTo>
                    <a:pt x="112087" y="444355"/>
                  </a:lnTo>
                  <a:lnTo>
                    <a:pt x="97272" y="448517"/>
                  </a:lnTo>
                  <a:lnTo>
                    <a:pt x="79933" y="449999"/>
                  </a:lnTo>
                  <a:lnTo>
                    <a:pt x="135560" y="449999"/>
                  </a:lnTo>
                  <a:lnTo>
                    <a:pt x="144818" y="442633"/>
                  </a:lnTo>
                  <a:lnTo>
                    <a:pt x="162813" y="442633"/>
                  </a:lnTo>
                  <a:lnTo>
                    <a:pt x="160811" y="437804"/>
                  </a:lnTo>
                  <a:lnTo>
                    <a:pt x="155663" y="429336"/>
                  </a:lnTo>
                  <a:lnTo>
                    <a:pt x="160876" y="419526"/>
                  </a:lnTo>
                  <a:lnTo>
                    <a:pt x="161939" y="416559"/>
                  </a:lnTo>
                  <a:lnTo>
                    <a:pt x="143763" y="416559"/>
                  </a:lnTo>
                  <a:lnTo>
                    <a:pt x="137572" y="412318"/>
                  </a:lnTo>
                  <a:close/>
                </a:path>
                <a:path w="167639" h="601344">
                  <a:moveTo>
                    <a:pt x="160959" y="357416"/>
                  </a:moveTo>
                  <a:lnTo>
                    <a:pt x="142875" y="357416"/>
                  </a:lnTo>
                  <a:lnTo>
                    <a:pt x="146507" y="364759"/>
                  </a:lnTo>
                  <a:lnTo>
                    <a:pt x="149126" y="372384"/>
                  </a:lnTo>
                  <a:lnTo>
                    <a:pt x="150711" y="380174"/>
                  </a:lnTo>
                  <a:lnTo>
                    <a:pt x="151244" y="388010"/>
                  </a:lnTo>
                  <a:lnTo>
                    <a:pt x="150759" y="395305"/>
                  </a:lnTo>
                  <a:lnTo>
                    <a:pt x="149328" y="402556"/>
                  </a:lnTo>
                  <a:lnTo>
                    <a:pt x="146984" y="409672"/>
                  </a:lnTo>
                  <a:lnTo>
                    <a:pt x="143763" y="416559"/>
                  </a:lnTo>
                  <a:lnTo>
                    <a:pt x="161939" y="416559"/>
                  </a:lnTo>
                  <a:lnTo>
                    <a:pt x="164566" y="409230"/>
                  </a:lnTo>
                  <a:lnTo>
                    <a:pt x="166761" y="398655"/>
                  </a:lnTo>
                  <a:lnTo>
                    <a:pt x="167487" y="388010"/>
                  </a:lnTo>
                  <a:lnTo>
                    <a:pt x="166636" y="376644"/>
                  </a:lnTo>
                  <a:lnTo>
                    <a:pt x="164101" y="365474"/>
                  </a:lnTo>
                  <a:lnTo>
                    <a:pt x="160959" y="357416"/>
                  </a:lnTo>
                  <a:close/>
                </a:path>
                <a:path w="167639" h="601344">
                  <a:moveTo>
                    <a:pt x="79933" y="309041"/>
                  </a:moveTo>
                  <a:lnTo>
                    <a:pt x="46334" y="311435"/>
                  </a:lnTo>
                  <a:lnTo>
                    <a:pt x="21202" y="318349"/>
                  </a:lnTo>
                  <a:lnTo>
                    <a:pt x="5453" y="329385"/>
                  </a:lnTo>
                  <a:lnTo>
                    <a:pt x="0" y="344144"/>
                  </a:lnTo>
                  <a:lnTo>
                    <a:pt x="5453" y="358903"/>
                  </a:lnTo>
                  <a:lnTo>
                    <a:pt x="21202" y="369939"/>
                  </a:lnTo>
                  <a:lnTo>
                    <a:pt x="46334" y="376854"/>
                  </a:lnTo>
                  <a:lnTo>
                    <a:pt x="79933" y="379247"/>
                  </a:lnTo>
                  <a:lnTo>
                    <a:pt x="99514" y="377677"/>
                  </a:lnTo>
                  <a:lnTo>
                    <a:pt x="116485" y="373241"/>
                  </a:lnTo>
                  <a:lnTo>
                    <a:pt x="130916" y="366351"/>
                  </a:lnTo>
                  <a:lnTo>
                    <a:pt x="135396" y="363004"/>
                  </a:lnTo>
                  <a:lnTo>
                    <a:pt x="79933" y="363004"/>
                  </a:lnTo>
                  <a:lnTo>
                    <a:pt x="52546" y="361341"/>
                  </a:lnTo>
                  <a:lnTo>
                    <a:pt x="32599" y="356998"/>
                  </a:lnTo>
                  <a:lnTo>
                    <a:pt x="20403" y="350943"/>
                  </a:lnTo>
                  <a:lnTo>
                    <a:pt x="16268" y="344144"/>
                  </a:lnTo>
                  <a:lnTo>
                    <a:pt x="20403" y="337347"/>
                  </a:lnTo>
                  <a:lnTo>
                    <a:pt x="32599" y="331296"/>
                  </a:lnTo>
                  <a:lnTo>
                    <a:pt x="52546" y="326958"/>
                  </a:lnTo>
                  <a:lnTo>
                    <a:pt x="79933" y="325297"/>
                  </a:lnTo>
                  <a:lnTo>
                    <a:pt x="134540" y="325297"/>
                  </a:lnTo>
                  <a:lnTo>
                    <a:pt x="130574" y="322297"/>
                  </a:lnTo>
                  <a:lnTo>
                    <a:pt x="116041" y="315207"/>
                  </a:lnTo>
                  <a:lnTo>
                    <a:pt x="99158" y="310651"/>
                  </a:lnTo>
                  <a:lnTo>
                    <a:pt x="79933" y="309041"/>
                  </a:lnTo>
                  <a:close/>
                </a:path>
                <a:path w="167639" h="601344">
                  <a:moveTo>
                    <a:pt x="134540" y="325297"/>
                  </a:moveTo>
                  <a:lnTo>
                    <a:pt x="79933" y="325297"/>
                  </a:lnTo>
                  <a:lnTo>
                    <a:pt x="96527" y="326676"/>
                  </a:lnTo>
                  <a:lnTo>
                    <a:pt x="110793" y="330554"/>
                  </a:lnTo>
                  <a:lnTo>
                    <a:pt x="122808" y="336543"/>
                  </a:lnTo>
                  <a:lnTo>
                    <a:pt x="132651" y="344258"/>
                  </a:lnTo>
                  <a:lnTo>
                    <a:pt x="122808" y="351886"/>
                  </a:lnTo>
                  <a:lnTo>
                    <a:pt x="110793" y="357808"/>
                  </a:lnTo>
                  <a:lnTo>
                    <a:pt x="96527" y="361641"/>
                  </a:lnTo>
                  <a:lnTo>
                    <a:pt x="79933" y="363004"/>
                  </a:lnTo>
                  <a:lnTo>
                    <a:pt x="135396" y="363004"/>
                  </a:lnTo>
                  <a:lnTo>
                    <a:pt x="142875" y="357416"/>
                  </a:lnTo>
                  <a:lnTo>
                    <a:pt x="160959" y="357416"/>
                  </a:lnTo>
                  <a:lnTo>
                    <a:pt x="159906" y="354713"/>
                  </a:lnTo>
                  <a:lnTo>
                    <a:pt x="154076" y="344576"/>
                  </a:lnTo>
                  <a:lnTo>
                    <a:pt x="159970" y="334322"/>
                  </a:lnTo>
                  <a:lnTo>
                    <a:pt x="161057" y="331508"/>
                  </a:lnTo>
                  <a:lnTo>
                    <a:pt x="142748" y="331508"/>
                  </a:lnTo>
                  <a:lnTo>
                    <a:pt x="134540" y="325297"/>
                  </a:lnTo>
                  <a:close/>
                </a:path>
                <a:path w="167639" h="601344">
                  <a:moveTo>
                    <a:pt x="160961" y="270408"/>
                  </a:moveTo>
                  <a:lnTo>
                    <a:pt x="142875" y="270408"/>
                  </a:lnTo>
                  <a:lnTo>
                    <a:pt x="146507" y="277753"/>
                  </a:lnTo>
                  <a:lnTo>
                    <a:pt x="149126" y="285381"/>
                  </a:lnTo>
                  <a:lnTo>
                    <a:pt x="150711" y="293171"/>
                  </a:lnTo>
                  <a:lnTo>
                    <a:pt x="151244" y="301002"/>
                  </a:lnTo>
                  <a:lnTo>
                    <a:pt x="150702" y="308823"/>
                  </a:lnTo>
                  <a:lnTo>
                    <a:pt x="149091" y="316598"/>
                  </a:lnTo>
                  <a:lnTo>
                    <a:pt x="146432" y="324202"/>
                  </a:lnTo>
                  <a:lnTo>
                    <a:pt x="142748" y="331508"/>
                  </a:lnTo>
                  <a:lnTo>
                    <a:pt x="161057" y="331508"/>
                  </a:lnTo>
                  <a:lnTo>
                    <a:pt x="164158" y="323480"/>
                  </a:lnTo>
                  <a:lnTo>
                    <a:pt x="166658" y="312292"/>
                  </a:lnTo>
                  <a:lnTo>
                    <a:pt x="167487" y="301002"/>
                  </a:lnTo>
                  <a:lnTo>
                    <a:pt x="166636" y="289635"/>
                  </a:lnTo>
                  <a:lnTo>
                    <a:pt x="164101" y="278461"/>
                  </a:lnTo>
                  <a:lnTo>
                    <a:pt x="160961" y="270408"/>
                  </a:lnTo>
                  <a:close/>
                </a:path>
                <a:path w="167639" h="601344">
                  <a:moveTo>
                    <a:pt x="79933" y="222021"/>
                  </a:moveTo>
                  <a:lnTo>
                    <a:pt x="46334" y="224416"/>
                  </a:lnTo>
                  <a:lnTo>
                    <a:pt x="21202" y="231335"/>
                  </a:lnTo>
                  <a:lnTo>
                    <a:pt x="5453" y="242375"/>
                  </a:lnTo>
                  <a:lnTo>
                    <a:pt x="0" y="257136"/>
                  </a:lnTo>
                  <a:lnTo>
                    <a:pt x="5453" y="271894"/>
                  </a:lnTo>
                  <a:lnTo>
                    <a:pt x="21202" y="282925"/>
                  </a:lnTo>
                  <a:lnTo>
                    <a:pt x="46334" y="289835"/>
                  </a:lnTo>
                  <a:lnTo>
                    <a:pt x="79933" y="292226"/>
                  </a:lnTo>
                  <a:lnTo>
                    <a:pt x="99514" y="290657"/>
                  </a:lnTo>
                  <a:lnTo>
                    <a:pt x="116485" y="286223"/>
                  </a:lnTo>
                  <a:lnTo>
                    <a:pt x="130916" y="279336"/>
                  </a:lnTo>
                  <a:lnTo>
                    <a:pt x="135407" y="275983"/>
                  </a:lnTo>
                  <a:lnTo>
                    <a:pt x="79933" y="275983"/>
                  </a:lnTo>
                  <a:lnTo>
                    <a:pt x="52546" y="274324"/>
                  </a:lnTo>
                  <a:lnTo>
                    <a:pt x="32599" y="269989"/>
                  </a:lnTo>
                  <a:lnTo>
                    <a:pt x="20403" y="263939"/>
                  </a:lnTo>
                  <a:lnTo>
                    <a:pt x="16268" y="257136"/>
                  </a:lnTo>
                  <a:lnTo>
                    <a:pt x="20403" y="250339"/>
                  </a:lnTo>
                  <a:lnTo>
                    <a:pt x="32599" y="244289"/>
                  </a:lnTo>
                  <a:lnTo>
                    <a:pt x="52546" y="239950"/>
                  </a:lnTo>
                  <a:lnTo>
                    <a:pt x="79933" y="238290"/>
                  </a:lnTo>
                  <a:lnTo>
                    <a:pt x="134536" y="238290"/>
                  </a:lnTo>
                  <a:lnTo>
                    <a:pt x="130574" y="235287"/>
                  </a:lnTo>
                  <a:lnTo>
                    <a:pt x="116041" y="228190"/>
                  </a:lnTo>
                  <a:lnTo>
                    <a:pt x="99158" y="223631"/>
                  </a:lnTo>
                  <a:lnTo>
                    <a:pt x="79933" y="222021"/>
                  </a:lnTo>
                  <a:close/>
                </a:path>
                <a:path w="167639" h="601344">
                  <a:moveTo>
                    <a:pt x="134536" y="238290"/>
                  </a:moveTo>
                  <a:lnTo>
                    <a:pt x="79933" y="238290"/>
                  </a:lnTo>
                  <a:lnTo>
                    <a:pt x="96527" y="239668"/>
                  </a:lnTo>
                  <a:lnTo>
                    <a:pt x="110793" y="243546"/>
                  </a:lnTo>
                  <a:lnTo>
                    <a:pt x="122808" y="249536"/>
                  </a:lnTo>
                  <a:lnTo>
                    <a:pt x="132651" y="257251"/>
                  </a:lnTo>
                  <a:lnTo>
                    <a:pt x="122808" y="264876"/>
                  </a:lnTo>
                  <a:lnTo>
                    <a:pt x="110793" y="270794"/>
                  </a:lnTo>
                  <a:lnTo>
                    <a:pt x="96527" y="274623"/>
                  </a:lnTo>
                  <a:lnTo>
                    <a:pt x="79933" y="275983"/>
                  </a:lnTo>
                  <a:lnTo>
                    <a:pt x="135407" y="275983"/>
                  </a:lnTo>
                  <a:lnTo>
                    <a:pt x="142875" y="270408"/>
                  </a:lnTo>
                  <a:lnTo>
                    <a:pt x="160961" y="270408"/>
                  </a:lnTo>
                  <a:lnTo>
                    <a:pt x="159906" y="267700"/>
                  </a:lnTo>
                  <a:lnTo>
                    <a:pt x="154076" y="257568"/>
                  </a:lnTo>
                  <a:lnTo>
                    <a:pt x="159970" y="247313"/>
                  </a:lnTo>
                  <a:lnTo>
                    <a:pt x="161051" y="244513"/>
                  </a:lnTo>
                  <a:lnTo>
                    <a:pt x="142748" y="244513"/>
                  </a:lnTo>
                  <a:lnTo>
                    <a:pt x="134536" y="238290"/>
                  </a:lnTo>
                  <a:close/>
                </a:path>
                <a:path w="167639" h="601344">
                  <a:moveTo>
                    <a:pt x="161776" y="185305"/>
                  </a:moveTo>
                  <a:lnTo>
                    <a:pt x="143865" y="185305"/>
                  </a:lnTo>
                  <a:lnTo>
                    <a:pt x="147033" y="192233"/>
                  </a:lnTo>
                  <a:lnTo>
                    <a:pt x="149345" y="199388"/>
                  </a:lnTo>
                  <a:lnTo>
                    <a:pt x="150762" y="206674"/>
                  </a:lnTo>
                  <a:lnTo>
                    <a:pt x="151244" y="213995"/>
                  </a:lnTo>
                  <a:lnTo>
                    <a:pt x="150702" y="221820"/>
                  </a:lnTo>
                  <a:lnTo>
                    <a:pt x="149091" y="229596"/>
                  </a:lnTo>
                  <a:lnTo>
                    <a:pt x="146432" y="237201"/>
                  </a:lnTo>
                  <a:lnTo>
                    <a:pt x="142748" y="244513"/>
                  </a:lnTo>
                  <a:lnTo>
                    <a:pt x="161051" y="244513"/>
                  </a:lnTo>
                  <a:lnTo>
                    <a:pt x="164158" y="236467"/>
                  </a:lnTo>
                  <a:lnTo>
                    <a:pt x="166658" y="225278"/>
                  </a:lnTo>
                  <a:lnTo>
                    <a:pt x="167487" y="213995"/>
                  </a:lnTo>
                  <a:lnTo>
                    <a:pt x="166737" y="203299"/>
                  </a:lnTo>
                  <a:lnTo>
                    <a:pt x="164496" y="192765"/>
                  </a:lnTo>
                  <a:lnTo>
                    <a:pt x="161776" y="185305"/>
                  </a:lnTo>
                  <a:close/>
                </a:path>
                <a:path w="167639" h="601344">
                  <a:moveTo>
                    <a:pt x="79933" y="135026"/>
                  </a:moveTo>
                  <a:lnTo>
                    <a:pt x="46334" y="137419"/>
                  </a:lnTo>
                  <a:lnTo>
                    <a:pt x="21202" y="144332"/>
                  </a:lnTo>
                  <a:lnTo>
                    <a:pt x="5453" y="155364"/>
                  </a:lnTo>
                  <a:lnTo>
                    <a:pt x="0" y="170116"/>
                  </a:lnTo>
                  <a:lnTo>
                    <a:pt x="5453" y="184875"/>
                  </a:lnTo>
                  <a:lnTo>
                    <a:pt x="21202" y="195911"/>
                  </a:lnTo>
                  <a:lnTo>
                    <a:pt x="46334" y="202825"/>
                  </a:lnTo>
                  <a:lnTo>
                    <a:pt x="79933" y="205219"/>
                  </a:lnTo>
                  <a:lnTo>
                    <a:pt x="99929" y="203781"/>
                  </a:lnTo>
                  <a:lnTo>
                    <a:pt x="117200" y="199724"/>
                  </a:lnTo>
                  <a:lnTo>
                    <a:pt x="131820" y="193437"/>
                  </a:lnTo>
                  <a:lnTo>
                    <a:pt x="138429" y="188975"/>
                  </a:lnTo>
                  <a:lnTo>
                    <a:pt x="79933" y="188975"/>
                  </a:lnTo>
                  <a:lnTo>
                    <a:pt x="52546" y="187315"/>
                  </a:lnTo>
                  <a:lnTo>
                    <a:pt x="32599" y="182975"/>
                  </a:lnTo>
                  <a:lnTo>
                    <a:pt x="20403" y="176920"/>
                  </a:lnTo>
                  <a:lnTo>
                    <a:pt x="16268" y="170116"/>
                  </a:lnTo>
                  <a:lnTo>
                    <a:pt x="20403" y="163321"/>
                  </a:lnTo>
                  <a:lnTo>
                    <a:pt x="32599" y="157275"/>
                  </a:lnTo>
                  <a:lnTo>
                    <a:pt x="52546" y="152941"/>
                  </a:lnTo>
                  <a:lnTo>
                    <a:pt x="79933" y="151282"/>
                  </a:lnTo>
                  <a:lnTo>
                    <a:pt x="134766" y="151282"/>
                  </a:lnTo>
                  <a:lnTo>
                    <a:pt x="132342" y="149331"/>
                  </a:lnTo>
                  <a:lnTo>
                    <a:pt x="117428" y="141687"/>
                  </a:lnTo>
                  <a:lnTo>
                    <a:pt x="99951" y="136767"/>
                  </a:lnTo>
                  <a:lnTo>
                    <a:pt x="79933" y="135026"/>
                  </a:lnTo>
                  <a:close/>
                </a:path>
                <a:path w="167639" h="601344">
                  <a:moveTo>
                    <a:pt x="134766" y="151282"/>
                  </a:moveTo>
                  <a:lnTo>
                    <a:pt x="79933" y="151282"/>
                  </a:lnTo>
                  <a:lnTo>
                    <a:pt x="97272" y="152780"/>
                  </a:lnTo>
                  <a:lnTo>
                    <a:pt x="112085" y="156987"/>
                  </a:lnTo>
                  <a:lnTo>
                    <a:pt x="124434" y="163476"/>
                  </a:lnTo>
                  <a:lnTo>
                    <a:pt x="134378" y="171818"/>
                  </a:lnTo>
                  <a:lnTo>
                    <a:pt x="124434" y="178785"/>
                  </a:lnTo>
                  <a:lnTo>
                    <a:pt x="112085" y="184207"/>
                  </a:lnTo>
                  <a:lnTo>
                    <a:pt x="97272" y="187723"/>
                  </a:lnTo>
                  <a:lnTo>
                    <a:pt x="79933" y="188975"/>
                  </a:lnTo>
                  <a:lnTo>
                    <a:pt x="138429" y="188975"/>
                  </a:lnTo>
                  <a:lnTo>
                    <a:pt x="143865" y="185305"/>
                  </a:lnTo>
                  <a:lnTo>
                    <a:pt x="161776" y="185305"/>
                  </a:lnTo>
                  <a:lnTo>
                    <a:pt x="160779" y="182571"/>
                  </a:lnTo>
                  <a:lnTo>
                    <a:pt x="155600" y="172897"/>
                  </a:lnTo>
                  <a:lnTo>
                    <a:pt x="160838" y="164290"/>
                  </a:lnTo>
                  <a:lnTo>
                    <a:pt x="162908" y="159245"/>
                  </a:lnTo>
                  <a:lnTo>
                    <a:pt x="144665" y="159245"/>
                  </a:lnTo>
                  <a:lnTo>
                    <a:pt x="134766" y="151282"/>
                  </a:lnTo>
                  <a:close/>
                </a:path>
                <a:path w="167639" h="601344">
                  <a:moveTo>
                    <a:pt x="88061" y="0"/>
                  </a:moveTo>
                  <a:lnTo>
                    <a:pt x="71805" y="0"/>
                  </a:lnTo>
                  <a:lnTo>
                    <a:pt x="71805" y="79984"/>
                  </a:lnTo>
                  <a:lnTo>
                    <a:pt x="75463" y="83642"/>
                  </a:lnTo>
                  <a:lnTo>
                    <a:pt x="79933" y="83642"/>
                  </a:lnTo>
                  <a:lnTo>
                    <a:pt x="111751" y="88331"/>
                  </a:lnTo>
                  <a:lnTo>
                    <a:pt x="133967" y="100561"/>
                  </a:lnTo>
                  <a:lnTo>
                    <a:pt x="146993" y="117578"/>
                  </a:lnTo>
                  <a:lnTo>
                    <a:pt x="151244" y="136626"/>
                  </a:lnTo>
                  <a:lnTo>
                    <a:pt x="151230" y="144332"/>
                  </a:lnTo>
                  <a:lnTo>
                    <a:pt x="148920" y="152031"/>
                  </a:lnTo>
                  <a:lnTo>
                    <a:pt x="144665" y="159245"/>
                  </a:lnTo>
                  <a:lnTo>
                    <a:pt x="162908" y="159245"/>
                  </a:lnTo>
                  <a:lnTo>
                    <a:pt x="164549" y="155247"/>
                  </a:lnTo>
                  <a:lnTo>
                    <a:pt x="166757" y="145962"/>
                  </a:lnTo>
                  <a:lnTo>
                    <a:pt x="167487" y="136626"/>
                  </a:lnTo>
                  <a:lnTo>
                    <a:pt x="162412" y="112476"/>
                  </a:lnTo>
                  <a:lnTo>
                    <a:pt x="147334" y="91046"/>
                  </a:lnTo>
                  <a:lnTo>
                    <a:pt x="122476" y="75168"/>
                  </a:lnTo>
                  <a:lnTo>
                    <a:pt x="88061" y="67678"/>
                  </a:lnTo>
                  <a:lnTo>
                    <a:pt x="88061" y="0"/>
                  </a:lnTo>
                  <a:close/>
                </a:path>
              </a:pathLst>
            </a:custGeom>
            <a:solidFill>
              <a:srgbClr val="747678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4" name="object 54"/>
            <p:cNvSpPr/>
            <p:nvPr/>
          </p:nvSpPr>
          <p:spPr>
            <a:xfrm>
              <a:off x="5931103" y="2165261"/>
              <a:ext cx="40640" cy="518159"/>
            </a:xfrm>
            <a:custGeom>
              <a:avLst/>
              <a:gdLst/>
              <a:ahLst/>
              <a:cxnLst/>
              <a:rect l="l" t="t" r="r" b="b"/>
              <a:pathLst>
                <a:path w="40639" h="518160">
                  <a:moveTo>
                    <a:pt x="0" y="0"/>
                  </a:moveTo>
                  <a:lnTo>
                    <a:pt x="0" y="518159"/>
                  </a:lnTo>
                </a:path>
                <a:path w="40639" h="518160">
                  <a:moveTo>
                    <a:pt x="40639" y="0"/>
                  </a:moveTo>
                  <a:lnTo>
                    <a:pt x="40639" y="518159"/>
                  </a:lnTo>
                </a:path>
              </a:pathLst>
            </a:custGeom>
            <a:ln w="12700">
              <a:solidFill>
                <a:srgbClr val="747678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55" name="object 55"/>
          <p:cNvSpPr/>
          <p:nvPr/>
        </p:nvSpPr>
        <p:spPr>
          <a:xfrm>
            <a:off x="10336288" y="3262617"/>
            <a:ext cx="1828800" cy="0"/>
          </a:xfrm>
          <a:custGeom>
            <a:avLst/>
            <a:gdLst/>
            <a:ahLst/>
            <a:cxnLst/>
            <a:rect l="l" t="t" r="r" b="b"/>
            <a:pathLst>
              <a:path w="1828800">
                <a:moveTo>
                  <a:pt x="0" y="0"/>
                </a:moveTo>
                <a:lnTo>
                  <a:pt x="1828800" y="0"/>
                </a:lnTo>
              </a:path>
            </a:pathLst>
          </a:custGeom>
          <a:ln w="12700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grpSp>
        <p:nvGrpSpPr>
          <p:cNvPr id="56" name="object 56"/>
          <p:cNvGrpSpPr/>
          <p:nvPr/>
        </p:nvGrpSpPr>
        <p:grpSpPr>
          <a:xfrm>
            <a:off x="10503980" y="1047680"/>
            <a:ext cx="238125" cy="491490"/>
            <a:chOff x="5449379" y="1047680"/>
            <a:chExt cx="238125" cy="491490"/>
          </a:xfrm>
        </p:grpSpPr>
        <p:pic>
          <p:nvPicPr>
            <p:cNvPr id="57" name="object 57"/>
            <p:cNvPicPr/>
            <p:nvPr/>
          </p:nvPicPr>
          <p:blipFill>
            <a:blip r:embed="rId9" cstate="print"/>
            <a:stretch>
              <a:fillRect/>
            </a:stretch>
          </p:blipFill>
          <p:spPr>
            <a:xfrm>
              <a:off x="5452554" y="1051090"/>
              <a:ext cx="231495" cy="484441"/>
            </a:xfrm>
            <a:prstGeom prst="rect">
              <a:avLst/>
            </a:prstGeom>
          </p:spPr>
        </p:pic>
        <p:sp>
          <p:nvSpPr>
            <p:cNvPr id="58" name="object 58"/>
            <p:cNvSpPr/>
            <p:nvPr/>
          </p:nvSpPr>
          <p:spPr>
            <a:xfrm>
              <a:off x="5452554" y="1050855"/>
              <a:ext cx="231775" cy="285115"/>
            </a:xfrm>
            <a:custGeom>
              <a:avLst/>
              <a:gdLst/>
              <a:ahLst/>
              <a:cxnLst/>
              <a:rect l="l" t="t" r="r" b="b"/>
              <a:pathLst>
                <a:path w="231775" h="285115">
                  <a:moveTo>
                    <a:pt x="135750" y="1237"/>
                  </a:moveTo>
                  <a:lnTo>
                    <a:pt x="120493" y="0"/>
                  </a:lnTo>
                  <a:lnTo>
                    <a:pt x="105994" y="1158"/>
                  </a:lnTo>
                  <a:lnTo>
                    <a:pt x="92437" y="4559"/>
                  </a:lnTo>
                  <a:lnTo>
                    <a:pt x="80010" y="10051"/>
                  </a:lnTo>
                  <a:lnTo>
                    <a:pt x="32283" y="44887"/>
                  </a:lnTo>
                  <a:lnTo>
                    <a:pt x="18964" y="57336"/>
                  </a:lnTo>
                  <a:lnTo>
                    <a:pt x="8789" y="72713"/>
                  </a:lnTo>
                  <a:lnTo>
                    <a:pt x="2303" y="90708"/>
                  </a:lnTo>
                  <a:lnTo>
                    <a:pt x="0" y="110940"/>
                  </a:lnTo>
                  <a:lnTo>
                    <a:pt x="0" y="262743"/>
                  </a:lnTo>
                  <a:lnTo>
                    <a:pt x="191960" y="284764"/>
                  </a:lnTo>
                  <a:lnTo>
                    <a:pt x="231495" y="247503"/>
                  </a:lnTo>
                  <a:lnTo>
                    <a:pt x="231495" y="111917"/>
                  </a:lnTo>
                  <a:lnTo>
                    <a:pt x="224043" y="73587"/>
                  </a:lnTo>
                  <a:lnTo>
                    <a:pt x="203549" y="39989"/>
                  </a:lnTo>
                  <a:lnTo>
                    <a:pt x="173091" y="14686"/>
                  </a:lnTo>
                  <a:lnTo>
                    <a:pt x="135750" y="1237"/>
                  </a:lnTo>
                  <a:close/>
                </a:path>
              </a:pathLst>
            </a:custGeom>
            <a:ln w="635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59" name="object 59"/>
            <p:cNvPicPr/>
            <p:nvPr/>
          </p:nvPicPr>
          <p:blipFill>
            <a:blip r:embed="rId10" cstate="print"/>
            <a:stretch>
              <a:fillRect/>
            </a:stretch>
          </p:blipFill>
          <p:spPr>
            <a:xfrm>
              <a:off x="5498731" y="1138097"/>
              <a:ext cx="94018" cy="102870"/>
            </a:xfrm>
            <a:prstGeom prst="rect">
              <a:avLst/>
            </a:prstGeom>
          </p:spPr>
        </p:pic>
        <p:sp>
          <p:nvSpPr>
            <p:cNvPr id="60" name="object 60"/>
            <p:cNvSpPr/>
            <p:nvPr/>
          </p:nvSpPr>
          <p:spPr>
            <a:xfrm>
              <a:off x="5489257" y="1317815"/>
              <a:ext cx="168275" cy="217804"/>
            </a:xfrm>
            <a:custGeom>
              <a:avLst/>
              <a:gdLst/>
              <a:ahLst/>
              <a:cxnLst/>
              <a:rect l="l" t="t" r="r" b="b"/>
              <a:pathLst>
                <a:path w="168275" h="217805">
                  <a:moveTo>
                    <a:pt x="168173" y="5626"/>
                  </a:moveTo>
                  <a:lnTo>
                    <a:pt x="155257" y="17805"/>
                  </a:lnTo>
                  <a:lnTo>
                    <a:pt x="155054" y="17779"/>
                  </a:lnTo>
                  <a:lnTo>
                    <a:pt x="153860" y="69378"/>
                  </a:lnTo>
                  <a:lnTo>
                    <a:pt x="153171" y="124844"/>
                  </a:lnTo>
                  <a:lnTo>
                    <a:pt x="153039" y="175199"/>
                  </a:lnTo>
                  <a:lnTo>
                    <a:pt x="153517" y="211467"/>
                  </a:lnTo>
                  <a:lnTo>
                    <a:pt x="153619" y="214960"/>
                  </a:lnTo>
                  <a:lnTo>
                    <a:pt x="156540" y="217716"/>
                  </a:lnTo>
                  <a:lnTo>
                    <a:pt x="160045" y="217614"/>
                  </a:lnTo>
                  <a:lnTo>
                    <a:pt x="163563" y="217500"/>
                  </a:lnTo>
                  <a:lnTo>
                    <a:pt x="166319" y="214579"/>
                  </a:lnTo>
                  <a:lnTo>
                    <a:pt x="166192" y="211074"/>
                  </a:lnTo>
                  <a:lnTo>
                    <a:pt x="165719" y="171784"/>
                  </a:lnTo>
                  <a:lnTo>
                    <a:pt x="165935" y="117127"/>
                  </a:lnTo>
                  <a:lnTo>
                    <a:pt x="166774" y="58081"/>
                  </a:lnTo>
                  <a:lnTo>
                    <a:pt x="168173" y="5626"/>
                  </a:lnTo>
                  <a:close/>
                </a:path>
                <a:path w="168275" h="217805">
                  <a:moveTo>
                    <a:pt x="12725" y="1447"/>
                  </a:moveTo>
                  <a:lnTo>
                    <a:pt x="0" y="0"/>
                  </a:lnTo>
                  <a:lnTo>
                    <a:pt x="753" y="25325"/>
                  </a:lnTo>
                  <a:lnTo>
                    <a:pt x="1960" y="54784"/>
                  </a:lnTo>
                  <a:lnTo>
                    <a:pt x="3441" y="86410"/>
                  </a:lnTo>
                  <a:lnTo>
                    <a:pt x="5016" y="118237"/>
                  </a:lnTo>
                  <a:lnTo>
                    <a:pt x="8737" y="201282"/>
                  </a:lnTo>
                  <a:lnTo>
                    <a:pt x="8877" y="204787"/>
                  </a:lnTo>
                  <a:lnTo>
                    <a:pt x="11861" y="207594"/>
                  </a:lnTo>
                  <a:lnTo>
                    <a:pt x="15354" y="207454"/>
                  </a:lnTo>
                  <a:lnTo>
                    <a:pt x="18872" y="207289"/>
                  </a:lnTo>
                  <a:lnTo>
                    <a:pt x="21577" y="204431"/>
                  </a:lnTo>
                  <a:lnTo>
                    <a:pt x="21437" y="200926"/>
                  </a:lnTo>
                  <a:lnTo>
                    <a:pt x="17691" y="117601"/>
                  </a:lnTo>
                  <a:lnTo>
                    <a:pt x="16152" y="86433"/>
                  </a:lnTo>
                  <a:lnTo>
                    <a:pt x="14698" y="55438"/>
                  </a:lnTo>
                  <a:lnTo>
                    <a:pt x="13499" y="26487"/>
                  </a:lnTo>
                  <a:lnTo>
                    <a:pt x="12725" y="1447"/>
                  </a:lnTo>
                  <a:close/>
                </a:path>
              </a:pathLst>
            </a:custGeom>
            <a:ln w="635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pic>
        <p:nvPicPr>
          <p:cNvPr id="61" name="object 61"/>
          <p:cNvPicPr/>
          <p:nvPr/>
        </p:nvPicPr>
        <p:blipFill>
          <a:blip r:embed="rId11" cstate="print"/>
          <a:stretch>
            <a:fillRect/>
          </a:stretch>
        </p:blipFill>
        <p:spPr>
          <a:xfrm>
            <a:off x="8683918" y="5405463"/>
            <a:ext cx="3325037" cy="1007110"/>
          </a:xfrm>
          <a:prstGeom prst="rect">
            <a:avLst/>
          </a:prstGeom>
        </p:spPr>
      </p:pic>
      <p:sp>
        <p:nvSpPr>
          <p:cNvPr id="62" name="object 62"/>
          <p:cNvSpPr txBox="1"/>
          <p:nvPr/>
        </p:nvSpPr>
        <p:spPr>
          <a:xfrm>
            <a:off x="6614342" y="500506"/>
            <a:ext cx="2712085" cy="4826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>
              <a:lnSpc>
                <a:spcPct val="153800"/>
              </a:lnSpc>
              <a:spcBef>
                <a:spcPts val="100"/>
              </a:spcBef>
            </a:pPr>
            <a:r>
              <a:rPr sz="650" spc="10" dirty="0">
                <a:latin typeface="Microsoft Sans Serif"/>
                <a:cs typeface="Microsoft Sans Serif"/>
              </a:rPr>
              <a:t>Todos</a:t>
            </a:r>
            <a:r>
              <a:rPr sz="650" spc="5" dirty="0">
                <a:latin typeface="Microsoft Sans Serif"/>
                <a:cs typeface="Microsoft Sans Serif"/>
              </a:rPr>
              <a:t> </a:t>
            </a:r>
            <a:r>
              <a:rPr sz="650" spc="10" dirty="0">
                <a:latin typeface="Microsoft Sans Serif"/>
                <a:cs typeface="Microsoft Sans Serif"/>
              </a:rPr>
              <a:t>los</a:t>
            </a:r>
            <a:r>
              <a:rPr sz="650" spc="5" dirty="0">
                <a:latin typeface="Microsoft Sans Serif"/>
                <a:cs typeface="Microsoft Sans Serif"/>
              </a:rPr>
              <a:t> </a:t>
            </a:r>
            <a:r>
              <a:rPr sz="650" spc="25" dirty="0">
                <a:latin typeface="Microsoft Sans Serif"/>
                <a:cs typeface="Microsoft Sans Serif"/>
              </a:rPr>
              <a:t>productos</a:t>
            </a:r>
            <a:r>
              <a:rPr sz="650" spc="10" dirty="0">
                <a:latin typeface="Microsoft Sans Serif"/>
                <a:cs typeface="Microsoft Sans Serif"/>
              </a:rPr>
              <a:t> eléctricos</a:t>
            </a:r>
            <a:r>
              <a:rPr sz="650" spc="5" dirty="0">
                <a:latin typeface="Microsoft Sans Serif"/>
                <a:cs typeface="Microsoft Sans Serif"/>
              </a:rPr>
              <a:t> </a:t>
            </a:r>
            <a:r>
              <a:rPr sz="650" spc="25" dirty="0">
                <a:latin typeface="Microsoft Sans Serif"/>
                <a:cs typeface="Microsoft Sans Serif"/>
              </a:rPr>
              <a:t>tienen</a:t>
            </a:r>
            <a:r>
              <a:rPr sz="650" spc="10" dirty="0">
                <a:latin typeface="Microsoft Sans Serif"/>
                <a:cs typeface="Microsoft Sans Serif"/>
              </a:rPr>
              <a:t> </a:t>
            </a:r>
            <a:r>
              <a:rPr sz="650" spc="15" dirty="0">
                <a:latin typeface="Microsoft Sans Serif"/>
                <a:cs typeface="Microsoft Sans Serif"/>
              </a:rPr>
              <a:t>inductancia,</a:t>
            </a:r>
            <a:r>
              <a:rPr sz="650" spc="5" dirty="0">
                <a:latin typeface="Microsoft Sans Serif"/>
                <a:cs typeface="Microsoft Sans Serif"/>
              </a:rPr>
              <a:t> </a:t>
            </a:r>
            <a:r>
              <a:rPr sz="650" spc="30" dirty="0">
                <a:latin typeface="Microsoft Sans Serif"/>
                <a:cs typeface="Microsoft Sans Serif"/>
              </a:rPr>
              <a:t>pero</a:t>
            </a:r>
            <a:r>
              <a:rPr sz="650" spc="10" dirty="0">
                <a:latin typeface="Microsoft Sans Serif"/>
                <a:cs typeface="Microsoft Sans Serif"/>
              </a:rPr>
              <a:t> los</a:t>
            </a:r>
            <a:r>
              <a:rPr sz="650" spc="5" dirty="0">
                <a:latin typeface="Microsoft Sans Serif"/>
                <a:cs typeface="Microsoft Sans Serif"/>
              </a:rPr>
              <a:t> </a:t>
            </a:r>
            <a:r>
              <a:rPr sz="650" spc="25" dirty="0">
                <a:latin typeface="Microsoft Sans Serif"/>
                <a:cs typeface="Microsoft Sans Serif"/>
              </a:rPr>
              <a:t>productos </a:t>
            </a:r>
            <a:r>
              <a:rPr sz="650" spc="-155" dirty="0">
                <a:latin typeface="Microsoft Sans Serif"/>
                <a:cs typeface="Microsoft Sans Serif"/>
              </a:rPr>
              <a:t> </a:t>
            </a:r>
            <a:r>
              <a:rPr sz="650" spc="25" dirty="0">
                <a:latin typeface="Microsoft Sans Serif"/>
                <a:cs typeface="Microsoft Sans Serif"/>
              </a:rPr>
              <a:t>que </a:t>
            </a:r>
            <a:r>
              <a:rPr sz="650" spc="-5" dirty="0">
                <a:latin typeface="Microsoft Sans Serif"/>
                <a:cs typeface="Microsoft Sans Serif"/>
              </a:rPr>
              <a:t>se </a:t>
            </a:r>
            <a:r>
              <a:rPr sz="650" spc="30" dirty="0">
                <a:latin typeface="Microsoft Sans Serif"/>
                <a:cs typeface="Microsoft Sans Serif"/>
              </a:rPr>
              <a:t>muestran </a:t>
            </a:r>
            <a:r>
              <a:rPr sz="650" dirty="0">
                <a:latin typeface="Microsoft Sans Serif"/>
                <a:cs typeface="Microsoft Sans Serif"/>
              </a:rPr>
              <a:t>a </a:t>
            </a:r>
            <a:r>
              <a:rPr sz="650" spc="20" dirty="0">
                <a:latin typeface="Microsoft Sans Serif"/>
                <a:cs typeface="Microsoft Sans Serif"/>
              </a:rPr>
              <a:t>continuación </a:t>
            </a:r>
            <a:r>
              <a:rPr sz="650" spc="15" dirty="0">
                <a:latin typeface="Microsoft Sans Serif"/>
                <a:cs typeface="Microsoft Sans Serif"/>
              </a:rPr>
              <a:t>son </a:t>
            </a:r>
            <a:r>
              <a:rPr sz="650" spc="20" dirty="0">
                <a:latin typeface="Microsoft Sans Serif"/>
                <a:cs typeface="Microsoft Sans Serif"/>
              </a:rPr>
              <a:t>ejemplos de </a:t>
            </a:r>
            <a:r>
              <a:rPr sz="650" spc="25" dirty="0">
                <a:latin typeface="Microsoft Sans Serif"/>
                <a:cs typeface="Microsoft Sans Serif"/>
              </a:rPr>
              <a:t>productos que </a:t>
            </a:r>
            <a:r>
              <a:rPr sz="650" spc="15" dirty="0">
                <a:latin typeface="Microsoft Sans Serif"/>
                <a:cs typeface="Microsoft Sans Serif"/>
              </a:rPr>
              <a:t>son </a:t>
            </a:r>
            <a:r>
              <a:rPr sz="650" spc="-160" dirty="0">
                <a:latin typeface="Microsoft Sans Serif"/>
                <a:cs typeface="Microsoft Sans Serif"/>
              </a:rPr>
              <a:t> </a:t>
            </a:r>
            <a:r>
              <a:rPr sz="650" spc="25" dirty="0">
                <a:latin typeface="Microsoft Sans Serif"/>
                <a:cs typeface="Microsoft Sans Serif"/>
              </a:rPr>
              <a:t>principalmente</a:t>
            </a:r>
            <a:r>
              <a:rPr sz="650" spc="-10" dirty="0">
                <a:latin typeface="Microsoft Sans Serif"/>
                <a:cs typeface="Microsoft Sans Serif"/>
              </a:rPr>
              <a:t> </a:t>
            </a:r>
            <a:r>
              <a:rPr sz="650" spc="15" dirty="0">
                <a:latin typeface="Microsoft Sans Serif"/>
                <a:cs typeface="Microsoft Sans Serif"/>
              </a:rPr>
              <a:t>inductivos.</a:t>
            </a:r>
            <a:endParaRPr sz="650">
              <a:latin typeface="Microsoft Sans Serif"/>
              <a:cs typeface="Microsoft Sans Serif"/>
            </a:endParaRPr>
          </a:p>
        </p:txBody>
      </p:sp>
      <p:sp>
        <p:nvSpPr>
          <p:cNvPr id="80" name="object 80"/>
          <p:cNvSpPr txBox="1"/>
          <p:nvPr/>
        </p:nvSpPr>
        <p:spPr>
          <a:xfrm>
            <a:off x="8953500" y="9462820"/>
            <a:ext cx="113030" cy="207749"/>
          </a:xfrm>
          <a:prstGeom prst="rect">
            <a:avLst/>
          </a:prstGeom>
        </p:spPr>
        <p:txBody>
          <a:bodyPr vert="horz" wrap="square" lIns="0" tIns="22860" rIns="0" bIns="0" rtlCol="0">
            <a:spAutoFit/>
          </a:bodyPr>
          <a:lstStyle/>
          <a:p>
            <a:pPr marL="12700">
              <a:spcBef>
                <a:spcPts val="180"/>
              </a:spcBef>
            </a:pPr>
            <a:r>
              <a:rPr sz="1200" spc="15" dirty="0">
                <a:latin typeface="Microsoft Sans Serif"/>
                <a:cs typeface="Microsoft Sans Serif"/>
              </a:rPr>
              <a:t>3</a:t>
            </a:r>
            <a:endParaRPr sz="1200">
              <a:latin typeface="Microsoft Sans Serif"/>
              <a:cs typeface="Microsoft Sans Serif"/>
            </a:endParaRPr>
          </a:p>
        </p:txBody>
      </p:sp>
      <p:sp>
        <p:nvSpPr>
          <p:cNvPr id="63" name="object 63"/>
          <p:cNvSpPr txBox="1"/>
          <p:nvPr/>
        </p:nvSpPr>
        <p:spPr>
          <a:xfrm>
            <a:off x="9872552" y="503046"/>
            <a:ext cx="1506220" cy="4826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>
              <a:lnSpc>
                <a:spcPct val="133300"/>
              </a:lnSpc>
              <a:spcBef>
                <a:spcPts val="100"/>
              </a:spcBef>
            </a:pPr>
            <a:r>
              <a:rPr sz="750" spc="-5" dirty="0">
                <a:latin typeface="Microsoft Sans Serif"/>
                <a:cs typeface="Microsoft Sans Serif"/>
              </a:rPr>
              <a:t>Los</a:t>
            </a:r>
            <a:r>
              <a:rPr sz="750" spc="-20" dirty="0">
                <a:latin typeface="Microsoft Sans Serif"/>
                <a:cs typeface="Microsoft Sans Serif"/>
              </a:rPr>
              <a:t> </a:t>
            </a:r>
            <a:r>
              <a:rPr sz="750" spc="25" dirty="0">
                <a:latin typeface="Microsoft Sans Serif"/>
                <a:cs typeface="Microsoft Sans Serif"/>
              </a:rPr>
              <a:t>inductores</a:t>
            </a:r>
            <a:r>
              <a:rPr sz="750" spc="-15" dirty="0">
                <a:latin typeface="Microsoft Sans Serif"/>
                <a:cs typeface="Microsoft Sans Serif"/>
              </a:rPr>
              <a:t> </a:t>
            </a:r>
            <a:r>
              <a:rPr sz="750" spc="20" dirty="0">
                <a:latin typeface="Microsoft Sans Serif"/>
                <a:cs typeface="Microsoft Sans Serif"/>
              </a:rPr>
              <a:t>son</a:t>
            </a:r>
            <a:r>
              <a:rPr sz="750" spc="-20" dirty="0">
                <a:latin typeface="Microsoft Sans Serif"/>
                <a:cs typeface="Microsoft Sans Serif"/>
              </a:rPr>
              <a:t> </a:t>
            </a:r>
            <a:r>
              <a:rPr sz="750" spc="30" dirty="0">
                <a:latin typeface="Microsoft Sans Serif"/>
                <a:cs typeface="Microsoft Sans Serif"/>
              </a:rPr>
              <a:t>componentes </a:t>
            </a:r>
            <a:r>
              <a:rPr sz="750" spc="-190" dirty="0">
                <a:latin typeface="Microsoft Sans Serif"/>
                <a:cs typeface="Microsoft Sans Serif"/>
              </a:rPr>
              <a:t> </a:t>
            </a:r>
            <a:r>
              <a:rPr sz="750" spc="20" dirty="0">
                <a:latin typeface="Microsoft Sans Serif"/>
                <a:cs typeface="Microsoft Sans Serif"/>
              </a:rPr>
              <a:t>fabricados </a:t>
            </a:r>
            <a:r>
              <a:rPr sz="750" spc="25" dirty="0">
                <a:latin typeface="Microsoft Sans Serif"/>
                <a:cs typeface="Microsoft Sans Serif"/>
              </a:rPr>
              <a:t>para </a:t>
            </a:r>
            <a:r>
              <a:rPr sz="750" spc="35" dirty="0">
                <a:latin typeface="Microsoft Sans Serif"/>
                <a:cs typeface="Microsoft Sans Serif"/>
              </a:rPr>
              <a:t>tener </a:t>
            </a:r>
            <a:r>
              <a:rPr sz="750" spc="30" dirty="0">
                <a:latin typeface="Microsoft Sans Serif"/>
                <a:cs typeface="Microsoft Sans Serif"/>
              </a:rPr>
              <a:t>una </a:t>
            </a:r>
            <a:r>
              <a:rPr sz="750" spc="35" dirty="0">
                <a:latin typeface="Microsoft Sans Serif"/>
                <a:cs typeface="Microsoft Sans Serif"/>
              </a:rPr>
              <a:t> </a:t>
            </a:r>
            <a:r>
              <a:rPr sz="750" spc="20" dirty="0">
                <a:latin typeface="Microsoft Sans Serif"/>
                <a:cs typeface="Microsoft Sans Serif"/>
              </a:rPr>
              <a:t>inductancia</a:t>
            </a:r>
            <a:r>
              <a:rPr sz="750" spc="-10" dirty="0">
                <a:latin typeface="Microsoft Sans Serif"/>
                <a:cs typeface="Microsoft Sans Serif"/>
              </a:rPr>
              <a:t> </a:t>
            </a:r>
            <a:r>
              <a:rPr sz="750" spc="5" dirty="0">
                <a:latin typeface="Microsoft Sans Serif"/>
                <a:cs typeface="Microsoft Sans Serif"/>
              </a:rPr>
              <a:t>específica.</a:t>
            </a:r>
            <a:endParaRPr sz="750">
              <a:latin typeface="Microsoft Sans Serif"/>
              <a:cs typeface="Microsoft Sans Serif"/>
            </a:endParaRPr>
          </a:p>
        </p:txBody>
      </p:sp>
      <p:sp>
        <p:nvSpPr>
          <p:cNvPr id="64" name="object 64"/>
          <p:cNvSpPr txBox="1"/>
          <p:nvPr/>
        </p:nvSpPr>
        <p:spPr>
          <a:xfrm>
            <a:off x="6902541" y="1575228"/>
            <a:ext cx="790575" cy="13593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800" spc="-15" dirty="0">
                <a:latin typeface="Microsoft Sans Serif"/>
                <a:cs typeface="Microsoft Sans Serif"/>
              </a:rPr>
              <a:t>Relés</a:t>
            </a:r>
            <a:r>
              <a:rPr sz="800" spc="-30" dirty="0">
                <a:latin typeface="Microsoft Sans Serif"/>
                <a:cs typeface="Microsoft Sans Serif"/>
              </a:rPr>
              <a:t> </a:t>
            </a:r>
            <a:r>
              <a:rPr sz="800" spc="25" dirty="0">
                <a:latin typeface="Microsoft Sans Serif"/>
                <a:cs typeface="Microsoft Sans Serif"/>
              </a:rPr>
              <a:t>de</a:t>
            </a:r>
            <a:r>
              <a:rPr sz="800" spc="-30" dirty="0">
                <a:latin typeface="Microsoft Sans Serif"/>
                <a:cs typeface="Microsoft Sans Serif"/>
              </a:rPr>
              <a:t> </a:t>
            </a:r>
            <a:r>
              <a:rPr sz="800" spc="35" dirty="0">
                <a:latin typeface="Microsoft Sans Serif"/>
                <a:cs typeface="Microsoft Sans Serif"/>
              </a:rPr>
              <a:t>control</a:t>
            </a:r>
            <a:endParaRPr sz="800">
              <a:latin typeface="Microsoft Sans Serif"/>
              <a:cs typeface="Microsoft Sans Serif"/>
            </a:endParaRPr>
          </a:p>
        </p:txBody>
      </p:sp>
      <p:sp>
        <p:nvSpPr>
          <p:cNvPr id="65" name="object 65"/>
          <p:cNvSpPr txBox="1"/>
          <p:nvPr/>
        </p:nvSpPr>
        <p:spPr>
          <a:xfrm>
            <a:off x="8179324" y="1575228"/>
            <a:ext cx="602615" cy="13593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800" spc="20" dirty="0">
                <a:latin typeface="Microsoft Sans Serif"/>
                <a:cs typeface="Microsoft Sans Serif"/>
              </a:rPr>
              <a:t>Contactores</a:t>
            </a:r>
            <a:endParaRPr sz="800">
              <a:latin typeface="Microsoft Sans Serif"/>
              <a:cs typeface="Microsoft Sans Serif"/>
            </a:endParaRPr>
          </a:p>
        </p:txBody>
      </p:sp>
      <p:sp>
        <p:nvSpPr>
          <p:cNvPr id="66" name="object 66"/>
          <p:cNvSpPr txBox="1"/>
          <p:nvPr/>
        </p:nvSpPr>
        <p:spPr>
          <a:xfrm>
            <a:off x="10379777" y="1568872"/>
            <a:ext cx="462915" cy="14362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850" spc="45" dirty="0">
                <a:latin typeface="Microsoft Sans Serif"/>
                <a:cs typeface="Microsoft Sans Serif"/>
              </a:rPr>
              <a:t>Inductor</a:t>
            </a:r>
            <a:endParaRPr sz="850">
              <a:latin typeface="Microsoft Sans Serif"/>
              <a:cs typeface="Microsoft Sans Serif"/>
            </a:endParaRPr>
          </a:p>
        </p:txBody>
      </p:sp>
      <p:sp>
        <p:nvSpPr>
          <p:cNvPr id="67" name="object 67"/>
          <p:cNvSpPr txBox="1"/>
          <p:nvPr/>
        </p:nvSpPr>
        <p:spPr>
          <a:xfrm>
            <a:off x="9916875" y="1925446"/>
            <a:ext cx="1081405" cy="1282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750" spc="15" dirty="0">
                <a:latin typeface="Microsoft Sans Serif"/>
                <a:cs typeface="Microsoft Sans Serif"/>
              </a:rPr>
              <a:t>Símbolos</a:t>
            </a:r>
            <a:r>
              <a:rPr sz="750" spc="-50" dirty="0">
                <a:latin typeface="Microsoft Sans Serif"/>
                <a:cs typeface="Microsoft Sans Serif"/>
              </a:rPr>
              <a:t> </a:t>
            </a:r>
            <a:r>
              <a:rPr sz="750" spc="20" dirty="0">
                <a:latin typeface="Microsoft Sans Serif"/>
                <a:cs typeface="Microsoft Sans Serif"/>
              </a:rPr>
              <a:t>esquemáticos</a:t>
            </a:r>
            <a:endParaRPr sz="750">
              <a:latin typeface="Microsoft Sans Serif"/>
              <a:cs typeface="Microsoft Sans Serif"/>
            </a:endParaRPr>
          </a:p>
        </p:txBody>
      </p:sp>
      <p:sp>
        <p:nvSpPr>
          <p:cNvPr id="68" name="object 68"/>
          <p:cNvSpPr txBox="1"/>
          <p:nvPr/>
        </p:nvSpPr>
        <p:spPr>
          <a:xfrm>
            <a:off x="9823618" y="2801735"/>
            <a:ext cx="1492885" cy="112851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650" spc="35" dirty="0">
                <a:latin typeface="Microsoft Sans Serif"/>
                <a:cs typeface="Microsoft Sans Serif"/>
              </a:rPr>
              <a:t>Inductor</a:t>
            </a:r>
            <a:r>
              <a:rPr sz="650" spc="-20" dirty="0">
                <a:latin typeface="Microsoft Sans Serif"/>
                <a:cs typeface="Microsoft Sans Serif"/>
              </a:rPr>
              <a:t> </a:t>
            </a:r>
            <a:r>
              <a:rPr sz="650" spc="35" dirty="0">
                <a:latin typeface="Microsoft Sans Serif"/>
                <a:cs typeface="Microsoft Sans Serif"/>
              </a:rPr>
              <a:t>Inductor</a:t>
            </a:r>
            <a:r>
              <a:rPr sz="650" spc="-15" dirty="0">
                <a:latin typeface="Microsoft Sans Serif"/>
                <a:cs typeface="Microsoft Sans Serif"/>
              </a:rPr>
              <a:t> </a:t>
            </a:r>
            <a:r>
              <a:rPr sz="650" spc="20" dirty="0">
                <a:latin typeface="Microsoft Sans Serif"/>
                <a:cs typeface="Microsoft Sans Serif"/>
              </a:rPr>
              <a:t>de</a:t>
            </a:r>
            <a:r>
              <a:rPr sz="650" spc="-15" dirty="0">
                <a:latin typeface="Microsoft Sans Serif"/>
                <a:cs typeface="Microsoft Sans Serif"/>
              </a:rPr>
              <a:t> </a:t>
            </a:r>
            <a:r>
              <a:rPr sz="650" spc="20" dirty="0">
                <a:latin typeface="Microsoft Sans Serif"/>
                <a:cs typeface="Microsoft Sans Serif"/>
              </a:rPr>
              <a:t>núcleo</a:t>
            </a:r>
            <a:r>
              <a:rPr sz="650" spc="-15" dirty="0">
                <a:latin typeface="Microsoft Sans Serif"/>
                <a:cs typeface="Microsoft Sans Serif"/>
              </a:rPr>
              <a:t> </a:t>
            </a:r>
            <a:r>
              <a:rPr sz="650" spc="20" dirty="0">
                <a:latin typeface="Microsoft Sans Serif"/>
                <a:cs typeface="Microsoft Sans Serif"/>
              </a:rPr>
              <a:t>de</a:t>
            </a:r>
            <a:r>
              <a:rPr sz="650" spc="-20" dirty="0">
                <a:latin typeface="Microsoft Sans Serif"/>
                <a:cs typeface="Microsoft Sans Serif"/>
              </a:rPr>
              <a:t> </a:t>
            </a:r>
            <a:r>
              <a:rPr sz="650" spc="30" dirty="0">
                <a:latin typeface="Microsoft Sans Serif"/>
                <a:cs typeface="Microsoft Sans Serif"/>
              </a:rPr>
              <a:t>hierro</a:t>
            </a:r>
            <a:endParaRPr sz="650">
              <a:latin typeface="Microsoft Sans Serif"/>
              <a:cs typeface="Microsoft Sans Serif"/>
            </a:endParaRPr>
          </a:p>
        </p:txBody>
      </p:sp>
      <p:sp>
        <p:nvSpPr>
          <p:cNvPr id="69" name="object 69"/>
          <p:cNvSpPr txBox="1"/>
          <p:nvPr/>
        </p:nvSpPr>
        <p:spPr>
          <a:xfrm>
            <a:off x="7623339" y="2923668"/>
            <a:ext cx="699135" cy="112851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650" spc="20" dirty="0">
                <a:latin typeface="Microsoft Sans Serif"/>
                <a:cs typeface="Microsoft Sans Serif"/>
              </a:rPr>
              <a:t>Transformadores</a:t>
            </a:r>
            <a:endParaRPr sz="650">
              <a:latin typeface="Microsoft Sans Serif"/>
              <a:cs typeface="Microsoft Sans Serif"/>
            </a:endParaRPr>
          </a:p>
        </p:txBody>
      </p:sp>
      <p:sp>
        <p:nvSpPr>
          <p:cNvPr id="70" name="object 70"/>
          <p:cNvSpPr txBox="1"/>
          <p:nvPr/>
        </p:nvSpPr>
        <p:spPr>
          <a:xfrm>
            <a:off x="9021359" y="3136900"/>
            <a:ext cx="3042920" cy="243656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68095">
              <a:lnSpc>
                <a:spcPts val="635"/>
              </a:lnSpc>
              <a:spcBef>
                <a:spcPts val="100"/>
              </a:spcBef>
            </a:pPr>
            <a:r>
              <a:rPr sz="550" spc="20" dirty="0">
                <a:latin typeface="Microsoft Sans Serif"/>
                <a:cs typeface="Microsoft Sans Serif"/>
              </a:rPr>
              <a:t>(Número</a:t>
            </a:r>
            <a:r>
              <a:rPr sz="550" dirty="0">
                <a:latin typeface="Microsoft Sans Serif"/>
                <a:cs typeface="Microsoft Sans Serif"/>
              </a:rPr>
              <a:t> </a:t>
            </a:r>
            <a:r>
              <a:rPr sz="550" spc="15" dirty="0">
                <a:latin typeface="Microsoft Sans Serif"/>
                <a:cs typeface="Microsoft Sans Serif"/>
              </a:rPr>
              <a:t>de</a:t>
            </a:r>
            <a:r>
              <a:rPr sz="550" dirty="0">
                <a:latin typeface="Microsoft Sans Serif"/>
                <a:cs typeface="Microsoft Sans Serif"/>
              </a:rPr>
              <a:t> </a:t>
            </a:r>
            <a:r>
              <a:rPr sz="550" spc="5" dirty="0">
                <a:latin typeface="Microsoft Sans Serif"/>
                <a:cs typeface="Microsoft Sans Serif"/>
              </a:rPr>
              <a:t>vueltas)</a:t>
            </a:r>
            <a:r>
              <a:rPr sz="300" spc="5" dirty="0">
                <a:latin typeface="Microsoft Sans Serif"/>
                <a:cs typeface="Microsoft Sans Serif"/>
              </a:rPr>
              <a:t>2</a:t>
            </a:r>
            <a:r>
              <a:rPr sz="300" dirty="0">
                <a:latin typeface="Microsoft Sans Serif"/>
                <a:cs typeface="Microsoft Sans Serif"/>
              </a:rPr>
              <a:t> </a:t>
            </a:r>
            <a:r>
              <a:rPr sz="550" spc="15" dirty="0">
                <a:latin typeface="Microsoft Sans Serif"/>
                <a:cs typeface="Microsoft Sans Serif"/>
              </a:rPr>
              <a:t>x</a:t>
            </a:r>
            <a:r>
              <a:rPr sz="550" dirty="0">
                <a:latin typeface="Microsoft Sans Serif"/>
                <a:cs typeface="Microsoft Sans Serif"/>
              </a:rPr>
              <a:t> </a:t>
            </a:r>
            <a:r>
              <a:rPr sz="550" spc="5" dirty="0">
                <a:latin typeface="Microsoft Sans Serif"/>
                <a:cs typeface="Microsoft Sans Serif"/>
              </a:rPr>
              <a:t>(área</a:t>
            </a:r>
            <a:r>
              <a:rPr sz="550" dirty="0">
                <a:latin typeface="Microsoft Sans Serif"/>
                <a:cs typeface="Microsoft Sans Serif"/>
              </a:rPr>
              <a:t> </a:t>
            </a:r>
            <a:r>
              <a:rPr sz="550" spc="15" dirty="0">
                <a:latin typeface="Microsoft Sans Serif"/>
                <a:cs typeface="Microsoft Sans Serif"/>
              </a:rPr>
              <a:t>de</a:t>
            </a:r>
            <a:r>
              <a:rPr sz="550" dirty="0">
                <a:latin typeface="Microsoft Sans Serif"/>
                <a:cs typeface="Microsoft Sans Serif"/>
              </a:rPr>
              <a:t> </a:t>
            </a:r>
            <a:r>
              <a:rPr sz="550" spc="5" dirty="0">
                <a:latin typeface="Microsoft Sans Serif"/>
                <a:cs typeface="Microsoft Sans Serif"/>
              </a:rPr>
              <a:t>la</a:t>
            </a:r>
            <a:r>
              <a:rPr sz="550" dirty="0">
                <a:latin typeface="Microsoft Sans Serif"/>
                <a:cs typeface="Microsoft Sans Serif"/>
              </a:rPr>
              <a:t> </a:t>
            </a:r>
            <a:r>
              <a:rPr sz="550" spc="5" dirty="0">
                <a:latin typeface="Microsoft Sans Serif"/>
                <a:cs typeface="Microsoft Sans Serif"/>
              </a:rPr>
              <a:t>sección</a:t>
            </a:r>
            <a:r>
              <a:rPr sz="550" dirty="0">
                <a:latin typeface="Microsoft Sans Serif"/>
                <a:cs typeface="Microsoft Sans Serif"/>
              </a:rPr>
              <a:t> </a:t>
            </a:r>
            <a:r>
              <a:rPr sz="550" spc="10" dirty="0">
                <a:latin typeface="Microsoft Sans Serif"/>
                <a:cs typeface="Microsoft Sans Serif"/>
              </a:rPr>
              <a:t>transversal)</a:t>
            </a:r>
            <a:endParaRPr sz="550">
              <a:latin typeface="Microsoft Sans Serif"/>
              <a:cs typeface="Microsoft Sans Serif"/>
            </a:endParaRPr>
          </a:p>
          <a:p>
            <a:pPr marL="12700">
              <a:lnSpc>
                <a:spcPts val="640"/>
              </a:lnSpc>
            </a:pPr>
            <a:r>
              <a:rPr sz="600" spc="-20" dirty="0">
                <a:latin typeface="Microsoft Sans Serif"/>
                <a:cs typeface="Microsoft Sans Serif"/>
              </a:rPr>
              <a:t>L</a:t>
            </a:r>
            <a:r>
              <a:rPr sz="600" spc="-15" dirty="0">
                <a:latin typeface="Microsoft Sans Serif"/>
                <a:cs typeface="Microsoft Sans Serif"/>
              </a:rPr>
              <a:t> </a:t>
            </a:r>
            <a:r>
              <a:rPr sz="600" spc="-10" dirty="0">
                <a:latin typeface="Microsoft Sans Serif"/>
                <a:cs typeface="Microsoft Sans Serif"/>
              </a:rPr>
              <a:t>=</a:t>
            </a:r>
            <a:r>
              <a:rPr sz="600" spc="-15" dirty="0">
                <a:latin typeface="Microsoft Sans Serif"/>
                <a:cs typeface="Microsoft Sans Serif"/>
              </a:rPr>
              <a:t> </a:t>
            </a:r>
            <a:r>
              <a:rPr sz="600" spc="15" dirty="0">
                <a:latin typeface="Microsoft Sans Serif"/>
                <a:cs typeface="Microsoft Sans Serif"/>
              </a:rPr>
              <a:t>(Permeabilidad</a:t>
            </a:r>
            <a:r>
              <a:rPr sz="600" spc="-15" dirty="0">
                <a:latin typeface="Microsoft Sans Serif"/>
                <a:cs typeface="Microsoft Sans Serif"/>
              </a:rPr>
              <a:t> </a:t>
            </a:r>
            <a:r>
              <a:rPr sz="600" spc="15" dirty="0">
                <a:latin typeface="Microsoft Sans Serif"/>
                <a:cs typeface="Microsoft Sans Serif"/>
              </a:rPr>
              <a:t>del</a:t>
            </a:r>
            <a:r>
              <a:rPr sz="600" spc="-10" dirty="0">
                <a:latin typeface="Microsoft Sans Serif"/>
                <a:cs typeface="Microsoft Sans Serif"/>
              </a:rPr>
              <a:t> </a:t>
            </a:r>
            <a:r>
              <a:rPr sz="600" spc="10" dirty="0">
                <a:latin typeface="Microsoft Sans Serif"/>
                <a:cs typeface="Microsoft Sans Serif"/>
              </a:rPr>
              <a:t>Núcleo)</a:t>
            </a:r>
            <a:r>
              <a:rPr sz="600" spc="-15" dirty="0">
                <a:latin typeface="Microsoft Sans Serif"/>
                <a:cs typeface="Microsoft Sans Serif"/>
              </a:rPr>
              <a:t> </a:t>
            </a:r>
            <a:r>
              <a:rPr sz="600" spc="15" dirty="0">
                <a:latin typeface="Microsoft Sans Serif"/>
                <a:cs typeface="Microsoft Sans Serif"/>
              </a:rPr>
              <a:t>x</a:t>
            </a:r>
            <a:endParaRPr sz="600">
              <a:latin typeface="Microsoft Sans Serif"/>
              <a:cs typeface="Microsoft Sans Serif"/>
            </a:endParaRPr>
          </a:p>
          <a:p>
            <a:pPr marL="2072005">
              <a:lnSpc>
                <a:spcPts val="605"/>
              </a:lnSpc>
            </a:pPr>
            <a:r>
              <a:rPr sz="550" spc="25" dirty="0">
                <a:latin typeface="Microsoft Sans Serif"/>
                <a:cs typeface="Microsoft Sans Serif"/>
              </a:rPr>
              <a:t>Longitud</a:t>
            </a:r>
            <a:endParaRPr sz="550">
              <a:latin typeface="Microsoft Sans Serif"/>
              <a:cs typeface="Microsoft Sans Serif"/>
            </a:endParaRPr>
          </a:p>
        </p:txBody>
      </p:sp>
      <p:sp>
        <p:nvSpPr>
          <p:cNvPr id="71" name="object 71"/>
          <p:cNvSpPr txBox="1"/>
          <p:nvPr/>
        </p:nvSpPr>
        <p:spPr>
          <a:xfrm>
            <a:off x="7592359" y="4066667"/>
            <a:ext cx="795655" cy="14362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850" spc="55" dirty="0">
                <a:latin typeface="Microsoft Sans Serif"/>
                <a:cs typeface="Microsoft Sans Serif"/>
              </a:rPr>
              <a:t>Motor</a:t>
            </a:r>
            <a:r>
              <a:rPr sz="850" spc="-50" dirty="0">
                <a:latin typeface="Microsoft Sans Serif"/>
                <a:cs typeface="Microsoft Sans Serif"/>
              </a:rPr>
              <a:t> </a:t>
            </a:r>
            <a:r>
              <a:rPr sz="850" spc="20" dirty="0">
                <a:latin typeface="Microsoft Sans Serif"/>
                <a:cs typeface="Microsoft Sans Serif"/>
              </a:rPr>
              <a:t>eléctrico</a:t>
            </a:r>
            <a:endParaRPr sz="850">
              <a:latin typeface="Microsoft Sans Serif"/>
              <a:cs typeface="Microsoft Sans Serif"/>
            </a:endParaRPr>
          </a:p>
        </p:txBody>
      </p:sp>
      <p:sp>
        <p:nvSpPr>
          <p:cNvPr id="72" name="object 72"/>
          <p:cNvSpPr txBox="1"/>
          <p:nvPr/>
        </p:nvSpPr>
        <p:spPr>
          <a:xfrm>
            <a:off x="5761991" y="4429760"/>
            <a:ext cx="1348105" cy="174407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1050" b="1" spc="35" dirty="0">
                <a:latin typeface="Arial"/>
                <a:cs typeface="Arial"/>
              </a:rPr>
              <a:t>Inductores</a:t>
            </a:r>
            <a:r>
              <a:rPr sz="1050" b="1" spc="-60" dirty="0">
                <a:latin typeface="Arial"/>
                <a:cs typeface="Arial"/>
              </a:rPr>
              <a:t> </a:t>
            </a:r>
            <a:r>
              <a:rPr sz="1050" b="1" spc="40" dirty="0">
                <a:latin typeface="Arial"/>
                <a:cs typeface="Arial"/>
              </a:rPr>
              <a:t>en</a:t>
            </a:r>
            <a:r>
              <a:rPr sz="1050" b="1" spc="-55" dirty="0">
                <a:latin typeface="Arial"/>
                <a:cs typeface="Arial"/>
              </a:rPr>
              <a:t> </a:t>
            </a:r>
            <a:r>
              <a:rPr sz="1050" b="1" spc="15" dirty="0">
                <a:latin typeface="Arial"/>
                <a:cs typeface="Arial"/>
              </a:rPr>
              <a:t>serie</a:t>
            </a:r>
            <a:r>
              <a:rPr sz="1050" spc="15" dirty="0">
                <a:latin typeface="Microsoft Sans Serif"/>
                <a:cs typeface="Microsoft Sans Serif"/>
              </a:rPr>
              <a:t>.</a:t>
            </a:r>
            <a:endParaRPr sz="1050">
              <a:latin typeface="Microsoft Sans Serif"/>
              <a:cs typeface="Microsoft Sans Serif"/>
            </a:endParaRPr>
          </a:p>
        </p:txBody>
      </p:sp>
      <p:sp>
        <p:nvSpPr>
          <p:cNvPr id="73" name="object 73"/>
          <p:cNvSpPr txBox="1"/>
          <p:nvPr/>
        </p:nvSpPr>
        <p:spPr>
          <a:xfrm>
            <a:off x="7957769" y="4404359"/>
            <a:ext cx="4392930" cy="5740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 indent="-635">
              <a:lnSpc>
                <a:spcPct val="126299"/>
              </a:lnSpc>
              <a:spcBef>
                <a:spcPts val="100"/>
              </a:spcBef>
            </a:pPr>
            <a:r>
              <a:rPr sz="950" spc="20" dirty="0">
                <a:latin typeface="Microsoft Sans Serif"/>
                <a:cs typeface="Microsoft Sans Serif"/>
              </a:rPr>
              <a:t>En.el.siguiente.circuito,.una.fuente.de.CA.suministra.energía.eléctrica. </a:t>
            </a:r>
            <a:r>
              <a:rPr sz="950" spc="25" dirty="0">
                <a:latin typeface="Microsoft Sans Serif"/>
                <a:cs typeface="Microsoft Sans Serif"/>
              </a:rPr>
              <a:t> </a:t>
            </a:r>
            <a:r>
              <a:rPr sz="950" spc="20" dirty="0">
                <a:latin typeface="Microsoft Sans Serif"/>
                <a:cs typeface="Microsoft Sans Serif"/>
              </a:rPr>
              <a:t>a.cuatro.inductores..La.inductancia.total.de.los.inductores.en.serie.es.igual.a. </a:t>
            </a:r>
            <a:r>
              <a:rPr sz="950" spc="-240" dirty="0">
                <a:latin typeface="Microsoft Sans Serif"/>
                <a:cs typeface="Microsoft Sans Serif"/>
              </a:rPr>
              <a:t> </a:t>
            </a:r>
            <a:r>
              <a:rPr sz="950" spc="15" dirty="0">
                <a:latin typeface="Microsoft Sans Serif"/>
                <a:cs typeface="Microsoft Sans Serif"/>
              </a:rPr>
              <a:t>la.suma.de.las.inductancias.</a:t>
            </a:r>
            <a:endParaRPr sz="950">
              <a:latin typeface="Microsoft Sans Serif"/>
              <a:cs typeface="Microsoft Sans Serif"/>
            </a:endParaRPr>
          </a:p>
        </p:txBody>
      </p:sp>
      <p:sp>
        <p:nvSpPr>
          <p:cNvPr id="74" name="object 74"/>
          <p:cNvSpPr txBox="1"/>
          <p:nvPr/>
        </p:nvSpPr>
        <p:spPr>
          <a:xfrm>
            <a:off x="9116421" y="5203511"/>
            <a:ext cx="104775" cy="166712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1000" spc="-105" dirty="0">
                <a:latin typeface="Microsoft Sans Serif"/>
                <a:cs typeface="Microsoft Sans Serif"/>
              </a:rPr>
              <a:t>R</a:t>
            </a:r>
            <a:endParaRPr sz="1000">
              <a:latin typeface="Microsoft Sans Serif"/>
              <a:cs typeface="Microsoft Sans Serif"/>
            </a:endParaRPr>
          </a:p>
        </p:txBody>
      </p:sp>
      <p:sp>
        <p:nvSpPr>
          <p:cNvPr id="75" name="object 75"/>
          <p:cNvSpPr txBox="1"/>
          <p:nvPr/>
        </p:nvSpPr>
        <p:spPr>
          <a:xfrm>
            <a:off x="10879662" y="5224905"/>
            <a:ext cx="295275" cy="120546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700" spc="10" dirty="0">
                <a:latin typeface="Microsoft Sans Serif"/>
                <a:cs typeface="Microsoft Sans Serif"/>
              </a:rPr>
              <a:t>1</a:t>
            </a:r>
            <a:r>
              <a:rPr sz="700" spc="-5" dirty="0">
                <a:latin typeface="Microsoft Sans Serif"/>
                <a:cs typeface="Microsoft Sans Serif"/>
              </a:rPr>
              <a:t> </a:t>
            </a:r>
            <a:r>
              <a:rPr sz="700" spc="30" dirty="0">
                <a:latin typeface="Microsoft Sans Serif"/>
                <a:cs typeface="Microsoft Sans Serif"/>
              </a:rPr>
              <a:t>hora</a:t>
            </a:r>
            <a:endParaRPr sz="700">
              <a:latin typeface="Microsoft Sans Serif"/>
              <a:cs typeface="Microsoft Sans Serif"/>
            </a:endParaRPr>
          </a:p>
        </p:txBody>
      </p:sp>
      <p:sp>
        <p:nvSpPr>
          <p:cNvPr id="76" name="object 76"/>
          <p:cNvSpPr txBox="1"/>
          <p:nvPr/>
        </p:nvSpPr>
        <p:spPr>
          <a:xfrm>
            <a:off x="9637069" y="5186805"/>
            <a:ext cx="2192655" cy="166712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  <a:tabLst>
                <a:tab pos="629920" algn="l"/>
                <a:tab pos="1876425" algn="l"/>
              </a:tabLst>
            </a:pPr>
            <a:r>
              <a:rPr sz="1000" spc="15" dirty="0">
                <a:latin typeface="Microsoft Sans Serif"/>
                <a:cs typeface="Microsoft Sans Serif"/>
              </a:rPr>
              <a:t>2</a:t>
            </a:r>
            <a:r>
              <a:rPr sz="1000" spc="-10" dirty="0">
                <a:latin typeface="Microsoft Sans Serif"/>
                <a:cs typeface="Microsoft Sans Serif"/>
              </a:rPr>
              <a:t> </a:t>
            </a:r>
            <a:r>
              <a:rPr sz="1000" spc="80" dirty="0">
                <a:latin typeface="Microsoft Sans Serif"/>
                <a:cs typeface="Microsoft Sans Serif"/>
              </a:rPr>
              <a:t>mh</a:t>
            </a:r>
            <a:r>
              <a:rPr sz="1000" dirty="0">
                <a:latin typeface="Microsoft Sans Serif"/>
                <a:cs typeface="Microsoft Sans Serif"/>
              </a:rPr>
              <a:t>	</a:t>
            </a:r>
            <a:r>
              <a:rPr sz="1000" spc="15" dirty="0">
                <a:latin typeface="Microsoft Sans Serif"/>
                <a:cs typeface="Microsoft Sans Serif"/>
              </a:rPr>
              <a:t>2</a:t>
            </a:r>
            <a:r>
              <a:rPr sz="1000" spc="-10" dirty="0">
                <a:latin typeface="Microsoft Sans Serif"/>
                <a:cs typeface="Microsoft Sans Serif"/>
              </a:rPr>
              <a:t> </a:t>
            </a:r>
            <a:r>
              <a:rPr sz="1000" spc="80" dirty="0">
                <a:latin typeface="Microsoft Sans Serif"/>
                <a:cs typeface="Microsoft Sans Serif"/>
              </a:rPr>
              <a:t>mh</a:t>
            </a:r>
            <a:r>
              <a:rPr sz="1000" dirty="0">
                <a:latin typeface="Microsoft Sans Serif"/>
                <a:cs typeface="Microsoft Sans Serif"/>
              </a:rPr>
              <a:t>	</a:t>
            </a:r>
            <a:r>
              <a:rPr sz="1000" spc="15" dirty="0">
                <a:latin typeface="Microsoft Sans Serif"/>
                <a:cs typeface="Microsoft Sans Serif"/>
              </a:rPr>
              <a:t>3</a:t>
            </a:r>
            <a:r>
              <a:rPr sz="1000" spc="-10" dirty="0">
                <a:latin typeface="Microsoft Sans Serif"/>
                <a:cs typeface="Microsoft Sans Serif"/>
              </a:rPr>
              <a:t> </a:t>
            </a:r>
            <a:r>
              <a:rPr sz="1000" spc="80" dirty="0">
                <a:latin typeface="Microsoft Sans Serif"/>
                <a:cs typeface="Microsoft Sans Serif"/>
              </a:rPr>
              <a:t>mh</a:t>
            </a:r>
            <a:endParaRPr sz="1000">
              <a:latin typeface="Microsoft Sans Serif"/>
              <a:cs typeface="Microsoft Sans Serif"/>
            </a:endParaRPr>
          </a:p>
        </p:txBody>
      </p:sp>
      <p:sp>
        <p:nvSpPr>
          <p:cNvPr id="77" name="object 77"/>
          <p:cNvSpPr txBox="1"/>
          <p:nvPr/>
        </p:nvSpPr>
        <p:spPr>
          <a:xfrm>
            <a:off x="9657248" y="5547789"/>
            <a:ext cx="2105660" cy="166712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76200">
              <a:spcBef>
                <a:spcPts val="100"/>
              </a:spcBef>
              <a:tabLst>
                <a:tab pos="693420" algn="l"/>
                <a:tab pos="1318260" algn="l"/>
                <a:tab pos="1939925" algn="l"/>
              </a:tabLst>
            </a:pPr>
            <a:r>
              <a:rPr sz="1000" dirty="0">
                <a:latin typeface="Microsoft Sans Serif"/>
                <a:cs typeface="Microsoft Sans Serif"/>
              </a:rPr>
              <a:t>L</a:t>
            </a:r>
            <a:r>
              <a:rPr sz="900" baseline="-32407" dirty="0">
                <a:latin typeface="Microsoft Sans Serif"/>
                <a:cs typeface="Microsoft Sans Serif"/>
              </a:rPr>
              <a:t>1	</a:t>
            </a:r>
            <a:r>
              <a:rPr sz="1000" dirty="0">
                <a:latin typeface="Microsoft Sans Serif"/>
                <a:cs typeface="Microsoft Sans Serif"/>
              </a:rPr>
              <a:t>L</a:t>
            </a:r>
            <a:r>
              <a:rPr sz="900" baseline="-32407" dirty="0">
                <a:latin typeface="Microsoft Sans Serif"/>
                <a:cs typeface="Microsoft Sans Serif"/>
              </a:rPr>
              <a:t>2	</a:t>
            </a:r>
            <a:r>
              <a:rPr sz="1000" dirty="0">
                <a:latin typeface="Microsoft Sans Serif"/>
                <a:cs typeface="Microsoft Sans Serif"/>
              </a:rPr>
              <a:t>L</a:t>
            </a:r>
            <a:r>
              <a:rPr sz="900" baseline="-32407" dirty="0">
                <a:latin typeface="Microsoft Sans Serif"/>
                <a:cs typeface="Microsoft Sans Serif"/>
              </a:rPr>
              <a:t>3	</a:t>
            </a:r>
            <a:r>
              <a:rPr sz="1000" dirty="0">
                <a:latin typeface="Microsoft Sans Serif"/>
                <a:cs typeface="Microsoft Sans Serif"/>
              </a:rPr>
              <a:t>L</a:t>
            </a:r>
            <a:r>
              <a:rPr sz="900" baseline="-32407" dirty="0">
                <a:latin typeface="Microsoft Sans Serif"/>
                <a:cs typeface="Microsoft Sans Serif"/>
              </a:rPr>
              <a:t>4</a:t>
            </a:r>
            <a:endParaRPr sz="900" baseline="-32407">
              <a:latin typeface="Microsoft Sans Serif"/>
              <a:cs typeface="Microsoft Sans Serif"/>
            </a:endParaRPr>
          </a:p>
        </p:txBody>
      </p:sp>
      <p:sp>
        <p:nvSpPr>
          <p:cNvPr id="78" name="object 78"/>
          <p:cNvSpPr txBox="1"/>
          <p:nvPr/>
        </p:nvSpPr>
        <p:spPr>
          <a:xfrm>
            <a:off x="8001499" y="5852414"/>
            <a:ext cx="577850" cy="120546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700" spc="15" dirty="0">
                <a:latin typeface="Microsoft Sans Serif"/>
                <a:cs typeface="Microsoft Sans Serif"/>
              </a:rPr>
              <a:t>Fuente</a:t>
            </a:r>
            <a:r>
              <a:rPr sz="700" spc="-40" dirty="0">
                <a:latin typeface="Microsoft Sans Serif"/>
                <a:cs typeface="Microsoft Sans Serif"/>
              </a:rPr>
              <a:t> </a:t>
            </a:r>
            <a:r>
              <a:rPr sz="700" spc="20" dirty="0">
                <a:latin typeface="Microsoft Sans Serif"/>
                <a:cs typeface="Microsoft Sans Serif"/>
              </a:rPr>
              <a:t>de</a:t>
            </a:r>
            <a:r>
              <a:rPr sz="700" spc="-40" dirty="0">
                <a:latin typeface="Microsoft Sans Serif"/>
                <a:cs typeface="Microsoft Sans Serif"/>
              </a:rPr>
              <a:t> </a:t>
            </a:r>
            <a:r>
              <a:rPr sz="700" spc="-45" dirty="0">
                <a:latin typeface="Microsoft Sans Serif"/>
                <a:cs typeface="Microsoft Sans Serif"/>
              </a:rPr>
              <a:t>CA</a:t>
            </a:r>
            <a:endParaRPr sz="700">
              <a:latin typeface="Microsoft Sans Serif"/>
              <a:cs typeface="Microsoft Sans Serif"/>
            </a:endParaRPr>
          </a:p>
        </p:txBody>
      </p:sp>
      <p:sp>
        <p:nvSpPr>
          <p:cNvPr id="79" name="object 79"/>
          <p:cNvSpPr txBox="1"/>
          <p:nvPr/>
        </p:nvSpPr>
        <p:spPr>
          <a:xfrm>
            <a:off x="8670439" y="6436067"/>
            <a:ext cx="3016885" cy="159018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38100">
              <a:spcBef>
                <a:spcPts val="100"/>
              </a:spcBef>
            </a:pPr>
            <a:r>
              <a:rPr sz="950" spc="20" dirty="0">
                <a:latin typeface="Microsoft Sans Serif"/>
                <a:cs typeface="Microsoft Sans Serif"/>
              </a:rPr>
              <a:t>L</a:t>
            </a:r>
            <a:r>
              <a:rPr sz="900" spc="22" baseline="-32407" dirty="0">
                <a:latin typeface="Microsoft Sans Serif"/>
                <a:cs typeface="Microsoft Sans Serif"/>
              </a:rPr>
              <a:t>t</a:t>
            </a:r>
            <a:r>
              <a:rPr sz="950" spc="-15" dirty="0">
                <a:latin typeface="Microsoft Sans Serif"/>
                <a:cs typeface="Microsoft Sans Serif"/>
              </a:rPr>
              <a:t>=</a:t>
            </a:r>
            <a:r>
              <a:rPr sz="950" spc="-10" dirty="0">
                <a:latin typeface="Microsoft Sans Serif"/>
                <a:cs typeface="Microsoft Sans Serif"/>
              </a:rPr>
              <a:t> </a:t>
            </a:r>
            <a:r>
              <a:rPr sz="950" spc="-35" dirty="0">
                <a:latin typeface="Microsoft Sans Serif"/>
                <a:cs typeface="Microsoft Sans Serif"/>
              </a:rPr>
              <a:t>L</a:t>
            </a:r>
            <a:r>
              <a:rPr sz="950" spc="-10" dirty="0">
                <a:latin typeface="Microsoft Sans Serif"/>
                <a:cs typeface="Microsoft Sans Serif"/>
              </a:rPr>
              <a:t> </a:t>
            </a:r>
            <a:r>
              <a:rPr sz="950" spc="-434" dirty="0">
                <a:latin typeface="Microsoft Sans Serif"/>
                <a:cs typeface="Microsoft Sans Serif"/>
              </a:rPr>
              <a:t>+</a:t>
            </a:r>
            <a:r>
              <a:rPr sz="900" spc="7" baseline="-32407" dirty="0">
                <a:latin typeface="Microsoft Sans Serif"/>
                <a:cs typeface="Microsoft Sans Serif"/>
              </a:rPr>
              <a:t>1</a:t>
            </a:r>
            <a:r>
              <a:rPr sz="900" baseline="-32407" dirty="0">
                <a:latin typeface="Microsoft Sans Serif"/>
                <a:cs typeface="Microsoft Sans Serif"/>
              </a:rPr>
              <a:t>  </a:t>
            </a:r>
            <a:r>
              <a:rPr sz="950" spc="-35" dirty="0">
                <a:latin typeface="Microsoft Sans Serif"/>
                <a:cs typeface="Microsoft Sans Serif"/>
              </a:rPr>
              <a:t>L</a:t>
            </a:r>
            <a:r>
              <a:rPr sz="950" spc="-10" dirty="0">
                <a:latin typeface="Microsoft Sans Serif"/>
                <a:cs typeface="Microsoft Sans Serif"/>
              </a:rPr>
              <a:t> </a:t>
            </a:r>
            <a:r>
              <a:rPr sz="950" spc="-15" dirty="0">
                <a:latin typeface="Microsoft Sans Serif"/>
                <a:cs typeface="Microsoft Sans Serif"/>
              </a:rPr>
              <a:t>+</a:t>
            </a:r>
            <a:r>
              <a:rPr sz="950" spc="-110" dirty="0">
                <a:latin typeface="Microsoft Sans Serif"/>
                <a:cs typeface="Microsoft Sans Serif"/>
              </a:rPr>
              <a:t> </a:t>
            </a:r>
            <a:r>
              <a:rPr sz="900" spc="-352" baseline="-32407" dirty="0">
                <a:latin typeface="Microsoft Sans Serif"/>
                <a:cs typeface="Microsoft Sans Serif"/>
              </a:rPr>
              <a:t>2</a:t>
            </a:r>
            <a:r>
              <a:rPr sz="950" spc="-35" dirty="0">
                <a:latin typeface="Microsoft Sans Serif"/>
                <a:cs typeface="Microsoft Sans Serif"/>
              </a:rPr>
              <a:t>L</a:t>
            </a:r>
            <a:r>
              <a:rPr sz="950" spc="-10" dirty="0">
                <a:latin typeface="Microsoft Sans Serif"/>
                <a:cs typeface="Microsoft Sans Serif"/>
              </a:rPr>
              <a:t> </a:t>
            </a:r>
            <a:r>
              <a:rPr sz="950" spc="-15" dirty="0">
                <a:latin typeface="Microsoft Sans Serif"/>
                <a:cs typeface="Microsoft Sans Serif"/>
              </a:rPr>
              <a:t>+</a:t>
            </a:r>
            <a:r>
              <a:rPr sz="950" spc="-10" dirty="0">
                <a:latin typeface="Microsoft Sans Serif"/>
                <a:cs typeface="Microsoft Sans Serif"/>
              </a:rPr>
              <a:t> </a:t>
            </a:r>
            <a:r>
              <a:rPr sz="950" spc="-80" dirty="0">
                <a:latin typeface="Microsoft Sans Serif"/>
                <a:cs typeface="Microsoft Sans Serif"/>
              </a:rPr>
              <a:t>L</a:t>
            </a:r>
            <a:r>
              <a:rPr sz="900" spc="-82" baseline="-32407" dirty="0">
                <a:latin typeface="Microsoft Sans Serif"/>
                <a:cs typeface="Microsoft Sans Serif"/>
              </a:rPr>
              <a:t>3</a:t>
            </a:r>
            <a:r>
              <a:rPr sz="950" spc="-15" dirty="0">
                <a:latin typeface="Microsoft Sans Serif"/>
                <a:cs typeface="Microsoft Sans Serif"/>
              </a:rPr>
              <a:t>=</a:t>
            </a:r>
            <a:r>
              <a:rPr sz="950" spc="-10" dirty="0">
                <a:latin typeface="Microsoft Sans Serif"/>
                <a:cs typeface="Microsoft Sans Serif"/>
              </a:rPr>
              <a:t> </a:t>
            </a:r>
            <a:r>
              <a:rPr sz="950" spc="15" dirty="0">
                <a:latin typeface="Microsoft Sans Serif"/>
                <a:cs typeface="Microsoft Sans Serif"/>
              </a:rPr>
              <a:t>2</a:t>
            </a:r>
            <a:r>
              <a:rPr sz="950" spc="-10" dirty="0">
                <a:latin typeface="Microsoft Sans Serif"/>
                <a:cs typeface="Microsoft Sans Serif"/>
              </a:rPr>
              <a:t> </a:t>
            </a:r>
            <a:r>
              <a:rPr sz="950" spc="-570" dirty="0">
                <a:latin typeface="Microsoft Sans Serif"/>
                <a:cs typeface="Microsoft Sans Serif"/>
              </a:rPr>
              <a:t>m</a:t>
            </a:r>
            <a:r>
              <a:rPr sz="900" spc="7" baseline="-32407" dirty="0">
                <a:latin typeface="Microsoft Sans Serif"/>
                <a:cs typeface="Microsoft Sans Serif"/>
              </a:rPr>
              <a:t>4</a:t>
            </a:r>
            <a:r>
              <a:rPr sz="900" baseline="-32407" dirty="0">
                <a:latin typeface="Microsoft Sans Serif"/>
                <a:cs typeface="Microsoft Sans Serif"/>
              </a:rPr>
              <a:t> </a:t>
            </a:r>
            <a:r>
              <a:rPr sz="900" spc="-7" baseline="-32407" dirty="0">
                <a:latin typeface="Microsoft Sans Serif"/>
                <a:cs typeface="Microsoft Sans Serif"/>
              </a:rPr>
              <a:t> </a:t>
            </a:r>
            <a:r>
              <a:rPr sz="950" spc="55" dirty="0">
                <a:latin typeface="Microsoft Sans Serif"/>
                <a:cs typeface="Microsoft Sans Serif"/>
              </a:rPr>
              <a:t>h</a:t>
            </a:r>
            <a:r>
              <a:rPr sz="950" spc="-10" dirty="0">
                <a:latin typeface="Microsoft Sans Serif"/>
                <a:cs typeface="Microsoft Sans Serif"/>
              </a:rPr>
              <a:t> </a:t>
            </a:r>
            <a:r>
              <a:rPr sz="950" spc="-15" dirty="0">
                <a:latin typeface="Microsoft Sans Serif"/>
                <a:cs typeface="Microsoft Sans Serif"/>
              </a:rPr>
              <a:t>+</a:t>
            </a:r>
            <a:r>
              <a:rPr sz="950" spc="-10" dirty="0">
                <a:latin typeface="Microsoft Sans Serif"/>
                <a:cs typeface="Microsoft Sans Serif"/>
              </a:rPr>
              <a:t> </a:t>
            </a:r>
            <a:r>
              <a:rPr sz="950" spc="15" dirty="0">
                <a:latin typeface="Microsoft Sans Serif"/>
                <a:cs typeface="Microsoft Sans Serif"/>
              </a:rPr>
              <a:t>2</a:t>
            </a:r>
            <a:r>
              <a:rPr sz="950" spc="-10" dirty="0">
                <a:latin typeface="Microsoft Sans Serif"/>
                <a:cs typeface="Microsoft Sans Serif"/>
              </a:rPr>
              <a:t> </a:t>
            </a:r>
            <a:r>
              <a:rPr sz="950" spc="75" dirty="0">
                <a:latin typeface="Microsoft Sans Serif"/>
                <a:cs typeface="Microsoft Sans Serif"/>
              </a:rPr>
              <a:t>mh</a:t>
            </a:r>
            <a:r>
              <a:rPr sz="950" spc="-10" dirty="0">
                <a:latin typeface="Microsoft Sans Serif"/>
                <a:cs typeface="Microsoft Sans Serif"/>
              </a:rPr>
              <a:t> </a:t>
            </a:r>
            <a:r>
              <a:rPr sz="950" spc="-15" dirty="0">
                <a:latin typeface="Microsoft Sans Serif"/>
                <a:cs typeface="Microsoft Sans Serif"/>
              </a:rPr>
              <a:t>+</a:t>
            </a:r>
            <a:r>
              <a:rPr sz="950" spc="-10" dirty="0">
                <a:latin typeface="Microsoft Sans Serif"/>
                <a:cs typeface="Microsoft Sans Serif"/>
              </a:rPr>
              <a:t> </a:t>
            </a:r>
            <a:r>
              <a:rPr sz="950" spc="15" dirty="0">
                <a:latin typeface="Microsoft Sans Serif"/>
                <a:cs typeface="Microsoft Sans Serif"/>
              </a:rPr>
              <a:t>1</a:t>
            </a:r>
            <a:r>
              <a:rPr sz="950" spc="-10" dirty="0">
                <a:latin typeface="Microsoft Sans Serif"/>
                <a:cs typeface="Microsoft Sans Serif"/>
              </a:rPr>
              <a:t> </a:t>
            </a:r>
            <a:r>
              <a:rPr sz="950" spc="75" dirty="0">
                <a:latin typeface="Microsoft Sans Serif"/>
                <a:cs typeface="Microsoft Sans Serif"/>
              </a:rPr>
              <a:t>mh</a:t>
            </a:r>
            <a:r>
              <a:rPr sz="950" spc="-10" dirty="0">
                <a:latin typeface="Microsoft Sans Serif"/>
                <a:cs typeface="Microsoft Sans Serif"/>
              </a:rPr>
              <a:t> </a:t>
            </a:r>
            <a:r>
              <a:rPr sz="950" spc="-15" dirty="0">
                <a:latin typeface="Microsoft Sans Serif"/>
                <a:cs typeface="Microsoft Sans Serif"/>
              </a:rPr>
              <a:t>+</a:t>
            </a:r>
            <a:r>
              <a:rPr sz="950" spc="-10" dirty="0">
                <a:latin typeface="Microsoft Sans Serif"/>
                <a:cs typeface="Microsoft Sans Serif"/>
              </a:rPr>
              <a:t> </a:t>
            </a:r>
            <a:r>
              <a:rPr sz="950" spc="15" dirty="0">
                <a:latin typeface="Microsoft Sans Serif"/>
                <a:cs typeface="Microsoft Sans Serif"/>
              </a:rPr>
              <a:t>3</a:t>
            </a:r>
            <a:r>
              <a:rPr sz="950" spc="-10" dirty="0">
                <a:latin typeface="Microsoft Sans Serif"/>
                <a:cs typeface="Microsoft Sans Serif"/>
              </a:rPr>
              <a:t> </a:t>
            </a:r>
            <a:r>
              <a:rPr sz="950" spc="75" dirty="0">
                <a:latin typeface="Microsoft Sans Serif"/>
                <a:cs typeface="Microsoft Sans Serif"/>
              </a:rPr>
              <a:t>mh</a:t>
            </a:r>
            <a:r>
              <a:rPr sz="950" spc="-10" dirty="0">
                <a:latin typeface="Microsoft Sans Serif"/>
                <a:cs typeface="Microsoft Sans Serif"/>
              </a:rPr>
              <a:t> </a:t>
            </a:r>
            <a:r>
              <a:rPr sz="950" spc="-15" dirty="0">
                <a:latin typeface="Microsoft Sans Serif"/>
                <a:cs typeface="Microsoft Sans Serif"/>
              </a:rPr>
              <a:t>=</a:t>
            </a:r>
            <a:r>
              <a:rPr sz="950" spc="-10" dirty="0">
                <a:latin typeface="Microsoft Sans Serif"/>
                <a:cs typeface="Microsoft Sans Serif"/>
              </a:rPr>
              <a:t> </a:t>
            </a:r>
            <a:r>
              <a:rPr sz="950" spc="15" dirty="0">
                <a:latin typeface="Microsoft Sans Serif"/>
                <a:cs typeface="Microsoft Sans Serif"/>
              </a:rPr>
              <a:t>8</a:t>
            </a:r>
            <a:r>
              <a:rPr sz="950" spc="-10" dirty="0">
                <a:latin typeface="Microsoft Sans Serif"/>
                <a:cs typeface="Microsoft Sans Serif"/>
              </a:rPr>
              <a:t> </a:t>
            </a:r>
            <a:r>
              <a:rPr sz="950" spc="75" dirty="0">
                <a:latin typeface="Microsoft Sans Serif"/>
                <a:cs typeface="Microsoft Sans Serif"/>
              </a:rPr>
              <a:t>mh</a:t>
            </a:r>
            <a:endParaRPr sz="950">
              <a:latin typeface="Microsoft Sans Serif"/>
              <a:cs typeface="Microsoft Sans Serif"/>
            </a:endParaRPr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8872854" y="1590968"/>
            <a:ext cx="2409266" cy="1002029"/>
          </a:xfrm>
          <a:prstGeom prst="rect">
            <a:avLst/>
          </a:prstGeom>
        </p:spPr>
      </p:pic>
      <p:pic>
        <p:nvPicPr>
          <p:cNvPr id="3" name="object 3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7812925" y="5602274"/>
            <a:ext cx="1084694" cy="1487792"/>
          </a:xfrm>
          <a:prstGeom prst="rect">
            <a:avLst/>
          </a:prstGeom>
        </p:spPr>
      </p:pic>
      <p:grpSp>
        <p:nvGrpSpPr>
          <p:cNvPr id="4" name="object 4"/>
          <p:cNvGrpSpPr/>
          <p:nvPr/>
        </p:nvGrpSpPr>
        <p:grpSpPr>
          <a:xfrm>
            <a:off x="10681031" y="6083172"/>
            <a:ext cx="64769" cy="464184"/>
            <a:chOff x="5626430" y="6083172"/>
            <a:chExt cx="64769" cy="464184"/>
          </a:xfrm>
        </p:grpSpPr>
        <p:sp>
          <p:nvSpPr>
            <p:cNvPr id="5" name="object 5"/>
            <p:cNvSpPr/>
            <p:nvPr/>
          </p:nvSpPr>
          <p:spPr>
            <a:xfrm>
              <a:off x="5627801" y="6084544"/>
              <a:ext cx="61594" cy="461645"/>
            </a:xfrm>
            <a:custGeom>
              <a:avLst/>
              <a:gdLst/>
              <a:ahLst/>
              <a:cxnLst/>
              <a:rect l="l" t="t" r="r" b="b"/>
              <a:pathLst>
                <a:path w="61595" h="461645">
                  <a:moveTo>
                    <a:pt x="53835" y="0"/>
                  </a:moveTo>
                  <a:lnTo>
                    <a:pt x="32537" y="228"/>
                  </a:lnTo>
                  <a:lnTo>
                    <a:pt x="0" y="80759"/>
                  </a:lnTo>
                  <a:lnTo>
                    <a:pt x="37452" y="129451"/>
                  </a:lnTo>
                  <a:lnTo>
                    <a:pt x="44234" y="419480"/>
                  </a:lnTo>
                  <a:lnTo>
                    <a:pt x="47489" y="449181"/>
                  </a:lnTo>
                  <a:lnTo>
                    <a:pt x="50039" y="461302"/>
                  </a:lnTo>
                  <a:lnTo>
                    <a:pt x="53201" y="457839"/>
                  </a:lnTo>
                  <a:lnTo>
                    <a:pt x="58292" y="440791"/>
                  </a:lnTo>
                  <a:lnTo>
                    <a:pt x="61138" y="407559"/>
                  </a:lnTo>
                  <a:lnTo>
                    <a:pt x="61553" y="348267"/>
                  </a:lnTo>
                  <a:lnTo>
                    <a:pt x="60342" y="277156"/>
                  </a:lnTo>
                  <a:lnTo>
                    <a:pt x="58313" y="208466"/>
                  </a:lnTo>
                  <a:lnTo>
                    <a:pt x="56273" y="156435"/>
                  </a:lnTo>
                  <a:lnTo>
                    <a:pt x="55029" y="135305"/>
                  </a:lnTo>
                  <a:lnTo>
                    <a:pt x="19430" y="78879"/>
                  </a:lnTo>
                  <a:lnTo>
                    <a:pt x="53835" y="0"/>
                  </a:lnTo>
                  <a:close/>
                </a:path>
              </a:pathLst>
            </a:custGeom>
            <a:solidFill>
              <a:srgbClr val="AAACA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" name="object 6"/>
            <p:cNvSpPr/>
            <p:nvPr/>
          </p:nvSpPr>
          <p:spPr>
            <a:xfrm>
              <a:off x="5627801" y="6084544"/>
              <a:ext cx="61594" cy="461645"/>
            </a:xfrm>
            <a:custGeom>
              <a:avLst/>
              <a:gdLst/>
              <a:ahLst/>
              <a:cxnLst/>
              <a:rect l="l" t="t" r="r" b="b"/>
              <a:pathLst>
                <a:path w="61595" h="461645">
                  <a:moveTo>
                    <a:pt x="32537" y="228"/>
                  </a:moveTo>
                  <a:lnTo>
                    <a:pt x="0" y="80759"/>
                  </a:lnTo>
                  <a:lnTo>
                    <a:pt x="37452" y="129451"/>
                  </a:lnTo>
                  <a:lnTo>
                    <a:pt x="44234" y="419480"/>
                  </a:lnTo>
                  <a:lnTo>
                    <a:pt x="47489" y="449181"/>
                  </a:lnTo>
                  <a:lnTo>
                    <a:pt x="50039" y="461302"/>
                  </a:lnTo>
                  <a:lnTo>
                    <a:pt x="53201" y="457839"/>
                  </a:lnTo>
                  <a:lnTo>
                    <a:pt x="58292" y="440791"/>
                  </a:lnTo>
                  <a:lnTo>
                    <a:pt x="61138" y="407559"/>
                  </a:lnTo>
                  <a:lnTo>
                    <a:pt x="61553" y="348267"/>
                  </a:lnTo>
                  <a:lnTo>
                    <a:pt x="60342" y="277156"/>
                  </a:lnTo>
                  <a:lnTo>
                    <a:pt x="58313" y="208466"/>
                  </a:lnTo>
                  <a:lnTo>
                    <a:pt x="56273" y="156435"/>
                  </a:lnTo>
                  <a:lnTo>
                    <a:pt x="55029" y="135305"/>
                  </a:lnTo>
                  <a:lnTo>
                    <a:pt x="19430" y="78879"/>
                  </a:lnTo>
                  <a:lnTo>
                    <a:pt x="53835" y="0"/>
                  </a:lnTo>
                  <a:lnTo>
                    <a:pt x="32537" y="228"/>
                  </a:lnTo>
                  <a:close/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7" name="object 7"/>
          <p:cNvGrpSpPr/>
          <p:nvPr/>
        </p:nvGrpSpPr>
        <p:grpSpPr>
          <a:xfrm>
            <a:off x="10694621" y="5881853"/>
            <a:ext cx="277495" cy="669925"/>
            <a:chOff x="5640020" y="5881852"/>
            <a:chExt cx="277495" cy="669925"/>
          </a:xfrm>
        </p:grpSpPr>
        <p:sp>
          <p:nvSpPr>
            <p:cNvPr id="8" name="object 8"/>
            <p:cNvSpPr/>
            <p:nvPr/>
          </p:nvSpPr>
          <p:spPr>
            <a:xfrm>
              <a:off x="5827242" y="6078918"/>
              <a:ext cx="88900" cy="471805"/>
            </a:xfrm>
            <a:custGeom>
              <a:avLst/>
              <a:gdLst/>
              <a:ahLst/>
              <a:cxnLst/>
              <a:rect l="l" t="t" r="r" b="b"/>
              <a:pathLst>
                <a:path w="88900" h="471804">
                  <a:moveTo>
                    <a:pt x="45885" y="0"/>
                  </a:moveTo>
                  <a:lnTo>
                    <a:pt x="66954" y="103708"/>
                  </a:lnTo>
                  <a:lnTo>
                    <a:pt x="32321" y="142798"/>
                  </a:lnTo>
                  <a:lnTo>
                    <a:pt x="25922" y="185955"/>
                  </a:lnTo>
                  <a:lnTo>
                    <a:pt x="12565" y="283338"/>
                  </a:lnTo>
                  <a:lnTo>
                    <a:pt x="1005" y="386820"/>
                  </a:lnTo>
                  <a:lnTo>
                    <a:pt x="0" y="448271"/>
                  </a:lnTo>
                  <a:lnTo>
                    <a:pt x="5516" y="466303"/>
                  </a:lnTo>
                  <a:lnTo>
                    <a:pt x="8988" y="471365"/>
                  </a:lnTo>
                  <a:lnTo>
                    <a:pt x="11883" y="462604"/>
                  </a:lnTo>
                  <a:lnTo>
                    <a:pt x="15671" y="439166"/>
                  </a:lnTo>
                  <a:lnTo>
                    <a:pt x="49402" y="140690"/>
                  </a:lnTo>
                  <a:lnTo>
                    <a:pt x="88506" y="111429"/>
                  </a:lnTo>
                  <a:lnTo>
                    <a:pt x="62991" y="10769"/>
                  </a:lnTo>
                  <a:lnTo>
                    <a:pt x="45885" y="0"/>
                  </a:lnTo>
                  <a:close/>
                </a:path>
              </a:pathLst>
            </a:custGeom>
            <a:solidFill>
              <a:srgbClr val="AAACA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" name="object 9"/>
            <p:cNvSpPr/>
            <p:nvPr/>
          </p:nvSpPr>
          <p:spPr>
            <a:xfrm>
              <a:off x="5827242" y="6078918"/>
              <a:ext cx="88900" cy="471805"/>
            </a:xfrm>
            <a:custGeom>
              <a:avLst/>
              <a:gdLst/>
              <a:ahLst/>
              <a:cxnLst/>
              <a:rect l="l" t="t" r="r" b="b"/>
              <a:pathLst>
                <a:path w="88900" h="471804">
                  <a:moveTo>
                    <a:pt x="62991" y="10769"/>
                  </a:moveTo>
                  <a:lnTo>
                    <a:pt x="88506" y="111429"/>
                  </a:lnTo>
                  <a:lnTo>
                    <a:pt x="49402" y="140690"/>
                  </a:lnTo>
                  <a:lnTo>
                    <a:pt x="15671" y="439166"/>
                  </a:lnTo>
                  <a:lnTo>
                    <a:pt x="11883" y="462604"/>
                  </a:lnTo>
                  <a:lnTo>
                    <a:pt x="8988" y="471365"/>
                  </a:lnTo>
                  <a:lnTo>
                    <a:pt x="5516" y="466303"/>
                  </a:lnTo>
                  <a:lnTo>
                    <a:pt x="0" y="448271"/>
                  </a:lnTo>
                  <a:lnTo>
                    <a:pt x="1005" y="386820"/>
                  </a:lnTo>
                  <a:lnTo>
                    <a:pt x="12565" y="283338"/>
                  </a:lnTo>
                  <a:lnTo>
                    <a:pt x="25922" y="185955"/>
                  </a:lnTo>
                  <a:lnTo>
                    <a:pt x="32321" y="142798"/>
                  </a:lnTo>
                  <a:lnTo>
                    <a:pt x="66954" y="103708"/>
                  </a:lnTo>
                  <a:lnTo>
                    <a:pt x="45885" y="0"/>
                  </a:lnTo>
                  <a:lnTo>
                    <a:pt x="62991" y="10769"/>
                  </a:lnTo>
                  <a:close/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0" name="object 10"/>
            <p:cNvSpPr/>
            <p:nvPr/>
          </p:nvSpPr>
          <p:spPr>
            <a:xfrm>
              <a:off x="5641392" y="5883224"/>
              <a:ext cx="263525" cy="225425"/>
            </a:xfrm>
            <a:custGeom>
              <a:avLst/>
              <a:gdLst/>
              <a:ahLst/>
              <a:cxnLst/>
              <a:rect l="l" t="t" r="r" b="b"/>
              <a:pathLst>
                <a:path w="263525" h="225425">
                  <a:moveTo>
                    <a:pt x="121258" y="0"/>
                  </a:moveTo>
                  <a:lnTo>
                    <a:pt x="73612" y="6440"/>
                  </a:lnTo>
                  <a:lnTo>
                    <a:pt x="36067" y="24992"/>
                  </a:lnTo>
                  <a:lnTo>
                    <a:pt x="10802" y="56196"/>
                  </a:lnTo>
                  <a:lnTo>
                    <a:pt x="0" y="100589"/>
                  </a:lnTo>
                  <a:lnTo>
                    <a:pt x="5840" y="158711"/>
                  </a:lnTo>
                  <a:lnTo>
                    <a:pt x="12393" y="204825"/>
                  </a:lnTo>
                  <a:lnTo>
                    <a:pt x="27074" y="225006"/>
                  </a:lnTo>
                  <a:lnTo>
                    <a:pt x="32523" y="217004"/>
                  </a:lnTo>
                  <a:lnTo>
                    <a:pt x="46433" y="191363"/>
                  </a:lnTo>
                  <a:lnTo>
                    <a:pt x="69134" y="173431"/>
                  </a:lnTo>
                  <a:lnTo>
                    <a:pt x="98460" y="163708"/>
                  </a:lnTo>
                  <a:lnTo>
                    <a:pt x="132243" y="162699"/>
                  </a:lnTo>
                  <a:lnTo>
                    <a:pt x="146097" y="163132"/>
                  </a:lnTo>
                  <a:lnTo>
                    <a:pt x="172306" y="164398"/>
                  </a:lnTo>
                  <a:lnTo>
                    <a:pt x="198380" y="167507"/>
                  </a:lnTo>
                  <a:lnTo>
                    <a:pt x="211834" y="173469"/>
                  </a:lnTo>
                  <a:lnTo>
                    <a:pt x="224731" y="198460"/>
                  </a:lnTo>
                  <a:lnTo>
                    <a:pt x="238238" y="215247"/>
                  </a:lnTo>
                  <a:lnTo>
                    <a:pt x="248839" y="220273"/>
                  </a:lnTo>
                  <a:lnTo>
                    <a:pt x="253020" y="209981"/>
                  </a:lnTo>
                  <a:lnTo>
                    <a:pt x="254644" y="173787"/>
                  </a:lnTo>
                  <a:lnTo>
                    <a:pt x="262503" y="106226"/>
                  </a:lnTo>
                  <a:lnTo>
                    <a:pt x="257833" y="50457"/>
                  </a:lnTo>
                  <a:lnTo>
                    <a:pt x="218223" y="12906"/>
                  </a:lnTo>
                  <a:lnTo>
                    <a:pt x="178310" y="2971"/>
                  </a:lnTo>
                  <a:lnTo>
                    <a:pt x="121258" y="0"/>
                  </a:lnTo>
                  <a:close/>
                </a:path>
              </a:pathLst>
            </a:custGeom>
            <a:solidFill>
              <a:srgbClr val="D6D7D9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1" name="object 11"/>
            <p:cNvSpPr/>
            <p:nvPr/>
          </p:nvSpPr>
          <p:spPr>
            <a:xfrm>
              <a:off x="5641392" y="5883224"/>
              <a:ext cx="263525" cy="225425"/>
            </a:xfrm>
            <a:custGeom>
              <a:avLst/>
              <a:gdLst/>
              <a:ahLst/>
              <a:cxnLst/>
              <a:rect l="l" t="t" r="r" b="b"/>
              <a:pathLst>
                <a:path w="263525" h="225425">
                  <a:moveTo>
                    <a:pt x="5840" y="158711"/>
                  </a:moveTo>
                  <a:lnTo>
                    <a:pt x="0" y="100589"/>
                  </a:lnTo>
                  <a:lnTo>
                    <a:pt x="10802" y="56196"/>
                  </a:lnTo>
                  <a:lnTo>
                    <a:pt x="36067" y="24992"/>
                  </a:lnTo>
                  <a:lnTo>
                    <a:pt x="73612" y="6440"/>
                  </a:lnTo>
                  <a:lnTo>
                    <a:pt x="121258" y="0"/>
                  </a:lnTo>
                  <a:lnTo>
                    <a:pt x="178310" y="2971"/>
                  </a:lnTo>
                  <a:lnTo>
                    <a:pt x="218223" y="12906"/>
                  </a:lnTo>
                  <a:lnTo>
                    <a:pt x="243796" y="29003"/>
                  </a:lnTo>
                  <a:lnTo>
                    <a:pt x="257833" y="50457"/>
                  </a:lnTo>
                  <a:lnTo>
                    <a:pt x="263135" y="76466"/>
                  </a:lnTo>
                  <a:lnTo>
                    <a:pt x="262503" y="106226"/>
                  </a:lnTo>
                  <a:lnTo>
                    <a:pt x="258738" y="138934"/>
                  </a:lnTo>
                  <a:lnTo>
                    <a:pt x="254644" y="173787"/>
                  </a:lnTo>
                  <a:lnTo>
                    <a:pt x="253020" y="209981"/>
                  </a:lnTo>
                  <a:lnTo>
                    <a:pt x="248839" y="220273"/>
                  </a:lnTo>
                  <a:lnTo>
                    <a:pt x="238238" y="215247"/>
                  </a:lnTo>
                  <a:lnTo>
                    <a:pt x="224731" y="198460"/>
                  </a:lnTo>
                  <a:lnTo>
                    <a:pt x="211834" y="173469"/>
                  </a:lnTo>
                  <a:lnTo>
                    <a:pt x="198380" y="167507"/>
                  </a:lnTo>
                  <a:lnTo>
                    <a:pt x="172306" y="164398"/>
                  </a:lnTo>
                  <a:lnTo>
                    <a:pt x="146097" y="163132"/>
                  </a:lnTo>
                  <a:lnTo>
                    <a:pt x="132243" y="162699"/>
                  </a:lnTo>
                  <a:lnTo>
                    <a:pt x="98460" y="163708"/>
                  </a:lnTo>
                  <a:lnTo>
                    <a:pt x="69134" y="173431"/>
                  </a:lnTo>
                  <a:lnTo>
                    <a:pt x="46433" y="191363"/>
                  </a:lnTo>
                  <a:lnTo>
                    <a:pt x="32523" y="217004"/>
                  </a:lnTo>
                  <a:lnTo>
                    <a:pt x="27074" y="225006"/>
                  </a:lnTo>
                  <a:lnTo>
                    <a:pt x="9379" y="185278"/>
                  </a:lnTo>
                  <a:lnTo>
                    <a:pt x="7752" y="173026"/>
                  </a:lnTo>
                  <a:lnTo>
                    <a:pt x="5840" y="158711"/>
                  </a:lnTo>
                  <a:close/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2" name="object 12"/>
            <p:cNvSpPr/>
            <p:nvPr/>
          </p:nvSpPr>
          <p:spPr>
            <a:xfrm>
              <a:off x="5669561" y="5913196"/>
              <a:ext cx="40005" cy="45720"/>
            </a:xfrm>
            <a:custGeom>
              <a:avLst/>
              <a:gdLst/>
              <a:ahLst/>
              <a:cxnLst/>
              <a:rect l="l" t="t" r="r" b="b"/>
              <a:pathLst>
                <a:path w="40004" h="45720">
                  <a:moveTo>
                    <a:pt x="28001" y="0"/>
                  </a:moveTo>
                  <a:lnTo>
                    <a:pt x="8678" y="5317"/>
                  </a:lnTo>
                  <a:lnTo>
                    <a:pt x="0" y="21126"/>
                  </a:lnTo>
                  <a:lnTo>
                    <a:pt x="582" y="37726"/>
                  </a:lnTo>
                  <a:lnTo>
                    <a:pt x="9040" y="45415"/>
                  </a:lnTo>
                  <a:lnTo>
                    <a:pt x="27869" y="38549"/>
                  </a:lnTo>
                  <a:lnTo>
                    <a:pt x="38885" y="23321"/>
                  </a:lnTo>
                  <a:lnTo>
                    <a:pt x="39719" y="7787"/>
                  </a:lnTo>
                  <a:lnTo>
                    <a:pt x="28001" y="0"/>
                  </a:lnTo>
                  <a:close/>
                </a:path>
              </a:pathLst>
            </a:custGeom>
            <a:solidFill>
              <a:srgbClr val="F5F5F6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3" name="object 13"/>
            <p:cNvSpPr/>
            <p:nvPr/>
          </p:nvSpPr>
          <p:spPr>
            <a:xfrm>
              <a:off x="5669561" y="5913196"/>
              <a:ext cx="40005" cy="45720"/>
            </a:xfrm>
            <a:custGeom>
              <a:avLst/>
              <a:gdLst/>
              <a:ahLst/>
              <a:cxnLst/>
              <a:rect l="l" t="t" r="r" b="b"/>
              <a:pathLst>
                <a:path w="40004" h="45720">
                  <a:moveTo>
                    <a:pt x="28001" y="0"/>
                  </a:moveTo>
                  <a:lnTo>
                    <a:pt x="8678" y="5317"/>
                  </a:lnTo>
                  <a:lnTo>
                    <a:pt x="0" y="21126"/>
                  </a:lnTo>
                  <a:lnTo>
                    <a:pt x="582" y="37726"/>
                  </a:lnTo>
                  <a:lnTo>
                    <a:pt x="9040" y="45415"/>
                  </a:lnTo>
                  <a:lnTo>
                    <a:pt x="27869" y="38549"/>
                  </a:lnTo>
                  <a:lnTo>
                    <a:pt x="38885" y="23321"/>
                  </a:lnTo>
                  <a:lnTo>
                    <a:pt x="39719" y="7787"/>
                  </a:lnTo>
                  <a:lnTo>
                    <a:pt x="28001" y="0"/>
                  </a:lnTo>
                  <a:close/>
                </a:path>
              </a:pathLst>
            </a:custGeom>
            <a:ln w="3175">
              <a:solidFill>
                <a:srgbClr val="F5F5F6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4" name="object 14"/>
            <p:cNvSpPr/>
            <p:nvPr/>
          </p:nvSpPr>
          <p:spPr>
            <a:xfrm>
              <a:off x="5679536" y="5923495"/>
              <a:ext cx="17780" cy="19685"/>
            </a:xfrm>
            <a:custGeom>
              <a:avLst/>
              <a:gdLst/>
              <a:ahLst/>
              <a:cxnLst/>
              <a:rect l="l" t="t" r="r" b="b"/>
              <a:pathLst>
                <a:path w="17779" h="19685">
                  <a:moveTo>
                    <a:pt x="12171" y="0"/>
                  </a:moveTo>
                  <a:lnTo>
                    <a:pt x="3783" y="2284"/>
                  </a:lnTo>
                  <a:lnTo>
                    <a:pt x="0" y="9129"/>
                  </a:lnTo>
                  <a:lnTo>
                    <a:pt x="257" y="16325"/>
                  </a:lnTo>
                  <a:lnTo>
                    <a:pt x="3992" y="19659"/>
                  </a:lnTo>
                  <a:lnTo>
                    <a:pt x="12115" y="16686"/>
                  </a:lnTo>
                  <a:lnTo>
                    <a:pt x="16859" y="10091"/>
                  </a:lnTo>
                  <a:lnTo>
                    <a:pt x="17213" y="3366"/>
                  </a:lnTo>
                  <a:lnTo>
                    <a:pt x="12171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5" name="object 15"/>
            <p:cNvSpPr/>
            <p:nvPr/>
          </p:nvSpPr>
          <p:spPr>
            <a:xfrm>
              <a:off x="5679536" y="5923495"/>
              <a:ext cx="17780" cy="19685"/>
            </a:xfrm>
            <a:custGeom>
              <a:avLst/>
              <a:gdLst/>
              <a:ahLst/>
              <a:cxnLst/>
              <a:rect l="l" t="t" r="r" b="b"/>
              <a:pathLst>
                <a:path w="17779" h="19685">
                  <a:moveTo>
                    <a:pt x="12171" y="0"/>
                  </a:moveTo>
                  <a:lnTo>
                    <a:pt x="3783" y="2284"/>
                  </a:lnTo>
                  <a:lnTo>
                    <a:pt x="0" y="9129"/>
                  </a:lnTo>
                  <a:lnTo>
                    <a:pt x="257" y="16325"/>
                  </a:lnTo>
                  <a:lnTo>
                    <a:pt x="3992" y="19659"/>
                  </a:lnTo>
                  <a:lnTo>
                    <a:pt x="12115" y="16686"/>
                  </a:lnTo>
                  <a:lnTo>
                    <a:pt x="16859" y="10091"/>
                  </a:lnTo>
                  <a:lnTo>
                    <a:pt x="17213" y="3366"/>
                  </a:lnTo>
                  <a:lnTo>
                    <a:pt x="12171" y="0"/>
                  </a:lnTo>
                  <a:close/>
                </a:path>
              </a:pathLst>
            </a:custGeom>
            <a:ln w="3175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16" name="object 16"/>
          <p:cNvGrpSpPr/>
          <p:nvPr/>
        </p:nvGrpSpPr>
        <p:grpSpPr>
          <a:xfrm>
            <a:off x="11070425" y="6123266"/>
            <a:ext cx="53340" cy="384810"/>
            <a:chOff x="6015825" y="6123266"/>
            <a:chExt cx="53340" cy="384810"/>
          </a:xfrm>
        </p:grpSpPr>
        <p:sp>
          <p:nvSpPr>
            <p:cNvPr id="17" name="object 17"/>
            <p:cNvSpPr/>
            <p:nvPr/>
          </p:nvSpPr>
          <p:spPr>
            <a:xfrm>
              <a:off x="6017196" y="6124638"/>
              <a:ext cx="50800" cy="382270"/>
            </a:xfrm>
            <a:custGeom>
              <a:avLst/>
              <a:gdLst/>
              <a:ahLst/>
              <a:cxnLst/>
              <a:rect l="l" t="t" r="r" b="b"/>
              <a:pathLst>
                <a:path w="50800" h="382270">
                  <a:moveTo>
                    <a:pt x="25996" y="0"/>
                  </a:moveTo>
                  <a:lnTo>
                    <a:pt x="18021" y="16827"/>
                  </a:lnTo>
                  <a:lnTo>
                    <a:pt x="0" y="382066"/>
                  </a:lnTo>
                  <a:lnTo>
                    <a:pt x="27152" y="375729"/>
                  </a:lnTo>
                  <a:lnTo>
                    <a:pt x="50558" y="7785"/>
                  </a:lnTo>
                  <a:lnTo>
                    <a:pt x="25996" y="0"/>
                  </a:lnTo>
                  <a:close/>
                </a:path>
              </a:pathLst>
            </a:custGeom>
            <a:solidFill>
              <a:srgbClr val="AAACA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8" name="object 18"/>
            <p:cNvSpPr/>
            <p:nvPr/>
          </p:nvSpPr>
          <p:spPr>
            <a:xfrm>
              <a:off x="6017196" y="6124638"/>
              <a:ext cx="50800" cy="382270"/>
            </a:xfrm>
            <a:custGeom>
              <a:avLst/>
              <a:gdLst/>
              <a:ahLst/>
              <a:cxnLst/>
              <a:rect l="l" t="t" r="r" b="b"/>
              <a:pathLst>
                <a:path w="50800" h="382270">
                  <a:moveTo>
                    <a:pt x="25996" y="0"/>
                  </a:moveTo>
                  <a:lnTo>
                    <a:pt x="18021" y="16827"/>
                  </a:lnTo>
                  <a:lnTo>
                    <a:pt x="0" y="382066"/>
                  </a:lnTo>
                  <a:lnTo>
                    <a:pt x="27152" y="375729"/>
                  </a:lnTo>
                  <a:lnTo>
                    <a:pt x="50558" y="7785"/>
                  </a:lnTo>
                  <a:lnTo>
                    <a:pt x="25996" y="0"/>
                  </a:lnTo>
                  <a:close/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19" name="object 19"/>
          <p:cNvGrpSpPr/>
          <p:nvPr/>
        </p:nvGrpSpPr>
        <p:grpSpPr>
          <a:xfrm>
            <a:off x="11340796" y="6133732"/>
            <a:ext cx="36195" cy="372745"/>
            <a:chOff x="6286195" y="6133731"/>
            <a:chExt cx="36195" cy="372745"/>
          </a:xfrm>
        </p:grpSpPr>
        <p:sp>
          <p:nvSpPr>
            <p:cNvPr id="20" name="object 20"/>
            <p:cNvSpPr/>
            <p:nvPr/>
          </p:nvSpPr>
          <p:spPr>
            <a:xfrm>
              <a:off x="6287566" y="6135103"/>
              <a:ext cx="33020" cy="370205"/>
            </a:xfrm>
            <a:custGeom>
              <a:avLst/>
              <a:gdLst/>
              <a:ahLst/>
              <a:cxnLst/>
              <a:rect l="l" t="t" r="r" b="b"/>
              <a:pathLst>
                <a:path w="33020" h="370204">
                  <a:moveTo>
                    <a:pt x="10998" y="0"/>
                  </a:moveTo>
                  <a:lnTo>
                    <a:pt x="0" y="3708"/>
                  </a:lnTo>
                  <a:lnTo>
                    <a:pt x="8432" y="369658"/>
                  </a:lnTo>
                  <a:lnTo>
                    <a:pt x="33007" y="363029"/>
                  </a:lnTo>
                  <a:lnTo>
                    <a:pt x="26212" y="6743"/>
                  </a:lnTo>
                  <a:lnTo>
                    <a:pt x="10998" y="0"/>
                  </a:lnTo>
                  <a:close/>
                </a:path>
              </a:pathLst>
            </a:custGeom>
            <a:solidFill>
              <a:srgbClr val="AAACA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1" name="object 21"/>
            <p:cNvSpPr/>
            <p:nvPr/>
          </p:nvSpPr>
          <p:spPr>
            <a:xfrm>
              <a:off x="6287566" y="6135103"/>
              <a:ext cx="33020" cy="370205"/>
            </a:xfrm>
            <a:custGeom>
              <a:avLst/>
              <a:gdLst/>
              <a:ahLst/>
              <a:cxnLst/>
              <a:rect l="l" t="t" r="r" b="b"/>
              <a:pathLst>
                <a:path w="33020" h="370204">
                  <a:moveTo>
                    <a:pt x="0" y="3708"/>
                  </a:moveTo>
                  <a:lnTo>
                    <a:pt x="8432" y="369658"/>
                  </a:lnTo>
                  <a:lnTo>
                    <a:pt x="33007" y="363029"/>
                  </a:lnTo>
                  <a:lnTo>
                    <a:pt x="26212" y="6743"/>
                  </a:lnTo>
                  <a:lnTo>
                    <a:pt x="10998" y="0"/>
                  </a:lnTo>
                  <a:lnTo>
                    <a:pt x="0" y="3708"/>
                  </a:lnTo>
                  <a:close/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22" name="object 22"/>
          <p:cNvGrpSpPr/>
          <p:nvPr/>
        </p:nvGrpSpPr>
        <p:grpSpPr>
          <a:xfrm>
            <a:off x="11074979" y="6143104"/>
            <a:ext cx="40640" cy="355600"/>
            <a:chOff x="6020379" y="6143104"/>
            <a:chExt cx="40640" cy="355600"/>
          </a:xfrm>
        </p:grpSpPr>
        <p:sp>
          <p:nvSpPr>
            <p:cNvPr id="23" name="object 23"/>
            <p:cNvSpPr/>
            <p:nvPr/>
          </p:nvSpPr>
          <p:spPr>
            <a:xfrm>
              <a:off x="6021750" y="6144476"/>
              <a:ext cx="37465" cy="352425"/>
            </a:xfrm>
            <a:custGeom>
              <a:avLst/>
              <a:gdLst/>
              <a:ahLst/>
              <a:cxnLst/>
              <a:rect l="l" t="t" r="r" b="b"/>
              <a:pathLst>
                <a:path w="37464" h="352425">
                  <a:moveTo>
                    <a:pt x="35705" y="0"/>
                  </a:moveTo>
                  <a:lnTo>
                    <a:pt x="20433" y="177"/>
                  </a:lnTo>
                  <a:lnTo>
                    <a:pt x="17297" y="6107"/>
                  </a:lnTo>
                  <a:lnTo>
                    <a:pt x="19736" y="15453"/>
                  </a:lnTo>
                  <a:lnTo>
                    <a:pt x="21188" y="25882"/>
                  </a:lnTo>
                  <a:lnTo>
                    <a:pt x="20438" y="44010"/>
                  </a:lnTo>
                  <a:lnTo>
                    <a:pt x="21824" y="85047"/>
                  </a:lnTo>
                  <a:lnTo>
                    <a:pt x="21188" y="105460"/>
                  </a:lnTo>
                  <a:lnTo>
                    <a:pt x="5034" y="284911"/>
                  </a:lnTo>
                  <a:lnTo>
                    <a:pt x="680" y="319181"/>
                  </a:lnTo>
                  <a:lnTo>
                    <a:pt x="0" y="337037"/>
                  </a:lnTo>
                  <a:lnTo>
                    <a:pt x="3154" y="348564"/>
                  </a:lnTo>
                  <a:lnTo>
                    <a:pt x="6444" y="352272"/>
                  </a:lnTo>
                  <a:lnTo>
                    <a:pt x="16045" y="344297"/>
                  </a:lnTo>
                  <a:lnTo>
                    <a:pt x="15804" y="340867"/>
                  </a:lnTo>
                  <a:lnTo>
                    <a:pt x="15826" y="318118"/>
                  </a:lnTo>
                  <a:lnTo>
                    <a:pt x="17861" y="295776"/>
                  </a:lnTo>
                  <a:lnTo>
                    <a:pt x="20686" y="273434"/>
                  </a:lnTo>
                  <a:lnTo>
                    <a:pt x="23081" y="250685"/>
                  </a:lnTo>
                  <a:lnTo>
                    <a:pt x="35535" y="79551"/>
                  </a:lnTo>
                  <a:lnTo>
                    <a:pt x="36960" y="50455"/>
                  </a:lnTo>
                  <a:lnTo>
                    <a:pt x="37288" y="22157"/>
                  </a:lnTo>
                  <a:lnTo>
                    <a:pt x="35705" y="0"/>
                  </a:lnTo>
                  <a:close/>
                </a:path>
              </a:pathLst>
            </a:custGeom>
            <a:solidFill>
              <a:srgbClr val="D9DBDC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4" name="object 24"/>
            <p:cNvSpPr/>
            <p:nvPr/>
          </p:nvSpPr>
          <p:spPr>
            <a:xfrm>
              <a:off x="6021750" y="6144476"/>
              <a:ext cx="37465" cy="352425"/>
            </a:xfrm>
            <a:custGeom>
              <a:avLst/>
              <a:gdLst/>
              <a:ahLst/>
              <a:cxnLst/>
              <a:rect l="l" t="t" r="r" b="b"/>
              <a:pathLst>
                <a:path w="37464" h="352425">
                  <a:moveTo>
                    <a:pt x="35705" y="0"/>
                  </a:moveTo>
                  <a:lnTo>
                    <a:pt x="37288" y="22157"/>
                  </a:lnTo>
                  <a:lnTo>
                    <a:pt x="36960" y="50455"/>
                  </a:lnTo>
                  <a:lnTo>
                    <a:pt x="35535" y="79551"/>
                  </a:lnTo>
                  <a:lnTo>
                    <a:pt x="33825" y="104101"/>
                  </a:lnTo>
                  <a:lnTo>
                    <a:pt x="23081" y="250685"/>
                  </a:lnTo>
                  <a:lnTo>
                    <a:pt x="20686" y="273434"/>
                  </a:lnTo>
                  <a:lnTo>
                    <a:pt x="17861" y="295776"/>
                  </a:lnTo>
                  <a:lnTo>
                    <a:pt x="15826" y="318118"/>
                  </a:lnTo>
                  <a:lnTo>
                    <a:pt x="15804" y="340867"/>
                  </a:lnTo>
                  <a:lnTo>
                    <a:pt x="16045" y="344297"/>
                  </a:lnTo>
                  <a:lnTo>
                    <a:pt x="6444" y="352272"/>
                  </a:lnTo>
                  <a:lnTo>
                    <a:pt x="3154" y="348564"/>
                  </a:lnTo>
                  <a:lnTo>
                    <a:pt x="0" y="337037"/>
                  </a:lnTo>
                  <a:lnTo>
                    <a:pt x="680" y="319181"/>
                  </a:lnTo>
                  <a:lnTo>
                    <a:pt x="3067" y="300102"/>
                  </a:lnTo>
                  <a:lnTo>
                    <a:pt x="5034" y="284911"/>
                  </a:lnTo>
                  <a:lnTo>
                    <a:pt x="21188" y="105460"/>
                  </a:lnTo>
                  <a:lnTo>
                    <a:pt x="21824" y="85047"/>
                  </a:lnTo>
                  <a:lnTo>
                    <a:pt x="21112" y="64147"/>
                  </a:lnTo>
                  <a:lnTo>
                    <a:pt x="20438" y="44010"/>
                  </a:lnTo>
                  <a:lnTo>
                    <a:pt x="21188" y="25882"/>
                  </a:lnTo>
                  <a:lnTo>
                    <a:pt x="19736" y="15453"/>
                  </a:lnTo>
                  <a:lnTo>
                    <a:pt x="17297" y="6107"/>
                  </a:lnTo>
                  <a:lnTo>
                    <a:pt x="20433" y="177"/>
                  </a:lnTo>
                  <a:lnTo>
                    <a:pt x="35705" y="0"/>
                  </a:lnTo>
                  <a:close/>
                </a:path>
              </a:pathLst>
            </a:custGeom>
            <a:ln w="3175">
              <a:solidFill>
                <a:srgbClr val="D9DBDC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25" name="object 25"/>
          <p:cNvGrpSpPr/>
          <p:nvPr/>
        </p:nvGrpSpPr>
        <p:grpSpPr>
          <a:xfrm>
            <a:off x="11346218" y="6149187"/>
            <a:ext cx="22860" cy="347980"/>
            <a:chOff x="6291618" y="6149187"/>
            <a:chExt cx="22860" cy="347980"/>
          </a:xfrm>
        </p:grpSpPr>
        <p:sp>
          <p:nvSpPr>
            <p:cNvPr id="26" name="object 26"/>
            <p:cNvSpPr/>
            <p:nvPr/>
          </p:nvSpPr>
          <p:spPr>
            <a:xfrm>
              <a:off x="6292990" y="6150559"/>
              <a:ext cx="20320" cy="345440"/>
            </a:xfrm>
            <a:custGeom>
              <a:avLst/>
              <a:gdLst/>
              <a:ahLst/>
              <a:cxnLst/>
              <a:rect l="l" t="t" r="r" b="b"/>
              <a:pathLst>
                <a:path w="20320" h="345439">
                  <a:moveTo>
                    <a:pt x="1345" y="0"/>
                  </a:moveTo>
                  <a:lnTo>
                    <a:pt x="0" y="28445"/>
                  </a:lnTo>
                  <a:lnTo>
                    <a:pt x="515" y="64768"/>
                  </a:lnTo>
                  <a:lnTo>
                    <a:pt x="3009" y="133642"/>
                  </a:lnTo>
                  <a:lnTo>
                    <a:pt x="7454" y="321779"/>
                  </a:lnTo>
                  <a:lnTo>
                    <a:pt x="20078" y="345147"/>
                  </a:lnTo>
                  <a:lnTo>
                    <a:pt x="14464" y="135369"/>
                  </a:lnTo>
                  <a:lnTo>
                    <a:pt x="14403" y="109168"/>
                  </a:lnTo>
                  <a:lnTo>
                    <a:pt x="15325" y="56495"/>
                  </a:lnTo>
                  <a:lnTo>
                    <a:pt x="14464" y="33223"/>
                  </a:lnTo>
                  <a:lnTo>
                    <a:pt x="15811" y="19831"/>
                  </a:lnTo>
                  <a:lnTo>
                    <a:pt x="18011" y="7810"/>
                  </a:lnTo>
                  <a:lnTo>
                    <a:pt x="15157" y="190"/>
                  </a:lnTo>
                  <a:lnTo>
                    <a:pt x="1345" y="0"/>
                  </a:lnTo>
                  <a:close/>
                </a:path>
              </a:pathLst>
            </a:custGeom>
            <a:solidFill>
              <a:srgbClr val="D9DBDC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7" name="object 27"/>
            <p:cNvSpPr/>
            <p:nvPr/>
          </p:nvSpPr>
          <p:spPr>
            <a:xfrm>
              <a:off x="6292990" y="6150559"/>
              <a:ext cx="20320" cy="345440"/>
            </a:xfrm>
            <a:custGeom>
              <a:avLst/>
              <a:gdLst/>
              <a:ahLst/>
              <a:cxnLst/>
              <a:rect l="l" t="t" r="r" b="b"/>
              <a:pathLst>
                <a:path w="20320" h="345439">
                  <a:moveTo>
                    <a:pt x="20078" y="345147"/>
                  </a:moveTo>
                  <a:lnTo>
                    <a:pt x="14464" y="135369"/>
                  </a:lnTo>
                  <a:lnTo>
                    <a:pt x="14403" y="109168"/>
                  </a:lnTo>
                  <a:lnTo>
                    <a:pt x="14998" y="82343"/>
                  </a:lnTo>
                  <a:lnTo>
                    <a:pt x="15325" y="56495"/>
                  </a:lnTo>
                  <a:lnTo>
                    <a:pt x="14464" y="33223"/>
                  </a:lnTo>
                  <a:lnTo>
                    <a:pt x="15811" y="19831"/>
                  </a:lnTo>
                  <a:lnTo>
                    <a:pt x="18011" y="7810"/>
                  </a:lnTo>
                  <a:lnTo>
                    <a:pt x="15157" y="190"/>
                  </a:lnTo>
                  <a:lnTo>
                    <a:pt x="1345" y="0"/>
                  </a:lnTo>
                  <a:lnTo>
                    <a:pt x="0" y="28445"/>
                  </a:lnTo>
                  <a:lnTo>
                    <a:pt x="515" y="64768"/>
                  </a:lnTo>
                  <a:lnTo>
                    <a:pt x="1861" y="102118"/>
                  </a:lnTo>
                  <a:lnTo>
                    <a:pt x="3009" y="133642"/>
                  </a:lnTo>
                  <a:lnTo>
                    <a:pt x="7454" y="321779"/>
                  </a:lnTo>
                  <a:lnTo>
                    <a:pt x="20078" y="345147"/>
                  </a:lnTo>
                  <a:close/>
                </a:path>
              </a:pathLst>
            </a:custGeom>
            <a:ln w="3175">
              <a:solidFill>
                <a:srgbClr val="D9DBDC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28" name="object 28"/>
          <p:cNvGrpSpPr/>
          <p:nvPr/>
        </p:nvGrpSpPr>
        <p:grpSpPr>
          <a:xfrm>
            <a:off x="11093950" y="6425096"/>
            <a:ext cx="13335" cy="129539"/>
            <a:chOff x="6039349" y="6425095"/>
            <a:chExt cx="13335" cy="129539"/>
          </a:xfrm>
        </p:grpSpPr>
        <p:sp>
          <p:nvSpPr>
            <p:cNvPr id="29" name="object 29"/>
            <p:cNvSpPr/>
            <p:nvPr/>
          </p:nvSpPr>
          <p:spPr>
            <a:xfrm>
              <a:off x="6040721" y="6426466"/>
              <a:ext cx="10795" cy="127000"/>
            </a:xfrm>
            <a:custGeom>
              <a:avLst/>
              <a:gdLst/>
              <a:ahLst/>
              <a:cxnLst/>
              <a:rect l="l" t="t" r="r" b="b"/>
              <a:pathLst>
                <a:path w="10795" h="127000">
                  <a:moveTo>
                    <a:pt x="1049" y="0"/>
                  </a:moveTo>
                  <a:lnTo>
                    <a:pt x="1747" y="24256"/>
                  </a:lnTo>
                  <a:lnTo>
                    <a:pt x="350" y="20777"/>
                  </a:lnTo>
                  <a:lnTo>
                    <a:pt x="197" y="98793"/>
                  </a:lnTo>
                  <a:lnTo>
                    <a:pt x="0" y="115206"/>
                  </a:lnTo>
                  <a:lnTo>
                    <a:pt x="152" y="126625"/>
                  </a:lnTo>
                  <a:lnTo>
                    <a:pt x="1049" y="125463"/>
                  </a:lnTo>
                  <a:lnTo>
                    <a:pt x="9240" y="69481"/>
                  </a:lnTo>
                  <a:lnTo>
                    <a:pt x="10266" y="52033"/>
                  </a:lnTo>
                  <a:lnTo>
                    <a:pt x="8483" y="34536"/>
                  </a:lnTo>
                  <a:lnTo>
                    <a:pt x="5031" y="17141"/>
                  </a:lnTo>
                  <a:lnTo>
                    <a:pt x="1049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0" name="object 30"/>
            <p:cNvSpPr/>
            <p:nvPr/>
          </p:nvSpPr>
          <p:spPr>
            <a:xfrm>
              <a:off x="6040721" y="6426466"/>
              <a:ext cx="10795" cy="127000"/>
            </a:xfrm>
            <a:custGeom>
              <a:avLst/>
              <a:gdLst/>
              <a:ahLst/>
              <a:cxnLst/>
              <a:rect l="l" t="t" r="r" b="b"/>
              <a:pathLst>
                <a:path w="10795" h="127000">
                  <a:moveTo>
                    <a:pt x="1747" y="24256"/>
                  </a:moveTo>
                  <a:lnTo>
                    <a:pt x="350" y="20777"/>
                  </a:lnTo>
                  <a:lnTo>
                    <a:pt x="350" y="84975"/>
                  </a:lnTo>
                  <a:lnTo>
                    <a:pt x="197" y="98793"/>
                  </a:lnTo>
                  <a:lnTo>
                    <a:pt x="0" y="115206"/>
                  </a:lnTo>
                  <a:lnTo>
                    <a:pt x="152" y="126625"/>
                  </a:lnTo>
                  <a:lnTo>
                    <a:pt x="1049" y="125463"/>
                  </a:lnTo>
                  <a:lnTo>
                    <a:pt x="9240" y="69481"/>
                  </a:lnTo>
                  <a:lnTo>
                    <a:pt x="10266" y="52033"/>
                  </a:lnTo>
                  <a:lnTo>
                    <a:pt x="8483" y="34536"/>
                  </a:lnTo>
                  <a:lnTo>
                    <a:pt x="5031" y="17141"/>
                  </a:lnTo>
                  <a:lnTo>
                    <a:pt x="1049" y="0"/>
                  </a:lnTo>
                  <a:lnTo>
                    <a:pt x="1747" y="24256"/>
                  </a:lnTo>
                  <a:close/>
                </a:path>
              </a:pathLst>
            </a:custGeom>
            <a:ln w="3175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31" name="object 31"/>
          <p:cNvGrpSpPr/>
          <p:nvPr/>
        </p:nvGrpSpPr>
        <p:grpSpPr>
          <a:xfrm>
            <a:off x="11352613" y="6222048"/>
            <a:ext cx="13335" cy="238125"/>
            <a:chOff x="6298012" y="6222047"/>
            <a:chExt cx="13335" cy="238125"/>
          </a:xfrm>
        </p:grpSpPr>
        <p:sp>
          <p:nvSpPr>
            <p:cNvPr id="32" name="object 32"/>
            <p:cNvSpPr/>
            <p:nvPr/>
          </p:nvSpPr>
          <p:spPr>
            <a:xfrm>
              <a:off x="6299384" y="6223418"/>
              <a:ext cx="10795" cy="234950"/>
            </a:xfrm>
            <a:custGeom>
              <a:avLst/>
              <a:gdLst/>
              <a:ahLst/>
              <a:cxnLst/>
              <a:rect l="l" t="t" r="r" b="b"/>
              <a:pathLst>
                <a:path w="10795" h="234950">
                  <a:moveTo>
                    <a:pt x="1060" y="0"/>
                  </a:moveTo>
                  <a:lnTo>
                    <a:pt x="1746" y="44945"/>
                  </a:lnTo>
                  <a:lnTo>
                    <a:pt x="349" y="38620"/>
                  </a:lnTo>
                  <a:lnTo>
                    <a:pt x="196" y="183243"/>
                  </a:lnTo>
                  <a:lnTo>
                    <a:pt x="0" y="213728"/>
                  </a:lnTo>
                  <a:lnTo>
                    <a:pt x="156" y="234906"/>
                  </a:lnTo>
                  <a:lnTo>
                    <a:pt x="1060" y="232689"/>
                  </a:lnTo>
                  <a:lnTo>
                    <a:pt x="9239" y="128524"/>
                  </a:lnTo>
                  <a:lnTo>
                    <a:pt x="10263" y="96231"/>
                  </a:lnTo>
                  <a:lnTo>
                    <a:pt x="8478" y="63828"/>
                  </a:lnTo>
                  <a:lnTo>
                    <a:pt x="5029" y="31642"/>
                  </a:lnTo>
                  <a:lnTo>
                    <a:pt x="1060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3" name="object 33"/>
            <p:cNvSpPr/>
            <p:nvPr/>
          </p:nvSpPr>
          <p:spPr>
            <a:xfrm>
              <a:off x="6299384" y="6223418"/>
              <a:ext cx="10795" cy="234950"/>
            </a:xfrm>
            <a:custGeom>
              <a:avLst/>
              <a:gdLst/>
              <a:ahLst/>
              <a:cxnLst/>
              <a:rect l="l" t="t" r="r" b="b"/>
              <a:pathLst>
                <a:path w="10795" h="234950">
                  <a:moveTo>
                    <a:pt x="1746" y="44945"/>
                  </a:moveTo>
                  <a:lnTo>
                    <a:pt x="349" y="38620"/>
                  </a:lnTo>
                  <a:lnTo>
                    <a:pt x="349" y="157543"/>
                  </a:lnTo>
                  <a:lnTo>
                    <a:pt x="196" y="183243"/>
                  </a:lnTo>
                  <a:lnTo>
                    <a:pt x="0" y="213728"/>
                  </a:lnTo>
                  <a:lnTo>
                    <a:pt x="156" y="234906"/>
                  </a:lnTo>
                  <a:lnTo>
                    <a:pt x="1060" y="232689"/>
                  </a:lnTo>
                  <a:lnTo>
                    <a:pt x="9239" y="128524"/>
                  </a:lnTo>
                  <a:lnTo>
                    <a:pt x="10263" y="96231"/>
                  </a:lnTo>
                  <a:lnTo>
                    <a:pt x="8478" y="63828"/>
                  </a:lnTo>
                  <a:lnTo>
                    <a:pt x="5029" y="31642"/>
                  </a:lnTo>
                  <a:lnTo>
                    <a:pt x="1060" y="0"/>
                  </a:lnTo>
                  <a:lnTo>
                    <a:pt x="1746" y="44945"/>
                  </a:lnTo>
                  <a:close/>
                </a:path>
              </a:pathLst>
            </a:custGeom>
            <a:ln w="3175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34" name="object 34"/>
          <p:cNvGrpSpPr/>
          <p:nvPr/>
        </p:nvGrpSpPr>
        <p:grpSpPr>
          <a:xfrm>
            <a:off x="11064812" y="5878546"/>
            <a:ext cx="309245" cy="294640"/>
            <a:chOff x="6010211" y="5878546"/>
            <a:chExt cx="309245" cy="294640"/>
          </a:xfrm>
        </p:grpSpPr>
        <p:sp>
          <p:nvSpPr>
            <p:cNvPr id="35" name="object 35"/>
            <p:cNvSpPr/>
            <p:nvPr/>
          </p:nvSpPr>
          <p:spPr>
            <a:xfrm>
              <a:off x="6015295" y="5879918"/>
              <a:ext cx="302895" cy="289560"/>
            </a:xfrm>
            <a:custGeom>
              <a:avLst/>
              <a:gdLst/>
              <a:ahLst/>
              <a:cxnLst/>
              <a:rect l="l" t="t" r="r" b="b"/>
              <a:pathLst>
                <a:path w="302895" h="289560">
                  <a:moveTo>
                    <a:pt x="290795" y="42"/>
                  </a:moveTo>
                  <a:lnTo>
                    <a:pt x="288657" y="0"/>
                  </a:lnTo>
                  <a:lnTo>
                    <a:pt x="285834" y="3382"/>
                  </a:lnTo>
                  <a:lnTo>
                    <a:pt x="96706" y="105"/>
                  </a:lnTo>
                  <a:lnTo>
                    <a:pt x="38943" y="5924"/>
                  </a:lnTo>
                  <a:lnTo>
                    <a:pt x="1578" y="24765"/>
                  </a:lnTo>
                  <a:lnTo>
                    <a:pt x="0" y="35974"/>
                  </a:lnTo>
                  <a:lnTo>
                    <a:pt x="4237" y="50892"/>
                  </a:lnTo>
                  <a:lnTo>
                    <a:pt x="9879" y="66907"/>
                  </a:lnTo>
                  <a:lnTo>
                    <a:pt x="13370" y="92996"/>
                  </a:lnTo>
                  <a:lnTo>
                    <a:pt x="16158" y="147837"/>
                  </a:lnTo>
                  <a:lnTo>
                    <a:pt x="19693" y="250105"/>
                  </a:lnTo>
                  <a:lnTo>
                    <a:pt x="18055" y="289436"/>
                  </a:lnTo>
                  <a:lnTo>
                    <a:pt x="148204" y="284052"/>
                  </a:lnTo>
                  <a:lnTo>
                    <a:pt x="230831" y="287100"/>
                  </a:lnTo>
                  <a:lnTo>
                    <a:pt x="272969" y="284052"/>
                  </a:lnTo>
                  <a:lnTo>
                    <a:pt x="302217" y="279835"/>
                  </a:lnTo>
                  <a:lnTo>
                    <a:pt x="302437" y="240864"/>
                  </a:lnTo>
                  <a:lnTo>
                    <a:pt x="302397" y="153808"/>
                  </a:lnTo>
                  <a:lnTo>
                    <a:pt x="301044" y="63460"/>
                  </a:lnTo>
                  <a:lnTo>
                    <a:pt x="297328" y="14608"/>
                  </a:lnTo>
                  <a:lnTo>
                    <a:pt x="293326" y="4560"/>
                  </a:lnTo>
                  <a:lnTo>
                    <a:pt x="290795" y="42"/>
                  </a:lnTo>
                  <a:close/>
                </a:path>
              </a:pathLst>
            </a:custGeom>
            <a:solidFill>
              <a:srgbClr val="A4A6A8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6" name="object 36"/>
            <p:cNvSpPr/>
            <p:nvPr/>
          </p:nvSpPr>
          <p:spPr>
            <a:xfrm>
              <a:off x="6015295" y="5879918"/>
              <a:ext cx="302895" cy="289560"/>
            </a:xfrm>
            <a:custGeom>
              <a:avLst/>
              <a:gdLst/>
              <a:ahLst/>
              <a:cxnLst/>
              <a:rect l="l" t="t" r="r" b="b"/>
              <a:pathLst>
                <a:path w="302895" h="289560">
                  <a:moveTo>
                    <a:pt x="19693" y="250105"/>
                  </a:moveTo>
                  <a:lnTo>
                    <a:pt x="16158" y="147837"/>
                  </a:lnTo>
                  <a:lnTo>
                    <a:pt x="13370" y="92996"/>
                  </a:lnTo>
                  <a:lnTo>
                    <a:pt x="9879" y="66907"/>
                  </a:lnTo>
                  <a:lnTo>
                    <a:pt x="4237" y="50892"/>
                  </a:lnTo>
                  <a:lnTo>
                    <a:pt x="0" y="35974"/>
                  </a:lnTo>
                  <a:lnTo>
                    <a:pt x="38943" y="5924"/>
                  </a:lnTo>
                  <a:lnTo>
                    <a:pt x="87107" y="759"/>
                  </a:lnTo>
                  <a:lnTo>
                    <a:pt x="96706" y="105"/>
                  </a:lnTo>
                  <a:lnTo>
                    <a:pt x="285834" y="3382"/>
                  </a:lnTo>
                  <a:lnTo>
                    <a:pt x="288657" y="0"/>
                  </a:lnTo>
                  <a:lnTo>
                    <a:pt x="301044" y="63460"/>
                  </a:lnTo>
                  <a:lnTo>
                    <a:pt x="302397" y="153808"/>
                  </a:lnTo>
                  <a:lnTo>
                    <a:pt x="302437" y="240864"/>
                  </a:lnTo>
                  <a:lnTo>
                    <a:pt x="302217" y="279835"/>
                  </a:lnTo>
                  <a:lnTo>
                    <a:pt x="272969" y="284052"/>
                  </a:lnTo>
                  <a:lnTo>
                    <a:pt x="230831" y="287100"/>
                  </a:lnTo>
                  <a:lnTo>
                    <a:pt x="148204" y="284052"/>
                  </a:lnTo>
                  <a:lnTo>
                    <a:pt x="18055" y="289436"/>
                  </a:lnTo>
                  <a:lnTo>
                    <a:pt x="19693" y="250105"/>
                  </a:lnTo>
                  <a:close/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7" name="object 37"/>
            <p:cNvSpPr/>
            <p:nvPr/>
          </p:nvSpPr>
          <p:spPr>
            <a:xfrm>
              <a:off x="6011903" y="5898201"/>
              <a:ext cx="38100" cy="271780"/>
            </a:xfrm>
            <a:custGeom>
              <a:avLst/>
              <a:gdLst/>
              <a:ahLst/>
              <a:cxnLst/>
              <a:rect l="l" t="t" r="r" b="b"/>
              <a:pathLst>
                <a:path w="38100" h="271779">
                  <a:moveTo>
                    <a:pt x="10794" y="0"/>
                  </a:moveTo>
                  <a:lnTo>
                    <a:pt x="8714" y="256"/>
                  </a:lnTo>
                  <a:lnTo>
                    <a:pt x="4574" y="6742"/>
                  </a:lnTo>
                  <a:lnTo>
                    <a:pt x="1076" y="22309"/>
                  </a:lnTo>
                  <a:lnTo>
                    <a:pt x="0" y="45554"/>
                  </a:lnTo>
                  <a:lnTo>
                    <a:pt x="197" y="74305"/>
                  </a:lnTo>
                  <a:lnTo>
                    <a:pt x="1775" y="125776"/>
                  </a:lnTo>
                  <a:lnTo>
                    <a:pt x="4823" y="250313"/>
                  </a:lnTo>
                  <a:lnTo>
                    <a:pt x="8626" y="264895"/>
                  </a:lnTo>
                  <a:lnTo>
                    <a:pt x="17172" y="271118"/>
                  </a:lnTo>
                  <a:lnTo>
                    <a:pt x="27735" y="271679"/>
                  </a:lnTo>
                  <a:lnTo>
                    <a:pt x="37589" y="269274"/>
                  </a:lnTo>
                  <a:lnTo>
                    <a:pt x="37424" y="265787"/>
                  </a:lnTo>
                  <a:lnTo>
                    <a:pt x="25318" y="251432"/>
                  </a:lnTo>
                  <a:lnTo>
                    <a:pt x="22374" y="243988"/>
                  </a:lnTo>
                  <a:lnTo>
                    <a:pt x="22983" y="211521"/>
                  </a:lnTo>
                  <a:lnTo>
                    <a:pt x="22169" y="167180"/>
                  </a:lnTo>
                  <a:lnTo>
                    <a:pt x="20172" y="123146"/>
                  </a:lnTo>
                  <a:lnTo>
                    <a:pt x="17231" y="91601"/>
                  </a:lnTo>
                  <a:lnTo>
                    <a:pt x="15542" y="65595"/>
                  </a:lnTo>
                  <a:lnTo>
                    <a:pt x="16357" y="44550"/>
                  </a:lnTo>
                  <a:lnTo>
                    <a:pt x="15330" y="24910"/>
                  </a:lnTo>
                  <a:lnTo>
                    <a:pt x="8112" y="3120"/>
                  </a:lnTo>
                  <a:lnTo>
                    <a:pt x="10794" y="0"/>
                  </a:lnTo>
                  <a:close/>
                </a:path>
              </a:pathLst>
            </a:custGeom>
            <a:solidFill>
              <a:srgbClr val="D2D3D5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8" name="object 38"/>
            <p:cNvSpPr/>
            <p:nvPr/>
          </p:nvSpPr>
          <p:spPr>
            <a:xfrm>
              <a:off x="6011903" y="5898201"/>
              <a:ext cx="38100" cy="271780"/>
            </a:xfrm>
            <a:custGeom>
              <a:avLst/>
              <a:gdLst/>
              <a:ahLst/>
              <a:cxnLst/>
              <a:rect l="l" t="t" r="r" b="b"/>
              <a:pathLst>
                <a:path w="38100" h="271779">
                  <a:moveTo>
                    <a:pt x="8112" y="3120"/>
                  </a:moveTo>
                  <a:lnTo>
                    <a:pt x="10794" y="0"/>
                  </a:lnTo>
                  <a:lnTo>
                    <a:pt x="8714" y="256"/>
                  </a:lnTo>
                  <a:lnTo>
                    <a:pt x="4574" y="6742"/>
                  </a:lnTo>
                  <a:lnTo>
                    <a:pt x="1076" y="22309"/>
                  </a:lnTo>
                  <a:lnTo>
                    <a:pt x="0" y="45554"/>
                  </a:lnTo>
                  <a:lnTo>
                    <a:pt x="197" y="74305"/>
                  </a:lnTo>
                  <a:lnTo>
                    <a:pt x="1008" y="102925"/>
                  </a:lnTo>
                  <a:lnTo>
                    <a:pt x="1775" y="125776"/>
                  </a:lnTo>
                  <a:lnTo>
                    <a:pt x="4823" y="250313"/>
                  </a:lnTo>
                  <a:lnTo>
                    <a:pt x="8626" y="264895"/>
                  </a:lnTo>
                  <a:lnTo>
                    <a:pt x="17172" y="271118"/>
                  </a:lnTo>
                  <a:lnTo>
                    <a:pt x="27735" y="271679"/>
                  </a:lnTo>
                  <a:lnTo>
                    <a:pt x="37589" y="269274"/>
                  </a:lnTo>
                  <a:lnTo>
                    <a:pt x="37424" y="265787"/>
                  </a:lnTo>
                  <a:lnTo>
                    <a:pt x="31834" y="259269"/>
                  </a:lnTo>
                  <a:lnTo>
                    <a:pt x="25318" y="251432"/>
                  </a:lnTo>
                  <a:lnTo>
                    <a:pt x="22374" y="243988"/>
                  </a:lnTo>
                  <a:lnTo>
                    <a:pt x="22983" y="211521"/>
                  </a:lnTo>
                  <a:lnTo>
                    <a:pt x="22169" y="167180"/>
                  </a:lnTo>
                  <a:lnTo>
                    <a:pt x="20172" y="123146"/>
                  </a:lnTo>
                  <a:lnTo>
                    <a:pt x="17231" y="91601"/>
                  </a:lnTo>
                  <a:lnTo>
                    <a:pt x="15542" y="65595"/>
                  </a:lnTo>
                  <a:lnTo>
                    <a:pt x="16357" y="44550"/>
                  </a:lnTo>
                  <a:lnTo>
                    <a:pt x="15330" y="24910"/>
                  </a:lnTo>
                  <a:lnTo>
                    <a:pt x="8112" y="3120"/>
                  </a:lnTo>
                  <a:close/>
                </a:path>
              </a:pathLst>
            </a:custGeom>
            <a:ln w="3175">
              <a:solidFill>
                <a:srgbClr val="D2D3D5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9" name="object 39"/>
            <p:cNvSpPr/>
            <p:nvPr/>
          </p:nvSpPr>
          <p:spPr>
            <a:xfrm>
              <a:off x="6011583" y="5897117"/>
              <a:ext cx="40640" cy="274955"/>
            </a:xfrm>
            <a:custGeom>
              <a:avLst/>
              <a:gdLst/>
              <a:ahLst/>
              <a:cxnLst/>
              <a:rect l="l" t="t" r="r" b="b"/>
              <a:pathLst>
                <a:path w="40639" h="274954">
                  <a:moveTo>
                    <a:pt x="9359" y="0"/>
                  </a:moveTo>
                  <a:lnTo>
                    <a:pt x="7592" y="2156"/>
                  </a:lnTo>
                  <a:lnTo>
                    <a:pt x="4408" y="9059"/>
                  </a:lnTo>
                  <a:lnTo>
                    <a:pt x="1360" y="18161"/>
                  </a:lnTo>
                  <a:lnTo>
                    <a:pt x="0" y="26911"/>
                  </a:lnTo>
                  <a:lnTo>
                    <a:pt x="824" y="63956"/>
                  </a:lnTo>
                  <a:lnTo>
                    <a:pt x="2749" y="136115"/>
                  </a:lnTo>
                  <a:lnTo>
                    <a:pt x="4407" y="208098"/>
                  </a:lnTo>
                  <a:lnTo>
                    <a:pt x="5349" y="254035"/>
                  </a:lnTo>
                  <a:lnTo>
                    <a:pt x="20815" y="274561"/>
                  </a:lnTo>
                  <a:lnTo>
                    <a:pt x="28092" y="268490"/>
                  </a:lnTo>
                  <a:lnTo>
                    <a:pt x="40487" y="273164"/>
                  </a:lnTo>
                  <a:lnTo>
                    <a:pt x="40487" y="270129"/>
                  </a:lnTo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40" name="object 40"/>
          <p:cNvSpPr/>
          <p:nvPr/>
        </p:nvSpPr>
        <p:spPr>
          <a:xfrm>
            <a:off x="11235360" y="6950481"/>
            <a:ext cx="81915" cy="367030"/>
          </a:xfrm>
          <a:custGeom>
            <a:avLst/>
            <a:gdLst/>
            <a:ahLst/>
            <a:cxnLst/>
            <a:rect l="l" t="t" r="r" b="b"/>
            <a:pathLst>
              <a:path w="81914" h="367029">
                <a:moveTo>
                  <a:pt x="0" y="177926"/>
                </a:moveTo>
                <a:lnTo>
                  <a:pt x="81356" y="177926"/>
                </a:lnTo>
              </a:path>
              <a:path w="81914" h="367029">
                <a:moveTo>
                  <a:pt x="1231" y="0"/>
                </a:moveTo>
                <a:lnTo>
                  <a:pt x="1231" y="366991"/>
                </a:lnTo>
              </a:path>
            </a:pathLst>
          </a:custGeom>
          <a:ln w="12700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1" name="object 41"/>
          <p:cNvSpPr/>
          <p:nvPr/>
        </p:nvSpPr>
        <p:spPr>
          <a:xfrm>
            <a:off x="11083849" y="6950481"/>
            <a:ext cx="81915" cy="367030"/>
          </a:xfrm>
          <a:custGeom>
            <a:avLst/>
            <a:gdLst/>
            <a:ahLst/>
            <a:cxnLst/>
            <a:rect l="l" t="t" r="r" b="b"/>
            <a:pathLst>
              <a:path w="81914" h="367029">
                <a:moveTo>
                  <a:pt x="81305" y="177926"/>
                </a:moveTo>
                <a:lnTo>
                  <a:pt x="0" y="177926"/>
                </a:lnTo>
              </a:path>
              <a:path w="81914" h="367029">
                <a:moveTo>
                  <a:pt x="80149" y="0"/>
                </a:moveTo>
                <a:lnTo>
                  <a:pt x="80149" y="366991"/>
                </a:lnTo>
              </a:path>
            </a:pathLst>
          </a:custGeom>
          <a:ln w="12700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2" name="object 42"/>
          <p:cNvSpPr/>
          <p:nvPr/>
        </p:nvSpPr>
        <p:spPr>
          <a:xfrm>
            <a:off x="10894251" y="7128408"/>
            <a:ext cx="81915" cy="0"/>
          </a:xfrm>
          <a:custGeom>
            <a:avLst/>
            <a:gdLst/>
            <a:ahLst/>
            <a:cxnLst/>
            <a:rect l="l" t="t" r="r" b="b"/>
            <a:pathLst>
              <a:path w="81914">
                <a:moveTo>
                  <a:pt x="81356" y="0"/>
                </a:moveTo>
                <a:lnTo>
                  <a:pt x="0" y="0"/>
                </a:lnTo>
              </a:path>
            </a:pathLst>
          </a:custGeom>
          <a:ln w="12700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3" name="object 43"/>
          <p:cNvSpPr/>
          <p:nvPr/>
        </p:nvSpPr>
        <p:spPr>
          <a:xfrm>
            <a:off x="10740848" y="6950481"/>
            <a:ext cx="81915" cy="367030"/>
          </a:xfrm>
          <a:custGeom>
            <a:avLst/>
            <a:gdLst/>
            <a:ahLst/>
            <a:cxnLst/>
            <a:rect l="l" t="t" r="r" b="b"/>
            <a:pathLst>
              <a:path w="81914" h="367029">
                <a:moveTo>
                  <a:pt x="81368" y="177926"/>
                </a:moveTo>
                <a:lnTo>
                  <a:pt x="0" y="177926"/>
                </a:lnTo>
              </a:path>
              <a:path w="81914" h="367029">
                <a:moveTo>
                  <a:pt x="80238" y="0"/>
                </a:moveTo>
                <a:lnTo>
                  <a:pt x="80238" y="366991"/>
                </a:lnTo>
              </a:path>
            </a:pathLst>
          </a:custGeom>
          <a:ln w="12700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4" name="object 44"/>
          <p:cNvSpPr/>
          <p:nvPr/>
        </p:nvSpPr>
        <p:spPr>
          <a:xfrm>
            <a:off x="10892879" y="6945211"/>
            <a:ext cx="27305" cy="367665"/>
          </a:xfrm>
          <a:custGeom>
            <a:avLst/>
            <a:gdLst/>
            <a:ahLst/>
            <a:cxnLst/>
            <a:rect l="l" t="t" r="r" b="b"/>
            <a:pathLst>
              <a:path w="27304" h="367665">
                <a:moveTo>
                  <a:pt x="27114" y="367550"/>
                </a:moveTo>
                <a:lnTo>
                  <a:pt x="13557" y="315092"/>
                </a:lnTo>
                <a:lnTo>
                  <a:pt x="4519" y="262583"/>
                </a:lnTo>
                <a:lnTo>
                  <a:pt x="0" y="210044"/>
                </a:lnTo>
                <a:lnTo>
                  <a:pt x="0" y="157496"/>
                </a:lnTo>
                <a:lnTo>
                  <a:pt x="4519" y="104958"/>
                </a:lnTo>
                <a:lnTo>
                  <a:pt x="13557" y="52453"/>
                </a:lnTo>
                <a:lnTo>
                  <a:pt x="27114" y="0"/>
                </a:lnTo>
              </a:path>
            </a:pathLst>
          </a:custGeom>
          <a:ln w="12700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5" name="object 45"/>
          <p:cNvSpPr txBox="1"/>
          <p:nvPr/>
        </p:nvSpPr>
        <p:spPr>
          <a:xfrm>
            <a:off x="5761990" y="526184"/>
            <a:ext cx="1424940" cy="159018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950" b="1" spc="30" dirty="0">
                <a:latin typeface="Arial"/>
                <a:cs typeface="Arial"/>
              </a:rPr>
              <a:t>Inductores</a:t>
            </a:r>
            <a:r>
              <a:rPr sz="950" b="1" spc="-40" dirty="0">
                <a:latin typeface="Arial"/>
                <a:cs typeface="Arial"/>
              </a:rPr>
              <a:t> </a:t>
            </a:r>
            <a:r>
              <a:rPr sz="950" b="1" spc="35" dirty="0">
                <a:latin typeface="Arial"/>
                <a:cs typeface="Arial"/>
              </a:rPr>
              <a:t>en</a:t>
            </a:r>
            <a:r>
              <a:rPr sz="950" b="1" spc="-40" dirty="0">
                <a:latin typeface="Arial"/>
                <a:cs typeface="Arial"/>
              </a:rPr>
              <a:t> </a:t>
            </a:r>
            <a:r>
              <a:rPr sz="950" b="1" spc="25" dirty="0">
                <a:latin typeface="Arial"/>
                <a:cs typeface="Arial"/>
              </a:rPr>
              <a:t>paralelo</a:t>
            </a:r>
            <a:r>
              <a:rPr sz="950" spc="25" dirty="0">
                <a:latin typeface="Microsoft Sans Serif"/>
                <a:cs typeface="Microsoft Sans Serif"/>
              </a:rPr>
              <a:t>.</a:t>
            </a:r>
            <a:endParaRPr sz="950">
              <a:latin typeface="Microsoft Sans Serif"/>
              <a:cs typeface="Microsoft Sans Serif"/>
            </a:endParaRPr>
          </a:p>
        </p:txBody>
      </p:sp>
      <p:sp>
        <p:nvSpPr>
          <p:cNvPr id="78" name="object 78"/>
          <p:cNvSpPr txBox="1">
            <a:spLocks noGrp="1"/>
          </p:cNvSpPr>
          <p:nvPr>
            <p:ph type="sldNum" sz="quarter" idx="7"/>
          </p:nvPr>
        </p:nvSpPr>
        <p:spPr>
          <a:xfrm>
            <a:off x="19020783" y="9462820"/>
            <a:ext cx="577061" cy="207749"/>
          </a:xfrm>
          <a:prstGeom prst="rect">
            <a:avLst/>
          </a:prstGeom>
        </p:spPr>
        <p:txBody>
          <a:bodyPr vert="horz" wrap="square" lIns="0" tIns="22860" rIns="0" bIns="0" rtlCol="0">
            <a:spAutoFit/>
          </a:bodyPr>
          <a:lstStyle/>
          <a:p>
            <a:pPr marL="38100">
              <a:spcBef>
                <a:spcPts val="180"/>
              </a:spcBef>
            </a:pPr>
            <a:fld id="{81D60167-4931-47E6-BA6A-407CBD079E47}" type="slidenum">
              <a:rPr spc="15" dirty="0"/>
              <a:pPr marL="38100">
                <a:spcBef>
                  <a:spcPts val="180"/>
                </a:spcBef>
              </a:pPr>
              <a:t>32</a:t>
            </a:fld>
            <a:endParaRPr spc="15" dirty="0"/>
          </a:p>
        </p:txBody>
      </p:sp>
      <p:sp>
        <p:nvSpPr>
          <p:cNvPr id="46" name="object 46"/>
          <p:cNvSpPr txBox="1"/>
          <p:nvPr/>
        </p:nvSpPr>
        <p:spPr>
          <a:xfrm>
            <a:off x="7957770" y="488084"/>
            <a:ext cx="4359275" cy="7569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>
              <a:lnSpc>
                <a:spcPct val="126299"/>
              </a:lnSpc>
              <a:spcBef>
                <a:spcPts val="100"/>
              </a:spcBef>
            </a:pPr>
            <a:r>
              <a:rPr sz="950" spc="20" dirty="0">
                <a:latin typeface="Microsoft Sans Serif"/>
                <a:cs typeface="Microsoft Sans Serif"/>
              </a:rPr>
              <a:t>La.inductancia.total.de.los.inductores.en.paralelo.se.calcula.usando.un. </a:t>
            </a:r>
            <a:r>
              <a:rPr sz="950" spc="25" dirty="0">
                <a:latin typeface="Microsoft Sans Serif"/>
                <a:cs typeface="Microsoft Sans Serif"/>
              </a:rPr>
              <a:t> </a:t>
            </a:r>
            <a:r>
              <a:rPr sz="950" spc="20" dirty="0">
                <a:latin typeface="Microsoft Sans Serif"/>
                <a:cs typeface="Microsoft Sans Serif"/>
              </a:rPr>
              <a:t>fórmula.similar.a.la.fórmula.para.la.resistencia.de.los.resistores.en.paralelo..  </a:t>
            </a:r>
            <a:r>
              <a:rPr sz="950" spc="25" dirty="0">
                <a:latin typeface="Microsoft Sans Serif"/>
                <a:cs typeface="Microsoft Sans Serif"/>
              </a:rPr>
              <a:t>La.siguiente.ilustración.muestra.el.cálculo.para.un.circuito.con. </a:t>
            </a:r>
            <a:r>
              <a:rPr sz="950" spc="30" dirty="0">
                <a:latin typeface="Microsoft Sans Serif"/>
                <a:cs typeface="Microsoft Sans Serif"/>
              </a:rPr>
              <a:t> </a:t>
            </a:r>
            <a:r>
              <a:rPr sz="950" spc="25" dirty="0">
                <a:latin typeface="Microsoft Sans Serif"/>
                <a:cs typeface="Microsoft Sans Serif"/>
              </a:rPr>
              <a:t>tres.inductores.paralelos.</a:t>
            </a:r>
            <a:endParaRPr sz="950">
              <a:latin typeface="Microsoft Sans Serif"/>
              <a:cs typeface="Microsoft Sans Serif"/>
            </a:endParaRPr>
          </a:p>
        </p:txBody>
      </p:sp>
      <p:sp>
        <p:nvSpPr>
          <p:cNvPr id="47" name="object 47"/>
          <p:cNvSpPr txBox="1"/>
          <p:nvPr/>
        </p:nvSpPr>
        <p:spPr>
          <a:xfrm>
            <a:off x="9310223" y="1391178"/>
            <a:ext cx="104775" cy="166712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1000" spc="-105" dirty="0">
                <a:latin typeface="Microsoft Sans Serif"/>
                <a:cs typeface="Microsoft Sans Serif"/>
              </a:rPr>
              <a:t>R</a:t>
            </a:r>
            <a:endParaRPr sz="1000">
              <a:latin typeface="Microsoft Sans Serif"/>
              <a:cs typeface="Microsoft Sans Serif"/>
            </a:endParaRPr>
          </a:p>
        </p:txBody>
      </p:sp>
      <p:sp>
        <p:nvSpPr>
          <p:cNvPr id="48" name="object 48"/>
          <p:cNvSpPr txBox="1"/>
          <p:nvPr/>
        </p:nvSpPr>
        <p:spPr>
          <a:xfrm>
            <a:off x="9298984" y="1875001"/>
            <a:ext cx="379095" cy="402590"/>
          </a:xfrm>
          <a:prstGeom prst="rect">
            <a:avLst/>
          </a:prstGeom>
        </p:spPr>
        <p:txBody>
          <a:bodyPr vert="horz" wrap="square" lIns="0" tIns="48260" rIns="0" bIns="0" rtlCol="0">
            <a:spAutoFit/>
          </a:bodyPr>
          <a:lstStyle/>
          <a:p>
            <a:pPr marL="121285">
              <a:spcBef>
                <a:spcPts val="380"/>
              </a:spcBef>
            </a:pPr>
            <a:r>
              <a:rPr sz="1000" dirty="0">
                <a:latin typeface="Microsoft Sans Serif"/>
                <a:cs typeface="Microsoft Sans Serif"/>
              </a:rPr>
              <a:t>L</a:t>
            </a:r>
            <a:r>
              <a:rPr sz="900" baseline="-32407" dirty="0">
                <a:latin typeface="Microsoft Sans Serif"/>
                <a:cs typeface="Microsoft Sans Serif"/>
              </a:rPr>
              <a:t>1</a:t>
            </a:r>
            <a:endParaRPr sz="900" baseline="-32407">
              <a:latin typeface="Microsoft Sans Serif"/>
              <a:cs typeface="Microsoft Sans Serif"/>
            </a:endParaRPr>
          </a:p>
          <a:p>
            <a:pPr marL="38100">
              <a:spcBef>
                <a:spcPts val="285"/>
              </a:spcBef>
            </a:pPr>
            <a:r>
              <a:rPr sz="1000" spc="15" dirty="0">
                <a:latin typeface="Microsoft Sans Serif"/>
                <a:cs typeface="Microsoft Sans Serif"/>
              </a:rPr>
              <a:t>5</a:t>
            </a:r>
            <a:r>
              <a:rPr sz="1000" spc="-55" dirty="0">
                <a:latin typeface="Microsoft Sans Serif"/>
                <a:cs typeface="Microsoft Sans Serif"/>
              </a:rPr>
              <a:t> </a:t>
            </a:r>
            <a:r>
              <a:rPr sz="1000" spc="80" dirty="0">
                <a:latin typeface="Microsoft Sans Serif"/>
                <a:cs typeface="Microsoft Sans Serif"/>
              </a:rPr>
              <a:t>mh</a:t>
            </a:r>
            <a:endParaRPr sz="1000">
              <a:latin typeface="Microsoft Sans Serif"/>
              <a:cs typeface="Microsoft Sans Serif"/>
            </a:endParaRPr>
          </a:p>
        </p:txBody>
      </p:sp>
      <p:sp>
        <p:nvSpPr>
          <p:cNvPr id="49" name="object 49"/>
          <p:cNvSpPr txBox="1"/>
          <p:nvPr/>
        </p:nvSpPr>
        <p:spPr>
          <a:xfrm>
            <a:off x="10000683" y="1910968"/>
            <a:ext cx="411480" cy="35369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635" algn="ctr">
              <a:spcBef>
                <a:spcPts val="100"/>
              </a:spcBef>
            </a:pPr>
            <a:r>
              <a:rPr sz="1000" dirty="0">
                <a:latin typeface="Microsoft Sans Serif"/>
                <a:cs typeface="Microsoft Sans Serif"/>
              </a:rPr>
              <a:t>L</a:t>
            </a:r>
            <a:r>
              <a:rPr sz="900" baseline="-32407" dirty="0">
                <a:latin typeface="Microsoft Sans Serif"/>
                <a:cs typeface="Microsoft Sans Serif"/>
              </a:rPr>
              <a:t>2</a:t>
            </a:r>
            <a:endParaRPr sz="900" baseline="-32407">
              <a:latin typeface="Microsoft Sans Serif"/>
              <a:cs typeface="Microsoft Sans Serif"/>
            </a:endParaRPr>
          </a:p>
          <a:p>
            <a:pPr algn="ctr">
              <a:spcBef>
                <a:spcPts val="780"/>
              </a:spcBef>
            </a:pPr>
            <a:r>
              <a:rPr sz="500" spc="5" dirty="0">
                <a:latin typeface="Microsoft Sans Serif"/>
                <a:cs typeface="Microsoft Sans Serif"/>
              </a:rPr>
              <a:t>10</a:t>
            </a:r>
            <a:r>
              <a:rPr sz="500" spc="-5" dirty="0">
                <a:latin typeface="Microsoft Sans Serif"/>
                <a:cs typeface="Microsoft Sans Serif"/>
              </a:rPr>
              <a:t> </a:t>
            </a:r>
            <a:r>
              <a:rPr sz="500" spc="25" dirty="0">
                <a:latin typeface="Microsoft Sans Serif"/>
                <a:cs typeface="Microsoft Sans Serif"/>
              </a:rPr>
              <a:t>minutos</a:t>
            </a:r>
            <a:endParaRPr sz="500">
              <a:latin typeface="Microsoft Sans Serif"/>
              <a:cs typeface="Microsoft Sans Serif"/>
            </a:endParaRPr>
          </a:p>
        </p:txBody>
      </p:sp>
      <p:sp>
        <p:nvSpPr>
          <p:cNvPr id="50" name="object 50"/>
          <p:cNvSpPr txBox="1"/>
          <p:nvPr/>
        </p:nvSpPr>
        <p:spPr>
          <a:xfrm>
            <a:off x="10719503" y="1910968"/>
            <a:ext cx="411480" cy="35369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26034" algn="ctr">
              <a:spcBef>
                <a:spcPts val="100"/>
              </a:spcBef>
            </a:pPr>
            <a:r>
              <a:rPr sz="1000" dirty="0">
                <a:latin typeface="Microsoft Sans Serif"/>
                <a:cs typeface="Microsoft Sans Serif"/>
              </a:rPr>
              <a:t>L</a:t>
            </a:r>
            <a:r>
              <a:rPr sz="900" baseline="-32407" dirty="0">
                <a:latin typeface="Microsoft Sans Serif"/>
                <a:cs typeface="Microsoft Sans Serif"/>
              </a:rPr>
              <a:t>3</a:t>
            </a:r>
            <a:endParaRPr sz="900" baseline="-32407">
              <a:latin typeface="Microsoft Sans Serif"/>
              <a:cs typeface="Microsoft Sans Serif"/>
            </a:endParaRPr>
          </a:p>
          <a:p>
            <a:pPr algn="ctr">
              <a:spcBef>
                <a:spcPts val="780"/>
              </a:spcBef>
            </a:pPr>
            <a:r>
              <a:rPr sz="500" spc="5" dirty="0">
                <a:latin typeface="Microsoft Sans Serif"/>
                <a:cs typeface="Microsoft Sans Serif"/>
              </a:rPr>
              <a:t>20</a:t>
            </a:r>
            <a:r>
              <a:rPr sz="500" spc="-5" dirty="0">
                <a:latin typeface="Microsoft Sans Serif"/>
                <a:cs typeface="Microsoft Sans Serif"/>
              </a:rPr>
              <a:t> </a:t>
            </a:r>
            <a:r>
              <a:rPr sz="500" spc="25" dirty="0">
                <a:latin typeface="Microsoft Sans Serif"/>
                <a:cs typeface="Microsoft Sans Serif"/>
              </a:rPr>
              <a:t>minutos</a:t>
            </a:r>
            <a:endParaRPr sz="500">
              <a:latin typeface="Microsoft Sans Serif"/>
              <a:cs typeface="Microsoft Sans Serif"/>
            </a:endParaRPr>
          </a:p>
        </p:txBody>
      </p:sp>
      <p:sp>
        <p:nvSpPr>
          <p:cNvPr id="51" name="object 51"/>
          <p:cNvSpPr txBox="1"/>
          <p:nvPr/>
        </p:nvSpPr>
        <p:spPr>
          <a:xfrm>
            <a:off x="8219544" y="2032374"/>
            <a:ext cx="577850" cy="120546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700" spc="15" dirty="0">
                <a:latin typeface="Microsoft Sans Serif"/>
                <a:cs typeface="Microsoft Sans Serif"/>
              </a:rPr>
              <a:t>Fuente</a:t>
            </a:r>
            <a:r>
              <a:rPr sz="700" spc="-40" dirty="0">
                <a:latin typeface="Microsoft Sans Serif"/>
                <a:cs typeface="Microsoft Sans Serif"/>
              </a:rPr>
              <a:t> </a:t>
            </a:r>
            <a:r>
              <a:rPr sz="700" spc="20" dirty="0">
                <a:latin typeface="Microsoft Sans Serif"/>
                <a:cs typeface="Microsoft Sans Serif"/>
              </a:rPr>
              <a:t>de</a:t>
            </a:r>
            <a:r>
              <a:rPr sz="700" spc="-40" dirty="0">
                <a:latin typeface="Microsoft Sans Serif"/>
                <a:cs typeface="Microsoft Sans Serif"/>
              </a:rPr>
              <a:t> </a:t>
            </a:r>
            <a:r>
              <a:rPr sz="700" spc="-45" dirty="0">
                <a:latin typeface="Microsoft Sans Serif"/>
                <a:cs typeface="Microsoft Sans Serif"/>
              </a:rPr>
              <a:t>CA</a:t>
            </a:r>
            <a:endParaRPr sz="700">
              <a:latin typeface="Microsoft Sans Serif"/>
              <a:cs typeface="Microsoft Sans Serif"/>
            </a:endParaRPr>
          </a:p>
        </p:txBody>
      </p:sp>
      <p:sp>
        <p:nvSpPr>
          <p:cNvPr id="52" name="object 52"/>
          <p:cNvSpPr txBox="1"/>
          <p:nvPr/>
        </p:nvSpPr>
        <p:spPr>
          <a:xfrm>
            <a:off x="8024698" y="2617683"/>
            <a:ext cx="727075" cy="166712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38100">
              <a:spcBef>
                <a:spcPts val="100"/>
              </a:spcBef>
            </a:pPr>
            <a:r>
              <a:rPr sz="1000" u="sng" spc="15" dirty="0">
                <a:uFill>
                  <a:solidFill>
                    <a:srgbClr val="000000"/>
                  </a:solidFill>
                </a:uFill>
                <a:latin typeface="Microsoft Sans Serif"/>
                <a:cs typeface="Microsoft Sans Serif"/>
              </a:rPr>
              <a:t>1</a:t>
            </a:r>
            <a:r>
              <a:rPr sz="1000" spc="125" dirty="0">
                <a:latin typeface="Microsoft Sans Serif"/>
                <a:cs typeface="Microsoft Sans Serif"/>
              </a:rPr>
              <a:t> </a:t>
            </a:r>
            <a:r>
              <a:rPr sz="1500" spc="-22" baseline="-36111" dirty="0">
                <a:latin typeface="Microsoft Sans Serif"/>
                <a:cs typeface="Microsoft Sans Serif"/>
              </a:rPr>
              <a:t>=</a:t>
            </a:r>
            <a:r>
              <a:rPr sz="1500" spc="367" baseline="-36111" dirty="0">
                <a:latin typeface="Microsoft Sans Serif"/>
                <a:cs typeface="Microsoft Sans Serif"/>
              </a:rPr>
              <a:t> </a:t>
            </a:r>
            <a:r>
              <a:rPr sz="1000" u="sng" spc="15" dirty="0">
                <a:uFill>
                  <a:solidFill>
                    <a:srgbClr val="000000"/>
                  </a:solidFill>
                </a:uFill>
                <a:latin typeface="Microsoft Sans Serif"/>
                <a:cs typeface="Microsoft Sans Serif"/>
              </a:rPr>
              <a:t>1</a:t>
            </a:r>
            <a:r>
              <a:rPr sz="1000" spc="130" dirty="0">
                <a:latin typeface="Microsoft Sans Serif"/>
                <a:cs typeface="Microsoft Sans Serif"/>
              </a:rPr>
              <a:t> </a:t>
            </a:r>
            <a:r>
              <a:rPr sz="1500" spc="-22" baseline="-36111" dirty="0">
                <a:latin typeface="Microsoft Sans Serif"/>
                <a:cs typeface="Microsoft Sans Serif"/>
              </a:rPr>
              <a:t>+</a:t>
            </a:r>
            <a:r>
              <a:rPr sz="1500" spc="-30" baseline="-36111" dirty="0">
                <a:latin typeface="Microsoft Sans Serif"/>
                <a:cs typeface="Microsoft Sans Serif"/>
              </a:rPr>
              <a:t> </a:t>
            </a:r>
            <a:r>
              <a:rPr sz="1500" spc="44" baseline="-36111" dirty="0">
                <a:latin typeface="Microsoft Sans Serif"/>
                <a:cs typeface="Microsoft Sans Serif"/>
              </a:rPr>
              <a:t>+</a:t>
            </a:r>
            <a:r>
              <a:rPr sz="1000" u="sng" spc="30" dirty="0">
                <a:uFill>
                  <a:solidFill>
                    <a:srgbClr val="000000"/>
                  </a:solidFill>
                </a:uFill>
                <a:latin typeface="Microsoft Sans Serif"/>
                <a:cs typeface="Microsoft Sans Serif"/>
              </a:rPr>
              <a:t>1</a:t>
            </a:r>
            <a:endParaRPr sz="1000">
              <a:latin typeface="Microsoft Sans Serif"/>
              <a:cs typeface="Microsoft Sans Serif"/>
            </a:endParaRPr>
          </a:p>
        </p:txBody>
      </p:sp>
      <p:sp>
        <p:nvSpPr>
          <p:cNvPr id="53" name="object 53"/>
          <p:cNvSpPr txBox="1"/>
          <p:nvPr/>
        </p:nvSpPr>
        <p:spPr>
          <a:xfrm>
            <a:off x="8015481" y="2787253"/>
            <a:ext cx="759460" cy="166712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38100">
              <a:spcBef>
                <a:spcPts val="100"/>
              </a:spcBef>
              <a:tabLst>
                <a:tab pos="294005" algn="l"/>
                <a:tab pos="606425" algn="l"/>
              </a:tabLst>
            </a:pPr>
            <a:r>
              <a:rPr sz="1000" spc="20" dirty="0">
                <a:latin typeface="Microsoft Sans Serif"/>
                <a:cs typeface="Microsoft Sans Serif"/>
              </a:rPr>
              <a:t>L</a:t>
            </a:r>
            <a:r>
              <a:rPr sz="900" spc="30" baseline="-32407" dirty="0">
                <a:latin typeface="Microsoft Sans Serif"/>
                <a:cs typeface="Microsoft Sans Serif"/>
              </a:rPr>
              <a:t>t	</a:t>
            </a:r>
            <a:r>
              <a:rPr sz="1000" dirty="0">
                <a:latin typeface="Microsoft Sans Serif"/>
                <a:cs typeface="Microsoft Sans Serif"/>
              </a:rPr>
              <a:t>L</a:t>
            </a:r>
            <a:r>
              <a:rPr sz="900" baseline="-32407" dirty="0">
                <a:latin typeface="Microsoft Sans Serif"/>
                <a:cs typeface="Microsoft Sans Serif"/>
              </a:rPr>
              <a:t>1	</a:t>
            </a:r>
            <a:r>
              <a:rPr sz="1000" dirty="0">
                <a:latin typeface="Microsoft Sans Serif"/>
                <a:cs typeface="Microsoft Sans Serif"/>
              </a:rPr>
              <a:t>L</a:t>
            </a:r>
            <a:r>
              <a:rPr sz="900" baseline="-32407" dirty="0">
                <a:latin typeface="Microsoft Sans Serif"/>
                <a:cs typeface="Microsoft Sans Serif"/>
              </a:rPr>
              <a:t>2</a:t>
            </a:r>
            <a:endParaRPr sz="900" baseline="-32407">
              <a:latin typeface="Microsoft Sans Serif"/>
              <a:cs typeface="Microsoft Sans Serif"/>
            </a:endParaRPr>
          </a:p>
        </p:txBody>
      </p:sp>
      <p:sp>
        <p:nvSpPr>
          <p:cNvPr id="54" name="object 54"/>
          <p:cNvSpPr txBox="1"/>
          <p:nvPr/>
        </p:nvSpPr>
        <p:spPr>
          <a:xfrm>
            <a:off x="9089661" y="2702215"/>
            <a:ext cx="90805" cy="151323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900" spc="-15" dirty="0">
                <a:latin typeface="Microsoft Sans Serif"/>
                <a:cs typeface="Microsoft Sans Serif"/>
              </a:rPr>
              <a:t>=</a:t>
            </a:r>
            <a:endParaRPr sz="900">
              <a:latin typeface="Microsoft Sans Serif"/>
              <a:cs typeface="Microsoft Sans Serif"/>
            </a:endParaRPr>
          </a:p>
        </p:txBody>
      </p:sp>
      <p:sp>
        <p:nvSpPr>
          <p:cNvPr id="55" name="object 55"/>
          <p:cNvSpPr txBox="1"/>
          <p:nvPr/>
        </p:nvSpPr>
        <p:spPr>
          <a:xfrm>
            <a:off x="8877874" y="2617683"/>
            <a:ext cx="957580" cy="166712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50800">
              <a:spcBef>
                <a:spcPts val="100"/>
              </a:spcBef>
              <a:tabLst>
                <a:tab pos="433070" algn="l"/>
                <a:tab pos="845819" algn="l"/>
              </a:tabLst>
            </a:pPr>
            <a:r>
              <a:rPr sz="1000" u="sng" spc="15" dirty="0">
                <a:uFill>
                  <a:solidFill>
                    <a:srgbClr val="000000"/>
                  </a:solidFill>
                </a:uFill>
                <a:latin typeface="Microsoft Sans Serif"/>
                <a:cs typeface="Microsoft Sans Serif"/>
              </a:rPr>
              <a:t>1</a:t>
            </a:r>
            <a:r>
              <a:rPr sz="1000" spc="15" dirty="0">
                <a:latin typeface="Microsoft Sans Serif"/>
                <a:cs typeface="Microsoft Sans Serif"/>
              </a:rPr>
              <a:t>	</a:t>
            </a:r>
            <a:r>
              <a:rPr sz="1000" u="sng" spc="15" dirty="0">
                <a:uFill>
                  <a:solidFill>
                    <a:srgbClr val="000000"/>
                  </a:solidFill>
                </a:uFill>
                <a:latin typeface="Microsoft Sans Serif"/>
                <a:cs typeface="Microsoft Sans Serif"/>
              </a:rPr>
              <a:t>1</a:t>
            </a:r>
            <a:r>
              <a:rPr sz="1000" spc="15" dirty="0">
                <a:latin typeface="Microsoft Sans Serif"/>
                <a:cs typeface="Microsoft Sans Serif"/>
              </a:rPr>
              <a:t> </a:t>
            </a:r>
            <a:r>
              <a:rPr sz="1000" spc="215" dirty="0">
                <a:latin typeface="Microsoft Sans Serif"/>
                <a:cs typeface="Microsoft Sans Serif"/>
              </a:rPr>
              <a:t> </a:t>
            </a:r>
            <a:r>
              <a:rPr sz="1500" spc="-22" baseline="-36111" dirty="0">
                <a:latin typeface="Microsoft Sans Serif"/>
                <a:cs typeface="Microsoft Sans Serif"/>
              </a:rPr>
              <a:t>+	</a:t>
            </a:r>
            <a:r>
              <a:rPr sz="1000" u="sng" spc="15" dirty="0">
                <a:uFill>
                  <a:solidFill>
                    <a:srgbClr val="000000"/>
                  </a:solidFill>
                </a:uFill>
                <a:latin typeface="Microsoft Sans Serif"/>
                <a:cs typeface="Microsoft Sans Serif"/>
              </a:rPr>
              <a:t>1</a:t>
            </a:r>
            <a:endParaRPr sz="1000">
              <a:latin typeface="Microsoft Sans Serif"/>
              <a:cs typeface="Microsoft Sans Serif"/>
            </a:endParaRPr>
          </a:p>
        </p:txBody>
      </p:sp>
      <p:sp>
        <p:nvSpPr>
          <p:cNvPr id="56" name="object 56"/>
          <p:cNvSpPr txBox="1"/>
          <p:nvPr/>
        </p:nvSpPr>
        <p:spPr>
          <a:xfrm>
            <a:off x="10078001" y="2617683"/>
            <a:ext cx="2033270" cy="166712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63500">
              <a:spcBef>
                <a:spcPts val="100"/>
              </a:spcBef>
              <a:tabLst>
                <a:tab pos="546735" algn="l"/>
                <a:tab pos="981710" algn="l"/>
                <a:tab pos="1423035" algn="l"/>
                <a:tab pos="1922145" algn="l"/>
              </a:tabLst>
            </a:pPr>
            <a:r>
              <a:rPr sz="1000" u="sng" spc="15" dirty="0">
                <a:uFill>
                  <a:solidFill>
                    <a:srgbClr val="000000"/>
                  </a:solidFill>
                </a:uFill>
                <a:latin typeface="Microsoft Sans Serif"/>
                <a:cs typeface="Microsoft Sans Serif"/>
              </a:rPr>
              <a:t>1</a:t>
            </a:r>
            <a:r>
              <a:rPr sz="1000" spc="15" dirty="0">
                <a:latin typeface="Microsoft Sans Serif"/>
                <a:cs typeface="Microsoft Sans Serif"/>
              </a:rPr>
              <a:t>	</a:t>
            </a:r>
            <a:r>
              <a:rPr sz="1000" u="sng" spc="15" dirty="0">
                <a:uFill>
                  <a:solidFill>
                    <a:srgbClr val="000000"/>
                  </a:solidFill>
                </a:uFill>
                <a:latin typeface="Microsoft Sans Serif"/>
                <a:cs typeface="Microsoft Sans Serif"/>
              </a:rPr>
              <a:t>4</a:t>
            </a:r>
            <a:r>
              <a:rPr sz="1000" spc="15" dirty="0">
                <a:latin typeface="Microsoft Sans Serif"/>
                <a:cs typeface="Microsoft Sans Serif"/>
              </a:rPr>
              <a:t> </a:t>
            </a:r>
            <a:r>
              <a:rPr sz="1000" spc="180" dirty="0">
                <a:latin typeface="Microsoft Sans Serif"/>
                <a:cs typeface="Microsoft Sans Serif"/>
              </a:rPr>
              <a:t> </a:t>
            </a:r>
            <a:r>
              <a:rPr sz="1500" spc="-22" baseline="-36111" dirty="0">
                <a:latin typeface="Microsoft Sans Serif"/>
                <a:cs typeface="Microsoft Sans Serif"/>
              </a:rPr>
              <a:t>+	</a:t>
            </a:r>
            <a:r>
              <a:rPr sz="1000" u="sng" spc="15" dirty="0">
                <a:uFill>
                  <a:solidFill>
                    <a:srgbClr val="000000"/>
                  </a:solidFill>
                </a:uFill>
                <a:latin typeface="Microsoft Sans Serif"/>
                <a:cs typeface="Microsoft Sans Serif"/>
              </a:rPr>
              <a:t>2</a:t>
            </a:r>
            <a:r>
              <a:rPr sz="1000" spc="15" dirty="0">
                <a:latin typeface="Microsoft Sans Serif"/>
                <a:cs typeface="Microsoft Sans Serif"/>
              </a:rPr>
              <a:t>	</a:t>
            </a:r>
            <a:r>
              <a:rPr sz="1000" u="sng" spc="15" dirty="0">
                <a:uFill>
                  <a:solidFill>
                    <a:srgbClr val="000000"/>
                  </a:solidFill>
                </a:uFill>
                <a:latin typeface="Microsoft Sans Serif"/>
                <a:cs typeface="Microsoft Sans Serif"/>
              </a:rPr>
              <a:t>1</a:t>
            </a:r>
            <a:r>
              <a:rPr sz="1000" spc="15" dirty="0">
                <a:latin typeface="Microsoft Sans Serif"/>
                <a:cs typeface="Microsoft Sans Serif"/>
              </a:rPr>
              <a:t>	</a:t>
            </a:r>
            <a:r>
              <a:rPr sz="1000" u="sng" spc="15" dirty="0">
                <a:uFill>
                  <a:solidFill>
                    <a:srgbClr val="000000"/>
                  </a:solidFill>
                </a:uFill>
                <a:latin typeface="Microsoft Sans Serif"/>
                <a:cs typeface="Microsoft Sans Serif"/>
              </a:rPr>
              <a:t>7</a:t>
            </a:r>
            <a:endParaRPr sz="1000">
              <a:latin typeface="Microsoft Sans Serif"/>
              <a:cs typeface="Microsoft Sans Serif"/>
            </a:endParaRPr>
          </a:p>
        </p:txBody>
      </p:sp>
      <p:sp>
        <p:nvSpPr>
          <p:cNvPr id="57" name="object 57"/>
          <p:cNvSpPr txBox="1"/>
          <p:nvPr/>
        </p:nvSpPr>
        <p:spPr>
          <a:xfrm>
            <a:off x="9899033" y="2699801"/>
            <a:ext cx="1932939" cy="166712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  <a:tabLst>
                <a:tab pos="474980" algn="l"/>
                <a:tab pos="1372235" algn="l"/>
                <a:tab pos="1846580" algn="l"/>
              </a:tabLst>
            </a:pPr>
            <a:r>
              <a:rPr sz="1000" spc="-15" dirty="0">
                <a:latin typeface="Microsoft Sans Serif"/>
                <a:cs typeface="Microsoft Sans Serif"/>
              </a:rPr>
              <a:t>+	=	+	=</a:t>
            </a:r>
            <a:endParaRPr sz="1000">
              <a:latin typeface="Microsoft Sans Serif"/>
              <a:cs typeface="Microsoft Sans Serif"/>
            </a:endParaRPr>
          </a:p>
        </p:txBody>
      </p:sp>
      <p:sp>
        <p:nvSpPr>
          <p:cNvPr id="58" name="object 58"/>
          <p:cNvSpPr txBox="1"/>
          <p:nvPr/>
        </p:nvSpPr>
        <p:spPr>
          <a:xfrm>
            <a:off x="8872081" y="2787253"/>
            <a:ext cx="3357245" cy="166712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38100">
              <a:spcBef>
                <a:spcPts val="100"/>
              </a:spcBef>
              <a:tabLst>
                <a:tab pos="329565" algn="l"/>
                <a:tab pos="1607820" algn="l"/>
                <a:tab pos="2983230" algn="l"/>
              </a:tabLst>
            </a:pPr>
            <a:r>
              <a:rPr sz="1000" dirty="0">
                <a:latin typeface="Microsoft Sans Serif"/>
                <a:cs typeface="Microsoft Sans Serif"/>
              </a:rPr>
              <a:t>L</a:t>
            </a:r>
            <a:r>
              <a:rPr sz="900" baseline="-32407" dirty="0">
                <a:latin typeface="Microsoft Sans Serif"/>
                <a:cs typeface="Microsoft Sans Serif"/>
              </a:rPr>
              <a:t>3	</a:t>
            </a:r>
            <a:r>
              <a:rPr sz="1000" spc="15" dirty="0">
                <a:latin typeface="Microsoft Sans Serif"/>
                <a:cs typeface="Microsoft Sans Serif"/>
              </a:rPr>
              <a:t>5</a:t>
            </a:r>
            <a:r>
              <a:rPr sz="1000" spc="-5" dirty="0">
                <a:latin typeface="Microsoft Sans Serif"/>
                <a:cs typeface="Microsoft Sans Serif"/>
              </a:rPr>
              <a:t> </a:t>
            </a:r>
            <a:r>
              <a:rPr sz="1000" spc="80" dirty="0">
                <a:latin typeface="Microsoft Sans Serif"/>
                <a:cs typeface="Microsoft Sans Serif"/>
              </a:rPr>
              <a:t>mh</a:t>
            </a:r>
            <a:r>
              <a:rPr sz="1000" spc="380" dirty="0">
                <a:latin typeface="Microsoft Sans Serif"/>
                <a:cs typeface="Microsoft Sans Serif"/>
              </a:rPr>
              <a:t> </a:t>
            </a:r>
            <a:r>
              <a:rPr sz="550" spc="5" dirty="0">
                <a:latin typeface="Microsoft Sans Serif"/>
                <a:cs typeface="Microsoft Sans Serif"/>
              </a:rPr>
              <a:t>10</a:t>
            </a:r>
            <a:r>
              <a:rPr sz="550" dirty="0">
                <a:latin typeface="Microsoft Sans Serif"/>
                <a:cs typeface="Microsoft Sans Serif"/>
              </a:rPr>
              <a:t> </a:t>
            </a:r>
            <a:r>
              <a:rPr sz="550" spc="25" dirty="0">
                <a:latin typeface="Microsoft Sans Serif"/>
                <a:cs typeface="Microsoft Sans Serif"/>
              </a:rPr>
              <a:t>minutos</a:t>
            </a:r>
            <a:r>
              <a:rPr sz="550" dirty="0">
                <a:latin typeface="Microsoft Sans Serif"/>
                <a:cs typeface="Microsoft Sans Serif"/>
              </a:rPr>
              <a:t> </a:t>
            </a:r>
            <a:r>
              <a:rPr sz="550" spc="5" dirty="0">
                <a:latin typeface="Microsoft Sans Serif"/>
                <a:cs typeface="Microsoft Sans Serif"/>
              </a:rPr>
              <a:t>20</a:t>
            </a:r>
            <a:r>
              <a:rPr sz="550" dirty="0">
                <a:latin typeface="Microsoft Sans Serif"/>
                <a:cs typeface="Microsoft Sans Serif"/>
              </a:rPr>
              <a:t> </a:t>
            </a:r>
            <a:r>
              <a:rPr sz="550" spc="25" dirty="0">
                <a:latin typeface="Microsoft Sans Serif"/>
                <a:cs typeface="Microsoft Sans Serif"/>
              </a:rPr>
              <a:t>minutos	</a:t>
            </a:r>
            <a:r>
              <a:rPr sz="550" spc="5" dirty="0">
                <a:latin typeface="Microsoft Sans Serif"/>
                <a:cs typeface="Microsoft Sans Serif"/>
              </a:rPr>
              <a:t>20</a:t>
            </a:r>
            <a:r>
              <a:rPr sz="550" spc="20" dirty="0">
                <a:latin typeface="Microsoft Sans Serif"/>
                <a:cs typeface="Microsoft Sans Serif"/>
              </a:rPr>
              <a:t> </a:t>
            </a:r>
            <a:r>
              <a:rPr sz="550" spc="25" dirty="0">
                <a:latin typeface="Microsoft Sans Serif"/>
                <a:cs typeface="Microsoft Sans Serif"/>
              </a:rPr>
              <a:t>minutos</a:t>
            </a:r>
            <a:r>
              <a:rPr sz="550" spc="15" dirty="0">
                <a:latin typeface="Microsoft Sans Serif"/>
                <a:cs typeface="Microsoft Sans Serif"/>
              </a:rPr>
              <a:t> </a:t>
            </a:r>
            <a:r>
              <a:rPr sz="550" spc="5" dirty="0">
                <a:latin typeface="Microsoft Sans Serif"/>
                <a:cs typeface="Microsoft Sans Serif"/>
              </a:rPr>
              <a:t>20</a:t>
            </a:r>
            <a:r>
              <a:rPr sz="550" spc="20" dirty="0">
                <a:latin typeface="Microsoft Sans Serif"/>
                <a:cs typeface="Microsoft Sans Serif"/>
              </a:rPr>
              <a:t> </a:t>
            </a:r>
            <a:r>
              <a:rPr sz="550" spc="25" dirty="0">
                <a:latin typeface="Microsoft Sans Serif"/>
                <a:cs typeface="Microsoft Sans Serif"/>
              </a:rPr>
              <a:t>minutos    </a:t>
            </a:r>
            <a:r>
              <a:rPr sz="550" spc="120" dirty="0">
                <a:latin typeface="Microsoft Sans Serif"/>
                <a:cs typeface="Microsoft Sans Serif"/>
              </a:rPr>
              <a:t> </a:t>
            </a:r>
            <a:r>
              <a:rPr sz="500" spc="5" dirty="0">
                <a:latin typeface="Microsoft Sans Serif"/>
                <a:cs typeface="Microsoft Sans Serif"/>
              </a:rPr>
              <a:t>20</a:t>
            </a:r>
            <a:r>
              <a:rPr sz="500" dirty="0">
                <a:latin typeface="Microsoft Sans Serif"/>
                <a:cs typeface="Microsoft Sans Serif"/>
              </a:rPr>
              <a:t> </a:t>
            </a:r>
            <a:r>
              <a:rPr sz="500" spc="25" dirty="0">
                <a:latin typeface="Microsoft Sans Serif"/>
                <a:cs typeface="Microsoft Sans Serif"/>
              </a:rPr>
              <a:t>minutos	</a:t>
            </a:r>
            <a:r>
              <a:rPr sz="500" spc="5" dirty="0">
                <a:latin typeface="Microsoft Sans Serif"/>
                <a:cs typeface="Microsoft Sans Serif"/>
              </a:rPr>
              <a:t>20</a:t>
            </a:r>
            <a:r>
              <a:rPr sz="500" spc="-30" dirty="0">
                <a:latin typeface="Microsoft Sans Serif"/>
                <a:cs typeface="Microsoft Sans Serif"/>
              </a:rPr>
              <a:t> </a:t>
            </a:r>
            <a:r>
              <a:rPr sz="500" spc="25" dirty="0">
                <a:latin typeface="Microsoft Sans Serif"/>
                <a:cs typeface="Microsoft Sans Serif"/>
              </a:rPr>
              <a:t>minutos</a:t>
            </a:r>
            <a:endParaRPr sz="500">
              <a:latin typeface="Microsoft Sans Serif"/>
              <a:cs typeface="Microsoft Sans Serif"/>
            </a:endParaRPr>
          </a:p>
        </p:txBody>
      </p:sp>
      <p:sp>
        <p:nvSpPr>
          <p:cNvPr id="59" name="object 59"/>
          <p:cNvSpPr txBox="1"/>
          <p:nvPr/>
        </p:nvSpPr>
        <p:spPr>
          <a:xfrm>
            <a:off x="8947226" y="3051972"/>
            <a:ext cx="773430" cy="166712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  <a:tabLst>
                <a:tab pos="320040" algn="l"/>
                <a:tab pos="760095" algn="l"/>
              </a:tabLst>
            </a:pPr>
            <a:r>
              <a:rPr sz="1000" u="sng" dirty="0">
                <a:uFill>
                  <a:solidFill>
                    <a:srgbClr val="010101"/>
                  </a:solidFill>
                </a:uFill>
                <a:latin typeface="Times New Roman"/>
                <a:cs typeface="Times New Roman"/>
              </a:rPr>
              <a:t> 	</a:t>
            </a:r>
            <a:r>
              <a:rPr sz="1000" u="sng" spc="15" dirty="0">
                <a:uFill>
                  <a:solidFill>
                    <a:srgbClr val="010101"/>
                  </a:solidFill>
                </a:uFill>
                <a:latin typeface="Microsoft Sans Serif"/>
                <a:cs typeface="Microsoft Sans Serif"/>
              </a:rPr>
              <a:t>1	</a:t>
            </a:r>
            <a:endParaRPr sz="1000">
              <a:latin typeface="Microsoft Sans Serif"/>
              <a:cs typeface="Microsoft Sans Serif"/>
            </a:endParaRPr>
          </a:p>
        </p:txBody>
      </p:sp>
      <p:sp>
        <p:nvSpPr>
          <p:cNvPr id="60" name="object 60"/>
          <p:cNvSpPr txBox="1"/>
          <p:nvPr/>
        </p:nvSpPr>
        <p:spPr>
          <a:xfrm>
            <a:off x="10050570" y="3002264"/>
            <a:ext cx="1538605" cy="547370"/>
          </a:xfrm>
          <a:prstGeom prst="rect">
            <a:avLst/>
          </a:prstGeom>
        </p:spPr>
        <p:txBody>
          <a:bodyPr vert="horz" wrap="square" lIns="0" tIns="41275" rIns="0" bIns="0" rtlCol="0">
            <a:spAutoFit/>
          </a:bodyPr>
          <a:lstStyle/>
          <a:p>
            <a:pPr marL="41910">
              <a:spcBef>
                <a:spcPts val="325"/>
              </a:spcBef>
            </a:pPr>
            <a:r>
              <a:rPr sz="1000" u="sng" dirty="0">
                <a:uFill>
                  <a:solidFill>
                    <a:srgbClr val="010101"/>
                  </a:solidFill>
                </a:uFill>
                <a:latin typeface="Times New Roman"/>
                <a:cs typeface="Times New Roman"/>
              </a:rPr>
              <a:t>   </a:t>
            </a:r>
            <a:r>
              <a:rPr sz="1000" u="sng" spc="-95" dirty="0">
                <a:uFill>
                  <a:solidFill>
                    <a:srgbClr val="010101"/>
                  </a:solidFill>
                </a:uFill>
                <a:latin typeface="Times New Roman"/>
                <a:cs typeface="Times New Roman"/>
              </a:rPr>
              <a:t> </a:t>
            </a:r>
            <a:r>
              <a:rPr sz="1000" u="sng" spc="15" dirty="0">
                <a:uFill>
                  <a:solidFill>
                    <a:srgbClr val="010101"/>
                  </a:solidFill>
                </a:uFill>
                <a:latin typeface="Microsoft Sans Serif"/>
                <a:cs typeface="Microsoft Sans Serif"/>
              </a:rPr>
              <a:t>1</a:t>
            </a:r>
            <a:r>
              <a:rPr sz="1000" u="sng" spc="90" dirty="0">
                <a:uFill>
                  <a:solidFill>
                    <a:srgbClr val="010101"/>
                  </a:solidFill>
                </a:uFill>
                <a:latin typeface="Microsoft Sans Serif"/>
                <a:cs typeface="Microsoft Sans Serif"/>
              </a:rPr>
              <a:t> </a:t>
            </a:r>
            <a:endParaRPr sz="1000">
              <a:latin typeface="Microsoft Sans Serif"/>
              <a:cs typeface="Microsoft Sans Serif"/>
            </a:endParaRPr>
          </a:p>
          <a:p>
            <a:pPr marL="156845">
              <a:spcBef>
                <a:spcPts val="229"/>
              </a:spcBef>
              <a:tabLst>
                <a:tab pos="410845" algn="l"/>
              </a:tabLst>
            </a:pPr>
            <a:r>
              <a:rPr sz="1000" u="sng" spc="15" dirty="0">
                <a:uFill>
                  <a:solidFill>
                    <a:srgbClr val="010101"/>
                  </a:solidFill>
                </a:uFill>
                <a:latin typeface="Microsoft Sans Serif"/>
                <a:cs typeface="Microsoft Sans Serif"/>
              </a:rPr>
              <a:t>7</a:t>
            </a:r>
            <a:r>
              <a:rPr sz="1000" spc="15" dirty="0">
                <a:latin typeface="Microsoft Sans Serif"/>
                <a:cs typeface="Microsoft Sans Serif"/>
              </a:rPr>
              <a:t>	</a:t>
            </a:r>
            <a:r>
              <a:rPr sz="1500" spc="-22" baseline="2777" dirty="0">
                <a:latin typeface="Microsoft Sans Serif"/>
                <a:cs typeface="Microsoft Sans Serif"/>
              </a:rPr>
              <a:t>=</a:t>
            </a:r>
            <a:r>
              <a:rPr sz="1500" spc="675" baseline="2777" dirty="0">
                <a:latin typeface="Microsoft Sans Serif"/>
                <a:cs typeface="Microsoft Sans Serif"/>
              </a:rPr>
              <a:t> </a:t>
            </a:r>
            <a:r>
              <a:rPr sz="1425" strike="sngStrike" spc="22" baseline="5847" dirty="0">
                <a:latin typeface="Microsoft Sans Serif"/>
                <a:cs typeface="Microsoft Sans Serif"/>
              </a:rPr>
              <a:t>20</a:t>
            </a:r>
            <a:r>
              <a:rPr sz="1425" strike="sngStrike" spc="-22" baseline="5847" dirty="0">
                <a:latin typeface="Microsoft Sans Serif"/>
                <a:cs typeface="Microsoft Sans Serif"/>
              </a:rPr>
              <a:t> </a:t>
            </a:r>
            <a:r>
              <a:rPr sz="1425" strike="sngStrike" spc="112" baseline="5847" dirty="0">
                <a:latin typeface="Microsoft Sans Serif"/>
                <a:cs typeface="Microsoft Sans Serif"/>
              </a:rPr>
              <a:t>m</a:t>
            </a:r>
            <a:r>
              <a:rPr sz="1425" spc="112" baseline="5847" dirty="0">
                <a:latin typeface="Microsoft Sans Serif"/>
                <a:cs typeface="Microsoft Sans Serif"/>
              </a:rPr>
              <a:t>h</a:t>
            </a:r>
            <a:r>
              <a:rPr sz="1425" spc="-30" baseline="5847" dirty="0">
                <a:latin typeface="Microsoft Sans Serif"/>
                <a:cs typeface="Microsoft Sans Serif"/>
              </a:rPr>
              <a:t> </a:t>
            </a:r>
            <a:r>
              <a:rPr sz="1425" spc="-22" baseline="5847" dirty="0">
                <a:latin typeface="Microsoft Sans Serif"/>
                <a:cs typeface="Microsoft Sans Serif"/>
              </a:rPr>
              <a:t>=</a:t>
            </a:r>
            <a:r>
              <a:rPr sz="1425" spc="-30" baseline="5847" dirty="0">
                <a:latin typeface="Microsoft Sans Serif"/>
                <a:cs typeface="Microsoft Sans Serif"/>
              </a:rPr>
              <a:t> </a:t>
            </a:r>
            <a:r>
              <a:rPr sz="1425" spc="7" baseline="5847" dirty="0">
                <a:latin typeface="Microsoft Sans Serif"/>
                <a:cs typeface="Microsoft Sans Serif"/>
              </a:rPr>
              <a:t>2,86</a:t>
            </a:r>
            <a:r>
              <a:rPr sz="1425" spc="-30" baseline="5847" dirty="0">
                <a:latin typeface="Microsoft Sans Serif"/>
                <a:cs typeface="Microsoft Sans Serif"/>
              </a:rPr>
              <a:t> </a:t>
            </a:r>
            <a:r>
              <a:rPr sz="1425" spc="112" baseline="5847" dirty="0">
                <a:latin typeface="Microsoft Sans Serif"/>
                <a:cs typeface="Microsoft Sans Serif"/>
              </a:rPr>
              <a:t>mh</a:t>
            </a:r>
            <a:endParaRPr sz="1425" baseline="5847">
              <a:latin typeface="Microsoft Sans Serif"/>
              <a:cs typeface="Microsoft Sans Serif"/>
            </a:endParaRPr>
          </a:p>
          <a:p>
            <a:pPr marL="12700">
              <a:spcBef>
                <a:spcPts val="650"/>
              </a:spcBef>
            </a:pPr>
            <a:r>
              <a:rPr sz="500" spc="5" dirty="0">
                <a:latin typeface="Microsoft Sans Serif"/>
                <a:cs typeface="Microsoft Sans Serif"/>
              </a:rPr>
              <a:t>20</a:t>
            </a:r>
            <a:r>
              <a:rPr sz="500" spc="-5" dirty="0">
                <a:latin typeface="Microsoft Sans Serif"/>
                <a:cs typeface="Microsoft Sans Serif"/>
              </a:rPr>
              <a:t> </a:t>
            </a:r>
            <a:r>
              <a:rPr sz="500" spc="25" dirty="0">
                <a:latin typeface="Microsoft Sans Serif"/>
                <a:cs typeface="Microsoft Sans Serif"/>
              </a:rPr>
              <a:t>minutos</a:t>
            </a:r>
            <a:endParaRPr sz="500">
              <a:latin typeface="Microsoft Sans Serif"/>
              <a:cs typeface="Microsoft Sans Serif"/>
            </a:endParaRPr>
          </a:p>
        </p:txBody>
      </p:sp>
      <p:sp>
        <p:nvSpPr>
          <p:cNvPr id="61" name="object 61"/>
          <p:cNvSpPr txBox="1"/>
          <p:nvPr/>
        </p:nvSpPr>
        <p:spPr>
          <a:xfrm>
            <a:off x="10761300" y="3315421"/>
            <a:ext cx="98425" cy="166712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1000" spc="15" dirty="0">
                <a:latin typeface="Microsoft Sans Serif"/>
                <a:cs typeface="Microsoft Sans Serif"/>
              </a:rPr>
              <a:t>7</a:t>
            </a:r>
            <a:endParaRPr sz="1000">
              <a:latin typeface="Microsoft Sans Serif"/>
              <a:cs typeface="Microsoft Sans Serif"/>
            </a:endParaRPr>
          </a:p>
        </p:txBody>
      </p:sp>
      <p:sp>
        <p:nvSpPr>
          <p:cNvPr id="62" name="object 62"/>
          <p:cNvSpPr txBox="1"/>
          <p:nvPr/>
        </p:nvSpPr>
        <p:spPr>
          <a:xfrm>
            <a:off x="8561179" y="3234852"/>
            <a:ext cx="248920" cy="166712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38100">
              <a:spcBef>
                <a:spcPts val="100"/>
              </a:spcBef>
            </a:pPr>
            <a:r>
              <a:rPr sz="1000" spc="15" dirty="0">
                <a:latin typeface="Microsoft Sans Serif"/>
                <a:cs typeface="Microsoft Sans Serif"/>
              </a:rPr>
              <a:t>L</a:t>
            </a:r>
            <a:r>
              <a:rPr sz="900" spc="22" baseline="-27777" dirty="0">
                <a:latin typeface="Microsoft Sans Serif"/>
                <a:cs typeface="Microsoft Sans Serif"/>
              </a:rPr>
              <a:t>t</a:t>
            </a:r>
            <a:r>
              <a:rPr sz="1000" spc="15" dirty="0">
                <a:latin typeface="Microsoft Sans Serif"/>
                <a:cs typeface="Microsoft Sans Serif"/>
              </a:rPr>
              <a:t>=</a:t>
            </a:r>
            <a:endParaRPr sz="1000">
              <a:latin typeface="Microsoft Sans Serif"/>
              <a:cs typeface="Microsoft Sans Serif"/>
            </a:endParaRPr>
          </a:p>
        </p:txBody>
      </p:sp>
      <p:sp>
        <p:nvSpPr>
          <p:cNvPr id="63" name="object 63"/>
          <p:cNvSpPr txBox="1"/>
          <p:nvPr/>
        </p:nvSpPr>
        <p:spPr>
          <a:xfrm>
            <a:off x="9642989" y="3209782"/>
            <a:ext cx="203835" cy="166712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1000" spc="15" dirty="0">
                <a:latin typeface="Microsoft Sans Serif"/>
                <a:cs typeface="Microsoft Sans Serif"/>
              </a:rPr>
              <a:t>1</a:t>
            </a:r>
            <a:r>
              <a:rPr sz="1000" spc="-10" dirty="0">
                <a:latin typeface="Microsoft Sans Serif"/>
                <a:cs typeface="Microsoft Sans Serif"/>
              </a:rPr>
              <a:t> </a:t>
            </a:r>
            <a:r>
              <a:rPr sz="1000" spc="-15" dirty="0">
                <a:latin typeface="Microsoft Sans Serif"/>
                <a:cs typeface="Microsoft Sans Serif"/>
              </a:rPr>
              <a:t>=</a:t>
            </a:r>
            <a:endParaRPr sz="1000">
              <a:latin typeface="Microsoft Sans Serif"/>
              <a:cs typeface="Microsoft Sans Serif"/>
            </a:endParaRPr>
          </a:p>
        </p:txBody>
      </p:sp>
      <p:sp>
        <p:nvSpPr>
          <p:cNvPr id="64" name="object 64"/>
          <p:cNvSpPr txBox="1"/>
          <p:nvPr/>
        </p:nvSpPr>
        <p:spPr>
          <a:xfrm>
            <a:off x="8897418" y="3179963"/>
            <a:ext cx="190500" cy="415925"/>
          </a:xfrm>
          <a:prstGeom prst="rect">
            <a:avLst/>
          </a:prstGeom>
        </p:spPr>
        <p:txBody>
          <a:bodyPr vert="horz" wrap="square" lIns="0" tIns="55244" rIns="0" bIns="0" rtlCol="0">
            <a:spAutoFit/>
          </a:bodyPr>
          <a:lstStyle/>
          <a:p>
            <a:pPr marL="56515">
              <a:spcBef>
                <a:spcPts val="434"/>
              </a:spcBef>
            </a:pPr>
            <a:r>
              <a:rPr sz="1000" spc="15" dirty="0">
                <a:latin typeface="Microsoft Sans Serif"/>
                <a:cs typeface="Microsoft Sans Serif"/>
              </a:rPr>
              <a:t>1</a:t>
            </a:r>
            <a:endParaRPr sz="1000">
              <a:latin typeface="Microsoft Sans Serif"/>
              <a:cs typeface="Microsoft Sans Serif"/>
            </a:endParaRPr>
          </a:p>
          <a:p>
            <a:pPr marL="38100">
              <a:spcBef>
                <a:spcPts val="335"/>
              </a:spcBef>
            </a:pPr>
            <a:r>
              <a:rPr sz="1000" dirty="0">
                <a:latin typeface="Microsoft Sans Serif"/>
                <a:cs typeface="Microsoft Sans Serif"/>
              </a:rPr>
              <a:t>L</a:t>
            </a:r>
            <a:r>
              <a:rPr sz="900" baseline="-32407" dirty="0">
                <a:latin typeface="Microsoft Sans Serif"/>
                <a:cs typeface="Microsoft Sans Serif"/>
              </a:rPr>
              <a:t>1</a:t>
            </a:r>
            <a:endParaRPr sz="900" baseline="-32407">
              <a:latin typeface="Microsoft Sans Serif"/>
              <a:cs typeface="Microsoft Sans Serif"/>
            </a:endParaRPr>
          </a:p>
        </p:txBody>
      </p:sp>
      <p:sp>
        <p:nvSpPr>
          <p:cNvPr id="65" name="object 65"/>
          <p:cNvSpPr txBox="1"/>
          <p:nvPr/>
        </p:nvSpPr>
        <p:spPr>
          <a:xfrm>
            <a:off x="9260473" y="3220628"/>
            <a:ext cx="190500" cy="352018"/>
          </a:xfrm>
          <a:prstGeom prst="rect">
            <a:avLst/>
          </a:prstGeom>
        </p:spPr>
        <p:txBody>
          <a:bodyPr vert="horz" wrap="square" lIns="0" tIns="31114" rIns="0" bIns="0" rtlCol="0">
            <a:spAutoFit/>
          </a:bodyPr>
          <a:lstStyle/>
          <a:p>
            <a:pPr marL="56515">
              <a:spcBef>
                <a:spcPts val="244"/>
              </a:spcBef>
            </a:pPr>
            <a:r>
              <a:rPr sz="1000" u="sng" spc="15" dirty="0">
                <a:uFill>
                  <a:solidFill>
                    <a:srgbClr val="000000"/>
                  </a:solidFill>
                </a:uFill>
                <a:latin typeface="Microsoft Sans Serif"/>
                <a:cs typeface="Microsoft Sans Serif"/>
              </a:rPr>
              <a:t>1</a:t>
            </a:r>
            <a:endParaRPr sz="1000">
              <a:latin typeface="Microsoft Sans Serif"/>
              <a:cs typeface="Microsoft Sans Serif"/>
            </a:endParaRPr>
          </a:p>
          <a:p>
            <a:pPr marL="38100">
              <a:spcBef>
                <a:spcPts val="140"/>
              </a:spcBef>
            </a:pPr>
            <a:r>
              <a:rPr sz="1000" dirty="0">
                <a:latin typeface="Microsoft Sans Serif"/>
                <a:cs typeface="Microsoft Sans Serif"/>
              </a:rPr>
              <a:t>L</a:t>
            </a:r>
            <a:r>
              <a:rPr sz="900" baseline="-32407" dirty="0">
                <a:latin typeface="Microsoft Sans Serif"/>
                <a:cs typeface="Microsoft Sans Serif"/>
              </a:rPr>
              <a:t>2</a:t>
            </a:r>
            <a:endParaRPr sz="900" baseline="-32407">
              <a:latin typeface="Microsoft Sans Serif"/>
              <a:cs typeface="Microsoft Sans Serif"/>
            </a:endParaRPr>
          </a:p>
        </p:txBody>
      </p:sp>
      <p:sp>
        <p:nvSpPr>
          <p:cNvPr id="66" name="object 66"/>
          <p:cNvSpPr txBox="1"/>
          <p:nvPr/>
        </p:nvSpPr>
        <p:spPr>
          <a:xfrm>
            <a:off x="9599135" y="3401463"/>
            <a:ext cx="190500" cy="166712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38100">
              <a:spcBef>
                <a:spcPts val="100"/>
              </a:spcBef>
            </a:pPr>
            <a:r>
              <a:rPr sz="1000" dirty="0">
                <a:latin typeface="Microsoft Sans Serif"/>
                <a:cs typeface="Microsoft Sans Serif"/>
              </a:rPr>
              <a:t>L</a:t>
            </a:r>
            <a:r>
              <a:rPr sz="900" baseline="-32407" dirty="0">
                <a:latin typeface="Microsoft Sans Serif"/>
                <a:cs typeface="Microsoft Sans Serif"/>
              </a:rPr>
              <a:t>3</a:t>
            </a:r>
            <a:endParaRPr sz="900" baseline="-32407">
              <a:latin typeface="Microsoft Sans Serif"/>
              <a:cs typeface="Microsoft Sans Serif"/>
            </a:endParaRPr>
          </a:p>
        </p:txBody>
      </p:sp>
      <p:sp>
        <p:nvSpPr>
          <p:cNvPr id="67" name="object 67"/>
          <p:cNvSpPr txBox="1"/>
          <p:nvPr/>
        </p:nvSpPr>
        <p:spPr>
          <a:xfrm>
            <a:off x="9117709" y="3344580"/>
            <a:ext cx="98425" cy="166712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1000" spc="-15" dirty="0">
                <a:latin typeface="Microsoft Sans Serif"/>
                <a:cs typeface="Microsoft Sans Serif"/>
              </a:rPr>
              <a:t>+</a:t>
            </a:r>
            <a:endParaRPr sz="1000">
              <a:latin typeface="Microsoft Sans Serif"/>
              <a:cs typeface="Microsoft Sans Serif"/>
            </a:endParaRPr>
          </a:p>
        </p:txBody>
      </p:sp>
      <p:sp>
        <p:nvSpPr>
          <p:cNvPr id="68" name="object 68"/>
          <p:cNvSpPr txBox="1"/>
          <p:nvPr/>
        </p:nvSpPr>
        <p:spPr>
          <a:xfrm>
            <a:off x="9467208" y="3336452"/>
            <a:ext cx="98425" cy="166712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1000" spc="-15" dirty="0">
                <a:latin typeface="Microsoft Sans Serif"/>
                <a:cs typeface="Microsoft Sans Serif"/>
              </a:rPr>
              <a:t>+</a:t>
            </a:r>
            <a:endParaRPr sz="1000">
              <a:latin typeface="Microsoft Sans Serif"/>
              <a:cs typeface="Microsoft Sans Serif"/>
            </a:endParaRPr>
          </a:p>
        </p:txBody>
      </p:sp>
      <p:sp>
        <p:nvSpPr>
          <p:cNvPr id="69" name="object 69"/>
          <p:cNvSpPr txBox="1"/>
          <p:nvPr/>
        </p:nvSpPr>
        <p:spPr>
          <a:xfrm>
            <a:off x="5761991" y="3889145"/>
            <a:ext cx="1989455" cy="166712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1000" b="1" spc="20" dirty="0">
                <a:latin typeface="Arial"/>
                <a:cs typeface="Arial"/>
              </a:rPr>
              <a:t>Capacitancia</a:t>
            </a:r>
            <a:r>
              <a:rPr sz="1000" b="1" spc="-40" dirty="0">
                <a:latin typeface="Arial"/>
                <a:cs typeface="Arial"/>
              </a:rPr>
              <a:t> </a:t>
            </a:r>
            <a:r>
              <a:rPr sz="1000" b="1" spc="10" dirty="0">
                <a:latin typeface="Arial"/>
                <a:cs typeface="Arial"/>
              </a:rPr>
              <a:t>y</a:t>
            </a:r>
            <a:r>
              <a:rPr sz="1000" b="1" spc="-35" dirty="0">
                <a:latin typeface="Arial"/>
                <a:cs typeface="Arial"/>
              </a:rPr>
              <a:t> </a:t>
            </a:r>
            <a:r>
              <a:rPr sz="1000" b="1" spc="5" dirty="0">
                <a:latin typeface="Arial"/>
                <a:cs typeface="Arial"/>
              </a:rPr>
              <a:t>Condensadores</a:t>
            </a:r>
            <a:r>
              <a:rPr sz="1000" spc="5" dirty="0">
                <a:latin typeface="Microsoft Sans Serif"/>
                <a:cs typeface="Microsoft Sans Serif"/>
              </a:rPr>
              <a:t>.</a:t>
            </a:r>
            <a:endParaRPr sz="1000">
              <a:latin typeface="Microsoft Sans Serif"/>
              <a:cs typeface="Microsoft Sans Serif"/>
            </a:endParaRPr>
          </a:p>
        </p:txBody>
      </p:sp>
      <p:sp>
        <p:nvSpPr>
          <p:cNvPr id="70" name="object 70"/>
          <p:cNvSpPr txBox="1"/>
          <p:nvPr/>
        </p:nvSpPr>
        <p:spPr>
          <a:xfrm>
            <a:off x="7957809" y="3857395"/>
            <a:ext cx="4448810" cy="14884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>
              <a:lnSpc>
                <a:spcPct val="126299"/>
              </a:lnSpc>
              <a:spcBef>
                <a:spcPts val="100"/>
              </a:spcBef>
            </a:pPr>
            <a:r>
              <a:rPr sz="950" b="1" spc="20" dirty="0">
                <a:latin typeface="Arial"/>
                <a:cs typeface="Arial"/>
              </a:rPr>
              <a:t>Capacidad</a:t>
            </a:r>
            <a:r>
              <a:rPr sz="950" spc="20" dirty="0">
                <a:latin typeface="Microsoft Sans Serif"/>
                <a:cs typeface="Microsoft Sans Serif"/>
              </a:rPr>
              <a:t>.es.una.medida.de.la.capacidad.de.un.circuito.para.almacenar.un. </a:t>
            </a:r>
            <a:r>
              <a:rPr sz="950" spc="25" dirty="0">
                <a:latin typeface="Microsoft Sans Serif"/>
                <a:cs typeface="Microsoft Sans Serif"/>
              </a:rPr>
              <a:t> carga.eléctrica..Un.dispositivo.fabricado.para.tener.un. </a:t>
            </a:r>
            <a:r>
              <a:rPr sz="950" spc="30" dirty="0">
                <a:latin typeface="Microsoft Sans Serif"/>
                <a:cs typeface="Microsoft Sans Serif"/>
              </a:rPr>
              <a:t> </a:t>
            </a:r>
            <a:r>
              <a:rPr sz="950" spc="20" dirty="0">
                <a:latin typeface="Microsoft Sans Serif"/>
                <a:cs typeface="Microsoft Sans Serif"/>
              </a:rPr>
              <a:t>cantidad.de.capacitancia.se.llama.condensador..Un.condensador.está.hecho. </a:t>
            </a:r>
            <a:r>
              <a:rPr sz="950" spc="25" dirty="0">
                <a:latin typeface="Microsoft Sans Serif"/>
                <a:cs typeface="Microsoft Sans Serif"/>
              </a:rPr>
              <a:t> formado.por.un.par.de.placas.conductoras.separadas.por.una.capa.delgada. </a:t>
            </a:r>
            <a:r>
              <a:rPr sz="950" spc="30" dirty="0">
                <a:latin typeface="Microsoft Sans Serif"/>
                <a:cs typeface="Microsoft Sans Serif"/>
              </a:rPr>
              <a:t> </a:t>
            </a:r>
            <a:r>
              <a:rPr sz="950" spc="25" dirty="0">
                <a:latin typeface="Microsoft Sans Serif"/>
                <a:cs typeface="Microsoft Sans Serif"/>
              </a:rPr>
              <a:t>material.aislante..Otro.nombre.para.el.material.aislante.es. </a:t>
            </a:r>
            <a:r>
              <a:rPr sz="950" spc="30" dirty="0">
                <a:latin typeface="Microsoft Sans Serif"/>
                <a:cs typeface="Microsoft Sans Serif"/>
              </a:rPr>
              <a:t> </a:t>
            </a:r>
            <a:r>
              <a:rPr sz="950" spc="25" dirty="0">
                <a:latin typeface="Microsoft Sans Serif"/>
                <a:cs typeface="Microsoft Sans Serif"/>
              </a:rPr>
              <a:t>material.dieléctrico..Un.condensador.generalmente.se.indica.simbólicamente. </a:t>
            </a:r>
            <a:r>
              <a:rPr sz="950" spc="-240" dirty="0">
                <a:latin typeface="Microsoft Sans Serif"/>
                <a:cs typeface="Microsoft Sans Serif"/>
              </a:rPr>
              <a:t> </a:t>
            </a:r>
            <a:r>
              <a:rPr sz="950" spc="25" dirty="0">
                <a:latin typeface="Microsoft Sans Serif"/>
                <a:cs typeface="Microsoft Sans Serif"/>
              </a:rPr>
              <a:t>en.un.dibujo.eléctrico.por.una.combinación.de.una.línea.recta.con. </a:t>
            </a:r>
            <a:r>
              <a:rPr sz="950" spc="30" dirty="0">
                <a:latin typeface="Microsoft Sans Serif"/>
                <a:cs typeface="Microsoft Sans Serif"/>
              </a:rPr>
              <a:t> </a:t>
            </a:r>
            <a:r>
              <a:rPr sz="950" spc="15" dirty="0">
                <a:latin typeface="Microsoft Sans Serif"/>
                <a:cs typeface="Microsoft Sans Serif"/>
              </a:rPr>
              <a:t>una.línea.curva.o.dos.líneas.rectas.</a:t>
            </a:r>
            <a:endParaRPr sz="950">
              <a:latin typeface="Microsoft Sans Serif"/>
              <a:cs typeface="Microsoft Sans Serif"/>
            </a:endParaRPr>
          </a:p>
        </p:txBody>
      </p:sp>
      <p:sp>
        <p:nvSpPr>
          <p:cNvPr id="71" name="object 71"/>
          <p:cNvSpPr txBox="1"/>
          <p:nvPr/>
        </p:nvSpPr>
        <p:spPr>
          <a:xfrm>
            <a:off x="8200263" y="5504714"/>
            <a:ext cx="1198880" cy="426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ts val="1075"/>
              </a:lnSpc>
              <a:spcBef>
                <a:spcPts val="100"/>
              </a:spcBef>
            </a:pPr>
            <a:r>
              <a:rPr sz="900" spc="10" dirty="0">
                <a:solidFill>
                  <a:srgbClr val="221F1F"/>
                </a:solidFill>
                <a:latin typeface="Microsoft Sans Serif"/>
                <a:cs typeface="Microsoft Sans Serif"/>
              </a:rPr>
              <a:t>placa</a:t>
            </a:r>
            <a:r>
              <a:rPr sz="900" spc="-30" dirty="0">
                <a:solidFill>
                  <a:srgbClr val="221F1F"/>
                </a:solidFill>
                <a:latin typeface="Microsoft Sans Serif"/>
                <a:cs typeface="Microsoft Sans Serif"/>
              </a:rPr>
              <a:t> </a:t>
            </a:r>
            <a:r>
              <a:rPr sz="900" spc="25" dirty="0">
                <a:solidFill>
                  <a:srgbClr val="221F1F"/>
                </a:solidFill>
                <a:latin typeface="Microsoft Sans Serif"/>
                <a:cs typeface="Microsoft Sans Serif"/>
              </a:rPr>
              <a:t>negativa</a:t>
            </a:r>
            <a:endParaRPr sz="900">
              <a:latin typeface="Microsoft Sans Serif"/>
              <a:cs typeface="Microsoft Sans Serif"/>
            </a:endParaRPr>
          </a:p>
          <a:p>
            <a:pPr marR="5080" algn="r">
              <a:lnSpc>
                <a:spcPts val="1010"/>
              </a:lnSpc>
            </a:pPr>
            <a:r>
              <a:rPr sz="850" spc="30" dirty="0">
                <a:solidFill>
                  <a:srgbClr val="221F1F"/>
                </a:solidFill>
                <a:latin typeface="Microsoft Sans Serif"/>
                <a:cs typeface="Microsoft Sans Serif"/>
              </a:rPr>
              <a:t>Material</a:t>
            </a:r>
            <a:r>
              <a:rPr sz="850" spc="-35" dirty="0">
                <a:solidFill>
                  <a:srgbClr val="221F1F"/>
                </a:solidFill>
                <a:latin typeface="Microsoft Sans Serif"/>
                <a:cs typeface="Microsoft Sans Serif"/>
              </a:rPr>
              <a:t> </a:t>
            </a:r>
            <a:r>
              <a:rPr sz="850" spc="25" dirty="0">
                <a:solidFill>
                  <a:srgbClr val="221F1F"/>
                </a:solidFill>
                <a:latin typeface="Microsoft Sans Serif"/>
                <a:cs typeface="Microsoft Sans Serif"/>
              </a:rPr>
              <a:t>dieléctrico</a:t>
            </a:r>
            <a:endParaRPr sz="850">
              <a:latin typeface="Microsoft Sans Serif"/>
              <a:cs typeface="Microsoft Sans Serif"/>
            </a:endParaRPr>
          </a:p>
          <a:p>
            <a:pPr marR="41910" algn="r">
              <a:lnSpc>
                <a:spcPts val="1075"/>
              </a:lnSpc>
            </a:pPr>
            <a:r>
              <a:rPr sz="900" spc="10" dirty="0">
                <a:solidFill>
                  <a:srgbClr val="221F1F"/>
                </a:solidFill>
                <a:latin typeface="Microsoft Sans Serif"/>
                <a:cs typeface="Microsoft Sans Serif"/>
              </a:rPr>
              <a:t>placa</a:t>
            </a:r>
            <a:r>
              <a:rPr sz="900" spc="-40" dirty="0">
                <a:solidFill>
                  <a:srgbClr val="221F1F"/>
                </a:solidFill>
                <a:latin typeface="Microsoft Sans Serif"/>
                <a:cs typeface="Microsoft Sans Serif"/>
              </a:rPr>
              <a:t> </a:t>
            </a:r>
            <a:r>
              <a:rPr sz="900" spc="25" dirty="0">
                <a:solidFill>
                  <a:srgbClr val="221F1F"/>
                </a:solidFill>
                <a:latin typeface="Microsoft Sans Serif"/>
                <a:cs typeface="Microsoft Sans Serif"/>
              </a:rPr>
              <a:t>positiva</a:t>
            </a:r>
            <a:endParaRPr sz="900">
              <a:latin typeface="Microsoft Sans Serif"/>
              <a:cs typeface="Microsoft Sans Serif"/>
            </a:endParaRPr>
          </a:p>
        </p:txBody>
      </p:sp>
      <p:sp>
        <p:nvSpPr>
          <p:cNvPr id="72" name="object 72"/>
          <p:cNvSpPr txBox="1"/>
          <p:nvPr/>
        </p:nvSpPr>
        <p:spPr>
          <a:xfrm>
            <a:off x="9840531" y="5496429"/>
            <a:ext cx="2211070" cy="323215"/>
          </a:xfrm>
          <a:prstGeom prst="rect">
            <a:avLst/>
          </a:prstGeom>
        </p:spPr>
        <p:txBody>
          <a:bodyPr vert="horz" wrap="square" lIns="0" tIns="42544" rIns="0" bIns="0" rtlCol="0">
            <a:spAutoFit/>
          </a:bodyPr>
          <a:lstStyle/>
          <a:p>
            <a:pPr algn="ctr">
              <a:spcBef>
                <a:spcPts val="334"/>
              </a:spcBef>
            </a:pPr>
            <a:r>
              <a:rPr sz="750" spc="-5" dirty="0">
                <a:latin typeface="Microsoft Sans Serif"/>
                <a:cs typeface="Microsoft Sans Serif"/>
              </a:rPr>
              <a:t>Los</a:t>
            </a:r>
            <a:r>
              <a:rPr sz="750" spc="-10" dirty="0">
                <a:latin typeface="Microsoft Sans Serif"/>
                <a:cs typeface="Microsoft Sans Serif"/>
              </a:rPr>
              <a:t> </a:t>
            </a:r>
            <a:r>
              <a:rPr sz="750" spc="20" dirty="0">
                <a:latin typeface="Microsoft Sans Serif"/>
                <a:cs typeface="Microsoft Sans Serif"/>
              </a:rPr>
              <a:t>condensadores</a:t>
            </a:r>
            <a:r>
              <a:rPr sz="750" spc="-10" dirty="0">
                <a:latin typeface="Microsoft Sans Serif"/>
                <a:cs typeface="Microsoft Sans Serif"/>
              </a:rPr>
              <a:t> </a:t>
            </a:r>
            <a:r>
              <a:rPr sz="750" spc="20" dirty="0">
                <a:latin typeface="Microsoft Sans Serif"/>
                <a:cs typeface="Microsoft Sans Serif"/>
              </a:rPr>
              <a:t>son</a:t>
            </a:r>
            <a:r>
              <a:rPr sz="750" spc="-10" dirty="0">
                <a:latin typeface="Microsoft Sans Serif"/>
                <a:cs typeface="Microsoft Sans Serif"/>
              </a:rPr>
              <a:t> </a:t>
            </a:r>
            <a:r>
              <a:rPr sz="750" spc="30" dirty="0">
                <a:latin typeface="Microsoft Sans Serif"/>
                <a:cs typeface="Microsoft Sans Serif"/>
              </a:rPr>
              <a:t>componentes</a:t>
            </a:r>
            <a:r>
              <a:rPr sz="750" spc="-10" dirty="0">
                <a:latin typeface="Microsoft Sans Serif"/>
                <a:cs typeface="Microsoft Sans Serif"/>
              </a:rPr>
              <a:t> </a:t>
            </a:r>
            <a:r>
              <a:rPr sz="750" spc="20" dirty="0">
                <a:latin typeface="Microsoft Sans Serif"/>
                <a:cs typeface="Microsoft Sans Serif"/>
              </a:rPr>
              <a:t>fabricados</a:t>
            </a:r>
            <a:endParaRPr sz="750">
              <a:latin typeface="Microsoft Sans Serif"/>
              <a:cs typeface="Microsoft Sans Serif"/>
            </a:endParaRPr>
          </a:p>
          <a:p>
            <a:pPr marL="62230" algn="ctr">
              <a:spcBef>
                <a:spcPts val="250"/>
              </a:spcBef>
            </a:pPr>
            <a:r>
              <a:rPr sz="800" spc="35" dirty="0">
                <a:latin typeface="Microsoft Sans Serif"/>
                <a:cs typeface="Microsoft Sans Serif"/>
              </a:rPr>
              <a:t>tener</a:t>
            </a:r>
            <a:r>
              <a:rPr sz="800" dirty="0">
                <a:latin typeface="Microsoft Sans Serif"/>
                <a:cs typeface="Microsoft Sans Serif"/>
              </a:rPr>
              <a:t> </a:t>
            </a:r>
            <a:r>
              <a:rPr sz="800" spc="30" dirty="0">
                <a:latin typeface="Microsoft Sans Serif"/>
                <a:cs typeface="Microsoft Sans Serif"/>
              </a:rPr>
              <a:t>una</a:t>
            </a:r>
            <a:r>
              <a:rPr sz="800" spc="5" dirty="0">
                <a:latin typeface="Microsoft Sans Serif"/>
                <a:cs typeface="Microsoft Sans Serif"/>
              </a:rPr>
              <a:t> </a:t>
            </a:r>
            <a:r>
              <a:rPr sz="800" spc="10" dirty="0">
                <a:latin typeface="Microsoft Sans Serif"/>
                <a:cs typeface="Microsoft Sans Serif"/>
              </a:rPr>
              <a:t>capacitancia</a:t>
            </a:r>
            <a:r>
              <a:rPr sz="800" spc="5" dirty="0">
                <a:latin typeface="Microsoft Sans Serif"/>
                <a:cs typeface="Microsoft Sans Serif"/>
              </a:rPr>
              <a:t> específica.</a:t>
            </a:r>
            <a:endParaRPr sz="800">
              <a:latin typeface="Microsoft Sans Serif"/>
              <a:cs typeface="Microsoft Sans Serif"/>
            </a:endParaRPr>
          </a:p>
        </p:txBody>
      </p:sp>
      <p:sp>
        <p:nvSpPr>
          <p:cNvPr id="73" name="object 73"/>
          <p:cNvSpPr txBox="1"/>
          <p:nvPr/>
        </p:nvSpPr>
        <p:spPr>
          <a:xfrm>
            <a:off x="10771314" y="5914539"/>
            <a:ext cx="127000" cy="7437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400" spc="-25" dirty="0">
                <a:latin typeface="Microsoft Sans Serif"/>
                <a:cs typeface="Microsoft Sans Serif"/>
              </a:rPr>
              <a:t>53JZ</a:t>
            </a:r>
            <a:endParaRPr sz="400">
              <a:latin typeface="Microsoft Sans Serif"/>
              <a:cs typeface="Microsoft Sans Serif"/>
            </a:endParaRPr>
          </a:p>
        </p:txBody>
      </p:sp>
      <p:sp>
        <p:nvSpPr>
          <p:cNvPr id="74" name="object 74"/>
          <p:cNvSpPr txBox="1"/>
          <p:nvPr/>
        </p:nvSpPr>
        <p:spPr>
          <a:xfrm>
            <a:off x="11168646" y="5931227"/>
            <a:ext cx="147320" cy="7437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400" spc="-10" dirty="0">
                <a:latin typeface="Microsoft Sans Serif"/>
                <a:cs typeface="Microsoft Sans Serif"/>
              </a:rPr>
              <a:t>22UF</a:t>
            </a:r>
            <a:endParaRPr sz="400">
              <a:latin typeface="Microsoft Sans Serif"/>
              <a:cs typeface="Microsoft Sans Serif"/>
            </a:endParaRPr>
          </a:p>
        </p:txBody>
      </p:sp>
      <p:sp>
        <p:nvSpPr>
          <p:cNvPr id="75" name="object 75"/>
          <p:cNvSpPr txBox="1"/>
          <p:nvPr/>
        </p:nvSpPr>
        <p:spPr>
          <a:xfrm>
            <a:off x="10462438" y="6686973"/>
            <a:ext cx="1081405" cy="1282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750" spc="15" dirty="0">
                <a:latin typeface="Microsoft Sans Serif"/>
                <a:cs typeface="Microsoft Sans Serif"/>
              </a:rPr>
              <a:t>Símbolos</a:t>
            </a:r>
            <a:r>
              <a:rPr sz="750" spc="-50" dirty="0">
                <a:latin typeface="Microsoft Sans Serif"/>
                <a:cs typeface="Microsoft Sans Serif"/>
              </a:rPr>
              <a:t> </a:t>
            </a:r>
            <a:r>
              <a:rPr sz="750" spc="20" dirty="0">
                <a:latin typeface="Microsoft Sans Serif"/>
                <a:cs typeface="Microsoft Sans Serif"/>
              </a:rPr>
              <a:t>esquemáticos</a:t>
            </a:r>
            <a:endParaRPr sz="750">
              <a:latin typeface="Microsoft Sans Serif"/>
              <a:cs typeface="Microsoft Sans Serif"/>
            </a:endParaRPr>
          </a:p>
        </p:txBody>
      </p:sp>
      <p:sp>
        <p:nvSpPr>
          <p:cNvPr id="76" name="object 76"/>
          <p:cNvSpPr txBox="1"/>
          <p:nvPr/>
        </p:nvSpPr>
        <p:spPr>
          <a:xfrm>
            <a:off x="7561579" y="7060060"/>
            <a:ext cx="1864360" cy="3302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>
              <a:lnSpc>
                <a:spcPct val="153800"/>
              </a:lnSpc>
              <a:spcBef>
                <a:spcPts val="100"/>
              </a:spcBef>
            </a:pPr>
            <a:r>
              <a:rPr sz="650" spc="-10" dirty="0">
                <a:latin typeface="Microsoft Sans Serif"/>
                <a:cs typeface="Microsoft Sans Serif"/>
              </a:rPr>
              <a:t>La </a:t>
            </a:r>
            <a:r>
              <a:rPr sz="650" spc="25" dirty="0">
                <a:latin typeface="Microsoft Sans Serif"/>
                <a:cs typeface="Microsoft Sans Serif"/>
              </a:rPr>
              <a:t>corriente</a:t>
            </a:r>
            <a:r>
              <a:rPr sz="650" spc="-5" dirty="0">
                <a:latin typeface="Microsoft Sans Serif"/>
                <a:cs typeface="Microsoft Sans Serif"/>
              </a:rPr>
              <a:t> </a:t>
            </a:r>
            <a:r>
              <a:rPr sz="650" spc="25" dirty="0">
                <a:latin typeface="Microsoft Sans Serif"/>
                <a:cs typeface="Microsoft Sans Serif"/>
              </a:rPr>
              <a:t>continua</a:t>
            </a:r>
            <a:r>
              <a:rPr sz="650" spc="-5" dirty="0">
                <a:latin typeface="Microsoft Sans Serif"/>
                <a:cs typeface="Microsoft Sans Serif"/>
              </a:rPr>
              <a:t> </a:t>
            </a:r>
            <a:r>
              <a:rPr sz="650" spc="35" dirty="0">
                <a:latin typeface="Microsoft Sans Serif"/>
                <a:cs typeface="Microsoft Sans Serif"/>
              </a:rPr>
              <a:t>no</a:t>
            </a:r>
            <a:r>
              <a:rPr sz="650" spc="-5" dirty="0">
                <a:latin typeface="Microsoft Sans Serif"/>
                <a:cs typeface="Microsoft Sans Serif"/>
              </a:rPr>
              <a:t> </a:t>
            </a:r>
            <a:r>
              <a:rPr sz="650" spc="25" dirty="0">
                <a:latin typeface="Microsoft Sans Serif"/>
                <a:cs typeface="Microsoft Sans Serif"/>
              </a:rPr>
              <a:t>puede</a:t>
            </a:r>
            <a:r>
              <a:rPr sz="650" spc="-10" dirty="0">
                <a:latin typeface="Microsoft Sans Serif"/>
                <a:cs typeface="Microsoft Sans Serif"/>
              </a:rPr>
              <a:t> </a:t>
            </a:r>
            <a:r>
              <a:rPr sz="650" spc="30" dirty="0">
                <a:latin typeface="Microsoft Sans Serif"/>
                <a:cs typeface="Microsoft Sans Serif"/>
              </a:rPr>
              <a:t>fluir</a:t>
            </a:r>
            <a:r>
              <a:rPr sz="650" spc="-5" dirty="0">
                <a:latin typeface="Microsoft Sans Serif"/>
                <a:cs typeface="Microsoft Sans Serif"/>
              </a:rPr>
              <a:t> </a:t>
            </a:r>
            <a:r>
              <a:rPr sz="650" dirty="0">
                <a:latin typeface="Microsoft Sans Serif"/>
                <a:cs typeface="Microsoft Sans Serif"/>
              </a:rPr>
              <a:t>a</a:t>
            </a:r>
            <a:r>
              <a:rPr sz="650" spc="-5" dirty="0">
                <a:latin typeface="Microsoft Sans Serif"/>
                <a:cs typeface="Microsoft Sans Serif"/>
              </a:rPr>
              <a:t> </a:t>
            </a:r>
            <a:r>
              <a:rPr sz="650" spc="15" dirty="0">
                <a:latin typeface="Microsoft Sans Serif"/>
                <a:cs typeface="Microsoft Sans Serif"/>
              </a:rPr>
              <a:t>través</a:t>
            </a:r>
            <a:r>
              <a:rPr sz="650" spc="-5" dirty="0">
                <a:latin typeface="Microsoft Sans Serif"/>
                <a:cs typeface="Microsoft Sans Serif"/>
              </a:rPr>
              <a:t> </a:t>
            </a:r>
            <a:r>
              <a:rPr sz="650" spc="20" dirty="0">
                <a:latin typeface="Microsoft Sans Serif"/>
                <a:cs typeface="Microsoft Sans Serif"/>
              </a:rPr>
              <a:t>de </a:t>
            </a:r>
            <a:r>
              <a:rPr sz="650" spc="-160" dirty="0">
                <a:latin typeface="Microsoft Sans Serif"/>
                <a:cs typeface="Microsoft Sans Serif"/>
              </a:rPr>
              <a:t> </a:t>
            </a:r>
            <a:r>
              <a:rPr sz="650" spc="40" dirty="0">
                <a:latin typeface="Microsoft Sans Serif"/>
                <a:cs typeface="Microsoft Sans Serif"/>
              </a:rPr>
              <a:t>un</a:t>
            </a:r>
            <a:r>
              <a:rPr sz="650" spc="-10" dirty="0">
                <a:latin typeface="Microsoft Sans Serif"/>
                <a:cs typeface="Microsoft Sans Serif"/>
              </a:rPr>
              <a:t> </a:t>
            </a:r>
            <a:r>
              <a:rPr sz="650" spc="15" dirty="0">
                <a:latin typeface="Microsoft Sans Serif"/>
                <a:cs typeface="Microsoft Sans Serif"/>
              </a:rPr>
              <a:t>capacitor</a:t>
            </a:r>
            <a:r>
              <a:rPr sz="650" spc="-5" dirty="0">
                <a:latin typeface="Microsoft Sans Serif"/>
                <a:cs typeface="Microsoft Sans Serif"/>
              </a:rPr>
              <a:t> </a:t>
            </a:r>
            <a:r>
              <a:rPr sz="650" dirty="0">
                <a:latin typeface="Microsoft Sans Serif"/>
                <a:cs typeface="Microsoft Sans Serif"/>
              </a:rPr>
              <a:t>a</a:t>
            </a:r>
            <a:r>
              <a:rPr sz="650" spc="-5" dirty="0">
                <a:latin typeface="Microsoft Sans Serif"/>
                <a:cs typeface="Microsoft Sans Serif"/>
              </a:rPr>
              <a:t> </a:t>
            </a:r>
            <a:r>
              <a:rPr sz="650" spc="25" dirty="0">
                <a:latin typeface="Microsoft Sans Serif"/>
                <a:cs typeface="Microsoft Sans Serif"/>
              </a:rPr>
              <a:t>menos</a:t>
            </a:r>
            <a:r>
              <a:rPr sz="650" spc="-5" dirty="0">
                <a:latin typeface="Microsoft Sans Serif"/>
                <a:cs typeface="Microsoft Sans Serif"/>
              </a:rPr>
              <a:t> </a:t>
            </a:r>
            <a:r>
              <a:rPr sz="650" spc="25" dirty="0">
                <a:latin typeface="Microsoft Sans Serif"/>
                <a:cs typeface="Microsoft Sans Serif"/>
              </a:rPr>
              <a:t>que</a:t>
            </a:r>
            <a:r>
              <a:rPr sz="650" spc="-5" dirty="0">
                <a:latin typeface="Microsoft Sans Serif"/>
                <a:cs typeface="Microsoft Sans Serif"/>
              </a:rPr>
              <a:t> </a:t>
            </a:r>
            <a:r>
              <a:rPr sz="650" spc="10" dirty="0">
                <a:latin typeface="Microsoft Sans Serif"/>
                <a:cs typeface="Microsoft Sans Serif"/>
              </a:rPr>
              <a:t>esté</a:t>
            </a:r>
            <a:r>
              <a:rPr sz="650" spc="-5" dirty="0">
                <a:latin typeface="Microsoft Sans Serif"/>
                <a:cs typeface="Microsoft Sans Serif"/>
              </a:rPr>
              <a:t> </a:t>
            </a:r>
            <a:r>
              <a:rPr sz="650" spc="20" dirty="0">
                <a:latin typeface="Microsoft Sans Serif"/>
                <a:cs typeface="Microsoft Sans Serif"/>
              </a:rPr>
              <a:t>defectuoso</a:t>
            </a:r>
            <a:endParaRPr sz="650">
              <a:latin typeface="Microsoft Sans Serif"/>
              <a:cs typeface="Microsoft Sans Serif"/>
            </a:endParaRPr>
          </a:p>
        </p:txBody>
      </p:sp>
      <p:sp>
        <p:nvSpPr>
          <p:cNvPr id="77" name="object 77"/>
          <p:cNvSpPr txBox="1"/>
          <p:nvPr/>
        </p:nvSpPr>
        <p:spPr>
          <a:xfrm>
            <a:off x="7957810" y="7626350"/>
            <a:ext cx="4316095" cy="13055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>
              <a:lnSpc>
                <a:spcPct val="126299"/>
              </a:lnSpc>
              <a:spcBef>
                <a:spcPts val="100"/>
              </a:spcBef>
            </a:pPr>
            <a:r>
              <a:rPr sz="950" spc="15" dirty="0">
                <a:latin typeface="Microsoft Sans Serif"/>
                <a:cs typeface="Microsoft Sans Serif"/>
              </a:rPr>
              <a:t>Cuando.se.aplica.un.voltaje.a.las.placas.de.un.capacitor,.los.electrones. </a:t>
            </a:r>
            <a:r>
              <a:rPr sz="950" spc="20" dirty="0">
                <a:latin typeface="Microsoft Sans Serif"/>
                <a:cs typeface="Microsoft Sans Serif"/>
              </a:rPr>
              <a:t> </a:t>
            </a:r>
            <a:r>
              <a:rPr sz="950" spc="15" dirty="0">
                <a:latin typeface="Microsoft Sans Serif"/>
                <a:cs typeface="Microsoft Sans Serif"/>
              </a:rPr>
              <a:t>son.forzadas.sobre.una.placa.y.tiradas.de.la.otra..Esta. </a:t>
            </a:r>
            <a:r>
              <a:rPr sz="950" spc="20" dirty="0">
                <a:latin typeface="Microsoft Sans Serif"/>
                <a:cs typeface="Microsoft Sans Serif"/>
              </a:rPr>
              <a:t> </a:t>
            </a:r>
            <a:r>
              <a:rPr sz="950" spc="25" dirty="0">
                <a:latin typeface="Microsoft Sans Serif"/>
                <a:cs typeface="Microsoft Sans Serif"/>
              </a:rPr>
              <a:t>carga.el.capacitor..La.corriente.directa.no.puede.fluir.a </a:t>
            </a:r>
            <a:r>
              <a:rPr sz="950" spc="20" dirty="0">
                <a:latin typeface="Microsoft Sans Serif"/>
                <a:cs typeface="Microsoft Sans Serif"/>
              </a:rPr>
              <a:t>través.del. </a:t>
            </a:r>
            <a:r>
              <a:rPr sz="950" spc="25" dirty="0">
                <a:latin typeface="Microsoft Sans Serif"/>
                <a:cs typeface="Microsoft Sans Serif"/>
              </a:rPr>
              <a:t> material.dieléctrico.por.que.es.un.aislante;.sin embargo,.el. </a:t>
            </a:r>
            <a:r>
              <a:rPr sz="950" spc="30" dirty="0">
                <a:latin typeface="Microsoft Sans Serif"/>
                <a:cs typeface="Microsoft Sans Serif"/>
              </a:rPr>
              <a:t> </a:t>
            </a:r>
            <a:r>
              <a:rPr sz="950" spc="20" dirty="0">
                <a:latin typeface="Microsoft Sans Serif"/>
                <a:cs typeface="Microsoft Sans Serif"/>
              </a:rPr>
              <a:t>se.siente.el.campo.eléctrico.creado.cuando.el.capacitor.es.cargado. </a:t>
            </a:r>
            <a:r>
              <a:rPr sz="950" dirty="0">
                <a:latin typeface="Microsoft Sans Serif"/>
                <a:cs typeface="Microsoft Sans Serif"/>
              </a:rPr>
              <a:t>a </a:t>
            </a:r>
            <a:r>
              <a:rPr sz="950" spc="5" dirty="0">
                <a:latin typeface="Microsoft Sans Serif"/>
                <a:cs typeface="Microsoft Sans Serif"/>
              </a:rPr>
              <a:t> </a:t>
            </a:r>
            <a:r>
              <a:rPr sz="950" spc="15" dirty="0">
                <a:latin typeface="Microsoft Sans Serif"/>
                <a:cs typeface="Microsoft Sans Serif"/>
              </a:rPr>
              <a:t>través.del.dieléctrico..Los.capacitores.están.clasificados.para.la.cantidad.de. </a:t>
            </a:r>
            <a:r>
              <a:rPr sz="950" spc="-240" dirty="0">
                <a:latin typeface="Microsoft Sans Serif"/>
                <a:cs typeface="Microsoft Sans Serif"/>
              </a:rPr>
              <a:t> </a:t>
            </a:r>
            <a:r>
              <a:rPr sz="950" spc="30" dirty="0">
                <a:latin typeface="Microsoft Sans Serif"/>
                <a:cs typeface="Microsoft Sans Serif"/>
              </a:rPr>
              <a:t>cargo.que.pueden.mantener..</a:t>
            </a:r>
            <a:endParaRPr sz="950">
              <a:latin typeface="Microsoft Sans Serif"/>
              <a:cs typeface="Microsoft Sans Serif"/>
            </a:endParaRPr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object 2"/>
          <p:cNvGraphicFramePr>
            <a:graphicFrameLocks noGrp="1"/>
          </p:cNvGraphicFramePr>
          <p:nvPr/>
        </p:nvGraphicFramePr>
        <p:xfrm>
          <a:off x="8037411" y="1829612"/>
          <a:ext cx="3452495" cy="580782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84010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640715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971675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184448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505"/>
                        </a:spcBef>
                      </a:pPr>
                      <a:r>
                        <a:rPr sz="650" b="1" spc="20" dirty="0">
                          <a:latin typeface="Arial"/>
                          <a:cs typeface="Arial"/>
                        </a:rPr>
                        <a:t>Unidad</a:t>
                      </a:r>
                      <a:endParaRPr sz="650">
                        <a:latin typeface="Arial"/>
                        <a:cs typeface="Arial"/>
                      </a:endParaRPr>
                    </a:p>
                  </a:txBody>
                  <a:tcPr marL="0" marR="0" marT="64135" marB="0">
                    <a:lnL w="12700">
                      <a:solidFill>
                        <a:srgbClr val="010101"/>
                      </a:solidFill>
                      <a:prstDash val="solid"/>
                    </a:lnL>
                    <a:lnR w="12700">
                      <a:solidFill>
                        <a:srgbClr val="010101"/>
                      </a:solidFill>
                      <a:prstDash val="solid"/>
                    </a:lnR>
                    <a:lnT w="12700">
                      <a:solidFill>
                        <a:srgbClr val="010101"/>
                      </a:solidFill>
                      <a:prstDash val="solid"/>
                    </a:lnT>
                    <a:lnB w="12700">
                      <a:solidFill>
                        <a:srgbClr val="010101"/>
                      </a:solidFill>
                      <a:prstDash val="solid"/>
                    </a:lnB>
                    <a:solidFill>
                      <a:srgbClr val="C0C0C0"/>
                    </a:solidFill>
                  </a:tcPr>
                </a:tc>
                <a:tc>
                  <a:txBody>
                    <a:bodyPr/>
                    <a:lstStyle/>
                    <a:p>
                      <a:pPr marR="6350" algn="ctr">
                        <a:lnSpc>
                          <a:spcPts val="1245"/>
                        </a:lnSpc>
                        <a:spcBef>
                          <a:spcPts val="105"/>
                        </a:spcBef>
                      </a:pPr>
                      <a:r>
                        <a:rPr sz="1050" b="1" spc="10" dirty="0">
                          <a:latin typeface="Arial"/>
                          <a:cs typeface="Arial"/>
                        </a:rPr>
                        <a:t>Símbolo</a:t>
                      </a:r>
                      <a:endParaRPr sz="1050">
                        <a:latin typeface="Arial"/>
                        <a:cs typeface="Arial"/>
                      </a:endParaRPr>
                    </a:p>
                  </a:txBody>
                  <a:tcPr marL="0" marR="0" marT="13335" marB="0">
                    <a:lnL w="12700">
                      <a:solidFill>
                        <a:srgbClr val="010101"/>
                      </a:solidFill>
                      <a:prstDash val="solid"/>
                    </a:lnL>
                    <a:lnR w="12700">
                      <a:solidFill>
                        <a:srgbClr val="010101"/>
                      </a:solidFill>
                      <a:prstDash val="solid"/>
                    </a:lnR>
                    <a:lnT w="12700">
                      <a:solidFill>
                        <a:srgbClr val="010101"/>
                      </a:solidFill>
                      <a:prstDash val="solid"/>
                    </a:lnT>
                    <a:lnB w="12700">
                      <a:solidFill>
                        <a:srgbClr val="010101"/>
                      </a:solidFill>
                      <a:prstDash val="solid"/>
                    </a:lnB>
                    <a:solidFill>
                      <a:srgbClr val="C0C0C0"/>
                    </a:solidFill>
                  </a:tcPr>
                </a:tc>
                <a:tc>
                  <a:txBody>
                    <a:bodyPr/>
                    <a:lstStyle/>
                    <a:p>
                      <a:pPr marR="43815" algn="ctr">
                        <a:lnSpc>
                          <a:spcPts val="1295"/>
                        </a:lnSpc>
                        <a:spcBef>
                          <a:spcPts val="55"/>
                        </a:spcBef>
                      </a:pPr>
                      <a:r>
                        <a:rPr sz="1100" b="1" spc="45" dirty="0">
                          <a:latin typeface="Arial"/>
                          <a:cs typeface="Arial"/>
                        </a:rPr>
                        <a:t>Medida</a:t>
                      </a:r>
                      <a:r>
                        <a:rPr sz="1100" b="1" spc="-40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1100" b="1" spc="40" dirty="0">
                          <a:latin typeface="Arial"/>
                          <a:cs typeface="Arial"/>
                        </a:rPr>
                        <a:t>equivalente</a:t>
                      </a:r>
                      <a:endParaRPr sz="1100">
                        <a:latin typeface="Arial"/>
                        <a:cs typeface="Arial"/>
                      </a:endParaRPr>
                    </a:p>
                  </a:txBody>
                  <a:tcPr marL="0" marR="0" marT="6985" marB="0">
                    <a:lnL w="12700">
                      <a:solidFill>
                        <a:srgbClr val="010101"/>
                      </a:solidFill>
                      <a:prstDash val="solid"/>
                    </a:lnL>
                    <a:lnR w="12700">
                      <a:solidFill>
                        <a:srgbClr val="010101"/>
                      </a:solidFill>
                      <a:prstDash val="solid"/>
                    </a:lnR>
                    <a:lnT w="12700">
                      <a:solidFill>
                        <a:srgbClr val="010101"/>
                      </a:solidFill>
                      <a:prstDash val="solid"/>
                    </a:lnT>
                    <a:lnB w="12700">
                      <a:solidFill>
                        <a:srgbClr val="010101"/>
                      </a:solidFill>
                      <a:prstDash val="solid"/>
                    </a:lnB>
                    <a:solidFill>
                      <a:srgbClr val="C0C0C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02742">
                <a:tc>
                  <a:txBody>
                    <a:bodyPr/>
                    <a:lstStyle/>
                    <a:p>
                      <a:pPr marR="7620" algn="ctr">
                        <a:lnSpc>
                          <a:spcPct val="100000"/>
                        </a:lnSpc>
                        <a:spcBef>
                          <a:spcPts val="254"/>
                        </a:spcBef>
                      </a:pPr>
                      <a:r>
                        <a:rPr sz="900" spc="40" dirty="0">
                          <a:latin typeface="Microsoft Sans Serif"/>
                          <a:cs typeface="Microsoft Sans Serif"/>
                        </a:rPr>
                        <a:t>microfaradio</a:t>
                      </a:r>
                      <a:endParaRPr sz="90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32384" marB="0">
                    <a:lnL w="12700">
                      <a:solidFill>
                        <a:srgbClr val="010101"/>
                      </a:solidFill>
                      <a:prstDash val="solid"/>
                    </a:lnL>
                    <a:lnR w="12700">
                      <a:solidFill>
                        <a:srgbClr val="010101"/>
                      </a:solidFill>
                      <a:prstDash val="solid"/>
                    </a:lnR>
                    <a:lnT w="12700">
                      <a:solidFill>
                        <a:srgbClr val="010101"/>
                      </a:solidFill>
                      <a:prstDash val="solid"/>
                    </a:lnT>
                    <a:lnB w="12700">
                      <a:solidFill>
                        <a:srgbClr val="010101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7620" algn="ctr">
                        <a:lnSpc>
                          <a:spcPts val="1355"/>
                        </a:lnSpc>
                      </a:pPr>
                      <a:r>
                        <a:rPr sz="1200" spc="-15" dirty="0">
                          <a:latin typeface="Microsoft Sans Serif"/>
                          <a:cs typeface="Microsoft Sans Serif"/>
                        </a:rPr>
                        <a:t>µF</a:t>
                      </a:r>
                      <a:endParaRPr sz="120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0" marB="0">
                    <a:lnL w="12700">
                      <a:solidFill>
                        <a:srgbClr val="010101"/>
                      </a:solidFill>
                      <a:prstDash val="solid"/>
                    </a:lnL>
                    <a:lnR w="12700">
                      <a:solidFill>
                        <a:srgbClr val="010101"/>
                      </a:solidFill>
                      <a:prstDash val="solid"/>
                    </a:lnR>
                    <a:lnT w="12700">
                      <a:solidFill>
                        <a:srgbClr val="010101"/>
                      </a:solidFill>
                      <a:prstDash val="solid"/>
                    </a:lnT>
                    <a:lnB w="12700">
                      <a:solidFill>
                        <a:srgbClr val="010101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R="56515" algn="ctr">
                        <a:lnSpc>
                          <a:spcPts val="1350"/>
                        </a:lnSpc>
                      </a:pPr>
                      <a:r>
                        <a:rPr sz="1150" spc="15" dirty="0">
                          <a:latin typeface="Microsoft Sans Serif"/>
                          <a:cs typeface="Microsoft Sans Serif"/>
                        </a:rPr>
                        <a:t>1</a:t>
                      </a:r>
                      <a:r>
                        <a:rPr sz="1150" spc="-25" dirty="0"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1150" spc="-15" dirty="0">
                          <a:latin typeface="Microsoft Sans Serif"/>
                          <a:cs typeface="Microsoft Sans Serif"/>
                        </a:rPr>
                        <a:t>µF</a:t>
                      </a:r>
                      <a:r>
                        <a:rPr sz="1150" spc="-20" dirty="0"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1150" spc="-15" dirty="0">
                          <a:latin typeface="Microsoft Sans Serif"/>
                          <a:cs typeface="Microsoft Sans Serif"/>
                        </a:rPr>
                        <a:t>=</a:t>
                      </a:r>
                      <a:r>
                        <a:rPr sz="1150" spc="-20" dirty="0"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1150" spc="10" dirty="0">
                          <a:latin typeface="Microsoft Sans Serif"/>
                          <a:cs typeface="Microsoft Sans Serif"/>
                        </a:rPr>
                        <a:t>0,000001</a:t>
                      </a:r>
                      <a:r>
                        <a:rPr sz="1150" spc="-20" dirty="0"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1150" spc="-110" dirty="0">
                          <a:latin typeface="Microsoft Sans Serif"/>
                          <a:cs typeface="Microsoft Sans Serif"/>
                        </a:rPr>
                        <a:t>F</a:t>
                      </a:r>
                      <a:endParaRPr sz="115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0" marB="0">
                    <a:lnL w="12700">
                      <a:solidFill>
                        <a:srgbClr val="010101"/>
                      </a:solidFill>
                      <a:prstDash val="solid"/>
                    </a:lnL>
                    <a:lnR w="12700">
                      <a:solidFill>
                        <a:srgbClr val="010101"/>
                      </a:solidFill>
                      <a:prstDash val="solid"/>
                    </a:lnR>
                    <a:lnT w="12700">
                      <a:solidFill>
                        <a:srgbClr val="010101"/>
                      </a:solidFill>
                      <a:prstDash val="solid"/>
                    </a:lnT>
                    <a:lnB w="12700">
                      <a:solidFill>
                        <a:srgbClr val="010101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193592">
                <a:tc>
                  <a:txBody>
                    <a:bodyPr/>
                    <a:lstStyle/>
                    <a:p>
                      <a:pPr marR="24130" algn="ctr">
                        <a:lnSpc>
                          <a:spcPct val="100000"/>
                        </a:lnSpc>
                        <a:spcBef>
                          <a:spcPts val="315"/>
                        </a:spcBef>
                      </a:pPr>
                      <a:r>
                        <a:rPr sz="850" spc="30" dirty="0">
                          <a:latin typeface="Microsoft Sans Serif"/>
                          <a:cs typeface="Microsoft Sans Serif"/>
                        </a:rPr>
                        <a:t>picofaradio</a:t>
                      </a:r>
                      <a:endParaRPr sz="85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40005" marB="0">
                    <a:lnL w="12700">
                      <a:solidFill>
                        <a:srgbClr val="010101"/>
                      </a:solidFill>
                      <a:prstDash val="solid"/>
                    </a:lnL>
                    <a:lnR w="12700">
                      <a:solidFill>
                        <a:srgbClr val="010101"/>
                      </a:solidFill>
                      <a:prstDash val="solid"/>
                    </a:lnR>
                    <a:lnT w="12700">
                      <a:solidFill>
                        <a:srgbClr val="010101"/>
                      </a:solidFill>
                      <a:prstDash val="solid"/>
                    </a:lnT>
                    <a:lnB w="12700">
                      <a:solidFill>
                        <a:srgbClr val="010101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9525" algn="ctr">
                        <a:lnSpc>
                          <a:spcPts val="1410"/>
                        </a:lnSpc>
                      </a:pPr>
                      <a:r>
                        <a:rPr sz="1200" spc="-20" dirty="0">
                          <a:latin typeface="Microsoft Sans Serif"/>
                          <a:cs typeface="Microsoft Sans Serif"/>
                        </a:rPr>
                        <a:t>pF</a:t>
                      </a:r>
                      <a:endParaRPr sz="120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0" marB="0">
                    <a:lnL w="12700">
                      <a:solidFill>
                        <a:srgbClr val="010101"/>
                      </a:solidFill>
                      <a:prstDash val="solid"/>
                    </a:lnL>
                    <a:lnR w="12700">
                      <a:solidFill>
                        <a:srgbClr val="010101"/>
                      </a:solidFill>
                      <a:prstDash val="solid"/>
                    </a:lnR>
                    <a:lnT w="12700">
                      <a:solidFill>
                        <a:srgbClr val="010101"/>
                      </a:solidFill>
                      <a:prstDash val="solid"/>
                    </a:lnT>
                    <a:lnB w="12700">
                      <a:solidFill>
                        <a:srgbClr val="010101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R="64769" algn="ctr">
                        <a:lnSpc>
                          <a:spcPct val="100000"/>
                        </a:lnSpc>
                        <a:spcBef>
                          <a:spcPts val="15"/>
                        </a:spcBef>
                      </a:pPr>
                      <a:r>
                        <a:rPr sz="1150" spc="15" dirty="0">
                          <a:latin typeface="Microsoft Sans Serif"/>
                          <a:cs typeface="Microsoft Sans Serif"/>
                        </a:rPr>
                        <a:t>1</a:t>
                      </a:r>
                      <a:r>
                        <a:rPr sz="1150" spc="-25" dirty="0"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1150" spc="-20" dirty="0">
                          <a:latin typeface="Microsoft Sans Serif"/>
                          <a:cs typeface="Microsoft Sans Serif"/>
                        </a:rPr>
                        <a:t>pF</a:t>
                      </a:r>
                      <a:r>
                        <a:rPr sz="1150" spc="-25" dirty="0"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1150" spc="-15" dirty="0">
                          <a:latin typeface="Microsoft Sans Serif"/>
                          <a:cs typeface="Microsoft Sans Serif"/>
                        </a:rPr>
                        <a:t>=</a:t>
                      </a:r>
                      <a:r>
                        <a:rPr sz="1150" spc="-25" dirty="0"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1150" spc="15" dirty="0">
                          <a:latin typeface="Microsoft Sans Serif"/>
                          <a:cs typeface="Microsoft Sans Serif"/>
                        </a:rPr>
                        <a:t>0.000000000001</a:t>
                      </a:r>
                      <a:r>
                        <a:rPr sz="1150" spc="-25" dirty="0"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1150" spc="-110" dirty="0">
                          <a:latin typeface="Microsoft Sans Serif"/>
                          <a:cs typeface="Microsoft Sans Serif"/>
                        </a:rPr>
                        <a:t>F</a:t>
                      </a:r>
                      <a:endParaRPr sz="115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1905" marB="0">
                    <a:lnL w="12700">
                      <a:solidFill>
                        <a:srgbClr val="010101"/>
                      </a:solidFill>
                      <a:prstDash val="solid"/>
                    </a:lnL>
                    <a:lnR w="12700">
                      <a:solidFill>
                        <a:srgbClr val="010101"/>
                      </a:solidFill>
                      <a:prstDash val="solid"/>
                    </a:lnR>
                    <a:lnT w="12700">
                      <a:solidFill>
                        <a:srgbClr val="010101"/>
                      </a:solidFill>
                      <a:prstDash val="solid"/>
                    </a:lnT>
                    <a:lnB w="12700">
                      <a:solidFill>
                        <a:srgbClr val="010101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</a:tbl>
          </a:graphicData>
        </a:graphic>
      </p:graphicFrame>
      <p:grpSp>
        <p:nvGrpSpPr>
          <p:cNvPr id="3" name="object 3"/>
          <p:cNvGrpSpPr/>
          <p:nvPr/>
        </p:nvGrpSpPr>
        <p:grpSpPr>
          <a:xfrm>
            <a:off x="8863329" y="3791344"/>
            <a:ext cx="2153920" cy="1068705"/>
            <a:chOff x="3808729" y="3791343"/>
            <a:chExt cx="2153920" cy="1068705"/>
          </a:xfrm>
        </p:grpSpPr>
        <p:sp>
          <p:nvSpPr>
            <p:cNvPr id="4" name="object 4"/>
            <p:cNvSpPr/>
            <p:nvPr/>
          </p:nvSpPr>
          <p:spPr>
            <a:xfrm>
              <a:off x="3808730" y="4223715"/>
              <a:ext cx="2153920" cy="636270"/>
            </a:xfrm>
            <a:custGeom>
              <a:avLst/>
              <a:gdLst/>
              <a:ahLst/>
              <a:cxnLst/>
              <a:rect l="l" t="t" r="r" b="b"/>
              <a:pathLst>
                <a:path w="2153920" h="636270">
                  <a:moveTo>
                    <a:pt x="2153678" y="625805"/>
                  </a:moveTo>
                  <a:lnTo>
                    <a:pt x="2150770" y="622896"/>
                  </a:lnTo>
                  <a:lnTo>
                    <a:pt x="149936" y="622896"/>
                  </a:lnTo>
                  <a:lnTo>
                    <a:pt x="149936" y="287997"/>
                  </a:lnTo>
                  <a:lnTo>
                    <a:pt x="190042" y="281508"/>
                  </a:lnTo>
                  <a:lnTo>
                    <a:pt x="200914" y="275869"/>
                  </a:lnTo>
                  <a:lnTo>
                    <a:pt x="229692" y="260972"/>
                  </a:lnTo>
                  <a:lnTo>
                    <a:pt x="260972" y="229692"/>
                  </a:lnTo>
                  <a:lnTo>
                    <a:pt x="281508" y="190042"/>
                  </a:lnTo>
                  <a:lnTo>
                    <a:pt x="288886" y="144437"/>
                  </a:lnTo>
                  <a:lnTo>
                    <a:pt x="281508" y="98844"/>
                  </a:lnTo>
                  <a:lnTo>
                    <a:pt x="275869" y="87960"/>
                  </a:lnTo>
                  <a:lnTo>
                    <a:pt x="275869" y="144437"/>
                  </a:lnTo>
                  <a:lnTo>
                    <a:pt x="265518" y="195554"/>
                  </a:lnTo>
                  <a:lnTo>
                    <a:pt x="237324" y="237337"/>
                  </a:lnTo>
                  <a:lnTo>
                    <a:pt x="195554" y="265531"/>
                  </a:lnTo>
                  <a:lnTo>
                    <a:pt x="144449" y="275869"/>
                  </a:lnTo>
                  <a:lnTo>
                    <a:pt x="93332" y="265531"/>
                  </a:lnTo>
                  <a:lnTo>
                    <a:pt x="51549" y="237337"/>
                  </a:lnTo>
                  <a:lnTo>
                    <a:pt x="23355" y="195554"/>
                  </a:lnTo>
                  <a:lnTo>
                    <a:pt x="13017" y="144437"/>
                  </a:lnTo>
                  <a:lnTo>
                    <a:pt x="23355" y="93332"/>
                  </a:lnTo>
                  <a:lnTo>
                    <a:pt x="51549" y="51549"/>
                  </a:lnTo>
                  <a:lnTo>
                    <a:pt x="93332" y="23355"/>
                  </a:lnTo>
                  <a:lnTo>
                    <a:pt x="144449" y="13004"/>
                  </a:lnTo>
                  <a:lnTo>
                    <a:pt x="195554" y="23355"/>
                  </a:lnTo>
                  <a:lnTo>
                    <a:pt x="237324" y="51549"/>
                  </a:lnTo>
                  <a:lnTo>
                    <a:pt x="265518" y="93332"/>
                  </a:lnTo>
                  <a:lnTo>
                    <a:pt x="275869" y="144437"/>
                  </a:lnTo>
                  <a:lnTo>
                    <a:pt x="275869" y="87960"/>
                  </a:lnTo>
                  <a:lnTo>
                    <a:pt x="229692" y="27914"/>
                  </a:lnTo>
                  <a:lnTo>
                    <a:pt x="190042" y="7378"/>
                  </a:lnTo>
                  <a:lnTo>
                    <a:pt x="144449" y="0"/>
                  </a:lnTo>
                  <a:lnTo>
                    <a:pt x="98844" y="7378"/>
                  </a:lnTo>
                  <a:lnTo>
                    <a:pt x="59194" y="27914"/>
                  </a:lnTo>
                  <a:lnTo>
                    <a:pt x="27901" y="59194"/>
                  </a:lnTo>
                  <a:lnTo>
                    <a:pt x="7366" y="98844"/>
                  </a:lnTo>
                  <a:lnTo>
                    <a:pt x="0" y="144437"/>
                  </a:lnTo>
                  <a:lnTo>
                    <a:pt x="7366" y="190042"/>
                  </a:lnTo>
                  <a:lnTo>
                    <a:pt x="27901" y="229692"/>
                  </a:lnTo>
                  <a:lnTo>
                    <a:pt x="59194" y="260972"/>
                  </a:lnTo>
                  <a:lnTo>
                    <a:pt x="98844" y="281508"/>
                  </a:lnTo>
                  <a:lnTo>
                    <a:pt x="136918" y="287667"/>
                  </a:lnTo>
                  <a:lnTo>
                    <a:pt x="136918" y="632993"/>
                  </a:lnTo>
                  <a:lnTo>
                    <a:pt x="139827" y="635901"/>
                  </a:lnTo>
                  <a:lnTo>
                    <a:pt x="2150770" y="635901"/>
                  </a:lnTo>
                  <a:lnTo>
                    <a:pt x="2153678" y="632993"/>
                  </a:lnTo>
                  <a:lnTo>
                    <a:pt x="2153678" y="625805"/>
                  </a:lnTo>
                  <a:close/>
                </a:path>
              </a:pathLst>
            </a:custGeom>
            <a:solidFill>
              <a:srgbClr val="636466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5" name="object 5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3839933" y="4279265"/>
              <a:ext cx="230936" cy="175806"/>
            </a:xfrm>
            <a:prstGeom prst="rect">
              <a:avLst/>
            </a:prstGeom>
          </p:spPr>
        </p:pic>
        <p:sp>
          <p:nvSpPr>
            <p:cNvPr id="6" name="object 6"/>
            <p:cNvSpPr/>
            <p:nvPr/>
          </p:nvSpPr>
          <p:spPr>
            <a:xfrm>
              <a:off x="3945648" y="3791343"/>
              <a:ext cx="2016760" cy="1068705"/>
            </a:xfrm>
            <a:custGeom>
              <a:avLst/>
              <a:gdLst/>
              <a:ahLst/>
              <a:cxnLst/>
              <a:rect l="l" t="t" r="r" b="b"/>
              <a:pathLst>
                <a:path w="2016760" h="1068704">
                  <a:moveTo>
                    <a:pt x="827201" y="2908"/>
                  </a:moveTo>
                  <a:lnTo>
                    <a:pt x="824318" y="0"/>
                  </a:lnTo>
                  <a:lnTo>
                    <a:pt x="817118" y="0"/>
                  </a:lnTo>
                  <a:lnTo>
                    <a:pt x="814209" y="2908"/>
                  </a:lnTo>
                  <a:lnTo>
                    <a:pt x="814209" y="6502"/>
                  </a:lnTo>
                  <a:lnTo>
                    <a:pt x="814209" y="133070"/>
                  </a:lnTo>
                  <a:lnTo>
                    <a:pt x="555142" y="133070"/>
                  </a:lnTo>
                  <a:lnTo>
                    <a:pt x="552818" y="134556"/>
                  </a:lnTo>
                  <a:lnTo>
                    <a:pt x="528434" y="188150"/>
                  </a:lnTo>
                  <a:lnTo>
                    <a:pt x="483260" y="69240"/>
                  </a:lnTo>
                  <a:lnTo>
                    <a:pt x="480834" y="67576"/>
                  </a:lnTo>
                  <a:lnTo>
                    <a:pt x="475424" y="67576"/>
                  </a:lnTo>
                  <a:lnTo>
                    <a:pt x="473011" y="69265"/>
                  </a:lnTo>
                  <a:lnTo>
                    <a:pt x="428396" y="188366"/>
                  </a:lnTo>
                  <a:lnTo>
                    <a:pt x="383768" y="69253"/>
                  </a:lnTo>
                  <a:lnTo>
                    <a:pt x="381355" y="67576"/>
                  </a:lnTo>
                  <a:lnTo>
                    <a:pt x="375932" y="67576"/>
                  </a:lnTo>
                  <a:lnTo>
                    <a:pt x="373507" y="69253"/>
                  </a:lnTo>
                  <a:lnTo>
                    <a:pt x="328904" y="188379"/>
                  </a:lnTo>
                  <a:lnTo>
                    <a:pt x="284289" y="69253"/>
                  </a:lnTo>
                  <a:lnTo>
                    <a:pt x="281851" y="67576"/>
                  </a:lnTo>
                  <a:lnTo>
                    <a:pt x="276428" y="67576"/>
                  </a:lnTo>
                  <a:lnTo>
                    <a:pt x="274002" y="69253"/>
                  </a:lnTo>
                  <a:lnTo>
                    <a:pt x="229438" y="188264"/>
                  </a:lnTo>
                  <a:lnTo>
                    <a:pt x="184823" y="67449"/>
                  </a:lnTo>
                  <a:lnTo>
                    <a:pt x="182435" y="65760"/>
                  </a:lnTo>
                  <a:lnTo>
                    <a:pt x="177088" y="65659"/>
                  </a:lnTo>
                  <a:lnTo>
                    <a:pt x="174663" y="67246"/>
                  </a:lnTo>
                  <a:lnTo>
                    <a:pt x="173634" y="69723"/>
                  </a:lnTo>
                  <a:lnTo>
                    <a:pt x="147370" y="133070"/>
                  </a:lnTo>
                  <a:lnTo>
                    <a:pt x="2908" y="133070"/>
                  </a:lnTo>
                  <a:lnTo>
                    <a:pt x="0" y="135978"/>
                  </a:lnTo>
                  <a:lnTo>
                    <a:pt x="0" y="441680"/>
                  </a:lnTo>
                  <a:lnTo>
                    <a:pt x="2908" y="444588"/>
                  </a:lnTo>
                  <a:lnTo>
                    <a:pt x="10096" y="444588"/>
                  </a:lnTo>
                  <a:lnTo>
                    <a:pt x="13017" y="441680"/>
                  </a:lnTo>
                  <a:lnTo>
                    <a:pt x="13017" y="146075"/>
                  </a:lnTo>
                  <a:lnTo>
                    <a:pt x="154343" y="146075"/>
                  </a:lnTo>
                  <a:lnTo>
                    <a:pt x="156718" y="144487"/>
                  </a:lnTo>
                  <a:lnTo>
                    <a:pt x="179285" y="90030"/>
                  </a:lnTo>
                  <a:lnTo>
                    <a:pt x="224231" y="211721"/>
                  </a:lnTo>
                  <a:lnTo>
                    <a:pt x="226669" y="213410"/>
                  </a:lnTo>
                  <a:lnTo>
                    <a:pt x="232105" y="213423"/>
                  </a:lnTo>
                  <a:lnTo>
                    <a:pt x="234530" y="211734"/>
                  </a:lnTo>
                  <a:lnTo>
                    <a:pt x="279133" y="92621"/>
                  </a:lnTo>
                  <a:lnTo>
                    <a:pt x="323773" y="211734"/>
                  </a:lnTo>
                  <a:lnTo>
                    <a:pt x="326186" y="213423"/>
                  </a:lnTo>
                  <a:lnTo>
                    <a:pt x="331609" y="213423"/>
                  </a:lnTo>
                  <a:lnTo>
                    <a:pt x="334035" y="211734"/>
                  </a:lnTo>
                  <a:lnTo>
                    <a:pt x="378637" y="92621"/>
                  </a:lnTo>
                  <a:lnTo>
                    <a:pt x="423265" y="211734"/>
                  </a:lnTo>
                  <a:lnTo>
                    <a:pt x="425691" y="213410"/>
                  </a:lnTo>
                  <a:lnTo>
                    <a:pt x="431126" y="213410"/>
                  </a:lnTo>
                  <a:lnTo>
                    <a:pt x="433539" y="211734"/>
                  </a:lnTo>
                  <a:lnTo>
                    <a:pt x="478193" y="92506"/>
                  </a:lnTo>
                  <a:lnTo>
                    <a:pt x="522757" y="209804"/>
                  </a:lnTo>
                  <a:lnTo>
                    <a:pt x="525056" y="211467"/>
                  </a:lnTo>
                  <a:lnTo>
                    <a:pt x="530313" y="211632"/>
                  </a:lnTo>
                  <a:lnTo>
                    <a:pt x="532726" y="210121"/>
                  </a:lnTo>
                  <a:lnTo>
                    <a:pt x="561873" y="146075"/>
                  </a:lnTo>
                  <a:lnTo>
                    <a:pt x="814209" y="146075"/>
                  </a:lnTo>
                  <a:lnTo>
                    <a:pt x="814209" y="271564"/>
                  </a:lnTo>
                  <a:lnTo>
                    <a:pt x="817118" y="274485"/>
                  </a:lnTo>
                  <a:lnTo>
                    <a:pt x="824318" y="274485"/>
                  </a:lnTo>
                  <a:lnTo>
                    <a:pt x="827201" y="271564"/>
                  </a:lnTo>
                  <a:lnTo>
                    <a:pt x="827201" y="2908"/>
                  </a:lnTo>
                  <a:close/>
                </a:path>
                <a:path w="2016760" h="1068704">
                  <a:moveTo>
                    <a:pt x="1244206" y="2908"/>
                  </a:moveTo>
                  <a:lnTo>
                    <a:pt x="1241298" y="0"/>
                  </a:lnTo>
                  <a:lnTo>
                    <a:pt x="1234097" y="0"/>
                  </a:lnTo>
                  <a:lnTo>
                    <a:pt x="1231201" y="2908"/>
                  </a:lnTo>
                  <a:lnTo>
                    <a:pt x="1231201" y="6502"/>
                  </a:lnTo>
                  <a:lnTo>
                    <a:pt x="1231201" y="133070"/>
                  </a:lnTo>
                  <a:lnTo>
                    <a:pt x="893229" y="133070"/>
                  </a:lnTo>
                  <a:lnTo>
                    <a:pt x="893229" y="2908"/>
                  </a:lnTo>
                  <a:lnTo>
                    <a:pt x="890333" y="0"/>
                  </a:lnTo>
                  <a:lnTo>
                    <a:pt x="883132" y="0"/>
                  </a:lnTo>
                  <a:lnTo>
                    <a:pt x="880224" y="2908"/>
                  </a:lnTo>
                  <a:lnTo>
                    <a:pt x="880224" y="6502"/>
                  </a:lnTo>
                  <a:lnTo>
                    <a:pt x="880224" y="271564"/>
                  </a:lnTo>
                  <a:lnTo>
                    <a:pt x="883132" y="274485"/>
                  </a:lnTo>
                  <a:lnTo>
                    <a:pt x="890333" y="274485"/>
                  </a:lnTo>
                  <a:lnTo>
                    <a:pt x="893229" y="271564"/>
                  </a:lnTo>
                  <a:lnTo>
                    <a:pt x="893229" y="146075"/>
                  </a:lnTo>
                  <a:lnTo>
                    <a:pt x="1231201" y="146075"/>
                  </a:lnTo>
                  <a:lnTo>
                    <a:pt x="1231201" y="271564"/>
                  </a:lnTo>
                  <a:lnTo>
                    <a:pt x="1234097" y="274485"/>
                  </a:lnTo>
                  <a:lnTo>
                    <a:pt x="1241298" y="274485"/>
                  </a:lnTo>
                  <a:lnTo>
                    <a:pt x="1244206" y="271564"/>
                  </a:lnTo>
                  <a:lnTo>
                    <a:pt x="1244206" y="2908"/>
                  </a:lnTo>
                  <a:close/>
                </a:path>
                <a:path w="2016760" h="1068704">
                  <a:moveTo>
                    <a:pt x="1661134" y="2908"/>
                  </a:moveTo>
                  <a:lnTo>
                    <a:pt x="1658239" y="0"/>
                  </a:lnTo>
                  <a:lnTo>
                    <a:pt x="1651038" y="0"/>
                  </a:lnTo>
                  <a:lnTo>
                    <a:pt x="1648142" y="2908"/>
                  </a:lnTo>
                  <a:lnTo>
                    <a:pt x="1648142" y="6502"/>
                  </a:lnTo>
                  <a:lnTo>
                    <a:pt x="1648142" y="133070"/>
                  </a:lnTo>
                  <a:lnTo>
                    <a:pt x="1310233" y="133070"/>
                  </a:lnTo>
                  <a:lnTo>
                    <a:pt x="1310233" y="2908"/>
                  </a:lnTo>
                  <a:lnTo>
                    <a:pt x="1307312" y="0"/>
                  </a:lnTo>
                  <a:lnTo>
                    <a:pt x="1300124" y="0"/>
                  </a:lnTo>
                  <a:lnTo>
                    <a:pt x="1297228" y="2908"/>
                  </a:lnTo>
                  <a:lnTo>
                    <a:pt x="1297228" y="6502"/>
                  </a:lnTo>
                  <a:lnTo>
                    <a:pt x="1297228" y="271564"/>
                  </a:lnTo>
                  <a:lnTo>
                    <a:pt x="1300124" y="274485"/>
                  </a:lnTo>
                  <a:lnTo>
                    <a:pt x="1307312" y="274485"/>
                  </a:lnTo>
                  <a:lnTo>
                    <a:pt x="1310233" y="271564"/>
                  </a:lnTo>
                  <a:lnTo>
                    <a:pt x="1310233" y="146075"/>
                  </a:lnTo>
                  <a:lnTo>
                    <a:pt x="1648142" y="146075"/>
                  </a:lnTo>
                  <a:lnTo>
                    <a:pt x="1648142" y="271564"/>
                  </a:lnTo>
                  <a:lnTo>
                    <a:pt x="1651038" y="274485"/>
                  </a:lnTo>
                  <a:lnTo>
                    <a:pt x="1658239" y="274485"/>
                  </a:lnTo>
                  <a:lnTo>
                    <a:pt x="1661134" y="271564"/>
                  </a:lnTo>
                  <a:lnTo>
                    <a:pt x="1661134" y="2908"/>
                  </a:lnTo>
                  <a:close/>
                </a:path>
                <a:path w="2016760" h="1068704">
                  <a:moveTo>
                    <a:pt x="2016760" y="135978"/>
                  </a:moveTo>
                  <a:lnTo>
                    <a:pt x="2013851" y="133070"/>
                  </a:lnTo>
                  <a:lnTo>
                    <a:pt x="1728787" y="133070"/>
                  </a:lnTo>
                  <a:lnTo>
                    <a:pt x="1727161" y="133070"/>
                  </a:lnTo>
                  <a:lnTo>
                    <a:pt x="1727161" y="2908"/>
                  </a:lnTo>
                  <a:lnTo>
                    <a:pt x="1724266" y="0"/>
                  </a:lnTo>
                  <a:lnTo>
                    <a:pt x="1717090" y="0"/>
                  </a:lnTo>
                  <a:lnTo>
                    <a:pt x="1714157" y="2908"/>
                  </a:lnTo>
                  <a:lnTo>
                    <a:pt x="1714157" y="6502"/>
                  </a:lnTo>
                  <a:lnTo>
                    <a:pt x="1714157" y="271564"/>
                  </a:lnTo>
                  <a:lnTo>
                    <a:pt x="1717090" y="274485"/>
                  </a:lnTo>
                  <a:lnTo>
                    <a:pt x="1724266" y="274485"/>
                  </a:lnTo>
                  <a:lnTo>
                    <a:pt x="1727161" y="271564"/>
                  </a:lnTo>
                  <a:lnTo>
                    <a:pt x="1727161" y="146075"/>
                  </a:lnTo>
                  <a:lnTo>
                    <a:pt x="2003755" y="146075"/>
                  </a:lnTo>
                  <a:lnTo>
                    <a:pt x="2003755" y="1055268"/>
                  </a:lnTo>
                  <a:lnTo>
                    <a:pt x="13017" y="1055268"/>
                  </a:lnTo>
                  <a:lnTo>
                    <a:pt x="13017" y="716267"/>
                  </a:lnTo>
                  <a:lnTo>
                    <a:pt x="10096" y="713359"/>
                  </a:lnTo>
                  <a:lnTo>
                    <a:pt x="2908" y="713359"/>
                  </a:lnTo>
                  <a:lnTo>
                    <a:pt x="0" y="716267"/>
                  </a:lnTo>
                  <a:lnTo>
                    <a:pt x="0" y="1065364"/>
                  </a:lnTo>
                  <a:lnTo>
                    <a:pt x="2908" y="1068273"/>
                  </a:lnTo>
                  <a:lnTo>
                    <a:pt x="2013851" y="1068273"/>
                  </a:lnTo>
                  <a:lnTo>
                    <a:pt x="2016760" y="1065364"/>
                  </a:lnTo>
                  <a:lnTo>
                    <a:pt x="2016760" y="135978"/>
                  </a:lnTo>
                  <a:close/>
                </a:path>
              </a:pathLst>
            </a:custGeom>
            <a:solidFill>
              <a:srgbClr val="636466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7" name="object 7"/>
          <p:cNvSpPr/>
          <p:nvPr/>
        </p:nvSpPr>
        <p:spPr>
          <a:xfrm>
            <a:off x="9005050" y="5573267"/>
            <a:ext cx="89535" cy="0"/>
          </a:xfrm>
          <a:custGeom>
            <a:avLst/>
            <a:gdLst/>
            <a:ahLst/>
            <a:cxnLst/>
            <a:rect l="l" t="t" r="r" b="b"/>
            <a:pathLst>
              <a:path w="89535">
                <a:moveTo>
                  <a:pt x="0" y="0"/>
                </a:moveTo>
                <a:lnTo>
                  <a:pt x="89395" y="0"/>
                </a:lnTo>
              </a:path>
            </a:pathLst>
          </a:custGeom>
          <a:ln w="12700">
            <a:solidFill>
              <a:srgbClr val="010101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" name="object 8"/>
          <p:cNvSpPr/>
          <p:nvPr/>
        </p:nvSpPr>
        <p:spPr>
          <a:xfrm>
            <a:off x="9279192" y="5573267"/>
            <a:ext cx="89535" cy="0"/>
          </a:xfrm>
          <a:custGeom>
            <a:avLst/>
            <a:gdLst/>
            <a:ahLst/>
            <a:cxnLst/>
            <a:rect l="l" t="t" r="r" b="b"/>
            <a:pathLst>
              <a:path w="89535">
                <a:moveTo>
                  <a:pt x="0" y="0"/>
                </a:moveTo>
                <a:lnTo>
                  <a:pt x="89395" y="0"/>
                </a:lnTo>
              </a:path>
            </a:pathLst>
          </a:custGeom>
          <a:ln w="12700">
            <a:solidFill>
              <a:srgbClr val="010101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" name="object 9"/>
          <p:cNvSpPr/>
          <p:nvPr/>
        </p:nvSpPr>
        <p:spPr>
          <a:xfrm>
            <a:off x="10523969" y="5501944"/>
            <a:ext cx="222250" cy="0"/>
          </a:xfrm>
          <a:custGeom>
            <a:avLst/>
            <a:gdLst/>
            <a:ahLst/>
            <a:cxnLst/>
            <a:rect l="l" t="t" r="r" b="b"/>
            <a:pathLst>
              <a:path w="222250">
                <a:moveTo>
                  <a:pt x="0" y="0"/>
                </a:moveTo>
                <a:lnTo>
                  <a:pt x="221729" y="0"/>
                </a:lnTo>
              </a:path>
            </a:pathLst>
          </a:custGeom>
          <a:ln w="12700">
            <a:solidFill>
              <a:srgbClr val="010101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grpSp>
        <p:nvGrpSpPr>
          <p:cNvPr id="10" name="object 10"/>
          <p:cNvGrpSpPr/>
          <p:nvPr/>
        </p:nvGrpSpPr>
        <p:grpSpPr>
          <a:xfrm>
            <a:off x="8682038" y="7500164"/>
            <a:ext cx="288925" cy="288925"/>
            <a:chOff x="3627437" y="7500163"/>
            <a:chExt cx="288925" cy="288925"/>
          </a:xfrm>
        </p:grpSpPr>
        <p:sp>
          <p:nvSpPr>
            <p:cNvPr id="11" name="object 11"/>
            <p:cNvSpPr/>
            <p:nvPr/>
          </p:nvSpPr>
          <p:spPr>
            <a:xfrm>
              <a:off x="3627437" y="7500163"/>
              <a:ext cx="288925" cy="288925"/>
            </a:xfrm>
            <a:custGeom>
              <a:avLst/>
              <a:gdLst/>
              <a:ahLst/>
              <a:cxnLst/>
              <a:rect l="l" t="t" r="r" b="b"/>
              <a:pathLst>
                <a:path w="288925" h="288925">
                  <a:moveTo>
                    <a:pt x="144437" y="0"/>
                  </a:moveTo>
                  <a:lnTo>
                    <a:pt x="98833" y="7374"/>
                  </a:lnTo>
                  <a:lnTo>
                    <a:pt x="59190" y="27901"/>
                  </a:lnTo>
                  <a:lnTo>
                    <a:pt x="27905" y="59184"/>
                  </a:lnTo>
                  <a:lnTo>
                    <a:pt x="7375" y="98828"/>
                  </a:lnTo>
                  <a:lnTo>
                    <a:pt x="0" y="144437"/>
                  </a:lnTo>
                  <a:lnTo>
                    <a:pt x="7375" y="190036"/>
                  </a:lnTo>
                  <a:lnTo>
                    <a:pt x="27905" y="229678"/>
                  </a:lnTo>
                  <a:lnTo>
                    <a:pt x="59190" y="260965"/>
                  </a:lnTo>
                  <a:lnTo>
                    <a:pt x="98833" y="281497"/>
                  </a:lnTo>
                  <a:lnTo>
                    <a:pt x="144437" y="288874"/>
                  </a:lnTo>
                  <a:lnTo>
                    <a:pt x="190040" y="281497"/>
                  </a:lnTo>
                  <a:lnTo>
                    <a:pt x="200931" y="275856"/>
                  </a:lnTo>
                  <a:lnTo>
                    <a:pt x="144437" y="275856"/>
                  </a:lnTo>
                  <a:lnTo>
                    <a:pt x="93323" y="265512"/>
                  </a:lnTo>
                  <a:lnTo>
                    <a:pt x="51541" y="237321"/>
                  </a:lnTo>
                  <a:lnTo>
                    <a:pt x="23348" y="195543"/>
                  </a:lnTo>
                  <a:lnTo>
                    <a:pt x="13004" y="144437"/>
                  </a:lnTo>
                  <a:lnTo>
                    <a:pt x="23348" y="93321"/>
                  </a:lnTo>
                  <a:lnTo>
                    <a:pt x="51541" y="51535"/>
                  </a:lnTo>
                  <a:lnTo>
                    <a:pt x="93323" y="23338"/>
                  </a:lnTo>
                  <a:lnTo>
                    <a:pt x="144437" y="12992"/>
                  </a:lnTo>
                  <a:lnTo>
                    <a:pt x="200889" y="12992"/>
                  </a:lnTo>
                  <a:lnTo>
                    <a:pt x="190040" y="7374"/>
                  </a:lnTo>
                  <a:lnTo>
                    <a:pt x="144437" y="0"/>
                  </a:lnTo>
                  <a:close/>
                </a:path>
                <a:path w="288925" h="288925">
                  <a:moveTo>
                    <a:pt x="200889" y="12992"/>
                  </a:moveTo>
                  <a:lnTo>
                    <a:pt x="144437" y="12992"/>
                  </a:lnTo>
                  <a:lnTo>
                    <a:pt x="195552" y="23338"/>
                  </a:lnTo>
                  <a:lnTo>
                    <a:pt x="237339" y="51535"/>
                  </a:lnTo>
                  <a:lnTo>
                    <a:pt x="265536" y="93321"/>
                  </a:lnTo>
                  <a:lnTo>
                    <a:pt x="275882" y="144437"/>
                  </a:lnTo>
                  <a:lnTo>
                    <a:pt x="265536" y="195543"/>
                  </a:lnTo>
                  <a:lnTo>
                    <a:pt x="237339" y="237321"/>
                  </a:lnTo>
                  <a:lnTo>
                    <a:pt x="195552" y="265512"/>
                  </a:lnTo>
                  <a:lnTo>
                    <a:pt x="144437" y="275856"/>
                  </a:lnTo>
                  <a:lnTo>
                    <a:pt x="200931" y="275856"/>
                  </a:lnTo>
                  <a:lnTo>
                    <a:pt x="229684" y="260965"/>
                  </a:lnTo>
                  <a:lnTo>
                    <a:pt x="260969" y="229678"/>
                  </a:lnTo>
                  <a:lnTo>
                    <a:pt x="281498" y="190036"/>
                  </a:lnTo>
                  <a:lnTo>
                    <a:pt x="288874" y="144437"/>
                  </a:lnTo>
                  <a:lnTo>
                    <a:pt x="281498" y="98828"/>
                  </a:lnTo>
                  <a:lnTo>
                    <a:pt x="260969" y="59184"/>
                  </a:lnTo>
                  <a:lnTo>
                    <a:pt x="229684" y="27901"/>
                  </a:lnTo>
                  <a:lnTo>
                    <a:pt x="200889" y="12992"/>
                  </a:lnTo>
                  <a:close/>
                </a:path>
              </a:pathLst>
            </a:custGeom>
            <a:solidFill>
              <a:srgbClr val="636466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12" name="object 12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3658628" y="7555700"/>
              <a:ext cx="230949" cy="175806"/>
            </a:xfrm>
            <a:prstGeom prst="rect">
              <a:avLst/>
            </a:prstGeom>
          </p:spPr>
        </p:pic>
      </p:grpSp>
      <p:sp>
        <p:nvSpPr>
          <p:cNvPr id="13" name="object 13"/>
          <p:cNvSpPr/>
          <p:nvPr/>
        </p:nvSpPr>
        <p:spPr>
          <a:xfrm>
            <a:off x="9513571" y="7696061"/>
            <a:ext cx="13335" cy="440055"/>
          </a:xfrm>
          <a:custGeom>
            <a:avLst/>
            <a:gdLst/>
            <a:ahLst/>
            <a:cxnLst/>
            <a:rect l="l" t="t" r="r" b="b"/>
            <a:pathLst>
              <a:path w="13335" h="440054">
                <a:moveTo>
                  <a:pt x="10096" y="0"/>
                </a:moveTo>
                <a:lnTo>
                  <a:pt x="2908" y="0"/>
                </a:lnTo>
                <a:lnTo>
                  <a:pt x="0" y="2908"/>
                </a:lnTo>
                <a:lnTo>
                  <a:pt x="0" y="6502"/>
                </a:lnTo>
                <a:lnTo>
                  <a:pt x="0" y="437083"/>
                </a:lnTo>
                <a:lnTo>
                  <a:pt x="2908" y="440004"/>
                </a:lnTo>
                <a:lnTo>
                  <a:pt x="10096" y="440004"/>
                </a:lnTo>
                <a:lnTo>
                  <a:pt x="13004" y="437083"/>
                </a:lnTo>
                <a:lnTo>
                  <a:pt x="13004" y="2908"/>
                </a:lnTo>
                <a:lnTo>
                  <a:pt x="10096" y="0"/>
                </a:lnTo>
                <a:close/>
              </a:path>
            </a:pathLst>
          </a:custGeom>
          <a:solidFill>
            <a:srgbClr val="636466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" name="object 14"/>
          <p:cNvSpPr/>
          <p:nvPr/>
        </p:nvSpPr>
        <p:spPr>
          <a:xfrm>
            <a:off x="9382824" y="7200848"/>
            <a:ext cx="274955" cy="433070"/>
          </a:xfrm>
          <a:custGeom>
            <a:avLst/>
            <a:gdLst/>
            <a:ahLst/>
            <a:cxnLst/>
            <a:rect l="l" t="t" r="r" b="b"/>
            <a:pathLst>
              <a:path w="274954" h="433070">
                <a:moveTo>
                  <a:pt x="274497" y="422351"/>
                </a:moveTo>
                <a:lnTo>
                  <a:pt x="271589" y="419442"/>
                </a:lnTo>
                <a:lnTo>
                  <a:pt x="143751" y="419442"/>
                </a:lnTo>
                <a:lnTo>
                  <a:pt x="143751" y="2908"/>
                </a:lnTo>
                <a:lnTo>
                  <a:pt x="140843" y="0"/>
                </a:lnTo>
                <a:lnTo>
                  <a:pt x="133654" y="0"/>
                </a:lnTo>
                <a:lnTo>
                  <a:pt x="130746" y="2908"/>
                </a:lnTo>
                <a:lnTo>
                  <a:pt x="130746" y="6502"/>
                </a:lnTo>
                <a:lnTo>
                  <a:pt x="130746" y="419442"/>
                </a:lnTo>
                <a:lnTo>
                  <a:pt x="6502" y="419442"/>
                </a:lnTo>
                <a:lnTo>
                  <a:pt x="2908" y="419442"/>
                </a:lnTo>
                <a:lnTo>
                  <a:pt x="0" y="422351"/>
                </a:lnTo>
                <a:lnTo>
                  <a:pt x="0" y="429539"/>
                </a:lnTo>
                <a:lnTo>
                  <a:pt x="2908" y="432447"/>
                </a:lnTo>
                <a:lnTo>
                  <a:pt x="133654" y="432447"/>
                </a:lnTo>
                <a:lnTo>
                  <a:pt x="140843" y="432447"/>
                </a:lnTo>
                <a:lnTo>
                  <a:pt x="271589" y="432447"/>
                </a:lnTo>
                <a:lnTo>
                  <a:pt x="274497" y="429539"/>
                </a:lnTo>
                <a:lnTo>
                  <a:pt x="274497" y="422351"/>
                </a:lnTo>
                <a:close/>
              </a:path>
            </a:pathLst>
          </a:custGeom>
          <a:solidFill>
            <a:srgbClr val="636466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5" name="object 15"/>
          <p:cNvSpPr/>
          <p:nvPr/>
        </p:nvSpPr>
        <p:spPr>
          <a:xfrm>
            <a:off x="9382824" y="7696061"/>
            <a:ext cx="274955" cy="13335"/>
          </a:xfrm>
          <a:custGeom>
            <a:avLst/>
            <a:gdLst/>
            <a:ahLst/>
            <a:cxnLst/>
            <a:rect l="l" t="t" r="r" b="b"/>
            <a:pathLst>
              <a:path w="274954" h="13334">
                <a:moveTo>
                  <a:pt x="271589" y="0"/>
                </a:moveTo>
                <a:lnTo>
                  <a:pt x="6502" y="0"/>
                </a:lnTo>
                <a:lnTo>
                  <a:pt x="2908" y="0"/>
                </a:lnTo>
                <a:lnTo>
                  <a:pt x="0" y="2908"/>
                </a:lnTo>
                <a:lnTo>
                  <a:pt x="0" y="10096"/>
                </a:lnTo>
                <a:lnTo>
                  <a:pt x="2908" y="13004"/>
                </a:lnTo>
                <a:lnTo>
                  <a:pt x="271589" y="13004"/>
                </a:lnTo>
                <a:lnTo>
                  <a:pt x="274497" y="10096"/>
                </a:lnTo>
                <a:lnTo>
                  <a:pt x="274497" y="2908"/>
                </a:lnTo>
                <a:lnTo>
                  <a:pt x="271589" y="0"/>
                </a:lnTo>
                <a:close/>
              </a:path>
            </a:pathLst>
          </a:custGeom>
          <a:solidFill>
            <a:srgbClr val="636466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6" name="object 16"/>
          <p:cNvSpPr/>
          <p:nvPr/>
        </p:nvSpPr>
        <p:spPr>
          <a:xfrm>
            <a:off x="10172472" y="7696061"/>
            <a:ext cx="13335" cy="440055"/>
          </a:xfrm>
          <a:custGeom>
            <a:avLst/>
            <a:gdLst/>
            <a:ahLst/>
            <a:cxnLst/>
            <a:rect l="l" t="t" r="r" b="b"/>
            <a:pathLst>
              <a:path w="13335" h="440054">
                <a:moveTo>
                  <a:pt x="10109" y="0"/>
                </a:moveTo>
                <a:lnTo>
                  <a:pt x="2920" y="0"/>
                </a:lnTo>
                <a:lnTo>
                  <a:pt x="0" y="2908"/>
                </a:lnTo>
                <a:lnTo>
                  <a:pt x="0" y="6502"/>
                </a:lnTo>
                <a:lnTo>
                  <a:pt x="0" y="437083"/>
                </a:lnTo>
                <a:lnTo>
                  <a:pt x="2920" y="440004"/>
                </a:lnTo>
                <a:lnTo>
                  <a:pt x="10109" y="440004"/>
                </a:lnTo>
                <a:lnTo>
                  <a:pt x="13004" y="437083"/>
                </a:lnTo>
                <a:lnTo>
                  <a:pt x="13004" y="2908"/>
                </a:lnTo>
                <a:lnTo>
                  <a:pt x="10109" y="0"/>
                </a:lnTo>
                <a:close/>
              </a:path>
            </a:pathLst>
          </a:custGeom>
          <a:solidFill>
            <a:srgbClr val="636466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" name="object 17"/>
          <p:cNvSpPr/>
          <p:nvPr/>
        </p:nvSpPr>
        <p:spPr>
          <a:xfrm>
            <a:off x="10041726" y="7200848"/>
            <a:ext cx="274955" cy="433070"/>
          </a:xfrm>
          <a:custGeom>
            <a:avLst/>
            <a:gdLst/>
            <a:ahLst/>
            <a:cxnLst/>
            <a:rect l="l" t="t" r="r" b="b"/>
            <a:pathLst>
              <a:path w="274954" h="433070">
                <a:moveTo>
                  <a:pt x="274510" y="422351"/>
                </a:moveTo>
                <a:lnTo>
                  <a:pt x="271602" y="419442"/>
                </a:lnTo>
                <a:lnTo>
                  <a:pt x="143751" y="419442"/>
                </a:lnTo>
                <a:lnTo>
                  <a:pt x="143751" y="2908"/>
                </a:lnTo>
                <a:lnTo>
                  <a:pt x="140855" y="0"/>
                </a:lnTo>
                <a:lnTo>
                  <a:pt x="133667" y="0"/>
                </a:lnTo>
                <a:lnTo>
                  <a:pt x="130746" y="2908"/>
                </a:lnTo>
                <a:lnTo>
                  <a:pt x="130746" y="6502"/>
                </a:lnTo>
                <a:lnTo>
                  <a:pt x="130746" y="419442"/>
                </a:lnTo>
                <a:lnTo>
                  <a:pt x="6515" y="419442"/>
                </a:lnTo>
                <a:lnTo>
                  <a:pt x="2921" y="419442"/>
                </a:lnTo>
                <a:lnTo>
                  <a:pt x="0" y="422351"/>
                </a:lnTo>
                <a:lnTo>
                  <a:pt x="0" y="429539"/>
                </a:lnTo>
                <a:lnTo>
                  <a:pt x="2921" y="432447"/>
                </a:lnTo>
                <a:lnTo>
                  <a:pt x="133667" y="432447"/>
                </a:lnTo>
                <a:lnTo>
                  <a:pt x="140855" y="432447"/>
                </a:lnTo>
                <a:lnTo>
                  <a:pt x="271602" y="432447"/>
                </a:lnTo>
                <a:lnTo>
                  <a:pt x="274510" y="429539"/>
                </a:lnTo>
                <a:lnTo>
                  <a:pt x="274510" y="422351"/>
                </a:lnTo>
                <a:close/>
              </a:path>
            </a:pathLst>
          </a:custGeom>
          <a:solidFill>
            <a:srgbClr val="636466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8" name="object 18"/>
          <p:cNvSpPr/>
          <p:nvPr/>
        </p:nvSpPr>
        <p:spPr>
          <a:xfrm>
            <a:off x="8818969" y="7696061"/>
            <a:ext cx="2016760" cy="440055"/>
          </a:xfrm>
          <a:custGeom>
            <a:avLst/>
            <a:gdLst/>
            <a:ahLst/>
            <a:cxnLst/>
            <a:rect l="l" t="t" r="r" b="b"/>
            <a:pathLst>
              <a:path w="2016760" h="440054">
                <a:moveTo>
                  <a:pt x="1497266" y="2908"/>
                </a:moveTo>
                <a:lnTo>
                  <a:pt x="1494358" y="0"/>
                </a:lnTo>
                <a:lnTo>
                  <a:pt x="1229271" y="0"/>
                </a:lnTo>
                <a:lnTo>
                  <a:pt x="1225677" y="0"/>
                </a:lnTo>
                <a:lnTo>
                  <a:pt x="1222756" y="2908"/>
                </a:lnTo>
                <a:lnTo>
                  <a:pt x="1222756" y="10096"/>
                </a:lnTo>
                <a:lnTo>
                  <a:pt x="1225677" y="13004"/>
                </a:lnTo>
                <a:lnTo>
                  <a:pt x="1494358" y="13004"/>
                </a:lnTo>
                <a:lnTo>
                  <a:pt x="1497266" y="10096"/>
                </a:lnTo>
                <a:lnTo>
                  <a:pt x="1497266" y="2908"/>
                </a:lnTo>
                <a:close/>
              </a:path>
              <a:path w="2016760" h="440054">
                <a:moveTo>
                  <a:pt x="2016760" y="2908"/>
                </a:moveTo>
                <a:lnTo>
                  <a:pt x="2013851" y="0"/>
                </a:lnTo>
                <a:lnTo>
                  <a:pt x="2006663" y="0"/>
                </a:lnTo>
                <a:lnTo>
                  <a:pt x="2003742" y="2908"/>
                </a:lnTo>
                <a:lnTo>
                  <a:pt x="2003742" y="6502"/>
                </a:lnTo>
                <a:lnTo>
                  <a:pt x="2003742" y="426986"/>
                </a:lnTo>
                <a:lnTo>
                  <a:pt x="12992" y="426986"/>
                </a:lnTo>
                <a:lnTo>
                  <a:pt x="12992" y="87985"/>
                </a:lnTo>
                <a:lnTo>
                  <a:pt x="10083" y="85090"/>
                </a:lnTo>
                <a:lnTo>
                  <a:pt x="2895" y="85090"/>
                </a:lnTo>
                <a:lnTo>
                  <a:pt x="0" y="87985"/>
                </a:lnTo>
                <a:lnTo>
                  <a:pt x="0" y="437083"/>
                </a:lnTo>
                <a:lnTo>
                  <a:pt x="2895" y="440004"/>
                </a:lnTo>
                <a:lnTo>
                  <a:pt x="2013851" y="440004"/>
                </a:lnTo>
                <a:lnTo>
                  <a:pt x="2016760" y="437083"/>
                </a:lnTo>
                <a:lnTo>
                  <a:pt x="2016760" y="2908"/>
                </a:lnTo>
                <a:close/>
              </a:path>
            </a:pathLst>
          </a:custGeom>
          <a:solidFill>
            <a:srgbClr val="636466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9" name="object 19"/>
          <p:cNvSpPr/>
          <p:nvPr/>
        </p:nvSpPr>
        <p:spPr>
          <a:xfrm>
            <a:off x="8818969" y="7133449"/>
            <a:ext cx="2147570" cy="500380"/>
          </a:xfrm>
          <a:custGeom>
            <a:avLst/>
            <a:gdLst/>
            <a:ahLst/>
            <a:cxnLst/>
            <a:rect l="l" t="t" r="r" b="b"/>
            <a:pathLst>
              <a:path w="2147570" h="500379">
                <a:moveTo>
                  <a:pt x="2147506" y="489750"/>
                </a:moveTo>
                <a:lnTo>
                  <a:pt x="2144598" y="486841"/>
                </a:lnTo>
                <a:lnTo>
                  <a:pt x="2016760" y="486841"/>
                </a:lnTo>
                <a:lnTo>
                  <a:pt x="2016760" y="70307"/>
                </a:lnTo>
                <a:lnTo>
                  <a:pt x="2013851" y="67398"/>
                </a:lnTo>
                <a:lnTo>
                  <a:pt x="555129" y="67398"/>
                </a:lnTo>
                <a:lnTo>
                  <a:pt x="552818" y="68884"/>
                </a:lnTo>
                <a:lnTo>
                  <a:pt x="528421" y="122491"/>
                </a:lnTo>
                <a:lnTo>
                  <a:pt x="483260" y="3568"/>
                </a:lnTo>
                <a:lnTo>
                  <a:pt x="480822" y="1905"/>
                </a:lnTo>
                <a:lnTo>
                  <a:pt x="475411" y="1917"/>
                </a:lnTo>
                <a:lnTo>
                  <a:pt x="472998" y="3606"/>
                </a:lnTo>
                <a:lnTo>
                  <a:pt x="428383" y="122707"/>
                </a:lnTo>
                <a:lnTo>
                  <a:pt x="383768" y="3594"/>
                </a:lnTo>
                <a:lnTo>
                  <a:pt x="381342" y="1905"/>
                </a:lnTo>
                <a:lnTo>
                  <a:pt x="375920" y="1905"/>
                </a:lnTo>
                <a:lnTo>
                  <a:pt x="373494" y="3594"/>
                </a:lnTo>
                <a:lnTo>
                  <a:pt x="328879" y="122720"/>
                </a:lnTo>
                <a:lnTo>
                  <a:pt x="284264" y="3594"/>
                </a:lnTo>
                <a:lnTo>
                  <a:pt x="281838" y="1905"/>
                </a:lnTo>
                <a:lnTo>
                  <a:pt x="276415" y="1905"/>
                </a:lnTo>
                <a:lnTo>
                  <a:pt x="273989" y="3594"/>
                </a:lnTo>
                <a:lnTo>
                  <a:pt x="229412" y="122593"/>
                </a:lnTo>
                <a:lnTo>
                  <a:pt x="184797" y="1790"/>
                </a:lnTo>
                <a:lnTo>
                  <a:pt x="182422" y="101"/>
                </a:lnTo>
                <a:lnTo>
                  <a:pt x="177076" y="0"/>
                </a:lnTo>
                <a:lnTo>
                  <a:pt x="174637" y="1587"/>
                </a:lnTo>
                <a:lnTo>
                  <a:pt x="173621" y="4064"/>
                </a:lnTo>
                <a:lnTo>
                  <a:pt x="147358" y="67398"/>
                </a:lnTo>
                <a:lnTo>
                  <a:pt x="2895" y="67398"/>
                </a:lnTo>
                <a:lnTo>
                  <a:pt x="0" y="70307"/>
                </a:lnTo>
                <a:lnTo>
                  <a:pt x="0" y="376021"/>
                </a:lnTo>
                <a:lnTo>
                  <a:pt x="2895" y="378917"/>
                </a:lnTo>
                <a:lnTo>
                  <a:pt x="10083" y="378917"/>
                </a:lnTo>
                <a:lnTo>
                  <a:pt x="12992" y="376021"/>
                </a:lnTo>
                <a:lnTo>
                  <a:pt x="12992" y="80416"/>
                </a:lnTo>
                <a:lnTo>
                  <a:pt x="154317" y="80416"/>
                </a:lnTo>
                <a:lnTo>
                  <a:pt x="156692" y="78828"/>
                </a:lnTo>
                <a:lnTo>
                  <a:pt x="179273" y="24371"/>
                </a:lnTo>
                <a:lnTo>
                  <a:pt x="224218" y="146062"/>
                </a:lnTo>
                <a:lnTo>
                  <a:pt x="226644" y="147739"/>
                </a:lnTo>
                <a:lnTo>
                  <a:pt x="232092" y="147751"/>
                </a:lnTo>
                <a:lnTo>
                  <a:pt x="234518" y="146075"/>
                </a:lnTo>
                <a:lnTo>
                  <a:pt x="279120" y="26962"/>
                </a:lnTo>
                <a:lnTo>
                  <a:pt x="323748" y="146075"/>
                </a:lnTo>
                <a:lnTo>
                  <a:pt x="326174" y="147751"/>
                </a:lnTo>
                <a:lnTo>
                  <a:pt x="331597" y="147751"/>
                </a:lnTo>
                <a:lnTo>
                  <a:pt x="334022" y="146075"/>
                </a:lnTo>
                <a:lnTo>
                  <a:pt x="378637" y="26962"/>
                </a:lnTo>
                <a:lnTo>
                  <a:pt x="423252" y="146075"/>
                </a:lnTo>
                <a:lnTo>
                  <a:pt x="425678" y="147739"/>
                </a:lnTo>
                <a:lnTo>
                  <a:pt x="431101" y="147739"/>
                </a:lnTo>
                <a:lnTo>
                  <a:pt x="433527" y="146075"/>
                </a:lnTo>
                <a:lnTo>
                  <a:pt x="478180" y="26835"/>
                </a:lnTo>
                <a:lnTo>
                  <a:pt x="522732" y="144132"/>
                </a:lnTo>
                <a:lnTo>
                  <a:pt x="525056" y="145796"/>
                </a:lnTo>
                <a:lnTo>
                  <a:pt x="530301" y="145961"/>
                </a:lnTo>
                <a:lnTo>
                  <a:pt x="532714" y="144462"/>
                </a:lnTo>
                <a:lnTo>
                  <a:pt x="561860" y="80416"/>
                </a:lnTo>
                <a:lnTo>
                  <a:pt x="2003742" y="80416"/>
                </a:lnTo>
                <a:lnTo>
                  <a:pt x="2003742" y="486841"/>
                </a:lnTo>
                <a:lnTo>
                  <a:pt x="1879511" y="486841"/>
                </a:lnTo>
                <a:lnTo>
                  <a:pt x="1875917" y="486841"/>
                </a:lnTo>
                <a:lnTo>
                  <a:pt x="1872996" y="489750"/>
                </a:lnTo>
                <a:lnTo>
                  <a:pt x="1872996" y="496938"/>
                </a:lnTo>
                <a:lnTo>
                  <a:pt x="1875917" y="499846"/>
                </a:lnTo>
                <a:lnTo>
                  <a:pt x="2006663" y="499846"/>
                </a:lnTo>
                <a:lnTo>
                  <a:pt x="2013851" y="499846"/>
                </a:lnTo>
                <a:lnTo>
                  <a:pt x="2144598" y="499846"/>
                </a:lnTo>
                <a:lnTo>
                  <a:pt x="2147506" y="496938"/>
                </a:lnTo>
                <a:lnTo>
                  <a:pt x="2147506" y="489750"/>
                </a:lnTo>
                <a:close/>
              </a:path>
            </a:pathLst>
          </a:custGeom>
          <a:solidFill>
            <a:srgbClr val="636466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0" name="object 20"/>
          <p:cNvSpPr/>
          <p:nvPr/>
        </p:nvSpPr>
        <p:spPr>
          <a:xfrm>
            <a:off x="10691965" y="7696061"/>
            <a:ext cx="274955" cy="13335"/>
          </a:xfrm>
          <a:custGeom>
            <a:avLst/>
            <a:gdLst/>
            <a:ahLst/>
            <a:cxnLst/>
            <a:rect l="l" t="t" r="r" b="b"/>
            <a:pathLst>
              <a:path w="274954" h="13334">
                <a:moveTo>
                  <a:pt x="271602" y="0"/>
                </a:moveTo>
                <a:lnTo>
                  <a:pt x="6515" y="0"/>
                </a:lnTo>
                <a:lnTo>
                  <a:pt x="2921" y="0"/>
                </a:lnTo>
                <a:lnTo>
                  <a:pt x="0" y="2908"/>
                </a:lnTo>
                <a:lnTo>
                  <a:pt x="0" y="10096"/>
                </a:lnTo>
                <a:lnTo>
                  <a:pt x="2921" y="13004"/>
                </a:lnTo>
                <a:lnTo>
                  <a:pt x="271602" y="13004"/>
                </a:lnTo>
                <a:lnTo>
                  <a:pt x="274510" y="10096"/>
                </a:lnTo>
                <a:lnTo>
                  <a:pt x="274510" y="2908"/>
                </a:lnTo>
                <a:lnTo>
                  <a:pt x="271602" y="0"/>
                </a:lnTo>
                <a:close/>
              </a:path>
            </a:pathLst>
          </a:custGeom>
          <a:solidFill>
            <a:srgbClr val="636466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1" name="object 21"/>
          <p:cNvSpPr txBox="1"/>
          <p:nvPr/>
        </p:nvSpPr>
        <p:spPr>
          <a:xfrm>
            <a:off x="7957753" y="489294"/>
            <a:ext cx="4593590" cy="112331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>
              <a:lnSpc>
                <a:spcPct val="120000"/>
              </a:lnSpc>
              <a:spcBef>
                <a:spcPts val="100"/>
              </a:spcBef>
            </a:pPr>
            <a:r>
              <a:rPr sz="1000" spc="20" dirty="0">
                <a:latin typeface="Microsoft Sans Serif"/>
                <a:cs typeface="Microsoft Sans Serif"/>
              </a:rPr>
              <a:t>La.capacitancia.de.un.capacitor.depende.del.área.del. </a:t>
            </a:r>
            <a:r>
              <a:rPr sz="1000" spc="25" dirty="0">
                <a:latin typeface="Microsoft Sans Serif"/>
                <a:cs typeface="Microsoft Sans Serif"/>
              </a:rPr>
              <a:t> </a:t>
            </a:r>
            <a:r>
              <a:rPr sz="1000" spc="15" dirty="0">
                <a:latin typeface="Microsoft Sans Serif"/>
                <a:cs typeface="Microsoft Sans Serif"/>
              </a:rPr>
              <a:t>placas,.la.distancia.entre.las.placas,.y.el.tipo.de.dieléctrico. </a:t>
            </a:r>
            <a:r>
              <a:rPr sz="1000" spc="20" dirty="0">
                <a:latin typeface="Microsoft Sans Serif"/>
                <a:cs typeface="Microsoft Sans Serif"/>
              </a:rPr>
              <a:t> </a:t>
            </a:r>
            <a:r>
              <a:rPr sz="1000" spc="15" dirty="0">
                <a:latin typeface="Microsoft Sans Serif"/>
                <a:cs typeface="Microsoft Sans Serif"/>
              </a:rPr>
              <a:t>material.utilizado..El.símbolo.de.capacitancia.es.</a:t>
            </a:r>
            <a:r>
              <a:rPr sz="1000" b="1" spc="15" dirty="0">
                <a:latin typeface="Arial"/>
                <a:cs typeface="Arial"/>
              </a:rPr>
              <a:t>C</a:t>
            </a:r>
            <a:r>
              <a:rPr sz="1000" spc="15" dirty="0">
                <a:latin typeface="Microsoft Sans Serif"/>
                <a:cs typeface="Microsoft Sans Serif"/>
              </a:rPr>
              <a:t>.y.la.unidad.de. </a:t>
            </a:r>
            <a:r>
              <a:rPr sz="1000" spc="20" dirty="0">
                <a:latin typeface="Microsoft Sans Serif"/>
                <a:cs typeface="Microsoft Sans Serif"/>
              </a:rPr>
              <a:t> la.medida.es.la.</a:t>
            </a:r>
            <a:r>
              <a:rPr sz="1000" b="1" spc="20" dirty="0">
                <a:latin typeface="Arial"/>
                <a:cs typeface="Arial"/>
              </a:rPr>
              <a:t>farad </a:t>
            </a:r>
            <a:r>
              <a:rPr sz="1000" b="1" spc="-15" dirty="0">
                <a:latin typeface="Arial"/>
                <a:cs typeface="Arial"/>
              </a:rPr>
              <a:t>(F)</a:t>
            </a:r>
            <a:r>
              <a:rPr sz="1000" spc="-15" dirty="0">
                <a:latin typeface="Microsoft Sans Serif"/>
                <a:cs typeface="Microsoft Sans Serif"/>
              </a:rPr>
              <a:t>..Sin </a:t>
            </a:r>
            <a:r>
              <a:rPr sz="1000" spc="25" dirty="0">
                <a:latin typeface="Microsoft Sans Serif"/>
                <a:cs typeface="Microsoft Sans Serif"/>
              </a:rPr>
              <a:t>embargo,.dado.que.el.faradio.es. </a:t>
            </a:r>
            <a:r>
              <a:rPr sz="1000" spc="30" dirty="0">
                <a:latin typeface="Microsoft Sans Serif"/>
                <a:cs typeface="Microsoft Sans Serif"/>
              </a:rPr>
              <a:t> </a:t>
            </a:r>
            <a:r>
              <a:rPr sz="1000" spc="25" dirty="0">
                <a:latin typeface="Microsoft Sans Serif"/>
                <a:cs typeface="Microsoft Sans Serif"/>
              </a:rPr>
              <a:t>una.unidad.grande,.los.capacitores.a.menudo.se.clasifican.en.microfaradios.  (metroPara.</a:t>
            </a:r>
            <a:r>
              <a:rPr sz="1000" spc="-15" dirty="0">
                <a:latin typeface="Microsoft Sans Serif"/>
                <a:cs typeface="Microsoft Sans Serif"/>
              </a:rPr>
              <a:t> </a:t>
            </a:r>
            <a:r>
              <a:rPr sz="1000" spc="15" dirty="0">
                <a:latin typeface="Microsoft Sans Serif"/>
                <a:cs typeface="Microsoft Sans Serif"/>
              </a:rPr>
              <a:t>picofaradios.(pF).</a:t>
            </a:r>
            <a:endParaRPr sz="1000">
              <a:latin typeface="Microsoft Sans Serif"/>
              <a:cs typeface="Microsoft Sans Serif"/>
            </a:endParaRPr>
          </a:p>
        </p:txBody>
      </p:sp>
      <p:sp>
        <p:nvSpPr>
          <p:cNvPr id="22" name="object 22"/>
          <p:cNvSpPr txBox="1"/>
          <p:nvPr/>
        </p:nvSpPr>
        <p:spPr>
          <a:xfrm>
            <a:off x="5761991" y="2724557"/>
            <a:ext cx="1391285" cy="151323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900" b="1" spc="5" dirty="0">
                <a:latin typeface="Arial"/>
                <a:cs typeface="Arial"/>
              </a:rPr>
              <a:t>Condensadores</a:t>
            </a:r>
            <a:r>
              <a:rPr sz="900" b="1" spc="-35" dirty="0">
                <a:latin typeface="Arial"/>
                <a:cs typeface="Arial"/>
              </a:rPr>
              <a:t> </a:t>
            </a:r>
            <a:r>
              <a:rPr sz="900" b="1" spc="35" dirty="0">
                <a:latin typeface="Arial"/>
                <a:cs typeface="Arial"/>
              </a:rPr>
              <a:t>en</a:t>
            </a:r>
            <a:r>
              <a:rPr sz="900" b="1" spc="-30" dirty="0">
                <a:latin typeface="Arial"/>
                <a:cs typeface="Arial"/>
              </a:rPr>
              <a:t> </a:t>
            </a:r>
            <a:r>
              <a:rPr sz="900" b="1" spc="5" dirty="0">
                <a:latin typeface="Arial"/>
                <a:cs typeface="Arial"/>
              </a:rPr>
              <a:t>Serie</a:t>
            </a:r>
            <a:endParaRPr sz="900">
              <a:latin typeface="Arial"/>
              <a:cs typeface="Arial"/>
            </a:endParaRPr>
          </a:p>
        </p:txBody>
      </p:sp>
      <p:sp>
        <p:nvSpPr>
          <p:cNvPr id="23" name="object 23"/>
          <p:cNvSpPr txBox="1"/>
          <p:nvPr/>
        </p:nvSpPr>
        <p:spPr>
          <a:xfrm>
            <a:off x="7957769" y="2680105"/>
            <a:ext cx="4053204" cy="7569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>
              <a:lnSpc>
                <a:spcPct val="126299"/>
              </a:lnSpc>
              <a:spcBef>
                <a:spcPts val="100"/>
              </a:spcBef>
            </a:pPr>
            <a:r>
              <a:rPr sz="950" spc="20" dirty="0">
                <a:latin typeface="Microsoft Sans Serif"/>
                <a:cs typeface="Microsoft Sans Serif"/>
              </a:rPr>
              <a:t>La.conexión.de.capacitadores.en.serie.disminuye.la.capacitancia.total...  La.fórmula.para.los.capacitadores.en.serie.es.similar.a.la.fórmula. </a:t>
            </a:r>
            <a:r>
              <a:rPr sz="950" spc="25" dirty="0">
                <a:latin typeface="Microsoft Sans Serif"/>
                <a:cs typeface="Microsoft Sans Serif"/>
              </a:rPr>
              <a:t> </a:t>
            </a:r>
            <a:r>
              <a:rPr sz="950" spc="15" dirty="0">
                <a:latin typeface="Microsoft Sans Serif"/>
                <a:cs typeface="Microsoft Sans Serif"/>
              </a:rPr>
              <a:t>para.resistencias.paralelas..En.el.siguiente.ejemplo,.una.fuente.de.CA. </a:t>
            </a:r>
            <a:r>
              <a:rPr sz="950" spc="20" dirty="0">
                <a:latin typeface="Microsoft Sans Serif"/>
                <a:cs typeface="Microsoft Sans Serif"/>
              </a:rPr>
              <a:t> suministra.energía.eléctrica.a.tres.condensadores..</a:t>
            </a:r>
            <a:endParaRPr sz="950">
              <a:latin typeface="Microsoft Sans Serif"/>
              <a:cs typeface="Microsoft Sans Serif"/>
            </a:endParaRPr>
          </a:p>
        </p:txBody>
      </p:sp>
      <p:sp>
        <p:nvSpPr>
          <p:cNvPr id="24" name="object 24"/>
          <p:cNvSpPr txBox="1"/>
          <p:nvPr/>
        </p:nvSpPr>
        <p:spPr>
          <a:xfrm>
            <a:off x="9740816" y="3583204"/>
            <a:ext cx="1047750" cy="166712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63500">
              <a:spcBef>
                <a:spcPts val="100"/>
              </a:spcBef>
              <a:tabLst>
                <a:tab pos="462915" algn="l"/>
                <a:tab pos="868044" algn="l"/>
              </a:tabLst>
            </a:pPr>
            <a:r>
              <a:rPr sz="1000" spc="-25" dirty="0">
                <a:latin typeface="Microsoft Sans Serif"/>
                <a:cs typeface="Microsoft Sans Serif"/>
              </a:rPr>
              <a:t>C</a:t>
            </a:r>
            <a:r>
              <a:rPr sz="900" spc="-37" baseline="-32407" dirty="0">
                <a:latin typeface="Microsoft Sans Serif"/>
                <a:cs typeface="Microsoft Sans Serif"/>
              </a:rPr>
              <a:t>1	</a:t>
            </a:r>
            <a:r>
              <a:rPr sz="1000" spc="-25" dirty="0">
                <a:latin typeface="Microsoft Sans Serif"/>
                <a:cs typeface="Microsoft Sans Serif"/>
              </a:rPr>
              <a:t>C</a:t>
            </a:r>
            <a:r>
              <a:rPr sz="900" spc="-37" baseline="-32407" dirty="0">
                <a:latin typeface="Microsoft Sans Serif"/>
                <a:cs typeface="Microsoft Sans Serif"/>
              </a:rPr>
              <a:t>2	</a:t>
            </a:r>
            <a:r>
              <a:rPr sz="1000" spc="-25" dirty="0">
                <a:latin typeface="Microsoft Sans Serif"/>
                <a:cs typeface="Microsoft Sans Serif"/>
              </a:rPr>
              <a:t>C</a:t>
            </a:r>
            <a:r>
              <a:rPr sz="900" spc="-37" baseline="-32407" dirty="0">
                <a:latin typeface="Microsoft Sans Serif"/>
                <a:cs typeface="Microsoft Sans Serif"/>
              </a:rPr>
              <a:t>3</a:t>
            </a:r>
            <a:endParaRPr sz="900" baseline="-32407">
              <a:latin typeface="Microsoft Sans Serif"/>
              <a:cs typeface="Microsoft Sans Serif"/>
            </a:endParaRPr>
          </a:p>
        </p:txBody>
      </p:sp>
      <p:sp>
        <p:nvSpPr>
          <p:cNvPr id="25" name="object 25"/>
          <p:cNvSpPr txBox="1"/>
          <p:nvPr/>
        </p:nvSpPr>
        <p:spPr>
          <a:xfrm>
            <a:off x="9301029" y="3673015"/>
            <a:ext cx="104775" cy="166712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1000" spc="-105" dirty="0">
                <a:latin typeface="Microsoft Sans Serif"/>
                <a:cs typeface="Microsoft Sans Serif"/>
              </a:rPr>
              <a:t>R</a:t>
            </a:r>
            <a:endParaRPr sz="1000">
              <a:latin typeface="Microsoft Sans Serif"/>
              <a:cs typeface="Microsoft Sans Serif"/>
            </a:endParaRPr>
          </a:p>
        </p:txBody>
      </p:sp>
      <p:sp>
        <p:nvSpPr>
          <p:cNvPr id="26" name="object 26"/>
          <p:cNvSpPr txBox="1"/>
          <p:nvPr/>
        </p:nvSpPr>
        <p:spPr>
          <a:xfrm>
            <a:off x="9728168" y="4056974"/>
            <a:ext cx="871855" cy="159018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950" spc="15" dirty="0">
                <a:latin typeface="Microsoft Sans Serif"/>
                <a:cs typeface="Microsoft Sans Serif"/>
              </a:rPr>
              <a:t>5</a:t>
            </a:r>
            <a:r>
              <a:rPr sz="950" spc="-25" dirty="0">
                <a:latin typeface="Microsoft Sans Serif"/>
                <a:cs typeface="Microsoft Sans Serif"/>
              </a:rPr>
              <a:t> </a:t>
            </a:r>
            <a:r>
              <a:rPr sz="950" spc="-15" dirty="0">
                <a:latin typeface="Microsoft Sans Serif"/>
                <a:cs typeface="Microsoft Sans Serif"/>
              </a:rPr>
              <a:t>µF</a:t>
            </a:r>
            <a:r>
              <a:rPr sz="950" spc="-25" dirty="0">
                <a:latin typeface="Microsoft Sans Serif"/>
                <a:cs typeface="Microsoft Sans Serif"/>
              </a:rPr>
              <a:t> </a:t>
            </a:r>
            <a:r>
              <a:rPr sz="950" spc="15" dirty="0">
                <a:latin typeface="Microsoft Sans Serif"/>
                <a:cs typeface="Microsoft Sans Serif"/>
              </a:rPr>
              <a:t>10</a:t>
            </a:r>
            <a:r>
              <a:rPr sz="950" spc="-25" dirty="0">
                <a:latin typeface="Microsoft Sans Serif"/>
                <a:cs typeface="Microsoft Sans Serif"/>
              </a:rPr>
              <a:t> </a:t>
            </a:r>
            <a:r>
              <a:rPr sz="950" spc="-15" dirty="0">
                <a:latin typeface="Microsoft Sans Serif"/>
                <a:cs typeface="Microsoft Sans Serif"/>
              </a:rPr>
              <a:t>µF</a:t>
            </a:r>
            <a:r>
              <a:rPr sz="950" spc="-25" dirty="0">
                <a:latin typeface="Microsoft Sans Serif"/>
                <a:cs typeface="Microsoft Sans Serif"/>
              </a:rPr>
              <a:t> </a:t>
            </a:r>
            <a:r>
              <a:rPr sz="950" spc="15" dirty="0">
                <a:latin typeface="Microsoft Sans Serif"/>
                <a:cs typeface="Microsoft Sans Serif"/>
              </a:rPr>
              <a:t>2</a:t>
            </a:r>
            <a:r>
              <a:rPr sz="950" spc="-25" dirty="0">
                <a:latin typeface="Microsoft Sans Serif"/>
                <a:cs typeface="Microsoft Sans Serif"/>
              </a:rPr>
              <a:t> </a:t>
            </a:r>
            <a:r>
              <a:rPr sz="950" spc="-15" dirty="0">
                <a:latin typeface="Microsoft Sans Serif"/>
                <a:cs typeface="Microsoft Sans Serif"/>
              </a:rPr>
              <a:t>µF</a:t>
            </a:r>
            <a:endParaRPr sz="950">
              <a:latin typeface="Microsoft Sans Serif"/>
              <a:cs typeface="Microsoft Sans Serif"/>
            </a:endParaRPr>
          </a:p>
        </p:txBody>
      </p:sp>
      <p:sp>
        <p:nvSpPr>
          <p:cNvPr id="27" name="object 27"/>
          <p:cNvSpPr txBox="1"/>
          <p:nvPr/>
        </p:nvSpPr>
        <p:spPr>
          <a:xfrm>
            <a:off x="8199681" y="4293387"/>
            <a:ext cx="577850" cy="120546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700" spc="15" dirty="0">
                <a:latin typeface="Microsoft Sans Serif"/>
                <a:cs typeface="Microsoft Sans Serif"/>
              </a:rPr>
              <a:t>Fuente</a:t>
            </a:r>
            <a:r>
              <a:rPr sz="700" spc="-40" dirty="0">
                <a:latin typeface="Microsoft Sans Serif"/>
                <a:cs typeface="Microsoft Sans Serif"/>
              </a:rPr>
              <a:t> </a:t>
            </a:r>
            <a:r>
              <a:rPr sz="700" spc="20" dirty="0">
                <a:latin typeface="Microsoft Sans Serif"/>
                <a:cs typeface="Microsoft Sans Serif"/>
              </a:rPr>
              <a:t>de</a:t>
            </a:r>
            <a:r>
              <a:rPr sz="700" spc="-40" dirty="0">
                <a:latin typeface="Microsoft Sans Serif"/>
                <a:cs typeface="Microsoft Sans Serif"/>
              </a:rPr>
              <a:t> </a:t>
            </a:r>
            <a:r>
              <a:rPr sz="700" spc="-45" dirty="0">
                <a:latin typeface="Microsoft Sans Serif"/>
                <a:cs typeface="Microsoft Sans Serif"/>
              </a:rPr>
              <a:t>CA</a:t>
            </a:r>
            <a:endParaRPr sz="700">
              <a:latin typeface="Microsoft Sans Serif"/>
              <a:cs typeface="Microsoft Sans Serif"/>
            </a:endParaRPr>
          </a:p>
        </p:txBody>
      </p:sp>
      <p:sp>
        <p:nvSpPr>
          <p:cNvPr id="28" name="object 28"/>
          <p:cNvSpPr/>
          <p:nvPr/>
        </p:nvSpPr>
        <p:spPr>
          <a:xfrm>
            <a:off x="8602671" y="5039502"/>
            <a:ext cx="73025" cy="0"/>
          </a:xfrm>
          <a:custGeom>
            <a:avLst/>
            <a:gdLst/>
            <a:ahLst/>
            <a:cxnLst/>
            <a:rect l="l" t="t" r="r" b="b"/>
            <a:pathLst>
              <a:path w="73025">
                <a:moveTo>
                  <a:pt x="0" y="0"/>
                </a:moveTo>
                <a:lnTo>
                  <a:pt x="72644" y="0"/>
                </a:lnTo>
              </a:path>
            </a:pathLst>
          </a:custGeom>
          <a:ln w="12700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9" name="object 29"/>
          <p:cNvSpPr txBox="1"/>
          <p:nvPr/>
        </p:nvSpPr>
        <p:spPr>
          <a:xfrm>
            <a:off x="8865180" y="4874402"/>
            <a:ext cx="98425" cy="166712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1000" u="sng" spc="15" dirty="0">
                <a:uFill>
                  <a:solidFill>
                    <a:srgbClr val="000000"/>
                  </a:solidFill>
                </a:uFill>
                <a:latin typeface="Microsoft Sans Serif"/>
                <a:cs typeface="Microsoft Sans Serif"/>
              </a:rPr>
              <a:t>1</a:t>
            </a:r>
            <a:endParaRPr sz="1000">
              <a:latin typeface="Microsoft Sans Serif"/>
              <a:cs typeface="Microsoft Sans Serif"/>
            </a:endParaRPr>
          </a:p>
        </p:txBody>
      </p:sp>
      <p:sp>
        <p:nvSpPr>
          <p:cNvPr id="55" name="object 55"/>
          <p:cNvSpPr txBox="1">
            <a:spLocks noGrp="1"/>
          </p:cNvSpPr>
          <p:nvPr>
            <p:ph type="sldNum" sz="quarter" idx="7"/>
          </p:nvPr>
        </p:nvSpPr>
        <p:spPr>
          <a:xfrm>
            <a:off x="19020783" y="9462820"/>
            <a:ext cx="577061" cy="207749"/>
          </a:xfrm>
          <a:prstGeom prst="rect">
            <a:avLst/>
          </a:prstGeom>
        </p:spPr>
        <p:txBody>
          <a:bodyPr vert="horz" wrap="square" lIns="0" tIns="22860" rIns="0" bIns="0" rtlCol="0">
            <a:spAutoFit/>
          </a:bodyPr>
          <a:lstStyle/>
          <a:p>
            <a:pPr marL="38100">
              <a:spcBef>
                <a:spcPts val="180"/>
              </a:spcBef>
            </a:pPr>
            <a:fld id="{81D60167-4931-47E6-BA6A-407CBD079E47}" type="slidenum">
              <a:rPr spc="15" dirty="0"/>
              <a:pPr marL="38100">
                <a:spcBef>
                  <a:spcPts val="180"/>
                </a:spcBef>
              </a:pPr>
              <a:t>33</a:t>
            </a:fld>
            <a:endParaRPr spc="15" dirty="0"/>
          </a:p>
        </p:txBody>
      </p:sp>
      <p:sp>
        <p:nvSpPr>
          <p:cNvPr id="30" name="object 30"/>
          <p:cNvSpPr txBox="1"/>
          <p:nvPr/>
        </p:nvSpPr>
        <p:spPr>
          <a:xfrm>
            <a:off x="8012002" y="4954564"/>
            <a:ext cx="737870" cy="166712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38100">
              <a:spcBef>
                <a:spcPts val="100"/>
              </a:spcBef>
            </a:pPr>
            <a:r>
              <a:rPr sz="1500" u="sng" spc="22" baseline="36111" dirty="0">
                <a:uFill>
                  <a:solidFill>
                    <a:srgbClr val="000000"/>
                  </a:solidFill>
                </a:uFill>
                <a:latin typeface="Microsoft Sans Serif"/>
                <a:cs typeface="Microsoft Sans Serif"/>
              </a:rPr>
              <a:t>1</a:t>
            </a:r>
            <a:r>
              <a:rPr sz="1500" spc="187" baseline="36111" dirty="0">
                <a:latin typeface="Microsoft Sans Serif"/>
                <a:cs typeface="Microsoft Sans Serif"/>
              </a:rPr>
              <a:t> </a:t>
            </a:r>
            <a:r>
              <a:rPr sz="1000" spc="-15" dirty="0">
                <a:latin typeface="Microsoft Sans Serif"/>
                <a:cs typeface="Microsoft Sans Serif"/>
              </a:rPr>
              <a:t>=</a:t>
            </a:r>
            <a:r>
              <a:rPr sz="1000" spc="245" dirty="0">
                <a:latin typeface="Microsoft Sans Serif"/>
                <a:cs typeface="Microsoft Sans Serif"/>
              </a:rPr>
              <a:t> </a:t>
            </a:r>
            <a:r>
              <a:rPr sz="1500" u="sng" spc="22" baseline="36111" dirty="0">
                <a:uFill>
                  <a:solidFill>
                    <a:srgbClr val="000000"/>
                  </a:solidFill>
                </a:uFill>
                <a:latin typeface="Microsoft Sans Serif"/>
                <a:cs typeface="Microsoft Sans Serif"/>
              </a:rPr>
              <a:t>1</a:t>
            </a:r>
            <a:r>
              <a:rPr sz="1500" spc="195" baseline="36111" dirty="0">
                <a:latin typeface="Microsoft Sans Serif"/>
                <a:cs typeface="Microsoft Sans Serif"/>
              </a:rPr>
              <a:t> </a:t>
            </a:r>
            <a:r>
              <a:rPr sz="950" spc="-15" dirty="0">
                <a:latin typeface="Microsoft Sans Serif"/>
                <a:cs typeface="Microsoft Sans Serif"/>
              </a:rPr>
              <a:t>+</a:t>
            </a:r>
            <a:r>
              <a:rPr sz="950" spc="-20" dirty="0">
                <a:latin typeface="Microsoft Sans Serif"/>
                <a:cs typeface="Microsoft Sans Serif"/>
              </a:rPr>
              <a:t> </a:t>
            </a:r>
            <a:r>
              <a:rPr sz="950" spc="-114" dirty="0">
                <a:latin typeface="Microsoft Sans Serif"/>
                <a:cs typeface="Microsoft Sans Serif"/>
              </a:rPr>
              <a:t>+</a:t>
            </a:r>
            <a:r>
              <a:rPr sz="1500" spc="-172" baseline="36111" dirty="0">
                <a:latin typeface="Microsoft Sans Serif"/>
                <a:cs typeface="Microsoft Sans Serif"/>
              </a:rPr>
              <a:t>1</a:t>
            </a:r>
            <a:r>
              <a:rPr sz="950" spc="-114" dirty="0">
                <a:latin typeface="Microsoft Sans Serif"/>
                <a:cs typeface="Microsoft Sans Serif"/>
              </a:rPr>
              <a:t>=</a:t>
            </a:r>
            <a:endParaRPr sz="950">
              <a:latin typeface="Microsoft Sans Serif"/>
              <a:cs typeface="Microsoft Sans Serif"/>
            </a:endParaRPr>
          </a:p>
        </p:txBody>
      </p:sp>
      <p:sp>
        <p:nvSpPr>
          <p:cNvPr id="31" name="object 31"/>
          <p:cNvSpPr txBox="1"/>
          <p:nvPr/>
        </p:nvSpPr>
        <p:spPr>
          <a:xfrm>
            <a:off x="8002789" y="5027398"/>
            <a:ext cx="1023619" cy="166712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38100">
              <a:spcBef>
                <a:spcPts val="100"/>
              </a:spcBef>
              <a:tabLst>
                <a:tab pos="294005" algn="l"/>
                <a:tab pos="581025" algn="l"/>
                <a:tab pos="855980" algn="l"/>
              </a:tabLst>
            </a:pPr>
            <a:r>
              <a:rPr sz="1000" spc="-5" dirty="0">
                <a:latin typeface="Microsoft Sans Serif"/>
                <a:cs typeface="Microsoft Sans Serif"/>
              </a:rPr>
              <a:t>C</a:t>
            </a:r>
            <a:r>
              <a:rPr sz="900" spc="-7" baseline="-32407" dirty="0">
                <a:latin typeface="Microsoft Sans Serif"/>
                <a:cs typeface="Microsoft Sans Serif"/>
              </a:rPr>
              <a:t>t	</a:t>
            </a:r>
            <a:r>
              <a:rPr sz="1000" spc="-25" dirty="0">
                <a:latin typeface="Microsoft Sans Serif"/>
                <a:cs typeface="Microsoft Sans Serif"/>
              </a:rPr>
              <a:t>C</a:t>
            </a:r>
            <a:r>
              <a:rPr sz="900" spc="-37" baseline="-32407" dirty="0">
                <a:latin typeface="Microsoft Sans Serif"/>
                <a:cs typeface="Microsoft Sans Serif"/>
              </a:rPr>
              <a:t>1	</a:t>
            </a:r>
            <a:r>
              <a:rPr sz="1000" spc="-25" dirty="0">
                <a:latin typeface="Microsoft Sans Serif"/>
                <a:cs typeface="Microsoft Sans Serif"/>
              </a:rPr>
              <a:t>C</a:t>
            </a:r>
            <a:r>
              <a:rPr sz="900" spc="-37" baseline="-32407" dirty="0">
                <a:latin typeface="Microsoft Sans Serif"/>
                <a:cs typeface="Microsoft Sans Serif"/>
              </a:rPr>
              <a:t>3	</a:t>
            </a:r>
            <a:r>
              <a:rPr sz="1000" spc="-25" dirty="0">
                <a:latin typeface="Microsoft Sans Serif"/>
                <a:cs typeface="Microsoft Sans Serif"/>
              </a:rPr>
              <a:t>C</a:t>
            </a:r>
            <a:r>
              <a:rPr sz="900" spc="-37" baseline="-32407" dirty="0">
                <a:latin typeface="Microsoft Sans Serif"/>
                <a:cs typeface="Microsoft Sans Serif"/>
              </a:rPr>
              <a:t>2</a:t>
            </a:r>
            <a:endParaRPr sz="900" baseline="-32407">
              <a:latin typeface="Microsoft Sans Serif"/>
              <a:cs typeface="Microsoft Sans Serif"/>
            </a:endParaRPr>
          </a:p>
        </p:txBody>
      </p:sp>
      <p:sp>
        <p:nvSpPr>
          <p:cNvPr id="32" name="object 32"/>
          <p:cNvSpPr txBox="1"/>
          <p:nvPr/>
        </p:nvSpPr>
        <p:spPr>
          <a:xfrm>
            <a:off x="9228872" y="4874402"/>
            <a:ext cx="511175" cy="166712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  <a:tabLst>
                <a:tab pos="425450" algn="l"/>
              </a:tabLst>
            </a:pPr>
            <a:r>
              <a:rPr sz="1000" u="sng" spc="15" dirty="0">
                <a:uFill>
                  <a:solidFill>
                    <a:srgbClr val="000000"/>
                  </a:solidFill>
                </a:uFill>
                <a:latin typeface="Microsoft Sans Serif"/>
                <a:cs typeface="Microsoft Sans Serif"/>
              </a:rPr>
              <a:t>1</a:t>
            </a:r>
            <a:r>
              <a:rPr sz="1000" spc="15" dirty="0">
                <a:latin typeface="Microsoft Sans Serif"/>
                <a:cs typeface="Microsoft Sans Serif"/>
              </a:rPr>
              <a:t>	</a:t>
            </a:r>
            <a:r>
              <a:rPr sz="1000" u="sng" spc="15" dirty="0">
                <a:uFill>
                  <a:solidFill>
                    <a:srgbClr val="000000"/>
                  </a:solidFill>
                </a:uFill>
                <a:latin typeface="Microsoft Sans Serif"/>
                <a:cs typeface="Microsoft Sans Serif"/>
              </a:rPr>
              <a:t>1</a:t>
            </a:r>
            <a:endParaRPr sz="1000">
              <a:latin typeface="Microsoft Sans Serif"/>
              <a:cs typeface="Microsoft Sans Serif"/>
            </a:endParaRPr>
          </a:p>
        </p:txBody>
      </p:sp>
      <p:sp>
        <p:nvSpPr>
          <p:cNvPr id="33" name="object 33"/>
          <p:cNvSpPr txBox="1"/>
          <p:nvPr/>
        </p:nvSpPr>
        <p:spPr>
          <a:xfrm>
            <a:off x="10047470" y="4874402"/>
            <a:ext cx="1776730" cy="166712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  <a:tabLst>
                <a:tab pos="429895" algn="l"/>
                <a:tab pos="839469" algn="l"/>
                <a:tab pos="1242695" algn="l"/>
                <a:tab pos="1691005" algn="l"/>
              </a:tabLst>
            </a:pPr>
            <a:r>
              <a:rPr sz="1000" u="sng" spc="15" dirty="0">
                <a:uFill>
                  <a:solidFill>
                    <a:srgbClr val="000000"/>
                  </a:solidFill>
                </a:uFill>
                <a:latin typeface="Microsoft Sans Serif"/>
                <a:cs typeface="Microsoft Sans Serif"/>
              </a:rPr>
              <a:t>1</a:t>
            </a:r>
            <a:r>
              <a:rPr sz="1000" spc="15" dirty="0">
                <a:latin typeface="Microsoft Sans Serif"/>
                <a:cs typeface="Microsoft Sans Serif"/>
              </a:rPr>
              <a:t>	</a:t>
            </a:r>
            <a:r>
              <a:rPr sz="1000" u="sng" spc="15" dirty="0">
                <a:uFill>
                  <a:solidFill>
                    <a:srgbClr val="000000"/>
                  </a:solidFill>
                </a:uFill>
                <a:latin typeface="Microsoft Sans Serif"/>
                <a:cs typeface="Microsoft Sans Serif"/>
              </a:rPr>
              <a:t>2</a:t>
            </a:r>
            <a:r>
              <a:rPr sz="1000" spc="15" dirty="0">
                <a:latin typeface="Microsoft Sans Serif"/>
                <a:cs typeface="Microsoft Sans Serif"/>
              </a:rPr>
              <a:t>	</a:t>
            </a:r>
            <a:r>
              <a:rPr sz="1000" u="sng" spc="15" dirty="0">
                <a:uFill>
                  <a:solidFill>
                    <a:srgbClr val="000000"/>
                  </a:solidFill>
                </a:uFill>
                <a:latin typeface="Microsoft Sans Serif"/>
                <a:cs typeface="Microsoft Sans Serif"/>
              </a:rPr>
              <a:t>1</a:t>
            </a:r>
            <a:r>
              <a:rPr sz="1000" spc="15" dirty="0">
                <a:latin typeface="Microsoft Sans Serif"/>
                <a:cs typeface="Microsoft Sans Serif"/>
              </a:rPr>
              <a:t>	</a:t>
            </a:r>
            <a:r>
              <a:rPr sz="1000" u="sng" spc="15" dirty="0">
                <a:uFill>
                  <a:solidFill>
                    <a:srgbClr val="000000"/>
                  </a:solidFill>
                </a:uFill>
                <a:latin typeface="Microsoft Sans Serif"/>
                <a:cs typeface="Microsoft Sans Serif"/>
              </a:rPr>
              <a:t>5</a:t>
            </a:r>
            <a:r>
              <a:rPr sz="1000" spc="15" dirty="0">
                <a:latin typeface="Microsoft Sans Serif"/>
                <a:cs typeface="Microsoft Sans Serif"/>
              </a:rPr>
              <a:t>	</a:t>
            </a:r>
            <a:r>
              <a:rPr sz="1000" u="sng" spc="15" dirty="0">
                <a:uFill>
                  <a:solidFill>
                    <a:srgbClr val="000000"/>
                  </a:solidFill>
                </a:uFill>
                <a:latin typeface="Microsoft Sans Serif"/>
                <a:cs typeface="Microsoft Sans Serif"/>
              </a:rPr>
              <a:t>8</a:t>
            </a:r>
            <a:endParaRPr sz="1000">
              <a:latin typeface="Microsoft Sans Serif"/>
              <a:cs typeface="Microsoft Sans Serif"/>
            </a:endParaRPr>
          </a:p>
        </p:txBody>
      </p:sp>
      <p:sp>
        <p:nvSpPr>
          <p:cNvPr id="34" name="object 34"/>
          <p:cNvSpPr txBox="1"/>
          <p:nvPr/>
        </p:nvSpPr>
        <p:spPr>
          <a:xfrm>
            <a:off x="9430021" y="4954564"/>
            <a:ext cx="2185670" cy="166712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  <a:tabLst>
                <a:tab pos="430530" algn="l"/>
                <a:tab pos="829944" algn="l"/>
                <a:tab pos="1245235" algn="l"/>
                <a:tab pos="1663700" algn="l"/>
                <a:tab pos="2099945" algn="l"/>
              </a:tabLst>
            </a:pPr>
            <a:r>
              <a:rPr sz="1000" spc="-15" dirty="0">
                <a:latin typeface="Microsoft Sans Serif"/>
                <a:cs typeface="Microsoft Sans Serif"/>
              </a:rPr>
              <a:t>+	+	=	+	+	=</a:t>
            </a:r>
            <a:endParaRPr sz="1000">
              <a:latin typeface="Microsoft Sans Serif"/>
              <a:cs typeface="Microsoft Sans Serif"/>
            </a:endParaRPr>
          </a:p>
        </p:txBody>
      </p:sp>
      <p:sp>
        <p:nvSpPr>
          <p:cNvPr id="35" name="object 35"/>
          <p:cNvSpPr txBox="1"/>
          <p:nvPr/>
        </p:nvSpPr>
        <p:spPr>
          <a:xfrm>
            <a:off x="9138123" y="5029811"/>
            <a:ext cx="2689860" cy="166712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  <a:tabLst>
                <a:tab pos="394970" algn="l"/>
                <a:tab pos="830580" algn="l"/>
                <a:tab pos="1217930" algn="l"/>
                <a:tab pos="2030730" algn="l"/>
              </a:tabLst>
            </a:pPr>
            <a:r>
              <a:rPr sz="1000" spc="15" dirty="0">
                <a:latin typeface="Microsoft Sans Serif"/>
                <a:cs typeface="Microsoft Sans Serif"/>
              </a:rPr>
              <a:t>5</a:t>
            </a:r>
            <a:r>
              <a:rPr sz="1000" spc="-10" dirty="0">
                <a:latin typeface="Microsoft Sans Serif"/>
                <a:cs typeface="Microsoft Sans Serif"/>
              </a:rPr>
              <a:t> </a:t>
            </a:r>
            <a:r>
              <a:rPr sz="1000" spc="-15" dirty="0">
                <a:latin typeface="Microsoft Sans Serif"/>
                <a:cs typeface="Microsoft Sans Serif"/>
              </a:rPr>
              <a:t>µF	</a:t>
            </a:r>
            <a:r>
              <a:rPr sz="900" spc="10" dirty="0">
                <a:latin typeface="Microsoft Sans Serif"/>
                <a:cs typeface="Microsoft Sans Serif"/>
              </a:rPr>
              <a:t>10</a:t>
            </a:r>
            <a:r>
              <a:rPr sz="900" spc="-5" dirty="0">
                <a:latin typeface="Microsoft Sans Serif"/>
                <a:cs typeface="Microsoft Sans Serif"/>
              </a:rPr>
              <a:t> </a:t>
            </a:r>
            <a:r>
              <a:rPr sz="900" spc="-15" dirty="0">
                <a:latin typeface="Microsoft Sans Serif"/>
                <a:cs typeface="Microsoft Sans Serif"/>
              </a:rPr>
              <a:t>µF	</a:t>
            </a:r>
            <a:r>
              <a:rPr sz="1000" spc="15" dirty="0">
                <a:latin typeface="Microsoft Sans Serif"/>
                <a:cs typeface="Microsoft Sans Serif"/>
              </a:rPr>
              <a:t>2</a:t>
            </a:r>
            <a:r>
              <a:rPr sz="1000" spc="-10" dirty="0">
                <a:latin typeface="Microsoft Sans Serif"/>
                <a:cs typeface="Microsoft Sans Serif"/>
              </a:rPr>
              <a:t> </a:t>
            </a:r>
            <a:r>
              <a:rPr sz="1000" spc="-15" dirty="0">
                <a:latin typeface="Microsoft Sans Serif"/>
                <a:cs typeface="Microsoft Sans Serif"/>
              </a:rPr>
              <a:t>µF	</a:t>
            </a:r>
            <a:r>
              <a:rPr sz="950" spc="15" dirty="0">
                <a:latin typeface="Microsoft Sans Serif"/>
                <a:cs typeface="Microsoft Sans Serif"/>
              </a:rPr>
              <a:t>10</a:t>
            </a:r>
            <a:r>
              <a:rPr sz="950" spc="-5" dirty="0">
                <a:latin typeface="Microsoft Sans Serif"/>
                <a:cs typeface="Microsoft Sans Serif"/>
              </a:rPr>
              <a:t> </a:t>
            </a:r>
            <a:r>
              <a:rPr sz="950" spc="-15" dirty="0">
                <a:latin typeface="Microsoft Sans Serif"/>
                <a:cs typeface="Microsoft Sans Serif"/>
              </a:rPr>
              <a:t>µF</a:t>
            </a:r>
            <a:r>
              <a:rPr sz="950" spc="-10" dirty="0">
                <a:latin typeface="Microsoft Sans Serif"/>
                <a:cs typeface="Microsoft Sans Serif"/>
              </a:rPr>
              <a:t> </a:t>
            </a:r>
            <a:r>
              <a:rPr sz="950" spc="15" dirty="0">
                <a:latin typeface="Microsoft Sans Serif"/>
                <a:cs typeface="Microsoft Sans Serif"/>
              </a:rPr>
              <a:t>10</a:t>
            </a:r>
            <a:r>
              <a:rPr sz="950" spc="-5" dirty="0">
                <a:latin typeface="Microsoft Sans Serif"/>
                <a:cs typeface="Microsoft Sans Serif"/>
              </a:rPr>
              <a:t> </a:t>
            </a:r>
            <a:r>
              <a:rPr sz="950" spc="-15" dirty="0">
                <a:latin typeface="Microsoft Sans Serif"/>
                <a:cs typeface="Microsoft Sans Serif"/>
              </a:rPr>
              <a:t>µF	</a:t>
            </a:r>
            <a:r>
              <a:rPr sz="950" spc="15" dirty="0">
                <a:latin typeface="Microsoft Sans Serif"/>
                <a:cs typeface="Microsoft Sans Serif"/>
              </a:rPr>
              <a:t>10</a:t>
            </a:r>
            <a:r>
              <a:rPr sz="950" spc="-35" dirty="0">
                <a:latin typeface="Microsoft Sans Serif"/>
                <a:cs typeface="Microsoft Sans Serif"/>
              </a:rPr>
              <a:t> </a:t>
            </a:r>
            <a:r>
              <a:rPr sz="950" spc="-15" dirty="0">
                <a:latin typeface="Microsoft Sans Serif"/>
                <a:cs typeface="Microsoft Sans Serif"/>
              </a:rPr>
              <a:t>µF</a:t>
            </a:r>
            <a:r>
              <a:rPr sz="950" spc="-35" dirty="0">
                <a:latin typeface="Microsoft Sans Serif"/>
                <a:cs typeface="Microsoft Sans Serif"/>
              </a:rPr>
              <a:t> </a:t>
            </a:r>
            <a:r>
              <a:rPr sz="950" spc="15" dirty="0">
                <a:latin typeface="Microsoft Sans Serif"/>
                <a:cs typeface="Microsoft Sans Serif"/>
              </a:rPr>
              <a:t>10</a:t>
            </a:r>
            <a:r>
              <a:rPr sz="950" spc="-35" dirty="0">
                <a:latin typeface="Microsoft Sans Serif"/>
                <a:cs typeface="Microsoft Sans Serif"/>
              </a:rPr>
              <a:t> </a:t>
            </a:r>
            <a:r>
              <a:rPr sz="950" spc="-15" dirty="0">
                <a:latin typeface="Microsoft Sans Serif"/>
                <a:cs typeface="Microsoft Sans Serif"/>
              </a:rPr>
              <a:t>µF</a:t>
            </a:r>
            <a:endParaRPr sz="950">
              <a:latin typeface="Microsoft Sans Serif"/>
              <a:cs typeface="Microsoft Sans Serif"/>
            </a:endParaRPr>
          </a:p>
        </p:txBody>
      </p:sp>
      <p:sp>
        <p:nvSpPr>
          <p:cNvPr id="36" name="object 36"/>
          <p:cNvSpPr txBox="1"/>
          <p:nvPr/>
        </p:nvSpPr>
        <p:spPr>
          <a:xfrm>
            <a:off x="9951853" y="5231335"/>
            <a:ext cx="316865" cy="515620"/>
          </a:xfrm>
          <a:prstGeom prst="rect">
            <a:avLst/>
          </a:prstGeom>
        </p:spPr>
        <p:txBody>
          <a:bodyPr vert="horz" wrap="square" lIns="0" tIns="20955" rIns="0" bIns="0" rtlCol="0">
            <a:spAutoFit/>
          </a:bodyPr>
          <a:lstStyle/>
          <a:p>
            <a:pPr algn="ctr">
              <a:spcBef>
                <a:spcPts val="165"/>
              </a:spcBef>
            </a:pPr>
            <a:r>
              <a:rPr sz="1000" u="sng" spc="15" dirty="0">
                <a:uFill>
                  <a:solidFill>
                    <a:srgbClr val="000000"/>
                  </a:solidFill>
                </a:uFill>
                <a:latin typeface="Microsoft Sans Serif"/>
                <a:cs typeface="Microsoft Sans Serif"/>
              </a:rPr>
              <a:t>1</a:t>
            </a:r>
            <a:endParaRPr sz="1000">
              <a:latin typeface="Microsoft Sans Serif"/>
              <a:cs typeface="Microsoft Sans Serif"/>
            </a:endParaRPr>
          </a:p>
          <a:p>
            <a:pPr marR="13335" algn="ctr">
              <a:spcBef>
                <a:spcPts val="60"/>
              </a:spcBef>
            </a:pPr>
            <a:r>
              <a:rPr sz="1000" u="sng" spc="15" dirty="0">
                <a:uFill>
                  <a:solidFill>
                    <a:srgbClr val="010101"/>
                  </a:solidFill>
                </a:uFill>
                <a:latin typeface="Microsoft Sans Serif"/>
                <a:cs typeface="Microsoft Sans Serif"/>
              </a:rPr>
              <a:t>8</a:t>
            </a:r>
            <a:endParaRPr sz="1000">
              <a:latin typeface="Microsoft Sans Serif"/>
              <a:cs typeface="Microsoft Sans Serif"/>
            </a:endParaRPr>
          </a:p>
          <a:p>
            <a:pPr algn="ctr">
              <a:spcBef>
                <a:spcPts val="254"/>
              </a:spcBef>
            </a:pPr>
            <a:r>
              <a:rPr sz="900" spc="10" dirty="0">
                <a:latin typeface="Microsoft Sans Serif"/>
                <a:cs typeface="Microsoft Sans Serif"/>
              </a:rPr>
              <a:t>10</a:t>
            </a:r>
            <a:r>
              <a:rPr sz="900" spc="-55" dirty="0">
                <a:latin typeface="Microsoft Sans Serif"/>
                <a:cs typeface="Microsoft Sans Serif"/>
              </a:rPr>
              <a:t> </a:t>
            </a:r>
            <a:r>
              <a:rPr sz="900" spc="-15" dirty="0">
                <a:latin typeface="Microsoft Sans Serif"/>
                <a:cs typeface="Microsoft Sans Serif"/>
              </a:rPr>
              <a:t>µF</a:t>
            </a:r>
            <a:endParaRPr sz="900">
              <a:latin typeface="Microsoft Sans Serif"/>
              <a:cs typeface="Microsoft Sans Serif"/>
            </a:endParaRPr>
          </a:p>
        </p:txBody>
      </p:sp>
      <p:sp>
        <p:nvSpPr>
          <p:cNvPr id="37" name="object 37"/>
          <p:cNvSpPr txBox="1"/>
          <p:nvPr/>
        </p:nvSpPr>
        <p:spPr>
          <a:xfrm>
            <a:off x="8574506" y="5400089"/>
            <a:ext cx="353695" cy="159018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38100">
              <a:spcBef>
                <a:spcPts val="100"/>
              </a:spcBef>
            </a:pPr>
            <a:r>
              <a:rPr sz="950" spc="-10" dirty="0">
                <a:latin typeface="Microsoft Sans Serif"/>
                <a:cs typeface="Microsoft Sans Serif"/>
              </a:rPr>
              <a:t>C</a:t>
            </a:r>
            <a:r>
              <a:rPr sz="900" spc="-15" baseline="-32407" dirty="0">
                <a:latin typeface="Microsoft Sans Serif"/>
                <a:cs typeface="Microsoft Sans Serif"/>
              </a:rPr>
              <a:t>t</a:t>
            </a:r>
            <a:r>
              <a:rPr sz="950" spc="-10" dirty="0">
                <a:latin typeface="Microsoft Sans Serif"/>
                <a:cs typeface="Microsoft Sans Serif"/>
              </a:rPr>
              <a:t>=</a:t>
            </a:r>
            <a:r>
              <a:rPr sz="950" spc="-55" dirty="0">
                <a:latin typeface="Microsoft Sans Serif"/>
                <a:cs typeface="Microsoft Sans Serif"/>
              </a:rPr>
              <a:t> </a:t>
            </a:r>
            <a:r>
              <a:rPr sz="950" spc="15" dirty="0">
                <a:latin typeface="Microsoft Sans Serif"/>
                <a:cs typeface="Microsoft Sans Serif"/>
              </a:rPr>
              <a:t>1</a:t>
            </a:r>
            <a:endParaRPr sz="950">
              <a:latin typeface="Microsoft Sans Serif"/>
              <a:cs typeface="Microsoft Sans Serif"/>
            </a:endParaRPr>
          </a:p>
        </p:txBody>
      </p:sp>
      <p:sp>
        <p:nvSpPr>
          <p:cNvPr id="38" name="object 38"/>
          <p:cNvSpPr txBox="1"/>
          <p:nvPr/>
        </p:nvSpPr>
        <p:spPr>
          <a:xfrm>
            <a:off x="9105636" y="5468584"/>
            <a:ext cx="297815" cy="166712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38100">
              <a:spcBef>
                <a:spcPts val="100"/>
              </a:spcBef>
            </a:pPr>
            <a:r>
              <a:rPr sz="1000" spc="-15" dirty="0">
                <a:latin typeface="Microsoft Sans Serif"/>
                <a:cs typeface="Microsoft Sans Serif"/>
              </a:rPr>
              <a:t>+</a:t>
            </a:r>
            <a:r>
              <a:rPr sz="1000" spc="-50" dirty="0">
                <a:latin typeface="Microsoft Sans Serif"/>
                <a:cs typeface="Microsoft Sans Serif"/>
              </a:rPr>
              <a:t> </a:t>
            </a:r>
            <a:r>
              <a:rPr sz="1000" spc="-120" dirty="0">
                <a:latin typeface="Microsoft Sans Serif"/>
                <a:cs typeface="Microsoft Sans Serif"/>
              </a:rPr>
              <a:t>+</a:t>
            </a:r>
            <a:r>
              <a:rPr sz="1500" spc="-179" baseline="30555" dirty="0">
                <a:latin typeface="Microsoft Sans Serif"/>
                <a:cs typeface="Microsoft Sans Serif"/>
              </a:rPr>
              <a:t>1</a:t>
            </a:r>
            <a:endParaRPr sz="1500" baseline="30555">
              <a:latin typeface="Microsoft Sans Serif"/>
              <a:cs typeface="Microsoft Sans Serif"/>
            </a:endParaRPr>
          </a:p>
        </p:txBody>
      </p:sp>
      <p:sp>
        <p:nvSpPr>
          <p:cNvPr id="39" name="object 39"/>
          <p:cNvSpPr txBox="1"/>
          <p:nvPr/>
        </p:nvSpPr>
        <p:spPr>
          <a:xfrm>
            <a:off x="8990190" y="5239476"/>
            <a:ext cx="781050" cy="3327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  <a:tabLst>
                <a:tab pos="293370" algn="l"/>
                <a:tab pos="675005" algn="l"/>
              </a:tabLst>
            </a:pPr>
            <a:r>
              <a:rPr sz="1000" u="sng" dirty="0">
                <a:uFill>
                  <a:solidFill>
                    <a:srgbClr val="010101"/>
                  </a:solidFill>
                </a:uFill>
                <a:latin typeface="Times New Roman"/>
                <a:cs typeface="Times New Roman"/>
              </a:rPr>
              <a:t> 	</a:t>
            </a:r>
            <a:r>
              <a:rPr sz="1000" u="sng" spc="15" dirty="0">
                <a:uFill>
                  <a:solidFill>
                    <a:srgbClr val="010101"/>
                  </a:solidFill>
                </a:uFill>
                <a:latin typeface="Microsoft Sans Serif"/>
                <a:cs typeface="Microsoft Sans Serif"/>
              </a:rPr>
              <a:t>1	</a:t>
            </a:r>
            <a:endParaRPr sz="1000">
              <a:latin typeface="Microsoft Sans Serif"/>
              <a:cs typeface="Microsoft Sans Serif"/>
            </a:endParaRPr>
          </a:p>
          <a:p>
            <a:pPr marL="589915">
              <a:spcBef>
                <a:spcPts val="15"/>
              </a:spcBef>
            </a:pPr>
            <a:r>
              <a:rPr sz="1000" u="sng" spc="15" dirty="0">
                <a:uFill>
                  <a:solidFill>
                    <a:srgbClr val="010101"/>
                  </a:solidFill>
                </a:uFill>
                <a:latin typeface="Microsoft Sans Serif"/>
                <a:cs typeface="Microsoft Sans Serif"/>
              </a:rPr>
              <a:t>1</a:t>
            </a:r>
            <a:r>
              <a:rPr sz="1000" spc="-10" dirty="0">
                <a:latin typeface="Microsoft Sans Serif"/>
                <a:cs typeface="Microsoft Sans Serif"/>
              </a:rPr>
              <a:t> </a:t>
            </a:r>
            <a:r>
              <a:rPr sz="1000" spc="-15" dirty="0">
                <a:latin typeface="Microsoft Sans Serif"/>
                <a:cs typeface="Microsoft Sans Serif"/>
              </a:rPr>
              <a:t>=</a:t>
            </a:r>
            <a:endParaRPr sz="1000">
              <a:latin typeface="Microsoft Sans Serif"/>
              <a:cs typeface="Microsoft Sans Serif"/>
            </a:endParaRPr>
          </a:p>
        </p:txBody>
      </p:sp>
      <p:sp>
        <p:nvSpPr>
          <p:cNvPr id="40" name="object 40"/>
          <p:cNvSpPr txBox="1"/>
          <p:nvPr/>
        </p:nvSpPr>
        <p:spPr>
          <a:xfrm>
            <a:off x="8986945" y="5569270"/>
            <a:ext cx="668020" cy="166712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  <a:tabLst>
                <a:tab pos="286385" algn="l"/>
                <a:tab pos="574040" algn="l"/>
              </a:tabLst>
            </a:pPr>
            <a:r>
              <a:rPr sz="1000" spc="-95" dirty="0">
                <a:latin typeface="Microsoft Sans Serif"/>
                <a:cs typeface="Microsoft Sans Serif"/>
              </a:rPr>
              <a:t>C	C	C</a:t>
            </a:r>
            <a:endParaRPr sz="1000">
              <a:latin typeface="Microsoft Sans Serif"/>
              <a:cs typeface="Microsoft Sans Serif"/>
            </a:endParaRPr>
          </a:p>
        </p:txBody>
      </p:sp>
      <p:sp>
        <p:nvSpPr>
          <p:cNvPr id="41" name="object 41"/>
          <p:cNvSpPr txBox="1"/>
          <p:nvPr/>
        </p:nvSpPr>
        <p:spPr>
          <a:xfrm>
            <a:off x="10310107" y="5394543"/>
            <a:ext cx="973455" cy="159018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950" spc="-15" dirty="0">
                <a:latin typeface="Microsoft Sans Serif"/>
                <a:cs typeface="Microsoft Sans Serif"/>
              </a:rPr>
              <a:t>=</a:t>
            </a:r>
            <a:r>
              <a:rPr sz="950" spc="-25" dirty="0">
                <a:latin typeface="Microsoft Sans Serif"/>
                <a:cs typeface="Microsoft Sans Serif"/>
              </a:rPr>
              <a:t> </a:t>
            </a:r>
            <a:r>
              <a:rPr sz="950" spc="15" dirty="0">
                <a:latin typeface="Microsoft Sans Serif"/>
                <a:cs typeface="Microsoft Sans Serif"/>
              </a:rPr>
              <a:t>10</a:t>
            </a:r>
            <a:r>
              <a:rPr sz="950" spc="-20" dirty="0">
                <a:latin typeface="Microsoft Sans Serif"/>
                <a:cs typeface="Microsoft Sans Serif"/>
              </a:rPr>
              <a:t> </a:t>
            </a:r>
            <a:r>
              <a:rPr sz="950" spc="-15" dirty="0">
                <a:latin typeface="Microsoft Sans Serif"/>
                <a:cs typeface="Microsoft Sans Serif"/>
              </a:rPr>
              <a:t>µF</a:t>
            </a:r>
            <a:r>
              <a:rPr sz="950" spc="-20" dirty="0">
                <a:latin typeface="Microsoft Sans Serif"/>
                <a:cs typeface="Microsoft Sans Serif"/>
              </a:rPr>
              <a:t> </a:t>
            </a:r>
            <a:r>
              <a:rPr sz="950" spc="-15" dirty="0">
                <a:latin typeface="Microsoft Sans Serif"/>
                <a:cs typeface="Microsoft Sans Serif"/>
              </a:rPr>
              <a:t>=</a:t>
            </a:r>
            <a:r>
              <a:rPr sz="950" spc="-25" dirty="0">
                <a:latin typeface="Microsoft Sans Serif"/>
                <a:cs typeface="Microsoft Sans Serif"/>
              </a:rPr>
              <a:t> </a:t>
            </a:r>
            <a:r>
              <a:rPr sz="950" spc="5" dirty="0">
                <a:latin typeface="Microsoft Sans Serif"/>
                <a:cs typeface="Microsoft Sans Serif"/>
              </a:rPr>
              <a:t>1,25</a:t>
            </a:r>
            <a:r>
              <a:rPr sz="950" spc="-20" dirty="0">
                <a:latin typeface="Microsoft Sans Serif"/>
                <a:cs typeface="Microsoft Sans Serif"/>
              </a:rPr>
              <a:t> </a:t>
            </a:r>
            <a:r>
              <a:rPr sz="950" spc="-15" dirty="0">
                <a:latin typeface="Microsoft Sans Serif"/>
                <a:cs typeface="Microsoft Sans Serif"/>
              </a:rPr>
              <a:t>µF</a:t>
            </a:r>
            <a:endParaRPr sz="950">
              <a:latin typeface="Microsoft Sans Serif"/>
              <a:cs typeface="Microsoft Sans Serif"/>
            </a:endParaRPr>
          </a:p>
        </p:txBody>
      </p:sp>
      <p:sp>
        <p:nvSpPr>
          <p:cNvPr id="42" name="object 42"/>
          <p:cNvSpPr txBox="1"/>
          <p:nvPr/>
        </p:nvSpPr>
        <p:spPr>
          <a:xfrm>
            <a:off x="10569187" y="5502937"/>
            <a:ext cx="98425" cy="166712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1000" spc="15" dirty="0">
                <a:latin typeface="Microsoft Sans Serif"/>
                <a:cs typeface="Microsoft Sans Serif"/>
              </a:rPr>
              <a:t>8</a:t>
            </a:r>
            <a:endParaRPr sz="1000">
              <a:latin typeface="Microsoft Sans Serif"/>
              <a:cs typeface="Microsoft Sans Serif"/>
            </a:endParaRPr>
          </a:p>
        </p:txBody>
      </p:sp>
      <p:sp>
        <p:nvSpPr>
          <p:cNvPr id="43" name="object 43"/>
          <p:cNvSpPr txBox="1"/>
          <p:nvPr/>
        </p:nvSpPr>
        <p:spPr>
          <a:xfrm>
            <a:off x="9071653" y="5662361"/>
            <a:ext cx="631190" cy="105157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  <a:tabLst>
                <a:tab pos="286385" algn="l"/>
                <a:tab pos="574040" algn="l"/>
              </a:tabLst>
            </a:pPr>
            <a:r>
              <a:rPr sz="600" spc="5" dirty="0">
                <a:latin typeface="Microsoft Sans Serif"/>
                <a:cs typeface="Microsoft Sans Serif"/>
              </a:rPr>
              <a:t>1	2	3</a:t>
            </a:r>
            <a:endParaRPr sz="600">
              <a:latin typeface="Microsoft Sans Serif"/>
              <a:cs typeface="Microsoft Sans Serif"/>
            </a:endParaRPr>
          </a:p>
        </p:txBody>
      </p:sp>
      <p:sp>
        <p:nvSpPr>
          <p:cNvPr id="44" name="object 44"/>
          <p:cNvSpPr txBox="1"/>
          <p:nvPr/>
        </p:nvSpPr>
        <p:spPr>
          <a:xfrm>
            <a:off x="5761991" y="6083707"/>
            <a:ext cx="1519555" cy="14362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850" b="1" spc="5" dirty="0">
                <a:latin typeface="Arial"/>
                <a:cs typeface="Arial"/>
              </a:rPr>
              <a:t>Condensadores</a:t>
            </a:r>
            <a:r>
              <a:rPr sz="850" b="1" spc="-40" dirty="0">
                <a:latin typeface="Arial"/>
                <a:cs typeface="Arial"/>
              </a:rPr>
              <a:t> </a:t>
            </a:r>
            <a:r>
              <a:rPr sz="850" b="1" spc="30" dirty="0">
                <a:latin typeface="Arial"/>
                <a:cs typeface="Arial"/>
              </a:rPr>
              <a:t>en</a:t>
            </a:r>
            <a:r>
              <a:rPr sz="850" b="1" spc="-35" dirty="0">
                <a:latin typeface="Arial"/>
                <a:cs typeface="Arial"/>
              </a:rPr>
              <a:t> </a:t>
            </a:r>
            <a:r>
              <a:rPr sz="850" b="1" spc="25" dirty="0">
                <a:latin typeface="Arial"/>
                <a:cs typeface="Arial"/>
              </a:rPr>
              <a:t>paralelo</a:t>
            </a:r>
            <a:r>
              <a:rPr sz="850" spc="25" dirty="0">
                <a:latin typeface="Microsoft Sans Serif"/>
                <a:cs typeface="Microsoft Sans Serif"/>
              </a:rPr>
              <a:t>.</a:t>
            </a:r>
            <a:endParaRPr sz="850">
              <a:latin typeface="Microsoft Sans Serif"/>
              <a:cs typeface="Microsoft Sans Serif"/>
            </a:endParaRPr>
          </a:p>
        </p:txBody>
      </p:sp>
      <p:sp>
        <p:nvSpPr>
          <p:cNvPr id="45" name="object 45"/>
          <p:cNvSpPr txBox="1"/>
          <p:nvPr/>
        </p:nvSpPr>
        <p:spPr>
          <a:xfrm>
            <a:off x="7957769" y="6032906"/>
            <a:ext cx="4034790" cy="7569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>
              <a:lnSpc>
                <a:spcPct val="126299"/>
              </a:lnSpc>
              <a:spcBef>
                <a:spcPts val="100"/>
              </a:spcBef>
            </a:pPr>
            <a:r>
              <a:rPr sz="950" spc="35" dirty="0">
                <a:latin typeface="Microsoft Sans Serif"/>
                <a:cs typeface="Microsoft Sans Serif"/>
              </a:rPr>
              <a:t>Agregar </a:t>
            </a:r>
            <a:r>
              <a:rPr sz="950" spc="20" dirty="0">
                <a:latin typeface="Microsoft Sans Serif"/>
                <a:cs typeface="Microsoft Sans Serif"/>
              </a:rPr>
              <a:t>capacitores </a:t>
            </a:r>
            <a:r>
              <a:rPr sz="950" spc="30" dirty="0">
                <a:latin typeface="Microsoft Sans Serif"/>
                <a:cs typeface="Microsoft Sans Serif"/>
              </a:rPr>
              <a:t>en paralelo </a:t>
            </a:r>
            <a:r>
              <a:rPr sz="950" spc="40" dirty="0">
                <a:latin typeface="Microsoft Sans Serif"/>
                <a:cs typeface="Microsoft Sans Serif"/>
              </a:rPr>
              <a:t>aumenta </a:t>
            </a:r>
            <a:r>
              <a:rPr sz="950" spc="15" dirty="0">
                <a:latin typeface="Microsoft Sans Serif"/>
                <a:cs typeface="Microsoft Sans Serif"/>
              </a:rPr>
              <a:t>la capacitancia </a:t>
            </a:r>
            <a:r>
              <a:rPr sz="950" spc="30" dirty="0">
                <a:latin typeface="Microsoft Sans Serif"/>
                <a:cs typeface="Microsoft Sans Serif"/>
              </a:rPr>
              <a:t>del circuito. </a:t>
            </a:r>
            <a:r>
              <a:rPr sz="950" spc="35" dirty="0">
                <a:latin typeface="Microsoft Sans Serif"/>
                <a:cs typeface="Microsoft Sans Serif"/>
              </a:rPr>
              <a:t> </a:t>
            </a:r>
            <a:r>
              <a:rPr sz="950" spc="20" dirty="0">
                <a:latin typeface="Microsoft Sans Serif"/>
                <a:cs typeface="Microsoft Sans Serif"/>
              </a:rPr>
              <a:t>siguiente.circuito,.una.fuente.de.CA.suministra.energía.eléctrica.a.tres. </a:t>
            </a:r>
            <a:r>
              <a:rPr sz="950" spc="-240" dirty="0">
                <a:latin typeface="Microsoft Sans Serif"/>
                <a:cs typeface="Microsoft Sans Serif"/>
              </a:rPr>
              <a:t> </a:t>
            </a:r>
            <a:r>
              <a:rPr sz="950" spc="20" dirty="0">
                <a:latin typeface="Microsoft Sans Serif"/>
                <a:cs typeface="Microsoft Sans Serif"/>
              </a:rPr>
              <a:t>capacitores..La.capacitancia.total.se.determina.sumando.los.valores. </a:t>
            </a:r>
            <a:r>
              <a:rPr sz="950" spc="25" dirty="0">
                <a:latin typeface="Microsoft Sans Serif"/>
                <a:cs typeface="Microsoft Sans Serif"/>
              </a:rPr>
              <a:t> </a:t>
            </a:r>
            <a:r>
              <a:rPr sz="950" spc="20" dirty="0">
                <a:latin typeface="Microsoft Sans Serif"/>
                <a:cs typeface="Microsoft Sans Serif"/>
              </a:rPr>
              <a:t>de.los.condensadores.</a:t>
            </a:r>
            <a:endParaRPr sz="950">
              <a:latin typeface="Microsoft Sans Serif"/>
              <a:cs typeface="Microsoft Sans Serif"/>
            </a:endParaRPr>
          </a:p>
        </p:txBody>
      </p:sp>
      <p:sp>
        <p:nvSpPr>
          <p:cNvPr id="46" name="object 46"/>
          <p:cNvSpPr txBox="1"/>
          <p:nvPr/>
        </p:nvSpPr>
        <p:spPr>
          <a:xfrm>
            <a:off x="9107051" y="6936006"/>
            <a:ext cx="104775" cy="166712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1000" spc="-105" dirty="0">
                <a:latin typeface="Microsoft Sans Serif"/>
                <a:cs typeface="Microsoft Sans Serif"/>
              </a:rPr>
              <a:t>R</a:t>
            </a:r>
            <a:endParaRPr sz="1000">
              <a:latin typeface="Microsoft Sans Serif"/>
              <a:cs typeface="Microsoft Sans Serif"/>
            </a:endParaRPr>
          </a:p>
        </p:txBody>
      </p:sp>
      <p:sp>
        <p:nvSpPr>
          <p:cNvPr id="47" name="object 47"/>
          <p:cNvSpPr txBox="1"/>
          <p:nvPr/>
        </p:nvSpPr>
        <p:spPr>
          <a:xfrm>
            <a:off x="9242360" y="7390779"/>
            <a:ext cx="205104" cy="166712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38100">
              <a:spcBef>
                <a:spcPts val="100"/>
              </a:spcBef>
            </a:pPr>
            <a:r>
              <a:rPr sz="1000" spc="-25" dirty="0">
                <a:latin typeface="Microsoft Sans Serif"/>
                <a:cs typeface="Microsoft Sans Serif"/>
              </a:rPr>
              <a:t>C</a:t>
            </a:r>
            <a:r>
              <a:rPr sz="900" spc="-37" baseline="-32407" dirty="0">
                <a:latin typeface="Microsoft Sans Serif"/>
                <a:cs typeface="Microsoft Sans Serif"/>
              </a:rPr>
              <a:t>1</a:t>
            </a:r>
            <a:endParaRPr sz="900" baseline="-32407">
              <a:latin typeface="Microsoft Sans Serif"/>
              <a:cs typeface="Microsoft Sans Serif"/>
            </a:endParaRPr>
          </a:p>
        </p:txBody>
      </p:sp>
      <p:sp>
        <p:nvSpPr>
          <p:cNvPr id="48" name="object 48"/>
          <p:cNvSpPr txBox="1"/>
          <p:nvPr/>
        </p:nvSpPr>
        <p:spPr>
          <a:xfrm>
            <a:off x="9902098" y="7390779"/>
            <a:ext cx="205104" cy="166712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38100">
              <a:spcBef>
                <a:spcPts val="100"/>
              </a:spcBef>
            </a:pPr>
            <a:r>
              <a:rPr sz="1000" spc="-25" dirty="0">
                <a:latin typeface="Microsoft Sans Serif"/>
                <a:cs typeface="Microsoft Sans Serif"/>
              </a:rPr>
              <a:t>C</a:t>
            </a:r>
            <a:r>
              <a:rPr sz="900" spc="-37" baseline="-32407" dirty="0">
                <a:latin typeface="Microsoft Sans Serif"/>
                <a:cs typeface="Microsoft Sans Serif"/>
              </a:rPr>
              <a:t>2</a:t>
            </a:r>
            <a:endParaRPr sz="900" baseline="-32407">
              <a:latin typeface="Microsoft Sans Serif"/>
              <a:cs typeface="Microsoft Sans Serif"/>
            </a:endParaRPr>
          </a:p>
        </p:txBody>
      </p:sp>
      <p:sp>
        <p:nvSpPr>
          <p:cNvPr id="49" name="object 49"/>
          <p:cNvSpPr txBox="1"/>
          <p:nvPr/>
        </p:nvSpPr>
        <p:spPr>
          <a:xfrm>
            <a:off x="10556402" y="7390779"/>
            <a:ext cx="205104" cy="166712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38100">
              <a:spcBef>
                <a:spcPts val="100"/>
              </a:spcBef>
            </a:pPr>
            <a:r>
              <a:rPr sz="1000" spc="-25" dirty="0">
                <a:latin typeface="Microsoft Sans Serif"/>
                <a:cs typeface="Microsoft Sans Serif"/>
              </a:rPr>
              <a:t>C</a:t>
            </a:r>
            <a:r>
              <a:rPr sz="900" spc="-37" baseline="-32407" dirty="0">
                <a:latin typeface="Microsoft Sans Serif"/>
                <a:cs typeface="Microsoft Sans Serif"/>
              </a:rPr>
              <a:t>3</a:t>
            </a:r>
            <a:endParaRPr sz="900" baseline="-32407">
              <a:latin typeface="Microsoft Sans Serif"/>
              <a:cs typeface="Microsoft Sans Serif"/>
            </a:endParaRPr>
          </a:p>
        </p:txBody>
      </p:sp>
      <p:sp>
        <p:nvSpPr>
          <p:cNvPr id="50" name="object 50"/>
          <p:cNvSpPr txBox="1"/>
          <p:nvPr/>
        </p:nvSpPr>
        <p:spPr>
          <a:xfrm>
            <a:off x="8018739" y="7590129"/>
            <a:ext cx="577850" cy="120546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700" spc="15" dirty="0">
                <a:latin typeface="Microsoft Sans Serif"/>
                <a:cs typeface="Microsoft Sans Serif"/>
              </a:rPr>
              <a:t>Fuente</a:t>
            </a:r>
            <a:r>
              <a:rPr sz="700" spc="-40" dirty="0">
                <a:latin typeface="Microsoft Sans Serif"/>
                <a:cs typeface="Microsoft Sans Serif"/>
              </a:rPr>
              <a:t> </a:t>
            </a:r>
            <a:r>
              <a:rPr sz="700" spc="20" dirty="0">
                <a:latin typeface="Microsoft Sans Serif"/>
                <a:cs typeface="Microsoft Sans Serif"/>
              </a:rPr>
              <a:t>de</a:t>
            </a:r>
            <a:r>
              <a:rPr sz="700" spc="-40" dirty="0">
                <a:latin typeface="Microsoft Sans Serif"/>
                <a:cs typeface="Microsoft Sans Serif"/>
              </a:rPr>
              <a:t> </a:t>
            </a:r>
            <a:r>
              <a:rPr sz="700" spc="-45" dirty="0">
                <a:latin typeface="Microsoft Sans Serif"/>
                <a:cs typeface="Microsoft Sans Serif"/>
              </a:rPr>
              <a:t>CA</a:t>
            </a:r>
            <a:endParaRPr sz="700">
              <a:latin typeface="Microsoft Sans Serif"/>
              <a:cs typeface="Microsoft Sans Serif"/>
            </a:endParaRPr>
          </a:p>
        </p:txBody>
      </p:sp>
      <p:sp>
        <p:nvSpPr>
          <p:cNvPr id="51" name="object 51"/>
          <p:cNvSpPr txBox="1"/>
          <p:nvPr/>
        </p:nvSpPr>
        <p:spPr>
          <a:xfrm>
            <a:off x="9177944" y="7717310"/>
            <a:ext cx="276225" cy="166712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1000" spc="15" dirty="0">
                <a:latin typeface="Microsoft Sans Serif"/>
                <a:cs typeface="Microsoft Sans Serif"/>
              </a:rPr>
              <a:t>5</a:t>
            </a:r>
            <a:r>
              <a:rPr sz="1000" spc="-10" dirty="0">
                <a:latin typeface="Microsoft Sans Serif"/>
                <a:cs typeface="Microsoft Sans Serif"/>
              </a:rPr>
              <a:t> </a:t>
            </a:r>
            <a:r>
              <a:rPr sz="1000" spc="65" dirty="0">
                <a:latin typeface="Microsoft Sans Serif"/>
                <a:cs typeface="Microsoft Sans Serif"/>
              </a:rPr>
              <a:t>µ</a:t>
            </a:r>
            <a:r>
              <a:rPr sz="1000" spc="-95" dirty="0">
                <a:latin typeface="Microsoft Sans Serif"/>
                <a:cs typeface="Microsoft Sans Serif"/>
              </a:rPr>
              <a:t>F</a:t>
            </a:r>
            <a:endParaRPr sz="1000">
              <a:latin typeface="Microsoft Sans Serif"/>
              <a:cs typeface="Microsoft Sans Serif"/>
            </a:endParaRPr>
          </a:p>
        </p:txBody>
      </p:sp>
      <p:sp>
        <p:nvSpPr>
          <p:cNvPr id="52" name="object 52"/>
          <p:cNvSpPr txBox="1"/>
          <p:nvPr/>
        </p:nvSpPr>
        <p:spPr>
          <a:xfrm>
            <a:off x="9810532" y="7730011"/>
            <a:ext cx="316865" cy="151323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900" spc="10" dirty="0">
                <a:latin typeface="Microsoft Sans Serif"/>
                <a:cs typeface="Microsoft Sans Serif"/>
              </a:rPr>
              <a:t>10</a:t>
            </a:r>
            <a:r>
              <a:rPr sz="900" spc="-10" dirty="0">
                <a:latin typeface="Microsoft Sans Serif"/>
                <a:cs typeface="Microsoft Sans Serif"/>
              </a:rPr>
              <a:t> </a:t>
            </a:r>
            <a:r>
              <a:rPr sz="900" spc="60" dirty="0">
                <a:latin typeface="Microsoft Sans Serif"/>
                <a:cs typeface="Microsoft Sans Serif"/>
              </a:rPr>
              <a:t>µ</a:t>
            </a:r>
            <a:r>
              <a:rPr sz="900" spc="-85" dirty="0">
                <a:latin typeface="Microsoft Sans Serif"/>
                <a:cs typeface="Microsoft Sans Serif"/>
              </a:rPr>
              <a:t>F</a:t>
            </a:r>
            <a:endParaRPr sz="900">
              <a:latin typeface="Microsoft Sans Serif"/>
              <a:cs typeface="Microsoft Sans Serif"/>
            </a:endParaRPr>
          </a:p>
        </p:txBody>
      </p:sp>
      <p:sp>
        <p:nvSpPr>
          <p:cNvPr id="53" name="object 53"/>
          <p:cNvSpPr txBox="1"/>
          <p:nvPr/>
        </p:nvSpPr>
        <p:spPr>
          <a:xfrm>
            <a:off x="10464848" y="7723672"/>
            <a:ext cx="332740" cy="159018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950" spc="15" dirty="0">
                <a:latin typeface="Microsoft Sans Serif"/>
                <a:cs typeface="Microsoft Sans Serif"/>
              </a:rPr>
              <a:t>20</a:t>
            </a:r>
            <a:r>
              <a:rPr sz="950" spc="-10" dirty="0">
                <a:latin typeface="Microsoft Sans Serif"/>
                <a:cs typeface="Microsoft Sans Serif"/>
              </a:rPr>
              <a:t> </a:t>
            </a:r>
            <a:r>
              <a:rPr sz="950" spc="60" dirty="0">
                <a:latin typeface="Microsoft Sans Serif"/>
                <a:cs typeface="Microsoft Sans Serif"/>
              </a:rPr>
              <a:t>µ</a:t>
            </a:r>
            <a:r>
              <a:rPr sz="950" spc="-90" dirty="0">
                <a:latin typeface="Microsoft Sans Serif"/>
                <a:cs typeface="Microsoft Sans Serif"/>
              </a:rPr>
              <a:t>F</a:t>
            </a:r>
            <a:endParaRPr sz="950">
              <a:latin typeface="Microsoft Sans Serif"/>
              <a:cs typeface="Microsoft Sans Serif"/>
            </a:endParaRPr>
          </a:p>
        </p:txBody>
      </p:sp>
      <p:sp>
        <p:nvSpPr>
          <p:cNvPr id="54" name="object 54"/>
          <p:cNvSpPr txBox="1"/>
          <p:nvPr/>
        </p:nvSpPr>
        <p:spPr>
          <a:xfrm>
            <a:off x="8442111" y="8173076"/>
            <a:ext cx="2747010" cy="159018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38100">
              <a:spcBef>
                <a:spcPts val="100"/>
              </a:spcBef>
            </a:pPr>
            <a:r>
              <a:rPr sz="950" spc="55" dirty="0">
                <a:latin typeface="Microsoft Sans Serif"/>
                <a:cs typeface="Microsoft Sans Serif"/>
              </a:rPr>
              <a:t>d</a:t>
            </a:r>
            <a:r>
              <a:rPr sz="950" spc="-450" dirty="0">
                <a:latin typeface="Microsoft Sans Serif"/>
                <a:cs typeface="Microsoft Sans Serif"/>
              </a:rPr>
              <a:t>o</a:t>
            </a:r>
            <a:r>
              <a:rPr sz="900" spc="67" baseline="-32407" dirty="0">
                <a:latin typeface="Microsoft Sans Serif"/>
                <a:cs typeface="Microsoft Sans Serif"/>
              </a:rPr>
              <a:t>t</a:t>
            </a:r>
            <a:r>
              <a:rPr sz="900" baseline="-32407" dirty="0">
                <a:latin typeface="Microsoft Sans Serif"/>
                <a:cs typeface="Microsoft Sans Serif"/>
              </a:rPr>
              <a:t>  </a:t>
            </a:r>
            <a:r>
              <a:rPr sz="900" spc="60" baseline="-32407" dirty="0">
                <a:latin typeface="Microsoft Sans Serif"/>
                <a:cs typeface="Microsoft Sans Serif"/>
              </a:rPr>
              <a:t> </a:t>
            </a:r>
            <a:r>
              <a:rPr sz="950" spc="-15" dirty="0">
                <a:latin typeface="Microsoft Sans Serif"/>
                <a:cs typeface="Microsoft Sans Serif"/>
              </a:rPr>
              <a:t>=</a:t>
            </a:r>
            <a:r>
              <a:rPr sz="950" spc="-10" dirty="0">
                <a:latin typeface="Microsoft Sans Serif"/>
                <a:cs typeface="Microsoft Sans Serif"/>
              </a:rPr>
              <a:t> </a:t>
            </a:r>
            <a:r>
              <a:rPr sz="950" spc="15" dirty="0">
                <a:latin typeface="Microsoft Sans Serif"/>
                <a:cs typeface="Microsoft Sans Serif"/>
              </a:rPr>
              <a:t>d</a:t>
            </a:r>
            <a:r>
              <a:rPr sz="900" spc="-457" baseline="-32407" dirty="0">
                <a:latin typeface="Microsoft Sans Serif"/>
                <a:cs typeface="Microsoft Sans Serif"/>
              </a:rPr>
              <a:t>1</a:t>
            </a:r>
            <a:r>
              <a:rPr sz="950" spc="45" dirty="0">
                <a:latin typeface="Microsoft Sans Serif"/>
                <a:cs typeface="Microsoft Sans Serif"/>
              </a:rPr>
              <a:t>o</a:t>
            </a:r>
            <a:r>
              <a:rPr sz="950" spc="-10" dirty="0">
                <a:latin typeface="Microsoft Sans Serif"/>
                <a:cs typeface="Microsoft Sans Serif"/>
              </a:rPr>
              <a:t> </a:t>
            </a:r>
            <a:r>
              <a:rPr sz="950" spc="-15" dirty="0">
                <a:latin typeface="Microsoft Sans Serif"/>
                <a:cs typeface="Microsoft Sans Serif"/>
              </a:rPr>
              <a:t>+</a:t>
            </a:r>
            <a:r>
              <a:rPr sz="950" spc="-10" dirty="0">
                <a:latin typeface="Microsoft Sans Serif"/>
                <a:cs typeface="Microsoft Sans Serif"/>
              </a:rPr>
              <a:t> </a:t>
            </a:r>
            <a:r>
              <a:rPr sz="950" spc="25" dirty="0">
                <a:latin typeface="Microsoft Sans Serif"/>
                <a:cs typeface="Microsoft Sans Serif"/>
              </a:rPr>
              <a:t>d</a:t>
            </a:r>
            <a:r>
              <a:rPr sz="900" spc="-472" baseline="-32407" dirty="0">
                <a:latin typeface="Microsoft Sans Serif"/>
                <a:cs typeface="Microsoft Sans Serif"/>
              </a:rPr>
              <a:t>2</a:t>
            </a:r>
            <a:r>
              <a:rPr sz="950" spc="45" dirty="0">
                <a:latin typeface="Microsoft Sans Serif"/>
                <a:cs typeface="Microsoft Sans Serif"/>
              </a:rPr>
              <a:t>o</a:t>
            </a:r>
            <a:r>
              <a:rPr sz="950" spc="-10" dirty="0">
                <a:latin typeface="Microsoft Sans Serif"/>
                <a:cs typeface="Microsoft Sans Serif"/>
              </a:rPr>
              <a:t> </a:t>
            </a:r>
            <a:r>
              <a:rPr sz="950" spc="-15" dirty="0">
                <a:latin typeface="Microsoft Sans Serif"/>
                <a:cs typeface="Microsoft Sans Serif"/>
              </a:rPr>
              <a:t>+</a:t>
            </a:r>
            <a:r>
              <a:rPr sz="950" spc="-10" dirty="0">
                <a:latin typeface="Microsoft Sans Serif"/>
                <a:cs typeface="Microsoft Sans Serif"/>
              </a:rPr>
              <a:t> </a:t>
            </a:r>
            <a:r>
              <a:rPr sz="950" spc="35" dirty="0">
                <a:latin typeface="Microsoft Sans Serif"/>
                <a:cs typeface="Microsoft Sans Serif"/>
              </a:rPr>
              <a:t>d</a:t>
            </a:r>
            <a:r>
              <a:rPr sz="900" spc="-487" baseline="-32407" dirty="0">
                <a:latin typeface="Microsoft Sans Serif"/>
                <a:cs typeface="Microsoft Sans Serif"/>
              </a:rPr>
              <a:t>3</a:t>
            </a:r>
            <a:r>
              <a:rPr sz="950" spc="45" dirty="0">
                <a:latin typeface="Microsoft Sans Serif"/>
                <a:cs typeface="Microsoft Sans Serif"/>
              </a:rPr>
              <a:t>o</a:t>
            </a:r>
            <a:r>
              <a:rPr sz="950" spc="-10" dirty="0">
                <a:latin typeface="Microsoft Sans Serif"/>
                <a:cs typeface="Microsoft Sans Serif"/>
              </a:rPr>
              <a:t> </a:t>
            </a:r>
            <a:r>
              <a:rPr sz="950" spc="-15" dirty="0">
                <a:latin typeface="Microsoft Sans Serif"/>
                <a:cs typeface="Microsoft Sans Serif"/>
              </a:rPr>
              <a:t>=</a:t>
            </a:r>
            <a:r>
              <a:rPr sz="950" spc="-10" dirty="0">
                <a:latin typeface="Microsoft Sans Serif"/>
                <a:cs typeface="Microsoft Sans Serif"/>
              </a:rPr>
              <a:t> </a:t>
            </a:r>
            <a:r>
              <a:rPr sz="950" spc="15" dirty="0">
                <a:latin typeface="Microsoft Sans Serif"/>
                <a:cs typeface="Microsoft Sans Serif"/>
              </a:rPr>
              <a:t>5</a:t>
            </a:r>
            <a:r>
              <a:rPr sz="950" spc="-10" dirty="0">
                <a:latin typeface="Microsoft Sans Serif"/>
                <a:cs typeface="Microsoft Sans Serif"/>
              </a:rPr>
              <a:t> </a:t>
            </a:r>
            <a:r>
              <a:rPr sz="950" spc="60" dirty="0">
                <a:latin typeface="Microsoft Sans Serif"/>
                <a:cs typeface="Microsoft Sans Serif"/>
              </a:rPr>
              <a:t>µ</a:t>
            </a:r>
            <a:r>
              <a:rPr sz="950" spc="-90" dirty="0">
                <a:latin typeface="Microsoft Sans Serif"/>
                <a:cs typeface="Microsoft Sans Serif"/>
              </a:rPr>
              <a:t>F</a:t>
            </a:r>
            <a:r>
              <a:rPr sz="950" spc="-10" dirty="0">
                <a:latin typeface="Microsoft Sans Serif"/>
                <a:cs typeface="Microsoft Sans Serif"/>
              </a:rPr>
              <a:t> </a:t>
            </a:r>
            <a:r>
              <a:rPr sz="950" spc="-15" dirty="0">
                <a:latin typeface="Microsoft Sans Serif"/>
                <a:cs typeface="Microsoft Sans Serif"/>
              </a:rPr>
              <a:t>+</a:t>
            </a:r>
            <a:r>
              <a:rPr sz="950" spc="-10" dirty="0">
                <a:latin typeface="Microsoft Sans Serif"/>
                <a:cs typeface="Microsoft Sans Serif"/>
              </a:rPr>
              <a:t> </a:t>
            </a:r>
            <a:r>
              <a:rPr sz="950" spc="15" dirty="0">
                <a:latin typeface="Microsoft Sans Serif"/>
                <a:cs typeface="Microsoft Sans Serif"/>
              </a:rPr>
              <a:t>10</a:t>
            </a:r>
            <a:r>
              <a:rPr sz="950" spc="-10" dirty="0">
                <a:latin typeface="Microsoft Sans Serif"/>
                <a:cs typeface="Microsoft Sans Serif"/>
              </a:rPr>
              <a:t> </a:t>
            </a:r>
            <a:r>
              <a:rPr sz="950" spc="60" dirty="0">
                <a:latin typeface="Microsoft Sans Serif"/>
                <a:cs typeface="Microsoft Sans Serif"/>
              </a:rPr>
              <a:t>µ</a:t>
            </a:r>
            <a:r>
              <a:rPr sz="950" spc="-90" dirty="0">
                <a:latin typeface="Microsoft Sans Serif"/>
                <a:cs typeface="Microsoft Sans Serif"/>
              </a:rPr>
              <a:t>F</a:t>
            </a:r>
            <a:r>
              <a:rPr sz="950" spc="-10" dirty="0">
                <a:latin typeface="Microsoft Sans Serif"/>
                <a:cs typeface="Microsoft Sans Serif"/>
              </a:rPr>
              <a:t> </a:t>
            </a:r>
            <a:r>
              <a:rPr sz="950" spc="-15" dirty="0">
                <a:latin typeface="Microsoft Sans Serif"/>
                <a:cs typeface="Microsoft Sans Serif"/>
              </a:rPr>
              <a:t>+</a:t>
            </a:r>
            <a:r>
              <a:rPr sz="950" spc="-10" dirty="0">
                <a:latin typeface="Microsoft Sans Serif"/>
                <a:cs typeface="Microsoft Sans Serif"/>
              </a:rPr>
              <a:t> </a:t>
            </a:r>
            <a:r>
              <a:rPr sz="950" spc="15" dirty="0">
                <a:latin typeface="Microsoft Sans Serif"/>
                <a:cs typeface="Microsoft Sans Serif"/>
              </a:rPr>
              <a:t>20</a:t>
            </a:r>
            <a:r>
              <a:rPr sz="950" spc="-10" dirty="0">
                <a:latin typeface="Microsoft Sans Serif"/>
                <a:cs typeface="Microsoft Sans Serif"/>
              </a:rPr>
              <a:t> </a:t>
            </a:r>
            <a:r>
              <a:rPr sz="950" spc="60" dirty="0">
                <a:latin typeface="Microsoft Sans Serif"/>
                <a:cs typeface="Microsoft Sans Serif"/>
              </a:rPr>
              <a:t>µ</a:t>
            </a:r>
            <a:r>
              <a:rPr sz="950" spc="-90" dirty="0">
                <a:latin typeface="Microsoft Sans Serif"/>
                <a:cs typeface="Microsoft Sans Serif"/>
              </a:rPr>
              <a:t>F</a:t>
            </a:r>
            <a:r>
              <a:rPr sz="950" spc="-10" dirty="0">
                <a:latin typeface="Microsoft Sans Serif"/>
                <a:cs typeface="Microsoft Sans Serif"/>
              </a:rPr>
              <a:t> </a:t>
            </a:r>
            <a:r>
              <a:rPr sz="950" spc="-15" dirty="0">
                <a:latin typeface="Microsoft Sans Serif"/>
                <a:cs typeface="Microsoft Sans Serif"/>
              </a:rPr>
              <a:t>=</a:t>
            </a:r>
            <a:r>
              <a:rPr sz="950" spc="-10" dirty="0">
                <a:latin typeface="Microsoft Sans Serif"/>
                <a:cs typeface="Microsoft Sans Serif"/>
              </a:rPr>
              <a:t> </a:t>
            </a:r>
            <a:r>
              <a:rPr sz="950" spc="15" dirty="0">
                <a:latin typeface="Microsoft Sans Serif"/>
                <a:cs typeface="Microsoft Sans Serif"/>
              </a:rPr>
              <a:t>35</a:t>
            </a:r>
            <a:r>
              <a:rPr sz="950" spc="-10" dirty="0">
                <a:latin typeface="Microsoft Sans Serif"/>
                <a:cs typeface="Microsoft Sans Serif"/>
              </a:rPr>
              <a:t> </a:t>
            </a:r>
            <a:r>
              <a:rPr sz="950" spc="60" dirty="0">
                <a:latin typeface="Microsoft Sans Serif"/>
                <a:cs typeface="Microsoft Sans Serif"/>
              </a:rPr>
              <a:t>µ</a:t>
            </a:r>
            <a:r>
              <a:rPr sz="950" spc="-90" dirty="0">
                <a:latin typeface="Microsoft Sans Serif"/>
                <a:cs typeface="Microsoft Sans Serif"/>
              </a:rPr>
              <a:t>F</a:t>
            </a:r>
            <a:endParaRPr sz="950">
              <a:latin typeface="Microsoft Sans Serif"/>
              <a:cs typeface="Microsoft Sans Serif"/>
            </a:endParaRPr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7987423" y="539750"/>
            <a:ext cx="4300220" cy="6178550"/>
            <a:chOff x="2932823" y="539750"/>
            <a:chExt cx="4300220" cy="6178550"/>
          </a:xfrm>
        </p:grpSpPr>
        <p:sp>
          <p:nvSpPr>
            <p:cNvPr id="3" name="object 3"/>
            <p:cNvSpPr/>
            <p:nvPr/>
          </p:nvSpPr>
          <p:spPr>
            <a:xfrm>
              <a:off x="2932823" y="539750"/>
              <a:ext cx="4300220" cy="6178550"/>
            </a:xfrm>
            <a:custGeom>
              <a:avLst/>
              <a:gdLst/>
              <a:ahLst/>
              <a:cxnLst/>
              <a:rect l="l" t="t" r="r" b="b"/>
              <a:pathLst>
                <a:path w="4300220" h="6178550">
                  <a:moveTo>
                    <a:pt x="4299826" y="0"/>
                  </a:moveTo>
                  <a:lnTo>
                    <a:pt x="0" y="0"/>
                  </a:lnTo>
                  <a:lnTo>
                    <a:pt x="0" y="6178550"/>
                  </a:lnTo>
                  <a:lnTo>
                    <a:pt x="4299826" y="6178550"/>
                  </a:lnTo>
                  <a:lnTo>
                    <a:pt x="4299826" y="0"/>
                  </a:lnTo>
                  <a:close/>
                </a:path>
              </a:pathLst>
            </a:custGeom>
            <a:solidFill>
              <a:srgbClr val="D1D3D4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4" name="object 4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3360419" y="1252372"/>
              <a:ext cx="2660040" cy="805179"/>
            </a:xfrm>
            <a:prstGeom prst="rect">
              <a:avLst/>
            </a:prstGeom>
          </p:spPr>
        </p:pic>
        <p:pic>
          <p:nvPicPr>
            <p:cNvPr id="5" name="object 5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3373119" y="2750362"/>
              <a:ext cx="1927428" cy="801370"/>
            </a:xfrm>
            <a:prstGeom prst="rect">
              <a:avLst/>
            </a:prstGeom>
          </p:spPr>
        </p:pic>
        <p:sp>
          <p:nvSpPr>
            <p:cNvPr id="6" name="object 6"/>
            <p:cNvSpPr/>
            <p:nvPr/>
          </p:nvSpPr>
          <p:spPr>
            <a:xfrm>
              <a:off x="3421697" y="4754892"/>
              <a:ext cx="1613535" cy="284480"/>
            </a:xfrm>
            <a:custGeom>
              <a:avLst/>
              <a:gdLst/>
              <a:ahLst/>
              <a:cxnLst/>
              <a:rect l="l" t="t" r="r" b="b"/>
              <a:pathLst>
                <a:path w="1613535" h="284479">
                  <a:moveTo>
                    <a:pt x="8077" y="0"/>
                  </a:moveTo>
                  <a:lnTo>
                    <a:pt x="2336" y="0"/>
                  </a:lnTo>
                  <a:lnTo>
                    <a:pt x="0" y="2324"/>
                  </a:lnTo>
                  <a:lnTo>
                    <a:pt x="0" y="5194"/>
                  </a:lnTo>
                  <a:lnTo>
                    <a:pt x="0" y="281597"/>
                  </a:lnTo>
                  <a:lnTo>
                    <a:pt x="2336" y="283933"/>
                  </a:lnTo>
                  <a:lnTo>
                    <a:pt x="1611083" y="283933"/>
                  </a:lnTo>
                  <a:lnTo>
                    <a:pt x="1613420" y="281597"/>
                  </a:lnTo>
                  <a:lnTo>
                    <a:pt x="1613420" y="275843"/>
                  </a:lnTo>
                  <a:lnTo>
                    <a:pt x="1611083" y="273519"/>
                  </a:lnTo>
                  <a:lnTo>
                    <a:pt x="10413" y="273519"/>
                  </a:lnTo>
                  <a:lnTo>
                    <a:pt x="10413" y="2324"/>
                  </a:lnTo>
                  <a:lnTo>
                    <a:pt x="8077" y="0"/>
                  </a:lnTo>
                  <a:close/>
                </a:path>
              </a:pathLst>
            </a:custGeom>
            <a:solidFill>
              <a:srgbClr val="636466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7" name="object 7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3312159" y="4530090"/>
              <a:ext cx="231114" cy="231114"/>
            </a:xfrm>
            <a:prstGeom prst="rect">
              <a:avLst/>
            </a:prstGeom>
          </p:spPr>
        </p:pic>
        <p:sp>
          <p:nvSpPr>
            <p:cNvPr id="8" name="object 8"/>
            <p:cNvSpPr/>
            <p:nvPr/>
          </p:nvSpPr>
          <p:spPr>
            <a:xfrm>
              <a:off x="3421697" y="4184192"/>
              <a:ext cx="1613535" cy="854710"/>
            </a:xfrm>
            <a:custGeom>
              <a:avLst/>
              <a:gdLst/>
              <a:ahLst/>
              <a:cxnLst/>
              <a:rect l="l" t="t" r="r" b="b"/>
              <a:pathLst>
                <a:path w="1613535" h="854710">
                  <a:moveTo>
                    <a:pt x="661771" y="2349"/>
                  </a:moveTo>
                  <a:lnTo>
                    <a:pt x="659460" y="0"/>
                  </a:lnTo>
                  <a:lnTo>
                    <a:pt x="653707" y="0"/>
                  </a:lnTo>
                  <a:lnTo>
                    <a:pt x="651370" y="2349"/>
                  </a:lnTo>
                  <a:lnTo>
                    <a:pt x="651370" y="5207"/>
                  </a:lnTo>
                  <a:lnTo>
                    <a:pt x="651370" y="106464"/>
                  </a:lnTo>
                  <a:lnTo>
                    <a:pt x="444119" y="106464"/>
                  </a:lnTo>
                  <a:lnTo>
                    <a:pt x="442252" y="107657"/>
                  </a:lnTo>
                  <a:lnTo>
                    <a:pt x="422757" y="150520"/>
                  </a:lnTo>
                  <a:lnTo>
                    <a:pt x="386626" y="55397"/>
                  </a:lnTo>
                  <a:lnTo>
                    <a:pt x="384670" y="54063"/>
                  </a:lnTo>
                  <a:lnTo>
                    <a:pt x="380339" y="54076"/>
                  </a:lnTo>
                  <a:lnTo>
                    <a:pt x="378409" y="55422"/>
                  </a:lnTo>
                  <a:lnTo>
                    <a:pt x="342722" y="150698"/>
                  </a:lnTo>
                  <a:lnTo>
                    <a:pt x="307022" y="55410"/>
                  </a:lnTo>
                  <a:lnTo>
                    <a:pt x="305092" y="54076"/>
                  </a:lnTo>
                  <a:lnTo>
                    <a:pt x="300748" y="54076"/>
                  </a:lnTo>
                  <a:lnTo>
                    <a:pt x="298805" y="55410"/>
                  </a:lnTo>
                  <a:lnTo>
                    <a:pt x="263131" y="150710"/>
                  </a:lnTo>
                  <a:lnTo>
                    <a:pt x="227431" y="55410"/>
                  </a:lnTo>
                  <a:lnTo>
                    <a:pt x="225488" y="54076"/>
                  </a:lnTo>
                  <a:lnTo>
                    <a:pt x="221145" y="54076"/>
                  </a:lnTo>
                  <a:lnTo>
                    <a:pt x="219202" y="55410"/>
                  </a:lnTo>
                  <a:lnTo>
                    <a:pt x="183553" y="150622"/>
                  </a:lnTo>
                  <a:lnTo>
                    <a:pt x="147853" y="53962"/>
                  </a:lnTo>
                  <a:lnTo>
                    <a:pt x="145948" y="52628"/>
                  </a:lnTo>
                  <a:lnTo>
                    <a:pt x="141668" y="52539"/>
                  </a:lnTo>
                  <a:lnTo>
                    <a:pt x="139738" y="53797"/>
                  </a:lnTo>
                  <a:lnTo>
                    <a:pt x="138912" y="55791"/>
                  </a:lnTo>
                  <a:lnTo>
                    <a:pt x="117906" y="106464"/>
                  </a:lnTo>
                  <a:lnTo>
                    <a:pt x="2336" y="106464"/>
                  </a:lnTo>
                  <a:lnTo>
                    <a:pt x="0" y="108775"/>
                  </a:lnTo>
                  <a:lnTo>
                    <a:pt x="0" y="353339"/>
                  </a:lnTo>
                  <a:lnTo>
                    <a:pt x="2336" y="355676"/>
                  </a:lnTo>
                  <a:lnTo>
                    <a:pt x="8077" y="355676"/>
                  </a:lnTo>
                  <a:lnTo>
                    <a:pt x="10414" y="353339"/>
                  </a:lnTo>
                  <a:lnTo>
                    <a:pt x="10414" y="116852"/>
                  </a:lnTo>
                  <a:lnTo>
                    <a:pt x="123482" y="116852"/>
                  </a:lnTo>
                  <a:lnTo>
                    <a:pt x="125374" y="115595"/>
                  </a:lnTo>
                  <a:lnTo>
                    <a:pt x="143433" y="72034"/>
                  </a:lnTo>
                  <a:lnTo>
                    <a:pt x="179387" y="169379"/>
                  </a:lnTo>
                  <a:lnTo>
                    <a:pt x="181330" y="170726"/>
                  </a:lnTo>
                  <a:lnTo>
                    <a:pt x="185686" y="170738"/>
                  </a:lnTo>
                  <a:lnTo>
                    <a:pt x="187629" y="169379"/>
                  </a:lnTo>
                  <a:lnTo>
                    <a:pt x="223316" y="74104"/>
                  </a:lnTo>
                  <a:lnTo>
                    <a:pt x="259029" y="169379"/>
                  </a:lnTo>
                  <a:lnTo>
                    <a:pt x="260959" y="170738"/>
                  </a:lnTo>
                  <a:lnTo>
                    <a:pt x="265290" y="170738"/>
                  </a:lnTo>
                  <a:lnTo>
                    <a:pt x="267233" y="169379"/>
                  </a:lnTo>
                  <a:lnTo>
                    <a:pt x="302920" y="74104"/>
                  </a:lnTo>
                  <a:lnTo>
                    <a:pt x="338620" y="169379"/>
                  </a:lnTo>
                  <a:lnTo>
                    <a:pt x="340563" y="170726"/>
                  </a:lnTo>
                  <a:lnTo>
                    <a:pt x="344906" y="170726"/>
                  </a:lnTo>
                  <a:lnTo>
                    <a:pt x="346837" y="169379"/>
                  </a:lnTo>
                  <a:lnTo>
                    <a:pt x="382562" y="74015"/>
                  </a:lnTo>
                  <a:lnTo>
                    <a:pt x="418211" y="167843"/>
                  </a:lnTo>
                  <a:lnTo>
                    <a:pt x="420052" y="169176"/>
                  </a:lnTo>
                  <a:lnTo>
                    <a:pt x="424256" y="169303"/>
                  </a:lnTo>
                  <a:lnTo>
                    <a:pt x="426186" y="168097"/>
                  </a:lnTo>
                  <a:lnTo>
                    <a:pt x="449503" y="116852"/>
                  </a:lnTo>
                  <a:lnTo>
                    <a:pt x="651370" y="116852"/>
                  </a:lnTo>
                  <a:lnTo>
                    <a:pt x="651370" y="217258"/>
                  </a:lnTo>
                  <a:lnTo>
                    <a:pt x="653707" y="219583"/>
                  </a:lnTo>
                  <a:lnTo>
                    <a:pt x="659460" y="219583"/>
                  </a:lnTo>
                  <a:lnTo>
                    <a:pt x="661771" y="217258"/>
                  </a:lnTo>
                  <a:lnTo>
                    <a:pt x="661771" y="2349"/>
                  </a:lnTo>
                  <a:close/>
                </a:path>
                <a:path w="1613535" h="854710">
                  <a:moveTo>
                    <a:pt x="995375" y="2336"/>
                  </a:moveTo>
                  <a:lnTo>
                    <a:pt x="993051" y="0"/>
                  </a:lnTo>
                  <a:lnTo>
                    <a:pt x="987285" y="0"/>
                  </a:lnTo>
                  <a:lnTo>
                    <a:pt x="984973" y="2336"/>
                  </a:lnTo>
                  <a:lnTo>
                    <a:pt x="984973" y="5207"/>
                  </a:lnTo>
                  <a:lnTo>
                    <a:pt x="984973" y="106464"/>
                  </a:lnTo>
                  <a:lnTo>
                    <a:pt x="714603" y="106464"/>
                  </a:lnTo>
                  <a:lnTo>
                    <a:pt x="714603" y="2349"/>
                  </a:lnTo>
                  <a:lnTo>
                    <a:pt x="712266" y="0"/>
                  </a:lnTo>
                  <a:lnTo>
                    <a:pt x="706513" y="0"/>
                  </a:lnTo>
                  <a:lnTo>
                    <a:pt x="704176" y="2349"/>
                  </a:lnTo>
                  <a:lnTo>
                    <a:pt x="704176" y="5207"/>
                  </a:lnTo>
                  <a:lnTo>
                    <a:pt x="704176" y="217258"/>
                  </a:lnTo>
                  <a:lnTo>
                    <a:pt x="706513" y="219583"/>
                  </a:lnTo>
                  <a:lnTo>
                    <a:pt x="712266" y="219583"/>
                  </a:lnTo>
                  <a:lnTo>
                    <a:pt x="714603" y="217258"/>
                  </a:lnTo>
                  <a:lnTo>
                    <a:pt x="714603" y="116852"/>
                  </a:lnTo>
                  <a:lnTo>
                    <a:pt x="984973" y="116852"/>
                  </a:lnTo>
                  <a:lnTo>
                    <a:pt x="984973" y="217258"/>
                  </a:lnTo>
                  <a:lnTo>
                    <a:pt x="987285" y="219583"/>
                  </a:lnTo>
                  <a:lnTo>
                    <a:pt x="993051" y="219583"/>
                  </a:lnTo>
                  <a:lnTo>
                    <a:pt x="995375" y="217258"/>
                  </a:lnTo>
                  <a:lnTo>
                    <a:pt x="995375" y="2336"/>
                  </a:lnTo>
                  <a:close/>
                </a:path>
                <a:path w="1613535" h="854710">
                  <a:moveTo>
                    <a:pt x="1328915" y="2336"/>
                  </a:moveTo>
                  <a:lnTo>
                    <a:pt x="1326591" y="0"/>
                  </a:lnTo>
                  <a:lnTo>
                    <a:pt x="1320838" y="0"/>
                  </a:lnTo>
                  <a:lnTo>
                    <a:pt x="1318514" y="2336"/>
                  </a:lnTo>
                  <a:lnTo>
                    <a:pt x="1318514" y="5207"/>
                  </a:lnTo>
                  <a:lnTo>
                    <a:pt x="1318514" y="106464"/>
                  </a:lnTo>
                  <a:lnTo>
                    <a:pt x="1048194" y="106464"/>
                  </a:lnTo>
                  <a:lnTo>
                    <a:pt x="1048194" y="2336"/>
                  </a:lnTo>
                  <a:lnTo>
                    <a:pt x="1045857" y="0"/>
                  </a:lnTo>
                  <a:lnTo>
                    <a:pt x="1040117" y="0"/>
                  </a:lnTo>
                  <a:lnTo>
                    <a:pt x="1037793" y="2336"/>
                  </a:lnTo>
                  <a:lnTo>
                    <a:pt x="1037793" y="5207"/>
                  </a:lnTo>
                  <a:lnTo>
                    <a:pt x="1037793" y="217258"/>
                  </a:lnTo>
                  <a:lnTo>
                    <a:pt x="1040117" y="219583"/>
                  </a:lnTo>
                  <a:lnTo>
                    <a:pt x="1045857" y="219583"/>
                  </a:lnTo>
                  <a:lnTo>
                    <a:pt x="1048194" y="217258"/>
                  </a:lnTo>
                  <a:lnTo>
                    <a:pt x="1048194" y="116852"/>
                  </a:lnTo>
                  <a:lnTo>
                    <a:pt x="1318514" y="116852"/>
                  </a:lnTo>
                  <a:lnTo>
                    <a:pt x="1318514" y="217258"/>
                  </a:lnTo>
                  <a:lnTo>
                    <a:pt x="1320838" y="219583"/>
                  </a:lnTo>
                  <a:lnTo>
                    <a:pt x="1326591" y="219583"/>
                  </a:lnTo>
                  <a:lnTo>
                    <a:pt x="1328915" y="217258"/>
                  </a:lnTo>
                  <a:lnTo>
                    <a:pt x="1328915" y="2336"/>
                  </a:lnTo>
                  <a:close/>
                </a:path>
                <a:path w="1613535" h="854710">
                  <a:moveTo>
                    <a:pt x="1613420" y="108775"/>
                  </a:moveTo>
                  <a:lnTo>
                    <a:pt x="1611083" y="106464"/>
                  </a:lnTo>
                  <a:lnTo>
                    <a:pt x="1383030" y="106464"/>
                  </a:lnTo>
                  <a:lnTo>
                    <a:pt x="1381747" y="106464"/>
                  </a:lnTo>
                  <a:lnTo>
                    <a:pt x="1381747" y="2336"/>
                  </a:lnTo>
                  <a:lnTo>
                    <a:pt x="1379410" y="0"/>
                  </a:lnTo>
                  <a:lnTo>
                    <a:pt x="1373670" y="0"/>
                  </a:lnTo>
                  <a:lnTo>
                    <a:pt x="1371333" y="2336"/>
                  </a:lnTo>
                  <a:lnTo>
                    <a:pt x="1371333" y="5207"/>
                  </a:lnTo>
                  <a:lnTo>
                    <a:pt x="1371333" y="217258"/>
                  </a:lnTo>
                  <a:lnTo>
                    <a:pt x="1373670" y="219583"/>
                  </a:lnTo>
                  <a:lnTo>
                    <a:pt x="1379410" y="219583"/>
                  </a:lnTo>
                  <a:lnTo>
                    <a:pt x="1381747" y="217258"/>
                  </a:lnTo>
                  <a:lnTo>
                    <a:pt x="1381747" y="116852"/>
                  </a:lnTo>
                  <a:lnTo>
                    <a:pt x="1603006" y="116852"/>
                  </a:lnTo>
                  <a:lnTo>
                    <a:pt x="1603006" y="844219"/>
                  </a:lnTo>
                  <a:lnTo>
                    <a:pt x="10414" y="844219"/>
                  </a:lnTo>
                  <a:lnTo>
                    <a:pt x="10414" y="573024"/>
                  </a:lnTo>
                  <a:lnTo>
                    <a:pt x="8077" y="570699"/>
                  </a:lnTo>
                  <a:lnTo>
                    <a:pt x="2336" y="570699"/>
                  </a:lnTo>
                  <a:lnTo>
                    <a:pt x="0" y="573024"/>
                  </a:lnTo>
                  <a:lnTo>
                    <a:pt x="0" y="852297"/>
                  </a:lnTo>
                  <a:lnTo>
                    <a:pt x="2336" y="854633"/>
                  </a:lnTo>
                  <a:lnTo>
                    <a:pt x="1611083" y="854633"/>
                  </a:lnTo>
                  <a:lnTo>
                    <a:pt x="1613420" y="852297"/>
                  </a:lnTo>
                  <a:lnTo>
                    <a:pt x="1613420" y="108775"/>
                  </a:lnTo>
                  <a:close/>
                </a:path>
              </a:pathLst>
            </a:custGeom>
            <a:solidFill>
              <a:srgbClr val="636466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9" name="object 9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3312159" y="6017577"/>
              <a:ext cx="231101" cy="231089"/>
            </a:xfrm>
            <a:prstGeom prst="rect">
              <a:avLst/>
            </a:prstGeom>
          </p:spPr>
        </p:pic>
        <p:sp>
          <p:nvSpPr>
            <p:cNvPr id="10" name="object 10"/>
            <p:cNvSpPr/>
            <p:nvPr/>
          </p:nvSpPr>
          <p:spPr>
            <a:xfrm>
              <a:off x="3421697" y="5724194"/>
              <a:ext cx="1718310" cy="802640"/>
            </a:xfrm>
            <a:custGeom>
              <a:avLst/>
              <a:gdLst/>
              <a:ahLst/>
              <a:cxnLst/>
              <a:rect l="l" t="t" r="r" b="b"/>
              <a:pathLst>
                <a:path w="1718310" h="802640">
                  <a:moveTo>
                    <a:pt x="1718017" y="452424"/>
                  </a:moveTo>
                  <a:lnTo>
                    <a:pt x="1715681" y="450100"/>
                  </a:lnTo>
                  <a:lnTo>
                    <a:pt x="1611083" y="450100"/>
                  </a:lnTo>
                  <a:lnTo>
                    <a:pt x="1605330" y="450100"/>
                  </a:lnTo>
                  <a:lnTo>
                    <a:pt x="1503603" y="450100"/>
                  </a:lnTo>
                  <a:lnTo>
                    <a:pt x="1500720" y="450100"/>
                  </a:lnTo>
                  <a:lnTo>
                    <a:pt x="1498396" y="452424"/>
                  </a:lnTo>
                  <a:lnTo>
                    <a:pt x="1498396" y="458177"/>
                  </a:lnTo>
                  <a:lnTo>
                    <a:pt x="1500720" y="460502"/>
                  </a:lnTo>
                  <a:lnTo>
                    <a:pt x="1602994" y="460502"/>
                  </a:lnTo>
                  <a:lnTo>
                    <a:pt x="1602994" y="791692"/>
                  </a:lnTo>
                  <a:lnTo>
                    <a:pt x="1093216" y="791692"/>
                  </a:lnTo>
                  <a:lnTo>
                    <a:pt x="1093216" y="460502"/>
                  </a:lnTo>
                  <a:lnTo>
                    <a:pt x="1195476" y="460502"/>
                  </a:lnTo>
                  <a:lnTo>
                    <a:pt x="1197813" y="458177"/>
                  </a:lnTo>
                  <a:lnTo>
                    <a:pt x="1197813" y="452424"/>
                  </a:lnTo>
                  <a:lnTo>
                    <a:pt x="1195476" y="450100"/>
                  </a:lnTo>
                  <a:lnTo>
                    <a:pt x="1090891" y="450100"/>
                  </a:lnTo>
                  <a:lnTo>
                    <a:pt x="1085151" y="450100"/>
                  </a:lnTo>
                  <a:lnTo>
                    <a:pt x="983411" y="450100"/>
                  </a:lnTo>
                  <a:lnTo>
                    <a:pt x="980541" y="450100"/>
                  </a:lnTo>
                  <a:lnTo>
                    <a:pt x="978204" y="452424"/>
                  </a:lnTo>
                  <a:lnTo>
                    <a:pt x="978204" y="458177"/>
                  </a:lnTo>
                  <a:lnTo>
                    <a:pt x="980541" y="460502"/>
                  </a:lnTo>
                  <a:lnTo>
                    <a:pt x="1082802" y="460502"/>
                  </a:lnTo>
                  <a:lnTo>
                    <a:pt x="1082802" y="791692"/>
                  </a:lnTo>
                  <a:lnTo>
                    <a:pt x="566089" y="791692"/>
                  </a:lnTo>
                  <a:lnTo>
                    <a:pt x="566089" y="460502"/>
                  </a:lnTo>
                  <a:lnTo>
                    <a:pt x="668362" y="460502"/>
                  </a:lnTo>
                  <a:lnTo>
                    <a:pt x="670687" y="458177"/>
                  </a:lnTo>
                  <a:lnTo>
                    <a:pt x="670687" y="452424"/>
                  </a:lnTo>
                  <a:lnTo>
                    <a:pt x="668362" y="450100"/>
                  </a:lnTo>
                  <a:lnTo>
                    <a:pt x="563765" y="450100"/>
                  </a:lnTo>
                  <a:lnTo>
                    <a:pt x="558012" y="450100"/>
                  </a:lnTo>
                  <a:lnTo>
                    <a:pt x="456285" y="450100"/>
                  </a:lnTo>
                  <a:lnTo>
                    <a:pt x="453415" y="450100"/>
                  </a:lnTo>
                  <a:lnTo>
                    <a:pt x="451091" y="452424"/>
                  </a:lnTo>
                  <a:lnTo>
                    <a:pt x="451091" y="458177"/>
                  </a:lnTo>
                  <a:lnTo>
                    <a:pt x="453415" y="460502"/>
                  </a:lnTo>
                  <a:lnTo>
                    <a:pt x="555688" y="460502"/>
                  </a:lnTo>
                  <a:lnTo>
                    <a:pt x="555688" y="791692"/>
                  </a:lnTo>
                  <a:lnTo>
                    <a:pt x="10401" y="791692"/>
                  </a:lnTo>
                  <a:lnTo>
                    <a:pt x="10401" y="520484"/>
                  </a:lnTo>
                  <a:lnTo>
                    <a:pt x="8064" y="518172"/>
                  </a:lnTo>
                  <a:lnTo>
                    <a:pt x="2324" y="518172"/>
                  </a:lnTo>
                  <a:lnTo>
                    <a:pt x="0" y="520484"/>
                  </a:lnTo>
                  <a:lnTo>
                    <a:pt x="0" y="799769"/>
                  </a:lnTo>
                  <a:lnTo>
                    <a:pt x="2324" y="802093"/>
                  </a:lnTo>
                  <a:lnTo>
                    <a:pt x="558012" y="802093"/>
                  </a:lnTo>
                  <a:lnTo>
                    <a:pt x="563765" y="802093"/>
                  </a:lnTo>
                  <a:lnTo>
                    <a:pt x="1085151" y="802093"/>
                  </a:lnTo>
                  <a:lnTo>
                    <a:pt x="1090891" y="802093"/>
                  </a:lnTo>
                  <a:lnTo>
                    <a:pt x="1611083" y="802093"/>
                  </a:lnTo>
                  <a:lnTo>
                    <a:pt x="1613408" y="799769"/>
                  </a:lnTo>
                  <a:lnTo>
                    <a:pt x="1613408" y="460502"/>
                  </a:lnTo>
                  <a:lnTo>
                    <a:pt x="1715681" y="460502"/>
                  </a:lnTo>
                  <a:lnTo>
                    <a:pt x="1718017" y="458177"/>
                  </a:lnTo>
                  <a:lnTo>
                    <a:pt x="1718017" y="452424"/>
                  </a:lnTo>
                  <a:close/>
                </a:path>
                <a:path w="1718310" h="802640">
                  <a:moveTo>
                    <a:pt x="1718017" y="391820"/>
                  </a:moveTo>
                  <a:lnTo>
                    <a:pt x="1715681" y="389483"/>
                  </a:lnTo>
                  <a:lnTo>
                    <a:pt x="1613408" y="389483"/>
                  </a:lnTo>
                  <a:lnTo>
                    <a:pt x="1613408" y="56261"/>
                  </a:lnTo>
                  <a:lnTo>
                    <a:pt x="1611083" y="53924"/>
                  </a:lnTo>
                  <a:lnTo>
                    <a:pt x="1090891" y="53924"/>
                  </a:lnTo>
                  <a:lnTo>
                    <a:pt x="1085151" y="53924"/>
                  </a:lnTo>
                  <a:lnTo>
                    <a:pt x="563765" y="53924"/>
                  </a:lnTo>
                  <a:lnTo>
                    <a:pt x="558012" y="53924"/>
                  </a:lnTo>
                  <a:lnTo>
                    <a:pt x="444106" y="53924"/>
                  </a:lnTo>
                  <a:lnTo>
                    <a:pt x="442252" y="55118"/>
                  </a:lnTo>
                  <a:lnTo>
                    <a:pt x="422744" y="98005"/>
                  </a:lnTo>
                  <a:lnTo>
                    <a:pt x="386613" y="2882"/>
                  </a:lnTo>
                  <a:lnTo>
                    <a:pt x="384670" y="1536"/>
                  </a:lnTo>
                  <a:lnTo>
                    <a:pt x="380339" y="1536"/>
                  </a:lnTo>
                  <a:lnTo>
                    <a:pt x="378409" y="2895"/>
                  </a:lnTo>
                  <a:lnTo>
                    <a:pt x="342722" y="98171"/>
                  </a:lnTo>
                  <a:lnTo>
                    <a:pt x="307022" y="2882"/>
                  </a:lnTo>
                  <a:lnTo>
                    <a:pt x="305079" y="1536"/>
                  </a:lnTo>
                  <a:lnTo>
                    <a:pt x="300736" y="1536"/>
                  </a:lnTo>
                  <a:lnTo>
                    <a:pt x="298792" y="2882"/>
                  </a:lnTo>
                  <a:lnTo>
                    <a:pt x="263105" y="98171"/>
                  </a:lnTo>
                  <a:lnTo>
                    <a:pt x="227418" y="2882"/>
                  </a:lnTo>
                  <a:lnTo>
                    <a:pt x="225475" y="1536"/>
                  </a:lnTo>
                  <a:lnTo>
                    <a:pt x="221145" y="1536"/>
                  </a:lnTo>
                  <a:lnTo>
                    <a:pt x="219189" y="2882"/>
                  </a:lnTo>
                  <a:lnTo>
                    <a:pt x="183540" y="98082"/>
                  </a:lnTo>
                  <a:lnTo>
                    <a:pt x="147840" y="1435"/>
                  </a:lnTo>
                  <a:lnTo>
                    <a:pt x="145948" y="101"/>
                  </a:lnTo>
                  <a:lnTo>
                    <a:pt x="141668" y="0"/>
                  </a:lnTo>
                  <a:lnTo>
                    <a:pt x="139712" y="1295"/>
                  </a:lnTo>
                  <a:lnTo>
                    <a:pt x="138899" y="3263"/>
                  </a:lnTo>
                  <a:lnTo>
                    <a:pt x="117881" y="53924"/>
                  </a:lnTo>
                  <a:lnTo>
                    <a:pt x="2324" y="53924"/>
                  </a:lnTo>
                  <a:lnTo>
                    <a:pt x="0" y="56261"/>
                  </a:lnTo>
                  <a:lnTo>
                    <a:pt x="0" y="300824"/>
                  </a:lnTo>
                  <a:lnTo>
                    <a:pt x="2324" y="303149"/>
                  </a:lnTo>
                  <a:lnTo>
                    <a:pt x="8064" y="303149"/>
                  </a:lnTo>
                  <a:lnTo>
                    <a:pt x="10401" y="300824"/>
                  </a:lnTo>
                  <a:lnTo>
                    <a:pt x="10401" y="64338"/>
                  </a:lnTo>
                  <a:lnTo>
                    <a:pt x="123456" y="64338"/>
                  </a:lnTo>
                  <a:lnTo>
                    <a:pt x="125361" y="63068"/>
                  </a:lnTo>
                  <a:lnTo>
                    <a:pt x="143421" y="19494"/>
                  </a:lnTo>
                  <a:lnTo>
                    <a:pt x="179387" y="116852"/>
                  </a:lnTo>
                  <a:lnTo>
                    <a:pt x="181317" y="118211"/>
                  </a:lnTo>
                  <a:lnTo>
                    <a:pt x="185674" y="118224"/>
                  </a:lnTo>
                  <a:lnTo>
                    <a:pt x="187617" y="116865"/>
                  </a:lnTo>
                  <a:lnTo>
                    <a:pt x="223304" y="21577"/>
                  </a:lnTo>
                  <a:lnTo>
                    <a:pt x="259003" y="116865"/>
                  </a:lnTo>
                  <a:lnTo>
                    <a:pt x="260946" y="118224"/>
                  </a:lnTo>
                  <a:lnTo>
                    <a:pt x="265277" y="118224"/>
                  </a:lnTo>
                  <a:lnTo>
                    <a:pt x="267220" y="116865"/>
                  </a:lnTo>
                  <a:lnTo>
                    <a:pt x="302907" y="21577"/>
                  </a:lnTo>
                  <a:lnTo>
                    <a:pt x="338607" y="116865"/>
                  </a:lnTo>
                  <a:lnTo>
                    <a:pt x="340550" y="118211"/>
                  </a:lnTo>
                  <a:lnTo>
                    <a:pt x="344881" y="118211"/>
                  </a:lnTo>
                  <a:lnTo>
                    <a:pt x="346824" y="116865"/>
                  </a:lnTo>
                  <a:lnTo>
                    <a:pt x="382549" y="21475"/>
                  </a:lnTo>
                  <a:lnTo>
                    <a:pt x="418185" y="115316"/>
                  </a:lnTo>
                  <a:lnTo>
                    <a:pt x="420039" y="116649"/>
                  </a:lnTo>
                  <a:lnTo>
                    <a:pt x="424243" y="116776"/>
                  </a:lnTo>
                  <a:lnTo>
                    <a:pt x="426173" y="115595"/>
                  </a:lnTo>
                  <a:lnTo>
                    <a:pt x="449491" y="64338"/>
                  </a:lnTo>
                  <a:lnTo>
                    <a:pt x="555688" y="64338"/>
                  </a:lnTo>
                  <a:lnTo>
                    <a:pt x="555688" y="389483"/>
                  </a:lnTo>
                  <a:lnTo>
                    <a:pt x="456285" y="389483"/>
                  </a:lnTo>
                  <a:lnTo>
                    <a:pt x="453415" y="389483"/>
                  </a:lnTo>
                  <a:lnTo>
                    <a:pt x="451091" y="391820"/>
                  </a:lnTo>
                  <a:lnTo>
                    <a:pt x="451091" y="397560"/>
                  </a:lnTo>
                  <a:lnTo>
                    <a:pt x="453415" y="399884"/>
                  </a:lnTo>
                  <a:lnTo>
                    <a:pt x="558012" y="399884"/>
                  </a:lnTo>
                  <a:lnTo>
                    <a:pt x="563765" y="399884"/>
                  </a:lnTo>
                  <a:lnTo>
                    <a:pt x="668362" y="399884"/>
                  </a:lnTo>
                  <a:lnTo>
                    <a:pt x="670687" y="397560"/>
                  </a:lnTo>
                  <a:lnTo>
                    <a:pt x="670687" y="391820"/>
                  </a:lnTo>
                  <a:lnTo>
                    <a:pt x="668362" y="389483"/>
                  </a:lnTo>
                  <a:lnTo>
                    <a:pt x="566089" y="389483"/>
                  </a:lnTo>
                  <a:lnTo>
                    <a:pt x="566089" y="64338"/>
                  </a:lnTo>
                  <a:lnTo>
                    <a:pt x="1082802" y="64338"/>
                  </a:lnTo>
                  <a:lnTo>
                    <a:pt x="1082802" y="389483"/>
                  </a:lnTo>
                  <a:lnTo>
                    <a:pt x="983411" y="389483"/>
                  </a:lnTo>
                  <a:lnTo>
                    <a:pt x="980541" y="389483"/>
                  </a:lnTo>
                  <a:lnTo>
                    <a:pt x="978204" y="391820"/>
                  </a:lnTo>
                  <a:lnTo>
                    <a:pt x="978204" y="397560"/>
                  </a:lnTo>
                  <a:lnTo>
                    <a:pt x="980541" y="399884"/>
                  </a:lnTo>
                  <a:lnTo>
                    <a:pt x="1085151" y="399884"/>
                  </a:lnTo>
                  <a:lnTo>
                    <a:pt x="1090891" y="399884"/>
                  </a:lnTo>
                  <a:lnTo>
                    <a:pt x="1195476" y="399884"/>
                  </a:lnTo>
                  <a:lnTo>
                    <a:pt x="1197813" y="397560"/>
                  </a:lnTo>
                  <a:lnTo>
                    <a:pt x="1197813" y="391820"/>
                  </a:lnTo>
                  <a:lnTo>
                    <a:pt x="1195476" y="389483"/>
                  </a:lnTo>
                  <a:lnTo>
                    <a:pt x="1093216" y="389483"/>
                  </a:lnTo>
                  <a:lnTo>
                    <a:pt x="1093216" y="64338"/>
                  </a:lnTo>
                  <a:lnTo>
                    <a:pt x="1602994" y="64338"/>
                  </a:lnTo>
                  <a:lnTo>
                    <a:pt x="1602994" y="389483"/>
                  </a:lnTo>
                  <a:lnTo>
                    <a:pt x="1503603" y="389483"/>
                  </a:lnTo>
                  <a:lnTo>
                    <a:pt x="1500720" y="389483"/>
                  </a:lnTo>
                  <a:lnTo>
                    <a:pt x="1498396" y="391820"/>
                  </a:lnTo>
                  <a:lnTo>
                    <a:pt x="1498396" y="397560"/>
                  </a:lnTo>
                  <a:lnTo>
                    <a:pt x="1500720" y="399884"/>
                  </a:lnTo>
                  <a:lnTo>
                    <a:pt x="1605330" y="399884"/>
                  </a:lnTo>
                  <a:lnTo>
                    <a:pt x="1611083" y="399884"/>
                  </a:lnTo>
                  <a:lnTo>
                    <a:pt x="1715681" y="399884"/>
                  </a:lnTo>
                  <a:lnTo>
                    <a:pt x="1718017" y="397560"/>
                  </a:lnTo>
                  <a:lnTo>
                    <a:pt x="1718017" y="391820"/>
                  </a:lnTo>
                  <a:close/>
                </a:path>
              </a:pathLst>
            </a:custGeom>
            <a:solidFill>
              <a:srgbClr val="636466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1" name="object 11"/>
          <p:cNvSpPr txBox="1"/>
          <p:nvPr/>
        </p:nvSpPr>
        <p:spPr>
          <a:xfrm>
            <a:off x="5761990" y="507135"/>
            <a:ext cx="645160" cy="182101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1100" b="1" spc="5" dirty="0">
                <a:latin typeface="Arial"/>
                <a:cs typeface="Arial"/>
              </a:rPr>
              <a:t>Reseña</a:t>
            </a:r>
            <a:r>
              <a:rPr sz="1100" b="1" spc="-20" dirty="0">
                <a:latin typeface="Arial"/>
                <a:cs typeface="Arial"/>
              </a:rPr>
              <a:t> </a:t>
            </a:r>
            <a:r>
              <a:rPr sz="1100" b="1" spc="15" dirty="0">
                <a:latin typeface="Arial"/>
                <a:cs typeface="Arial"/>
              </a:rPr>
              <a:t>6</a:t>
            </a:r>
            <a:endParaRPr sz="1100">
              <a:latin typeface="Arial"/>
              <a:cs typeface="Arial"/>
            </a:endParaRPr>
          </a:p>
        </p:txBody>
      </p:sp>
      <p:sp>
        <p:nvSpPr>
          <p:cNvPr id="14" name="object 14"/>
          <p:cNvSpPr txBox="1">
            <a:spLocks noGrp="1"/>
          </p:cNvSpPr>
          <p:nvPr>
            <p:ph type="sldNum" sz="quarter" idx="7"/>
          </p:nvPr>
        </p:nvSpPr>
        <p:spPr>
          <a:xfrm>
            <a:off x="19020783" y="9462820"/>
            <a:ext cx="577061" cy="207749"/>
          </a:xfrm>
          <a:prstGeom prst="rect">
            <a:avLst/>
          </a:prstGeom>
        </p:spPr>
        <p:txBody>
          <a:bodyPr vert="horz" wrap="square" lIns="0" tIns="22860" rIns="0" bIns="0" rtlCol="0">
            <a:spAutoFit/>
          </a:bodyPr>
          <a:lstStyle/>
          <a:p>
            <a:pPr marL="38100">
              <a:spcBef>
                <a:spcPts val="180"/>
              </a:spcBef>
            </a:pPr>
            <a:fld id="{81D60167-4931-47E6-BA6A-407CBD079E47}" type="slidenum">
              <a:rPr spc="15" dirty="0"/>
              <a:pPr marL="38100">
                <a:spcBef>
                  <a:spcPts val="180"/>
                </a:spcBef>
              </a:pPr>
              <a:t>34</a:t>
            </a:fld>
            <a:endParaRPr spc="15" dirty="0"/>
          </a:p>
        </p:txBody>
      </p:sp>
      <p:sp>
        <p:nvSpPr>
          <p:cNvPr id="12" name="object 12"/>
          <p:cNvSpPr txBox="1"/>
          <p:nvPr/>
        </p:nvSpPr>
        <p:spPr>
          <a:xfrm>
            <a:off x="8060690" y="690015"/>
            <a:ext cx="3554095" cy="874394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62865">
              <a:spcBef>
                <a:spcPts val="100"/>
              </a:spcBef>
              <a:tabLst>
                <a:tab pos="3249295" algn="l"/>
              </a:tabLst>
            </a:pPr>
            <a:r>
              <a:rPr sz="1100" spc="-15" dirty="0">
                <a:latin typeface="Microsoft Sans Serif"/>
                <a:cs typeface="Microsoft Sans Serif"/>
              </a:rPr>
              <a:t>.</a:t>
            </a:r>
            <a:r>
              <a:rPr sz="1100" spc="-10" dirty="0">
                <a:latin typeface="Microsoft Sans Serif"/>
                <a:cs typeface="Microsoft Sans Serif"/>
              </a:rPr>
              <a:t> </a:t>
            </a:r>
            <a:r>
              <a:rPr sz="1100" spc="-15" dirty="0">
                <a:latin typeface="Microsoft Sans Serif"/>
                <a:cs typeface="Microsoft Sans Serif"/>
              </a:rPr>
              <a:t>.</a:t>
            </a:r>
            <a:r>
              <a:rPr sz="1100" spc="-10" dirty="0">
                <a:latin typeface="Microsoft Sans Serif"/>
                <a:cs typeface="Microsoft Sans Serif"/>
              </a:rPr>
              <a:t> </a:t>
            </a:r>
            <a:r>
              <a:rPr sz="1100" spc="25" dirty="0">
                <a:latin typeface="Microsoft Sans Serif"/>
                <a:cs typeface="Microsoft Sans Serif"/>
              </a:rPr>
              <a:t>La.inductancia.total.de.este.circuito.es.</a:t>
            </a:r>
            <a:r>
              <a:rPr sz="1100" u="sng" dirty="0">
                <a:uFill>
                  <a:solidFill>
                    <a:srgbClr val="000000"/>
                  </a:solidFill>
                </a:uFill>
                <a:latin typeface="Times New Roman"/>
                <a:cs typeface="Times New Roman"/>
              </a:rPr>
              <a:t> 	</a:t>
            </a:r>
            <a:r>
              <a:rPr sz="1100" spc="35" dirty="0">
                <a:latin typeface="Microsoft Sans Serif"/>
                <a:cs typeface="Microsoft Sans Serif"/>
              </a:rPr>
              <a:t>.mh.</a:t>
            </a:r>
            <a:endParaRPr sz="1100">
              <a:latin typeface="Microsoft Sans Serif"/>
              <a:cs typeface="Microsoft Sans Serif"/>
            </a:endParaRPr>
          </a:p>
          <a:p>
            <a:pPr>
              <a:spcBef>
                <a:spcPts val="20"/>
              </a:spcBef>
            </a:pPr>
            <a:r>
              <a:rPr sz="1200" spc="-15" dirty="0">
                <a:latin typeface="Microsoft Sans Serif"/>
                <a:cs typeface="Microsoft Sans Serif"/>
              </a:rPr>
              <a:t>.</a:t>
            </a:r>
            <a:endParaRPr sz="1200">
              <a:latin typeface="Microsoft Sans Serif"/>
              <a:cs typeface="Microsoft Sans Serif"/>
            </a:endParaRPr>
          </a:p>
          <a:p>
            <a:pPr marL="1112520">
              <a:spcBef>
                <a:spcPts val="175"/>
              </a:spcBef>
              <a:tabLst>
                <a:tab pos="1603375" algn="l"/>
                <a:tab pos="2098040" algn="l"/>
                <a:tab pos="2585085" algn="l"/>
              </a:tabLst>
            </a:pPr>
            <a:r>
              <a:rPr sz="1000" spc="15" dirty="0">
                <a:latin typeface="Microsoft Sans Serif"/>
                <a:cs typeface="Microsoft Sans Serif"/>
              </a:rPr>
              <a:t>4</a:t>
            </a:r>
            <a:r>
              <a:rPr sz="1000" spc="-10" dirty="0">
                <a:latin typeface="Microsoft Sans Serif"/>
                <a:cs typeface="Microsoft Sans Serif"/>
              </a:rPr>
              <a:t> </a:t>
            </a:r>
            <a:r>
              <a:rPr sz="1000" spc="80" dirty="0">
                <a:latin typeface="Microsoft Sans Serif"/>
                <a:cs typeface="Microsoft Sans Serif"/>
              </a:rPr>
              <a:t>mh	</a:t>
            </a:r>
            <a:r>
              <a:rPr sz="1000" spc="15" dirty="0">
                <a:latin typeface="Microsoft Sans Serif"/>
                <a:cs typeface="Microsoft Sans Serif"/>
              </a:rPr>
              <a:t>2</a:t>
            </a:r>
            <a:r>
              <a:rPr sz="1000" spc="-10" dirty="0">
                <a:latin typeface="Microsoft Sans Serif"/>
                <a:cs typeface="Microsoft Sans Serif"/>
              </a:rPr>
              <a:t> </a:t>
            </a:r>
            <a:r>
              <a:rPr sz="1000" spc="80" dirty="0">
                <a:latin typeface="Microsoft Sans Serif"/>
                <a:cs typeface="Microsoft Sans Serif"/>
              </a:rPr>
              <a:t>mh	</a:t>
            </a:r>
            <a:r>
              <a:rPr sz="1000" spc="15" dirty="0">
                <a:latin typeface="Microsoft Sans Serif"/>
                <a:cs typeface="Microsoft Sans Serif"/>
              </a:rPr>
              <a:t>3</a:t>
            </a:r>
            <a:r>
              <a:rPr sz="1000" spc="-10" dirty="0">
                <a:latin typeface="Microsoft Sans Serif"/>
                <a:cs typeface="Microsoft Sans Serif"/>
              </a:rPr>
              <a:t> </a:t>
            </a:r>
            <a:r>
              <a:rPr sz="1000" spc="80" dirty="0">
                <a:latin typeface="Microsoft Sans Serif"/>
                <a:cs typeface="Microsoft Sans Serif"/>
              </a:rPr>
              <a:t>mh	</a:t>
            </a:r>
            <a:r>
              <a:rPr sz="700" spc="10" dirty="0">
                <a:latin typeface="Microsoft Sans Serif"/>
                <a:cs typeface="Microsoft Sans Serif"/>
              </a:rPr>
              <a:t>1</a:t>
            </a:r>
            <a:r>
              <a:rPr sz="700" spc="-30" dirty="0">
                <a:latin typeface="Microsoft Sans Serif"/>
                <a:cs typeface="Microsoft Sans Serif"/>
              </a:rPr>
              <a:t> </a:t>
            </a:r>
            <a:r>
              <a:rPr sz="700" spc="30" dirty="0">
                <a:latin typeface="Microsoft Sans Serif"/>
                <a:cs typeface="Microsoft Sans Serif"/>
              </a:rPr>
              <a:t>hora</a:t>
            </a:r>
            <a:endParaRPr sz="700">
              <a:latin typeface="Microsoft Sans Serif"/>
              <a:cs typeface="Microsoft Sans Serif"/>
            </a:endParaRPr>
          </a:p>
          <a:p>
            <a:pPr>
              <a:spcBef>
                <a:spcPts val="25"/>
              </a:spcBef>
            </a:pPr>
            <a:endParaRPr sz="1150">
              <a:latin typeface="Microsoft Sans Serif"/>
              <a:cs typeface="Microsoft Sans Serif"/>
            </a:endParaRPr>
          </a:p>
          <a:p>
            <a:pPr marL="1186180">
              <a:tabLst>
                <a:tab pos="1677035" algn="l"/>
                <a:tab pos="2172335" algn="l"/>
                <a:tab pos="2658745" algn="l"/>
              </a:tabLst>
            </a:pPr>
            <a:r>
              <a:rPr sz="1000" spc="-10" dirty="0">
                <a:latin typeface="Microsoft Sans Serif"/>
                <a:cs typeface="Microsoft Sans Serif"/>
              </a:rPr>
              <a:t>L1	L2	L3	L4</a:t>
            </a:r>
            <a:endParaRPr sz="1000">
              <a:latin typeface="Microsoft Sans Serif"/>
              <a:cs typeface="Microsoft Sans Serif"/>
            </a:endParaRPr>
          </a:p>
        </p:txBody>
      </p:sp>
      <p:sp>
        <p:nvSpPr>
          <p:cNvPr id="13" name="object 13"/>
          <p:cNvSpPr txBox="1"/>
          <p:nvPr/>
        </p:nvSpPr>
        <p:spPr>
          <a:xfrm>
            <a:off x="7997189" y="1946451"/>
            <a:ext cx="3636010" cy="4785926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63500">
              <a:spcBef>
                <a:spcPts val="100"/>
              </a:spcBef>
            </a:pPr>
            <a:r>
              <a:rPr sz="1200" spc="-15" dirty="0">
                <a:latin typeface="Microsoft Sans Serif"/>
                <a:cs typeface="Microsoft Sans Serif"/>
              </a:rPr>
              <a:t>.</a:t>
            </a:r>
            <a:endParaRPr sz="1200">
              <a:latin typeface="Microsoft Sans Serif"/>
              <a:cs typeface="Microsoft Sans Serif"/>
            </a:endParaRPr>
          </a:p>
          <a:p>
            <a:pPr>
              <a:spcBef>
                <a:spcPts val="10"/>
              </a:spcBef>
            </a:pPr>
            <a:endParaRPr sz="1350">
              <a:latin typeface="Microsoft Sans Serif"/>
              <a:cs typeface="Microsoft Sans Serif"/>
            </a:endParaRPr>
          </a:p>
          <a:p>
            <a:pPr marL="63500">
              <a:tabLst>
                <a:tab pos="3292475" algn="l"/>
              </a:tabLst>
            </a:pPr>
            <a:r>
              <a:rPr sz="1100" spc="-5" dirty="0">
                <a:latin typeface="Microsoft Sans Serif"/>
                <a:cs typeface="Microsoft Sans Serif"/>
              </a:rPr>
              <a:t>2..</a:t>
            </a:r>
            <a:r>
              <a:rPr sz="1100" spc="-10" dirty="0">
                <a:latin typeface="Microsoft Sans Serif"/>
                <a:cs typeface="Microsoft Sans Serif"/>
              </a:rPr>
              <a:t> </a:t>
            </a:r>
            <a:r>
              <a:rPr sz="1100" spc="25" dirty="0">
                <a:latin typeface="Microsoft Sans Serif"/>
                <a:cs typeface="Microsoft Sans Serif"/>
              </a:rPr>
              <a:t>La.inductancia.total.de.este.circuito.es.</a:t>
            </a:r>
            <a:r>
              <a:rPr sz="1100" u="sng" spc="25" dirty="0">
                <a:uFill>
                  <a:solidFill>
                    <a:srgbClr val="000000"/>
                  </a:solidFill>
                </a:uFill>
                <a:latin typeface="Times New Roman"/>
                <a:cs typeface="Times New Roman"/>
              </a:rPr>
              <a:t>	</a:t>
            </a:r>
            <a:r>
              <a:rPr sz="1100" spc="35" dirty="0">
                <a:latin typeface="Microsoft Sans Serif"/>
                <a:cs typeface="Microsoft Sans Serif"/>
              </a:rPr>
              <a:t>.mh.</a:t>
            </a:r>
            <a:endParaRPr sz="1100">
              <a:latin typeface="Microsoft Sans Serif"/>
              <a:cs typeface="Microsoft Sans Serif"/>
            </a:endParaRPr>
          </a:p>
          <a:p>
            <a:pPr marL="63500">
              <a:spcBef>
                <a:spcPts val="20"/>
              </a:spcBef>
            </a:pPr>
            <a:r>
              <a:rPr sz="1200" spc="-15" dirty="0">
                <a:latin typeface="Microsoft Sans Serif"/>
                <a:cs typeface="Microsoft Sans Serif"/>
              </a:rPr>
              <a:t>.</a:t>
            </a:r>
            <a:endParaRPr sz="1200">
              <a:latin typeface="Microsoft Sans Serif"/>
              <a:cs typeface="Microsoft Sans Serif"/>
            </a:endParaRPr>
          </a:p>
          <a:p>
            <a:pPr>
              <a:lnSpc>
                <a:spcPct val="100000"/>
              </a:lnSpc>
            </a:pPr>
            <a:endParaRPr sz="2000">
              <a:latin typeface="Microsoft Sans Serif"/>
              <a:cs typeface="Microsoft Sans Serif"/>
            </a:endParaRPr>
          </a:p>
          <a:p>
            <a:pPr marR="694055" algn="ctr">
              <a:tabLst>
                <a:tab pos="574675" algn="l"/>
                <a:tab pos="1155700" algn="l"/>
              </a:tabLst>
            </a:pPr>
            <a:r>
              <a:rPr sz="1000" dirty="0">
                <a:latin typeface="Microsoft Sans Serif"/>
                <a:cs typeface="Microsoft Sans Serif"/>
              </a:rPr>
              <a:t>L</a:t>
            </a:r>
            <a:r>
              <a:rPr sz="900" baseline="-32407" dirty="0">
                <a:latin typeface="Microsoft Sans Serif"/>
                <a:cs typeface="Microsoft Sans Serif"/>
              </a:rPr>
              <a:t>1	</a:t>
            </a:r>
            <a:r>
              <a:rPr sz="1000" dirty="0">
                <a:latin typeface="Microsoft Sans Serif"/>
                <a:cs typeface="Microsoft Sans Serif"/>
              </a:rPr>
              <a:t>L</a:t>
            </a:r>
            <a:r>
              <a:rPr sz="900" baseline="-32407" dirty="0">
                <a:latin typeface="Microsoft Sans Serif"/>
                <a:cs typeface="Microsoft Sans Serif"/>
              </a:rPr>
              <a:t>2	</a:t>
            </a:r>
            <a:r>
              <a:rPr sz="1000" dirty="0">
                <a:latin typeface="Microsoft Sans Serif"/>
                <a:cs typeface="Microsoft Sans Serif"/>
              </a:rPr>
              <a:t>L</a:t>
            </a:r>
            <a:r>
              <a:rPr sz="900" baseline="-32407" dirty="0">
                <a:latin typeface="Microsoft Sans Serif"/>
                <a:cs typeface="Microsoft Sans Serif"/>
              </a:rPr>
              <a:t>3</a:t>
            </a:r>
            <a:endParaRPr sz="900" baseline="-32407">
              <a:latin typeface="Microsoft Sans Serif"/>
              <a:cs typeface="Microsoft Sans Serif"/>
            </a:endParaRPr>
          </a:p>
          <a:p>
            <a:pPr marR="681355" algn="ctr">
              <a:spcBef>
                <a:spcPts val="35"/>
              </a:spcBef>
              <a:tabLst>
                <a:tab pos="543560" algn="l"/>
                <a:tab pos="1125220" algn="l"/>
              </a:tabLst>
            </a:pPr>
            <a:r>
              <a:rPr sz="1000" spc="15" dirty="0">
                <a:latin typeface="Microsoft Sans Serif"/>
                <a:cs typeface="Microsoft Sans Serif"/>
              </a:rPr>
              <a:t>5</a:t>
            </a:r>
            <a:r>
              <a:rPr sz="1000" spc="-10" dirty="0">
                <a:latin typeface="Microsoft Sans Serif"/>
                <a:cs typeface="Microsoft Sans Serif"/>
              </a:rPr>
              <a:t> </a:t>
            </a:r>
            <a:r>
              <a:rPr sz="1000" spc="80" dirty="0">
                <a:latin typeface="Microsoft Sans Serif"/>
                <a:cs typeface="Microsoft Sans Serif"/>
              </a:rPr>
              <a:t>mh	</a:t>
            </a:r>
            <a:r>
              <a:rPr sz="500" spc="5" dirty="0">
                <a:latin typeface="Microsoft Sans Serif"/>
                <a:cs typeface="Microsoft Sans Serif"/>
              </a:rPr>
              <a:t>10</a:t>
            </a:r>
            <a:r>
              <a:rPr sz="500" spc="-5" dirty="0">
                <a:latin typeface="Microsoft Sans Serif"/>
                <a:cs typeface="Microsoft Sans Serif"/>
              </a:rPr>
              <a:t> </a:t>
            </a:r>
            <a:r>
              <a:rPr sz="500" spc="25" dirty="0">
                <a:latin typeface="Microsoft Sans Serif"/>
                <a:cs typeface="Microsoft Sans Serif"/>
              </a:rPr>
              <a:t>minutos	</a:t>
            </a:r>
            <a:r>
              <a:rPr sz="500" spc="5" dirty="0">
                <a:latin typeface="Microsoft Sans Serif"/>
                <a:cs typeface="Microsoft Sans Serif"/>
              </a:rPr>
              <a:t>10</a:t>
            </a:r>
            <a:r>
              <a:rPr sz="500" spc="-25" dirty="0">
                <a:latin typeface="Microsoft Sans Serif"/>
                <a:cs typeface="Microsoft Sans Serif"/>
              </a:rPr>
              <a:t> </a:t>
            </a:r>
            <a:r>
              <a:rPr sz="500" spc="25" dirty="0">
                <a:latin typeface="Microsoft Sans Serif"/>
                <a:cs typeface="Microsoft Sans Serif"/>
              </a:rPr>
              <a:t>minutos</a:t>
            </a:r>
            <a:endParaRPr sz="500">
              <a:latin typeface="Microsoft Sans Serif"/>
              <a:cs typeface="Microsoft Sans Serif"/>
            </a:endParaRPr>
          </a:p>
          <a:p>
            <a:pPr>
              <a:lnSpc>
                <a:spcPct val="100000"/>
              </a:lnSpc>
            </a:pPr>
            <a:endParaRPr sz="1150">
              <a:latin typeface="Microsoft Sans Serif"/>
              <a:cs typeface="Microsoft Sans Serif"/>
            </a:endParaRPr>
          </a:p>
          <a:p>
            <a:pPr marL="63500"/>
            <a:r>
              <a:rPr sz="1200" spc="-15" dirty="0">
                <a:latin typeface="Microsoft Sans Serif"/>
                <a:cs typeface="Microsoft Sans Serif"/>
              </a:rPr>
              <a:t>.</a:t>
            </a:r>
            <a:endParaRPr sz="1200">
              <a:latin typeface="Microsoft Sans Serif"/>
              <a:cs typeface="Microsoft Sans Serif"/>
            </a:endParaRPr>
          </a:p>
          <a:p>
            <a:pPr>
              <a:lnSpc>
                <a:spcPct val="100000"/>
              </a:lnSpc>
            </a:pPr>
            <a:endParaRPr sz="1450">
              <a:latin typeface="Microsoft Sans Serif"/>
              <a:cs typeface="Microsoft Sans Serif"/>
            </a:endParaRPr>
          </a:p>
          <a:p>
            <a:pPr marL="63500">
              <a:tabLst>
                <a:tab pos="3045460" algn="l"/>
              </a:tabLst>
            </a:pPr>
            <a:r>
              <a:rPr sz="1000" spc="-5" dirty="0">
                <a:latin typeface="Microsoft Sans Serif"/>
                <a:cs typeface="Microsoft Sans Serif"/>
              </a:rPr>
              <a:t>3..</a:t>
            </a:r>
            <a:r>
              <a:rPr sz="1000" spc="45" dirty="0">
                <a:latin typeface="Microsoft Sans Serif"/>
                <a:cs typeface="Microsoft Sans Serif"/>
              </a:rPr>
              <a:t> </a:t>
            </a:r>
            <a:r>
              <a:rPr sz="1000" spc="15" dirty="0">
                <a:latin typeface="Microsoft Sans Serif"/>
                <a:cs typeface="Microsoft Sans Serif"/>
              </a:rPr>
              <a:t>La.capacitancia.total.de.este.circuito.es.</a:t>
            </a:r>
            <a:r>
              <a:rPr sz="1000" u="sng" spc="15" dirty="0">
                <a:uFill>
                  <a:solidFill>
                    <a:srgbClr val="000000"/>
                  </a:solidFill>
                </a:uFill>
                <a:latin typeface="Times New Roman"/>
                <a:cs typeface="Times New Roman"/>
              </a:rPr>
              <a:t>	</a:t>
            </a:r>
            <a:r>
              <a:rPr sz="1000" spc="25" dirty="0">
                <a:latin typeface="Microsoft Sans Serif"/>
                <a:cs typeface="Microsoft Sans Serif"/>
              </a:rPr>
              <a:t>.metroF.</a:t>
            </a:r>
            <a:endParaRPr sz="1000">
              <a:latin typeface="Microsoft Sans Serif"/>
              <a:cs typeface="Microsoft Sans Serif"/>
            </a:endParaRPr>
          </a:p>
          <a:p>
            <a:pPr marL="63500">
              <a:spcBef>
                <a:spcPts val="40"/>
              </a:spcBef>
            </a:pPr>
            <a:r>
              <a:rPr sz="1200" spc="-15" dirty="0">
                <a:latin typeface="Microsoft Sans Serif"/>
                <a:cs typeface="Microsoft Sans Serif"/>
              </a:rPr>
              <a:t>.</a:t>
            </a:r>
            <a:endParaRPr sz="1200">
              <a:latin typeface="Microsoft Sans Serif"/>
              <a:cs typeface="Microsoft Sans Serif"/>
            </a:endParaRPr>
          </a:p>
          <a:p>
            <a:pPr>
              <a:spcBef>
                <a:spcPts val="25"/>
              </a:spcBef>
            </a:pPr>
            <a:endParaRPr sz="1450">
              <a:latin typeface="Microsoft Sans Serif"/>
              <a:cs typeface="Microsoft Sans Serif"/>
            </a:endParaRPr>
          </a:p>
          <a:p>
            <a:pPr marR="621030" algn="ctr">
              <a:lnSpc>
                <a:spcPts val="1195"/>
              </a:lnSpc>
              <a:tabLst>
                <a:tab pos="336550" algn="l"/>
                <a:tab pos="666750" algn="l"/>
              </a:tabLst>
            </a:pPr>
            <a:r>
              <a:rPr sz="1000" spc="-25" dirty="0">
                <a:latin typeface="Microsoft Sans Serif"/>
                <a:cs typeface="Microsoft Sans Serif"/>
              </a:rPr>
              <a:t>C</a:t>
            </a:r>
            <a:r>
              <a:rPr sz="900" spc="-37" baseline="-32407" dirty="0">
                <a:latin typeface="Microsoft Sans Serif"/>
                <a:cs typeface="Microsoft Sans Serif"/>
              </a:rPr>
              <a:t>1	</a:t>
            </a:r>
            <a:r>
              <a:rPr sz="1000" spc="-25" dirty="0">
                <a:latin typeface="Microsoft Sans Serif"/>
                <a:cs typeface="Microsoft Sans Serif"/>
              </a:rPr>
              <a:t>C</a:t>
            </a:r>
            <a:r>
              <a:rPr sz="900" spc="-37" baseline="-32407" dirty="0">
                <a:latin typeface="Microsoft Sans Serif"/>
                <a:cs typeface="Microsoft Sans Serif"/>
              </a:rPr>
              <a:t>2	</a:t>
            </a:r>
            <a:r>
              <a:rPr sz="1000" spc="-25" dirty="0">
                <a:latin typeface="Microsoft Sans Serif"/>
                <a:cs typeface="Microsoft Sans Serif"/>
              </a:rPr>
              <a:t>C</a:t>
            </a:r>
            <a:r>
              <a:rPr sz="900" spc="-37" baseline="-32407" dirty="0">
                <a:latin typeface="Microsoft Sans Serif"/>
                <a:cs typeface="Microsoft Sans Serif"/>
              </a:rPr>
              <a:t>3</a:t>
            </a:r>
            <a:endParaRPr sz="900" baseline="-32407">
              <a:latin typeface="Microsoft Sans Serif"/>
              <a:cs typeface="Microsoft Sans Serif"/>
            </a:endParaRPr>
          </a:p>
          <a:p>
            <a:pPr marR="627380" algn="ctr">
              <a:lnSpc>
                <a:spcPts val="1135"/>
              </a:lnSpc>
            </a:pPr>
            <a:r>
              <a:rPr sz="950" spc="15" dirty="0">
                <a:latin typeface="Microsoft Sans Serif"/>
                <a:cs typeface="Microsoft Sans Serif"/>
              </a:rPr>
              <a:t>5</a:t>
            </a:r>
            <a:r>
              <a:rPr sz="950" spc="-25" dirty="0">
                <a:latin typeface="Microsoft Sans Serif"/>
                <a:cs typeface="Microsoft Sans Serif"/>
              </a:rPr>
              <a:t> </a:t>
            </a:r>
            <a:r>
              <a:rPr sz="950" spc="-15" dirty="0">
                <a:latin typeface="Microsoft Sans Serif"/>
                <a:cs typeface="Microsoft Sans Serif"/>
              </a:rPr>
              <a:t>µF</a:t>
            </a:r>
            <a:r>
              <a:rPr sz="950" spc="-25" dirty="0">
                <a:latin typeface="Microsoft Sans Serif"/>
                <a:cs typeface="Microsoft Sans Serif"/>
              </a:rPr>
              <a:t> </a:t>
            </a:r>
            <a:r>
              <a:rPr sz="950" spc="15" dirty="0">
                <a:latin typeface="Microsoft Sans Serif"/>
                <a:cs typeface="Microsoft Sans Serif"/>
              </a:rPr>
              <a:t>10</a:t>
            </a:r>
            <a:r>
              <a:rPr sz="950" spc="-20" dirty="0">
                <a:latin typeface="Microsoft Sans Serif"/>
                <a:cs typeface="Microsoft Sans Serif"/>
              </a:rPr>
              <a:t> </a:t>
            </a:r>
            <a:r>
              <a:rPr sz="950" spc="-15" dirty="0">
                <a:latin typeface="Microsoft Sans Serif"/>
                <a:cs typeface="Microsoft Sans Serif"/>
              </a:rPr>
              <a:t>µF</a:t>
            </a:r>
            <a:r>
              <a:rPr sz="950" spc="-25" dirty="0">
                <a:latin typeface="Microsoft Sans Serif"/>
                <a:cs typeface="Microsoft Sans Serif"/>
              </a:rPr>
              <a:t> </a:t>
            </a:r>
            <a:r>
              <a:rPr sz="950" spc="15" dirty="0">
                <a:latin typeface="Microsoft Sans Serif"/>
                <a:cs typeface="Microsoft Sans Serif"/>
              </a:rPr>
              <a:t>10</a:t>
            </a:r>
            <a:r>
              <a:rPr sz="950" spc="-20" dirty="0">
                <a:latin typeface="Microsoft Sans Serif"/>
                <a:cs typeface="Microsoft Sans Serif"/>
              </a:rPr>
              <a:t> </a:t>
            </a:r>
            <a:r>
              <a:rPr sz="950" spc="-15" dirty="0">
                <a:latin typeface="Microsoft Sans Serif"/>
                <a:cs typeface="Microsoft Sans Serif"/>
              </a:rPr>
              <a:t>µF</a:t>
            </a:r>
            <a:endParaRPr sz="950">
              <a:latin typeface="Microsoft Sans Serif"/>
              <a:cs typeface="Microsoft Sans Serif"/>
            </a:endParaRPr>
          </a:p>
          <a:p>
            <a:pPr>
              <a:spcBef>
                <a:spcPts val="55"/>
              </a:spcBef>
            </a:pPr>
            <a:endParaRPr sz="1700">
              <a:latin typeface="Microsoft Sans Serif"/>
              <a:cs typeface="Microsoft Sans Serif"/>
            </a:endParaRPr>
          </a:p>
          <a:p>
            <a:pPr marL="63500"/>
            <a:r>
              <a:rPr sz="1200" spc="-15" dirty="0">
                <a:latin typeface="Microsoft Sans Serif"/>
                <a:cs typeface="Microsoft Sans Serif"/>
              </a:rPr>
              <a:t>.</a:t>
            </a:r>
            <a:endParaRPr sz="1200">
              <a:latin typeface="Microsoft Sans Serif"/>
              <a:cs typeface="Microsoft Sans Serif"/>
            </a:endParaRPr>
          </a:p>
          <a:p>
            <a:pPr>
              <a:spcBef>
                <a:spcPts val="55"/>
              </a:spcBef>
            </a:pPr>
            <a:endParaRPr sz="1400">
              <a:latin typeface="Microsoft Sans Serif"/>
              <a:cs typeface="Microsoft Sans Serif"/>
            </a:endParaRPr>
          </a:p>
          <a:p>
            <a:pPr marL="63500">
              <a:tabLst>
                <a:tab pos="3045460" algn="l"/>
              </a:tabLst>
            </a:pPr>
            <a:r>
              <a:rPr sz="1000" spc="-5" dirty="0">
                <a:latin typeface="Microsoft Sans Serif"/>
                <a:cs typeface="Microsoft Sans Serif"/>
              </a:rPr>
              <a:t>4..</a:t>
            </a:r>
            <a:r>
              <a:rPr sz="1000" spc="45" dirty="0">
                <a:latin typeface="Microsoft Sans Serif"/>
                <a:cs typeface="Microsoft Sans Serif"/>
              </a:rPr>
              <a:t> </a:t>
            </a:r>
            <a:r>
              <a:rPr sz="1000" spc="15" dirty="0">
                <a:latin typeface="Microsoft Sans Serif"/>
                <a:cs typeface="Microsoft Sans Serif"/>
              </a:rPr>
              <a:t>La.capacitancia.total.de.este.circuito.es.</a:t>
            </a:r>
            <a:r>
              <a:rPr sz="1000" u="sng" spc="15" dirty="0">
                <a:uFill>
                  <a:solidFill>
                    <a:srgbClr val="000000"/>
                  </a:solidFill>
                </a:uFill>
                <a:latin typeface="Times New Roman"/>
                <a:cs typeface="Times New Roman"/>
              </a:rPr>
              <a:t>	</a:t>
            </a:r>
            <a:r>
              <a:rPr sz="1000" spc="25" dirty="0">
                <a:latin typeface="Microsoft Sans Serif"/>
                <a:cs typeface="Microsoft Sans Serif"/>
              </a:rPr>
              <a:t>.metroF.</a:t>
            </a:r>
            <a:endParaRPr sz="1000">
              <a:latin typeface="Microsoft Sans Serif"/>
              <a:cs typeface="Microsoft Sans Serif"/>
            </a:endParaRPr>
          </a:p>
          <a:p>
            <a:pPr marL="63500">
              <a:spcBef>
                <a:spcPts val="40"/>
              </a:spcBef>
            </a:pPr>
            <a:r>
              <a:rPr sz="1200" spc="-15" dirty="0">
                <a:latin typeface="Microsoft Sans Serif"/>
                <a:cs typeface="Microsoft Sans Serif"/>
              </a:rPr>
              <a:t>.</a:t>
            </a:r>
            <a:endParaRPr sz="1200">
              <a:latin typeface="Microsoft Sans Serif"/>
              <a:cs typeface="Microsoft Sans Serif"/>
            </a:endParaRPr>
          </a:p>
          <a:p>
            <a:pPr marL="691515" marR="1632585" indent="62865">
              <a:lnSpc>
                <a:spcPct val="179700"/>
              </a:lnSpc>
              <a:spcBef>
                <a:spcPts val="869"/>
              </a:spcBef>
              <a:tabLst>
                <a:tab pos="1180465" algn="l"/>
                <a:tab pos="1274445" algn="l"/>
                <a:tab pos="1703705" algn="l"/>
                <a:tab pos="1797685" algn="l"/>
              </a:tabLst>
            </a:pPr>
            <a:r>
              <a:rPr sz="1000" spc="-25" dirty="0">
                <a:latin typeface="Microsoft Sans Serif"/>
                <a:cs typeface="Microsoft Sans Serif"/>
              </a:rPr>
              <a:t>C</a:t>
            </a:r>
            <a:r>
              <a:rPr sz="900" spc="-37" baseline="-32407" dirty="0">
                <a:latin typeface="Microsoft Sans Serif"/>
                <a:cs typeface="Microsoft Sans Serif"/>
              </a:rPr>
              <a:t>1		</a:t>
            </a:r>
            <a:r>
              <a:rPr sz="1000" spc="-25" dirty="0">
                <a:latin typeface="Microsoft Sans Serif"/>
                <a:cs typeface="Microsoft Sans Serif"/>
              </a:rPr>
              <a:t>C</a:t>
            </a:r>
            <a:r>
              <a:rPr sz="900" spc="-37" baseline="-32407" dirty="0">
                <a:latin typeface="Microsoft Sans Serif"/>
                <a:cs typeface="Microsoft Sans Serif"/>
              </a:rPr>
              <a:t>2		</a:t>
            </a:r>
            <a:r>
              <a:rPr sz="1000" spc="-25" dirty="0">
                <a:latin typeface="Microsoft Sans Serif"/>
                <a:cs typeface="Microsoft Sans Serif"/>
              </a:rPr>
              <a:t>C</a:t>
            </a:r>
            <a:r>
              <a:rPr sz="900" spc="-37" baseline="-32407" dirty="0">
                <a:latin typeface="Microsoft Sans Serif"/>
                <a:cs typeface="Microsoft Sans Serif"/>
              </a:rPr>
              <a:t>3 </a:t>
            </a:r>
            <a:r>
              <a:rPr sz="900" spc="-30" baseline="-32407" dirty="0">
                <a:latin typeface="Microsoft Sans Serif"/>
                <a:cs typeface="Microsoft Sans Serif"/>
              </a:rPr>
              <a:t> </a:t>
            </a:r>
            <a:r>
              <a:rPr sz="1000" spc="15" dirty="0">
                <a:latin typeface="Microsoft Sans Serif"/>
                <a:cs typeface="Microsoft Sans Serif"/>
              </a:rPr>
              <a:t>5</a:t>
            </a:r>
            <a:r>
              <a:rPr sz="1000" spc="-10" dirty="0">
                <a:latin typeface="Microsoft Sans Serif"/>
                <a:cs typeface="Microsoft Sans Serif"/>
              </a:rPr>
              <a:t> </a:t>
            </a:r>
            <a:r>
              <a:rPr sz="1000" spc="65" dirty="0">
                <a:latin typeface="Microsoft Sans Serif"/>
                <a:cs typeface="Microsoft Sans Serif"/>
              </a:rPr>
              <a:t>µ</a:t>
            </a:r>
            <a:r>
              <a:rPr sz="1000" spc="-95" dirty="0">
                <a:latin typeface="Microsoft Sans Serif"/>
                <a:cs typeface="Microsoft Sans Serif"/>
              </a:rPr>
              <a:t>F</a:t>
            </a:r>
            <a:r>
              <a:rPr sz="1000" dirty="0">
                <a:latin typeface="Microsoft Sans Serif"/>
                <a:cs typeface="Microsoft Sans Serif"/>
              </a:rPr>
              <a:t>	</a:t>
            </a:r>
            <a:r>
              <a:rPr sz="900" spc="10" dirty="0">
                <a:latin typeface="Microsoft Sans Serif"/>
                <a:cs typeface="Microsoft Sans Serif"/>
              </a:rPr>
              <a:t>10</a:t>
            </a:r>
            <a:r>
              <a:rPr sz="900" spc="-10" dirty="0">
                <a:latin typeface="Microsoft Sans Serif"/>
                <a:cs typeface="Microsoft Sans Serif"/>
              </a:rPr>
              <a:t> </a:t>
            </a:r>
            <a:r>
              <a:rPr sz="900" spc="60" dirty="0">
                <a:latin typeface="Microsoft Sans Serif"/>
                <a:cs typeface="Microsoft Sans Serif"/>
              </a:rPr>
              <a:t>µ</a:t>
            </a:r>
            <a:r>
              <a:rPr sz="900" spc="-85" dirty="0">
                <a:latin typeface="Microsoft Sans Serif"/>
                <a:cs typeface="Microsoft Sans Serif"/>
              </a:rPr>
              <a:t>F</a:t>
            </a:r>
            <a:r>
              <a:rPr sz="900" dirty="0">
                <a:latin typeface="Microsoft Sans Serif"/>
                <a:cs typeface="Microsoft Sans Serif"/>
              </a:rPr>
              <a:t>	</a:t>
            </a:r>
            <a:r>
              <a:rPr sz="900" spc="10" dirty="0">
                <a:latin typeface="Microsoft Sans Serif"/>
                <a:cs typeface="Microsoft Sans Serif"/>
              </a:rPr>
              <a:t>10</a:t>
            </a:r>
            <a:r>
              <a:rPr sz="900" spc="-10" dirty="0">
                <a:latin typeface="Microsoft Sans Serif"/>
                <a:cs typeface="Microsoft Sans Serif"/>
              </a:rPr>
              <a:t> </a:t>
            </a:r>
            <a:r>
              <a:rPr sz="900" spc="60" dirty="0">
                <a:latin typeface="Microsoft Sans Serif"/>
                <a:cs typeface="Microsoft Sans Serif"/>
              </a:rPr>
              <a:t>µ</a:t>
            </a:r>
            <a:r>
              <a:rPr sz="900" spc="-85" dirty="0">
                <a:latin typeface="Microsoft Sans Serif"/>
                <a:cs typeface="Microsoft Sans Serif"/>
              </a:rPr>
              <a:t>F</a:t>
            </a:r>
            <a:endParaRPr sz="900">
              <a:latin typeface="Microsoft Sans Serif"/>
              <a:cs typeface="Microsoft Sans Serif"/>
            </a:endParaRPr>
          </a:p>
          <a:p>
            <a:pPr marL="63500">
              <a:spcBef>
                <a:spcPts val="730"/>
              </a:spcBef>
            </a:pPr>
            <a:r>
              <a:rPr sz="1200" spc="-15" dirty="0">
                <a:latin typeface="Microsoft Sans Serif"/>
                <a:cs typeface="Microsoft Sans Serif"/>
              </a:rPr>
              <a:t>.</a:t>
            </a:r>
            <a:endParaRPr sz="1200">
              <a:latin typeface="Microsoft Sans Serif"/>
              <a:cs typeface="Microsoft Sans Serif"/>
            </a:endParaRPr>
          </a:p>
        </p:txBody>
      </p:sp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object 11"/>
          <p:cNvSpPr txBox="1">
            <a:spLocks noGrp="1"/>
          </p:cNvSpPr>
          <p:nvPr>
            <p:ph type="sldNum" sz="quarter" idx="7"/>
          </p:nvPr>
        </p:nvSpPr>
        <p:spPr>
          <a:xfrm>
            <a:off x="19020783" y="9462820"/>
            <a:ext cx="577061" cy="207749"/>
          </a:xfrm>
          <a:prstGeom prst="rect">
            <a:avLst/>
          </a:prstGeom>
        </p:spPr>
        <p:txBody>
          <a:bodyPr vert="horz" wrap="square" lIns="0" tIns="22860" rIns="0" bIns="0" rtlCol="0">
            <a:spAutoFit/>
          </a:bodyPr>
          <a:lstStyle/>
          <a:p>
            <a:pPr marL="38100">
              <a:spcBef>
                <a:spcPts val="180"/>
              </a:spcBef>
            </a:pPr>
            <a:fld id="{81D60167-4931-47E6-BA6A-407CBD079E47}" type="slidenum">
              <a:rPr spc="15" dirty="0"/>
              <a:pPr marL="38100">
                <a:spcBef>
                  <a:spcPts val="180"/>
                </a:spcBef>
              </a:pPr>
              <a:t>35</a:t>
            </a:fld>
            <a:endParaRPr spc="15" dirty="0"/>
          </a:p>
        </p:txBody>
      </p:sp>
      <p:sp>
        <p:nvSpPr>
          <p:cNvPr id="2" name="object 2"/>
          <p:cNvSpPr txBox="1"/>
          <p:nvPr/>
        </p:nvSpPr>
        <p:spPr>
          <a:xfrm>
            <a:off x="7957821" y="501650"/>
            <a:ext cx="2550795" cy="28448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1700" spc="5" dirty="0">
                <a:latin typeface="Microsoft Sans Serif"/>
                <a:cs typeface="Microsoft Sans Serif"/>
              </a:rPr>
              <a:t>Reactancia</a:t>
            </a:r>
            <a:r>
              <a:rPr sz="1700" spc="-20" dirty="0">
                <a:latin typeface="Microsoft Sans Serif"/>
                <a:cs typeface="Microsoft Sans Serif"/>
              </a:rPr>
              <a:t> </a:t>
            </a:r>
            <a:r>
              <a:rPr sz="1700" spc="10" dirty="0">
                <a:latin typeface="Microsoft Sans Serif"/>
                <a:cs typeface="Microsoft Sans Serif"/>
              </a:rPr>
              <a:t>e</a:t>
            </a:r>
            <a:r>
              <a:rPr sz="1700" spc="-20" dirty="0">
                <a:latin typeface="Microsoft Sans Serif"/>
                <a:cs typeface="Microsoft Sans Serif"/>
              </a:rPr>
              <a:t> </a:t>
            </a:r>
            <a:r>
              <a:rPr sz="1700" spc="60" dirty="0">
                <a:latin typeface="Microsoft Sans Serif"/>
                <a:cs typeface="Microsoft Sans Serif"/>
              </a:rPr>
              <a:t>Impedancia</a:t>
            </a:r>
            <a:endParaRPr sz="1700">
              <a:latin typeface="Microsoft Sans Serif"/>
              <a:cs typeface="Microsoft Sans Serif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7957748" y="1875790"/>
            <a:ext cx="4307205" cy="14884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>
              <a:lnSpc>
                <a:spcPct val="126299"/>
              </a:lnSpc>
              <a:spcBef>
                <a:spcPts val="100"/>
              </a:spcBef>
            </a:pPr>
            <a:r>
              <a:rPr sz="950" spc="15" dirty="0">
                <a:latin typeface="Microsoft Sans Serif"/>
                <a:cs typeface="Microsoft Sans Serif"/>
              </a:rPr>
              <a:t>En.un.circuito.CA.puramente.resistivo,.la.resistencia.es.la.única.oposición. </a:t>
            </a:r>
            <a:r>
              <a:rPr sz="950" spc="20" dirty="0">
                <a:latin typeface="Microsoft Sans Serif"/>
                <a:cs typeface="Microsoft Sans Serif"/>
              </a:rPr>
              <a:t> al.flujo.de.corriente..En.un.circuito.CA.con.solo.inductancia,. </a:t>
            </a:r>
            <a:r>
              <a:rPr sz="950" spc="25" dirty="0">
                <a:latin typeface="Microsoft Sans Serif"/>
                <a:cs typeface="Microsoft Sans Serif"/>
              </a:rPr>
              <a:t> </a:t>
            </a:r>
            <a:r>
              <a:rPr sz="950" spc="20" dirty="0">
                <a:latin typeface="Microsoft Sans Serif"/>
                <a:cs typeface="Microsoft Sans Serif"/>
              </a:rPr>
              <a:t>capacitancia,.o.ambos.inductancia.y.capacitancia,.pero.no. </a:t>
            </a:r>
            <a:r>
              <a:rPr sz="950" spc="25" dirty="0">
                <a:latin typeface="Microsoft Sans Serif"/>
                <a:cs typeface="Microsoft Sans Serif"/>
              </a:rPr>
              <a:t> </a:t>
            </a:r>
            <a:r>
              <a:rPr sz="950" spc="20" dirty="0">
                <a:latin typeface="Microsoft Sans Serif"/>
                <a:cs typeface="Microsoft Sans Serif"/>
              </a:rPr>
              <a:t>la.resistencia,.la.oposición.al.flujo.de.la.corriente.se.llama.</a:t>
            </a:r>
            <a:r>
              <a:rPr sz="950" b="1" spc="20" dirty="0">
                <a:latin typeface="Arial"/>
                <a:cs typeface="Arial"/>
              </a:rPr>
              <a:t>resistencia </a:t>
            </a:r>
            <a:r>
              <a:rPr sz="950" b="1" spc="25" dirty="0">
                <a:latin typeface="Arial"/>
                <a:cs typeface="Arial"/>
              </a:rPr>
              <a:t> reactiva</a:t>
            </a:r>
            <a:r>
              <a:rPr sz="950" spc="25" dirty="0">
                <a:latin typeface="Microsoft Sans Serif"/>
                <a:cs typeface="Microsoft Sans Serif"/>
              </a:rPr>
              <a:t>,. designado.por.el.símbolo.</a:t>
            </a:r>
            <a:r>
              <a:rPr sz="950" b="1" spc="25" dirty="0">
                <a:latin typeface="Arial"/>
                <a:cs typeface="Arial"/>
              </a:rPr>
              <a:t>X</a:t>
            </a:r>
            <a:r>
              <a:rPr sz="950" spc="25" dirty="0">
                <a:latin typeface="Microsoft Sans Serif"/>
                <a:cs typeface="Microsoft Sans Serif"/>
              </a:rPr>
              <a:t>..Oposición.total.al.flujo.actual. </a:t>
            </a:r>
            <a:r>
              <a:rPr sz="950" spc="30" dirty="0">
                <a:latin typeface="Microsoft Sans Serif"/>
                <a:cs typeface="Microsoft Sans Serif"/>
              </a:rPr>
              <a:t> </a:t>
            </a:r>
            <a:r>
              <a:rPr sz="950" spc="20" dirty="0">
                <a:latin typeface="Microsoft Sans Serif"/>
                <a:cs typeface="Microsoft Sans Serif"/>
              </a:rPr>
              <a:t>en.un.circuito.CA.que.contenga.tanto.reactancia.como.resistencia.</a:t>
            </a:r>
            <a:r>
              <a:rPr sz="950" spc="75" dirty="0">
                <a:latin typeface="Microsoft Sans Serif"/>
                <a:cs typeface="Microsoft Sans Serif"/>
              </a:rPr>
              <a:t> </a:t>
            </a:r>
            <a:r>
              <a:rPr sz="950" spc="-10" dirty="0">
                <a:latin typeface="Microsoft Sans Serif"/>
                <a:cs typeface="Microsoft Sans Serif"/>
              </a:rPr>
              <a:t>se</a:t>
            </a:r>
            <a:r>
              <a:rPr sz="950" spc="75" dirty="0">
                <a:latin typeface="Microsoft Sans Serif"/>
                <a:cs typeface="Microsoft Sans Serif"/>
              </a:rPr>
              <a:t> </a:t>
            </a:r>
            <a:r>
              <a:rPr sz="950" spc="25" dirty="0">
                <a:latin typeface="Microsoft Sans Serif"/>
                <a:cs typeface="Microsoft Sans Serif"/>
              </a:rPr>
              <a:t>llama. </a:t>
            </a:r>
            <a:r>
              <a:rPr sz="950" spc="-240" dirty="0">
                <a:latin typeface="Microsoft Sans Serif"/>
                <a:cs typeface="Microsoft Sans Serif"/>
              </a:rPr>
              <a:t> </a:t>
            </a:r>
            <a:r>
              <a:rPr sz="950" b="1" spc="20" dirty="0">
                <a:latin typeface="Arial"/>
                <a:cs typeface="Arial"/>
              </a:rPr>
              <a:t>impedancia</a:t>
            </a:r>
            <a:r>
              <a:rPr sz="950" spc="20" dirty="0">
                <a:latin typeface="Microsoft Sans Serif"/>
                <a:cs typeface="Microsoft Sans Serif"/>
              </a:rPr>
              <a:t>,.designado.por.el.símbolo.</a:t>
            </a:r>
            <a:r>
              <a:rPr sz="950" b="1" spc="20" dirty="0">
                <a:latin typeface="Arial"/>
                <a:cs typeface="Arial"/>
              </a:rPr>
              <a:t>Z</a:t>
            </a:r>
            <a:r>
              <a:rPr sz="950" spc="20" dirty="0">
                <a:latin typeface="Microsoft Sans Serif"/>
                <a:cs typeface="Microsoft Sans Serif"/>
              </a:rPr>
              <a:t>..Al </a:t>
            </a:r>
            <a:r>
              <a:rPr sz="950" spc="35" dirty="0">
                <a:latin typeface="Microsoft Sans Serif"/>
                <a:cs typeface="Microsoft Sans Serif"/>
              </a:rPr>
              <a:t>igual </a:t>
            </a:r>
            <a:r>
              <a:rPr sz="950" spc="25" dirty="0">
                <a:latin typeface="Microsoft Sans Serif"/>
                <a:cs typeface="Microsoft Sans Serif"/>
              </a:rPr>
              <a:t>que. </a:t>
            </a:r>
            <a:r>
              <a:rPr sz="950" spc="30" dirty="0">
                <a:latin typeface="Microsoft Sans Serif"/>
                <a:cs typeface="Microsoft Sans Serif"/>
              </a:rPr>
              <a:t> </a:t>
            </a:r>
            <a:r>
              <a:rPr sz="950" spc="20" dirty="0">
                <a:latin typeface="Microsoft Sans Serif"/>
                <a:cs typeface="Microsoft Sans Serif"/>
              </a:rPr>
              <a:t>resistencia,.reactancia.e.impedancia.se.expresan.en.ohmios.</a:t>
            </a:r>
            <a:endParaRPr sz="950">
              <a:latin typeface="Microsoft Sans Serif"/>
              <a:cs typeface="Microsoft Sans Serif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5761990" y="3547110"/>
            <a:ext cx="1451610" cy="174407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1050" b="1" spc="20" dirty="0">
                <a:latin typeface="Arial"/>
                <a:cs typeface="Arial"/>
              </a:rPr>
              <a:t>Reactancia</a:t>
            </a:r>
            <a:r>
              <a:rPr sz="1050" b="1" spc="-50" dirty="0">
                <a:latin typeface="Arial"/>
                <a:cs typeface="Arial"/>
              </a:rPr>
              <a:t> </a:t>
            </a:r>
            <a:r>
              <a:rPr sz="1050" b="1" spc="25" dirty="0">
                <a:latin typeface="Arial"/>
                <a:cs typeface="Arial"/>
              </a:rPr>
              <a:t>inductiva</a:t>
            </a:r>
            <a:r>
              <a:rPr sz="1050" spc="25" dirty="0">
                <a:latin typeface="Microsoft Sans Serif"/>
                <a:cs typeface="Microsoft Sans Serif"/>
              </a:rPr>
              <a:t>.</a:t>
            </a:r>
            <a:endParaRPr sz="1050">
              <a:latin typeface="Microsoft Sans Serif"/>
              <a:cs typeface="Microsoft Sans Serif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7957769" y="3519170"/>
            <a:ext cx="4428490" cy="112268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>
              <a:lnSpc>
                <a:spcPct val="141200"/>
              </a:lnSpc>
              <a:spcBef>
                <a:spcPts val="100"/>
              </a:spcBef>
            </a:pPr>
            <a:r>
              <a:rPr sz="850" spc="-15" dirty="0">
                <a:latin typeface="Microsoft Sans Serif"/>
                <a:cs typeface="Microsoft Sans Serif"/>
              </a:rPr>
              <a:t>La</a:t>
            </a:r>
            <a:r>
              <a:rPr sz="850" spc="-5" dirty="0">
                <a:latin typeface="Microsoft Sans Serif"/>
                <a:cs typeface="Microsoft Sans Serif"/>
              </a:rPr>
              <a:t> </a:t>
            </a:r>
            <a:r>
              <a:rPr sz="850" spc="20" dirty="0">
                <a:latin typeface="Microsoft Sans Serif"/>
                <a:cs typeface="Microsoft Sans Serif"/>
              </a:rPr>
              <a:t>inductancia.solo.afecta.el.flujo.de.corriente.cuando.la.corriente.es. </a:t>
            </a:r>
            <a:r>
              <a:rPr sz="850" spc="25" dirty="0">
                <a:latin typeface="Microsoft Sans Serif"/>
                <a:cs typeface="Microsoft Sans Serif"/>
              </a:rPr>
              <a:t> cambiando..La.inductancia.produce.un.voltaje.autoinducido. </a:t>
            </a:r>
            <a:r>
              <a:rPr sz="850" spc="30" dirty="0">
                <a:latin typeface="Microsoft Sans Serif"/>
                <a:cs typeface="Microsoft Sans Serif"/>
              </a:rPr>
              <a:t> </a:t>
            </a:r>
            <a:r>
              <a:rPr sz="850" spc="15" dirty="0">
                <a:latin typeface="Microsoft Sans Serif"/>
                <a:cs typeface="Microsoft Sans Serif"/>
              </a:rPr>
              <a:t>(contra.fem).que.se.opone.a.los.cambios.en.la.corriente..En.un.circuito.CA,.la.corriente. </a:t>
            </a:r>
            <a:r>
              <a:rPr sz="850" spc="-215" dirty="0">
                <a:latin typeface="Microsoft Sans Serif"/>
                <a:cs typeface="Microsoft Sans Serif"/>
              </a:rPr>
              <a:t> </a:t>
            </a:r>
            <a:r>
              <a:rPr sz="850" spc="25" dirty="0">
                <a:latin typeface="Microsoft Sans Serif"/>
                <a:cs typeface="Microsoft Sans Serif"/>
              </a:rPr>
              <a:t>está.cambiando.constantemente..Por </a:t>
            </a:r>
            <a:r>
              <a:rPr sz="850" spc="30" dirty="0">
                <a:latin typeface="Microsoft Sans Serif"/>
                <a:cs typeface="Microsoft Sans Serif"/>
              </a:rPr>
              <a:t>lo </a:t>
            </a:r>
            <a:r>
              <a:rPr sz="850" spc="25" dirty="0">
                <a:latin typeface="Microsoft Sans Serif"/>
                <a:cs typeface="Microsoft Sans Serif"/>
              </a:rPr>
              <a:t>tanto.la.inductancia.provoca.una.continua. </a:t>
            </a:r>
            <a:r>
              <a:rPr sz="850" spc="30" dirty="0">
                <a:latin typeface="Microsoft Sans Serif"/>
                <a:cs typeface="Microsoft Sans Serif"/>
              </a:rPr>
              <a:t> </a:t>
            </a:r>
            <a:r>
              <a:rPr sz="850" spc="20" dirty="0">
                <a:latin typeface="Microsoft Sans Serif"/>
                <a:cs typeface="Microsoft Sans Serif"/>
              </a:rPr>
              <a:t>oposición.al.flujo.de.la.corriente.que.se.llama.</a:t>
            </a:r>
            <a:r>
              <a:rPr sz="850" b="1" spc="20" dirty="0">
                <a:latin typeface="Arial"/>
                <a:cs typeface="Arial"/>
              </a:rPr>
              <a:t>reactancia inductiva</a:t>
            </a:r>
            <a:r>
              <a:rPr sz="850" spc="20" dirty="0">
                <a:latin typeface="Microsoft Sans Serif"/>
                <a:cs typeface="Microsoft Sans Serif"/>
              </a:rPr>
              <a:t>. </a:t>
            </a:r>
            <a:r>
              <a:rPr sz="850" spc="25" dirty="0">
                <a:latin typeface="Microsoft Sans Serif"/>
                <a:cs typeface="Microsoft Sans Serif"/>
              </a:rPr>
              <a:t> </a:t>
            </a:r>
            <a:r>
              <a:rPr sz="850" spc="10" dirty="0">
                <a:latin typeface="Microsoft Sans Serif"/>
                <a:cs typeface="Microsoft Sans Serif"/>
              </a:rPr>
              <a:t>y.está.designado.con.el.símbolo.</a:t>
            </a:r>
            <a:r>
              <a:rPr sz="850" b="1" spc="10" dirty="0">
                <a:latin typeface="Arial"/>
                <a:cs typeface="Arial"/>
              </a:rPr>
              <a:t>SG</a:t>
            </a:r>
            <a:r>
              <a:rPr sz="850" spc="10" dirty="0">
                <a:latin typeface="Microsoft Sans Serif"/>
                <a:cs typeface="Microsoft Sans Serif"/>
              </a:rPr>
              <a:t>..</a:t>
            </a:r>
            <a:endParaRPr sz="850">
              <a:latin typeface="Microsoft Sans Serif"/>
              <a:cs typeface="Microsoft Sans Serif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7881609" y="4800599"/>
            <a:ext cx="4290060" cy="2964786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88265" marR="55880">
              <a:lnSpc>
                <a:spcPct val="133300"/>
              </a:lnSpc>
              <a:spcBef>
                <a:spcPts val="100"/>
              </a:spcBef>
            </a:pPr>
            <a:r>
              <a:rPr sz="900" spc="20" dirty="0">
                <a:latin typeface="Microsoft Sans Serif"/>
                <a:cs typeface="Microsoft Sans Serif"/>
              </a:rPr>
              <a:t>La.reactancia.inductiva.es.proporcional.tanto.a.la.inductancia.como. </a:t>
            </a:r>
            <a:r>
              <a:rPr sz="900" spc="25" dirty="0">
                <a:latin typeface="Microsoft Sans Serif"/>
                <a:cs typeface="Microsoft Sans Serif"/>
              </a:rPr>
              <a:t> </a:t>
            </a:r>
            <a:r>
              <a:rPr sz="900" spc="15" dirty="0">
                <a:latin typeface="Microsoft Sans Serif"/>
                <a:cs typeface="Microsoft Sans Serif"/>
              </a:rPr>
              <a:t>la.frecuencia.aplicada..La.fórmula.para.la.reactancia.inductiva.es.</a:t>
            </a:r>
            <a:r>
              <a:rPr sz="900" spc="95" dirty="0">
                <a:latin typeface="Microsoft Sans Serif"/>
                <a:cs typeface="Microsoft Sans Serif"/>
              </a:rPr>
              <a:t> </a:t>
            </a:r>
            <a:r>
              <a:rPr sz="900" spc="45" dirty="0">
                <a:latin typeface="Microsoft Sans Serif"/>
                <a:cs typeface="Microsoft Sans Serif"/>
              </a:rPr>
              <a:t>mostrado</a:t>
            </a:r>
            <a:r>
              <a:rPr sz="900" spc="100" dirty="0">
                <a:latin typeface="Microsoft Sans Serif"/>
                <a:cs typeface="Microsoft Sans Serif"/>
              </a:rPr>
              <a:t> </a:t>
            </a:r>
            <a:r>
              <a:rPr sz="900" dirty="0">
                <a:latin typeface="Microsoft Sans Serif"/>
                <a:cs typeface="Microsoft Sans Serif"/>
              </a:rPr>
              <a:t>a </a:t>
            </a:r>
            <a:r>
              <a:rPr sz="900" spc="-225" dirty="0">
                <a:latin typeface="Microsoft Sans Serif"/>
                <a:cs typeface="Microsoft Sans Serif"/>
              </a:rPr>
              <a:t> </a:t>
            </a:r>
            <a:r>
              <a:rPr sz="900" spc="30" dirty="0">
                <a:latin typeface="Microsoft Sans Serif"/>
                <a:cs typeface="Microsoft Sans Serif"/>
              </a:rPr>
              <a:t>continuación.</a:t>
            </a:r>
            <a:endParaRPr sz="900">
              <a:latin typeface="Microsoft Sans Serif"/>
              <a:cs typeface="Microsoft Sans Serif"/>
            </a:endParaRPr>
          </a:p>
          <a:p>
            <a:pPr>
              <a:spcBef>
                <a:spcPts val="40"/>
              </a:spcBef>
            </a:pPr>
            <a:endParaRPr sz="1500">
              <a:latin typeface="Microsoft Sans Serif"/>
              <a:cs typeface="Microsoft Sans Serif"/>
            </a:endParaRPr>
          </a:p>
          <a:p>
            <a:pPr marL="88900"/>
            <a:r>
              <a:rPr sz="900" spc="-75" dirty="0">
                <a:latin typeface="Microsoft Sans Serif"/>
                <a:cs typeface="Microsoft Sans Serif"/>
              </a:rPr>
              <a:t>X</a:t>
            </a:r>
            <a:r>
              <a:rPr sz="900" spc="-160" dirty="0">
                <a:latin typeface="Microsoft Sans Serif"/>
                <a:cs typeface="Microsoft Sans Serif"/>
              </a:rPr>
              <a:t> </a:t>
            </a:r>
            <a:r>
              <a:rPr sz="900" spc="-277" baseline="-32407" dirty="0">
                <a:latin typeface="Microsoft Sans Serif"/>
                <a:cs typeface="Microsoft Sans Serif"/>
              </a:rPr>
              <a:t>L</a:t>
            </a:r>
            <a:r>
              <a:rPr sz="900" spc="-15" dirty="0">
                <a:latin typeface="Microsoft Sans Serif"/>
                <a:cs typeface="Microsoft Sans Serif"/>
              </a:rPr>
              <a:t>=</a:t>
            </a:r>
            <a:r>
              <a:rPr sz="900" spc="-10" dirty="0">
                <a:latin typeface="Microsoft Sans Serif"/>
                <a:cs typeface="Microsoft Sans Serif"/>
              </a:rPr>
              <a:t> </a:t>
            </a:r>
            <a:r>
              <a:rPr sz="900" spc="25" dirty="0">
                <a:latin typeface="Microsoft Sans Serif"/>
                <a:cs typeface="Microsoft Sans Serif"/>
              </a:rPr>
              <a:t>2πfL=</a:t>
            </a:r>
            <a:r>
              <a:rPr sz="900" spc="-10" dirty="0">
                <a:latin typeface="Microsoft Sans Serif"/>
                <a:cs typeface="Microsoft Sans Serif"/>
              </a:rPr>
              <a:t> </a:t>
            </a:r>
            <a:r>
              <a:rPr sz="900" spc="10" dirty="0">
                <a:latin typeface="Microsoft Sans Serif"/>
                <a:cs typeface="Microsoft Sans Serif"/>
              </a:rPr>
              <a:t>2</a:t>
            </a:r>
            <a:r>
              <a:rPr sz="900" spc="-10" dirty="0">
                <a:latin typeface="Microsoft Sans Serif"/>
                <a:cs typeface="Microsoft Sans Serif"/>
              </a:rPr>
              <a:t> </a:t>
            </a:r>
            <a:r>
              <a:rPr sz="900" spc="25" dirty="0">
                <a:latin typeface="Microsoft Sans Serif"/>
                <a:cs typeface="Microsoft Sans Serif"/>
              </a:rPr>
              <a:t>x</a:t>
            </a:r>
            <a:r>
              <a:rPr sz="900" spc="-10" dirty="0">
                <a:latin typeface="Microsoft Sans Serif"/>
                <a:cs typeface="Microsoft Sans Serif"/>
              </a:rPr>
              <a:t> </a:t>
            </a:r>
            <a:r>
              <a:rPr sz="900" spc="5" dirty="0">
                <a:latin typeface="Microsoft Sans Serif"/>
                <a:cs typeface="Microsoft Sans Serif"/>
              </a:rPr>
              <a:t>3,14</a:t>
            </a:r>
            <a:r>
              <a:rPr sz="900" spc="-10" dirty="0">
                <a:latin typeface="Microsoft Sans Serif"/>
                <a:cs typeface="Microsoft Sans Serif"/>
              </a:rPr>
              <a:t> </a:t>
            </a:r>
            <a:r>
              <a:rPr sz="900" spc="25" dirty="0">
                <a:latin typeface="Microsoft Sans Serif"/>
                <a:cs typeface="Microsoft Sans Serif"/>
              </a:rPr>
              <a:t>x</a:t>
            </a:r>
            <a:r>
              <a:rPr sz="900" spc="-10" dirty="0">
                <a:latin typeface="Microsoft Sans Serif"/>
                <a:cs typeface="Microsoft Sans Serif"/>
              </a:rPr>
              <a:t> </a:t>
            </a:r>
            <a:r>
              <a:rPr sz="900" spc="25" dirty="0">
                <a:latin typeface="Microsoft Sans Serif"/>
                <a:cs typeface="Microsoft Sans Serif"/>
              </a:rPr>
              <a:t>frecuencia</a:t>
            </a:r>
            <a:r>
              <a:rPr sz="900" spc="-10" dirty="0">
                <a:latin typeface="Microsoft Sans Serif"/>
                <a:cs typeface="Microsoft Sans Serif"/>
              </a:rPr>
              <a:t> </a:t>
            </a:r>
            <a:r>
              <a:rPr sz="900" spc="25" dirty="0">
                <a:latin typeface="Microsoft Sans Serif"/>
                <a:cs typeface="Microsoft Sans Serif"/>
              </a:rPr>
              <a:t>x</a:t>
            </a:r>
            <a:r>
              <a:rPr sz="900" spc="-10" dirty="0">
                <a:latin typeface="Microsoft Sans Serif"/>
                <a:cs typeface="Microsoft Sans Serif"/>
              </a:rPr>
              <a:t> </a:t>
            </a:r>
            <a:r>
              <a:rPr sz="900" spc="25" dirty="0">
                <a:latin typeface="Microsoft Sans Serif"/>
                <a:cs typeface="Microsoft Sans Serif"/>
              </a:rPr>
              <a:t>inductancia</a:t>
            </a:r>
            <a:endParaRPr sz="900">
              <a:latin typeface="Microsoft Sans Serif"/>
              <a:cs typeface="Microsoft Sans Serif"/>
            </a:endParaRPr>
          </a:p>
          <a:p>
            <a:pPr>
              <a:spcBef>
                <a:spcPts val="5"/>
              </a:spcBef>
            </a:pPr>
            <a:endParaRPr sz="1700">
              <a:latin typeface="Microsoft Sans Serif"/>
              <a:cs typeface="Microsoft Sans Serif"/>
            </a:endParaRPr>
          </a:p>
          <a:p>
            <a:pPr marL="88900" marR="211454">
              <a:lnSpc>
                <a:spcPct val="126299"/>
              </a:lnSpc>
            </a:pPr>
            <a:r>
              <a:rPr sz="950" spc="20" dirty="0">
                <a:latin typeface="Microsoft Sans Serif"/>
                <a:cs typeface="Microsoft Sans Serif"/>
              </a:rPr>
              <a:t>Para.un.circuito.de.60.Hz.que.contenga.un.</a:t>
            </a:r>
            <a:r>
              <a:rPr sz="950" spc="100" dirty="0">
                <a:latin typeface="Microsoft Sans Serif"/>
                <a:cs typeface="Microsoft Sans Serif"/>
              </a:rPr>
              <a:t> </a:t>
            </a:r>
            <a:r>
              <a:rPr sz="950" spc="30" dirty="0">
                <a:latin typeface="Microsoft Sans Serif"/>
                <a:cs typeface="Microsoft Sans Serif"/>
              </a:rPr>
              <a:t>0.mh.inductor,.el.inductor. </a:t>
            </a:r>
            <a:r>
              <a:rPr sz="950" spc="-235" dirty="0">
                <a:latin typeface="Microsoft Sans Serif"/>
                <a:cs typeface="Microsoft Sans Serif"/>
              </a:rPr>
              <a:t> </a:t>
            </a:r>
            <a:r>
              <a:rPr sz="950" spc="10" dirty="0">
                <a:latin typeface="Microsoft Sans Serif"/>
                <a:cs typeface="Microsoft Sans Serif"/>
              </a:rPr>
              <a:t>reactancia.es:</a:t>
            </a:r>
            <a:endParaRPr sz="950">
              <a:latin typeface="Microsoft Sans Serif"/>
              <a:cs typeface="Microsoft Sans Serif"/>
            </a:endParaRPr>
          </a:p>
          <a:p>
            <a:pPr>
              <a:spcBef>
                <a:spcPts val="10"/>
              </a:spcBef>
            </a:pPr>
            <a:endParaRPr sz="1600">
              <a:latin typeface="Microsoft Sans Serif"/>
              <a:cs typeface="Microsoft Sans Serif"/>
            </a:endParaRPr>
          </a:p>
          <a:p>
            <a:pPr marL="88900"/>
            <a:r>
              <a:rPr sz="950" spc="-30" dirty="0">
                <a:latin typeface="Microsoft Sans Serif"/>
                <a:cs typeface="Microsoft Sans Serif"/>
              </a:rPr>
              <a:t>X</a:t>
            </a:r>
            <a:r>
              <a:rPr sz="900" spc="-217" baseline="-32407" dirty="0">
                <a:latin typeface="Microsoft Sans Serif"/>
                <a:cs typeface="Microsoft Sans Serif"/>
              </a:rPr>
              <a:t>L</a:t>
            </a:r>
            <a:r>
              <a:rPr sz="950" spc="-15" dirty="0">
                <a:latin typeface="Microsoft Sans Serif"/>
                <a:cs typeface="Microsoft Sans Serif"/>
              </a:rPr>
              <a:t>=</a:t>
            </a:r>
            <a:r>
              <a:rPr sz="950" spc="-10" dirty="0">
                <a:latin typeface="Microsoft Sans Serif"/>
                <a:cs typeface="Microsoft Sans Serif"/>
              </a:rPr>
              <a:t> </a:t>
            </a:r>
            <a:r>
              <a:rPr sz="950" spc="35" dirty="0">
                <a:latin typeface="Microsoft Sans Serif"/>
                <a:cs typeface="Microsoft Sans Serif"/>
              </a:rPr>
              <a:t>2πfL</a:t>
            </a:r>
            <a:r>
              <a:rPr sz="950" spc="-10" dirty="0">
                <a:latin typeface="Microsoft Sans Serif"/>
                <a:cs typeface="Microsoft Sans Serif"/>
              </a:rPr>
              <a:t> </a:t>
            </a:r>
            <a:r>
              <a:rPr sz="950" spc="-15" dirty="0">
                <a:latin typeface="Microsoft Sans Serif"/>
                <a:cs typeface="Microsoft Sans Serif"/>
              </a:rPr>
              <a:t>=</a:t>
            </a:r>
            <a:r>
              <a:rPr sz="950" spc="-10" dirty="0">
                <a:latin typeface="Microsoft Sans Serif"/>
                <a:cs typeface="Microsoft Sans Serif"/>
              </a:rPr>
              <a:t> </a:t>
            </a:r>
            <a:r>
              <a:rPr sz="950" spc="15" dirty="0">
                <a:latin typeface="Microsoft Sans Serif"/>
                <a:cs typeface="Microsoft Sans Serif"/>
              </a:rPr>
              <a:t>2</a:t>
            </a:r>
            <a:r>
              <a:rPr sz="950" spc="-10" dirty="0">
                <a:latin typeface="Microsoft Sans Serif"/>
                <a:cs typeface="Microsoft Sans Serif"/>
              </a:rPr>
              <a:t> </a:t>
            </a:r>
            <a:r>
              <a:rPr sz="950" spc="25" dirty="0">
                <a:latin typeface="Microsoft Sans Serif"/>
                <a:cs typeface="Microsoft Sans Serif"/>
              </a:rPr>
              <a:t>x</a:t>
            </a:r>
            <a:r>
              <a:rPr sz="950" spc="-10" dirty="0">
                <a:latin typeface="Microsoft Sans Serif"/>
                <a:cs typeface="Microsoft Sans Serif"/>
              </a:rPr>
              <a:t> </a:t>
            </a:r>
            <a:r>
              <a:rPr sz="950" spc="5" dirty="0">
                <a:latin typeface="Microsoft Sans Serif"/>
                <a:cs typeface="Microsoft Sans Serif"/>
              </a:rPr>
              <a:t>3,14</a:t>
            </a:r>
            <a:r>
              <a:rPr sz="950" spc="-10" dirty="0">
                <a:latin typeface="Microsoft Sans Serif"/>
                <a:cs typeface="Microsoft Sans Serif"/>
              </a:rPr>
              <a:t> </a:t>
            </a:r>
            <a:r>
              <a:rPr sz="950" spc="25" dirty="0">
                <a:latin typeface="Microsoft Sans Serif"/>
                <a:cs typeface="Microsoft Sans Serif"/>
              </a:rPr>
              <a:t>x</a:t>
            </a:r>
            <a:r>
              <a:rPr sz="950" spc="-10" dirty="0">
                <a:latin typeface="Microsoft Sans Serif"/>
                <a:cs typeface="Microsoft Sans Serif"/>
              </a:rPr>
              <a:t> </a:t>
            </a:r>
            <a:r>
              <a:rPr sz="950" spc="15" dirty="0">
                <a:latin typeface="Microsoft Sans Serif"/>
                <a:cs typeface="Microsoft Sans Serif"/>
              </a:rPr>
              <a:t>60</a:t>
            </a:r>
            <a:r>
              <a:rPr sz="950" spc="-10" dirty="0">
                <a:latin typeface="Microsoft Sans Serif"/>
                <a:cs typeface="Microsoft Sans Serif"/>
              </a:rPr>
              <a:t> Hz </a:t>
            </a:r>
            <a:r>
              <a:rPr sz="950" spc="25" dirty="0">
                <a:latin typeface="Microsoft Sans Serif"/>
                <a:cs typeface="Microsoft Sans Serif"/>
              </a:rPr>
              <a:t>x</a:t>
            </a:r>
            <a:r>
              <a:rPr sz="950" spc="-10" dirty="0">
                <a:latin typeface="Microsoft Sans Serif"/>
                <a:cs typeface="Microsoft Sans Serif"/>
              </a:rPr>
              <a:t> </a:t>
            </a:r>
            <a:r>
              <a:rPr sz="950" spc="10" dirty="0">
                <a:latin typeface="Microsoft Sans Serif"/>
                <a:cs typeface="Microsoft Sans Serif"/>
              </a:rPr>
              <a:t>0,010</a:t>
            </a:r>
            <a:r>
              <a:rPr sz="950" spc="-10" dirty="0">
                <a:latin typeface="Microsoft Sans Serif"/>
                <a:cs typeface="Microsoft Sans Serif"/>
              </a:rPr>
              <a:t> </a:t>
            </a:r>
            <a:r>
              <a:rPr sz="950" spc="55" dirty="0">
                <a:latin typeface="Microsoft Sans Serif"/>
                <a:cs typeface="Microsoft Sans Serif"/>
              </a:rPr>
              <a:t>h</a:t>
            </a:r>
            <a:r>
              <a:rPr sz="950" spc="-10" dirty="0">
                <a:latin typeface="Microsoft Sans Serif"/>
                <a:cs typeface="Microsoft Sans Serif"/>
              </a:rPr>
              <a:t> </a:t>
            </a:r>
            <a:r>
              <a:rPr sz="950" spc="-15" dirty="0">
                <a:latin typeface="Microsoft Sans Serif"/>
                <a:cs typeface="Microsoft Sans Serif"/>
              </a:rPr>
              <a:t>=</a:t>
            </a:r>
            <a:r>
              <a:rPr sz="950" spc="-10" dirty="0">
                <a:latin typeface="Microsoft Sans Serif"/>
                <a:cs typeface="Microsoft Sans Serif"/>
              </a:rPr>
              <a:t> </a:t>
            </a:r>
            <a:r>
              <a:rPr sz="950" spc="10" dirty="0">
                <a:latin typeface="Microsoft Sans Serif"/>
                <a:cs typeface="Microsoft Sans Serif"/>
              </a:rPr>
              <a:t>3,768</a:t>
            </a:r>
            <a:r>
              <a:rPr sz="950" spc="-10" dirty="0">
                <a:latin typeface="Microsoft Sans Serif"/>
                <a:cs typeface="Microsoft Sans Serif"/>
              </a:rPr>
              <a:t> </a:t>
            </a:r>
            <a:r>
              <a:rPr sz="950" dirty="0">
                <a:latin typeface="Microsoft Sans Serif"/>
                <a:cs typeface="Microsoft Sans Serif"/>
              </a:rPr>
              <a:t>Ω</a:t>
            </a:r>
            <a:endParaRPr sz="950">
              <a:latin typeface="Microsoft Sans Serif"/>
              <a:cs typeface="Microsoft Sans Serif"/>
            </a:endParaRPr>
          </a:p>
          <a:p>
            <a:pPr>
              <a:spcBef>
                <a:spcPts val="25"/>
              </a:spcBef>
            </a:pPr>
            <a:endParaRPr sz="1750">
              <a:latin typeface="Microsoft Sans Serif"/>
              <a:cs typeface="Microsoft Sans Serif"/>
            </a:endParaRPr>
          </a:p>
          <a:p>
            <a:pPr marL="88265" marR="208279">
              <a:lnSpc>
                <a:spcPct val="117200"/>
              </a:lnSpc>
            </a:pPr>
            <a:r>
              <a:rPr sz="1000" spc="15" dirty="0">
                <a:latin typeface="Microsoft Sans Serif"/>
                <a:cs typeface="Microsoft Sans Serif"/>
              </a:rPr>
              <a:t>Para.este.ejemplo,.la.resistencia.es.cero,.por.que.la.impedancia.es. </a:t>
            </a:r>
            <a:r>
              <a:rPr sz="1000" spc="-254" dirty="0">
                <a:latin typeface="Microsoft Sans Serif"/>
                <a:cs typeface="Microsoft Sans Serif"/>
              </a:rPr>
              <a:t> </a:t>
            </a:r>
            <a:r>
              <a:rPr sz="1000" spc="15" dirty="0">
                <a:latin typeface="Microsoft Sans Serif"/>
                <a:cs typeface="Microsoft Sans Serif"/>
              </a:rPr>
              <a:t>igual.a.la.reactancia..Si.se.conoce.el.voltaje,.la.ley.de.Ohm.puede. </a:t>
            </a:r>
            <a:r>
              <a:rPr sz="1000" spc="20" dirty="0">
                <a:latin typeface="Microsoft Sans Serif"/>
                <a:cs typeface="Microsoft Sans Serif"/>
              </a:rPr>
              <a:t> utilizarse.para.calcular.la.corriente..Si,.por.ejemplo,.la.tensión.es. </a:t>
            </a:r>
            <a:r>
              <a:rPr sz="1000" spc="25" dirty="0">
                <a:latin typeface="Microsoft Sans Serif"/>
                <a:cs typeface="Microsoft Sans Serif"/>
              </a:rPr>
              <a:t> </a:t>
            </a:r>
            <a:r>
              <a:rPr sz="1100" spc="15" dirty="0">
                <a:latin typeface="Microsoft Sans Serif"/>
                <a:cs typeface="Microsoft Sans Serif"/>
              </a:rPr>
              <a:t>0.V,.la.corriente.se.calcula.como.sigue:</a:t>
            </a:r>
            <a:endParaRPr sz="1100">
              <a:latin typeface="Microsoft Sans Serif"/>
              <a:cs typeface="Microsoft Sans Serif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8199024" y="8053333"/>
            <a:ext cx="98425" cy="166712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1000" spc="-40" dirty="0">
                <a:latin typeface="Microsoft Sans Serif"/>
                <a:cs typeface="Microsoft Sans Serif"/>
              </a:rPr>
              <a:t>Z</a:t>
            </a:r>
            <a:endParaRPr sz="1000">
              <a:latin typeface="Microsoft Sans Serif"/>
              <a:cs typeface="Microsoft Sans Serif"/>
            </a:endParaRPr>
          </a:p>
        </p:txBody>
      </p:sp>
      <p:sp>
        <p:nvSpPr>
          <p:cNvPr id="8" name="object 8"/>
          <p:cNvSpPr txBox="1"/>
          <p:nvPr/>
        </p:nvSpPr>
        <p:spPr>
          <a:xfrm>
            <a:off x="7932409" y="7971129"/>
            <a:ext cx="565150" cy="166712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38100">
              <a:spcBef>
                <a:spcPts val="100"/>
              </a:spcBef>
            </a:pPr>
            <a:r>
              <a:rPr sz="1000" spc="25" dirty="0">
                <a:latin typeface="Microsoft Sans Serif"/>
                <a:cs typeface="Microsoft Sans Serif"/>
              </a:rPr>
              <a:t>yo</a:t>
            </a:r>
            <a:r>
              <a:rPr sz="1000" spc="-10" dirty="0">
                <a:latin typeface="Microsoft Sans Serif"/>
                <a:cs typeface="Microsoft Sans Serif"/>
              </a:rPr>
              <a:t> </a:t>
            </a:r>
            <a:r>
              <a:rPr sz="1000" spc="-65" dirty="0">
                <a:latin typeface="Microsoft Sans Serif"/>
                <a:cs typeface="Microsoft Sans Serif"/>
              </a:rPr>
              <a:t>=</a:t>
            </a:r>
            <a:r>
              <a:rPr sz="1500" u="sng" spc="97" baseline="30555" dirty="0">
                <a:uFill>
                  <a:solidFill>
                    <a:srgbClr val="000000"/>
                  </a:solidFill>
                </a:uFill>
                <a:latin typeface="Microsoft Sans Serif"/>
                <a:cs typeface="Microsoft Sans Serif"/>
              </a:rPr>
              <a:t>mi</a:t>
            </a:r>
            <a:r>
              <a:rPr sz="1500" spc="-127" baseline="30555" dirty="0">
                <a:latin typeface="Microsoft Sans Serif"/>
                <a:cs typeface="Microsoft Sans Serif"/>
              </a:rPr>
              <a:t> </a:t>
            </a:r>
            <a:r>
              <a:rPr sz="1500" spc="-22" baseline="2777" dirty="0">
                <a:latin typeface="Microsoft Sans Serif"/>
                <a:cs typeface="Microsoft Sans Serif"/>
              </a:rPr>
              <a:t>=</a:t>
            </a:r>
            <a:endParaRPr sz="1500" baseline="2777">
              <a:latin typeface="Microsoft Sans Serif"/>
              <a:cs typeface="Microsoft Sans Serif"/>
            </a:endParaRPr>
          </a:p>
        </p:txBody>
      </p:sp>
      <p:sp>
        <p:nvSpPr>
          <p:cNvPr id="9" name="object 9"/>
          <p:cNvSpPr txBox="1"/>
          <p:nvPr/>
        </p:nvSpPr>
        <p:spPr>
          <a:xfrm>
            <a:off x="8519028" y="7961555"/>
            <a:ext cx="459740" cy="262255"/>
          </a:xfrm>
          <a:prstGeom prst="rect">
            <a:avLst/>
          </a:prstGeom>
        </p:spPr>
        <p:txBody>
          <a:bodyPr vert="horz" wrap="square" lIns="0" tIns="21590" rIns="0" bIns="0" rtlCol="0">
            <a:spAutoFit/>
          </a:bodyPr>
          <a:lstStyle/>
          <a:p>
            <a:pPr marL="6985" algn="ctr">
              <a:spcBef>
                <a:spcPts val="170"/>
              </a:spcBef>
            </a:pPr>
            <a:r>
              <a:rPr sz="400" u="sng" spc="5" dirty="0">
                <a:uFill>
                  <a:solidFill>
                    <a:srgbClr val="000000"/>
                  </a:solidFill>
                </a:uFill>
                <a:latin typeface="Microsoft Sans Serif"/>
                <a:cs typeface="Microsoft Sans Serif"/>
              </a:rPr>
              <a:t>10</a:t>
            </a:r>
            <a:r>
              <a:rPr sz="400" u="sng" spc="-5" dirty="0">
                <a:uFill>
                  <a:solidFill>
                    <a:srgbClr val="000000"/>
                  </a:solidFill>
                </a:uFill>
                <a:latin typeface="Microsoft Sans Serif"/>
                <a:cs typeface="Microsoft Sans Serif"/>
              </a:rPr>
              <a:t> </a:t>
            </a:r>
            <a:r>
              <a:rPr sz="400" u="sng" spc="15" dirty="0">
                <a:uFill>
                  <a:solidFill>
                    <a:srgbClr val="000000"/>
                  </a:solidFill>
                </a:uFill>
                <a:latin typeface="Microsoft Sans Serif"/>
                <a:cs typeface="Microsoft Sans Serif"/>
              </a:rPr>
              <a:t>voltio</a:t>
            </a:r>
            <a:r>
              <a:rPr sz="400" spc="-10" dirty="0">
                <a:latin typeface="Microsoft Sans Serif"/>
                <a:cs typeface="Microsoft Sans Serif"/>
              </a:rPr>
              <a:t>s</a:t>
            </a:r>
            <a:endParaRPr sz="400">
              <a:latin typeface="Microsoft Sans Serif"/>
              <a:cs typeface="Microsoft Sans Serif"/>
            </a:endParaRPr>
          </a:p>
          <a:p>
            <a:pPr algn="ctr">
              <a:spcBef>
                <a:spcPts val="170"/>
              </a:spcBef>
            </a:pPr>
            <a:r>
              <a:rPr sz="950" spc="10" dirty="0">
                <a:latin typeface="Microsoft Sans Serif"/>
                <a:cs typeface="Microsoft Sans Serif"/>
              </a:rPr>
              <a:t>3.768</a:t>
            </a:r>
            <a:r>
              <a:rPr sz="950" spc="-65" dirty="0">
                <a:latin typeface="Microsoft Sans Serif"/>
                <a:cs typeface="Microsoft Sans Serif"/>
              </a:rPr>
              <a:t> </a:t>
            </a:r>
            <a:r>
              <a:rPr sz="950" dirty="0">
                <a:latin typeface="Microsoft Sans Serif"/>
                <a:cs typeface="Microsoft Sans Serif"/>
              </a:rPr>
              <a:t>Ω</a:t>
            </a:r>
            <a:endParaRPr sz="950">
              <a:latin typeface="Microsoft Sans Serif"/>
              <a:cs typeface="Microsoft Sans Serif"/>
            </a:endParaRPr>
          </a:p>
        </p:txBody>
      </p:sp>
      <p:sp>
        <p:nvSpPr>
          <p:cNvPr id="10" name="object 10"/>
          <p:cNvSpPr txBox="1"/>
          <p:nvPr/>
        </p:nvSpPr>
        <p:spPr>
          <a:xfrm>
            <a:off x="8980967" y="7970994"/>
            <a:ext cx="442595" cy="159018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950" spc="-15" dirty="0">
                <a:latin typeface="Microsoft Sans Serif"/>
                <a:cs typeface="Microsoft Sans Serif"/>
              </a:rPr>
              <a:t>=</a:t>
            </a:r>
            <a:r>
              <a:rPr sz="950" spc="-10" dirty="0">
                <a:latin typeface="Microsoft Sans Serif"/>
                <a:cs typeface="Microsoft Sans Serif"/>
              </a:rPr>
              <a:t> </a:t>
            </a:r>
            <a:r>
              <a:rPr sz="950" dirty="0">
                <a:latin typeface="Microsoft Sans Serif"/>
                <a:cs typeface="Microsoft Sans Serif"/>
              </a:rPr>
              <a:t>2.65A</a:t>
            </a:r>
            <a:endParaRPr sz="950">
              <a:latin typeface="Microsoft Sans Serif"/>
              <a:cs typeface="Microsoft Sans Serif"/>
            </a:endParaRPr>
          </a:p>
        </p:txBody>
      </p:sp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9332810" y="2029143"/>
            <a:ext cx="1098550" cy="710565"/>
          </a:xfrm>
          <a:custGeom>
            <a:avLst/>
            <a:gdLst/>
            <a:ahLst/>
            <a:cxnLst/>
            <a:rect l="l" t="t" r="r" b="b"/>
            <a:pathLst>
              <a:path w="1098550" h="710564">
                <a:moveTo>
                  <a:pt x="696721" y="647319"/>
                </a:moveTo>
                <a:lnTo>
                  <a:pt x="649319" y="677741"/>
                </a:lnTo>
                <a:lnTo>
                  <a:pt x="602869" y="699341"/>
                </a:lnTo>
                <a:lnTo>
                  <a:pt x="558990" y="710487"/>
                </a:lnTo>
                <a:lnTo>
                  <a:pt x="519302" y="709549"/>
                </a:lnTo>
                <a:lnTo>
                  <a:pt x="475650" y="697571"/>
                </a:lnTo>
                <a:lnTo>
                  <a:pt x="433470" y="674807"/>
                </a:lnTo>
                <a:lnTo>
                  <a:pt x="393202" y="643595"/>
                </a:lnTo>
                <a:lnTo>
                  <a:pt x="355282" y="606271"/>
                </a:lnTo>
                <a:lnTo>
                  <a:pt x="320148" y="565171"/>
                </a:lnTo>
                <a:lnTo>
                  <a:pt x="288238" y="522634"/>
                </a:lnTo>
                <a:lnTo>
                  <a:pt x="259989" y="480996"/>
                </a:lnTo>
                <a:lnTo>
                  <a:pt x="235838" y="442595"/>
                </a:lnTo>
                <a:lnTo>
                  <a:pt x="0" y="3683"/>
                </a:lnTo>
              </a:path>
              <a:path w="1098550" h="710564">
                <a:moveTo>
                  <a:pt x="697611" y="646442"/>
                </a:moveTo>
                <a:lnTo>
                  <a:pt x="737119" y="608723"/>
                </a:lnTo>
                <a:lnTo>
                  <a:pt x="773991" y="566415"/>
                </a:lnTo>
                <a:lnTo>
                  <a:pt x="807570" y="522215"/>
                </a:lnTo>
                <a:lnTo>
                  <a:pt x="837197" y="478820"/>
                </a:lnTo>
                <a:lnTo>
                  <a:pt x="862215" y="438924"/>
                </a:lnTo>
                <a:lnTo>
                  <a:pt x="1098181" y="0"/>
                </a:lnTo>
              </a:path>
            </a:pathLst>
          </a:custGeom>
          <a:ln w="9144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grpSp>
        <p:nvGrpSpPr>
          <p:cNvPr id="3" name="object 3"/>
          <p:cNvGrpSpPr/>
          <p:nvPr/>
        </p:nvGrpSpPr>
        <p:grpSpPr>
          <a:xfrm>
            <a:off x="8215338" y="1267383"/>
            <a:ext cx="2272665" cy="1513840"/>
            <a:chOff x="3160737" y="1267383"/>
            <a:chExt cx="2272665" cy="1513840"/>
          </a:xfrm>
        </p:grpSpPr>
        <p:sp>
          <p:nvSpPr>
            <p:cNvPr id="4" name="object 4"/>
            <p:cNvSpPr/>
            <p:nvPr/>
          </p:nvSpPr>
          <p:spPr>
            <a:xfrm>
              <a:off x="3176358" y="1319148"/>
              <a:ext cx="1099185" cy="711200"/>
            </a:xfrm>
            <a:custGeom>
              <a:avLst/>
              <a:gdLst/>
              <a:ahLst/>
              <a:cxnLst/>
              <a:rect l="l" t="t" r="r" b="b"/>
              <a:pathLst>
                <a:path w="1099185" h="711200">
                  <a:moveTo>
                    <a:pt x="697623" y="63436"/>
                  </a:moveTo>
                  <a:lnTo>
                    <a:pt x="650080" y="33020"/>
                  </a:lnTo>
                  <a:lnTo>
                    <a:pt x="603321" y="11366"/>
                  </a:lnTo>
                  <a:lnTo>
                    <a:pt x="559136" y="0"/>
                  </a:lnTo>
                  <a:lnTo>
                    <a:pt x="519315" y="444"/>
                  </a:lnTo>
                  <a:lnTo>
                    <a:pt x="475990" y="12463"/>
                  </a:lnTo>
                  <a:lnTo>
                    <a:pt x="434035" y="35329"/>
                  </a:lnTo>
                  <a:lnTo>
                    <a:pt x="393891" y="66684"/>
                  </a:lnTo>
                  <a:lnTo>
                    <a:pt x="356003" y="104171"/>
                  </a:lnTo>
                  <a:lnTo>
                    <a:pt x="320811" y="145432"/>
                  </a:lnTo>
                  <a:lnTo>
                    <a:pt x="288758" y="188110"/>
                  </a:lnTo>
                  <a:lnTo>
                    <a:pt x="260286" y="229848"/>
                  </a:lnTo>
                  <a:lnTo>
                    <a:pt x="235839" y="268287"/>
                  </a:lnTo>
                  <a:lnTo>
                    <a:pt x="0" y="707186"/>
                  </a:lnTo>
                </a:path>
                <a:path w="1099185" h="711200">
                  <a:moveTo>
                    <a:pt x="698500" y="64452"/>
                  </a:moveTo>
                  <a:lnTo>
                    <a:pt x="737930" y="102152"/>
                  </a:lnTo>
                  <a:lnTo>
                    <a:pt x="774637" y="144429"/>
                  </a:lnTo>
                  <a:lnTo>
                    <a:pt x="808089" y="188609"/>
                  </a:lnTo>
                  <a:lnTo>
                    <a:pt x="837756" y="232015"/>
                  </a:lnTo>
                  <a:lnTo>
                    <a:pt x="863104" y="271970"/>
                  </a:lnTo>
                  <a:lnTo>
                    <a:pt x="1099058" y="710882"/>
                  </a:lnTo>
                </a:path>
              </a:pathLst>
            </a:custGeom>
            <a:ln w="9144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" name="object 5"/>
            <p:cNvSpPr/>
            <p:nvPr/>
          </p:nvSpPr>
          <p:spPr>
            <a:xfrm>
              <a:off x="3174453" y="1532253"/>
              <a:ext cx="2200275" cy="983615"/>
            </a:xfrm>
            <a:custGeom>
              <a:avLst/>
              <a:gdLst/>
              <a:ahLst/>
              <a:cxnLst/>
              <a:rect l="l" t="t" r="r" b="b"/>
              <a:pathLst>
                <a:path w="2200275" h="983614">
                  <a:moveTo>
                    <a:pt x="1798701" y="939483"/>
                  </a:moveTo>
                  <a:lnTo>
                    <a:pt x="1751298" y="960728"/>
                  </a:lnTo>
                  <a:lnTo>
                    <a:pt x="1704848" y="975710"/>
                  </a:lnTo>
                  <a:lnTo>
                    <a:pt x="1660969" y="983310"/>
                  </a:lnTo>
                  <a:lnTo>
                    <a:pt x="1621282" y="982409"/>
                  </a:lnTo>
                  <a:lnTo>
                    <a:pt x="1571503" y="972240"/>
                  </a:lnTo>
                  <a:lnTo>
                    <a:pt x="1523730" y="952685"/>
                  </a:lnTo>
                  <a:lnTo>
                    <a:pt x="1478616" y="926134"/>
                  </a:lnTo>
                  <a:lnTo>
                    <a:pt x="1436815" y="894975"/>
                  </a:lnTo>
                  <a:lnTo>
                    <a:pt x="1398980" y="861597"/>
                  </a:lnTo>
                  <a:lnTo>
                    <a:pt x="1365763" y="828389"/>
                  </a:lnTo>
                  <a:lnTo>
                    <a:pt x="1337818" y="797739"/>
                  </a:lnTo>
                  <a:lnTo>
                    <a:pt x="1101852" y="494082"/>
                  </a:lnTo>
                </a:path>
                <a:path w="2200275" h="983614">
                  <a:moveTo>
                    <a:pt x="1799589" y="938467"/>
                  </a:moveTo>
                  <a:lnTo>
                    <a:pt x="1848603" y="905525"/>
                  </a:lnTo>
                  <a:lnTo>
                    <a:pt x="1893230" y="868094"/>
                  </a:lnTo>
                  <a:lnTo>
                    <a:pt x="1932185" y="829972"/>
                  </a:lnTo>
                  <a:lnTo>
                    <a:pt x="1964182" y="794957"/>
                  </a:lnTo>
                  <a:lnTo>
                    <a:pt x="2200021" y="491427"/>
                  </a:lnTo>
                </a:path>
                <a:path w="2200275" h="983614">
                  <a:moveTo>
                    <a:pt x="697738" y="44260"/>
                  </a:moveTo>
                  <a:lnTo>
                    <a:pt x="650198" y="22998"/>
                  </a:lnTo>
                  <a:lnTo>
                    <a:pt x="603445" y="7902"/>
                  </a:lnTo>
                  <a:lnTo>
                    <a:pt x="559261" y="0"/>
                  </a:lnTo>
                  <a:lnTo>
                    <a:pt x="519430" y="318"/>
                  </a:lnTo>
                  <a:lnTo>
                    <a:pt x="469977" y="10573"/>
                  </a:lnTo>
                  <a:lnTo>
                    <a:pt x="422422" y="30269"/>
                  </a:lnTo>
                  <a:lnTo>
                    <a:pt x="377418" y="56997"/>
                  </a:lnTo>
                  <a:lnTo>
                    <a:pt x="335616" y="88344"/>
                  </a:lnTo>
                  <a:lnTo>
                    <a:pt x="297672" y="121899"/>
                  </a:lnTo>
                  <a:lnTo>
                    <a:pt x="264237" y="155253"/>
                  </a:lnTo>
                  <a:lnTo>
                    <a:pt x="235965" y="185992"/>
                  </a:lnTo>
                  <a:lnTo>
                    <a:pt x="0" y="489522"/>
                  </a:lnTo>
                </a:path>
                <a:path w="2200275" h="983614">
                  <a:moveTo>
                    <a:pt x="698639" y="45149"/>
                  </a:moveTo>
                  <a:lnTo>
                    <a:pt x="747518" y="78146"/>
                  </a:lnTo>
                  <a:lnTo>
                    <a:pt x="791930" y="115571"/>
                  </a:lnTo>
                  <a:lnTo>
                    <a:pt x="830841" y="153663"/>
                  </a:lnTo>
                  <a:lnTo>
                    <a:pt x="863219" y="188659"/>
                  </a:lnTo>
                  <a:lnTo>
                    <a:pt x="1099185" y="492316"/>
                  </a:lnTo>
                </a:path>
              </a:pathLst>
            </a:custGeom>
            <a:ln w="27432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" name="object 6"/>
            <p:cNvSpPr/>
            <p:nvPr/>
          </p:nvSpPr>
          <p:spPr>
            <a:xfrm>
              <a:off x="3170783" y="1267383"/>
              <a:ext cx="2262505" cy="1513840"/>
            </a:xfrm>
            <a:custGeom>
              <a:avLst/>
              <a:gdLst/>
              <a:ahLst/>
              <a:cxnLst/>
              <a:rect l="l" t="t" r="r" b="b"/>
              <a:pathLst>
                <a:path w="2262504" h="1513839">
                  <a:moveTo>
                    <a:pt x="1905" y="0"/>
                  </a:moveTo>
                  <a:lnTo>
                    <a:pt x="1905" y="1513344"/>
                  </a:lnTo>
                </a:path>
                <a:path w="2262504" h="1513839">
                  <a:moveTo>
                    <a:pt x="0" y="762647"/>
                  </a:moveTo>
                  <a:lnTo>
                    <a:pt x="2262238" y="762647"/>
                  </a:lnTo>
                </a:path>
                <a:path w="2262504" h="1513839">
                  <a:moveTo>
                    <a:pt x="836676" y="387743"/>
                  </a:moveTo>
                  <a:lnTo>
                    <a:pt x="1056703" y="386854"/>
                  </a:lnTo>
                </a:path>
              </a:pathLst>
            </a:custGeom>
            <a:ln w="9144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7" name="object 7"/>
          <p:cNvSpPr/>
          <p:nvPr/>
        </p:nvSpPr>
        <p:spPr>
          <a:xfrm>
            <a:off x="10791191" y="1436115"/>
            <a:ext cx="945515" cy="1136650"/>
          </a:xfrm>
          <a:custGeom>
            <a:avLst/>
            <a:gdLst/>
            <a:ahLst/>
            <a:cxnLst/>
            <a:rect l="l" t="t" r="r" b="b"/>
            <a:pathLst>
              <a:path w="945515" h="1136650">
                <a:moveTo>
                  <a:pt x="296075" y="581355"/>
                </a:moveTo>
                <a:lnTo>
                  <a:pt x="281851" y="577443"/>
                </a:lnTo>
                <a:lnTo>
                  <a:pt x="269938" y="612686"/>
                </a:lnTo>
                <a:lnTo>
                  <a:pt x="256159" y="639673"/>
                </a:lnTo>
                <a:lnTo>
                  <a:pt x="241414" y="656983"/>
                </a:lnTo>
                <a:lnTo>
                  <a:pt x="226631" y="663194"/>
                </a:lnTo>
                <a:lnTo>
                  <a:pt x="212305" y="657606"/>
                </a:lnTo>
                <a:lnTo>
                  <a:pt x="197904" y="640918"/>
                </a:lnTo>
                <a:lnTo>
                  <a:pt x="183896" y="613879"/>
                </a:lnTo>
                <a:lnTo>
                  <a:pt x="170776" y="577265"/>
                </a:lnTo>
                <a:lnTo>
                  <a:pt x="151269" y="526338"/>
                </a:lnTo>
                <a:lnTo>
                  <a:pt x="131762" y="496074"/>
                </a:lnTo>
                <a:lnTo>
                  <a:pt x="113398" y="481749"/>
                </a:lnTo>
                <a:lnTo>
                  <a:pt x="97307" y="478637"/>
                </a:lnTo>
                <a:lnTo>
                  <a:pt x="77381" y="486587"/>
                </a:lnTo>
                <a:lnTo>
                  <a:pt x="59956" y="506755"/>
                </a:lnTo>
                <a:lnTo>
                  <a:pt x="45885" y="537756"/>
                </a:lnTo>
                <a:lnTo>
                  <a:pt x="36029" y="578192"/>
                </a:lnTo>
                <a:lnTo>
                  <a:pt x="50558" y="580618"/>
                </a:lnTo>
                <a:lnTo>
                  <a:pt x="58775" y="546036"/>
                </a:lnTo>
                <a:lnTo>
                  <a:pt x="70154" y="518693"/>
                </a:lnTo>
                <a:lnTo>
                  <a:pt x="83667" y="500494"/>
                </a:lnTo>
                <a:lnTo>
                  <a:pt x="98259" y="493356"/>
                </a:lnTo>
                <a:lnTo>
                  <a:pt x="107835" y="495439"/>
                </a:lnTo>
                <a:lnTo>
                  <a:pt x="121666" y="506717"/>
                </a:lnTo>
                <a:lnTo>
                  <a:pt x="138404" y="533361"/>
                </a:lnTo>
                <a:lnTo>
                  <a:pt x="156667" y="581558"/>
                </a:lnTo>
                <a:lnTo>
                  <a:pt x="172085" y="623811"/>
                </a:lnTo>
                <a:lnTo>
                  <a:pt x="188963" y="654024"/>
                </a:lnTo>
                <a:lnTo>
                  <a:pt x="207225" y="672096"/>
                </a:lnTo>
                <a:lnTo>
                  <a:pt x="226822" y="677938"/>
                </a:lnTo>
                <a:lnTo>
                  <a:pt x="246786" y="671283"/>
                </a:lnTo>
                <a:lnTo>
                  <a:pt x="265391" y="652399"/>
                </a:lnTo>
                <a:lnTo>
                  <a:pt x="282028" y="622147"/>
                </a:lnTo>
                <a:lnTo>
                  <a:pt x="296075" y="581355"/>
                </a:lnTo>
                <a:close/>
              </a:path>
              <a:path w="945515" h="1136650">
                <a:moveTo>
                  <a:pt x="944918" y="79705"/>
                </a:moveTo>
                <a:lnTo>
                  <a:pt x="941641" y="76403"/>
                </a:lnTo>
                <a:lnTo>
                  <a:pt x="930186" y="76403"/>
                </a:lnTo>
                <a:lnTo>
                  <a:pt x="930186" y="91135"/>
                </a:lnTo>
                <a:lnTo>
                  <a:pt x="930186" y="1121778"/>
                </a:lnTo>
                <a:lnTo>
                  <a:pt x="169938" y="1121778"/>
                </a:lnTo>
                <a:lnTo>
                  <a:pt x="169938" y="742315"/>
                </a:lnTo>
                <a:lnTo>
                  <a:pt x="207200" y="737285"/>
                </a:lnTo>
                <a:lnTo>
                  <a:pt x="228193" y="728408"/>
                </a:lnTo>
                <a:lnTo>
                  <a:pt x="279438" y="695134"/>
                </a:lnTo>
                <a:lnTo>
                  <a:pt x="305066" y="661987"/>
                </a:lnTo>
                <a:lnTo>
                  <a:pt x="321589" y="622896"/>
                </a:lnTo>
                <a:lnTo>
                  <a:pt x="327456" y="579412"/>
                </a:lnTo>
                <a:lnTo>
                  <a:pt x="321589" y="535940"/>
                </a:lnTo>
                <a:lnTo>
                  <a:pt x="312724" y="514972"/>
                </a:lnTo>
                <a:lnTo>
                  <a:pt x="312724" y="579412"/>
                </a:lnTo>
                <a:lnTo>
                  <a:pt x="305104" y="626465"/>
                </a:lnTo>
                <a:lnTo>
                  <a:pt x="283933" y="667359"/>
                </a:lnTo>
                <a:lnTo>
                  <a:pt x="251650" y="699630"/>
                </a:lnTo>
                <a:lnTo>
                  <a:pt x="210756" y="720801"/>
                </a:lnTo>
                <a:lnTo>
                  <a:pt x="163728" y="728408"/>
                </a:lnTo>
                <a:lnTo>
                  <a:pt x="116687" y="720801"/>
                </a:lnTo>
                <a:lnTo>
                  <a:pt x="75793" y="699630"/>
                </a:lnTo>
                <a:lnTo>
                  <a:pt x="43510" y="667359"/>
                </a:lnTo>
                <a:lnTo>
                  <a:pt x="22339" y="626465"/>
                </a:lnTo>
                <a:lnTo>
                  <a:pt x="14732" y="579412"/>
                </a:lnTo>
                <a:lnTo>
                  <a:pt x="22339" y="532371"/>
                </a:lnTo>
                <a:lnTo>
                  <a:pt x="43510" y="491477"/>
                </a:lnTo>
                <a:lnTo>
                  <a:pt x="75793" y="459206"/>
                </a:lnTo>
                <a:lnTo>
                  <a:pt x="116687" y="438035"/>
                </a:lnTo>
                <a:lnTo>
                  <a:pt x="163728" y="430415"/>
                </a:lnTo>
                <a:lnTo>
                  <a:pt x="210756" y="438035"/>
                </a:lnTo>
                <a:lnTo>
                  <a:pt x="251650" y="459206"/>
                </a:lnTo>
                <a:lnTo>
                  <a:pt x="283933" y="491477"/>
                </a:lnTo>
                <a:lnTo>
                  <a:pt x="305104" y="532371"/>
                </a:lnTo>
                <a:lnTo>
                  <a:pt x="312724" y="579412"/>
                </a:lnTo>
                <a:lnTo>
                  <a:pt x="312724" y="514972"/>
                </a:lnTo>
                <a:lnTo>
                  <a:pt x="279438" y="463689"/>
                </a:lnTo>
                <a:lnTo>
                  <a:pt x="246291" y="438061"/>
                </a:lnTo>
                <a:lnTo>
                  <a:pt x="207200" y="421538"/>
                </a:lnTo>
                <a:lnTo>
                  <a:pt x="169938" y="416509"/>
                </a:lnTo>
                <a:lnTo>
                  <a:pt x="169938" y="91135"/>
                </a:lnTo>
                <a:lnTo>
                  <a:pt x="330149" y="91135"/>
                </a:lnTo>
                <a:lnTo>
                  <a:pt x="332841" y="89357"/>
                </a:lnTo>
                <a:lnTo>
                  <a:pt x="358432" y="27622"/>
                </a:lnTo>
                <a:lnTo>
                  <a:pt x="409384" y="165557"/>
                </a:lnTo>
                <a:lnTo>
                  <a:pt x="412140" y="167474"/>
                </a:lnTo>
                <a:lnTo>
                  <a:pt x="418299" y="167487"/>
                </a:lnTo>
                <a:lnTo>
                  <a:pt x="421055" y="165582"/>
                </a:lnTo>
                <a:lnTo>
                  <a:pt x="471614" y="30556"/>
                </a:lnTo>
                <a:lnTo>
                  <a:pt x="522198" y="165582"/>
                </a:lnTo>
                <a:lnTo>
                  <a:pt x="524954" y="167487"/>
                </a:lnTo>
                <a:lnTo>
                  <a:pt x="531088" y="167487"/>
                </a:lnTo>
                <a:lnTo>
                  <a:pt x="533857" y="165582"/>
                </a:lnTo>
                <a:lnTo>
                  <a:pt x="584428" y="30556"/>
                </a:lnTo>
                <a:lnTo>
                  <a:pt x="635000" y="165569"/>
                </a:lnTo>
                <a:lnTo>
                  <a:pt x="637755" y="167487"/>
                </a:lnTo>
                <a:lnTo>
                  <a:pt x="643890" y="167487"/>
                </a:lnTo>
                <a:lnTo>
                  <a:pt x="646645" y="165569"/>
                </a:lnTo>
                <a:lnTo>
                  <a:pt x="697255" y="30416"/>
                </a:lnTo>
                <a:lnTo>
                  <a:pt x="747763" y="163385"/>
                </a:lnTo>
                <a:lnTo>
                  <a:pt x="750392" y="165252"/>
                </a:lnTo>
                <a:lnTo>
                  <a:pt x="756348" y="165455"/>
                </a:lnTo>
                <a:lnTo>
                  <a:pt x="759079" y="163753"/>
                </a:lnTo>
                <a:lnTo>
                  <a:pt x="792124" y="91135"/>
                </a:lnTo>
                <a:lnTo>
                  <a:pt x="930186" y="91135"/>
                </a:lnTo>
                <a:lnTo>
                  <a:pt x="930186" y="76403"/>
                </a:lnTo>
                <a:lnTo>
                  <a:pt x="784479" y="76403"/>
                </a:lnTo>
                <a:lnTo>
                  <a:pt x="781862" y="78092"/>
                </a:lnTo>
                <a:lnTo>
                  <a:pt x="754227" y="138849"/>
                </a:lnTo>
                <a:lnTo>
                  <a:pt x="703008" y="4051"/>
                </a:lnTo>
                <a:lnTo>
                  <a:pt x="700265" y="2159"/>
                </a:lnTo>
                <a:lnTo>
                  <a:pt x="694131" y="2184"/>
                </a:lnTo>
                <a:lnTo>
                  <a:pt x="691375" y="4076"/>
                </a:lnTo>
                <a:lnTo>
                  <a:pt x="640816" y="139090"/>
                </a:lnTo>
                <a:lnTo>
                  <a:pt x="590257" y="4076"/>
                </a:lnTo>
                <a:lnTo>
                  <a:pt x="587489" y="2171"/>
                </a:lnTo>
                <a:lnTo>
                  <a:pt x="581342" y="2171"/>
                </a:lnTo>
                <a:lnTo>
                  <a:pt x="578599" y="4076"/>
                </a:lnTo>
                <a:lnTo>
                  <a:pt x="528027" y="139103"/>
                </a:lnTo>
                <a:lnTo>
                  <a:pt x="477443" y="4076"/>
                </a:lnTo>
                <a:lnTo>
                  <a:pt x="474687" y="2171"/>
                </a:lnTo>
                <a:lnTo>
                  <a:pt x="468553" y="2171"/>
                </a:lnTo>
                <a:lnTo>
                  <a:pt x="465797" y="4076"/>
                </a:lnTo>
                <a:lnTo>
                  <a:pt x="415277" y="138976"/>
                </a:lnTo>
                <a:lnTo>
                  <a:pt x="364693" y="2019"/>
                </a:lnTo>
                <a:lnTo>
                  <a:pt x="362013" y="101"/>
                </a:lnTo>
                <a:lnTo>
                  <a:pt x="355942" y="0"/>
                </a:lnTo>
                <a:lnTo>
                  <a:pt x="353187" y="1790"/>
                </a:lnTo>
                <a:lnTo>
                  <a:pt x="352031" y="4584"/>
                </a:lnTo>
                <a:lnTo>
                  <a:pt x="322249" y="76403"/>
                </a:lnTo>
                <a:lnTo>
                  <a:pt x="158496" y="76403"/>
                </a:lnTo>
                <a:lnTo>
                  <a:pt x="155206" y="79705"/>
                </a:lnTo>
                <a:lnTo>
                  <a:pt x="155206" y="416826"/>
                </a:lnTo>
                <a:lnTo>
                  <a:pt x="120243" y="421538"/>
                </a:lnTo>
                <a:lnTo>
                  <a:pt x="81153" y="438061"/>
                </a:lnTo>
                <a:lnTo>
                  <a:pt x="48006" y="463689"/>
                </a:lnTo>
                <a:lnTo>
                  <a:pt x="22377" y="496836"/>
                </a:lnTo>
                <a:lnTo>
                  <a:pt x="5854" y="535940"/>
                </a:lnTo>
                <a:lnTo>
                  <a:pt x="0" y="579412"/>
                </a:lnTo>
                <a:lnTo>
                  <a:pt x="5854" y="622896"/>
                </a:lnTo>
                <a:lnTo>
                  <a:pt x="22377" y="661987"/>
                </a:lnTo>
                <a:lnTo>
                  <a:pt x="48006" y="695134"/>
                </a:lnTo>
                <a:lnTo>
                  <a:pt x="81153" y="720763"/>
                </a:lnTo>
                <a:lnTo>
                  <a:pt x="120243" y="737285"/>
                </a:lnTo>
                <a:lnTo>
                  <a:pt x="155206" y="741997"/>
                </a:lnTo>
                <a:lnTo>
                  <a:pt x="155206" y="1133208"/>
                </a:lnTo>
                <a:lnTo>
                  <a:pt x="158496" y="1136510"/>
                </a:lnTo>
                <a:lnTo>
                  <a:pt x="941641" y="1136510"/>
                </a:lnTo>
                <a:lnTo>
                  <a:pt x="944918" y="1133208"/>
                </a:lnTo>
                <a:lnTo>
                  <a:pt x="944918" y="79705"/>
                </a:lnTo>
                <a:close/>
              </a:path>
            </a:pathLst>
          </a:custGeom>
          <a:solidFill>
            <a:srgbClr val="636466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" name="object 8"/>
          <p:cNvSpPr/>
          <p:nvPr/>
        </p:nvSpPr>
        <p:spPr>
          <a:xfrm>
            <a:off x="9320098" y="5104029"/>
            <a:ext cx="1098550" cy="710565"/>
          </a:xfrm>
          <a:custGeom>
            <a:avLst/>
            <a:gdLst/>
            <a:ahLst/>
            <a:cxnLst/>
            <a:rect l="l" t="t" r="r" b="b"/>
            <a:pathLst>
              <a:path w="1098550" h="710564">
                <a:moveTo>
                  <a:pt x="696722" y="647319"/>
                </a:moveTo>
                <a:lnTo>
                  <a:pt x="649319" y="677741"/>
                </a:lnTo>
                <a:lnTo>
                  <a:pt x="602869" y="699341"/>
                </a:lnTo>
                <a:lnTo>
                  <a:pt x="558990" y="710487"/>
                </a:lnTo>
                <a:lnTo>
                  <a:pt x="519302" y="709549"/>
                </a:lnTo>
                <a:lnTo>
                  <a:pt x="475650" y="697567"/>
                </a:lnTo>
                <a:lnTo>
                  <a:pt x="433470" y="674802"/>
                </a:lnTo>
                <a:lnTo>
                  <a:pt x="393202" y="643589"/>
                </a:lnTo>
                <a:lnTo>
                  <a:pt x="355282" y="606266"/>
                </a:lnTo>
                <a:lnTo>
                  <a:pt x="320148" y="565168"/>
                </a:lnTo>
                <a:lnTo>
                  <a:pt x="288238" y="522632"/>
                </a:lnTo>
                <a:lnTo>
                  <a:pt x="259989" y="480996"/>
                </a:lnTo>
                <a:lnTo>
                  <a:pt x="235838" y="442595"/>
                </a:lnTo>
                <a:lnTo>
                  <a:pt x="0" y="3683"/>
                </a:lnTo>
              </a:path>
              <a:path w="1098550" h="710564">
                <a:moveTo>
                  <a:pt x="697611" y="646429"/>
                </a:moveTo>
                <a:lnTo>
                  <a:pt x="737119" y="608716"/>
                </a:lnTo>
                <a:lnTo>
                  <a:pt x="773991" y="566411"/>
                </a:lnTo>
                <a:lnTo>
                  <a:pt x="807570" y="522209"/>
                </a:lnTo>
                <a:lnTo>
                  <a:pt x="837197" y="478807"/>
                </a:lnTo>
                <a:lnTo>
                  <a:pt x="862215" y="438899"/>
                </a:lnTo>
                <a:lnTo>
                  <a:pt x="1098181" y="0"/>
                </a:lnTo>
              </a:path>
            </a:pathLst>
          </a:custGeom>
          <a:ln w="9144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" name="object 9"/>
          <p:cNvSpPr/>
          <p:nvPr/>
        </p:nvSpPr>
        <p:spPr>
          <a:xfrm>
            <a:off x="8218247" y="4394034"/>
            <a:ext cx="1099185" cy="711200"/>
          </a:xfrm>
          <a:custGeom>
            <a:avLst/>
            <a:gdLst/>
            <a:ahLst/>
            <a:cxnLst/>
            <a:rect l="l" t="t" r="r" b="b"/>
            <a:pathLst>
              <a:path w="1099185" h="711200">
                <a:moveTo>
                  <a:pt x="697623" y="63436"/>
                </a:moveTo>
                <a:lnTo>
                  <a:pt x="650080" y="33019"/>
                </a:lnTo>
                <a:lnTo>
                  <a:pt x="603321" y="11366"/>
                </a:lnTo>
                <a:lnTo>
                  <a:pt x="559136" y="0"/>
                </a:lnTo>
                <a:lnTo>
                  <a:pt x="519315" y="444"/>
                </a:lnTo>
                <a:lnTo>
                  <a:pt x="475990" y="12463"/>
                </a:lnTo>
                <a:lnTo>
                  <a:pt x="434035" y="35329"/>
                </a:lnTo>
                <a:lnTo>
                  <a:pt x="393891" y="66684"/>
                </a:lnTo>
                <a:lnTo>
                  <a:pt x="356003" y="104171"/>
                </a:lnTo>
                <a:lnTo>
                  <a:pt x="320811" y="145432"/>
                </a:lnTo>
                <a:lnTo>
                  <a:pt x="288758" y="188110"/>
                </a:lnTo>
                <a:lnTo>
                  <a:pt x="260286" y="229848"/>
                </a:lnTo>
                <a:lnTo>
                  <a:pt x="235838" y="268287"/>
                </a:lnTo>
                <a:lnTo>
                  <a:pt x="0" y="707186"/>
                </a:lnTo>
              </a:path>
              <a:path w="1099185" h="711200">
                <a:moveTo>
                  <a:pt x="698500" y="64452"/>
                </a:moveTo>
                <a:lnTo>
                  <a:pt x="737930" y="102152"/>
                </a:lnTo>
                <a:lnTo>
                  <a:pt x="774637" y="144429"/>
                </a:lnTo>
                <a:lnTo>
                  <a:pt x="808089" y="188609"/>
                </a:lnTo>
                <a:lnTo>
                  <a:pt x="837756" y="232015"/>
                </a:lnTo>
                <a:lnTo>
                  <a:pt x="863104" y="271970"/>
                </a:lnTo>
                <a:lnTo>
                  <a:pt x="1099058" y="710882"/>
                </a:lnTo>
              </a:path>
            </a:pathLst>
          </a:custGeom>
          <a:ln w="9144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" name="object 10"/>
          <p:cNvSpPr/>
          <p:nvPr/>
        </p:nvSpPr>
        <p:spPr>
          <a:xfrm>
            <a:off x="9872294" y="5098568"/>
            <a:ext cx="1098550" cy="492125"/>
          </a:xfrm>
          <a:custGeom>
            <a:avLst/>
            <a:gdLst/>
            <a:ahLst/>
            <a:cxnLst/>
            <a:rect l="l" t="t" r="r" b="b"/>
            <a:pathLst>
              <a:path w="1098550" h="492125">
                <a:moveTo>
                  <a:pt x="696849" y="448056"/>
                </a:moveTo>
                <a:lnTo>
                  <a:pt x="649451" y="469298"/>
                </a:lnTo>
                <a:lnTo>
                  <a:pt x="603002" y="484276"/>
                </a:lnTo>
                <a:lnTo>
                  <a:pt x="559124" y="491872"/>
                </a:lnTo>
                <a:lnTo>
                  <a:pt x="519442" y="490969"/>
                </a:lnTo>
                <a:lnTo>
                  <a:pt x="469659" y="480804"/>
                </a:lnTo>
                <a:lnTo>
                  <a:pt x="421883" y="461253"/>
                </a:lnTo>
                <a:lnTo>
                  <a:pt x="376767" y="434704"/>
                </a:lnTo>
                <a:lnTo>
                  <a:pt x="334964" y="403546"/>
                </a:lnTo>
                <a:lnTo>
                  <a:pt x="297128" y="370169"/>
                </a:lnTo>
                <a:lnTo>
                  <a:pt x="263911" y="336961"/>
                </a:lnTo>
                <a:lnTo>
                  <a:pt x="235965" y="306311"/>
                </a:lnTo>
                <a:lnTo>
                  <a:pt x="0" y="2654"/>
                </a:lnTo>
              </a:path>
              <a:path w="1098550" h="492125">
                <a:moveTo>
                  <a:pt x="697738" y="447027"/>
                </a:moveTo>
                <a:lnTo>
                  <a:pt x="746744" y="414092"/>
                </a:lnTo>
                <a:lnTo>
                  <a:pt x="791370" y="376664"/>
                </a:lnTo>
                <a:lnTo>
                  <a:pt x="830331" y="338544"/>
                </a:lnTo>
                <a:lnTo>
                  <a:pt x="862342" y="303530"/>
                </a:lnTo>
                <a:lnTo>
                  <a:pt x="1098308" y="0"/>
                </a:lnTo>
              </a:path>
            </a:pathLst>
          </a:custGeom>
          <a:ln w="27432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" name="object 11"/>
          <p:cNvSpPr/>
          <p:nvPr/>
        </p:nvSpPr>
        <p:spPr>
          <a:xfrm>
            <a:off x="8770455" y="4607140"/>
            <a:ext cx="1099185" cy="492759"/>
          </a:xfrm>
          <a:custGeom>
            <a:avLst/>
            <a:gdLst/>
            <a:ahLst/>
            <a:cxnLst/>
            <a:rect l="l" t="t" r="r" b="b"/>
            <a:pathLst>
              <a:path w="1099185" h="492760">
                <a:moveTo>
                  <a:pt x="697725" y="44260"/>
                </a:moveTo>
                <a:lnTo>
                  <a:pt x="650183" y="22998"/>
                </a:lnTo>
                <a:lnTo>
                  <a:pt x="603429" y="7902"/>
                </a:lnTo>
                <a:lnTo>
                  <a:pt x="559249" y="0"/>
                </a:lnTo>
                <a:lnTo>
                  <a:pt x="519430" y="318"/>
                </a:lnTo>
                <a:lnTo>
                  <a:pt x="469973" y="10573"/>
                </a:lnTo>
                <a:lnTo>
                  <a:pt x="422414" y="30269"/>
                </a:lnTo>
                <a:lnTo>
                  <a:pt x="377408" y="56997"/>
                </a:lnTo>
                <a:lnTo>
                  <a:pt x="335607" y="88344"/>
                </a:lnTo>
                <a:lnTo>
                  <a:pt x="297664" y="121899"/>
                </a:lnTo>
                <a:lnTo>
                  <a:pt x="264233" y="155253"/>
                </a:lnTo>
                <a:lnTo>
                  <a:pt x="235965" y="185992"/>
                </a:lnTo>
                <a:lnTo>
                  <a:pt x="0" y="489522"/>
                </a:lnTo>
              </a:path>
              <a:path w="1099185" h="492760">
                <a:moveTo>
                  <a:pt x="698614" y="45149"/>
                </a:moveTo>
                <a:lnTo>
                  <a:pt x="747495" y="78146"/>
                </a:lnTo>
                <a:lnTo>
                  <a:pt x="791911" y="115571"/>
                </a:lnTo>
                <a:lnTo>
                  <a:pt x="830827" y="153663"/>
                </a:lnTo>
                <a:lnTo>
                  <a:pt x="863206" y="188659"/>
                </a:lnTo>
                <a:lnTo>
                  <a:pt x="1099172" y="492304"/>
                </a:lnTo>
              </a:path>
            </a:pathLst>
          </a:custGeom>
          <a:ln w="27432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grpSp>
        <p:nvGrpSpPr>
          <p:cNvPr id="12" name="object 12"/>
          <p:cNvGrpSpPr/>
          <p:nvPr/>
        </p:nvGrpSpPr>
        <p:grpSpPr>
          <a:xfrm>
            <a:off x="8219136" y="4342269"/>
            <a:ext cx="2734945" cy="1474470"/>
            <a:chOff x="3164535" y="4342269"/>
            <a:chExt cx="2734945" cy="1474470"/>
          </a:xfrm>
        </p:grpSpPr>
        <p:sp>
          <p:nvSpPr>
            <p:cNvPr id="13" name="object 13"/>
            <p:cNvSpPr/>
            <p:nvPr/>
          </p:nvSpPr>
          <p:spPr>
            <a:xfrm>
              <a:off x="3167202" y="4342269"/>
              <a:ext cx="2732405" cy="1474470"/>
            </a:xfrm>
            <a:custGeom>
              <a:avLst/>
              <a:gdLst/>
              <a:ahLst/>
              <a:cxnLst/>
              <a:rect l="l" t="t" r="r" b="b"/>
              <a:pathLst>
                <a:path w="2732404" h="1474470">
                  <a:moveTo>
                    <a:pt x="1905" y="0"/>
                  </a:moveTo>
                  <a:lnTo>
                    <a:pt x="1905" y="1474330"/>
                  </a:lnTo>
                </a:path>
                <a:path w="2732404" h="1474470">
                  <a:moveTo>
                    <a:pt x="0" y="762647"/>
                  </a:moveTo>
                  <a:lnTo>
                    <a:pt x="2732278" y="762647"/>
                  </a:lnTo>
                </a:path>
              </a:pathLst>
            </a:custGeom>
            <a:ln w="9144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4" name="object 14"/>
            <p:cNvSpPr/>
            <p:nvPr/>
          </p:nvSpPr>
          <p:spPr>
            <a:xfrm>
              <a:off x="3700348" y="4344187"/>
              <a:ext cx="9525" cy="1472565"/>
            </a:xfrm>
            <a:custGeom>
              <a:avLst/>
              <a:gdLst/>
              <a:ahLst/>
              <a:cxnLst/>
              <a:rect l="l" t="t" r="r" b="b"/>
              <a:pathLst>
                <a:path w="9525" h="1472564">
                  <a:moveTo>
                    <a:pt x="9144" y="0"/>
                  </a:moveTo>
                  <a:lnTo>
                    <a:pt x="0" y="0"/>
                  </a:lnTo>
                  <a:lnTo>
                    <a:pt x="0" y="1472412"/>
                  </a:lnTo>
                  <a:lnTo>
                    <a:pt x="9144" y="1472412"/>
                  </a:lnTo>
                  <a:lnTo>
                    <a:pt x="9144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5" name="object 15"/>
            <p:cNvSpPr/>
            <p:nvPr/>
          </p:nvSpPr>
          <p:spPr>
            <a:xfrm>
              <a:off x="4504131" y="4693437"/>
              <a:ext cx="267335" cy="1270"/>
            </a:xfrm>
            <a:custGeom>
              <a:avLst/>
              <a:gdLst/>
              <a:ahLst/>
              <a:cxnLst/>
              <a:rect l="l" t="t" r="r" b="b"/>
              <a:pathLst>
                <a:path w="267335" h="1270">
                  <a:moveTo>
                    <a:pt x="0" y="888"/>
                  </a:moveTo>
                  <a:lnTo>
                    <a:pt x="267093" y="0"/>
                  </a:lnTo>
                </a:path>
              </a:pathLst>
            </a:custGeom>
            <a:ln w="9143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6" name="object 16"/>
          <p:cNvSpPr/>
          <p:nvPr/>
        </p:nvSpPr>
        <p:spPr>
          <a:xfrm>
            <a:off x="11108678" y="4533963"/>
            <a:ext cx="945515" cy="1141730"/>
          </a:xfrm>
          <a:custGeom>
            <a:avLst/>
            <a:gdLst/>
            <a:ahLst/>
            <a:cxnLst/>
            <a:rect l="l" t="t" r="r" b="b"/>
            <a:pathLst>
              <a:path w="945515" h="1141729">
                <a:moveTo>
                  <a:pt x="296075" y="586473"/>
                </a:moveTo>
                <a:lnTo>
                  <a:pt x="281851" y="582574"/>
                </a:lnTo>
                <a:lnTo>
                  <a:pt x="269938" y="617804"/>
                </a:lnTo>
                <a:lnTo>
                  <a:pt x="256159" y="644791"/>
                </a:lnTo>
                <a:lnTo>
                  <a:pt x="241414" y="662114"/>
                </a:lnTo>
                <a:lnTo>
                  <a:pt x="226631" y="668312"/>
                </a:lnTo>
                <a:lnTo>
                  <a:pt x="212305" y="662724"/>
                </a:lnTo>
                <a:lnTo>
                  <a:pt x="197904" y="646049"/>
                </a:lnTo>
                <a:lnTo>
                  <a:pt x="183883" y="619023"/>
                </a:lnTo>
                <a:lnTo>
                  <a:pt x="170764" y="582396"/>
                </a:lnTo>
                <a:lnTo>
                  <a:pt x="151269" y="531469"/>
                </a:lnTo>
                <a:lnTo>
                  <a:pt x="131762" y="501205"/>
                </a:lnTo>
                <a:lnTo>
                  <a:pt x="113398" y="486892"/>
                </a:lnTo>
                <a:lnTo>
                  <a:pt x="97307" y="483793"/>
                </a:lnTo>
                <a:lnTo>
                  <a:pt x="77381" y="491731"/>
                </a:lnTo>
                <a:lnTo>
                  <a:pt x="59956" y="511886"/>
                </a:lnTo>
                <a:lnTo>
                  <a:pt x="45872" y="542874"/>
                </a:lnTo>
                <a:lnTo>
                  <a:pt x="36029" y="583298"/>
                </a:lnTo>
                <a:lnTo>
                  <a:pt x="50546" y="585736"/>
                </a:lnTo>
                <a:lnTo>
                  <a:pt x="58762" y="551167"/>
                </a:lnTo>
                <a:lnTo>
                  <a:pt x="70154" y="523824"/>
                </a:lnTo>
                <a:lnTo>
                  <a:pt x="83667" y="505625"/>
                </a:lnTo>
                <a:lnTo>
                  <a:pt x="98259" y="498500"/>
                </a:lnTo>
                <a:lnTo>
                  <a:pt x="107835" y="500570"/>
                </a:lnTo>
                <a:lnTo>
                  <a:pt x="121666" y="511835"/>
                </a:lnTo>
                <a:lnTo>
                  <a:pt x="138404" y="538467"/>
                </a:lnTo>
                <a:lnTo>
                  <a:pt x="156667" y="586663"/>
                </a:lnTo>
                <a:lnTo>
                  <a:pt x="172085" y="628929"/>
                </a:lnTo>
                <a:lnTo>
                  <a:pt x="188963" y="659142"/>
                </a:lnTo>
                <a:lnTo>
                  <a:pt x="207225" y="677214"/>
                </a:lnTo>
                <a:lnTo>
                  <a:pt x="226822" y="683069"/>
                </a:lnTo>
                <a:lnTo>
                  <a:pt x="246786" y="676402"/>
                </a:lnTo>
                <a:lnTo>
                  <a:pt x="265391" y="657517"/>
                </a:lnTo>
                <a:lnTo>
                  <a:pt x="282028" y="627265"/>
                </a:lnTo>
                <a:lnTo>
                  <a:pt x="296075" y="586473"/>
                </a:lnTo>
                <a:close/>
              </a:path>
              <a:path w="945515" h="1141729">
                <a:moveTo>
                  <a:pt x="944918" y="84836"/>
                </a:moveTo>
                <a:lnTo>
                  <a:pt x="941641" y="81559"/>
                </a:lnTo>
                <a:lnTo>
                  <a:pt x="788238" y="81559"/>
                </a:lnTo>
                <a:lnTo>
                  <a:pt x="780745" y="45300"/>
                </a:lnTo>
                <a:lnTo>
                  <a:pt x="764692" y="19875"/>
                </a:lnTo>
                <a:lnTo>
                  <a:pt x="757351" y="14757"/>
                </a:lnTo>
                <a:lnTo>
                  <a:pt x="756539" y="14198"/>
                </a:lnTo>
                <a:lnTo>
                  <a:pt x="753986" y="12420"/>
                </a:lnTo>
                <a:lnTo>
                  <a:pt x="743191" y="4914"/>
                </a:lnTo>
                <a:lnTo>
                  <a:pt x="719340" y="0"/>
                </a:lnTo>
                <a:lnTo>
                  <a:pt x="709714" y="787"/>
                </a:lnTo>
                <a:lnTo>
                  <a:pt x="700239" y="3136"/>
                </a:lnTo>
                <a:lnTo>
                  <a:pt x="691070" y="7023"/>
                </a:lnTo>
                <a:lnTo>
                  <a:pt x="682396" y="12420"/>
                </a:lnTo>
                <a:lnTo>
                  <a:pt x="672338" y="6972"/>
                </a:lnTo>
                <a:lnTo>
                  <a:pt x="661797" y="3086"/>
                </a:lnTo>
                <a:lnTo>
                  <a:pt x="650938" y="774"/>
                </a:lnTo>
                <a:lnTo>
                  <a:pt x="640016" y="0"/>
                </a:lnTo>
                <a:lnTo>
                  <a:pt x="628307" y="914"/>
                </a:lnTo>
                <a:lnTo>
                  <a:pt x="616826" y="3619"/>
                </a:lnTo>
                <a:lnTo>
                  <a:pt x="605777" y="8064"/>
                </a:lnTo>
                <a:lnTo>
                  <a:pt x="595363" y="14198"/>
                </a:lnTo>
                <a:lnTo>
                  <a:pt x="584873" y="8026"/>
                </a:lnTo>
                <a:lnTo>
                  <a:pt x="573773" y="3581"/>
                </a:lnTo>
                <a:lnTo>
                  <a:pt x="562305" y="901"/>
                </a:lnTo>
                <a:lnTo>
                  <a:pt x="550722" y="0"/>
                </a:lnTo>
                <a:lnTo>
                  <a:pt x="539013" y="914"/>
                </a:lnTo>
                <a:lnTo>
                  <a:pt x="527532" y="3619"/>
                </a:lnTo>
                <a:lnTo>
                  <a:pt x="516483" y="8064"/>
                </a:lnTo>
                <a:lnTo>
                  <a:pt x="506095" y="14198"/>
                </a:lnTo>
                <a:lnTo>
                  <a:pt x="502869" y="12306"/>
                </a:lnTo>
                <a:lnTo>
                  <a:pt x="495592" y="8026"/>
                </a:lnTo>
                <a:lnTo>
                  <a:pt x="484479" y="3581"/>
                </a:lnTo>
                <a:lnTo>
                  <a:pt x="472998" y="901"/>
                </a:lnTo>
                <a:lnTo>
                  <a:pt x="461403" y="0"/>
                </a:lnTo>
                <a:lnTo>
                  <a:pt x="450443" y="787"/>
                </a:lnTo>
                <a:lnTo>
                  <a:pt x="439635" y="3136"/>
                </a:lnTo>
                <a:lnTo>
                  <a:pt x="429285" y="6972"/>
                </a:lnTo>
                <a:lnTo>
                  <a:pt x="419417" y="12306"/>
                </a:lnTo>
                <a:lnTo>
                  <a:pt x="410768" y="6896"/>
                </a:lnTo>
                <a:lnTo>
                  <a:pt x="401688" y="3060"/>
                </a:lnTo>
                <a:lnTo>
                  <a:pt x="392341" y="762"/>
                </a:lnTo>
                <a:lnTo>
                  <a:pt x="382943" y="0"/>
                </a:lnTo>
                <a:lnTo>
                  <a:pt x="358787" y="5245"/>
                </a:lnTo>
                <a:lnTo>
                  <a:pt x="337426" y="20764"/>
                </a:lnTo>
                <a:lnTo>
                  <a:pt x="321665" y="46304"/>
                </a:lnTo>
                <a:lnTo>
                  <a:pt x="314350" y="81559"/>
                </a:lnTo>
                <a:lnTo>
                  <a:pt x="329603" y="81534"/>
                </a:lnTo>
                <a:lnTo>
                  <a:pt x="333349" y="55841"/>
                </a:lnTo>
                <a:lnTo>
                  <a:pt x="345909" y="32727"/>
                </a:lnTo>
                <a:lnTo>
                  <a:pt x="363385" y="19189"/>
                </a:lnTo>
                <a:lnTo>
                  <a:pt x="382943" y="14757"/>
                </a:lnTo>
                <a:lnTo>
                  <a:pt x="391121" y="14757"/>
                </a:lnTo>
                <a:lnTo>
                  <a:pt x="399376" y="17335"/>
                </a:lnTo>
                <a:lnTo>
                  <a:pt x="407009" y="22098"/>
                </a:lnTo>
                <a:lnTo>
                  <a:pt x="396519" y="34696"/>
                </a:lnTo>
                <a:lnTo>
                  <a:pt x="388416" y="50038"/>
                </a:lnTo>
                <a:lnTo>
                  <a:pt x="383184" y="68122"/>
                </a:lnTo>
                <a:lnTo>
                  <a:pt x="381330" y="88925"/>
                </a:lnTo>
                <a:lnTo>
                  <a:pt x="383667" y="122008"/>
                </a:lnTo>
                <a:lnTo>
                  <a:pt x="390499" y="146481"/>
                </a:lnTo>
                <a:lnTo>
                  <a:pt x="401497" y="161658"/>
                </a:lnTo>
                <a:lnTo>
                  <a:pt x="416369" y="166865"/>
                </a:lnTo>
                <a:lnTo>
                  <a:pt x="431253" y="161658"/>
                </a:lnTo>
                <a:lnTo>
                  <a:pt x="438175" y="152120"/>
                </a:lnTo>
                <a:lnTo>
                  <a:pt x="442264" y="146481"/>
                </a:lnTo>
                <a:lnTo>
                  <a:pt x="449110" y="122008"/>
                </a:lnTo>
                <a:lnTo>
                  <a:pt x="451446" y="88925"/>
                </a:lnTo>
                <a:lnTo>
                  <a:pt x="449935" y="68122"/>
                </a:lnTo>
                <a:lnTo>
                  <a:pt x="445655" y="50266"/>
                </a:lnTo>
                <a:lnTo>
                  <a:pt x="439039" y="35229"/>
                </a:lnTo>
                <a:lnTo>
                  <a:pt x="436702" y="31838"/>
                </a:lnTo>
                <a:lnTo>
                  <a:pt x="436702" y="88925"/>
                </a:lnTo>
                <a:lnTo>
                  <a:pt x="434936" y="117221"/>
                </a:lnTo>
                <a:lnTo>
                  <a:pt x="430326" y="136906"/>
                </a:lnTo>
                <a:lnTo>
                  <a:pt x="423811" y="148386"/>
                </a:lnTo>
                <a:lnTo>
                  <a:pt x="416369" y="152120"/>
                </a:lnTo>
                <a:lnTo>
                  <a:pt x="408927" y="148386"/>
                </a:lnTo>
                <a:lnTo>
                  <a:pt x="402424" y="136906"/>
                </a:lnTo>
                <a:lnTo>
                  <a:pt x="397814" y="117221"/>
                </a:lnTo>
                <a:lnTo>
                  <a:pt x="396074" y="88925"/>
                </a:lnTo>
                <a:lnTo>
                  <a:pt x="397700" y="70548"/>
                </a:lnTo>
                <a:lnTo>
                  <a:pt x="402285" y="54914"/>
                </a:lnTo>
                <a:lnTo>
                  <a:pt x="409333" y="41960"/>
                </a:lnTo>
                <a:lnTo>
                  <a:pt x="418363" y="31610"/>
                </a:lnTo>
                <a:lnTo>
                  <a:pt x="425780" y="41960"/>
                </a:lnTo>
                <a:lnTo>
                  <a:pt x="431571" y="54914"/>
                </a:lnTo>
                <a:lnTo>
                  <a:pt x="435343" y="70548"/>
                </a:lnTo>
                <a:lnTo>
                  <a:pt x="436702" y="88925"/>
                </a:lnTo>
                <a:lnTo>
                  <a:pt x="436702" y="31838"/>
                </a:lnTo>
                <a:lnTo>
                  <a:pt x="436549" y="31610"/>
                </a:lnTo>
                <a:lnTo>
                  <a:pt x="430542" y="22923"/>
                </a:lnTo>
                <a:lnTo>
                  <a:pt x="437972" y="19405"/>
                </a:lnTo>
                <a:lnTo>
                  <a:pt x="445668" y="16840"/>
                </a:lnTo>
                <a:lnTo>
                  <a:pt x="453517" y="15290"/>
                </a:lnTo>
                <a:lnTo>
                  <a:pt x="461403" y="14757"/>
                </a:lnTo>
                <a:lnTo>
                  <a:pt x="469887" y="15354"/>
                </a:lnTo>
                <a:lnTo>
                  <a:pt x="478320" y="17119"/>
                </a:lnTo>
                <a:lnTo>
                  <a:pt x="486549" y="20078"/>
                </a:lnTo>
                <a:lnTo>
                  <a:pt x="494436" y="24193"/>
                </a:lnTo>
                <a:lnTo>
                  <a:pt x="484708" y="36639"/>
                </a:lnTo>
                <a:lnTo>
                  <a:pt x="477202" y="51562"/>
                </a:lnTo>
                <a:lnTo>
                  <a:pt x="472363" y="68999"/>
                </a:lnTo>
                <a:lnTo>
                  <a:pt x="470662" y="88925"/>
                </a:lnTo>
                <a:lnTo>
                  <a:pt x="472998" y="122008"/>
                </a:lnTo>
                <a:lnTo>
                  <a:pt x="479818" y="146481"/>
                </a:lnTo>
                <a:lnTo>
                  <a:pt x="490816" y="161658"/>
                </a:lnTo>
                <a:lnTo>
                  <a:pt x="505688" y="166865"/>
                </a:lnTo>
                <a:lnTo>
                  <a:pt x="520547" y="161658"/>
                </a:lnTo>
                <a:lnTo>
                  <a:pt x="527469" y="152120"/>
                </a:lnTo>
                <a:lnTo>
                  <a:pt x="531558" y="146481"/>
                </a:lnTo>
                <a:lnTo>
                  <a:pt x="538403" y="122008"/>
                </a:lnTo>
                <a:lnTo>
                  <a:pt x="540753" y="88925"/>
                </a:lnTo>
                <a:lnTo>
                  <a:pt x="539089" y="68999"/>
                </a:lnTo>
                <a:lnTo>
                  <a:pt x="539038" y="68554"/>
                </a:lnTo>
                <a:lnTo>
                  <a:pt x="534314" y="51130"/>
                </a:lnTo>
                <a:lnTo>
                  <a:pt x="526973" y="36322"/>
                </a:lnTo>
                <a:lnTo>
                  <a:pt x="525995" y="35064"/>
                </a:lnTo>
                <a:lnTo>
                  <a:pt x="525995" y="88925"/>
                </a:lnTo>
                <a:lnTo>
                  <a:pt x="524256" y="117221"/>
                </a:lnTo>
                <a:lnTo>
                  <a:pt x="519633" y="136906"/>
                </a:lnTo>
                <a:lnTo>
                  <a:pt x="513130" y="148386"/>
                </a:lnTo>
                <a:lnTo>
                  <a:pt x="505688" y="152120"/>
                </a:lnTo>
                <a:lnTo>
                  <a:pt x="498246" y="148386"/>
                </a:lnTo>
                <a:lnTo>
                  <a:pt x="491756" y="136906"/>
                </a:lnTo>
                <a:lnTo>
                  <a:pt x="487146" y="117221"/>
                </a:lnTo>
                <a:lnTo>
                  <a:pt x="485394" y="88925"/>
                </a:lnTo>
                <a:lnTo>
                  <a:pt x="486879" y="71335"/>
                </a:lnTo>
                <a:lnTo>
                  <a:pt x="491058" y="56222"/>
                </a:lnTo>
                <a:lnTo>
                  <a:pt x="497509" y="43561"/>
                </a:lnTo>
                <a:lnTo>
                  <a:pt x="505828" y="33261"/>
                </a:lnTo>
                <a:lnTo>
                  <a:pt x="514019" y="43561"/>
                </a:lnTo>
                <a:lnTo>
                  <a:pt x="520395" y="56222"/>
                </a:lnTo>
                <a:lnTo>
                  <a:pt x="524535" y="71335"/>
                </a:lnTo>
                <a:lnTo>
                  <a:pt x="525995" y="88925"/>
                </a:lnTo>
                <a:lnTo>
                  <a:pt x="525995" y="35064"/>
                </a:lnTo>
                <a:lnTo>
                  <a:pt x="524611" y="33261"/>
                </a:lnTo>
                <a:lnTo>
                  <a:pt x="517537" y="24117"/>
                </a:lnTo>
                <a:lnTo>
                  <a:pt x="525462" y="20027"/>
                </a:lnTo>
                <a:lnTo>
                  <a:pt x="533730" y="17106"/>
                </a:lnTo>
                <a:lnTo>
                  <a:pt x="542201" y="15354"/>
                </a:lnTo>
                <a:lnTo>
                  <a:pt x="550722" y="14757"/>
                </a:lnTo>
                <a:lnTo>
                  <a:pt x="559193" y="15354"/>
                </a:lnTo>
                <a:lnTo>
                  <a:pt x="567626" y="17119"/>
                </a:lnTo>
                <a:lnTo>
                  <a:pt x="575856" y="20078"/>
                </a:lnTo>
                <a:lnTo>
                  <a:pt x="583730" y="24193"/>
                </a:lnTo>
                <a:lnTo>
                  <a:pt x="573989" y="36639"/>
                </a:lnTo>
                <a:lnTo>
                  <a:pt x="566483" y="51562"/>
                </a:lnTo>
                <a:lnTo>
                  <a:pt x="561644" y="68999"/>
                </a:lnTo>
                <a:lnTo>
                  <a:pt x="559930" y="88925"/>
                </a:lnTo>
                <a:lnTo>
                  <a:pt x="562267" y="122008"/>
                </a:lnTo>
                <a:lnTo>
                  <a:pt x="569099" y="146481"/>
                </a:lnTo>
                <a:lnTo>
                  <a:pt x="580110" y="161658"/>
                </a:lnTo>
                <a:lnTo>
                  <a:pt x="594995" y="166865"/>
                </a:lnTo>
                <a:lnTo>
                  <a:pt x="609854" y="161658"/>
                </a:lnTo>
                <a:lnTo>
                  <a:pt x="616775" y="152120"/>
                </a:lnTo>
                <a:lnTo>
                  <a:pt x="620864" y="146481"/>
                </a:lnTo>
                <a:lnTo>
                  <a:pt x="627710" y="122008"/>
                </a:lnTo>
                <a:lnTo>
                  <a:pt x="630059" y="88925"/>
                </a:lnTo>
                <a:lnTo>
                  <a:pt x="628396" y="68999"/>
                </a:lnTo>
                <a:lnTo>
                  <a:pt x="628345" y="68554"/>
                </a:lnTo>
                <a:lnTo>
                  <a:pt x="623620" y="51130"/>
                </a:lnTo>
                <a:lnTo>
                  <a:pt x="616292" y="36322"/>
                </a:lnTo>
                <a:lnTo>
                  <a:pt x="615302" y="35052"/>
                </a:lnTo>
                <a:lnTo>
                  <a:pt x="615302" y="88925"/>
                </a:lnTo>
                <a:lnTo>
                  <a:pt x="613537" y="117221"/>
                </a:lnTo>
                <a:lnTo>
                  <a:pt x="608926" y="136906"/>
                </a:lnTo>
                <a:lnTo>
                  <a:pt x="602424" y="148386"/>
                </a:lnTo>
                <a:lnTo>
                  <a:pt x="594995" y="152120"/>
                </a:lnTo>
                <a:lnTo>
                  <a:pt x="587552" y="148386"/>
                </a:lnTo>
                <a:lnTo>
                  <a:pt x="581037" y="136906"/>
                </a:lnTo>
                <a:lnTo>
                  <a:pt x="576427" y="117221"/>
                </a:lnTo>
                <a:lnTo>
                  <a:pt x="574662" y="88925"/>
                </a:lnTo>
                <a:lnTo>
                  <a:pt x="576148" y="71335"/>
                </a:lnTo>
                <a:lnTo>
                  <a:pt x="580339" y="56222"/>
                </a:lnTo>
                <a:lnTo>
                  <a:pt x="586790" y="43561"/>
                </a:lnTo>
                <a:lnTo>
                  <a:pt x="595109" y="33261"/>
                </a:lnTo>
                <a:lnTo>
                  <a:pt x="603326" y="43561"/>
                </a:lnTo>
                <a:lnTo>
                  <a:pt x="609701" y="56222"/>
                </a:lnTo>
                <a:lnTo>
                  <a:pt x="613829" y="71335"/>
                </a:lnTo>
                <a:lnTo>
                  <a:pt x="615302" y="88925"/>
                </a:lnTo>
                <a:lnTo>
                  <a:pt x="615302" y="35052"/>
                </a:lnTo>
                <a:lnTo>
                  <a:pt x="613918" y="33261"/>
                </a:lnTo>
                <a:lnTo>
                  <a:pt x="606844" y="24117"/>
                </a:lnTo>
                <a:lnTo>
                  <a:pt x="614756" y="20027"/>
                </a:lnTo>
                <a:lnTo>
                  <a:pt x="623023" y="17106"/>
                </a:lnTo>
                <a:lnTo>
                  <a:pt x="631494" y="15354"/>
                </a:lnTo>
                <a:lnTo>
                  <a:pt x="640016" y="14757"/>
                </a:lnTo>
                <a:lnTo>
                  <a:pt x="647903" y="15303"/>
                </a:lnTo>
                <a:lnTo>
                  <a:pt x="655739" y="16891"/>
                </a:lnTo>
                <a:lnTo>
                  <a:pt x="663422" y="19494"/>
                </a:lnTo>
                <a:lnTo>
                  <a:pt x="670852" y="23088"/>
                </a:lnTo>
                <a:lnTo>
                  <a:pt x="662012" y="35623"/>
                </a:lnTo>
                <a:lnTo>
                  <a:pt x="655193" y="50774"/>
                </a:lnTo>
                <a:lnTo>
                  <a:pt x="650798" y="68554"/>
                </a:lnTo>
                <a:lnTo>
                  <a:pt x="649249" y="88925"/>
                </a:lnTo>
                <a:lnTo>
                  <a:pt x="651586" y="122008"/>
                </a:lnTo>
                <a:lnTo>
                  <a:pt x="658406" y="146481"/>
                </a:lnTo>
                <a:lnTo>
                  <a:pt x="669404" y="161658"/>
                </a:lnTo>
                <a:lnTo>
                  <a:pt x="684288" y="166865"/>
                </a:lnTo>
                <a:lnTo>
                  <a:pt x="699160" y="161658"/>
                </a:lnTo>
                <a:lnTo>
                  <a:pt x="706081" y="152120"/>
                </a:lnTo>
                <a:lnTo>
                  <a:pt x="710184" y="146481"/>
                </a:lnTo>
                <a:lnTo>
                  <a:pt x="717016" y="122008"/>
                </a:lnTo>
                <a:lnTo>
                  <a:pt x="719366" y="88925"/>
                </a:lnTo>
                <a:lnTo>
                  <a:pt x="717550" y="67818"/>
                </a:lnTo>
                <a:lnTo>
                  <a:pt x="712470" y="49695"/>
                </a:lnTo>
                <a:lnTo>
                  <a:pt x="704621" y="34505"/>
                </a:lnTo>
                <a:lnTo>
                  <a:pt x="704596" y="88925"/>
                </a:lnTo>
                <a:lnTo>
                  <a:pt x="702843" y="117221"/>
                </a:lnTo>
                <a:lnTo>
                  <a:pt x="698233" y="136906"/>
                </a:lnTo>
                <a:lnTo>
                  <a:pt x="691718" y="148386"/>
                </a:lnTo>
                <a:lnTo>
                  <a:pt x="684288" y="152120"/>
                </a:lnTo>
                <a:lnTo>
                  <a:pt x="676846" y="148386"/>
                </a:lnTo>
                <a:lnTo>
                  <a:pt x="670344" y="136906"/>
                </a:lnTo>
                <a:lnTo>
                  <a:pt x="665721" y="117221"/>
                </a:lnTo>
                <a:lnTo>
                  <a:pt x="663981" y="88925"/>
                </a:lnTo>
                <a:lnTo>
                  <a:pt x="665365" y="70548"/>
                </a:lnTo>
                <a:lnTo>
                  <a:pt x="669213" y="55016"/>
                </a:lnTo>
                <a:lnTo>
                  <a:pt x="675157" y="42075"/>
                </a:lnTo>
                <a:lnTo>
                  <a:pt x="682752" y="31724"/>
                </a:lnTo>
                <a:lnTo>
                  <a:pt x="691591" y="42075"/>
                </a:lnTo>
                <a:lnTo>
                  <a:pt x="698487" y="55016"/>
                </a:lnTo>
                <a:lnTo>
                  <a:pt x="702970" y="70548"/>
                </a:lnTo>
                <a:lnTo>
                  <a:pt x="704596" y="88925"/>
                </a:lnTo>
                <a:lnTo>
                  <a:pt x="704596" y="34480"/>
                </a:lnTo>
                <a:lnTo>
                  <a:pt x="702335" y="31724"/>
                </a:lnTo>
                <a:lnTo>
                  <a:pt x="694499" y="22148"/>
                </a:lnTo>
                <a:lnTo>
                  <a:pt x="700506" y="18973"/>
                </a:lnTo>
                <a:lnTo>
                  <a:pt x="706704" y="16649"/>
                </a:lnTo>
                <a:lnTo>
                  <a:pt x="713003" y="15240"/>
                </a:lnTo>
                <a:lnTo>
                  <a:pt x="719340" y="14757"/>
                </a:lnTo>
                <a:lnTo>
                  <a:pt x="739000" y="19189"/>
                </a:lnTo>
                <a:lnTo>
                  <a:pt x="756564" y="32727"/>
                </a:lnTo>
                <a:lnTo>
                  <a:pt x="769200" y="55841"/>
                </a:lnTo>
                <a:lnTo>
                  <a:pt x="774052" y="88925"/>
                </a:lnTo>
                <a:lnTo>
                  <a:pt x="774052" y="92976"/>
                </a:lnTo>
                <a:lnTo>
                  <a:pt x="777341" y="96291"/>
                </a:lnTo>
                <a:lnTo>
                  <a:pt x="930186" y="96278"/>
                </a:lnTo>
                <a:lnTo>
                  <a:pt x="930186" y="1126909"/>
                </a:lnTo>
                <a:lnTo>
                  <a:pt x="169938" y="1126909"/>
                </a:lnTo>
                <a:lnTo>
                  <a:pt x="169938" y="747433"/>
                </a:lnTo>
                <a:lnTo>
                  <a:pt x="207200" y="742403"/>
                </a:lnTo>
                <a:lnTo>
                  <a:pt x="228193" y="733526"/>
                </a:lnTo>
                <a:lnTo>
                  <a:pt x="279438" y="700252"/>
                </a:lnTo>
                <a:lnTo>
                  <a:pt x="305066" y="667105"/>
                </a:lnTo>
                <a:lnTo>
                  <a:pt x="321589" y="628015"/>
                </a:lnTo>
                <a:lnTo>
                  <a:pt x="327456" y="584530"/>
                </a:lnTo>
                <a:lnTo>
                  <a:pt x="321589" y="541058"/>
                </a:lnTo>
                <a:lnTo>
                  <a:pt x="312724" y="520090"/>
                </a:lnTo>
                <a:lnTo>
                  <a:pt x="312724" y="584530"/>
                </a:lnTo>
                <a:lnTo>
                  <a:pt x="305104" y="631583"/>
                </a:lnTo>
                <a:lnTo>
                  <a:pt x="283933" y="672477"/>
                </a:lnTo>
                <a:lnTo>
                  <a:pt x="251650" y="704748"/>
                </a:lnTo>
                <a:lnTo>
                  <a:pt x="210756" y="725919"/>
                </a:lnTo>
                <a:lnTo>
                  <a:pt x="163728" y="733526"/>
                </a:lnTo>
                <a:lnTo>
                  <a:pt x="116687" y="725919"/>
                </a:lnTo>
                <a:lnTo>
                  <a:pt x="75793" y="704748"/>
                </a:lnTo>
                <a:lnTo>
                  <a:pt x="43510" y="672477"/>
                </a:lnTo>
                <a:lnTo>
                  <a:pt x="22339" y="631583"/>
                </a:lnTo>
                <a:lnTo>
                  <a:pt x="14732" y="584530"/>
                </a:lnTo>
                <a:lnTo>
                  <a:pt x="22339" y="537502"/>
                </a:lnTo>
                <a:lnTo>
                  <a:pt x="43510" y="496608"/>
                </a:lnTo>
                <a:lnTo>
                  <a:pt x="75793" y="464337"/>
                </a:lnTo>
                <a:lnTo>
                  <a:pt x="116687" y="443166"/>
                </a:lnTo>
                <a:lnTo>
                  <a:pt x="163728" y="435546"/>
                </a:lnTo>
                <a:lnTo>
                  <a:pt x="210756" y="443166"/>
                </a:lnTo>
                <a:lnTo>
                  <a:pt x="251650" y="464337"/>
                </a:lnTo>
                <a:lnTo>
                  <a:pt x="283933" y="496608"/>
                </a:lnTo>
                <a:lnTo>
                  <a:pt x="305104" y="537502"/>
                </a:lnTo>
                <a:lnTo>
                  <a:pt x="312724" y="584530"/>
                </a:lnTo>
                <a:lnTo>
                  <a:pt x="312724" y="520090"/>
                </a:lnTo>
                <a:lnTo>
                  <a:pt x="279438" y="468807"/>
                </a:lnTo>
                <a:lnTo>
                  <a:pt x="246291" y="443191"/>
                </a:lnTo>
                <a:lnTo>
                  <a:pt x="207200" y="426656"/>
                </a:lnTo>
                <a:lnTo>
                  <a:pt x="169938" y="421627"/>
                </a:lnTo>
                <a:lnTo>
                  <a:pt x="169938" y="96266"/>
                </a:lnTo>
                <a:lnTo>
                  <a:pt x="325234" y="96291"/>
                </a:lnTo>
                <a:lnTo>
                  <a:pt x="328536" y="92976"/>
                </a:lnTo>
                <a:lnTo>
                  <a:pt x="328536" y="88925"/>
                </a:lnTo>
                <a:lnTo>
                  <a:pt x="329603" y="81559"/>
                </a:lnTo>
                <a:lnTo>
                  <a:pt x="314350" y="81559"/>
                </a:lnTo>
                <a:lnTo>
                  <a:pt x="158457" y="81559"/>
                </a:lnTo>
                <a:lnTo>
                  <a:pt x="155206" y="84836"/>
                </a:lnTo>
                <a:lnTo>
                  <a:pt x="155206" y="421944"/>
                </a:lnTo>
                <a:lnTo>
                  <a:pt x="120243" y="426656"/>
                </a:lnTo>
                <a:lnTo>
                  <a:pt x="81140" y="443191"/>
                </a:lnTo>
                <a:lnTo>
                  <a:pt x="47993" y="468807"/>
                </a:lnTo>
                <a:lnTo>
                  <a:pt x="22377" y="501967"/>
                </a:lnTo>
                <a:lnTo>
                  <a:pt x="5854" y="541058"/>
                </a:lnTo>
                <a:lnTo>
                  <a:pt x="0" y="584530"/>
                </a:lnTo>
                <a:lnTo>
                  <a:pt x="5854" y="628015"/>
                </a:lnTo>
                <a:lnTo>
                  <a:pt x="22377" y="667105"/>
                </a:lnTo>
                <a:lnTo>
                  <a:pt x="47993" y="700252"/>
                </a:lnTo>
                <a:lnTo>
                  <a:pt x="81140" y="725881"/>
                </a:lnTo>
                <a:lnTo>
                  <a:pt x="120243" y="742403"/>
                </a:lnTo>
                <a:lnTo>
                  <a:pt x="155206" y="747115"/>
                </a:lnTo>
                <a:lnTo>
                  <a:pt x="155206" y="1138326"/>
                </a:lnTo>
                <a:lnTo>
                  <a:pt x="158483" y="1141641"/>
                </a:lnTo>
                <a:lnTo>
                  <a:pt x="941628" y="1141641"/>
                </a:lnTo>
                <a:lnTo>
                  <a:pt x="944918" y="1138326"/>
                </a:lnTo>
                <a:lnTo>
                  <a:pt x="944918" y="1126909"/>
                </a:lnTo>
                <a:lnTo>
                  <a:pt x="944918" y="96266"/>
                </a:lnTo>
                <a:lnTo>
                  <a:pt x="944918" y="84836"/>
                </a:lnTo>
                <a:close/>
              </a:path>
            </a:pathLst>
          </a:custGeom>
          <a:solidFill>
            <a:srgbClr val="636466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" name="object 17"/>
          <p:cNvSpPr/>
          <p:nvPr/>
        </p:nvSpPr>
        <p:spPr>
          <a:xfrm>
            <a:off x="9320098" y="8633829"/>
            <a:ext cx="1098550" cy="710565"/>
          </a:xfrm>
          <a:custGeom>
            <a:avLst/>
            <a:gdLst/>
            <a:ahLst/>
            <a:cxnLst/>
            <a:rect l="l" t="t" r="r" b="b"/>
            <a:pathLst>
              <a:path w="1098550" h="710565">
                <a:moveTo>
                  <a:pt x="696722" y="647319"/>
                </a:moveTo>
                <a:lnTo>
                  <a:pt x="649319" y="677746"/>
                </a:lnTo>
                <a:lnTo>
                  <a:pt x="602869" y="699346"/>
                </a:lnTo>
                <a:lnTo>
                  <a:pt x="558990" y="710489"/>
                </a:lnTo>
                <a:lnTo>
                  <a:pt x="519302" y="709549"/>
                </a:lnTo>
                <a:lnTo>
                  <a:pt x="475650" y="697571"/>
                </a:lnTo>
                <a:lnTo>
                  <a:pt x="433470" y="674807"/>
                </a:lnTo>
                <a:lnTo>
                  <a:pt x="393202" y="643595"/>
                </a:lnTo>
                <a:lnTo>
                  <a:pt x="355282" y="606271"/>
                </a:lnTo>
                <a:lnTo>
                  <a:pt x="320148" y="565171"/>
                </a:lnTo>
                <a:lnTo>
                  <a:pt x="288238" y="522634"/>
                </a:lnTo>
                <a:lnTo>
                  <a:pt x="259989" y="480996"/>
                </a:lnTo>
                <a:lnTo>
                  <a:pt x="235838" y="442595"/>
                </a:lnTo>
                <a:lnTo>
                  <a:pt x="0" y="3683"/>
                </a:lnTo>
              </a:path>
              <a:path w="1098550" h="710565">
                <a:moveTo>
                  <a:pt x="697611" y="646442"/>
                </a:moveTo>
                <a:lnTo>
                  <a:pt x="737119" y="608723"/>
                </a:lnTo>
                <a:lnTo>
                  <a:pt x="773991" y="566415"/>
                </a:lnTo>
                <a:lnTo>
                  <a:pt x="807570" y="522215"/>
                </a:lnTo>
                <a:lnTo>
                  <a:pt x="837197" y="478820"/>
                </a:lnTo>
                <a:lnTo>
                  <a:pt x="862215" y="438924"/>
                </a:lnTo>
                <a:lnTo>
                  <a:pt x="1098181" y="0"/>
                </a:lnTo>
              </a:path>
            </a:pathLst>
          </a:custGeom>
          <a:ln w="9144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8" name="object 18"/>
          <p:cNvSpPr/>
          <p:nvPr/>
        </p:nvSpPr>
        <p:spPr>
          <a:xfrm>
            <a:off x="8218247" y="7923834"/>
            <a:ext cx="1099185" cy="711200"/>
          </a:xfrm>
          <a:custGeom>
            <a:avLst/>
            <a:gdLst/>
            <a:ahLst/>
            <a:cxnLst/>
            <a:rect l="l" t="t" r="r" b="b"/>
            <a:pathLst>
              <a:path w="1099185" h="711200">
                <a:moveTo>
                  <a:pt x="697623" y="63436"/>
                </a:moveTo>
                <a:lnTo>
                  <a:pt x="650080" y="33020"/>
                </a:lnTo>
                <a:lnTo>
                  <a:pt x="603321" y="11366"/>
                </a:lnTo>
                <a:lnTo>
                  <a:pt x="559136" y="0"/>
                </a:lnTo>
                <a:lnTo>
                  <a:pt x="519315" y="444"/>
                </a:lnTo>
                <a:lnTo>
                  <a:pt x="475990" y="12463"/>
                </a:lnTo>
                <a:lnTo>
                  <a:pt x="434035" y="35329"/>
                </a:lnTo>
                <a:lnTo>
                  <a:pt x="393891" y="66684"/>
                </a:lnTo>
                <a:lnTo>
                  <a:pt x="356003" y="104171"/>
                </a:lnTo>
                <a:lnTo>
                  <a:pt x="320811" y="145432"/>
                </a:lnTo>
                <a:lnTo>
                  <a:pt x="288758" y="188110"/>
                </a:lnTo>
                <a:lnTo>
                  <a:pt x="260286" y="229848"/>
                </a:lnTo>
                <a:lnTo>
                  <a:pt x="235838" y="268287"/>
                </a:lnTo>
                <a:lnTo>
                  <a:pt x="0" y="707186"/>
                </a:lnTo>
              </a:path>
              <a:path w="1099185" h="711200">
                <a:moveTo>
                  <a:pt x="698500" y="64452"/>
                </a:moveTo>
                <a:lnTo>
                  <a:pt x="737930" y="102152"/>
                </a:lnTo>
                <a:lnTo>
                  <a:pt x="774637" y="144429"/>
                </a:lnTo>
                <a:lnTo>
                  <a:pt x="808089" y="188609"/>
                </a:lnTo>
                <a:lnTo>
                  <a:pt x="837756" y="232015"/>
                </a:lnTo>
                <a:lnTo>
                  <a:pt x="863104" y="271970"/>
                </a:lnTo>
                <a:lnTo>
                  <a:pt x="1099058" y="710882"/>
                </a:lnTo>
              </a:path>
            </a:pathLst>
          </a:custGeom>
          <a:ln w="9144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9" name="object 19"/>
          <p:cNvSpPr/>
          <p:nvPr/>
        </p:nvSpPr>
        <p:spPr>
          <a:xfrm>
            <a:off x="9609023" y="8628368"/>
            <a:ext cx="1098550" cy="492125"/>
          </a:xfrm>
          <a:custGeom>
            <a:avLst/>
            <a:gdLst/>
            <a:ahLst/>
            <a:cxnLst/>
            <a:rect l="l" t="t" r="r" b="b"/>
            <a:pathLst>
              <a:path w="1098550" h="492125">
                <a:moveTo>
                  <a:pt x="696709" y="448056"/>
                </a:moveTo>
                <a:lnTo>
                  <a:pt x="649317" y="469300"/>
                </a:lnTo>
                <a:lnTo>
                  <a:pt x="602869" y="484282"/>
                </a:lnTo>
                <a:lnTo>
                  <a:pt x="558992" y="491882"/>
                </a:lnTo>
                <a:lnTo>
                  <a:pt x="519315" y="490981"/>
                </a:lnTo>
                <a:lnTo>
                  <a:pt x="469572" y="480813"/>
                </a:lnTo>
                <a:lnTo>
                  <a:pt x="421811" y="461260"/>
                </a:lnTo>
                <a:lnTo>
                  <a:pt x="376693" y="434710"/>
                </a:lnTo>
                <a:lnTo>
                  <a:pt x="334877" y="403553"/>
                </a:lnTo>
                <a:lnTo>
                  <a:pt x="297023" y="370175"/>
                </a:lnTo>
                <a:lnTo>
                  <a:pt x="263790" y="336965"/>
                </a:lnTo>
                <a:lnTo>
                  <a:pt x="235838" y="306311"/>
                </a:lnTo>
                <a:lnTo>
                  <a:pt x="0" y="2654"/>
                </a:lnTo>
              </a:path>
              <a:path w="1098550" h="492125">
                <a:moveTo>
                  <a:pt x="697611" y="447040"/>
                </a:moveTo>
                <a:lnTo>
                  <a:pt x="746615" y="414097"/>
                </a:lnTo>
                <a:lnTo>
                  <a:pt x="791238" y="376666"/>
                </a:lnTo>
                <a:lnTo>
                  <a:pt x="830199" y="338544"/>
                </a:lnTo>
                <a:lnTo>
                  <a:pt x="862215" y="303530"/>
                </a:lnTo>
                <a:lnTo>
                  <a:pt x="1098181" y="0"/>
                </a:lnTo>
              </a:path>
            </a:pathLst>
          </a:custGeom>
          <a:ln w="27432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0" name="object 20"/>
          <p:cNvSpPr/>
          <p:nvPr/>
        </p:nvSpPr>
        <p:spPr>
          <a:xfrm>
            <a:off x="8507172" y="8136940"/>
            <a:ext cx="1099185" cy="492759"/>
          </a:xfrm>
          <a:custGeom>
            <a:avLst/>
            <a:gdLst/>
            <a:ahLst/>
            <a:cxnLst/>
            <a:rect l="l" t="t" r="r" b="b"/>
            <a:pathLst>
              <a:path w="1099185" h="492759">
                <a:moveTo>
                  <a:pt x="697611" y="44260"/>
                </a:moveTo>
                <a:lnTo>
                  <a:pt x="650123" y="22998"/>
                </a:lnTo>
                <a:lnTo>
                  <a:pt x="603362" y="7902"/>
                </a:lnTo>
                <a:lnTo>
                  <a:pt x="559152" y="0"/>
                </a:lnTo>
                <a:lnTo>
                  <a:pt x="519315" y="318"/>
                </a:lnTo>
                <a:lnTo>
                  <a:pt x="469898" y="10573"/>
                </a:lnTo>
                <a:lnTo>
                  <a:pt x="422355" y="30269"/>
                </a:lnTo>
                <a:lnTo>
                  <a:pt x="377346" y="56997"/>
                </a:lnTo>
                <a:lnTo>
                  <a:pt x="335530" y="88344"/>
                </a:lnTo>
                <a:lnTo>
                  <a:pt x="297567" y="121899"/>
                </a:lnTo>
                <a:lnTo>
                  <a:pt x="264117" y="155253"/>
                </a:lnTo>
                <a:lnTo>
                  <a:pt x="235838" y="185992"/>
                </a:lnTo>
                <a:lnTo>
                  <a:pt x="0" y="489522"/>
                </a:lnTo>
              </a:path>
              <a:path w="1099185" h="492759">
                <a:moveTo>
                  <a:pt x="698626" y="45149"/>
                </a:moveTo>
                <a:lnTo>
                  <a:pt x="747436" y="78146"/>
                </a:lnTo>
                <a:lnTo>
                  <a:pt x="791829" y="115571"/>
                </a:lnTo>
                <a:lnTo>
                  <a:pt x="830768" y="153663"/>
                </a:lnTo>
                <a:lnTo>
                  <a:pt x="863219" y="188659"/>
                </a:lnTo>
                <a:lnTo>
                  <a:pt x="1099058" y="492304"/>
                </a:lnTo>
              </a:path>
            </a:pathLst>
          </a:custGeom>
          <a:ln w="27432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grpSp>
        <p:nvGrpSpPr>
          <p:cNvPr id="21" name="object 21"/>
          <p:cNvGrpSpPr/>
          <p:nvPr/>
        </p:nvGrpSpPr>
        <p:grpSpPr>
          <a:xfrm>
            <a:off x="8219136" y="7872069"/>
            <a:ext cx="2734945" cy="1517650"/>
            <a:chOff x="3164535" y="7872069"/>
            <a:chExt cx="2734945" cy="1517650"/>
          </a:xfrm>
        </p:grpSpPr>
        <p:sp>
          <p:nvSpPr>
            <p:cNvPr id="22" name="object 22"/>
            <p:cNvSpPr/>
            <p:nvPr/>
          </p:nvSpPr>
          <p:spPr>
            <a:xfrm>
              <a:off x="3167202" y="7872069"/>
              <a:ext cx="2732405" cy="1513840"/>
            </a:xfrm>
            <a:custGeom>
              <a:avLst/>
              <a:gdLst/>
              <a:ahLst/>
              <a:cxnLst/>
              <a:rect l="l" t="t" r="r" b="b"/>
              <a:pathLst>
                <a:path w="2732404" h="1513840">
                  <a:moveTo>
                    <a:pt x="1905" y="0"/>
                  </a:moveTo>
                  <a:lnTo>
                    <a:pt x="1905" y="1513344"/>
                  </a:lnTo>
                </a:path>
                <a:path w="2732404" h="1513840">
                  <a:moveTo>
                    <a:pt x="0" y="762647"/>
                  </a:moveTo>
                  <a:lnTo>
                    <a:pt x="2732278" y="762647"/>
                  </a:lnTo>
                </a:path>
              </a:pathLst>
            </a:custGeom>
            <a:ln w="9144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3" name="object 23"/>
            <p:cNvSpPr/>
            <p:nvPr/>
          </p:nvSpPr>
          <p:spPr>
            <a:xfrm>
              <a:off x="3436962" y="7875765"/>
              <a:ext cx="0" cy="1513840"/>
            </a:xfrm>
            <a:custGeom>
              <a:avLst/>
              <a:gdLst/>
              <a:ahLst/>
              <a:cxnLst/>
              <a:rect l="l" t="t" r="r" b="b"/>
              <a:pathLst>
                <a:path h="1513840">
                  <a:moveTo>
                    <a:pt x="0" y="0"/>
                  </a:moveTo>
                  <a:lnTo>
                    <a:pt x="0" y="1513332"/>
                  </a:lnTo>
                </a:path>
              </a:pathLst>
            </a:custGeom>
            <a:ln w="9144">
              <a:solidFill>
                <a:srgbClr val="000000"/>
              </a:solidFill>
              <a:prstDash val="dot"/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4" name="object 24"/>
            <p:cNvSpPr/>
            <p:nvPr/>
          </p:nvSpPr>
          <p:spPr>
            <a:xfrm>
              <a:off x="4259021" y="8223237"/>
              <a:ext cx="221615" cy="1270"/>
            </a:xfrm>
            <a:custGeom>
              <a:avLst/>
              <a:gdLst/>
              <a:ahLst/>
              <a:cxnLst/>
              <a:rect l="l" t="t" r="r" b="b"/>
              <a:pathLst>
                <a:path w="221614" h="1270">
                  <a:moveTo>
                    <a:pt x="0" y="888"/>
                  </a:moveTo>
                  <a:lnTo>
                    <a:pt x="221145" y="0"/>
                  </a:lnTo>
                </a:path>
              </a:pathLst>
            </a:custGeom>
            <a:ln w="9143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25" name="object 25"/>
          <p:cNvSpPr/>
          <p:nvPr/>
        </p:nvSpPr>
        <p:spPr>
          <a:xfrm>
            <a:off x="11045178" y="8033677"/>
            <a:ext cx="945515" cy="1217930"/>
          </a:xfrm>
          <a:custGeom>
            <a:avLst/>
            <a:gdLst/>
            <a:ahLst/>
            <a:cxnLst/>
            <a:rect l="l" t="t" r="r" b="b"/>
            <a:pathLst>
              <a:path w="945515" h="1217929">
                <a:moveTo>
                  <a:pt x="296075" y="586308"/>
                </a:moveTo>
                <a:lnTo>
                  <a:pt x="281851" y="582396"/>
                </a:lnTo>
                <a:lnTo>
                  <a:pt x="269938" y="617626"/>
                </a:lnTo>
                <a:lnTo>
                  <a:pt x="256146" y="644626"/>
                </a:lnTo>
                <a:lnTo>
                  <a:pt x="241401" y="661936"/>
                </a:lnTo>
                <a:lnTo>
                  <a:pt x="226631" y="668147"/>
                </a:lnTo>
                <a:lnTo>
                  <a:pt x="212305" y="662559"/>
                </a:lnTo>
                <a:lnTo>
                  <a:pt x="197891" y="645871"/>
                </a:lnTo>
                <a:lnTo>
                  <a:pt x="183883" y="618845"/>
                </a:lnTo>
                <a:lnTo>
                  <a:pt x="170764" y="582218"/>
                </a:lnTo>
                <a:lnTo>
                  <a:pt x="151257" y="531291"/>
                </a:lnTo>
                <a:lnTo>
                  <a:pt x="131762" y="501015"/>
                </a:lnTo>
                <a:lnTo>
                  <a:pt x="113385" y="486702"/>
                </a:lnTo>
                <a:lnTo>
                  <a:pt x="97294" y="483603"/>
                </a:lnTo>
                <a:lnTo>
                  <a:pt x="77381" y="491553"/>
                </a:lnTo>
                <a:lnTo>
                  <a:pt x="59944" y="511708"/>
                </a:lnTo>
                <a:lnTo>
                  <a:pt x="45872" y="542709"/>
                </a:lnTo>
                <a:lnTo>
                  <a:pt x="36017" y="583133"/>
                </a:lnTo>
                <a:lnTo>
                  <a:pt x="50546" y="585558"/>
                </a:lnTo>
                <a:lnTo>
                  <a:pt x="58762" y="550989"/>
                </a:lnTo>
                <a:lnTo>
                  <a:pt x="70154" y="523646"/>
                </a:lnTo>
                <a:lnTo>
                  <a:pt x="83667" y="505447"/>
                </a:lnTo>
                <a:lnTo>
                  <a:pt x="98259" y="498309"/>
                </a:lnTo>
                <a:lnTo>
                  <a:pt x="107823" y="500392"/>
                </a:lnTo>
                <a:lnTo>
                  <a:pt x="121666" y="511657"/>
                </a:lnTo>
                <a:lnTo>
                  <a:pt x="138391" y="538302"/>
                </a:lnTo>
                <a:lnTo>
                  <a:pt x="156667" y="586511"/>
                </a:lnTo>
                <a:lnTo>
                  <a:pt x="172072" y="628777"/>
                </a:lnTo>
                <a:lnTo>
                  <a:pt x="188950" y="658977"/>
                </a:lnTo>
                <a:lnTo>
                  <a:pt x="207213" y="677037"/>
                </a:lnTo>
                <a:lnTo>
                  <a:pt x="226822" y="682891"/>
                </a:lnTo>
                <a:lnTo>
                  <a:pt x="246786" y="676236"/>
                </a:lnTo>
                <a:lnTo>
                  <a:pt x="265391" y="657352"/>
                </a:lnTo>
                <a:lnTo>
                  <a:pt x="282028" y="627087"/>
                </a:lnTo>
                <a:lnTo>
                  <a:pt x="296075" y="586308"/>
                </a:lnTo>
                <a:close/>
              </a:path>
              <a:path w="945515" h="1217929">
                <a:moveTo>
                  <a:pt x="944918" y="85090"/>
                </a:moveTo>
                <a:lnTo>
                  <a:pt x="941628" y="82550"/>
                </a:lnTo>
                <a:lnTo>
                  <a:pt x="930186" y="82550"/>
                </a:lnTo>
                <a:lnTo>
                  <a:pt x="930186" y="96520"/>
                </a:lnTo>
                <a:lnTo>
                  <a:pt x="930186" y="1127760"/>
                </a:lnTo>
                <a:lnTo>
                  <a:pt x="769975" y="1127760"/>
                </a:lnTo>
                <a:lnTo>
                  <a:pt x="767283" y="1129030"/>
                </a:lnTo>
                <a:lnTo>
                  <a:pt x="741680" y="1191260"/>
                </a:lnTo>
                <a:lnTo>
                  <a:pt x="700544" y="1079500"/>
                </a:lnTo>
                <a:lnTo>
                  <a:pt x="690740" y="1052830"/>
                </a:lnTo>
                <a:lnTo>
                  <a:pt x="687984" y="1051560"/>
                </a:lnTo>
                <a:lnTo>
                  <a:pt x="681824" y="1051560"/>
                </a:lnTo>
                <a:lnTo>
                  <a:pt x="679056" y="1052830"/>
                </a:lnTo>
                <a:lnTo>
                  <a:pt x="628497" y="1187450"/>
                </a:lnTo>
                <a:lnTo>
                  <a:pt x="587933" y="1079500"/>
                </a:lnTo>
                <a:lnTo>
                  <a:pt x="577926" y="1052830"/>
                </a:lnTo>
                <a:lnTo>
                  <a:pt x="575144" y="1051560"/>
                </a:lnTo>
                <a:lnTo>
                  <a:pt x="569023" y="1051560"/>
                </a:lnTo>
                <a:lnTo>
                  <a:pt x="566267" y="1052830"/>
                </a:lnTo>
                <a:lnTo>
                  <a:pt x="515683" y="1187450"/>
                </a:lnTo>
                <a:lnTo>
                  <a:pt x="475132" y="1079500"/>
                </a:lnTo>
                <a:lnTo>
                  <a:pt x="465124" y="1052830"/>
                </a:lnTo>
                <a:lnTo>
                  <a:pt x="462368" y="1051560"/>
                </a:lnTo>
                <a:lnTo>
                  <a:pt x="456234" y="1051560"/>
                </a:lnTo>
                <a:lnTo>
                  <a:pt x="453466" y="1052830"/>
                </a:lnTo>
                <a:lnTo>
                  <a:pt x="402869" y="1188720"/>
                </a:lnTo>
                <a:lnTo>
                  <a:pt x="361480" y="1079500"/>
                </a:lnTo>
                <a:lnTo>
                  <a:pt x="352348" y="1055370"/>
                </a:lnTo>
                <a:lnTo>
                  <a:pt x="349732" y="1052830"/>
                </a:lnTo>
                <a:lnTo>
                  <a:pt x="343776" y="1052830"/>
                </a:lnTo>
                <a:lnTo>
                  <a:pt x="341033" y="1055370"/>
                </a:lnTo>
                <a:lnTo>
                  <a:pt x="308000" y="1127760"/>
                </a:lnTo>
                <a:lnTo>
                  <a:pt x="169938" y="1127760"/>
                </a:lnTo>
                <a:lnTo>
                  <a:pt x="169938" y="747255"/>
                </a:lnTo>
                <a:lnTo>
                  <a:pt x="207187" y="742226"/>
                </a:lnTo>
                <a:lnTo>
                  <a:pt x="228180" y="733348"/>
                </a:lnTo>
                <a:lnTo>
                  <a:pt x="279425" y="700074"/>
                </a:lnTo>
                <a:lnTo>
                  <a:pt x="305054" y="666940"/>
                </a:lnTo>
                <a:lnTo>
                  <a:pt x="321576" y="627837"/>
                </a:lnTo>
                <a:lnTo>
                  <a:pt x="327444" y="584365"/>
                </a:lnTo>
                <a:lnTo>
                  <a:pt x="321576" y="540893"/>
                </a:lnTo>
                <a:lnTo>
                  <a:pt x="312712" y="519925"/>
                </a:lnTo>
                <a:lnTo>
                  <a:pt x="312712" y="584365"/>
                </a:lnTo>
                <a:lnTo>
                  <a:pt x="305092" y="631405"/>
                </a:lnTo>
                <a:lnTo>
                  <a:pt x="283921" y="672299"/>
                </a:lnTo>
                <a:lnTo>
                  <a:pt x="251637" y="704570"/>
                </a:lnTo>
                <a:lnTo>
                  <a:pt x="210743" y="725741"/>
                </a:lnTo>
                <a:lnTo>
                  <a:pt x="163715" y="733348"/>
                </a:lnTo>
                <a:lnTo>
                  <a:pt x="116674" y="725741"/>
                </a:lnTo>
                <a:lnTo>
                  <a:pt x="75780" y="704570"/>
                </a:lnTo>
                <a:lnTo>
                  <a:pt x="43510" y="672299"/>
                </a:lnTo>
                <a:lnTo>
                  <a:pt x="22339" y="631405"/>
                </a:lnTo>
                <a:lnTo>
                  <a:pt x="14732" y="584365"/>
                </a:lnTo>
                <a:lnTo>
                  <a:pt x="22339" y="537324"/>
                </a:lnTo>
                <a:lnTo>
                  <a:pt x="43510" y="496417"/>
                </a:lnTo>
                <a:lnTo>
                  <a:pt x="75780" y="464146"/>
                </a:lnTo>
                <a:lnTo>
                  <a:pt x="116674" y="442976"/>
                </a:lnTo>
                <a:lnTo>
                  <a:pt x="163715" y="435356"/>
                </a:lnTo>
                <a:lnTo>
                  <a:pt x="210743" y="442976"/>
                </a:lnTo>
                <a:lnTo>
                  <a:pt x="251637" y="464146"/>
                </a:lnTo>
                <a:lnTo>
                  <a:pt x="283921" y="496417"/>
                </a:lnTo>
                <a:lnTo>
                  <a:pt x="305092" y="537324"/>
                </a:lnTo>
                <a:lnTo>
                  <a:pt x="312712" y="584365"/>
                </a:lnTo>
                <a:lnTo>
                  <a:pt x="312712" y="519925"/>
                </a:lnTo>
                <a:lnTo>
                  <a:pt x="279425" y="468642"/>
                </a:lnTo>
                <a:lnTo>
                  <a:pt x="246278" y="443014"/>
                </a:lnTo>
                <a:lnTo>
                  <a:pt x="207187" y="426491"/>
                </a:lnTo>
                <a:lnTo>
                  <a:pt x="169938" y="421474"/>
                </a:lnTo>
                <a:lnTo>
                  <a:pt x="169938" y="96520"/>
                </a:lnTo>
                <a:lnTo>
                  <a:pt x="325221" y="96520"/>
                </a:lnTo>
                <a:lnTo>
                  <a:pt x="328536" y="93980"/>
                </a:lnTo>
                <a:lnTo>
                  <a:pt x="328536" y="88900"/>
                </a:lnTo>
                <a:lnTo>
                  <a:pt x="333349" y="55880"/>
                </a:lnTo>
                <a:lnTo>
                  <a:pt x="345909" y="33020"/>
                </a:lnTo>
                <a:lnTo>
                  <a:pt x="363385" y="19050"/>
                </a:lnTo>
                <a:lnTo>
                  <a:pt x="382930" y="15240"/>
                </a:lnTo>
                <a:lnTo>
                  <a:pt x="391121" y="15240"/>
                </a:lnTo>
                <a:lnTo>
                  <a:pt x="399376" y="17780"/>
                </a:lnTo>
                <a:lnTo>
                  <a:pt x="407009" y="22860"/>
                </a:lnTo>
                <a:lnTo>
                  <a:pt x="396519" y="35560"/>
                </a:lnTo>
                <a:lnTo>
                  <a:pt x="388416" y="50800"/>
                </a:lnTo>
                <a:lnTo>
                  <a:pt x="383184" y="68580"/>
                </a:lnTo>
                <a:lnTo>
                  <a:pt x="381330" y="88900"/>
                </a:lnTo>
                <a:lnTo>
                  <a:pt x="383667" y="121920"/>
                </a:lnTo>
                <a:lnTo>
                  <a:pt x="390499" y="147320"/>
                </a:lnTo>
                <a:lnTo>
                  <a:pt x="401497" y="162560"/>
                </a:lnTo>
                <a:lnTo>
                  <a:pt x="416369" y="167640"/>
                </a:lnTo>
                <a:lnTo>
                  <a:pt x="431253" y="162560"/>
                </a:lnTo>
                <a:lnTo>
                  <a:pt x="438594" y="152400"/>
                </a:lnTo>
                <a:lnTo>
                  <a:pt x="442277" y="147320"/>
                </a:lnTo>
                <a:lnTo>
                  <a:pt x="449110" y="121920"/>
                </a:lnTo>
                <a:lnTo>
                  <a:pt x="451459" y="88900"/>
                </a:lnTo>
                <a:lnTo>
                  <a:pt x="449935" y="68580"/>
                </a:lnTo>
                <a:lnTo>
                  <a:pt x="445655" y="50800"/>
                </a:lnTo>
                <a:lnTo>
                  <a:pt x="439039" y="35560"/>
                </a:lnTo>
                <a:lnTo>
                  <a:pt x="436702" y="32080"/>
                </a:lnTo>
                <a:lnTo>
                  <a:pt x="436702" y="88900"/>
                </a:lnTo>
                <a:lnTo>
                  <a:pt x="434936" y="118110"/>
                </a:lnTo>
                <a:lnTo>
                  <a:pt x="430314" y="137160"/>
                </a:lnTo>
                <a:lnTo>
                  <a:pt x="423799" y="148590"/>
                </a:lnTo>
                <a:lnTo>
                  <a:pt x="416369" y="152400"/>
                </a:lnTo>
                <a:lnTo>
                  <a:pt x="408927" y="148590"/>
                </a:lnTo>
                <a:lnTo>
                  <a:pt x="402424" y="137160"/>
                </a:lnTo>
                <a:lnTo>
                  <a:pt x="397814" y="118110"/>
                </a:lnTo>
                <a:lnTo>
                  <a:pt x="396074" y="88900"/>
                </a:lnTo>
                <a:lnTo>
                  <a:pt x="397700" y="71120"/>
                </a:lnTo>
                <a:lnTo>
                  <a:pt x="402285" y="55880"/>
                </a:lnTo>
                <a:lnTo>
                  <a:pt x="409333" y="41910"/>
                </a:lnTo>
                <a:lnTo>
                  <a:pt x="418363" y="31750"/>
                </a:lnTo>
                <a:lnTo>
                  <a:pt x="425767" y="41910"/>
                </a:lnTo>
                <a:lnTo>
                  <a:pt x="431571" y="55880"/>
                </a:lnTo>
                <a:lnTo>
                  <a:pt x="435343" y="71120"/>
                </a:lnTo>
                <a:lnTo>
                  <a:pt x="436702" y="88900"/>
                </a:lnTo>
                <a:lnTo>
                  <a:pt x="436702" y="32080"/>
                </a:lnTo>
                <a:lnTo>
                  <a:pt x="436486" y="31750"/>
                </a:lnTo>
                <a:lnTo>
                  <a:pt x="430542" y="22860"/>
                </a:lnTo>
                <a:lnTo>
                  <a:pt x="437972" y="20320"/>
                </a:lnTo>
                <a:lnTo>
                  <a:pt x="453517" y="15240"/>
                </a:lnTo>
                <a:lnTo>
                  <a:pt x="469874" y="15240"/>
                </a:lnTo>
                <a:lnTo>
                  <a:pt x="486549" y="20320"/>
                </a:lnTo>
                <a:lnTo>
                  <a:pt x="494436" y="24130"/>
                </a:lnTo>
                <a:lnTo>
                  <a:pt x="484708" y="36830"/>
                </a:lnTo>
                <a:lnTo>
                  <a:pt x="477202" y="52070"/>
                </a:lnTo>
                <a:lnTo>
                  <a:pt x="472363" y="69850"/>
                </a:lnTo>
                <a:lnTo>
                  <a:pt x="470662" y="88900"/>
                </a:lnTo>
                <a:lnTo>
                  <a:pt x="472998" y="121920"/>
                </a:lnTo>
                <a:lnTo>
                  <a:pt x="479818" y="147320"/>
                </a:lnTo>
                <a:lnTo>
                  <a:pt x="490816" y="162560"/>
                </a:lnTo>
                <a:lnTo>
                  <a:pt x="505688" y="167640"/>
                </a:lnTo>
                <a:lnTo>
                  <a:pt x="520547" y="162560"/>
                </a:lnTo>
                <a:lnTo>
                  <a:pt x="527888" y="152400"/>
                </a:lnTo>
                <a:lnTo>
                  <a:pt x="531558" y="147320"/>
                </a:lnTo>
                <a:lnTo>
                  <a:pt x="538403" y="121920"/>
                </a:lnTo>
                <a:lnTo>
                  <a:pt x="540753" y="88900"/>
                </a:lnTo>
                <a:lnTo>
                  <a:pt x="539064" y="68580"/>
                </a:lnTo>
                <a:lnTo>
                  <a:pt x="534314" y="52070"/>
                </a:lnTo>
                <a:lnTo>
                  <a:pt x="526986" y="36830"/>
                </a:lnTo>
                <a:lnTo>
                  <a:pt x="525995" y="35509"/>
                </a:lnTo>
                <a:lnTo>
                  <a:pt x="525995" y="88900"/>
                </a:lnTo>
                <a:lnTo>
                  <a:pt x="524256" y="118110"/>
                </a:lnTo>
                <a:lnTo>
                  <a:pt x="519633" y="137160"/>
                </a:lnTo>
                <a:lnTo>
                  <a:pt x="513130" y="148590"/>
                </a:lnTo>
                <a:lnTo>
                  <a:pt x="505688" y="152400"/>
                </a:lnTo>
                <a:lnTo>
                  <a:pt x="498246" y="148590"/>
                </a:lnTo>
                <a:lnTo>
                  <a:pt x="491744" y="137160"/>
                </a:lnTo>
                <a:lnTo>
                  <a:pt x="487133" y="118110"/>
                </a:lnTo>
                <a:lnTo>
                  <a:pt x="485394" y="88900"/>
                </a:lnTo>
                <a:lnTo>
                  <a:pt x="486867" y="72390"/>
                </a:lnTo>
                <a:lnTo>
                  <a:pt x="491045" y="57150"/>
                </a:lnTo>
                <a:lnTo>
                  <a:pt x="497497" y="44450"/>
                </a:lnTo>
                <a:lnTo>
                  <a:pt x="505815" y="34290"/>
                </a:lnTo>
                <a:lnTo>
                  <a:pt x="514019" y="44450"/>
                </a:lnTo>
                <a:lnTo>
                  <a:pt x="520395" y="57150"/>
                </a:lnTo>
                <a:lnTo>
                  <a:pt x="524535" y="72390"/>
                </a:lnTo>
                <a:lnTo>
                  <a:pt x="525995" y="88900"/>
                </a:lnTo>
                <a:lnTo>
                  <a:pt x="525995" y="35509"/>
                </a:lnTo>
                <a:lnTo>
                  <a:pt x="525094" y="34290"/>
                </a:lnTo>
                <a:lnTo>
                  <a:pt x="517537" y="24130"/>
                </a:lnTo>
                <a:lnTo>
                  <a:pt x="525462" y="20320"/>
                </a:lnTo>
                <a:lnTo>
                  <a:pt x="542201" y="15240"/>
                </a:lnTo>
                <a:lnTo>
                  <a:pt x="559193" y="15240"/>
                </a:lnTo>
                <a:lnTo>
                  <a:pt x="575856" y="20320"/>
                </a:lnTo>
                <a:lnTo>
                  <a:pt x="583730" y="24130"/>
                </a:lnTo>
                <a:lnTo>
                  <a:pt x="573989" y="36830"/>
                </a:lnTo>
                <a:lnTo>
                  <a:pt x="566483" y="52070"/>
                </a:lnTo>
                <a:lnTo>
                  <a:pt x="561644" y="69850"/>
                </a:lnTo>
                <a:lnTo>
                  <a:pt x="559930" y="88900"/>
                </a:lnTo>
                <a:lnTo>
                  <a:pt x="562267" y="121920"/>
                </a:lnTo>
                <a:lnTo>
                  <a:pt x="569099" y="147320"/>
                </a:lnTo>
                <a:lnTo>
                  <a:pt x="580110" y="162560"/>
                </a:lnTo>
                <a:lnTo>
                  <a:pt x="594995" y="167640"/>
                </a:lnTo>
                <a:lnTo>
                  <a:pt x="609854" y="162560"/>
                </a:lnTo>
                <a:lnTo>
                  <a:pt x="617194" y="152400"/>
                </a:lnTo>
                <a:lnTo>
                  <a:pt x="620864" y="147320"/>
                </a:lnTo>
                <a:lnTo>
                  <a:pt x="627697" y="121920"/>
                </a:lnTo>
                <a:lnTo>
                  <a:pt x="630034" y="88900"/>
                </a:lnTo>
                <a:lnTo>
                  <a:pt x="628357" y="68580"/>
                </a:lnTo>
                <a:lnTo>
                  <a:pt x="623620" y="52070"/>
                </a:lnTo>
                <a:lnTo>
                  <a:pt x="616280" y="36830"/>
                </a:lnTo>
                <a:lnTo>
                  <a:pt x="615302" y="35521"/>
                </a:lnTo>
                <a:lnTo>
                  <a:pt x="615302" y="88900"/>
                </a:lnTo>
                <a:lnTo>
                  <a:pt x="613537" y="118110"/>
                </a:lnTo>
                <a:lnTo>
                  <a:pt x="608926" y="137160"/>
                </a:lnTo>
                <a:lnTo>
                  <a:pt x="602424" y="148590"/>
                </a:lnTo>
                <a:lnTo>
                  <a:pt x="594995" y="152400"/>
                </a:lnTo>
                <a:lnTo>
                  <a:pt x="587552" y="148590"/>
                </a:lnTo>
                <a:lnTo>
                  <a:pt x="581037" y="137160"/>
                </a:lnTo>
                <a:lnTo>
                  <a:pt x="576427" y="118110"/>
                </a:lnTo>
                <a:lnTo>
                  <a:pt x="574662" y="88900"/>
                </a:lnTo>
                <a:lnTo>
                  <a:pt x="576148" y="72390"/>
                </a:lnTo>
                <a:lnTo>
                  <a:pt x="580326" y="57150"/>
                </a:lnTo>
                <a:lnTo>
                  <a:pt x="586778" y="44450"/>
                </a:lnTo>
                <a:lnTo>
                  <a:pt x="595109" y="34290"/>
                </a:lnTo>
                <a:lnTo>
                  <a:pt x="603326" y="44450"/>
                </a:lnTo>
                <a:lnTo>
                  <a:pt x="609701" y="57150"/>
                </a:lnTo>
                <a:lnTo>
                  <a:pt x="613829" y="72390"/>
                </a:lnTo>
                <a:lnTo>
                  <a:pt x="615302" y="88900"/>
                </a:lnTo>
                <a:lnTo>
                  <a:pt x="615302" y="35521"/>
                </a:lnTo>
                <a:lnTo>
                  <a:pt x="614387" y="34290"/>
                </a:lnTo>
                <a:lnTo>
                  <a:pt x="606831" y="24130"/>
                </a:lnTo>
                <a:lnTo>
                  <a:pt x="614743" y="20320"/>
                </a:lnTo>
                <a:lnTo>
                  <a:pt x="631494" y="15240"/>
                </a:lnTo>
                <a:lnTo>
                  <a:pt x="647903" y="15240"/>
                </a:lnTo>
                <a:lnTo>
                  <a:pt x="663422" y="20320"/>
                </a:lnTo>
                <a:lnTo>
                  <a:pt x="670852" y="24130"/>
                </a:lnTo>
                <a:lnTo>
                  <a:pt x="662012" y="35560"/>
                </a:lnTo>
                <a:lnTo>
                  <a:pt x="655193" y="50800"/>
                </a:lnTo>
                <a:lnTo>
                  <a:pt x="650798" y="68580"/>
                </a:lnTo>
                <a:lnTo>
                  <a:pt x="649249" y="88900"/>
                </a:lnTo>
                <a:lnTo>
                  <a:pt x="651586" y="121920"/>
                </a:lnTo>
                <a:lnTo>
                  <a:pt x="658406" y="147320"/>
                </a:lnTo>
                <a:lnTo>
                  <a:pt x="669404" y="162560"/>
                </a:lnTo>
                <a:lnTo>
                  <a:pt x="684288" y="167640"/>
                </a:lnTo>
                <a:lnTo>
                  <a:pt x="699160" y="162560"/>
                </a:lnTo>
                <a:lnTo>
                  <a:pt x="706501" y="152400"/>
                </a:lnTo>
                <a:lnTo>
                  <a:pt x="710171" y="147320"/>
                </a:lnTo>
                <a:lnTo>
                  <a:pt x="717003" y="121920"/>
                </a:lnTo>
                <a:lnTo>
                  <a:pt x="719353" y="88900"/>
                </a:lnTo>
                <a:lnTo>
                  <a:pt x="717537" y="68580"/>
                </a:lnTo>
                <a:lnTo>
                  <a:pt x="712470" y="49530"/>
                </a:lnTo>
                <a:lnTo>
                  <a:pt x="704608" y="35560"/>
                </a:lnTo>
                <a:lnTo>
                  <a:pt x="704596" y="88900"/>
                </a:lnTo>
                <a:lnTo>
                  <a:pt x="702843" y="118110"/>
                </a:lnTo>
                <a:lnTo>
                  <a:pt x="698233" y="137160"/>
                </a:lnTo>
                <a:lnTo>
                  <a:pt x="691718" y="148590"/>
                </a:lnTo>
                <a:lnTo>
                  <a:pt x="684288" y="152400"/>
                </a:lnTo>
                <a:lnTo>
                  <a:pt x="676846" y="148590"/>
                </a:lnTo>
                <a:lnTo>
                  <a:pt x="670344" y="137160"/>
                </a:lnTo>
                <a:lnTo>
                  <a:pt x="665721" y="118110"/>
                </a:lnTo>
                <a:lnTo>
                  <a:pt x="663981" y="88900"/>
                </a:lnTo>
                <a:lnTo>
                  <a:pt x="665353" y="71120"/>
                </a:lnTo>
                <a:lnTo>
                  <a:pt x="669213" y="55880"/>
                </a:lnTo>
                <a:lnTo>
                  <a:pt x="675144" y="41910"/>
                </a:lnTo>
                <a:lnTo>
                  <a:pt x="682739" y="31750"/>
                </a:lnTo>
                <a:lnTo>
                  <a:pt x="691578" y="41910"/>
                </a:lnTo>
                <a:lnTo>
                  <a:pt x="698487" y="55880"/>
                </a:lnTo>
                <a:lnTo>
                  <a:pt x="702983" y="71120"/>
                </a:lnTo>
                <a:lnTo>
                  <a:pt x="704596" y="88900"/>
                </a:lnTo>
                <a:lnTo>
                  <a:pt x="704596" y="35547"/>
                </a:lnTo>
                <a:lnTo>
                  <a:pt x="701573" y="31750"/>
                </a:lnTo>
                <a:lnTo>
                  <a:pt x="694499" y="22860"/>
                </a:lnTo>
                <a:lnTo>
                  <a:pt x="700506" y="19050"/>
                </a:lnTo>
                <a:lnTo>
                  <a:pt x="706704" y="16510"/>
                </a:lnTo>
                <a:lnTo>
                  <a:pt x="713003" y="15240"/>
                </a:lnTo>
                <a:lnTo>
                  <a:pt x="719340" y="15240"/>
                </a:lnTo>
                <a:lnTo>
                  <a:pt x="738987" y="19050"/>
                </a:lnTo>
                <a:lnTo>
                  <a:pt x="756564" y="33020"/>
                </a:lnTo>
                <a:lnTo>
                  <a:pt x="769188" y="55880"/>
                </a:lnTo>
                <a:lnTo>
                  <a:pt x="774039" y="88900"/>
                </a:lnTo>
                <a:lnTo>
                  <a:pt x="774039" y="93980"/>
                </a:lnTo>
                <a:lnTo>
                  <a:pt x="777341" y="96520"/>
                </a:lnTo>
                <a:lnTo>
                  <a:pt x="930186" y="96520"/>
                </a:lnTo>
                <a:lnTo>
                  <a:pt x="930186" y="82550"/>
                </a:lnTo>
                <a:lnTo>
                  <a:pt x="788225" y="82550"/>
                </a:lnTo>
                <a:lnTo>
                  <a:pt x="780732" y="45720"/>
                </a:lnTo>
                <a:lnTo>
                  <a:pt x="764692" y="20320"/>
                </a:lnTo>
                <a:lnTo>
                  <a:pt x="753935" y="12700"/>
                </a:lnTo>
                <a:lnTo>
                  <a:pt x="743191" y="5080"/>
                </a:lnTo>
                <a:lnTo>
                  <a:pt x="719340" y="0"/>
                </a:lnTo>
                <a:lnTo>
                  <a:pt x="709714" y="1270"/>
                </a:lnTo>
                <a:lnTo>
                  <a:pt x="700239" y="3810"/>
                </a:lnTo>
                <a:lnTo>
                  <a:pt x="691070" y="7620"/>
                </a:lnTo>
                <a:lnTo>
                  <a:pt x="682396" y="12700"/>
                </a:lnTo>
                <a:lnTo>
                  <a:pt x="672350" y="7620"/>
                </a:lnTo>
                <a:lnTo>
                  <a:pt x="661797" y="3810"/>
                </a:lnTo>
                <a:lnTo>
                  <a:pt x="650938" y="1270"/>
                </a:lnTo>
                <a:lnTo>
                  <a:pt x="640016" y="0"/>
                </a:lnTo>
                <a:lnTo>
                  <a:pt x="628307" y="1270"/>
                </a:lnTo>
                <a:lnTo>
                  <a:pt x="616826" y="3810"/>
                </a:lnTo>
                <a:lnTo>
                  <a:pt x="605777" y="8890"/>
                </a:lnTo>
                <a:lnTo>
                  <a:pt x="595363" y="15240"/>
                </a:lnTo>
                <a:lnTo>
                  <a:pt x="584873" y="8890"/>
                </a:lnTo>
                <a:lnTo>
                  <a:pt x="573773" y="3810"/>
                </a:lnTo>
                <a:lnTo>
                  <a:pt x="562305" y="1270"/>
                </a:lnTo>
                <a:lnTo>
                  <a:pt x="550722" y="0"/>
                </a:lnTo>
                <a:lnTo>
                  <a:pt x="539013" y="1270"/>
                </a:lnTo>
                <a:lnTo>
                  <a:pt x="527519" y="3810"/>
                </a:lnTo>
                <a:lnTo>
                  <a:pt x="516483" y="8890"/>
                </a:lnTo>
                <a:lnTo>
                  <a:pt x="506095" y="15240"/>
                </a:lnTo>
                <a:lnTo>
                  <a:pt x="501891" y="12700"/>
                </a:lnTo>
                <a:lnTo>
                  <a:pt x="495579" y="8890"/>
                </a:lnTo>
                <a:lnTo>
                  <a:pt x="484466" y="3810"/>
                </a:lnTo>
                <a:lnTo>
                  <a:pt x="472998" y="1270"/>
                </a:lnTo>
                <a:lnTo>
                  <a:pt x="461403" y="0"/>
                </a:lnTo>
                <a:lnTo>
                  <a:pt x="450456" y="1270"/>
                </a:lnTo>
                <a:lnTo>
                  <a:pt x="439699" y="3810"/>
                </a:lnTo>
                <a:lnTo>
                  <a:pt x="429285" y="7620"/>
                </a:lnTo>
                <a:lnTo>
                  <a:pt x="419417" y="12700"/>
                </a:lnTo>
                <a:lnTo>
                  <a:pt x="410756" y="7620"/>
                </a:lnTo>
                <a:lnTo>
                  <a:pt x="401675" y="3810"/>
                </a:lnTo>
                <a:lnTo>
                  <a:pt x="392328" y="1270"/>
                </a:lnTo>
                <a:lnTo>
                  <a:pt x="382930" y="0"/>
                </a:lnTo>
                <a:lnTo>
                  <a:pt x="358775" y="5080"/>
                </a:lnTo>
                <a:lnTo>
                  <a:pt x="337413" y="21590"/>
                </a:lnTo>
                <a:lnTo>
                  <a:pt x="321665" y="46990"/>
                </a:lnTo>
                <a:lnTo>
                  <a:pt x="314350" y="82550"/>
                </a:lnTo>
                <a:lnTo>
                  <a:pt x="158483" y="82550"/>
                </a:lnTo>
                <a:lnTo>
                  <a:pt x="155206" y="85090"/>
                </a:lnTo>
                <a:lnTo>
                  <a:pt x="155206" y="421779"/>
                </a:lnTo>
                <a:lnTo>
                  <a:pt x="120230" y="426491"/>
                </a:lnTo>
                <a:lnTo>
                  <a:pt x="81140" y="443014"/>
                </a:lnTo>
                <a:lnTo>
                  <a:pt x="47993" y="468642"/>
                </a:lnTo>
                <a:lnTo>
                  <a:pt x="22377" y="501789"/>
                </a:lnTo>
                <a:lnTo>
                  <a:pt x="5854" y="540893"/>
                </a:lnTo>
                <a:lnTo>
                  <a:pt x="0" y="584365"/>
                </a:lnTo>
                <a:lnTo>
                  <a:pt x="5854" y="627837"/>
                </a:lnTo>
                <a:lnTo>
                  <a:pt x="22377" y="666940"/>
                </a:lnTo>
                <a:lnTo>
                  <a:pt x="47993" y="700074"/>
                </a:lnTo>
                <a:lnTo>
                  <a:pt x="81140" y="725703"/>
                </a:lnTo>
                <a:lnTo>
                  <a:pt x="120230" y="742226"/>
                </a:lnTo>
                <a:lnTo>
                  <a:pt x="155206" y="746937"/>
                </a:lnTo>
                <a:lnTo>
                  <a:pt x="155206" y="1139190"/>
                </a:lnTo>
                <a:lnTo>
                  <a:pt x="158483" y="1141730"/>
                </a:lnTo>
                <a:lnTo>
                  <a:pt x="315633" y="1141730"/>
                </a:lnTo>
                <a:lnTo>
                  <a:pt x="318262" y="1140460"/>
                </a:lnTo>
                <a:lnTo>
                  <a:pt x="319443" y="1137920"/>
                </a:lnTo>
                <a:lnTo>
                  <a:pt x="324040" y="1127760"/>
                </a:lnTo>
                <a:lnTo>
                  <a:pt x="345897" y="1079500"/>
                </a:lnTo>
                <a:lnTo>
                  <a:pt x="397103" y="1214120"/>
                </a:lnTo>
                <a:lnTo>
                  <a:pt x="399859" y="1216660"/>
                </a:lnTo>
                <a:lnTo>
                  <a:pt x="405993" y="1216660"/>
                </a:lnTo>
                <a:lnTo>
                  <a:pt x="408736" y="1214120"/>
                </a:lnTo>
                <a:lnTo>
                  <a:pt x="418274" y="1188720"/>
                </a:lnTo>
                <a:lnTo>
                  <a:pt x="459295" y="1079500"/>
                </a:lnTo>
                <a:lnTo>
                  <a:pt x="509866" y="1214120"/>
                </a:lnTo>
                <a:lnTo>
                  <a:pt x="512622" y="1216660"/>
                </a:lnTo>
                <a:lnTo>
                  <a:pt x="518769" y="1216660"/>
                </a:lnTo>
                <a:lnTo>
                  <a:pt x="521525" y="1214120"/>
                </a:lnTo>
                <a:lnTo>
                  <a:pt x="531533" y="1187450"/>
                </a:lnTo>
                <a:lnTo>
                  <a:pt x="572096" y="1079500"/>
                </a:lnTo>
                <a:lnTo>
                  <a:pt x="622681" y="1214120"/>
                </a:lnTo>
                <a:lnTo>
                  <a:pt x="625436" y="1216660"/>
                </a:lnTo>
                <a:lnTo>
                  <a:pt x="631571" y="1216660"/>
                </a:lnTo>
                <a:lnTo>
                  <a:pt x="634314" y="1214120"/>
                </a:lnTo>
                <a:lnTo>
                  <a:pt x="644334" y="1187450"/>
                </a:lnTo>
                <a:lnTo>
                  <a:pt x="684847" y="1079500"/>
                </a:lnTo>
                <a:lnTo>
                  <a:pt x="735418" y="1216660"/>
                </a:lnTo>
                <a:lnTo>
                  <a:pt x="738098" y="1217930"/>
                </a:lnTo>
                <a:lnTo>
                  <a:pt x="744181" y="1217930"/>
                </a:lnTo>
                <a:lnTo>
                  <a:pt x="746925" y="1216660"/>
                </a:lnTo>
                <a:lnTo>
                  <a:pt x="757415" y="1191260"/>
                </a:lnTo>
                <a:lnTo>
                  <a:pt x="777875" y="1141730"/>
                </a:lnTo>
                <a:lnTo>
                  <a:pt x="941628" y="1141730"/>
                </a:lnTo>
                <a:lnTo>
                  <a:pt x="944918" y="1139190"/>
                </a:lnTo>
                <a:lnTo>
                  <a:pt x="944918" y="85090"/>
                </a:lnTo>
                <a:close/>
              </a:path>
            </a:pathLst>
          </a:custGeom>
          <a:solidFill>
            <a:srgbClr val="636466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6" name="object 26"/>
          <p:cNvSpPr txBox="1"/>
          <p:nvPr/>
        </p:nvSpPr>
        <p:spPr>
          <a:xfrm>
            <a:off x="5761991" y="507135"/>
            <a:ext cx="1965325" cy="182101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1100" b="1" spc="-25" dirty="0">
                <a:latin typeface="Arial"/>
                <a:cs typeface="Arial"/>
              </a:rPr>
              <a:t>Fases</a:t>
            </a:r>
            <a:r>
              <a:rPr sz="1100" b="1" spc="-30" dirty="0">
                <a:latin typeface="Arial"/>
                <a:cs typeface="Arial"/>
              </a:rPr>
              <a:t> </a:t>
            </a:r>
            <a:r>
              <a:rPr sz="1100" b="1" spc="30" dirty="0">
                <a:latin typeface="Arial"/>
                <a:cs typeface="Arial"/>
              </a:rPr>
              <a:t>de</a:t>
            </a:r>
            <a:r>
              <a:rPr sz="1100" b="1" spc="-25" dirty="0">
                <a:latin typeface="Arial"/>
                <a:cs typeface="Arial"/>
              </a:rPr>
              <a:t> </a:t>
            </a:r>
            <a:r>
              <a:rPr sz="1100" b="1" spc="40" dirty="0">
                <a:latin typeface="Arial"/>
                <a:cs typeface="Arial"/>
              </a:rPr>
              <a:t>corriente</a:t>
            </a:r>
            <a:r>
              <a:rPr sz="1100" b="1" spc="-25" dirty="0">
                <a:latin typeface="Arial"/>
                <a:cs typeface="Arial"/>
              </a:rPr>
              <a:t> </a:t>
            </a:r>
            <a:r>
              <a:rPr sz="1100" b="1" spc="10" dirty="0">
                <a:latin typeface="Arial"/>
                <a:cs typeface="Arial"/>
              </a:rPr>
              <a:t>y</a:t>
            </a:r>
            <a:r>
              <a:rPr sz="1100" b="1" spc="-30" dirty="0">
                <a:latin typeface="Arial"/>
                <a:cs typeface="Arial"/>
              </a:rPr>
              <a:t> </a:t>
            </a:r>
            <a:r>
              <a:rPr sz="1100" b="1" spc="30" dirty="0">
                <a:latin typeface="Arial"/>
                <a:cs typeface="Arial"/>
              </a:rPr>
              <a:t>voltaje</a:t>
            </a:r>
            <a:r>
              <a:rPr sz="1100" spc="30" dirty="0">
                <a:latin typeface="Microsoft Sans Serif"/>
                <a:cs typeface="Microsoft Sans Serif"/>
              </a:rPr>
              <a:t>.</a:t>
            </a:r>
            <a:endParaRPr sz="1100">
              <a:latin typeface="Microsoft Sans Serif"/>
              <a:cs typeface="Microsoft Sans Serif"/>
            </a:endParaRPr>
          </a:p>
        </p:txBody>
      </p:sp>
      <p:sp>
        <p:nvSpPr>
          <p:cNvPr id="46" name="object 46"/>
          <p:cNvSpPr txBox="1">
            <a:spLocks noGrp="1"/>
          </p:cNvSpPr>
          <p:nvPr>
            <p:ph type="sldNum" sz="quarter" idx="7"/>
          </p:nvPr>
        </p:nvSpPr>
        <p:spPr>
          <a:xfrm>
            <a:off x="19020783" y="9462820"/>
            <a:ext cx="577061" cy="207749"/>
          </a:xfrm>
          <a:prstGeom prst="rect">
            <a:avLst/>
          </a:prstGeom>
        </p:spPr>
        <p:txBody>
          <a:bodyPr vert="horz" wrap="square" lIns="0" tIns="22860" rIns="0" bIns="0" rtlCol="0">
            <a:spAutoFit/>
          </a:bodyPr>
          <a:lstStyle/>
          <a:p>
            <a:pPr marL="38100">
              <a:spcBef>
                <a:spcPts val="180"/>
              </a:spcBef>
            </a:pPr>
            <a:fld id="{81D60167-4931-47E6-BA6A-407CBD079E47}" type="slidenum">
              <a:rPr spc="15" dirty="0"/>
              <a:pPr marL="38100">
                <a:spcBef>
                  <a:spcPts val="180"/>
                </a:spcBef>
              </a:pPr>
              <a:t>36</a:t>
            </a:fld>
            <a:endParaRPr spc="15" dirty="0"/>
          </a:p>
        </p:txBody>
      </p:sp>
      <p:sp>
        <p:nvSpPr>
          <p:cNvPr id="27" name="object 27"/>
          <p:cNvSpPr txBox="1"/>
          <p:nvPr/>
        </p:nvSpPr>
        <p:spPr>
          <a:xfrm>
            <a:off x="7957768" y="488084"/>
            <a:ext cx="4380230" cy="5740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>
              <a:lnSpc>
                <a:spcPct val="126299"/>
              </a:lnSpc>
              <a:spcBef>
                <a:spcPts val="100"/>
              </a:spcBef>
            </a:pPr>
            <a:r>
              <a:rPr sz="950" spc="20" dirty="0">
                <a:latin typeface="Microsoft Sans Serif"/>
                <a:cs typeface="Microsoft Sans Serif"/>
              </a:rPr>
              <a:t>En.un.circuito.de.CA.puramente.resistivo,.se.dice.que.la.corriente.y.el.voltaje.  ser.</a:t>
            </a:r>
            <a:r>
              <a:rPr sz="950" b="1" spc="20" dirty="0">
                <a:latin typeface="Arial"/>
                <a:cs typeface="Arial"/>
              </a:rPr>
              <a:t>en </a:t>
            </a:r>
            <a:r>
              <a:rPr sz="950" b="1" spc="30" dirty="0">
                <a:latin typeface="Arial"/>
                <a:cs typeface="Arial"/>
              </a:rPr>
              <a:t>fase</a:t>
            </a:r>
            <a:r>
              <a:rPr sz="950" spc="30" dirty="0">
                <a:latin typeface="Microsoft Sans Serif"/>
                <a:cs typeface="Microsoft Sans Serif"/>
              </a:rPr>
              <a:t>.corriente.porque.suben.y.bajan.al.mismo.tiempo. </a:t>
            </a:r>
            <a:r>
              <a:rPr sz="950" spc="35" dirty="0">
                <a:latin typeface="Microsoft Sans Serif"/>
                <a:cs typeface="Microsoft Sans Serif"/>
              </a:rPr>
              <a:t> </a:t>
            </a:r>
            <a:r>
              <a:rPr sz="950" spc="25" dirty="0">
                <a:latin typeface="Microsoft Sans Serif"/>
                <a:cs typeface="Microsoft Sans Serif"/>
              </a:rPr>
              <a:t>como.se.muestra.en.el.ejemplo.siguiente.</a:t>
            </a:r>
            <a:endParaRPr sz="950">
              <a:latin typeface="Microsoft Sans Serif"/>
              <a:cs typeface="Microsoft Sans Serif"/>
            </a:endParaRPr>
          </a:p>
        </p:txBody>
      </p:sp>
      <p:sp>
        <p:nvSpPr>
          <p:cNvPr id="28" name="object 28"/>
          <p:cNvSpPr txBox="1"/>
          <p:nvPr/>
        </p:nvSpPr>
        <p:spPr>
          <a:xfrm>
            <a:off x="8028933" y="1245679"/>
            <a:ext cx="98425" cy="166712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1000" spc="-15" dirty="0">
                <a:latin typeface="Microsoft Sans Serif"/>
                <a:cs typeface="Microsoft Sans Serif"/>
              </a:rPr>
              <a:t>+</a:t>
            </a:r>
            <a:endParaRPr sz="1000">
              <a:latin typeface="Microsoft Sans Serif"/>
              <a:cs typeface="Microsoft Sans Serif"/>
            </a:endParaRPr>
          </a:p>
        </p:txBody>
      </p:sp>
      <p:sp>
        <p:nvSpPr>
          <p:cNvPr id="29" name="object 29"/>
          <p:cNvSpPr txBox="1"/>
          <p:nvPr/>
        </p:nvSpPr>
        <p:spPr>
          <a:xfrm>
            <a:off x="8951824" y="1223134"/>
            <a:ext cx="774065" cy="495934"/>
          </a:xfrm>
          <a:prstGeom prst="rect">
            <a:avLst/>
          </a:prstGeom>
        </p:spPr>
        <p:txBody>
          <a:bodyPr vert="horz" wrap="square" lIns="0" tIns="107950" rIns="0" bIns="0" rtlCol="0">
            <a:spAutoFit/>
          </a:bodyPr>
          <a:lstStyle/>
          <a:p>
            <a:pPr marL="38100">
              <a:spcBef>
                <a:spcPts val="850"/>
              </a:spcBef>
              <a:tabLst>
                <a:tab pos="331470" algn="l"/>
              </a:tabLst>
            </a:pPr>
            <a:r>
              <a:rPr sz="1500" u="sng" baseline="27777" dirty="0">
                <a:uFill>
                  <a:solidFill>
                    <a:srgbClr val="000000"/>
                  </a:solidFill>
                </a:uFill>
                <a:latin typeface="Times New Roman"/>
                <a:cs typeface="Times New Roman"/>
              </a:rPr>
              <a:t> 	</a:t>
            </a:r>
            <a:r>
              <a:rPr sz="1500" spc="-179" baseline="27777" dirty="0">
                <a:latin typeface="Times New Roman"/>
                <a:cs typeface="Times New Roman"/>
              </a:rPr>
              <a:t> </a:t>
            </a:r>
            <a:r>
              <a:rPr sz="950" spc="15" dirty="0">
                <a:latin typeface="Microsoft Sans Serif"/>
                <a:cs typeface="Microsoft Sans Serif"/>
              </a:rPr>
              <a:t>Voltaje</a:t>
            </a:r>
            <a:endParaRPr sz="950">
              <a:latin typeface="Microsoft Sans Serif"/>
              <a:cs typeface="Microsoft Sans Serif"/>
            </a:endParaRPr>
          </a:p>
          <a:p>
            <a:pPr marL="348615">
              <a:spcBef>
                <a:spcPts val="675"/>
              </a:spcBef>
            </a:pPr>
            <a:r>
              <a:rPr sz="950" spc="20" dirty="0">
                <a:latin typeface="Microsoft Sans Serif"/>
                <a:cs typeface="Microsoft Sans Serif"/>
              </a:rPr>
              <a:t>Actual</a:t>
            </a:r>
            <a:endParaRPr sz="950">
              <a:latin typeface="Microsoft Sans Serif"/>
              <a:cs typeface="Microsoft Sans Serif"/>
            </a:endParaRPr>
          </a:p>
        </p:txBody>
      </p:sp>
      <p:sp>
        <p:nvSpPr>
          <p:cNvPr id="30" name="object 30"/>
          <p:cNvSpPr txBox="1"/>
          <p:nvPr/>
        </p:nvSpPr>
        <p:spPr>
          <a:xfrm>
            <a:off x="11043404" y="1217061"/>
            <a:ext cx="565150" cy="159018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950" spc="-100" dirty="0">
                <a:latin typeface="Microsoft Sans Serif"/>
                <a:cs typeface="Microsoft Sans Serif"/>
              </a:rPr>
              <a:t>R</a:t>
            </a:r>
            <a:r>
              <a:rPr sz="950" spc="-10" dirty="0">
                <a:latin typeface="Microsoft Sans Serif"/>
                <a:cs typeface="Microsoft Sans Serif"/>
              </a:rPr>
              <a:t> </a:t>
            </a:r>
            <a:r>
              <a:rPr sz="950" spc="-15" dirty="0">
                <a:latin typeface="Microsoft Sans Serif"/>
                <a:cs typeface="Microsoft Sans Serif"/>
              </a:rPr>
              <a:t>=</a:t>
            </a:r>
            <a:r>
              <a:rPr sz="950" spc="-10" dirty="0">
                <a:latin typeface="Microsoft Sans Serif"/>
                <a:cs typeface="Microsoft Sans Serif"/>
              </a:rPr>
              <a:t> </a:t>
            </a:r>
            <a:r>
              <a:rPr sz="950" spc="15" dirty="0">
                <a:latin typeface="Microsoft Sans Serif"/>
                <a:cs typeface="Microsoft Sans Serif"/>
              </a:rPr>
              <a:t>100</a:t>
            </a:r>
            <a:r>
              <a:rPr sz="950" spc="-10" dirty="0">
                <a:latin typeface="Microsoft Sans Serif"/>
                <a:cs typeface="Microsoft Sans Serif"/>
              </a:rPr>
              <a:t> </a:t>
            </a:r>
            <a:r>
              <a:rPr sz="950" dirty="0">
                <a:latin typeface="Microsoft Sans Serif"/>
                <a:cs typeface="Microsoft Sans Serif"/>
              </a:rPr>
              <a:t>Ω</a:t>
            </a:r>
            <a:endParaRPr sz="950">
              <a:latin typeface="Microsoft Sans Serif"/>
              <a:cs typeface="Microsoft Sans Serif"/>
            </a:endParaRPr>
          </a:p>
        </p:txBody>
      </p:sp>
      <p:sp>
        <p:nvSpPr>
          <p:cNvPr id="31" name="object 31"/>
          <p:cNvSpPr txBox="1"/>
          <p:nvPr/>
        </p:nvSpPr>
        <p:spPr>
          <a:xfrm>
            <a:off x="8054537" y="1935132"/>
            <a:ext cx="98425" cy="166712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1000" spc="15" dirty="0">
                <a:latin typeface="Microsoft Sans Serif"/>
                <a:cs typeface="Microsoft Sans Serif"/>
              </a:rPr>
              <a:t>0</a:t>
            </a:r>
            <a:endParaRPr sz="1000">
              <a:latin typeface="Microsoft Sans Serif"/>
              <a:cs typeface="Microsoft Sans Serif"/>
            </a:endParaRPr>
          </a:p>
        </p:txBody>
      </p:sp>
      <p:sp>
        <p:nvSpPr>
          <p:cNvPr id="32" name="object 32"/>
          <p:cNvSpPr txBox="1"/>
          <p:nvPr/>
        </p:nvSpPr>
        <p:spPr>
          <a:xfrm>
            <a:off x="7957808" y="2517594"/>
            <a:ext cx="4257675" cy="14224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09855">
              <a:spcBef>
                <a:spcPts val="100"/>
              </a:spcBef>
            </a:pPr>
            <a:r>
              <a:rPr sz="1000" spc="-110" dirty="0">
                <a:latin typeface="Microsoft Sans Serif"/>
                <a:cs typeface="Microsoft Sans Serif"/>
              </a:rPr>
              <a:t>_</a:t>
            </a:r>
            <a:endParaRPr sz="1000">
              <a:latin typeface="Microsoft Sans Serif"/>
              <a:cs typeface="Microsoft Sans Serif"/>
            </a:endParaRPr>
          </a:p>
          <a:p>
            <a:pPr>
              <a:lnSpc>
                <a:spcPct val="100000"/>
              </a:lnSpc>
            </a:pPr>
            <a:endParaRPr sz="1300">
              <a:latin typeface="Microsoft Sans Serif"/>
              <a:cs typeface="Microsoft Sans Serif"/>
            </a:endParaRPr>
          </a:p>
          <a:p>
            <a:pPr marL="12700" marR="5080">
              <a:lnSpc>
                <a:spcPct val="133300"/>
              </a:lnSpc>
              <a:spcBef>
                <a:spcPts val="1125"/>
              </a:spcBef>
            </a:pPr>
            <a:r>
              <a:rPr sz="900" spc="20" dirty="0">
                <a:latin typeface="Microsoft Sans Serif"/>
                <a:cs typeface="Microsoft Sans Serif"/>
              </a:rPr>
              <a:t>En.un.circuito.CA.puramente.inductivo,.se.dice.que.la.corriente.y.el.voltaje.</a:t>
            </a:r>
            <a:r>
              <a:rPr sz="900" spc="-20" dirty="0">
                <a:latin typeface="Microsoft Sans Serif"/>
                <a:cs typeface="Microsoft Sans Serif"/>
              </a:rPr>
              <a:t> </a:t>
            </a:r>
            <a:r>
              <a:rPr sz="900" spc="10" dirty="0">
                <a:latin typeface="Microsoft Sans Serif"/>
                <a:cs typeface="Microsoft Sans Serif"/>
              </a:rPr>
              <a:t>ser. </a:t>
            </a:r>
            <a:r>
              <a:rPr sz="900" spc="-225" dirty="0">
                <a:latin typeface="Microsoft Sans Serif"/>
                <a:cs typeface="Microsoft Sans Serif"/>
              </a:rPr>
              <a:t> </a:t>
            </a:r>
            <a:r>
              <a:rPr sz="900" b="1" spc="40" dirty="0">
                <a:latin typeface="Arial"/>
                <a:cs typeface="Arial"/>
              </a:rPr>
              <a:t>fuera </a:t>
            </a:r>
            <a:r>
              <a:rPr sz="900" b="1" spc="25" dirty="0">
                <a:latin typeface="Arial"/>
                <a:cs typeface="Arial"/>
              </a:rPr>
              <a:t>de </a:t>
            </a:r>
            <a:r>
              <a:rPr sz="900" b="1" spc="20" dirty="0">
                <a:latin typeface="Arial"/>
                <a:cs typeface="Arial"/>
              </a:rPr>
              <a:t>fase</a:t>
            </a:r>
            <a:r>
              <a:rPr sz="900" spc="20" dirty="0">
                <a:latin typeface="Microsoft Sans Serif"/>
                <a:cs typeface="Microsoft Sans Serif"/>
              </a:rPr>
              <a:t>.porque.el.voltaje.adelanta.a.la.corriente.en. </a:t>
            </a:r>
            <a:r>
              <a:rPr sz="900" spc="25" dirty="0">
                <a:latin typeface="Microsoft Sans Serif"/>
                <a:cs typeface="Microsoft Sans Serif"/>
              </a:rPr>
              <a:t>0.grados </a:t>
            </a:r>
            <a:r>
              <a:rPr sz="900" spc="30" dirty="0">
                <a:latin typeface="Microsoft Sans Serif"/>
                <a:cs typeface="Microsoft Sans Serif"/>
              </a:rPr>
              <a:t> </a:t>
            </a:r>
            <a:r>
              <a:rPr sz="900" spc="25" dirty="0">
                <a:latin typeface="Microsoft Sans Serif"/>
                <a:cs typeface="Microsoft Sans Serif"/>
              </a:rPr>
              <a:t>como.se.muestra.en.el.siguiente.ejemplo..Otra.manera.de.decir.que. </a:t>
            </a:r>
            <a:r>
              <a:rPr sz="900" spc="30" dirty="0">
                <a:latin typeface="Microsoft Sans Serif"/>
                <a:cs typeface="Microsoft Sans Serif"/>
              </a:rPr>
              <a:t> </a:t>
            </a:r>
            <a:r>
              <a:rPr sz="900" spc="20" dirty="0">
                <a:latin typeface="Microsoft Sans Serif"/>
                <a:cs typeface="Microsoft Sans Serif"/>
              </a:rPr>
              <a:t>el.voltaje.conduce.a.la.corriente.por.</a:t>
            </a:r>
            <a:endParaRPr sz="900">
              <a:latin typeface="Microsoft Sans Serif"/>
              <a:cs typeface="Microsoft Sans Serif"/>
            </a:endParaRPr>
          </a:p>
          <a:p>
            <a:pPr marL="12700">
              <a:spcBef>
                <a:spcPts val="360"/>
              </a:spcBef>
            </a:pPr>
            <a:r>
              <a:rPr sz="900" spc="20" dirty="0">
                <a:latin typeface="Microsoft Sans Serif"/>
                <a:cs typeface="Microsoft Sans Serif"/>
              </a:rPr>
              <a:t>0.grados.es.decir.que.la.corriente.se.retrasa.</a:t>
            </a:r>
            <a:r>
              <a:rPr sz="900" spc="-15" dirty="0">
                <a:latin typeface="Microsoft Sans Serif"/>
                <a:cs typeface="Microsoft Sans Serif"/>
              </a:rPr>
              <a:t> </a:t>
            </a:r>
            <a:r>
              <a:rPr sz="900" spc="30" dirty="0">
                <a:latin typeface="Microsoft Sans Serif"/>
                <a:cs typeface="Microsoft Sans Serif"/>
              </a:rPr>
              <a:t>tensión.por.</a:t>
            </a:r>
            <a:r>
              <a:rPr sz="900" spc="-10" dirty="0">
                <a:latin typeface="Microsoft Sans Serif"/>
                <a:cs typeface="Microsoft Sans Serif"/>
              </a:rPr>
              <a:t> </a:t>
            </a:r>
            <a:r>
              <a:rPr sz="900" spc="25" dirty="0">
                <a:latin typeface="Microsoft Sans Serif"/>
                <a:cs typeface="Microsoft Sans Serif"/>
              </a:rPr>
              <a:t>0.grados</a:t>
            </a:r>
            <a:endParaRPr sz="900">
              <a:latin typeface="Microsoft Sans Serif"/>
              <a:cs typeface="Microsoft Sans Serif"/>
            </a:endParaRPr>
          </a:p>
        </p:txBody>
      </p:sp>
      <p:sp>
        <p:nvSpPr>
          <p:cNvPr id="33" name="object 33"/>
          <p:cNvSpPr txBox="1"/>
          <p:nvPr/>
        </p:nvSpPr>
        <p:spPr>
          <a:xfrm>
            <a:off x="8671318" y="4095122"/>
            <a:ext cx="920115" cy="463550"/>
          </a:xfrm>
          <a:prstGeom prst="rect">
            <a:avLst/>
          </a:prstGeom>
        </p:spPr>
        <p:txBody>
          <a:bodyPr vert="horz" wrap="square" lIns="0" tIns="84455" rIns="0" bIns="0" rtlCol="0">
            <a:spAutoFit/>
          </a:bodyPr>
          <a:lstStyle/>
          <a:p>
            <a:pPr marL="12700">
              <a:spcBef>
                <a:spcPts val="665"/>
              </a:spcBef>
              <a:tabLst>
                <a:tab pos="518795" algn="l"/>
              </a:tabLst>
            </a:pPr>
            <a:r>
              <a:rPr sz="1000" spc="20" dirty="0">
                <a:latin typeface="Microsoft Sans Serif"/>
                <a:cs typeface="Microsoft Sans Serif"/>
              </a:rPr>
              <a:t>90</a:t>
            </a:r>
            <a:r>
              <a:rPr sz="600" spc="20" dirty="0">
                <a:latin typeface="Microsoft Sans Serif"/>
                <a:cs typeface="Microsoft Sans Serif"/>
              </a:rPr>
              <a:t>o     </a:t>
            </a:r>
            <a:r>
              <a:rPr sz="600" u="sng" spc="20" dirty="0">
                <a:uFill>
                  <a:solidFill>
                    <a:srgbClr val="000000"/>
                  </a:solidFill>
                </a:uFill>
                <a:latin typeface="Times New Roman"/>
                <a:cs typeface="Times New Roman"/>
              </a:rPr>
              <a:t> 	</a:t>
            </a:r>
            <a:endParaRPr sz="600">
              <a:latin typeface="Times New Roman"/>
              <a:cs typeface="Times New Roman"/>
            </a:endParaRPr>
          </a:p>
          <a:p>
            <a:pPr marL="520065">
              <a:spcBef>
                <a:spcPts val="545"/>
              </a:spcBef>
            </a:pPr>
            <a:r>
              <a:rPr sz="950" spc="15" dirty="0">
                <a:latin typeface="Microsoft Sans Serif"/>
                <a:cs typeface="Microsoft Sans Serif"/>
              </a:rPr>
              <a:t>Voltaje</a:t>
            </a:r>
            <a:endParaRPr sz="950">
              <a:latin typeface="Microsoft Sans Serif"/>
              <a:cs typeface="Microsoft Sans Serif"/>
            </a:endParaRPr>
          </a:p>
        </p:txBody>
      </p:sp>
      <p:sp>
        <p:nvSpPr>
          <p:cNvPr id="34" name="object 34"/>
          <p:cNvSpPr txBox="1"/>
          <p:nvPr/>
        </p:nvSpPr>
        <p:spPr>
          <a:xfrm>
            <a:off x="8016220" y="4320565"/>
            <a:ext cx="98425" cy="166712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1000" spc="-15" dirty="0">
                <a:latin typeface="Microsoft Sans Serif"/>
                <a:cs typeface="Microsoft Sans Serif"/>
              </a:rPr>
              <a:t>+</a:t>
            </a:r>
            <a:endParaRPr sz="1000">
              <a:latin typeface="Microsoft Sans Serif"/>
              <a:cs typeface="Microsoft Sans Serif"/>
            </a:endParaRPr>
          </a:p>
        </p:txBody>
      </p:sp>
      <p:sp>
        <p:nvSpPr>
          <p:cNvPr id="35" name="object 35"/>
          <p:cNvSpPr txBox="1"/>
          <p:nvPr/>
        </p:nvSpPr>
        <p:spPr>
          <a:xfrm>
            <a:off x="11324100" y="4273777"/>
            <a:ext cx="663575" cy="166712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38100">
              <a:spcBef>
                <a:spcPts val="100"/>
              </a:spcBef>
            </a:pPr>
            <a:r>
              <a:rPr sz="1000" spc="-40" dirty="0">
                <a:latin typeface="Microsoft Sans Serif"/>
                <a:cs typeface="Microsoft Sans Serif"/>
              </a:rPr>
              <a:t>X</a:t>
            </a:r>
            <a:r>
              <a:rPr sz="900" spc="-60" baseline="-32407" dirty="0">
                <a:latin typeface="Microsoft Sans Serif"/>
                <a:cs typeface="Microsoft Sans Serif"/>
              </a:rPr>
              <a:t>L</a:t>
            </a:r>
            <a:r>
              <a:rPr sz="900" spc="-22" baseline="-32407" dirty="0">
                <a:latin typeface="Microsoft Sans Serif"/>
                <a:cs typeface="Microsoft Sans Serif"/>
              </a:rPr>
              <a:t> </a:t>
            </a:r>
            <a:r>
              <a:rPr sz="950" spc="-15" dirty="0">
                <a:latin typeface="Microsoft Sans Serif"/>
                <a:cs typeface="Microsoft Sans Serif"/>
              </a:rPr>
              <a:t>=</a:t>
            </a:r>
            <a:r>
              <a:rPr sz="950" spc="-30" dirty="0">
                <a:latin typeface="Microsoft Sans Serif"/>
                <a:cs typeface="Microsoft Sans Serif"/>
              </a:rPr>
              <a:t> </a:t>
            </a:r>
            <a:r>
              <a:rPr sz="950" spc="15" dirty="0">
                <a:latin typeface="Microsoft Sans Serif"/>
                <a:cs typeface="Microsoft Sans Serif"/>
              </a:rPr>
              <a:t>100</a:t>
            </a:r>
            <a:r>
              <a:rPr sz="950" spc="-30" dirty="0">
                <a:latin typeface="Microsoft Sans Serif"/>
                <a:cs typeface="Microsoft Sans Serif"/>
              </a:rPr>
              <a:t> </a:t>
            </a:r>
            <a:r>
              <a:rPr sz="950" dirty="0">
                <a:latin typeface="Microsoft Sans Serif"/>
                <a:cs typeface="Microsoft Sans Serif"/>
              </a:rPr>
              <a:t>Ω</a:t>
            </a:r>
            <a:endParaRPr sz="950">
              <a:latin typeface="Microsoft Sans Serif"/>
              <a:cs typeface="Microsoft Sans Serif"/>
            </a:endParaRPr>
          </a:p>
        </p:txBody>
      </p:sp>
      <p:sp>
        <p:nvSpPr>
          <p:cNvPr id="36" name="object 36"/>
          <p:cNvSpPr txBox="1"/>
          <p:nvPr/>
        </p:nvSpPr>
        <p:spPr>
          <a:xfrm>
            <a:off x="9847408" y="4589776"/>
            <a:ext cx="377825" cy="159018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950" spc="20" dirty="0">
                <a:latin typeface="Microsoft Sans Serif"/>
                <a:cs typeface="Microsoft Sans Serif"/>
              </a:rPr>
              <a:t>Actual</a:t>
            </a:r>
            <a:endParaRPr sz="950">
              <a:latin typeface="Microsoft Sans Serif"/>
              <a:cs typeface="Microsoft Sans Serif"/>
            </a:endParaRPr>
          </a:p>
        </p:txBody>
      </p:sp>
      <p:sp>
        <p:nvSpPr>
          <p:cNvPr id="37" name="object 37"/>
          <p:cNvSpPr txBox="1"/>
          <p:nvPr/>
        </p:nvSpPr>
        <p:spPr>
          <a:xfrm>
            <a:off x="8041825" y="5010017"/>
            <a:ext cx="98425" cy="166712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1000" spc="15" dirty="0">
                <a:latin typeface="Microsoft Sans Serif"/>
                <a:cs typeface="Microsoft Sans Serif"/>
              </a:rPr>
              <a:t>0</a:t>
            </a:r>
            <a:endParaRPr sz="1000">
              <a:latin typeface="Microsoft Sans Serif"/>
              <a:cs typeface="Microsoft Sans Serif"/>
            </a:endParaRPr>
          </a:p>
        </p:txBody>
      </p:sp>
      <p:sp>
        <p:nvSpPr>
          <p:cNvPr id="38" name="object 38"/>
          <p:cNvSpPr txBox="1"/>
          <p:nvPr/>
        </p:nvSpPr>
        <p:spPr>
          <a:xfrm>
            <a:off x="7957808" y="5592484"/>
            <a:ext cx="4286250" cy="190944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97155">
              <a:spcBef>
                <a:spcPts val="100"/>
              </a:spcBef>
            </a:pPr>
            <a:r>
              <a:rPr sz="1000" spc="-110" dirty="0">
                <a:latin typeface="Microsoft Sans Serif"/>
                <a:cs typeface="Microsoft Sans Serif"/>
              </a:rPr>
              <a:t>_</a:t>
            </a:r>
            <a:endParaRPr sz="1000">
              <a:latin typeface="Microsoft Sans Serif"/>
              <a:cs typeface="Microsoft Sans Serif"/>
            </a:endParaRPr>
          </a:p>
          <a:p>
            <a:pPr>
              <a:spcBef>
                <a:spcPts val="20"/>
              </a:spcBef>
            </a:pPr>
            <a:endParaRPr sz="1850">
              <a:latin typeface="Microsoft Sans Serif"/>
              <a:cs typeface="Microsoft Sans Serif"/>
            </a:endParaRPr>
          </a:p>
          <a:p>
            <a:pPr marL="12700" marR="5080">
              <a:lnSpc>
                <a:spcPct val="114300"/>
              </a:lnSpc>
            </a:pPr>
            <a:r>
              <a:rPr sz="1050" spc="20" dirty="0">
                <a:latin typeface="Microsoft Sans Serif"/>
                <a:cs typeface="Microsoft Sans Serif"/>
              </a:rPr>
              <a:t>En.un.circuito.CA.con.tanto.resistencia.e.inductancia,.la.corriente. </a:t>
            </a:r>
            <a:r>
              <a:rPr sz="1050" spc="25" dirty="0">
                <a:latin typeface="Microsoft Sans Serif"/>
                <a:cs typeface="Microsoft Sans Serif"/>
              </a:rPr>
              <a:t> </a:t>
            </a:r>
            <a:r>
              <a:rPr sz="1050" spc="20" dirty="0">
                <a:latin typeface="Microsoft Sans Serif"/>
                <a:cs typeface="Microsoft Sans Serif"/>
              </a:rPr>
              <a:t>se.retrasa.el.voltaje.por.más.de.0.grados.y.menos.de. 0.grados.. </a:t>
            </a:r>
            <a:r>
              <a:rPr sz="1050" spc="25" dirty="0">
                <a:latin typeface="Microsoft Sans Serif"/>
                <a:cs typeface="Microsoft Sans Serif"/>
              </a:rPr>
              <a:t> </a:t>
            </a:r>
            <a:r>
              <a:rPr sz="1050" spc="20" dirty="0">
                <a:latin typeface="Microsoft Sans Serif"/>
                <a:cs typeface="Microsoft Sans Serif"/>
              </a:rPr>
              <a:t>La.cantidad.exacta.de.retardo.depende.de.las.cantidades.relativas. </a:t>
            </a:r>
            <a:r>
              <a:rPr sz="1050" spc="25" dirty="0">
                <a:latin typeface="Microsoft Sans Serif"/>
                <a:cs typeface="Microsoft Sans Serif"/>
              </a:rPr>
              <a:t> </a:t>
            </a:r>
            <a:r>
              <a:rPr sz="1050" spc="20" dirty="0">
                <a:latin typeface="Microsoft Sans Serif"/>
                <a:cs typeface="Microsoft Sans Serif"/>
              </a:rPr>
              <a:t>de.resistencia.y.reactancia.inductiva..Cuanto.más.resistivo. </a:t>
            </a:r>
            <a:r>
              <a:rPr sz="1050" spc="25" dirty="0">
                <a:latin typeface="Microsoft Sans Serif"/>
                <a:cs typeface="Microsoft Sans Serif"/>
              </a:rPr>
              <a:t> </a:t>
            </a:r>
            <a:r>
              <a:rPr sz="1050" spc="15" dirty="0">
                <a:latin typeface="Microsoft Sans Serif"/>
                <a:cs typeface="Microsoft Sans Serif"/>
              </a:rPr>
              <a:t>el.circuito,.más.cerca.es.de.estar.en.fase..Más.reactivo. </a:t>
            </a:r>
            <a:r>
              <a:rPr sz="1050" spc="30" dirty="0">
                <a:latin typeface="Microsoft Sans Serif"/>
                <a:cs typeface="Microsoft Sans Serif"/>
              </a:rPr>
              <a:t>circuito, </a:t>
            </a:r>
            <a:r>
              <a:rPr sz="1050" spc="35" dirty="0">
                <a:latin typeface="Microsoft Sans Serif"/>
                <a:cs typeface="Microsoft Sans Serif"/>
              </a:rPr>
              <a:t> </a:t>
            </a:r>
            <a:r>
              <a:rPr sz="1050" spc="20" dirty="0">
                <a:latin typeface="Microsoft Sans Serif"/>
                <a:cs typeface="Microsoft Sans Serif"/>
              </a:rPr>
              <a:t>más.corriente.y.voltaje.están.fuera.de.fase..En.el.</a:t>
            </a:r>
            <a:r>
              <a:rPr sz="1050" spc="-5" dirty="0">
                <a:latin typeface="Microsoft Sans Serif"/>
                <a:cs typeface="Microsoft Sans Serif"/>
              </a:rPr>
              <a:t> </a:t>
            </a:r>
            <a:r>
              <a:rPr sz="1050" spc="35" dirty="0">
                <a:latin typeface="Microsoft Sans Serif"/>
                <a:cs typeface="Microsoft Sans Serif"/>
              </a:rPr>
              <a:t>siguiente</a:t>
            </a:r>
            <a:r>
              <a:rPr sz="1050" spc="-5" dirty="0">
                <a:latin typeface="Microsoft Sans Serif"/>
                <a:cs typeface="Microsoft Sans Serif"/>
              </a:rPr>
              <a:t> </a:t>
            </a:r>
            <a:r>
              <a:rPr sz="1050" spc="35" dirty="0">
                <a:latin typeface="Microsoft Sans Serif"/>
                <a:cs typeface="Microsoft Sans Serif"/>
              </a:rPr>
              <a:t>ejemplo, </a:t>
            </a:r>
            <a:r>
              <a:rPr sz="1050" spc="-265" dirty="0">
                <a:latin typeface="Microsoft Sans Serif"/>
                <a:cs typeface="Microsoft Sans Serif"/>
              </a:rPr>
              <a:t> </a:t>
            </a:r>
            <a:r>
              <a:rPr sz="1050" spc="20" dirty="0">
                <a:latin typeface="Microsoft Sans Serif"/>
                <a:cs typeface="Microsoft Sans Serif"/>
              </a:rPr>
              <a:t>la.resistencia.y.la.reactancia.inductiva.son.iguales. </a:t>
            </a:r>
            <a:r>
              <a:rPr sz="1050" spc="25" dirty="0">
                <a:latin typeface="Microsoft Sans Serif"/>
                <a:cs typeface="Microsoft Sans Serif"/>
              </a:rPr>
              <a:t> y.la.corriente.retrasa.el.voltaje.en.45.grados.</a:t>
            </a:r>
            <a:endParaRPr sz="1050">
              <a:latin typeface="Microsoft Sans Serif"/>
              <a:cs typeface="Microsoft Sans Serif"/>
            </a:endParaRPr>
          </a:p>
        </p:txBody>
      </p:sp>
      <p:sp>
        <p:nvSpPr>
          <p:cNvPr id="39" name="object 39"/>
          <p:cNvSpPr txBox="1"/>
          <p:nvPr/>
        </p:nvSpPr>
        <p:spPr>
          <a:xfrm>
            <a:off x="8408158" y="7713212"/>
            <a:ext cx="217170" cy="166712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1000" spc="15" dirty="0">
                <a:latin typeface="Microsoft Sans Serif"/>
                <a:cs typeface="Microsoft Sans Serif"/>
              </a:rPr>
              <a:t>45</a:t>
            </a:r>
            <a:r>
              <a:rPr sz="600" spc="25" dirty="0">
                <a:latin typeface="Microsoft Sans Serif"/>
                <a:cs typeface="Microsoft Sans Serif"/>
              </a:rPr>
              <a:t>o</a:t>
            </a:r>
            <a:endParaRPr sz="600">
              <a:latin typeface="Microsoft Sans Serif"/>
              <a:cs typeface="Microsoft Sans Serif"/>
            </a:endParaRPr>
          </a:p>
        </p:txBody>
      </p:sp>
      <p:sp>
        <p:nvSpPr>
          <p:cNvPr id="40" name="object 40"/>
          <p:cNvSpPr txBox="1"/>
          <p:nvPr/>
        </p:nvSpPr>
        <p:spPr>
          <a:xfrm>
            <a:off x="8964510" y="7721760"/>
            <a:ext cx="963930" cy="565150"/>
          </a:xfrm>
          <a:prstGeom prst="rect">
            <a:avLst/>
          </a:prstGeom>
        </p:spPr>
        <p:txBody>
          <a:bodyPr vert="horz" wrap="square" lIns="0" tIns="54610" rIns="0" bIns="0" rtlCol="0">
            <a:spAutoFit/>
          </a:bodyPr>
          <a:lstStyle/>
          <a:p>
            <a:pPr marL="12700">
              <a:spcBef>
                <a:spcPts val="430"/>
              </a:spcBef>
              <a:tabLst>
                <a:tab pos="313690" algn="l"/>
              </a:tabLst>
            </a:pPr>
            <a:r>
              <a:rPr sz="600" u="sng" dirty="0">
                <a:uFill>
                  <a:solidFill>
                    <a:srgbClr val="000000"/>
                  </a:solidFill>
                </a:uFill>
                <a:latin typeface="Times New Roman"/>
                <a:cs typeface="Times New Roman"/>
              </a:rPr>
              <a:t> 	</a:t>
            </a:r>
            <a:endParaRPr sz="600">
              <a:latin typeface="Times New Roman"/>
              <a:cs typeface="Times New Roman"/>
            </a:endParaRPr>
          </a:p>
          <a:p>
            <a:pPr marL="318135">
              <a:spcBef>
                <a:spcPts val="530"/>
              </a:spcBef>
            </a:pPr>
            <a:r>
              <a:rPr sz="950" spc="15" dirty="0">
                <a:latin typeface="Microsoft Sans Serif"/>
                <a:cs typeface="Microsoft Sans Serif"/>
              </a:rPr>
              <a:t>Voltaje</a:t>
            </a:r>
            <a:endParaRPr sz="950">
              <a:latin typeface="Microsoft Sans Serif"/>
              <a:cs typeface="Microsoft Sans Serif"/>
            </a:endParaRPr>
          </a:p>
          <a:p>
            <a:pPr marL="598805">
              <a:spcBef>
                <a:spcPts val="385"/>
              </a:spcBef>
            </a:pPr>
            <a:r>
              <a:rPr sz="950" spc="20" dirty="0">
                <a:latin typeface="Microsoft Sans Serif"/>
                <a:cs typeface="Microsoft Sans Serif"/>
              </a:rPr>
              <a:t>Actual</a:t>
            </a:r>
            <a:endParaRPr sz="950">
              <a:latin typeface="Microsoft Sans Serif"/>
              <a:cs typeface="Microsoft Sans Serif"/>
            </a:endParaRPr>
          </a:p>
        </p:txBody>
      </p:sp>
      <p:sp>
        <p:nvSpPr>
          <p:cNvPr id="41" name="object 41"/>
          <p:cNvSpPr txBox="1"/>
          <p:nvPr/>
        </p:nvSpPr>
        <p:spPr>
          <a:xfrm>
            <a:off x="8016220" y="7850365"/>
            <a:ext cx="98425" cy="166712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1000" spc="-15" dirty="0">
                <a:latin typeface="Microsoft Sans Serif"/>
                <a:cs typeface="Microsoft Sans Serif"/>
              </a:rPr>
              <a:t>+</a:t>
            </a:r>
            <a:endParaRPr sz="1000">
              <a:latin typeface="Microsoft Sans Serif"/>
              <a:cs typeface="Microsoft Sans Serif"/>
            </a:endParaRPr>
          </a:p>
        </p:txBody>
      </p:sp>
      <p:sp>
        <p:nvSpPr>
          <p:cNvPr id="42" name="object 42"/>
          <p:cNvSpPr txBox="1"/>
          <p:nvPr/>
        </p:nvSpPr>
        <p:spPr>
          <a:xfrm>
            <a:off x="11244357" y="7790864"/>
            <a:ext cx="663575" cy="166712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38100">
              <a:spcBef>
                <a:spcPts val="100"/>
              </a:spcBef>
            </a:pPr>
            <a:r>
              <a:rPr sz="1000" spc="-40" dirty="0">
                <a:latin typeface="Microsoft Sans Serif"/>
                <a:cs typeface="Microsoft Sans Serif"/>
              </a:rPr>
              <a:t>X</a:t>
            </a:r>
            <a:r>
              <a:rPr sz="900" spc="-60" baseline="-32407" dirty="0">
                <a:latin typeface="Microsoft Sans Serif"/>
                <a:cs typeface="Microsoft Sans Serif"/>
              </a:rPr>
              <a:t>L</a:t>
            </a:r>
            <a:r>
              <a:rPr sz="900" spc="-22" baseline="-32407" dirty="0">
                <a:latin typeface="Microsoft Sans Serif"/>
                <a:cs typeface="Microsoft Sans Serif"/>
              </a:rPr>
              <a:t> </a:t>
            </a:r>
            <a:r>
              <a:rPr sz="950" spc="-15" dirty="0">
                <a:latin typeface="Microsoft Sans Serif"/>
                <a:cs typeface="Microsoft Sans Serif"/>
              </a:rPr>
              <a:t>=</a:t>
            </a:r>
            <a:r>
              <a:rPr sz="950" spc="-30" dirty="0">
                <a:latin typeface="Microsoft Sans Serif"/>
                <a:cs typeface="Microsoft Sans Serif"/>
              </a:rPr>
              <a:t> </a:t>
            </a:r>
            <a:r>
              <a:rPr sz="950" spc="15" dirty="0">
                <a:latin typeface="Microsoft Sans Serif"/>
                <a:cs typeface="Microsoft Sans Serif"/>
              </a:rPr>
              <a:t>100</a:t>
            </a:r>
            <a:r>
              <a:rPr sz="950" spc="-30" dirty="0">
                <a:latin typeface="Microsoft Sans Serif"/>
                <a:cs typeface="Microsoft Sans Serif"/>
              </a:rPr>
              <a:t> </a:t>
            </a:r>
            <a:r>
              <a:rPr sz="950" dirty="0">
                <a:latin typeface="Microsoft Sans Serif"/>
                <a:cs typeface="Microsoft Sans Serif"/>
              </a:rPr>
              <a:t>Ω</a:t>
            </a:r>
            <a:endParaRPr sz="950">
              <a:latin typeface="Microsoft Sans Serif"/>
              <a:cs typeface="Microsoft Sans Serif"/>
            </a:endParaRPr>
          </a:p>
        </p:txBody>
      </p:sp>
      <p:sp>
        <p:nvSpPr>
          <p:cNvPr id="43" name="object 43"/>
          <p:cNvSpPr txBox="1"/>
          <p:nvPr/>
        </p:nvSpPr>
        <p:spPr>
          <a:xfrm>
            <a:off x="8041825" y="8539817"/>
            <a:ext cx="98425" cy="166712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1000" spc="15" dirty="0">
                <a:latin typeface="Microsoft Sans Serif"/>
                <a:cs typeface="Microsoft Sans Serif"/>
              </a:rPr>
              <a:t>0</a:t>
            </a:r>
            <a:endParaRPr sz="1000">
              <a:latin typeface="Microsoft Sans Serif"/>
              <a:cs typeface="Microsoft Sans Serif"/>
            </a:endParaRPr>
          </a:p>
        </p:txBody>
      </p:sp>
      <p:sp>
        <p:nvSpPr>
          <p:cNvPr id="44" name="object 44"/>
          <p:cNvSpPr txBox="1"/>
          <p:nvPr/>
        </p:nvSpPr>
        <p:spPr>
          <a:xfrm>
            <a:off x="8042737" y="9122278"/>
            <a:ext cx="81915" cy="166712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1000" spc="-110" dirty="0">
                <a:latin typeface="Microsoft Sans Serif"/>
                <a:cs typeface="Microsoft Sans Serif"/>
              </a:rPr>
              <a:t>_</a:t>
            </a:r>
            <a:endParaRPr sz="1000">
              <a:latin typeface="Microsoft Sans Serif"/>
              <a:cs typeface="Microsoft Sans Serif"/>
            </a:endParaRPr>
          </a:p>
        </p:txBody>
      </p:sp>
      <p:sp>
        <p:nvSpPr>
          <p:cNvPr id="45" name="object 45"/>
          <p:cNvSpPr txBox="1"/>
          <p:nvPr/>
        </p:nvSpPr>
        <p:spPr>
          <a:xfrm>
            <a:off x="11307970" y="9270410"/>
            <a:ext cx="565150" cy="159018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950" spc="-100" dirty="0">
                <a:latin typeface="Microsoft Sans Serif"/>
                <a:cs typeface="Microsoft Sans Serif"/>
              </a:rPr>
              <a:t>R</a:t>
            </a:r>
            <a:r>
              <a:rPr sz="950" spc="-10" dirty="0">
                <a:latin typeface="Microsoft Sans Serif"/>
                <a:cs typeface="Microsoft Sans Serif"/>
              </a:rPr>
              <a:t> </a:t>
            </a:r>
            <a:r>
              <a:rPr sz="950" spc="-15" dirty="0">
                <a:latin typeface="Microsoft Sans Serif"/>
                <a:cs typeface="Microsoft Sans Serif"/>
              </a:rPr>
              <a:t>=</a:t>
            </a:r>
            <a:r>
              <a:rPr sz="950" spc="-10" dirty="0">
                <a:latin typeface="Microsoft Sans Serif"/>
                <a:cs typeface="Microsoft Sans Serif"/>
              </a:rPr>
              <a:t> </a:t>
            </a:r>
            <a:r>
              <a:rPr sz="950" spc="15" dirty="0">
                <a:latin typeface="Microsoft Sans Serif"/>
                <a:cs typeface="Microsoft Sans Serif"/>
              </a:rPr>
              <a:t>100</a:t>
            </a:r>
            <a:r>
              <a:rPr sz="950" spc="-10" dirty="0">
                <a:latin typeface="Microsoft Sans Serif"/>
                <a:cs typeface="Microsoft Sans Serif"/>
              </a:rPr>
              <a:t> </a:t>
            </a:r>
            <a:r>
              <a:rPr sz="950" dirty="0">
                <a:latin typeface="Microsoft Sans Serif"/>
                <a:cs typeface="Microsoft Sans Serif"/>
              </a:rPr>
              <a:t>Ω</a:t>
            </a:r>
            <a:endParaRPr sz="950">
              <a:latin typeface="Microsoft Sans Serif"/>
              <a:cs typeface="Microsoft Sans Serif"/>
            </a:endParaRPr>
          </a:p>
        </p:txBody>
      </p:sp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8203794" y="1073150"/>
            <a:ext cx="593725" cy="160020"/>
          </a:xfrm>
          <a:custGeom>
            <a:avLst/>
            <a:gdLst/>
            <a:ahLst/>
            <a:cxnLst/>
            <a:rect l="l" t="t" r="r" b="b"/>
            <a:pathLst>
              <a:path w="593725" h="160019">
                <a:moveTo>
                  <a:pt x="0" y="116027"/>
                </a:moveTo>
                <a:lnTo>
                  <a:pt x="22961" y="116027"/>
                </a:lnTo>
                <a:lnTo>
                  <a:pt x="55613" y="159537"/>
                </a:lnTo>
                <a:lnTo>
                  <a:pt x="73088" y="774"/>
                </a:lnTo>
                <a:lnTo>
                  <a:pt x="593217" y="0"/>
                </a:lnTo>
              </a:path>
            </a:pathLst>
          </a:custGeom>
          <a:ln w="12700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/>
          <p:nvPr/>
        </p:nvSpPr>
        <p:spPr>
          <a:xfrm>
            <a:off x="8229194" y="2089200"/>
            <a:ext cx="593725" cy="160020"/>
          </a:xfrm>
          <a:custGeom>
            <a:avLst/>
            <a:gdLst/>
            <a:ahLst/>
            <a:cxnLst/>
            <a:rect l="l" t="t" r="r" b="b"/>
            <a:pathLst>
              <a:path w="593725" h="160019">
                <a:moveTo>
                  <a:pt x="0" y="116027"/>
                </a:moveTo>
                <a:lnTo>
                  <a:pt x="22961" y="116027"/>
                </a:lnTo>
                <a:lnTo>
                  <a:pt x="55613" y="159537"/>
                </a:lnTo>
                <a:lnTo>
                  <a:pt x="73088" y="761"/>
                </a:lnTo>
                <a:lnTo>
                  <a:pt x="593217" y="0"/>
                </a:lnTo>
              </a:path>
            </a:pathLst>
          </a:custGeom>
          <a:ln w="12700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/>
          <p:nvPr/>
        </p:nvSpPr>
        <p:spPr>
          <a:xfrm>
            <a:off x="9067393" y="2089200"/>
            <a:ext cx="353060" cy="160020"/>
          </a:xfrm>
          <a:custGeom>
            <a:avLst/>
            <a:gdLst/>
            <a:ahLst/>
            <a:cxnLst/>
            <a:rect l="l" t="t" r="r" b="b"/>
            <a:pathLst>
              <a:path w="353060" h="160019">
                <a:moveTo>
                  <a:pt x="0" y="116027"/>
                </a:moveTo>
                <a:lnTo>
                  <a:pt x="22961" y="116027"/>
                </a:lnTo>
                <a:lnTo>
                  <a:pt x="55600" y="159537"/>
                </a:lnTo>
                <a:lnTo>
                  <a:pt x="73088" y="761"/>
                </a:lnTo>
                <a:lnTo>
                  <a:pt x="352653" y="0"/>
                </a:lnTo>
              </a:path>
            </a:pathLst>
          </a:custGeom>
          <a:ln w="12700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grpSp>
        <p:nvGrpSpPr>
          <p:cNvPr id="5" name="object 5"/>
          <p:cNvGrpSpPr/>
          <p:nvPr/>
        </p:nvGrpSpPr>
        <p:grpSpPr>
          <a:xfrm>
            <a:off x="8622462" y="4401821"/>
            <a:ext cx="788035" cy="786765"/>
            <a:chOff x="3567861" y="4401820"/>
            <a:chExt cx="788035" cy="786765"/>
          </a:xfrm>
        </p:grpSpPr>
        <p:sp>
          <p:nvSpPr>
            <p:cNvPr id="6" name="object 6"/>
            <p:cNvSpPr/>
            <p:nvPr/>
          </p:nvSpPr>
          <p:spPr>
            <a:xfrm>
              <a:off x="3590874" y="4480433"/>
              <a:ext cx="685800" cy="685165"/>
            </a:xfrm>
            <a:custGeom>
              <a:avLst/>
              <a:gdLst/>
              <a:ahLst/>
              <a:cxnLst/>
              <a:rect l="l" t="t" r="r" b="b"/>
              <a:pathLst>
                <a:path w="685800" h="685164">
                  <a:moveTo>
                    <a:pt x="685800" y="684898"/>
                  </a:moveTo>
                  <a:lnTo>
                    <a:pt x="0" y="684898"/>
                  </a:lnTo>
                  <a:lnTo>
                    <a:pt x="0" y="0"/>
                  </a:lnTo>
                </a:path>
              </a:pathLst>
            </a:custGeom>
            <a:ln w="9144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" name="object 7"/>
            <p:cNvSpPr/>
            <p:nvPr/>
          </p:nvSpPr>
          <p:spPr>
            <a:xfrm>
              <a:off x="3567861" y="4418469"/>
              <a:ext cx="770890" cy="770255"/>
            </a:xfrm>
            <a:custGeom>
              <a:avLst/>
              <a:gdLst/>
              <a:ahLst/>
              <a:cxnLst/>
              <a:rect l="l" t="t" r="r" b="b"/>
              <a:pathLst>
                <a:path w="770889" h="770254">
                  <a:moveTo>
                    <a:pt x="46126" y="77444"/>
                  </a:moveTo>
                  <a:lnTo>
                    <a:pt x="32486" y="40360"/>
                  </a:lnTo>
                  <a:lnTo>
                    <a:pt x="23063" y="0"/>
                  </a:lnTo>
                  <a:lnTo>
                    <a:pt x="21767" y="8051"/>
                  </a:lnTo>
                  <a:lnTo>
                    <a:pt x="10261" y="50838"/>
                  </a:lnTo>
                  <a:lnTo>
                    <a:pt x="0" y="77444"/>
                  </a:lnTo>
                  <a:lnTo>
                    <a:pt x="46126" y="77444"/>
                  </a:lnTo>
                  <a:close/>
                </a:path>
                <a:path w="770889" h="770254">
                  <a:moveTo>
                    <a:pt x="770775" y="746912"/>
                  </a:moveTo>
                  <a:lnTo>
                    <a:pt x="730402" y="737489"/>
                  </a:lnTo>
                  <a:lnTo>
                    <a:pt x="693331" y="723861"/>
                  </a:lnTo>
                  <a:lnTo>
                    <a:pt x="693331" y="769988"/>
                  </a:lnTo>
                  <a:lnTo>
                    <a:pt x="730402" y="756335"/>
                  </a:lnTo>
                  <a:lnTo>
                    <a:pt x="762723" y="748207"/>
                  </a:lnTo>
                  <a:lnTo>
                    <a:pt x="770775" y="746912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" name="object 8"/>
            <p:cNvSpPr/>
            <p:nvPr/>
          </p:nvSpPr>
          <p:spPr>
            <a:xfrm>
              <a:off x="3590874" y="4406392"/>
              <a:ext cx="760095" cy="759460"/>
            </a:xfrm>
            <a:custGeom>
              <a:avLst/>
              <a:gdLst/>
              <a:ahLst/>
              <a:cxnLst/>
              <a:rect l="l" t="t" r="r" b="b"/>
              <a:pathLst>
                <a:path w="760095" h="759460">
                  <a:moveTo>
                    <a:pt x="0" y="0"/>
                  </a:moveTo>
                  <a:lnTo>
                    <a:pt x="759968" y="0"/>
                  </a:lnTo>
                  <a:lnTo>
                    <a:pt x="759968" y="758939"/>
                  </a:lnTo>
                </a:path>
              </a:pathLst>
            </a:custGeom>
            <a:ln w="9144">
              <a:solidFill>
                <a:srgbClr val="000000"/>
              </a:solidFill>
              <a:prstDash val="dot"/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" name="object 9"/>
            <p:cNvSpPr/>
            <p:nvPr/>
          </p:nvSpPr>
          <p:spPr>
            <a:xfrm>
              <a:off x="3591890" y="4460367"/>
              <a:ext cx="704215" cy="704215"/>
            </a:xfrm>
            <a:custGeom>
              <a:avLst/>
              <a:gdLst/>
              <a:ahLst/>
              <a:cxnLst/>
              <a:rect l="l" t="t" r="r" b="b"/>
              <a:pathLst>
                <a:path w="704214" h="704214">
                  <a:moveTo>
                    <a:pt x="0" y="704075"/>
                  </a:moveTo>
                  <a:lnTo>
                    <a:pt x="704075" y="0"/>
                  </a:lnTo>
                </a:path>
              </a:pathLst>
            </a:custGeom>
            <a:ln w="9144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10" name="object 10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4268761" y="4416590"/>
              <a:ext cx="71069" cy="71056"/>
            </a:xfrm>
            <a:prstGeom prst="rect">
              <a:avLst/>
            </a:prstGeom>
          </p:spPr>
        </p:pic>
        <p:sp>
          <p:nvSpPr>
            <p:cNvPr id="11" name="object 11"/>
            <p:cNvSpPr/>
            <p:nvPr/>
          </p:nvSpPr>
          <p:spPr>
            <a:xfrm>
              <a:off x="3690950" y="5073929"/>
              <a:ext cx="55244" cy="86995"/>
            </a:xfrm>
            <a:custGeom>
              <a:avLst/>
              <a:gdLst/>
              <a:ahLst/>
              <a:cxnLst/>
              <a:rect l="l" t="t" r="r" b="b"/>
              <a:pathLst>
                <a:path w="55245" h="86995">
                  <a:moveTo>
                    <a:pt x="0" y="0"/>
                  </a:moveTo>
                  <a:lnTo>
                    <a:pt x="38098" y="12466"/>
                  </a:lnTo>
                  <a:lnTo>
                    <a:pt x="54657" y="25630"/>
                  </a:lnTo>
                  <a:lnTo>
                    <a:pt x="53153" y="47597"/>
                  </a:lnTo>
                  <a:lnTo>
                    <a:pt x="37058" y="86474"/>
                  </a:lnTo>
                </a:path>
              </a:pathLst>
            </a:custGeom>
            <a:ln w="4572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2" name="object 12"/>
          <p:cNvSpPr txBox="1"/>
          <p:nvPr/>
        </p:nvSpPr>
        <p:spPr>
          <a:xfrm>
            <a:off x="5761990" y="489354"/>
            <a:ext cx="1823720" cy="3911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>
              <a:lnSpc>
                <a:spcPct val="120000"/>
              </a:lnSpc>
              <a:spcBef>
                <a:spcPts val="100"/>
              </a:spcBef>
            </a:pPr>
            <a:r>
              <a:rPr sz="1000" b="1" dirty="0">
                <a:latin typeface="Arial"/>
                <a:cs typeface="Arial"/>
              </a:rPr>
              <a:t>Cálculo</a:t>
            </a:r>
            <a:r>
              <a:rPr sz="1000" b="1" spc="-30" dirty="0">
                <a:latin typeface="Arial"/>
                <a:cs typeface="Arial"/>
              </a:rPr>
              <a:t> </a:t>
            </a:r>
            <a:r>
              <a:rPr sz="1000" b="1" spc="25" dirty="0">
                <a:latin typeface="Arial"/>
                <a:cs typeface="Arial"/>
              </a:rPr>
              <a:t>de</a:t>
            </a:r>
            <a:r>
              <a:rPr sz="1000" b="1" spc="-25" dirty="0">
                <a:latin typeface="Arial"/>
                <a:cs typeface="Arial"/>
              </a:rPr>
              <a:t> </a:t>
            </a:r>
            <a:r>
              <a:rPr sz="1000" b="1" spc="35" dirty="0">
                <a:latin typeface="Arial"/>
                <a:cs typeface="Arial"/>
              </a:rPr>
              <a:t>la</a:t>
            </a:r>
            <a:r>
              <a:rPr sz="1000" b="1" spc="-25" dirty="0">
                <a:latin typeface="Arial"/>
                <a:cs typeface="Arial"/>
              </a:rPr>
              <a:t> </a:t>
            </a:r>
            <a:r>
              <a:rPr sz="1000" b="1" spc="30" dirty="0">
                <a:latin typeface="Arial"/>
                <a:cs typeface="Arial"/>
              </a:rPr>
              <a:t>impedancia</a:t>
            </a:r>
            <a:r>
              <a:rPr sz="1000" b="1" spc="-25" dirty="0">
                <a:latin typeface="Arial"/>
                <a:cs typeface="Arial"/>
              </a:rPr>
              <a:t> </a:t>
            </a:r>
            <a:r>
              <a:rPr sz="1000" b="1" spc="20" dirty="0">
                <a:latin typeface="Arial"/>
                <a:cs typeface="Arial"/>
              </a:rPr>
              <a:t>en</a:t>
            </a:r>
            <a:r>
              <a:rPr sz="1000" spc="20" dirty="0">
                <a:latin typeface="Microsoft Sans Serif"/>
                <a:cs typeface="Microsoft Sans Serif"/>
              </a:rPr>
              <a:t>. </a:t>
            </a:r>
            <a:r>
              <a:rPr sz="1000" spc="-250" dirty="0">
                <a:latin typeface="Microsoft Sans Serif"/>
                <a:cs typeface="Microsoft Sans Serif"/>
              </a:rPr>
              <a:t> </a:t>
            </a:r>
            <a:r>
              <a:rPr sz="1000" b="1" spc="45" dirty="0">
                <a:latin typeface="Arial"/>
                <a:cs typeface="Arial"/>
              </a:rPr>
              <a:t>un</a:t>
            </a:r>
            <a:r>
              <a:rPr sz="1000" b="1" spc="-25" dirty="0">
                <a:latin typeface="Arial"/>
                <a:cs typeface="Arial"/>
              </a:rPr>
              <a:t> </a:t>
            </a:r>
            <a:r>
              <a:rPr sz="1000" b="1" spc="20" dirty="0">
                <a:latin typeface="Arial"/>
                <a:cs typeface="Arial"/>
              </a:rPr>
              <a:t>circuito</a:t>
            </a:r>
            <a:r>
              <a:rPr sz="1000" b="1" spc="-20" dirty="0">
                <a:latin typeface="Arial"/>
                <a:cs typeface="Arial"/>
              </a:rPr>
              <a:t> </a:t>
            </a:r>
            <a:r>
              <a:rPr sz="1000" b="1" spc="20" dirty="0">
                <a:latin typeface="Arial"/>
                <a:cs typeface="Arial"/>
              </a:rPr>
              <a:t>inductivo</a:t>
            </a:r>
            <a:r>
              <a:rPr sz="1000" spc="20" dirty="0">
                <a:latin typeface="Microsoft Sans Serif"/>
                <a:cs typeface="Microsoft Sans Serif"/>
              </a:rPr>
              <a:t>.</a:t>
            </a:r>
            <a:endParaRPr sz="1000">
              <a:latin typeface="Microsoft Sans Serif"/>
              <a:cs typeface="Microsoft Sans Serif"/>
            </a:endParaRPr>
          </a:p>
        </p:txBody>
      </p:sp>
      <p:sp>
        <p:nvSpPr>
          <p:cNvPr id="37" name="object 37"/>
          <p:cNvSpPr txBox="1">
            <a:spLocks noGrp="1"/>
          </p:cNvSpPr>
          <p:nvPr>
            <p:ph type="sldNum" sz="quarter" idx="7"/>
          </p:nvPr>
        </p:nvSpPr>
        <p:spPr>
          <a:xfrm>
            <a:off x="19020783" y="9462820"/>
            <a:ext cx="577061" cy="207749"/>
          </a:xfrm>
          <a:prstGeom prst="rect">
            <a:avLst/>
          </a:prstGeom>
        </p:spPr>
        <p:txBody>
          <a:bodyPr vert="horz" wrap="square" lIns="0" tIns="22860" rIns="0" bIns="0" rtlCol="0">
            <a:spAutoFit/>
          </a:bodyPr>
          <a:lstStyle/>
          <a:p>
            <a:pPr marL="38100">
              <a:spcBef>
                <a:spcPts val="180"/>
              </a:spcBef>
            </a:pPr>
            <a:fld id="{81D60167-4931-47E6-BA6A-407CBD079E47}" type="slidenum">
              <a:rPr spc="15" dirty="0"/>
              <a:pPr marL="38100">
                <a:spcBef>
                  <a:spcPts val="180"/>
                </a:spcBef>
              </a:pPr>
              <a:t>37</a:t>
            </a:fld>
            <a:endParaRPr spc="15" dirty="0"/>
          </a:p>
        </p:txBody>
      </p:sp>
      <p:sp>
        <p:nvSpPr>
          <p:cNvPr id="13" name="object 13"/>
          <p:cNvSpPr txBox="1"/>
          <p:nvPr/>
        </p:nvSpPr>
        <p:spPr>
          <a:xfrm>
            <a:off x="7957769" y="491894"/>
            <a:ext cx="3881120" cy="3911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>
              <a:lnSpc>
                <a:spcPct val="109100"/>
              </a:lnSpc>
              <a:spcBef>
                <a:spcPts val="100"/>
              </a:spcBef>
            </a:pPr>
            <a:r>
              <a:rPr sz="1100" spc="20" dirty="0">
                <a:latin typeface="Microsoft Sans Serif"/>
                <a:cs typeface="Microsoft Sans Serif"/>
              </a:rPr>
              <a:t>Al.calcular.la.impedancia.para.un.circuito.con.resistencia.y. </a:t>
            </a:r>
            <a:r>
              <a:rPr sz="1100" spc="-280" dirty="0">
                <a:latin typeface="Microsoft Sans Serif"/>
                <a:cs typeface="Microsoft Sans Serif"/>
              </a:rPr>
              <a:t> </a:t>
            </a:r>
            <a:r>
              <a:rPr sz="1100" spc="25" dirty="0">
                <a:latin typeface="Microsoft Sans Serif"/>
                <a:cs typeface="Microsoft Sans Serif"/>
              </a:rPr>
              <a:t>reactancia.inductiva,.se.utiliza.la.siguiente.fórmula.</a:t>
            </a:r>
            <a:endParaRPr sz="1100">
              <a:latin typeface="Microsoft Sans Serif"/>
              <a:cs typeface="Microsoft Sans Serif"/>
            </a:endParaRPr>
          </a:p>
        </p:txBody>
      </p:sp>
      <p:sp>
        <p:nvSpPr>
          <p:cNvPr id="14" name="object 14"/>
          <p:cNvSpPr txBox="1"/>
          <p:nvPr/>
        </p:nvSpPr>
        <p:spPr>
          <a:xfrm>
            <a:off x="7957810" y="1082217"/>
            <a:ext cx="606425" cy="159018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950" spc="-40" dirty="0">
                <a:latin typeface="Microsoft Sans Serif"/>
                <a:cs typeface="Microsoft Sans Serif"/>
              </a:rPr>
              <a:t>Z</a:t>
            </a:r>
            <a:r>
              <a:rPr sz="950" spc="-10" dirty="0">
                <a:latin typeface="Microsoft Sans Serif"/>
                <a:cs typeface="Microsoft Sans Serif"/>
              </a:rPr>
              <a:t> </a:t>
            </a:r>
            <a:r>
              <a:rPr sz="950" spc="-15" dirty="0">
                <a:latin typeface="Microsoft Sans Serif"/>
                <a:cs typeface="Microsoft Sans Serif"/>
              </a:rPr>
              <a:t>=</a:t>
            </a:r>
            <a:r>
              <a:rPr sz="950" spc="-10" dirty="0">
                <a:latin typeface="Microsoft Sans Serif"/>
                <a:cs typeface="Microsoft Sans Serif"/>
              </a:rPr>
              <a:t> </a:t>
            </a:r>
            <a:r>
              <a:rPr sz="950" spc="-100" dirty="0">
                <a:latin typeface="Microsoft Sans Serif"/>
                <a:cs typeface="Microsoft Sans Serif"/>
              </a:rPr>
              <a:t>R</a:t>
            </a:r>
            <a:r>
              <a:rPr sz="750" spc="10" dirty="0">
                <a:latin typeface="Microsoft Sans Serif"/>
                <a:cs typeface="Microsoft Sans Serif"/>
              </a:rPr>
              <a:t>2</a:t>
            </a:r>
            <a:r>
              <a:rPr sz="750" spc="-5" dirty="0">
                <a:latin typeface="Microsoft Sans Serif"/>
                <a:cs typeface="Microsoft Sans Serif"/>
              </a:rPr>
              <a:t> </a:t>
            </a:r>
            <a:r>
              <a:rPr sz="950" spc="-45" dirty="0">
                <a:latin typeface="Microsoft Sans Serif"/>
                <a:cs typeface="Microsoft Sans Serif"/>
              </a:rPr>
              <a:t>+X</a:t>
            </a:r>
            <a:r>
              <a:rPr sz="950" spc="-10" dirty="0">
                <a:latin typeface="Microsoft Sans Serif"/>
                <a:cs typeface="Microsoft Sans Serif"/>
              </a:rPr>
              <a:t> </a:t>
            </a:r>
            <a:r>
              <a:rPr sz="750" spc="10" dirty="0">
                <a:latin typeface="Microsoft Sans Serif"/>
                <a:cs typeface="Microsoft Sans Serif"/>
              </a:rPr>
              <a:t>2</a:t>
            </a:r>
            <a:endParaRPr sz="750">
              <a:latin typeface="Microsoft Sans Serif"/>
              <a:cs typeface="Microsoft Sans Serif"/>
            </a:endParaRPr>
          </a:p>
        </p:txBody>
      </p:sp>
      <p:sp>
        <p:nvSpPr>
          <p:cNvPr id="15" name="object 15"/>
          <p:cNvSpPr txBox="1"/>
          <p:nvPr/>
        </p:nvSpPr>
        <p:spPr>
          <a:xfrm>
            <a:off x="8636647" y="1101621"/>
            <a:ext cx="92075" cy="166712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1000" spc="-35" dirty="0">
                <a:latin typeface="Microsoft Sans Serif"/>
                <a:cs typeface="Microsoft Sans Serif"/>
              </a:rPr>
              <a:t>L</a:t>
            </a:r>
            <a:endParaRPr sz="1000">
              <a:latin typeface="Microsoft Sans Serif"/>
              <a:cs typeface="Microsoft Sans Serif"/>
            </a:endParaRPr>
          </a:p>
        </p:txBody>
      </p:sp>
      <p:sp>
        <p:nvSpPr>
          <p:cNvPr id="16" name="object 16"/>
          <p:cNvSpPr txBox="1"/>
          <p:nvPr/>
        </p:nvSpPr>
        <p:spPr>
          <a:xfrm>
            <a:off x="7957809" y="1472465"/>
            <a:ext cx="4003040" cy="385445"/>
          </a:xfrm>
          <a:prstGeom prst="rect">
            <a:avLst/>
          </a:prstGeom>
        </p:spPr>
        <p:txBody>
          <a:bodyPr vert="horz" wrap="square" lIns="0" tIns="35560" rIns="0" bIns="0" rtlCol="0">
            <a:spAutoFit/>
          </a:bodyPr>
          <a:lstStyle/>
          <a:p>
            <a:pPr marL="12700">
              <a:spcBef>
                <a:spcPts val="280"/>
              </a:spcBef>
            </a:pPr>
            <a:r>
              <a:rPr sz="1000" spc="20" dirty="0">
                <a:latin typeface="Microsoft Sans Serif"/>
                <a:cs typeface="Microsoft Sans Serif"/>
              </a:rPr>
              <a:t>Por</a:t>
            </a:r>
            <a:r>
              <a:rPr sz="1000" spc="-10" dirty="0">
                <a:latin typeface="Microsoft Sans Serif"/>
                <a:cs typeface="Microsoft Sans Serif"/>
              </a:rPr>
              <a:t> </a:t>
            </a:r>
            <a:r>
              <a:rPr sz="1000" spc="30" dirty="0">
                <a:latin typeface="Microsoft Sans Serif"/>
                <a:cs typeface="Microsoft Sans Serif"/>
              </a:rPr>
              <a:t>ejemplo,</a:t>
            </a:r>
            <a:r>
              <a:rPr sz="1000" spc="-5" dirty="0">
                <a:latin typeface="Microsoft Sans Serif"/>
                <a:cs typeface="Microsoft Sans Serif"/>
              </a:rPr>
              <a:t> </a:t>
            </a:r>
            <a:r>
              <a:rPr sz="1000" dirty="0">
                <a:latin typeface="Microsoft Sans Serif"/>
                <a:cs typeface="Microsoft Sans Serif"/>
              </a:rPr>
              <a:t>si</a:t>
            </a:r>
            <a:r>
              <a:rPr sz="1000" spc="-5" dirty="0">
                <a:latin typeface="Microsoft Sans Serif"/>
                <a:cs typeface="Microsoft Sans Serif"/>
              </a:rPr>
              <a:t> </a:t>
            </a:r>
            <a:r>
              <a:rPr sz="1000" spc="15" dirty="0">
                <a:latin typeface="Microsoft Sans Serif"/>
                <a:cs typeface="Microsoft Sans Serif"/>
              </a:rPr>
              <a:t>la</a:t>
            </a:r>
            <a:r>
              <a:rPr sz="1000" spc="-5" dirty="0">
                <a:latin typeface="Microsoft Sans Serif"/>
                <a:cs typeface="Microsoft Sans Serif"/>
              </a:rPr>
              <a:t> </a:t>
            </a:r>
            <a:r>
              <a:rPr sz="1000" spc="20" dirty="0">
                <a:latin typeface="Microsoft Sans Serif"/>
                <a:cs typeface="Microsoft Sans Serif"/>
              </a:rPr>
              <a:t>resistencia</a:t>
            </a:r>
            <a:r>
              <a:rPr sz="1000" spc="-5" dirty="0">
                <a:latin typeface="Microsoft Sans Serif"/>
                <a:cs typeface="Microsoft Sans Serif"/>
              </a:rPr>
              <a:t> </a:t>
            </a:r>
            <a:r>
              <a:rPr sz="1000" spc="10" dirty="0">
                <a:latin typeface="Microsoft Sans Serif"/>
                <a:cs typeface="Microsoft Sans Serif"/>
              </a:rPr>
              <a:t>y</a:t>
            </a:r>
            <a:r>
              <a:rPr sz="1000" spc="-5" dirty="0">
                <a:latin typeface="Microsoft Sans Serif"/>
                <a:cs typeface="Microsoft Sans Serif"/>
              </a:rPr>
              <a:t> </a:t>
            </a:r>
            <a:r>
              <a:rPr sz="1000" spc="15" dirty="0">
                <a:latin typeface="Microsoft Sans Serif"/>
                <a:cs typeface="Microsoft Sans Serif"/>
              </a:rPr>
              <a:t>la</a:t>
            </a:r>
            <a:r>
              <a:rPr sz="1000" spc="-5" dirty="0">
                <a:latin typeface="Microsoft Sans Serif"/>
                <a:cs typeface="Microsoft Sans Serif"/>
              </a:rPr>
              <a:t> </a:t>
            </a:r>
            <a:r>
              <a:rPr sz="1000" spc="20" dirty="0">
                <a:latin typeface="Microsoft Sans Serif"/>
                <a:cs typeface="Microsoft Sans Serif"/>
              </a:rPr>
              <a:t>reactancia</a:t>
            </a:r>
            <a:r>
              <a:rPr sz="1000" spc="-5" dirty="0">
                <a:latin typeface="Microsoft Sans Serif"/>
                <a:cs typeface="Microsoft Sans Serif"/>
              </a:rPr>
              <a:t> </a:t>
            </a:r>
            <a:r>
              <a:rPr sz="1000" spc="35" dirty="0">
                <a:latin typeface="Microsoft Sans Serif"/>
                <a:cs typeface="Microsoft Sans Serif"/>
              </a:rPr>
              <a:t>inductiva</a:t>
            </a:r>
            <a:r>
              <a:rPr sz="1000" spc="-5" dirty="0">
                <a:latin typeface="Microsoft Sans Serif"/>
                <a:cs typeface="Microsoft Sans Serif"/>
              </a:rPr>
              <a:t> </a:t>
            </a:r>
            <a:r>
              <a:rPr sz="1000" spc="25" dirty="0">
                <a:latin typeface="Microsoft Sans Serif"/>
                <a:cs typeface="Microsoft Sans Serif"/>
              </a:rPr>
              <a:t>son</a:t>
            </a:r>
            <a:r>
              <a:rPr sz="1000" spc="-5" dirty="0">
                <a:latin typeface="Microsoft Sans Serif"/>
                <a:cs typeface="Microsoft Sans Serif"/>
              </a:rPr>
              <a:t> </a:t>
            </a:r>
            <a:r>
              <a:rPr sz="1000" spc="10" dirty="0">
                <a:latin typeface="Microsoft Sans Serif"/>
                <a:cs typeface="Microsoft Sans Serif"/>
              </a:rPr>
              <a:t>cada</a:t>
            </a:r>
            <a:r>
              <a:rPr sz="1000" spc="-5" dirty="0">
                <a:latin typeface="Microsoft Sans Serif"/>
                <a:cs typeface="Microsoft Sans Serif"/>
              </a:rPr>
              <a:t> </a:t>
            </a:r>
            <a:r>
              <a:rPr sz="1000" spc="40" dirty="0">
                <a:latin typeface="Microsoft Sans Serif"/>
                <a:cs typeface="Microsoft Sans Serif"/>
              </a:rPr>
              <a:t>una</a:t>
            </a:r>
            <a:endParaRPr sz="1000">
              <a:latin typeface="Microsoft Sans Serif"/>
              <a:cs typeface="Microsoft Sans Serif"/>
            </a:endParaRPr>
          </a:p>
          <a:p>
            <a:pPr marL="85725">
              <a:spcBef>
                <a:spcPts val="190"/>
              </a:spcBef>
            </a:pPr>
            <a:r>
              <a:rPr sz="1050" spc="15" dirty="0">
                <a:latin typeface="Microsoft Sans Serif"/>
                <a:cs typeface="Microsoft Sans Serif"/>
              </a:rPr>
              <a:t>0.W,.la.impedancia.se.calcula.como.sigue.</a:t>
            </a:r>
            <a:endParaRPr sz="1050">
              <a:latin typeface="Microsoft Sans Serif"/>
              <a:cs typeface="Microsoft Sans Serif"/>
            </a:endParaRPr>
          </a:p>
        </p:txBody>
      </p:sp>
      <p:sp>
        <p:nvSpPr>
          <p:cNvPr id="17" name="object 17"/>
          <p:cNvSpPr txBox="1"/>
          <p:nvPr/>
        </p:nvSpPr>
        <p:spPr>
          <a:xfrm>
            <a:off x="7957753" y="2104791"/>
            <a:ext cx="4271010" cy="203453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  <a:tabLst>
                <a:tab pos="1219835" algn="l"/>
              </a:tabLst>
            </a:pPr>
            <a:r>
              <a:rPr sz="950" spc="-40" dirty="0">
                <a:latin typeface="Microsoft Sans Serif"/>
                <a:cs typeface="Microsoft Sans Serif"/>
              </a:rPr>
              <a:t>Z</a:t>
            </a:r>
            <a:r>
              <a:rPr sz="950" spc="-5" dirty="0">
                <a:latin typeface="Microsoft Sans Serif"/>
                <a:cs typeface="Microsoft Sans Serif"/>
              </a:rPr>
              <a:t> </a:t>
            </a:r>
            <a:r>
              <a:rPr sz="950" spc="-15" dirty="0">
                <a:latin typeface="Microsoft Sans Serif"/>
                <a:cs typeface="Microsoft Sans Serif"/>
              </a:rPr>
              <a:t>=</a:t>
            </a:r>
            <a:r>
              <a:rPr sz="950" spc="-5" dirty="0">
                <a:latin typeface="Microsoft Sans Serif"/>
                <a:cs typeface="Microsoft Sans Serif"/>
              </a:rPr>
              <a:t> </a:t>
            </a:r>
            <a:r>
              <a:rPr sz="950" spc="10" dirty="0">
                <a:latin typeface="Microsoft Sans Serif"/>
                <a:cs typeface="Microsoft Sans Serif"/>
              </a:rPr>
              <a:t>10</a:t>
            </a:r>
            <a:r>
              <a:rPr sz="750" spc="10" dirty="0">
                <a:latin typeface="Microsoft Sans Serif"/>
                <a:cs typeface="Microsoft Sans Serif"/>
              </a:rPr>
              <a:t>2</a:t>
            </a:r>
            <a:r>
              <a:rPr sz="750" dirty="0">
                <a:latin typeface="Microsoft Sans Serif"/>
                <a:cs typeface="Microsoft Sans Serif"/>
              </a:rPr>
              <a:t> </a:t>
            </a:r>
            <a:r>
              <a:rPr sz="950" spc="-15" dirty="0">
                <a:latin typeface="Microsoft Sans Serif"/>
                <a:cs typeface="Microsoft Sans Serif"/>
              </a:rPr>
              <a:t>+</a:t>
            </a:r>
            <a:r>
              <a:rPr sz="950" spc="-5" dirty="0">
                <a:latin typeface="Microsoft Sans Serif"/>
                <a:cs typeface="Microsoft Sans Serif"/>
              </a:rPr>
              <a:t> </a:t>
            </a:r>
            <a:r>
              <a:rPr sz="950" spc="10" dirty="0">
                <a:latin typeface="Microsoft Sans Serif"/>
                <a:cs typeface="Microsoft Sans Serif"/>
              </a:rPr>
              <a:t>10</a:t>
            </a:r>
            <a:r>
              <a:rPr sz="750" spc="10" dirty="0">
                <a:latin typeface="Microsoft Sans Serif"/>
                <a:cs typeface="Microsoft Sans Serif"/>
              </a:rPr>
              <a:t>2</a:t>
            </a:r>
            <a:r>
              <a:rPr sz="750" dirty="0">
                <a:latin typeface="Microsoft Sans Serif"/>
                <a:cs typeface="Microsoft Sans Serif"/>
              </a:rPr>
              <a:t> </a:t>
            </a:r>
            <a:r>
              <a:rPr sz="950" spc="-15" dirty="0">
                <a:latin typeface="Microsoft Sans Serif"/>
                <a:cs typeface="Microsoft Sans Serif"/>
              </a:rPr>
              <a:t>=	</a:t>
            </a:r>
            <a:r>
              <a:rPr sz="950" spc="15" dirty="0">
                <a:latin typeface="Microsoft Sans Serif"/>
                <a:cs typeface="Microsoft Sans Serif"/>
              </a:rPr>
              <a:t>200</a:t>
            </a:r>
            <a:r>
              <a:rPr sz="950" spc="-30" dirty="0">
                <a:latin typeface="Microsoft Sans Serif"/>
                <a:cs typeface="Microsoft Sans Serif"/>
              </a:rPr>
              <a:t> </a:t>
            </a:r>
            <a:r>
              <a:rPr sz="950" spc="-15" dirty="0">
                <a:latin typeface="Microsoft Sans Serif"/>
                <a:cs typeface="Microsoft Sans Serif"/>
              </a:rPr>
              <a:t>=</a:t>
            </a:r>
            <a:r>
              <a:rPr sz="950" spc="-30" dirty="0">
                <a:latin typeface="Microsoft Sans Serif"/>
                <a:cs typeface="Microsoft Sans Serif"/>
              </a:rPr>
              <a:t> </a:t>
            </a:r>
            <a:r>
              <a:rPr sz="950" spc="10" dirty="0">
                <a:latin typeface="Microsoft Sans Serif"/>
                <a:cs typeface="Microsoft Sans Serif"/>
              </a:rPr>
              <a:t>14,1421</a:t>
            </a:r>
            <a:r>
              <a:rPr sz="950" spc="-30" dirty="0">
                <a:latin typeface="Microsoft Sans Serif"/>
                <a:cs typeface="Microsoft Sans Serif"/>
              </a:rPr>
              <a:t> </a:t>
            </a:r>
            <a:r>
              <a:rPr sz="950" dirty="0">
                <a:latin typeface="Microsoft Sans Serif"/>
                <a:cs typeface="Microsoft Sans Serif"/>
              </a:rPr>
              <a:t>Ω</a:t>
            </a:r>
            <a:endParaRPr sz="950">
              <a:latin typeface="Microsoft Sans Serif"/>
              <a:cs typeface="Microsoft Sans Serif"/>
            </a:endParaRPr>
          </a:p>
          <a:p>
            <a:pPr>
              <a:spcBef>
                <a:spcPts val="15"/>
              </a:spcBef>
            </a:pPr>
            <a:endParaRPr sz="1500">
              <a:latin typeface="Microsoft Sans Serif"/>
              <a:cs typeface="Microsoft Sans Serif"/>
            </a:endParaRPr>
          </a:p>
          <a:p>
            <a:pPr marL="12700" marR="5080">
              <a:lnSpc>
                <a:spcPct val="126299"/>
              </a:lnSpc>
              <a:spcBef>
                <a:spcPts val="5"/>
              </a:spcBef>
            </a:pPr>
            <a:r>
              <a:rPr sz="950" spc="20" dirty="0">
                <a:latin typeface="Microsoft Sans Serif"/>
                <a:cs typeface="Microsoft Sans Serif"/>
              </a:rPr>
              <a:t>Una.manera.común.de.representar.los.valores.de.un.circuito.CA.es.con.un. </a:t>
            </a:r>
            <a:r>
              <a:rPr sz="950" spc="-240" dirty="0">
                <a:latin typeface="Microsoft Sans Serif"/>
                <a:cs typeface="Microsoft Sans Serif"/>
              </a:rPr>
              <a:t> </a:t>
            </a:r>
            <a:r>
              <a:rPr sz="950" spc="25" dirty="0">
                <a:latin typeface="Microsoft Sans Serif"/>
                <a:cs typeface="Microsoft Sans Serif"/>
              </a:rPr>
              <a:t>diagrama.vectorial..Un.vector.es.una.cantidad.que.tiene.magnitud.y. </a:t>
            </a:r>
            <a:r>
              <a:rPr sz="950" spc="30" dirty="0">
                <a:latin typeface="Microsoft Sans Serif"/>
                <a:cs typeface="Microsoft Sans Serif"/>
              </a:rPr>
              <a:t> </a:t>
            </a:r>
            <a:r>
              <a:rPr sz="950" spc="25" dirty="0">
                <a:latin typeface="Microsoft Sans Serif"/>
                <a:cs typeface="Microsoft Sans Serif"/>
              </a:rPr>
              <a:t>dirección..Por.ejemplo,.el.siguiente.diagrama.vectorial.ilustra. </a:t>
            </a:r>
            <a:r>
              <a:rPr sz="950" spc="30" dirty="0">
                <a:latin typeface="Microsoft Sans Serif"/>
                <a:cs typeface="Microsoft Sans Serif"/>
              </a:rPr>
              <a:t> </a:t>
            </a:r>
            <a:r>
              <a:rPr sz="950" spc="20" dirty="0">
                <a:latin typeface="Microsoft Sans Serif"/>
                <a:cs typeface="Microsoft Sans Serif"/>
              </a:rPr>
              <a:t>la.relación.entre.la.resistencia.y.la.reactancia.inductiva. </a:t>
            </a:r>
            <a:r>
              <a:rPr sz="950" spc="25" dirty="0">
                <a:latin typeface="Microsoft Sans Serif"/>
                <a:cs typeface="Microsoft Sans Serif"/>
              </a:rPr>
              <a:t> </a:t>
            </a:r>
            <a:r>
              <a:rPr sz="950" spc="30" dirty="0">
                <a:latin typeface="Microsoft Sans Serif"/>
                <a:cs typeface="Microsoft Sans Serif"/>
              </a:rPr>
              <a:t>para.un.circuito.que.contenga. </a:t>
            </a:r>
            <a:r>
              <a:rPr sz="950" spc="15" dirty="0">
                <a:latin typeface="Microsoft Sans Serif"/>
                <a:cs typeface="Microsoft Sans Serif"/>
              </a:rPr>
              <a:t>0.ohmios.de.cada..El.ángulo.entre.los. </a:t>
            </a:r>
            <a:r>
              <a:rPr sz="950" spc="20" dirty="0">
                <a:latin typeface="Microsoft Sans Serif"/>
                <a:cs typeface="Microsoft Sans Serif"/>
              </a:rPr>
              <a:t> vectores.es.el.ángulo.de.fase.representado.por.el.símbolo.q..Cuándo. </a:t>
            </a:r>
            <a:r>
              <a:rPr sz="950" spc="25" dirty="0">
                <a:latin typeface="Microsoft Sans Serif"/>
                <a:cs typeface="Microsoft Sans Serif"/>
              </a:rPr>
              <a:t> </a:t>
            </a:r>
            <a:r>
              <a:rPr sz="950" spc="20" dirty="0">
                <a:latin typeface="Microsoft Sans Serif"/>
                <a:cs typeface="Microsoft Sans Serif"/>
              </a:rPr>
              <a:t>la.reactancia.inductiva.es.igual.a.la.resistencia.el.ángulo.resultante. </a:t>
            </a:r>
            <a:r>
              <a:rPr sz="950" spc="25" dirty="0">
                <a:latin typeface="Microsoft Sans Serif"/>
                <a:cs typeface="Microsoft Sans Serif"/>
              </a:rPr>
              <a:t> </a:t>
            </a:r>
            <a:r>
              <a:rPr sz="950" spc="20" dirty="0">
                <a:latin typeface="Microsoft Sans Serif"/>
                <a:cs typeface="Microsoft Sans Serif"/>
              </a:rPr>
              <a:t>es.45.grados..Este.ángulo.representa.el.retraso.de.la.corriente. </a:t>
            </a:r>
            <a:r>
              <a:rPr sz="950" spc="25" dirty="0">
                <a:latin typeface="Microsoft Sans Serif"/>
                <a:cs typeface="Microsoft Sans Serif"/>
              </a:rPr>
              <a:t> </a:t>
            </a:r>
            <a:r>
              <a:rPr sz="950" spc="20" dirty="0">
                <a:latin typeface="Microsoft Sans Serif"/>
                <a:cs typeface="Microsoft Sans Serif"/>
              </a:rPr>
              <a:t>voltaje.para.este.circuito.</a:t>
            </a:r>
            <a:endParaRPr sz="950">
              <a:latin typeface="Microsoft Sans Serif"/>
              <a:cs typeface="Microsoft Sans Serif"/>
            </a:endParaRPr>
          </a:p>
        </p:txBody>
      </p:sp>
      <p:sp>
        <p:nvSpPr>
          <p:cNvPr id="18" name="object 18"/>
          <p:cNvSpPr txBox="1"/>
          <p:nvPr/>
        </p:nvSpPr>
        <p:spPr>
          <a:xfrm>
            <a:off x="5761990" y="2505709"/>
            <a:ext cx="582930" cy="159018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950" b="1" spc="10" dirty="0">
                <a:latin typeface="Arial"/>
                <a:cs typeface="Arial"/>
              </a:rPr>
              <a:t>Vectores</a:t>
            </a:r>
            <a:r>
              <a:rPr sz="950" spc="-10" dirty="0">
                <a:latin typeface="Microsoft Sans Serif"/>
                <a:cs typeface="Microsoft Sans Serif"/>
              </a:rPr>
              <a:t>.</a:t>
            </a:r>
            <a:endParaRPr sz="950">
              <a:latin typeface="Microsoft Sans Serif"/>
              <a:cs typeface="Microsoft Sans Serif"/>
            </a:endParaRPr>
          </a:p>
        </p:txBody>
      </p:sp>
      <p:sp>
        <p:nvSpPr>
          <p:cNvPr id="19" name="object 19"/>
          <p:cNvSpPr txBox="1"/>
          <p:nvPr/>
        </p:nvSpPr>
        <p:spPr>
          <a:xfrm>
            <a:off x="7990819" y="4659538"/>
            <a:ext cx="1281430" cy="67373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50800">
              <a:spcBef>
                <a:spcPts val="100"/>
              </a:spcBef>
            </a:pPr>
            <a:r>
              <a:rPr sz="950" spc="-30" dirty="0">
                <a:latin typeface="Microsoft Sans Serif"/>
                <a:cs typeface="Microsoft Sans Serif"/>
              </a:rPr>
              <a:t>X</a:t>
            </a:r>
            <a:r>
              <a:rPr sz="900" spc="-217" baseline="-32407" dirty="0">
                <a:latin typeface="Microsoft Sans Serif"/>
                <a:cs typeface="Microsoft Sans Serif"/>
              </a:rPr>
              <a:t>L</a:t>
            </a:r>
            <a:r>
              <a:rPr sz="950" spc="-15" dirty="0">
                <a:latin typeface="Microsoft Sans Serif"/>
                <a:cs typeface="Microsoft Sans Serif"/>
              </a:rPr>
              <a:t>=</a:t>
            </a:r>
            <a:r>
              <a:rPr sz="950" spc="-10" dirty="0">
                <a:latin typeface="Microsoft Sans Serif"/>
                <a:cs typeface="Microsoft Sans Serif"/>
              </a:rPr>
              <a:t> </a:t>
            </a:r>
            <a:r>
              <a:rPr sz="950" spc="15" dirty="0">
                <a:latin typeface="Microsoft Sans Serif"/>
                <a:cs typeface="Microsoft Sans Serif"/>
              </a:rPr>
              <a:t>10</a:t>
            </a:r>
            <a:r>
              <a:rPr sz="950" spc="-10" dirty="0">
                <a:latin typeface="Microsoft Sans Serif"/>
                <a:cs typeface="Microsoft Sans Serif"/>
              </a:rPr>
              <a:t> </a:t>
            </a:r>
            <a:r>
              <a:rPr sz="950" dirty="0">
                <a:latin typeface="Microsoft Sans Serif"/>
                <a:cs typeface="Microsoft Sans Serif"/>
              </a:rPr>
              <a:t>Ω</a:t>
            </a:r>
            <a:endParaRPr sz="950">
              <a:latin typeface="Microsoft Sans Serif"/>
              <a:cs typeface="Microsoft Sans Serif"/>
            </a:endParaRPr>
          </a:p>
          <a:p>
            <a:pPr>
              <a:spcBef>
                <a:spcPts val="5"/>
              </a:spcBef>
            </a:pPr>
            <a:endParaRPr sz="1300">
              <a:latin typeface="Microsoft Sans Serif"/>
              <a:cs typeface="Microsoft Sans Serif"/>
            </a:endParaRPr>
          </a:p>
          <a:p>
            <a:pPr marL="817880"/>
            <a:r>
              <a:rPr sz="1000" spc="35" dirty="0">
                <a:latin typeface="Microsoft Sans Serif"/>
                <a:cs typeface="Microsoft Sans Serif"/>
              </a:rPr>
              <a:t>θ</a:t>
            </a:r>
            <a:endParaRPr sz="1000">
              <a:latin typeface="Microsoft Sans Serif"/>
              <a:cs typeface="Microsoft Sans Serif"/>
            </a:endParaRPr>
          </a:p>
          <a:p>
            <a:pPr marL="784860">
              <a:spcBef>
                <a:spcPts val="145"/>
              </a:spcBef>
            </a:pPr>
            <a:r>
              <a:rPr sz="950" spc="-100" dirty="0">
                <a:latin typeface="Microsoft Sans Serif"/>
                <a:cs typeface="Microsoft Sans Serif"/>
              </a:rPr>
              <a:t>R</a:t>
            </a:r>
            <a:r>
              <a:rPr sz="950" spc="-10" dirty="0">
                <a:latin typeface="Microsoft Sans Serif"/>
                <a:cs typeface="Microsoft Sans Serif"/>
              </a:rPr>
              <a:t> </a:t>
            </a:r>
            <a:r>
              <a:rPr sz="950" spc="-15" dirty="0">
                <a:latin typeface="Microsoft Sans Serif"/>
                <a:cs typeface="Microsoft Sans Serif"/>
              </a:rPr>
              <a:t>=</a:t>
            </a:r>
            <a:r>
              <a:rPr sz="950" spc="-10" dirty="0">
                <a:latin typeface="Microsoft Sans Serif"/>
                <a:cs typeface="Microsoft Sans Serif"/>
              </a:rPr>
              <a:t> </a:t>
            </a:r>
            <a:r>
              <a:rPr sz="950" spc="15" dirty="0">
                <a:latin typeface="Microsoft Sans Serif"/>
                <a:cs typeface="Microsoft Sans Serif"/>
              </a:rPr>
              <a:t>10</a:t>
            </a:r>
            <a:r>
              <a:rPr sz="950" spc="-10" dirty="0">
                <a:latin typeface="Microsoft Sans Serif"/>
                <a:cs typeface="Microsoft Sans Serif"/>
              </a:rPr>
              <a:t> </a:t>
            </a:r>
            <a:r>
              <a:rPr sz="950" dirty="0">
                <a:latin typeface="Microsoft Sans Serif"/>
                <a:cs typeface="Microsoft Sans Serif"/>
              </a:rPr>
              <a:t>Ω</a:t>
            </a:r>
            <a:endParaRPr sz="950">
              <a:latin typeface="Microsoft Sans Serif"/>
              <a:cs typeface="Microsoft Sans Serif"/>
            </a:endParaRPr>
          </a:p>
        </p:txBody>
      </p:sp>
      <p:sp>
        <p:nvSpPr>
          <p:cNvPr id="20" name="object 20"/>
          <p:cNvSpPr txBox="1"/>
          <p:nvPr/>
        </p:nvSpPr>
        <p:spPr>
          <a:xfrm>
            <a:off x="5761991" y="5534662"/>
            <a:ext cx="1576705" cy="182101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1100" b="1" spc="20" dirty="0">
                <a:latin typeface="Arial"/>
                <a:cs typeface="Arial"/>
              </a:rPr>
              <a:t>Reactancia</a:t>
            </a:r>
            <a:r>
              <a:rPr sz="1100" b="1" spc="-45" dirty="0">
                <a:latin typeface="Arial"/>
                <a:cs typeface="Arial"/>
              </a:rPr>
              <a:t> </a:t>
            </a:r>
            <a:r>
              <a:rPr sz="1100" b="1" spc="20" dirty="0">
                <a:latin typeface="Arial"/>
                <a:cs typeface="Arial"/>
              </a:rPr>
              <a:t>capacitiva</a:t>
            </a:r>
            <a:r>
              <a:rPr sz="1100" spc="20" dirty="0">
                <a:latin typeface="Microsoft Sans Serif"/>
                <a:cs typeface="Microsoft Sans Serif"/>
              </a:rPr>
              <a:t>.</a:t>
            </a:r>
            <a:endParaRPr sz="1100">
              <a:latin typeface="Microsoft Sans Serif"/>
              <a:cs typeface="Microsoft Sans Serif"/>
            </a:endParaRPr>
          </a:p>
        </p:txBody>
      </p:sp>
      <p:sp>
        <p:nvSpPr>
          <p:cNvPr id="21" name="object 21"/>
          <p:cNvSpPr txBox="1"/>
          <p:nvPr/>
        </p:nvSpPr>
        <p:spPr>
          <a:xfrm>
            <a:off x="7957768" y="5515611"/>
            <a:ext cx="3938904" cy="9398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>
              <a:lnSpc>
                <a:spcPct val="126299"/>
              </a:lnSpc>
              <a:spcBef>
                <a:spcPts val="100"/>
              </a:spcBef>
            </a:pPr>
            <a:r>
              <a:rPr sz="950" spc="-5" dirty="0">
                <a:latin typeface="Microsoft Sans Serif"/>
                <a:cs typeface="Microsoft Sans Serif"/>
              </a:rPr>
              <a:t>Los</a:t>
            </a:r>
            <a:r>
              <a:rPr sz="950" spc="95" dirty="0">
                <a:latin typeface="Microsoft Sans Serif"/>
                <a:cs typeface="Microsoft Sans Serif"/>
              </a:rPr>
              <a:t> </a:t>
            </a:r>
            <a:r>
              <a:rPr sz="950" spc="20" dirty="0">
                <a:latin typeface="Microsoft Sans Serif"/>
                <a:cs typeface="Microsoft Sans Serif"/>
              </a:rPr>
              <a:t>circuitos.con.capacitancia.también.tienen.reactancia..</a:t>
            </a:r>
            <a:r>
              <a:rPr sz="950" b="1" spc="20" dirty="0">
                <a:latin typeface="Arial"/>
                <a:cs typeface="Arial"/>
              </a:rPr>
              <a:t>Reactancia </a:t>
            </a:r>
            <a:r>
              <a:rPr sz="950" b="1" spc="-250" dirty="0">
                <a:latin typeface="Arial"/>
                <a:cs typeface="Arial"/>
              </a:rPr>
              <a:t> </a:t>
            </a:r>
            <a:r>
              <a:rPr sz="950" b="1" spc="20" dirty="0">
                <a:latin typeface="Arial"/>
                <a:cs typeface="Arial"/>
              </a:rPr>
              <a:t>capacitiva</a:t>
            </a:r>
            <a:r>
              <a:rPr sz="950" spc="20" dirty="0">
                <a:latin typeface="Microsoft Sans Serif"/>
                <a:cs typeface="Microsoft Sans Serif"/>
              </a:rPr>
              <a:t>.está.designado.por.el.símbolo.</a:t>
            </a:r>
            <a:r>
              <a:rPr sz="950" b="1" spc="20" dirty="0">
                <a:latin typeface="Arial"/>
                <a:cs typeface="Arial"/>
              </a:rPr>
              <a:t>XC</a:t>
            </a:r>
            <a:r>
              <a:rPr sz="950" spc="20" dirty="0">
                <a:latin typeface="Microsoft Sans Serif"/>
                <a:cs typeface="Microsoft Sans Serif"/>
              </a:rPr>
              <a:t>..Cuanto.más.mayor. </a:t>
            </a:r>
            <a:r>
              <a:rPr sz="950" spc="25" dirty="0">
                <a:latin typeface="Microsoft Sans Serif"/>
                <a:cs typeface="Microsoft Sans Serif"/>
              </a:rPr>
              <a:t> </a:t>
            </a:r>
            <a:r>
              <a:rPr sz="950" spc="20" dirty="0">
                <a:latin typeface="Microsoft Sans Serif"/>
                <a:cs typeface="Microsoft Sans Serif"/>
              </a:rPr>
              <a:t>condensador,.menor.es.la.reactancia.capacitiva..El.flujo.de.corriente. </a:t>
            </a:r>
            <a:r>
              <a:rPr sz="950" spc="-240" dirty="0">
                <a:latin typeface="Microsoft Sans Serif"/>
                <a:cs typeface="Microsoft Sans Serif"/>
              </a:rPr>
              <a:t> </a:t>
            </a:r>
            <a:r>
              <a:rPr sz="950" spc="20" dirty="0">
                <a:latin typeface="Microsoft Sans Serif"/>
                <a:cs typeface="Microsoft Sans Serif"/>
              </a:rPr>
              <a:t>en.un.circuito.CA.capacitivo.también.depende.de.la.frecuencia..La. </a:t>
            </a:r>
            <a:r>
              <a:rPr sz="950" spc="25" dirty="0">
                <a:latin typeface="Microsoft Sans Serif"/>
                <a:cs typeface="Microsoft Sans Serif"/>
              </a:rPr>
              <a:t> </a:t>
            </a:r>
            <a:r>
              <a:rPr sz="950" spc="20" dirty="0">
                <a:latin typeface="Microsoft Sans Serif"/>
                <a:cs typeface="Microsoft Sans Serif"/>
              </a:rPr>
              <a:t>la.siguiente.fórmula.se.utiliza.para.calcular.la.reactancia.capacitiva.</a:t>
            </a:r>
            <a:endParaRPr sz="950">
              <a:latin typeface="Microsoft Sans Serif"/>
              <a:cs typeface="Microsoft Sans Serif"/>
            </a:endParaRPr>
          </a:p>
        </p:txBody>
      </p:sp>
      <p:sp>
        <p:nvSpPr>
          <p:cNvPr id="22" name="object 22"/>
          <p:cNvSpPr txBox="1"/>
          <p:nvPr/>
        </p:nvSpPr>
        <p:spPr>
          <a:xfrm>
            <a:off x="8375261" y="6601586"/>
            <a:ext cx="306070" cy="3302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R="3175" algn="ctr">
              <a:spcBef>
                <a:spcPts val="100"/>
              </a:spcBef>
            </a:pPr>
            <a:r>
              <a:rPr sz="1000" u="sng" spc="15" dirty="0">
                <a:uFill>
                  <a:solidFill>
                    <a:srgbClr val="000000"/>
                  </a:solidFill>
                </a:uFill>
                <a:latin typeface="Microsoft Sans Serif"/>
                <a:cs typeface="Microsoft Sans Serif"/>
              </a:rPr>
              <a:t>1</a:t>
            </a:r>
            <a:endParaRPr sz="1000">
              <a:latin typeface="Microsoft Sans Serif"/>
              <a:cs typeface="Microsoft Sans Serif"/>
            </a:endParaRPr>
          </a:p>
          <a:p>
            <a:pPr algn="ctr">
              <a:lnSpc>
                <a:spcPct val="100000"/>
              </a:lnSpc>
            </a:pPr>
            <a:r>
              <a:rPr sz="1000" spc="20" dirty="0">
                <a:latin typeface="Microsoft Sans Serif"/>
                <a:cs typeface="Microsoft Sans Serif"/>
              </a:rPr>
              <a:t>2πfC</a:t>
            </a:r>
            <a:endParaRPr sz="1000">
              <a:latin typeface="Microsoft Sans Serif"/>
              <a:cs typeface="Microsoft Sans Serif"/>
            </a:endParaRPr>
          </a:p>
        </p:txBody>
      </p:sp>
      <p:sp>
        <p:nvSpPr>
          <p:cNvPr id="23" name="object 23"/>
          <p:cNvSpPr txBox="1"/>
          <p:nvPr/>
        </p:nvSpPr>
        <p:spPr>
          <a:xfrm>
            <a:off x="8016219" y="6665235"/>
            <a:ext cx="260350" cy="166712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1000" spc="-85" dirty="0">
                <a:latin typeface="Microsoft Sans Serif"/>
                <a:cs typeface="Microsoft Sans Serif"/>
              </a:rPr>
              <a:t>X</a:t>
            </a:r>
            <a:r>
              <a:rPr sz="1000" spc="345" dirty="0">
                <a:latin typeface="Microsoft Sans Serif"/>
                <a:cs typeface="Microsoft Sans Serif"/>
              </a:rPr>
              <a:t> </a:t>
            </a:r>
            <a:r>
              <a:rPr sz="1000" spc="-15" dirty="0">
                <a:latin typeface="Microsoft Sans Serif"/>
                <a:cs typeface="Microsoft Sans Serif"/>
              </a:rPr>
              <a:t>=</a:t>
            </a:r>
            <a:endParaRPr sz="1000">
              <a:latin typeface="Microsoft Sans Serif"/>
              <a:cs typeface="Microsoft Sans Serif"/>
            </a:endParaRPr>
          </a:p>
        </p:txBody>
      </p:sp>
      <p:sp>
        <p:nvSpPr>
          <p:cNvPr id="24" name="object 24"/>
          <p:cNvSpPr txBox="1"/>
          <p:nvPr/>
        </p:nvSpPr>
        <p:spPr>
          <a:xfrm>
            <a:off x="8093815" y="6758330"/>
            <a:ext cx="73660" cy="105157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600" spc="-55" dirty="0">
                <a:latin typeface="Microsoft Sans Serif"/>
                <a:cs typeface="Microsoft Sans Serif"/>
              </a:rPr>
              <a:t>C</a:t>
            </a:r>
            <a:endParaRPr sz="600">
              <a:latin typeface="Microsoft Sans Serif"/>
              <a:cs typeface="Microsoft Sans Serif"/>
            </a:endParaRPr>
          </a:p>
        </p:txBody>
      </p:sp>
      <p:sp>
        <p:nvSpPr>
          <p:cNvPr id="25" name="object 25"/>
          <p:cNvSpPr txBox="1"/>
          <p:nvPr/>
        </p:nvSpPr>
        <p:spPr>
          <a:xfrm>
            <a:off x="7957809" y="7108190"/>
            <a:ext cx="3841750" cy="3911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>
              <a:lnSpc>
                <a:spcPct val="126299"/>
              </a:lnSpc>
              <a:spcBef>
                <a:spcPts val="100"/>
              </a:spcBef>
            </a:pPr>
            <a:r>
              <a:rPr sz="950" spc="15" dirty="0">
                <a:latin typeface="Microsoft Sans Serif"/>
                <a:cs typeface="Microsoft Sans Serif"/>
              </a:rPr>
              <a:t>La.reactancia.capacitiva.para.un.circuito.de.60.Hz.con.un.</a:t>
            </a:r>
            <a:r>
              <a:rPr sz="950" spc="140" dirty="0">
                <a:latin typeface="Microsoft Sans Serif"/>
                <a:cs typeface="Microsoft Sans Serif"/>
              </a:rPr>
              <a:t> </a:t>
            </a:r>
            <a:r>
              <a:rPr sz="950" spc="20" dirty="0">
                <a:latin typeface="Microsoft Sans Serif"/>
                <a:cs typeface="Microsoft Sans Serif"/>
              </a:rPr>
              <a:t>0.metroF. </a:t>
            </a:r>
            <a:r>
              <a:rPr sz="950" spc="-240" dirty="0">
                <a:latin typeface="Microsoft Sans Serif"/>
                <a:cs typeface="Microsoft Sans Serif"/>
              </a:rPr>
              <a:t> </a:t>
            </a:r>
            <a:r>
              <a:rPr sz="950" spc="15" dirty="0">
                <a:latin typeface="Microsoft Sans Serif"/>
                <a:cs typeface="Microsoft Sans Serif"/>
              </a:rPr>
              <a:t>capacitor.se.calcula.como.sigue.</a:t>
            </a:r>
            <a:endParaRPr sz="950">
              <a:latin typeface="Microsoft Sans Serif"/>
              <a:cs typeface="Microsoft Sans Serif"/>
            </a:endParaRPr>
          </a:p>
        </p:txBody>
      </p:sp>
      <p:sp>
        <p:nvSpPr>
          <p:cNvPr id="26" name="object 26"/>
          <p:cNvSpPr txBox="1"/>
          <p:nvPr/>
        </p:nvSpPr>
        <p:spPr>
          <a:xfrm>
            <a:off x="8511724" y="7651461"/>
            <a:ext cx="1281430" cy="166712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  <a:tabLst>
                <a:tab pos="1195070" algn="l"/>
              </a:tabLst>
            </a:pPr>
            <a:r>
              <a:rPr sz="1500" u="sng" spc="22" baseline="2777" dirty="0">
                <a:uFill>
                  <a:solidFill>
                    <a:srgbClr val="000000"/>
                  </a:solidFill>
                </a:uFill>
                <a:latin typeface="Microsoft Sans Serif"/>
                <a:cs typeface="Microsoft Sans Serif"/>
              </a:rPr>
              <a:t>1</a:t>
            </a:r>
            <a:r>
              <a:rPr sz="1500" spc="22" baseline="2777" dirty="0">
                <a:latin typeface="Microsoft Sans Serif"/>
                <a:cs typeface="Microsoft Sans Serif"/>
              </a:rPr>
              <a:t>	</a:t>
            </a:r>
            <a:r>
              <a:rPr sz="1000" spc="15" dirty="0">
                <a:latin typeface="Microsoft Sans Serif"/>
                <a:cs typeface="Microsoft Sans Serif"/>
              </a:rPr>
              <a:t>1</a:t>
            </a:r>
            <a:endParaRPr sz="1000">
              <a:latin typeface="Microsoft Sans Serif"/>
              <a:cs typeface="Microsoft Sans Serif"/>
            </a:endParaRPr>
          </a:p>
        </p:txBody>
      </p:sp>
      <p:sp>
        <p:nvSpPr>
          <p:cNvPr id="27" name="object 27"/>
          <p:cNvSpPr txBox="1"/>
          <p:nvPr/>
        </p:nvSpPr>
        <p:spPr>
          <a:xfrm>
            <a:off x="8413361" y="7803861"/>
            <a:ext cx="2044700" cy="166712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  <a:tabLst>
                <a:tab pos="503555" algn="l"/>
              </a:tabLst>
            </a:pPr>
            <a:r>
              <a:rPr sz="1500" spc="30" baseline="2777" dirty="0">
                <a:latin typeface="Microsoft Sans Serif"/>
                <a:cs typeface="Microsoft Sans Serif"/>
              </a:rPr>
              <a:t>2πfC	</a:t>
            </a:r>
            <a:r>
              <a:rPr sz="900" spc="10" dirty="0">
                <a:latin typeface="Microsoft Sans Serif"/>
                <a:cs typeface="Microsoft Sans Serif"/>
              </a:rPr>
              <a:t>2</a:t>
            </a:r>
            <a:r>
              <a:rPr sz="900" spc="-20" dirty="0">
                <a:latin typeface="Microsoft Sans Serif"/>
                <a:cs typeface="Microsoft Sans Serif"/>
              </a:rPr>
              <a:t> </a:t>
            </a:r>
            <a:r>
              <a:rPr sz="900" spc="25" dirty="0">
                <a:latin typeface="Microsoft Sans Serif"/>
                <a:cs typeface="Microsoft Sans Serif"/>
              </a:rPr>
              <a:t>x</a:t>
            </a:r>
            <a:r>
              <a:rPr sz="900" spc="-15" dirty="0">
                <a:latin typeface="Microsoft Sans Serif"/>
                <a:cs typeface="Microsoft Sans Serif"/>
              </a:rPr>
              <a:t> </a:t>
            </a:r>
            <a:r>
              <a:rPr sz="900" spc="5" dirty="0">
                <a:latin typeface="Microsoft Sans Serif"/>
                <a:cs typeface="Microsoft Sans Serif"/>
              </a:rPr>
              <a:t>3,14</a:t>
            </a:r>
            <a:r>
              <a:rPr sz="900" spc="-15" dirty="0">
                <a:latin typeface="Microsoft Sans Serif"/>
                <a:cs typeface="Microsoft Sans Serif"/>
              </a:rPr>
              <a:t> </a:t>
            </a:r>
            <a:r>
              <a:rPr sz="900" spc="25" dirty="0">
                <a:latin typeface="Microsoft Sans Serif"/>
                <a:cs typeface="Microsoft Sans Serif"/>
              </a:rPr>
              <a:t>x</a:t>
            </a:r>
            <a:r>
              <a:rPr sz="900" spc="-20" dirty="0">
                <a:latin typeface="Microsoft Sans Serif"/>
                <a:cs typeface="Microsoft Sans Serif"/>
              </a:rPr>
              <a:t> </a:t>
            </a:r>
            <a:r>
              <a:rPr sz="900" spc="10" dirty="0">
                <a:latin typeface="Microsoft Sans Serif"/>
                <a:cs typeface="Microsoft Sans Serif"/>
              </a:rPr>
              <a:t>60</a:t>
            </a:r>
            <a:r>
              <a:rPr sz="900" spc="-15" dirty="0">
                <a:latin typeface="Microsoft Sans Serif"/>
                <a:cs typeface="Microsoft Sans Serif"/>
              </a:rPr>
              <a:t> </a:t>
            </a:r>
            <a:r>
              <a:rPr sz="900" spc="-5" dirty="0">
                <a:latin typeface="Microsoft Sans Serif"/>
                <a:cs typeface="Microsoft Sans Serif"/>
              </a:rPr>
              <a:t>Hz</a:t>
            </a:r>
            <a:r>
              <a:rPr sz="900" spc="-15" dirty="0">
                <a:latin typeface="Microsoft Sans Serif"/>
                <a:cs typeface="Microsoft Sans Serif"/>
              </a:rPr>
              <a:t> </a:t>
            </a:r>
            <a:r>
              <a:rPr sz="900" spc="25" dirty="0">
                <a:latin typeface="Microsoft Sans Serif"/>
                <a:cs typeface="Microsoft Sans Serif"/>
              </a:rPr>
              <a:t>x</a:t>
            </a:r>
            <a:r>
              <a:rPr sz="900" spc="-20" dirty="0">
                <a:latin typeface="Microsoft Sans Serif"/>
                <a:cs typeface="Microsoft Sans Serif"/>
              </a:rPr>
              <a:t> </a:t>
            </a:r>
            <a:r>
              <a:rPr sz="900" spc="10" dirty="0">
                <a:latin typeface="Microsoft Sans Serif"/>
                <a:cs typeface="Microsoft Sans Serif"/>
              </a:rPr>
              <a:t>0,000010</a:t>
            </a:r>
            <a:r>
              <a:rPr sz="900" spc="-15" dirty="0">
                <a:latin typeface="Microsoft Sans Serif"/>
                <a:cs typeface="Microsoft Sans Serif"/>
              </a:rPr>
              <a:t> </a:t>
            </a:r>
            <a:r>
              <a:rPr sz="900" spc="-85" dirty="0">
                <a:latin typeface="Microsoft Sans Serif"/>
                <a:cs typeface="Microsoft Sans Serif"/>
              </a:rPr>
              <a:t>F</a:t>
            </a:r>
            <a:endParaRPr sz="900">
              <a:latin typeface="Microsoft Sans Serif"/>
              <a:cs typeface="Microsoft Sans Serif"/>
            </a:endParaRPr>
          </a:p>
        </p:txBody>
      </p:sp>
      <p:sp>
        <p:nvSpPr>
          <p:cNvPr id="28" name="object 28"/>
          <p:cNvSpPr txBox="1"/>
          <p:nvPr/>
        </p:nvSpPr>
        <p:spPr>
          <a:xfrm>
            <a:off x="8028919" y="7709176"/>
            <a:ext cx="311150" cy="166712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38100">
              <a:spcBef>
                <a:spcPts val="100"/>
              </a:spcBef>
            </a:pPr>
            <a:r>
              <a:rPr sz="1000" spc="-55" dirty="0">
                <a:latin typeface="Microsoft Sans Serif"/>
                <a:cs typeface="Microsoft Sans Serif"/>
              </a:rPr>
              <a:t>X</a:t>
            </a:r>
            <a:r>
              <a:rPr sz="900" spc="-82" baseline="-32407" dirty="0">
                <a:latin typeface="Microsoft Sans Serif"/>
                <a:cs typeface="Microsoft Sans Serif"/>
              </a:rPr>
              <a:t>C</a:t>
            </a:r>
            <a:r>
              <a:rPr sz="900" spc="-37" baseline="-32407" dirty="0">
                <a:latin typeface="Microsoft Sans Serif"/>
                <a:cs typeface="Microsoft Sans Serif"/>
              </a:rPr>
              <a:t> </a:t>
            </a:r>
            <a:r>
              <a:rPr sz="1000" spc="-15" dirty="0">
                <a:latin typeface="Microsoft Sans Serif"/>
                <a:cs typeface="Microsoft Sans Serif"/>
              </a:rPr>
              <a:t>=</a:t>
            </a:r>
            <a:endParaRPr sz="1000">
              <a:latin typeface="Microsoft Sans Serif"/>
              <a:cs typeface="Microsoft Sans Serif"/>
            </a:endParaRPr>
          </a:p>
        </p:txBody>
      </p:sp>
      <p:sp>
        <p:nvSpPr>
          <p:cNvPr id="29" name="object 29"/>
          <p:cNvSpPr txBox="1"/>
          <p:nvPr/>
        </p:nvSpPr>
        <p:spPr>
          <a:xfrm>
            <a:off x="8766667" y="7715105"/>
            <a:ext cx="98425" cy="166712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1000" spc="-15" dirty="0">
                <a:latin typeface="Microsoft Sans Serif"/>
                <a:cs typeface="Microsoft Sans Serif"/>
              </a:rPr>
              <a:t>=</a:t>
            </a:r>
            <a:endParaRPr sz="1000">
              <a:latin typeface="Microsoft Sans Serif"/>
              <a:cs typeface="Microsoft Sans Serif"/>
            </a:endParaRPr>
          </a:p>
        </p:txBody>
      </p:sp>
      <p:sp>
        <p:nvSpPr>
          <p:cNvPr id="30" name="object 30"/>
          <p:cNvSpPr txBox="1"/>
          <p:nvPr/>
        </p:nvSpPr>
        <p:spPr>
          <a:xfrm>
            <a:off x="10627886" y="7726757"/>
            <a:ext cx="629285" cy="159018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950" spc="-15" dirty="0">
                <a:latin typeface="Microsoft Sans Serif"/>
                <a:cs typeface="Microsoft Sans Serif"/>
              </a:rPr>
              <a:t>=</a:t>
            </a:r>
            <a:r>
              <a:rPr sz="950" spc="-50" dirty="0">
                <a:latin typeface="Microsoft Sans Serif"/>
                <a:cs typeface="Microsoft Sans Serif"/>
              </a:rPr>
              <a:t> </a:t>
            </a:r>
            <a:r>
              <a:rPr sz="950" spc="10" dirty="0">
                <a:latin typeface="Microsoft Sans Serif"/>
                <a:cs typeface="Microsoft Sans Serif"/>
              </a:rPr>
              <a:t>265,39</a:t>
            </a:r>
            <a:r>
              <a:rPr sz="950" spc="-45" dirty="0">
                <a:latin typeface="Microsoft Sans Serif"/>
                <a:cs typeface="Microsoft Sans Serif"/>
              </a:rPr>
              <a:t> </a:t>
            </a:r>
            <a:r>
              <a:rPr sz="950" dirty="0">
                <a:latin typeface="Microsoft Sans Serif"/>
                <a:cs typeface="Microsoft Sans Serif"/>
              </a:rPr>
              <a:t>Ω</a:t>
            </a:r>
            <a:endParaRPr sz="950">
              <a:latin typeface="Microsoft Sans Serif"/>
              <a:cs typeface="Microsoft Sans Serif"/>
            </a:endParaRPr>
          </a:p>
        </p:txBody>
      </p:sp>
      <p:sp>
        <p:nvSpPr>
          <p:cNvPr id="31" name="object 31"/>
          <p:cNvSpPr txBox="1"/>
          <p:nvPr/>
        </p:nvSpPr>
        <p:spPr>
          <a:xfrm>
            <a:off x="7957810" y="8184641"/>
            <a:ext cx="3933825" cy="7594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 algn="just">
              <a:lnSpc>
                <a:spcPct val="120000"/>
              </a:lnSpc>
              <a:spcBef>
                <a:spcPts val="100"/>
              </a:spcBef>
            </a:pPr>
            <a:r>
              <a:rPr sz="1000" spc="15" dirty="0">
                <a:latin typeface="Microsoft Sans Serif"/>
                <a:cs typeface="Microsoft Sans Serif"/>
              </a:rPr>
              <a:t>Para.este.ejemplo,.la.resistencia.es.cero.así.que.la.impedancia.es. </a:t>
            </a:r>
            <a:r>
              <a:rPr sz="1000" spc="-254" dirty="0">
                <a:latin typeface="Microsoft Sans Serif"/>
                <a:cs typeface="Microsoft Sans Serif"/>
              </a:rPr>
              <a:t> </a:t>
            </a:r>
            <a:r>
              <a:rPr sz="1000" spc="15" dirty="0">
                <a:latin typeface="Microsoft Sans Serif"/>
                <a:cs typeface="Microsoft Sans Serif"/>
              </a:rPr>
              <a:t>igual.a.la.reactancia..Si.se.conoce.el.voltaje,.la.ley.de.Ohm.puede. </a:t>
            </a:r>
            <a:r>
              <a:rPr sz="1000" spc="-254" dirty="0">
                <a:latin typeface="Microsoft Sans Serif"/>
                <a:cs typeface="Microsoft Sans Serif"/>
              </a:rPr>
              <a:t> </a:t>
            </a:r>
            <a:r>
              <a:rPr sz="1000" spc="20" dirty="0">
                <a:latin typeface="Microsoft Sans Serif"/>
                <a:cs typeface="Microsoft Sans Serif"/>
              </a:rPr>
              <a:t>utilizarse.para.calcular.la.corriente..Por.ejemplo,.si.el.voltaje.es.</a:t>
            </a:r>
            <a:endParaRPr sz="1000">
              <a:latin typeface="Microsoft Sans Serif"/>
              <a:cs typeface="Microsoft Sans Serif"/>
            </a:endParaRPr>
          </a:p>
          <a:p>
            <a:pPr marL="85725">
              <a:spcBef>
                <a:spcPts val="140"/>
              </a:spcBef>
            </a:pPr>
            <a:r>
              <a:rPr sz="1100" spc="15" dirty="0">
                <a:latin typeface="Microsoft Sans Serif"/>
                <a:cs typeface="Microsoft Sans Serif"/>
              </a:rPr>
              <a:t>0.V,.la.corriente.se.calcula.como.sigue.</a:t>
            </a:r>
            <a:endParaRPr sz="1100">
              <a:latin typeface="Microsoft Sans Serif"/>
              <a:cs typeface="Microsoft Sans Serif"/>
            </a:endParaRPr>
          </a:p>
        </p:txBody>
      </p:sp>
      <p:sp>
        <p:nvSpPr>
          <p:cNvPr id="32" name="object 32"/>
          <p:cNvSpPr txBox="1"/>
          <p:nvPr/>
        </p:nvSpPr>
        <p:spPr>
          <a:xfrm>
            <a:off x="8581164" y="9200768"/>
            <a:ext cx="253365" cy="7437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400" u="sng" spc="5" dirty="0">
                <a:uFill>
                  <a:solidFill>
                    <a:srgbClr val="000000"/>
                  </a:solidFill>
                </a:uFill>
                <a:latin typeface="Microsoft Sans Serif"/>
                <a:cs typeface="Microsoft Sans Serif"/>
              </a:rPr>
              <a:t>10</a:t>
            </a:r>
            <a:r>
              <a:rPr sz="400" u="sng" spc="-5" dirty="0">
                <a:uFill>
                  <a:solidFill>
                    <a:srgbClr val="000000"/>
                  </a:solidFill>
                </a:uFill>
                <a:latin typeface="Microsoft Sans Serif"/>
                <a:cs typeface="Microsoft Sans Serif"/>
              </a:rPr>
              <a:t> </a:t>
            </a:r>
            <a:r>
              <a:rPr sz="400" u="sng" spc="15" dirty="0">
                <a:uFill>
                  <a:solidFill>
                    <a:srgbClr val="000000"/>
                  </a:solidFill>
                </a:uFill>
                <a:latin typeface="Microsoft Sans Serif"/>
                <a:cs typeface="Microsoft Sans Serif"/>
              </a:rPr>
              <a:t>voltio</a:t>
            </a:r>
            <a:r>
              <a:rPr sz="400" spc="-10" dirty="0">
                <a:latin typeface="Microsoft Sans Serif"/>
                <a:cs typeface="Microsoft Sans Serif"/>
              </a:rPr>
              <a:t>s</a:t>
            </a:r>
            <a:endParaRPr sz="400">
              <a:latin typeface="Microsoft Sans Serif"/>
              <a:cs typeface="Microsoft Sans Serif"/>
            </a:endParaRPr>
          </a:p>
        </p:txBody>
      </p:sp>
      <p:sp>
        <p:nvSpPr>
          <p:cNvPr id="33" name="object 33"/>
          <p:cNvSpPr txBox="1"/>
          <p:nvPr/>
        </p:nvSpPr>
        <p:spPr>
          <a:xfrm>
            <a:off x="8208243" y="9276968"/>
            <a:ext cx="756920" cy="166712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  <a:tabLst>
                <a:tab pos="240665" algn="l"/>
              </a:tabLst>
            </a:pPr>
            <a:r>
              <a:rPr sz="1500" spc="-60" baseline="2777" dirty="0">
                <a:latin typeface="Microsoft Sans Serif"/>
                <a:cs typeface="Microsoft Sans Serif"/>
              </a:rPr>
              <a:t>Z	</a:t>
            </a:r>
            <a:r>
              <a:rPr sz="950" spc="10" dirty="0">
                <a:latin typeface="Microsoft Sans Serif"/>
                <a:cs typeface="Microsoft Sans Serif"/>
              </a:rPr>
              <a:t>265.39</a:t>
            </a:r>
            <a:r>
              <a:rPr sz="950" spc="-10" dirty="0">
                <a:latin typeface="Microsoft Sans Serif"/>
                <a:cs typeface="Microsoft Sans Serif"/>
              </a:rPr>
              <a:t> </a:t>
            </a:r>
            <a:r>
              <a:rPr sz="950" dirty="0">
                <a:latin typeface="Microsoft Sans Serif"/>
                <a:cs typeface="Microsoft Sans Serif"/>
              </a:rPr>
              <a:t>Ω</a:t>
            </a:r>
            <a:endParaRPr sz="950">
              <a:latin typeface="Microsoft Sans Serif"/>
              <a:cs typeface="Microsoft Sans Serif"/>
            </a:endParaRPr>
          </a:p>
        </p:txBody>
      </p:sp>
      <p:sp>
        <p:nvSpPr>
          <p:cNvPr id="34" name="object 34"/>
          <p:cNvSpPr txBox="1"/>
          <p:nvPr/>
        </p:nvSpPr>
        <p:spPr>
          <a:xfrm>
            <a:off x="7932410" y="9188725"/>
            <a:ext cx="545465" cy="166712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38100">
              <a:spcBef>
                <a:spcPts val="100"/>
              </a:spcBef>
            </a:pPr>
            <a:r>
              <a:rPr sz="1000" spc="25" dirty="0">
                <a:latin typeface="Microsoft Sans Serif"/>
                <a:cs typeface="Microsoft Sans Serif"/>
              </a:rPr>
              <a:t>yo</a:t>
            </a:r>
            <a:r>
              <a:rPr sz="1000" spc="-50" dirty="0">
                <a:latin typeface="Microsoft Sans Serif"/>
                <a:cs typeface="Microsoft Sans Serif"/>
              </a:rPr>
              <a:t> </a:t>
            </a:r>
            <a:r>
              <a:rPr sz="1000" spc="20" dirty="0">
                <a:latin typeface="Microsoft Sans Serif"/>
                <a:cs typeface="Microsoft Sans Serif"/>
              </a:rPr>
              <a:t>=</a:t>
            </a:r>
            <a:r>
              <a:rPr sz="1500" u="sng" spc="30" baseline="30555" dirty="0">
                <a:uFill>
                  <a:solidFill>
                    <a:srgbClr val="000000"/>
                  </a:solidFill>
                </a:uFill>
                <a:latin typeface="Microsoft Sans Serif"/>
                <a:cs typeface="Microsoft Sans Serif"/>
              </a:rPr>
              <a:t>mi</a:t>
            </a:r>
            <a:r>
              <a:rPr sz="1000" spc="20" dirty="0">
                <a:latin typeface="Microsoft Sans Serif"/>
                <a:cs typeface="Microsoft Sans Serif"/>
              </a:rPr>
              <a:t>=</a:t>
            </a:r>
            <a:endParaRPr sz="1000">
              <a:latin typeface="Microsoft Sans Serif"/>
              <a:cs typeface="Microsoft Sans Serif"/>
            </a:endParaRPr>
          </a:p>
        </p:txBody>
      </p:sp>
      <p:sp>
        <p:nvSpPr>
          <p:cNvPr id="35" name="object 35"/>
          <p:cNvSpPr txBox="1"/>
          <p:nvPr/>
        </p:nvSpPr>
        <p:spPr>
          <a:xfrm>
            <a:off x="9013566" y="9197742"/>
            <a:ext cx="612140" cy="159018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950" spc="-15" dirty="0">
                <a:latin typeface="Microsoft Sans Serif"/>
                <a:cs typeface="Microsoft Sans Serif"/>
              </a:rPr>
              <a:t>=</a:t>
            </a:r>
            <a:r>
              <a:rPr sz="950" spc="-50" dirty="0">
                <a:latin typeface="Microsoft Sans Serif"/>
                <a:cs typeface="Microsoft Sans Serif"/>
              </a:rPr>
              <a:t> </a:t>
            </a:r>
            <a:r>
              <a:rPr sz="950" spc="10" dirty="0">
                <a:latin typeface="Microsoft Sans Serif"/>
                <a:cs typeface="Microsoft Sans Serif"/>
              </a:rPr>
              <a:t>0,0376</a:t>
            </a:r>
            <a:r>
              <a:rPr sz="950" spc="-45" dirty="0">
                <a:latin typeface="Microsoft Sans Serif"/>
                <a:cs typeface="Microsoft Sans Serif"/>
              </a:rPr>
              <a:t> </a:t>
            </a:r>
            <a:r>
              <a:rPr sz="950" spc="-30" dirty="0">
                <a:latin typeface="Microsoft Sans Serif"/>
                <a:cs typeface="Microsoft Sans Serif"/>
              </a:rPr>
              <a:t>A</a:t>
            </a:r>
            <a:endParaRPr sz="950">
              <a:latin typeface="Microsoft Sans Serif"/>
              <a:cs typeface="Microsoft Sans Serif"/>
            </a:endParaRPr>
          </a:p>
        </p:txBody>
      </p:sp>
      <p:sp>
        <p:nvSpPr>
          <p:cNvPr id="36" name="object 36"/>
          <p:cNvSpPr txBox="1"/>
          <p:nvPr/>
        </p:nvSpPr>
        <p:spPr>
          <a:xfrm rot="18900000">
            <a:off x="8586462" y="4695240"/>
            <a:ext cx="741650" cy="11430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900"/>
              </a:lnSpc>
            </a:pPr>
            <a:r>
              <a:rPr sz="900" spc="-35" dirty="0">
                <a:latin typeface="Microsoft Sans Serif"/>
                <a:cs typeface="Microsoft Sans Serif"/>
              </a:rPr>
              <a:t>Z</a:t>
            </a:r>
            <a:r>
              <a:rPr sz="900" spc="-10" dirty="0">
                <a:latin typeface="Microsoft Sans Serif"/>
                <a:cs typeface="Microsoft Sans Serif"/>
              </a:rPr>
              <a:t> </a:t>
            </a:r>
            <a:r>
              <a:rPr sz="900" spc="-15" dirty="0">
                <a:latin typeface="Microsoft Sans Serif"/>
                <a:cs typeface="Microsoft Sans Serif"/>
              </a:rPr>
              <a:t>=</a:t>
            </a:r>
            <a:r>
              <a:rPr sz="900" spc="-10" dirty="0">
                <a:latin typeface="Microsoft Sans Serif"/>
                <a:cs typeface="Microsoft Sans Serif"/>
              </a:rPr>
              <a:t> </a:t>
            </a:r>
            <a:r>
              <a:rPr sz="900" spc="10" dirty="0">
                <a:latin typeface="Microsoft Sans Serif"/>
                <a:cs typeface="Microsoft Sans Serif"/>
              </a:rPr>
              <a:t>14,1421</a:t>
            </a:r>
            <a:r>
              <a:rPr sz="900" spc="-10" dirty="0">
                <a:latin typeface="Microsoft Sans Serif"/>
                <a:cs typeface="Microsoft Sans Serif"/>
              </a:rPr>
              <a:t> </a:t>
            </a:r>
            <a:r>
              <a:rPr sz="900" dirty="0">
                <a:latin typeface="Microsoft Sans Serif"/>
                <a:cs typeface="Microsoft Sans Serif"/>
              </a:rPr>
              <a:t>Ω</a:t>
            </a:r>
            <a:endParaRPr sz="900">
              <a:latin typeface="Microsoft Sans Serif"/>
              <a:cs typeface="Microsoft Sans Serif"/>
            </a:endParaRPr>
          </a:p>
        </p:txBody>
      </p:sp>
    </p:spTree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9861372" y="2371205"/>
            <a:ext cx="1098550" cy="710565"/>
          </a:xfrm>
          <a:custGeom>
            <a:avLst/>
            <a:gdLst/>
            <a:ahLst/>
            <a:cxnLst/>
            <a:rect l="l" t="t" r="r" b="b"/>
            <a:pathLst>
              <a:path w="1098550" h="710564">
                <a:moveTo>
                  <a:pt x="696722" y="647319"/>
                </a:moveTo>
                <a:lnTo>
                  <a:pt x="649374" y="677748"/>
                </a:lnTo>
                <a:lnTo>
                  <a:pt x="602932" y="699352"/>
                </a:lnTo>
                <a:lnTo>
                  <a:pt x="559061" y="710500"/>
                </a:lnTo>
                <a:lnTo>
                  <a:pt x="519430" y="709561"/>
                </a:lnTo>
                <a:lnTo>
                  <a:pt x="475772" y="697576"/>
                </a:lnTo>
                <a:lnTo>
                  <a:pt x="433581" y="674809"/>
                </a:lnTo>
                <a:lnTo>
                  <a:pt x="393299" y="643596"/>
                </a:lnTo>
                <a:lnTo>
                  <a:pt x="355366" y="606272"/>
                </a:lnTo>
                <a:lnTo>
                  <a:pt x="320225" y="565174"/>
                </a:lnTo>
                <a:lnTo>
                  <a:pt x="288317" y="522638"/>
                </a:lnTo>
                <a:lnTo>
                  <a:pt x="260083" y="480999"/>
                </a:lnTo>
                <a:lnTo>
                  <a:pt x="235965" y="442595"/>
                </a:lnTo>
                <a:lnTo>
                  <a:pt x="0" y="3683"/>
                </a:lnTo>
              </a:path>
              <a:path w="1098550" h="710564">
                <a:moveTo>
                  <a:pt x="697750" y="646430"/>
                </a:moveTo>
                <a:lnTo>
                  <a:pt x="737203" y="608722"/>
                </a:lnTo>
                <a:lnTo>
                  <a:pt x="774047" y="566421"/>
                </a:lnTo>
                <a:lnTo>
                  <a:pt x="807622" y="522221"/>
                </a:lnTo>
                <a:lnTo>
                  <a:pt x="837269" y="478819"/>
                </a:lnTo>
                <a:lnTo>
                  <a:pt x="862330" y="438912"/>
                </a:lnTo>
                <a:lnTo>
                  <a:pt x="1098169" y="0"/>
                </a:lnTo>
              </a:path>
            </a:pathLst>
          </a:custGeom>
          <a:ln w="9144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grpSp>
        <p:nvGrpSpPr>
          <p:cNvPr id="3" name="object 3"/>
          <p:cNvGrpSpPr/>
          <p:nvPr/>
        </p:nvGrpSpPr>
        <p:grpSpPr>
          <a:xfrm>
            <a:off x="8217230" y="1609458"/>
            <a:ext cx="2750820" cy="1489710"/>
            <a:chOff x="3162630" y="1609458"/>
            <a:chExt cx="2750820" cy="1489710"/>
          </a:xfrm>
        </p:grpSpPr>
        <p:sp>
          <p:nvSpPr>
            <p:cNvPr id="4" name="object 4"/>
            <p:cNvSpPr/>
            <p:nvPr/>
          </p:nvSpPr>
          <p:spPr>
            <a:xfrm>
              <a:off x="3704920" y="1661210"/>
              <a:ext cx="1099185" cy="711200"/>
            </a:xfrm>
            <a:custGeom>
              <a:avLst/>
              <a:gdLst/>
              <a:ahLst/>
              <a:cxnLst/>
              <a:rect l="l" t="t" r="r" b="b"/>
              <a:pathLst>
                <a:path w="1099185" h="711200">
                  <a:moveTo>
                    <a:pt x="697738" y="63436"/>
                  </a:moveTo>
                  <a:lnTo>
                    <a:pt x="650178" y="33019"/>
                  </a:lnTo>
                  <a:lnTo>
                    <a:pt x="603394" y="11366"/>
                  </a:lnTo>
                  <a:lnTo>
                    <a:pt x="559208" y="0"/>
                  </a:lnTo>
                  <a:lnTo>
                    <a:pt x="519442" y="444"/>
                  </a:lnTo>
                  <a:lnTo>
                    <a:pt x="476077" y="12463"/>
                  </a:lnTo>
                  <a:lnTo>
                    <a:pt x="434105" y="35329"/>
                  </a:lnTo>
                  <a:lnTo>
                    <a:pt x="393960" y="66684"/>
                  </a:lnTo>
                  <a:lnTo>
                    <a:pt x="356082" y="104171"/>
                  </a:lnTo>
                  <a:lnTo>
                    <a:pt x="320906" y="145432"/>
                  </a:lnTo>
                  <a:lnTo>
                    <a:pt x="288871" y="188110"/>
                  </a:lnTo>
                  <a:lnTo>
                    <a:pt x="260411" y="229848"/>
                  </a:lnTo>
                  <a:lnTo>
                    <a:pt x="235965" y="268287"/>
                  </a:lnTo>
                  <a:lnTo>
                    <a:pt x="0" y="707186"/>
                  </a:lnTo>
                </a:path>
                <a:path w="1099185" h="711200">
                  <a:moveTo>
                    <a:pt x="698626" y="64452"/>
                  </a:moveTo>
                  <a:lnTo>
                    <a:pt x="738043" y="102152"/>
                  </a:lnTo>
                  <a:lnTo>
                    <a:pt x="774723" y="144429"/>
                  </a:lnTo>
                  <a:lnTo>
                    <a:pt x="808153" y="188609"/>
                  </a:lnTo>
                  <a:lnTo>
                    <a:pt x="837823" y="232015"/>
                  </a:lnTo>
                  <a:lnTo>
                    <a:pt x="863219" y="271970"/>
                  </a:lnTo>
                  <a:lnTo>
                    <a:pt x="1099058" y="710882"/>
                  </a:lnTo>
                </a:path>
              </a:pathLst>
            </a:custGeom>
            <a:ln w="9144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" name="object 5"/>
            <p:cNvSpPr/>
            <p:nvPr/>
          </p:nvSpPr>
          <p:spPr>
            <a:xfrm>
              <a:off x="3176346" y="1874320"/>
              <a:ext cx="2200275" cy="983615"/>
            </a:xfrm>
            <a:custGeom>
              <a:avLst/>
              <a:gdLst/>
              <a:ahLst/>
              <a:cxnLst/>
              <a:rect l="l" t="t" r="r" b="b"/>
              <a:pathLst>
                <a:path w="2200275" h="983614">
                  <a:moveTo>
                    <a:pt x="1798701" y="939478"/>
                  </a:moveTo>
                  <a:lnTo>
                    <a:pt x="1751298" y="960728"/>
                  </a:lnTo>
                  <a:lnTo>
                    <a:pt x="1704848" y="975710"/>
                  </a:lnTo>
                  <a:lnTo>
                    <a:pt x="1660969" y="983307"/>
                  </a:lnTo>
                  <a:lnTo>
                    <a:pt x="1621282" y="982404"/>
                  </a:lnTo>
                  <a:lnTo>
                    <a:pt x="1571503" y="972239"/>
                  </a:lnTo>
                  <a:lnTo>
                    <a:pt x="1523730" y="952688"/>
                  </a:lnTo>
                  <a:lnTo>
                    <a:pt x="1478616" y="926139"/>
                  </a:lnTo>
                  <a:lnTo>
                    <a:pt x="1436815" y="894982"/>
                  </a:lnTo>
                  <a:lnTo>
                    <a:pt x="1398980" y="861604"/>
                  </a:lnTo>
                  <a:lnTo>
                    <a:pt x="1365763" y="828396"/>
                  </a:lnTo>
                  <a:lnTo>
                    <a:pt x="1337818" y="797746"/>
                  </a:lnTo>
                  <a:lnTo>
                    <a:pt x="1101852" y="494076"/>
                  </a:lnTo>
                </a:path>
                <a:path w="2200275" h="983614">
                  <a:moveTo>
                    <a:pt x="1799589" y="938462"/>
                  </a:moveTo>
                  <a:lnTo>
                    <a:pt x="1848594" y="905519"/>
                  </a:lnTo>
                  <a:lnTo>
                    <a:pt x="1893215" y="868088"/>
                  </a:lnTo>
                  <a:lnTo>
                    <a:pt x="1932172" y="829966"/>
                  </a:lnTo>
                  <a:lnTo>
                    <a:pt x="1964182" y="794952"/>
                  </a:lnTo>
                  <a:lnTo>
                    <a:pt x="2200148" y="491422"/>
                  </a:lnTo>
                </a:path>
                <a:path w="2200275" h="983614">
                  <a:moveTo>
                    <a:pt x="697750" y="44255"/>
                  </a:moveTo>
                  <a:lnTo>
                    <a:pt x="650201" y="22994"/>
                  </a:lnTo>
                  <a:lnTo>
                    <a:pt x="603443" y="7901"/>
                  </a:lnTo>
                  <a:lnTo>
                    <a:pt x="559261" y="0"/>
                  </a:lnTo>
                  <a:lnTo>
                    <a:pt x="519442" y="313"/>
                  </a:lnTo>
                  <a:lnTo>
                    <a:pt x="469985" y="10572"/>
                  </a:lnTo>
                  <a:lnTo>
                    <a:pt x="422427" y="30269"/>
                  </a:lnTo>
                  <a:lnTo>
                    <a:pt x="377420" y="56997"/>
                  </a:lnTo>
                  <a:lnTo>
                    <a:pt x="335617" y="88342"/>
                  </a:lnTo>
                  <a:lnTo>
                    <a:pt x="297672" y="121896"/>
                  </a:lnTo>
                  <a:lnTo>
                    <a:pt x="264237" y="155248"/>
                  </a:lnTo>
                  <a:lnTo>
                    <a:pt x="235965" y="185987"/>
                  </a:lnTo>
                  <a:lnTo>
                    <a:pt x="0" y="489517"/>
                  </a:lnTo>
                </a:path>
                <a:path w="2200275" h="983614">
                  <a:moveTo>
                    <a:pt x="698626" y="45144"/>
                  </a:moveTo>
                  <a:lnTo>
                    <a:pt x="747508" y="78140"/>
                  </a:lnTo>
                  <a:lnTo>
                    <a:pt x="791924" y="115566"/>
                  </a:lnTo>
                  <a:lnTo>
                    <a:pt x="830839" y="153658"/>
                  </a:lnTo>
                  <a:lnTo>
                    <a:pt x="863219" y="188654"/>
                  </a:lnTo>
                  <a:lnTo>
                    <a:pt x="1099185" y="492311"/>
                  </a:lnTo>
                </a:path>
              </a:pathLst>
            </a:custGeom>
            <a:ln w="27432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" name="object 6"/>
            <p:cNvSpPr/>
            <p:nvPr/>
          </p:nvSpPr>
          <p:spPr>
            <a:xfrm>
              <a:off x="3167202" y="1609458"/>
              <a:ext cx="2746375" cy="1489710"/>
            </a:xfrm>
            <a:custGeom>
              <a:avLst/>
              <a:gdLst/>
              <a:ahLst/>
              <a:cxnLst/>
              <a:rect l="l" t="t" r="r" b="b"/>
              <a:pathLst>
                <a:path w="2746375" h="1489710">
                  <a:moveTo>
                    <a:pt x="1905" y="0"/>
                  </a:moveTo>
                  <a:lnTo>
                    <a:pt x="1905" y="1489341"/>
                  </a:lnTo>
                </a:path>
                <a:path w="2746375" h="1489710">
                  <a:moveTo>
                    <a:pt x="0" y="762634"/>
                  </a:moveTo>
                  <a:lnTo>
                    <a:pt x="2745994" y="762634"/>
                  </a:lnTo>
                </a:path>
              </a:pathLst>
            </a:custGeom>
            <a:ln w="9144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" name="object 7"/>
            <p:cNvSpPr/>
            <p:nvPr/>
          </p:nvSpPr>
          <p:spPr>
            <a:xfrm>
              <a:off x="3700348" y="1611363"/>
              <a:ext cx="9525" cy="1487805"/>
            </a:xfrm>
            <a:custGeom>
              <a:avLst/>
              <a:gdLst/>
              <a:ahLst/>
              <a:cxnLst/>
              <a:rect l="l" t="t" r="r" b="b"/>
              <a:pathLst>
                <a:path w="9525" h="1487805">
                  <a:moveTo>
                    <a:pt x="9144" y="0"/>
                  </a:moveTo>
                  <a:lnTo>
                    <a:pt x="0" y="0"/>
                  </a:lnTo>
                  <a:lnTo>
                    <a:pt x="0" y="1487436"/>
                  </a:lnTo>
                  <a:lnTo>
                    <a:pt x="9144" y="1487436"/>
                  </a:lnTo>
                  <a:lnTo>
                    <a:pt x="9144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" name="object 8"/>
            <p:cNvSpPr/>
            <p:nvPr/>
          </p:nvSpPr>
          <p:spPr>
            <a:xfrm>
              <a:off x="4065219" y="2023732"/>
              <a:ext cx="667385" cy="1270"/>
            </a:xfrm>
            <a:custGeom>
              <a:avLst/>
              <a:gdLst/>
              <a:ahLst/>
              <a:cxnLst/>
              <a:rect l="l" t="t" r="r" b="b"/>
              <a:pathLst>
                <a:path w="667385" h="1269">
                  <a:moveTo>
                    <a:pt x="0" y="888"/>
                  </a:moveTo>
                  <a:lnTo>
                    <a:pt x="667359" y="0"/>
                  </a:lnTo>
                </a:path>
              </a:pathLst>
            </a:custGeom>
            <a:ln w="9144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9" name="object 9"/>
          <p:cNvSpPr/>
          <p:nvPr/>
        </p:nvSpPr>
        <p:spPr>
          <a:xfrm>
            <a:off x="11687581" y="1702524"/>
            <a:ext cx="0" cy="282575"/>
          </a:xfrm>
          <a:custGeom>
            <a:avLst/>
            <a:gdLst/>
            <a:ahLst/>
            <a:cxnLst/>
            <a:rect l="l" t="t" r="r" b="b"/>
            <a:pathLst>
              <a:path h="282575">
                <a:moveTo>
                  <a:pt x="0" y="0"/>
                </a:moveTo>
                <a:lnTo>
                  <a:pt x="0" y="282575"/>
                </a:lnTo>
              </a:path>
            </a:pathLst>
          </a:custGeom>
          <a:ln w="12700">
            <a:solidFill>
              <a:srgbClr val="636466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" name="object 10"/>
          <p:cNvSpPr/>
          <p:nvPr/>
        </p:nvSpPr>
        <p:spPr>
          <a:xfrm>
            <a:off x="11773306" y="1702524"/>
            <a:ext cx="0" cy="282575"/>
          </a:xfrm>
          <a:custGeom>
            <a:avLst/>
            <a:gdLst/>
            <a:ahLst/>
            <a:cxnLst/>
            <a:rect l="l" t="t" r="r" b="b"/>
            <a:pathLst>
              <a:path h="282575">
                <a:moveTo>
                  <a:pt x="0" y="0"/>
                </a:moveTo>
                <a:lnTo>
                  <a:pt x="0" y="282575"/>
                </a:lnTo>
              </a:path>
            </a:pathLst>
          </a:custGeom>
          <a:ln w="12700">
            <a:solidFill>
              <a:srgbClr val="636466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grpSp>
        <p:nvGrpSpPr>
          <p:cNvPr id="11" name="object 11"/>
          <p:cNvGrpSpPr/>
          <p:nvPr/>
        </p:nvGrpSpPr>
        <p:grpSpPr>
          <a:xfrm>
            <a:off x="11159464" y="1838007"/>
            <a:ext cx="952500" cy="1016000"/>
            <a:chOff x="6104864" y="1838007"/>
            <a:chExt cx="952500" cy="1016000"/>
          </a:xfrm>
        </p:grpSpPr>
        <p:sp>
          <p:nvSpPr>
            <p:cNvPr id="12" name="object 12"/>
            <p:cNvSpPr/>
            <p:nvPr/>
          </p:nvSpPr>
          <p:spPr>
            <a:xfrm>
              <a:off x="6272072" y="1844357"/>
              <a:ext cx="779145" cy="1003300"/>
            </a:xfrm>
            <a:custGeom>
              <a:avLst/>
              <a:gdLst/>
              <a:ahLst/>
              <a:cxnLst/>
              <a:rect l="l" t="t" r="r" b="b"/>
              <a:pathLst>
                <a:path w="779145" h="1003300">
                  <a:moveTo>
                    <a:pt x="2209" y="357454"/>
                  </a:moveTo>
                  <a:lnTo>
                    <a:pt x="2209" y="0"/>
                  </a:lnTo>
                  <a:lnTo>
                    <a:pt x="355600" y="0"/>
                  </a:lnTo>
                </a:path>
                <a:path w="779145" h="1003300">
                  <a:moveTo>
                    <a:pt x="448741" y="0"/>
                  </a:moveTo>
                  <a:lnTo>
                    <a:pt x="778941" y="0"/>
                  </a:lnTo>
                  <a:lnTo>
                    <a:pt x="778941" y="1003300"/>
                  </a:lnTo>
                  <a:lnTo>
                    <a:pt x="0" y="1003300"/>
                  </a:lnTo>
                  <a:lnTo>
                    <a:pt x="0" y="673417"/>
                  </a:lnTo>
                </a:path>
              </a:pathLst>
            </a:custGeom>
            <a:ln w="12700">
              <a:solidFill>
                <a:srgbClr val="636466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13" name="object 13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6145123" y="2265730"/>
              <a:ext cx="252602" cy="192303"/>
            </a:xfrm>
            <a:prstGeom prst="rect">
              <a:avLst/>
            </a:prstGeom>
          </p:spPr>
        </p:pic>
        <p:sp>
          <p:nvSpPr>
            <p:cNvPr id="14" name="object 14"/>
            <p:cNvSpPr/>
            <p:nvPr/>
          </p:nvSpPr>
          <p:spPr>
            <a:xfrm>
              <a:off x="6111214" y="2198890"/>
              <a:ext cx="317500" cy="317500"/>
            </a:xfrm>
            <a:custGeom>
              <a:avLst/>
              <a:gdLst/>
              <a:ahLst/>
              <a:cxnLst/>
              <a:rect l="l" t="t" r="r" b="b"/>
              <a:pathLst>
                <a:path w="317500" h="317500">
                  <a:moveTo>
                    <a:pt x="317500" y="158750"/>
                  </a:moveTo>
                  <a:lnTo>
                    <a:pt x="309406" y="208924"/>
                  </a:lnTo>
                  <a:lnTo>
                    <a:pt x="286868" y="252502"/>
                  </a:lnTo>
                  <a:lnTo>
                    <a:pt x="252502" y="286868"/>
                  </a:lnTo>
                  <a:lnTo>
                    <a:pt x="208924" y="309406"/>
                  </a:lnTo>
                  <a:lnTo>
                    <a:pt x="158750" y="317500"/>
                  </a:lnTo>
                  <a:lnTo>
                    <a:pt x="108575" y="309406"/>
                  </a:lnTo>
                  <a:lnTo>
                    <a:pt x="64997" y="286868"/>
                  </a:lnTo>
                  <a:lnTo>
                    <a:pt x="30631" y="252502"/>
                  </a:lnTo>
                  <a:lnTo>
                    <a:pt x="8093" y="208924"/>
                  </a:lnTo>
                  <a:lnTo>
                    <a:pt x="0" y="158750"/>
                  </a:lnTo>
                  <a:lnTo>
                    <a:pt x="8093" y="108570"/>
                  </a:lnTo>
                  <a:lnTo>
                    <a:pt x="30631" y="64991"/>
                  </a:lnTo>
                  <a:lnTo>
                    <a:pt x="64997" y="30627"/>
                  </a:lnTo>
                  <a:lnTo>
                    <a:pt x="108575" y="8092"/>
                  </a:lnTo>
                  <a:lnTo>
                    <a:pt x="158750" y="0"/>
                  </a:lnTo>
                  <a:lnTo>
                    <a:pt x="208924" y="8092"/>
                  </a:lnTo>
                  <a:lnTo>
                    <a:pt x="252502" y="30627"/>
                  </a:lnTo>
                  <a:lnTo>
                    <a:pt x="286868" y="64991"/>
                  </a:lnTo>
                  <a:lnTo>
                    <a:pt x="309406" y="108570"/>
                  </a:lnTo>
                  <a:lnTo>
                    <a:pt x="317500" y="158750"/>
                  </a:lnTo>
                  <a:close/>
                </a:path>
              </a:pathLst>
            </a:custGeom>
            <a:ln w="12700">
              <a:solidFill>
                <a:srgbClr val="636466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5" name="object 15"/>
          <p:cNvSpPr/>
          <p:nvPr/>
        </p:nvSpPr>
        <p:spPr>
          <a:xfrm>
            <a:off x="9617913" y="5903697"/>
            <a:ext cx="1098550" cy="710565"/>
          </a:xfrm>
          <a:custGeom>
            <a:avLst/>
            <a:gdLst/>
            <a:ahLst/>
            <a:cxnLst/>
            <a:rect l="l" t="t" r="r" b="b"/>
            <a:pathLst>
              <a:path w="1098550" h="710565">
                <a:moveTo>
                  <a:pt x="696849" y="647306"/>
                </a:moveTo>
                <a:lnTo>
                  <a:pt x="649446" y="677728"/>
                </a:lnTo>
                <a:lnTo>
                  <a:pt x="602996" y="699328"/>
                </a:lnTo>
                <a:lnTo>
                  <a:pt x="559117" y="710474"/>
                </a:lnTo>
                <a:lnTo>
                  <a:pt x="519430" y="709536"/>
                </a:lnTo>
                <a:lnTo>
                  <a:pt x="475777" y="697555"/>
                </a:lnTo>
                <a:lnTo>
                  <a:pt x="433597" y="674789"/>
                </a:lnTo>
                <a:lnTo>
                  <a:pt x="393329" y="643577"/>
                </a:lnTo>
                <a:lnTo>
                  <a:pt x="355409" y="606253"/>
                </a:lnTo>
                <a:lnTo>
                  <a:pt x="320275" y="565155"/>
                </a:lnTo>
                <a:lnTo>
                  <a:pt x="288365" y="522620"/>
                </a:lnTo>
                <a:lnTo>
                  <a:pt x="260116" y="480983"/>
                </a:lnTo>
                <a:lnTo>
                  <a:pt x="235966" y="442582"/>
                </a:lnTo>
                <a:lnTo>
                  <a:pt x="0" y="3670"/>
                </a:lnTo>
              </a:path>
              <a:path w="1098550" h="710565">
                <a:moveTo>
                  <a:pt x="697750" y="646417"/>
                </a:moveTo>
                <a:lnTo>
                  <a:pt x="737263" y="608704"/>
                </a:lnTo>
                <a:lnTo>
                  <a:pt x="774135" y="566399"/>
                </a:lnTo>
                <a:lnTo>
                  <a:pt x="807708" y="522199"/>
                </a:lnTo>
                <a:lnTo>
                  <a:pt x="837325" y="478800"/>
                </a:lnTo>
                <a:lnTo>
                  <a:pt x="862330" y="438899"/>
                </a:lnTo>
                <a:lnTo>
                  <a:pt x="1098169" y="0"/>
                </a:lnTo>
              </a:path>
            </a:pathLst>
          </a:custGeom>
          <a:ln w="9144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grpSp>
        <p:nvGrpSpPr>
          <p:cNvPr id="16" name="object 16"/>
          <p:cNvGrpSpPr/>
          <p:nvPr/>
        </p:nvGrpSpPr>
        <p:grpSpPr>
          <a:xfrm>
            <a:off x="8240865" y="5141939"/>
            <a:ext cx="2738755" cy="1517015"/>
            <a:chOff x="3186264" y="5141938"/>
            <a:chExt cx="2738755" cy="1517015"/>
          </a:xfrm>
        </p:grpSpPr>
        <p:sp>
          <p:nvSpPr>
            <p:cNvPr id="17" name="object 17"/>
            <p:cNvSpPr/>
            <p:nvPr/>
          </p:nvSpPr>
          <p:spPr>
            <a:xfrm>
              <a:off x="3461461" y="5193690"/>
              <a:ext cx="1099185" cy="711200"/>
            </a:xfrm>
            <a:custGeom>
              <a:avLst/>
              <a:gdLst/>
              <a:ahLst/>
              <a:cxnLst/>
              <a:rect l="l" t="t" r="r" b="b"/>
              <a:pathLst>
                <a:path w="1099185" h="711200">
                  <a:moveTo>
                    <a:pt x="697750" y="63436"/>
                  </a:moveTo>
                  <a:lnTo>
                    <a:pt x="650207" y="33019"/>
                  </a:lnTo>
                  <a:lnTo>
                    <a:pt x="603448" y="11366"/>
                  </a:lnTo>
                  <a:lnTo>
                    <a:pt x="559263" y="0"/>
                  </a:lnTo>
                  <a:lnTo>
                    <a:pt x="519442" y="444"/>
                  </a:lnTo>
                  <a:lnTo>
                    <a:pt x="476081" y="12463"/>
                  </a:lnTo>
                  <a:lnTo>
                    <a:pt x="434110" y="35329"/>
                  </a:lnTo>
                  <a:lnTo>
                    <a:pt x="393966" y="66684"/>
                  </a:lnTo>
                  <a:lnTo>
                    <a:pt x="356087" y="104171"/>
                  </a:lnTo>
                  <a:lnTo>
                    <a:pt x="320910" y="145432"/>
                  </a:lnTo>
                  <a:lnTo>
                    <a:pt x="288872" y="188110"/>
                  </a:lnTo>
                  <a:lnTo>
                    <a:pt x="260412" y="229848"/>
                  </a:lnTo>
                  <a:lnTo>
                    <a:pt x="235966" y="268287"/>
                  </a:lnTo>
                  <a:lnTo>
                    <a:pt x="0" y="707199"/>
                  </a:lnTo>
                </a:path>
                <a:path w="1099185" h="711200">
                  <a:moveTo>
                    <a:pt x="698626" y="64465"/>
                  </a:moveTo>
                  <a:lnTo>
                    <a:pt x="738055" y="102158"/>
                  </a:lnTo>
                  <a:lnTo>
                    <a:pt x="774759" y="144432"/>
                  </a:lnTo>
                  <a:lnTo>
                    <a:pt x="808208" y="188610"/>
                  </a:lnTo>
                  <a:lnTo>
                    <a:pt x="837871" y="232015"/>
                  </a:lnTo>
                  <a:lnTo>
                    <a:pt x="863219" y="271970"/>
                  </a:lnTo>
                  <a:lnTo>
                    <a:pt x="1099185" y="710895"/>
                  </a:lnTo>
                </a:path>
              </a:pathLst>
            </a:custGeom>
            <a:ln w="9144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8" name="object 18"/>
            <p:cNvSpPr/>
            <p:nvPr/>
          </p:nvSpPr>
          <p:spPr>
            <a:xfrm>
              <a:off x="3199980" y="5406800"/>
              <a:ext cx="2200275" cy="983615"/>
            </a:xfrm>
            <a:custGeom>
              <a:avLst/>
              <a:gdLst/>
              <a:ahLst/>
              <a:cxnLst/>
              <a:rect l="l" t="t" r="r" b="b"/>
              <a:pathLst>
                <a:path w="2200275" h="983614">
                  <a:moveTo>
                    <a:pt x="1798561" y="939478"/>
                  </a:moveTo>
                  <a:lnTo>
                    <a:pt x="1751214" y="960723"/>
                  </a:lnTo>
                  <a:lnTo>
                    <a:pt x="1704771" y="975705"/>
                  </a:lnTo>
                  <a:lnTo>
                    <a:pt x="1660901" y="983305"/>
                  </a:lnTo>
                  <a:lnTo>
                    <a:pt x="1621269" y="982404"/>
                  </a:lnTo>
                  <a:lnTo>
                    <a:pt x="1571483" y="972235"/>
                  </a:lnTo>
                  <a:lnTo>
                    <a:pt x="1523695" y="952682"/>
                  </a:lnTo>
                  <a:lnTo>
                    <a:pt x="1478564" y="926134"/>
                  </a:lnTo>
                  <a:lnTo>
                    <a:pt x="1436749" y="894978"/>
                  </a:lnTo>
                  <a:lnTo>
                    <a:pt x="1398911" y="861602"/>
                  </a:lnTo>
                  <a:lnTo>
                    <a:pt x="1365710" y="828396"/>
                  </a:lnTo>
                  <a:lnTo>
                    <a:pt x="1337805" y="797746"/>
                  </a:lnTo>
                  <a:lnTo>
                    <a:pt x="1101839" y="494089"/>
                  </a:lnTo>
                </a:path>
                <a:path w="2200275" h="983614">
                  <a:moveTo>
                    <a:pt x="1799577" y="938462"/>
                  </a:moveTo>
                  <a:lnTo>
                    <a:pt x="1848519" y="905519"/>
                  </a:lnTo>
                  <a:lnTo>
                    <a:pt x="1893122" y="868088"/>
                  </a:lnTo>
                  <a:lnTo>
                    <a:pt x="1932101" y="829966"/>
                  </a:lnTo>
                  <a:lnTo>
                    <a:pt x="1964169" y="794952"/>
                  </a:lnTo>
                  <a:lnTo>
                    <a:pt x="2200008" y="491435"/>
                  </a:lnTo>
                </a:path>
                <a:path w="2200275" h="983614">
                  <a:moveTo>
                    <a:pt x="697725" y="44255"/>
                  </a:moveTo>
                  <a:lnTo>
                    <a:pt x="650167" y="22994"/>
                  </a:lnTo>
                  <a:lnTo>
                    <a:pt x="603384" y="7901"/>
                  </a:lnTo>
                  <a:lnTo>
                    <a:pt x="559195" y="0"/>
                  </a:lnTo>
                  <a:lnTo>
                    <a:pt x="519417" y="313"/>
                  </a:lnTo>
                  <a:lnTo>
                    <a:pt x="469969" y="10572"/>
                  </a:lnTo>
                  <a:lnTo>
                    <a:pt x="422418" y="30269"/>
                  </a:lnTo>
                  <a:lnTo>
                    <a:pt x="377415" y="56997"/>
                  </a:lnTo>
                  <a:lnTo>
                    <a:pt x="335615" y="88342"/>
                  </a:lnTo>
                  <a:lnTo>
                    <a:pt x="297672" y="121896"/>
                  </a:lnTo>
                  <a:lnTo>
                    <a:pt x="264237" y="155248"/>
                  </a:lnTo>
                  <a:lnTo>
                    <a:pt x="235966" y="185987"/>
                  </a:lnTo>
                  <a:lnTo>
                    <a:pt x="0" y="489530"/>
                  </a:lnTo>
                </a:path>
                <a:path w="2200275" h="983614">
                  <a:moveTo>
                    <a:pt x="698614" y="45144"/>
                  </a:moveTo>
                  <a:lnTo>
                    <a:pt x="747477" y="78140"/>
                  </a:lnTo>
                  <a:lnTo>
                    <a:pt x="791864" y="115566"/>
                  </a:lnTo>
                  <a:lnTo>
                    <a:pt x="830773" y="153658"/>
                  </a:lnTo>
                  <a:lnTo>
                    <a:pt x="863206" y="188654"/>
                  </a:lnTo>
                  <a:lnTo>
                    <a:pt x="1099045" y="492311"/>
                  </a:lnTo>
                </a:path>
              </a:pathLst>
            </a:custGeom>
            <a:ln w="27432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9" name="object 19"/>
            <p:cNvSpPr/>
            <p:nvPr/>
          </p:nvSpPr>
          <p:spPr>
            <a:xfrm>
              <a:off x="3192602" y="5141938"/>
              <a:ext cx="2732405" cy="1513840"/>
            </a:xfrm>
            <a:custGeom>
              <a:avLst/>
              <a:gdLst/>
              <a:ahLst/>
              <a:cxnLst/>
              <a:rect l="l" t="t" r="r" b="b"/>
              <a:pathLst>
                <a:path w="2732404" h="1513840">
                  <a:moveTo>
                    <a:pt x="1905" y="0"/>
                  </a:moveTo>
                  <a:lnTo>
                    <a:pt x="1905" y="1513331"/>
                  </a:lnTo>
                </a:path>
                <a:path w="2732404" h="1513840">
                  <a:moveTo>
                    <a:pt x="0" y="762647"/>
                  </a:moveTo>
                  <a:lnTo>
                    <a:pt x="2732278" y="762647"/>
                  </a:lnTo>
                </a:path>
              </a:pathLst>
            </a:custGeom>
            <a:ln w="9144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0" name="object 20"/>
            <p:cNvSpPr/>
            <p:nvPr/>
          </p:nvSpPr>
          <p:spPr>
            <a:xfrm>
              <a:off x="3462362" y="5145621"/>
              <a:ext cx="0" cy="1513840"/>
            </a:xfrm>
            <a:custGeom>
              <a:avLst/>
              <a:gdLst/>
              <a:ahLst/>
              <a:cxnLst/>
              <a:rect l="l" t="t" r="r" b="b"/>
              <a:pathLst>
                <a:path h="1513840">
                  <a:moveTo>
                    <a:pt x="0" y="0"/>
                  </a:moveTo>
                  <a:lnTo>
                    <a:pt x="0" y="1513332"/>
                  </a:lnTo>
                </a:path>
              </a:pathLst>
            </a:custGeom>
            <a:ln w="9144">
              <a:solidFill>
                <a:srgbClr val="000000"/>
              </a:solidFill>
              <a:prstDash val="dot"/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1" name="object 21"/>
            <p:cNvSpPr/>
            <p:nvPr/>
          </p:nvSpPr>
          <p:spPr>
            <a:xfrm>
              <a:off x="4100652" y="5601932"/>
              <a:ext cx="539115" cy="1270"/>
            </a:xfrm>
            <a:custGeom>
              <a:avLst/>
              <a:gdLst/>
              <a:ahLst/>
              <a:cxnLst/>
              <a:rect l="l" t="t" r="r" b="b"/>
              <a:pathLst>
                <a:path w="539114" h="1270">
                  <a:moveTo>
                    <a:pt x="0" y="888"/>
                  </a:moveTo>
                  <a:lnTo>
                    <a:pt x="538962" y="0"/>
                  </a:lnTo>
                </a:path>
              </a:pathLst>
            </a:custGeom>
            <a:ln w="9144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22" name="object 22"/>
          <p:cNvGrpSpPr/>
          <p:nvPr/>
        </p:nvGrpSpPr>
        <p:grpSpPr>
          <a:xfrm>
            <a:off x="11118189" y="5212041"/>
            <a:ext cx="937894" cy="1286510"/>
            <a:chOff x="6063589" y="5212041"/>
            <a:chExt cx="937894" cy="1286510"/>
          </a:xfrm>
        </p:grpSpPr>
        <p:pic>
          <p:nvPicPr>
            <p:cNvPr id="23" name="object 23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6103848" y="5818632"/>
              <a:ext cx="252602" cy="192303"/>
            </a:xfrm>
            <a:prstGeom prst="rect">
              <a:avLst/>
            </a:prstGeom>
          </p:spPr>
        </p:pic>
        <p:sp>
          <p:nvSpPr>
            <p:cNvPr id="24" name="object 24"/>
            <p:cNvSpPr/>
            <p:nvPr/>
          </p:nvSpPr>
          <p:spPr>
            <a:xfrm>
              <a:off x="6069939" y="5212041"/>
              <a:ext cx="925194" cy="1280160"/>
            </a:xfrm>
            <a:custGeom>
              <a:avLst/>
              <a:gdLst/>
              <a:ahLst/>
              <a:cxnLst/>
              <a:rect l="l" t="t" r="r" b="b"/>
              <a:pathLst>
                <a:path w="925195" h="1280160">
                  <a:moveTo>
                    <a:pt x="157759" y="858634"/>
                  </a:moveTo>
                  <a:lnTo>
                    <a:pt x="157759" y="1195654"/>
                  </a:lnTo>
                  <a:lnTo>
                    <a:pt x="328714" y="1195654"/>
                  </a:lnTo>
                  <a:lnTo>
                    <a:pt x="363016" y="1276337"/>
                  </a:lnTo>
                  <a:lnTo>
                    <a:pt x="409562" y="1133475"/>
                  </a:lnTo>
                  <a:lnTo>
                    <a:pt x="459460" y="1279829"/>
                  </a:lnTo>
                  <a:lnTo>
                    <a:pt x="523862" y="1133475"/>
                  </a:lnTo>
                  <a:lnTo>
                    <a:pt x="578891" y="1277404"/>
                  </a:lnTo>
                  <a:lnTo>
                    <a:pt x="633933" y="1133475"/>
                  </a:lnTo>
                  <a:lnTo>
                    <a:pt x="685050" y="1279829"/>
                  </a:lnTo>
                  <a:lnTo>
                    <a:pt x="755053" y="1125753"/>
                  </a:lnTo>
                  <a:lnTo>
                    <a:pt x="786866" y="1195654"/>
                  </a:lnTo>
                  <a:lnTo>
                    <a:pt x="924928" y="1195654"/>
                  </a:lnTo>
                  <a:lnTo>
                    <a:pt x="924928" y="150291"/>
                  </a:lnTo>
                  <a:lnTo>
                    <a:pt x="583133" y="150291"/>
                  </a:lnTo>
                </a:path>
                <a:path w="925195" h="1280160">
                  <a:moveTo>
                    <a:pt x="498475" y="150291"/>
                  </a:moveTo>
                  <a:lnTo>
                    <a:pt x="159804" y="150291"/>
                  </a:lnTo>
                  <a:lnTo>
                    <a:pt x="159804" y="545833"/>
                  </a:lnTo>
                </a:path>
                <a:path w="925195" h="1280160">
                  <a:moveTo>
                    <a:pt x="495300" y="0"/>
                  </a:moveTo>
                  <a:lnTo>
                    <a:pt x="495300" y="282575"/>
                  </a:lnTo>
                </a:path>
                <a:path w="925195" h="1280160">
                  <a:moveTo>
                    <a:pt x="581025" y="0"/>
                  </a:moveTo>
                  <a:lnTo>
                    <a:pt x="581025" y="282575"/>
                  </a:lnTo>
                </a:path>
                <a:path w="925195" h="1280160">
                  <a:moveTo>
                    <a:pt x="317500" y="698500"/>
                  </a:moveTo>
                  <a:lnTo>
                    <a:pt x="309406" y="748674"/>
                  </a:lnTo>
                  <a:lnTo>
                    <a:pt x="286868" y="792252"/>
                  </a:lnTo>
                  <a:lnTo>
                    <a:pt x="252502" y="826618"/>
                  </a:lnTo>
                  <a:lnTo>
                    <a:pt x="208924" y="849156"/>
                  </a:lnTo>
                  <a:lnTo>
                    <a:pt x="158750" y="857250"/>
                  </a:lnTo>
                  <a:lnTo>
                    <a:pt x="108575" y="849156"/>
                  </a:lnTo>
                  <a:lnTo>
                    <a:pt x="64997" y="826618"/>
                  </a:lnTo>
                  <a:lnTo>
                    <a:pt x="30631" y="792252"/>
                  </a:lnTo>
                  <a:lnTo>
                    <a:pt x="8093" y="748674"/>
                  </a:lnTo>
                  <a:lnTo>
                    <a:pt x="0" y="698500"/>
                  </a:lnTo>
                  <a:lnTo>
                    <a:pt x="8093" y="648320"/>
                  </a:lnTo>
                  <a:lnTo>
                    <a:pt x="30631" y="604741"/>
                  </a:lnTo>
                  <a:lnTo>
                    <a:pt x="64997" y="570377"/>
                  </a:lnTo>
                  <a:lnTo>
                    <a:pt x="108575" y="547842"/>
                  </a:lnTo>
                  <a:lnTo>
                    <a:pt x="158750" y="539750"/>
                  </a:lnTo>
                  <a:lnTo>
                    <a:pt x="208924" y="547842"/>
                  </a:lnTo>
                  <a:lnTo>
                    <a:pt x="252502" y="570377"/>
                  </a:lnTo>
                  <a:lnTo>
                    <a:pt x="286868" y="604741"/>
                  </a:lnTo>
                  <a:lnTo>
                    <a:pt x="309406" y="648320"/>
                  </a:lnTo>
                  <a:lnTo>
                    <a:pt x="317500" y="698500"/>
                  </a:lnTo>
                  <a:close/>
                </a:path>
              </a:pathLst>
            </a:custGeom>
            <a:ln w="12700">
              <a:solidFill>
                <a:srgbClr val="636466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25" name="object 25"/>
          <p:cNvSpPr/>
          <p:nvPr/>
        </p:nvSpPr>
        <p:spPr>
          <a:xfrm>
            <a:off x="8203794" y="7517993"/>
            <a:ext cx="593725" cy="160020"/>
          </a:xfrm>
          <a:custGeom>
            <a:avLst/>
            <a:gdLst/>
            <a:ahLst/>
            <a:cxnLst/>
            <a:rect l="l" t="t" r="r" b="b"/>
            <a:pathLst>
              <a:path w="593725" h="160020">
                <a:moveTo>
                  <a:pt x="0" y="116027"/>
                </a:moveTo>
                <a:lnTo>
                  <a:pt x="22961" y="116027"/>
                </a:lnTo>
                <a:lnTo>
                  <a:pt x="55613" y="159537"/>
                </a:lnTo>
                <a:lnTo>
                  <a:pt x="73088" y="774"/>
                </a:lnTo>
                <a:lnTo>
                  <a:pt x="593217" y="0"/>
                </a:lnTo>
              </a:path>
            </a:pathLst>
          </a:custGeom>
          <a:ln w="12700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6" name="object 26"/>
          <p:cNvSpPr/>
          <p:nvPr/>
        </p:nvSpPr>
        <p:spPr>
          <a:xfrm>
            <a:off x="8203794" y="8526018"/>
            <a:ext cx="593725" cy="160020"/>
          </a:xfrm>
          <a:custGeom>
            <a:avLst/>
            <a:gdLst/>
            <a:ahLst/>
            <a:cxnLst/>
            <a:rect l="l" t="t" r="r" b="b"/>
            <a:pathLst>
              <a:path w="593725" h="160020">
                <a:moveTo>
                  <a:pt x="0" y="116027"/>
                </a:moveTo>
                <a:lnTo>
                  <a:pt x="22961" y="116027"/>
                </a:lnTo>
                <a:lnTo>
                  <a:pt x="55613" y="159537"/>
                </a:lnTo>
                <a:lnTo>
                  <a:pt x="73088" y="761"/>
                </a:lnTo>
                <a:lnTo>
                  <a:pt x="593217" y="0"/>
                </a:lnTo>
              </a:path>
            </a:pathLst>
          </a:custGeom>
          <a:ln w="12699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7" name="object 27"/>
          <p:cNvSpPr/>
          <p:nvPr/>
        </p:nvSpPr>
        <p:spPr>
          <a:xfrm>
            <a:off x="8984843" y="8526018"/>
            <a:ext cx="353060" cy="160020"/>
          </a:xfrm>
          <a:custGeom>
            <a:avLst/>
            <a:gdLst/>
            <a:ahLst/>
            <a:cxnLst/>
            <a:rect l="l" t="t" r="r" b="b"/>
            <a:pathLst>
              <a:path w="353060" h="160020">
                <a:moveTo>
                  <a:pt x="0" y="116027"/>
                </a:moveTo>
                <a:lnTo>
                  <a:pt x="22961" y="116027"/>
                </a:lnTo>
                <a:lnTo>
                  <a:pt x="55600" y="159537"/>
                </a:lnTo>
                <a:lnTo>
                  <a:pt x="73088" y="761"/>
                </a:lnTo>
                <a:lnTo>
                  <a:pt x="352653" y="0"/>
                </a:lnTo>
              </a:path>
            </a:pathLst>
          </a:custGeom>
          <a:ln w="12700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8" name="object 28"/>
          <p:cNvSpPr txBox="1"/>
          <p:nvPr/>
        </p:nvSpPr>
        <p:spPr>
          <a:xfrm>
            <a:off x="5761939" y="507084"/>
            <a:ext cx="1927860" cy="182101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1100" b="1" spc="-25" dirty="0">
                <a:latin typeface="Arial"/>
                <a:cs typeface="Arial"/>
              </a:rPr>
              <a:t>Fases</a:t>
            </a:r>
            <a:r>
              <a:rPr sz="1100" b="1" spc="-35" dirty="0">
                <a:latin typeface="Arial"/>
                <a:cs typeface="Arial"/>
              </a:rPr>
              <a:t> </a:t>
            </a:r>
            <a:r>
              <a:rPr sz="1100" b="1" spc="30" dirty="0">
                <a:latin typeface="Arial"/>
                <a:cs typeface="Arial"/>
              </a:rPr>
              <a:t>de</a:t>
            </a:r>
            <a:r>
              <a:rPr sz="1100" b="1" spc="-35" dirty="0">
                <a:latin typeface="Arial"/>
                <a:cs typeface="Arial"/>
              </a:rPr>
              <a:t> </a:t>
            </a:r>
            <a:r>
              <a:rPr sz="1100" b="1" spc="40" dirty="0">
                <a:latin typeface="Arial"/>
                <a:cs typeface="Arial"/>
              </a:rPr>
              <a:t>corriente</a:t>
            </a:r>
            <a:r>
              <a:rPr sz="1100" b="1" spc="-30" dirty="0">
                <a:latin typeface="Arial"/>
                <a:cs typeface="Arial"/>
              </a:rPr>
              <a:t> </a:t>
            </a:r>
            <a:r>
              <a:rPr sz="1100" b="1" spc="10" dirty="0">
                <a:latin typeface="Arial"/>
                <a:cs typeface="Arial"/>
              </a:rPr>
              <a:t>y</a:t>
            </a:r>
            <a:r>
              <a:rPr sz="1100" b="1" spc="-35" dirty="0">
                <a:latin typeface="Arial"/>
                <a:cs typeface="Arial"/>
              </a:rPr>
              <a:t> </a:t>
            </a:r>
            <a:r>
              <a:rPr sz="1100" b="1" spc="40" dirty="0">
                <a:latin typeface="Arial"/>
                <a:cs typeface="Arial"/>
              </a:rPr>
              <a:t>voltaje</a:t>
            </a:r>
            <a:endParaRPr sz="1100">
              <a:latin typeface="Arial"/>
              <a:cs typeface="Arial"/>
            </a:endParaRPr>
          </a:p>
        </p:txBody>
      </p:sp>
      <p:sp>
        <p:nvSpPr>
          <p:cNvPr id="50" name="object 50"/>
          <p:cNvSpPr txBox="1">
            <a:spLocks noGrp="1"/>
          </p:cNvSpPr>
          <p:nvPr>
            <p:ph type="sldNum" sz="quarter" idx="7"/>
          </p:nvPr>
        </p:nvSpPr>
        <p:spPr>
          <a:xfrm>
            <a:off x="19020783" y="9462820"/>
            <a:ext cx="577061" cy="207749"/>
          </a:xfrm>
          <a:prstGeom prst="rect">
            <a:avLst/>
          </a:prstGeom>
        </p:spPr>
        <p:txBody>
          <a:bodyPr vert="horz" wrap="square" lIns="0" tIns="22860" rIns="0" bIns="0" rtlCol="0">
            <a:spAutoFit/>
          </a:bodyPr>
          <a:lstStyle/>
          <a:p>
            <a:pPr marL="38100">
              <a:spcBef>
                <a:spcPts val="180"/>
              </a:spcBef>
            </a:pPr>
            <a:fld id="{81D60167-4931-47E6-BA6A-407CBD079E47}" type="slidenum">
              <a:rPr spc="15" dirty="0"/>
              <a:pPr marL="38100">
                <a:spcBef>
                  <a:spcPts val="180"/>
                </a:spcBef>
              </a:pPr>
              <a:t>38</a:t>
            </a:fld>
            <a:endParaRPr spc="15" dirty="0"/>
          </a:p>
        </p:txBody>
      </p:sp>
      <p:sp>
        <p:nvSpPr>
          <p:cNvPr id="29" name="object 29"/>
          <p:cNvSpPr txBox="1"/>
          <p:nvPr/>
        </p:nvSpPr>
        <p:spPr>
          <a:xfrm>
            <a:off x="7957718" y="488033"/>
            <a:ext cx="4819650" cy="7569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>
              <a:lnSpc>
                <a:spcPct val="126299"/>
              </a:lnSpc>
              <a:spcBef>
                <a:spcPts val="100"/>
              </a:spcBef>
            </a:pPr>
            <a:r>
              <a:rPr sz="950" spc="20" dirty="0">
                <a:latin typeface="Microsoft Sans Serif"/>
                <a:cs typeface="Microsoft Sans Serif"/>
              </a:rPr>
              <a:t>La.relación.de.fase.entre.la.corriente.y.el.voltaje.en.un. </a:t>
            </a:r>
            <a:r>
              <a:rPr sz="950" spc="25" dirty="0">
                <a:latin typeface="Microsoft Sans Serif"/>
                <a:cs typeface="Microsoft Sans Serif"/>
              </a:rPr>
              <a:t> </a:t>
            </a:r>
            <a:r>
              <a:rPr sz="950" spc="20" dirty="0">
                <a:latin typeface="Microsoft Sans Serif"/>
                <a:cs typeface="Microsoft Sans Serif"/>
              </a:rPr>
              <a:t>circuito.capacitivo.es.opuesto.a.la.relación.de.fase.en.un. </a:t>
            </a:r>
            <a:r>
              <a:rPr sz="950" spc="25" dirty="0">
                <a:latin typeface="Microsoft Sans Serif"/>
                <a:cs typeface="Microsoft Sans Serif"/>
              </a:rPr>
              <a:t> circuito.inductivo..En.un.circuito.puramente.capacitivo,.los.conductores.de.corriente. </a:t>
            </a:r>
            <a:r>
              <a:rPr sz="950" spc="-240" dirty="0">
                <a:latin typeface="Microsoft Sans Serif"/>
                <a:cs typeface="Microsoft Sans Serif"/>
              </a:rPr>
              <a:t> </a:t>
            </a:r>
            <a:r>
              <a:rPr sz="950" spc="30" dirty="0">
                <a:latin typeface="Microsoft Sans Serif"/>
                <a:cs typeface="Microsoft Sans Serif"/>
              </a:rPr>
              <a:t>tensión.por.</a:t>
            </a:r>
            <a:r>
              <a:rPr sz="950" spc="-15" dirty="0">
                <a:latin typeface="Microsoft Sans Serif"/>
                <a:cs typeface="Microsoft Sans Serif"/>
              </a:rPr>
              <a:t> </a:t>
            </a:r>
            <a:r>
              <a:rPr sz="950" spc="25" dirty="0">
                <a:latin typeface="Microsoft Sans Serif"/>
                <a:cs typeface="Microsoft Sans Serif"/>
              </a:rPr>
              <a:t>0.grados</a:t>
            </a:r>
            <a:endParaRPr sz="950">
              <a:latin typeface="Microsoft Sans Serif"/>
              <a:cs typeface="Microsoft Sans Serif"/>
            </a:endParaRPr>
          </a:p>
        </p:txBody>
      </p:sp>
      <p:sp>
        <p:nvSpPr>
          <p:cNvPr id="30" name="object 30"/>
          <p:cNvSpPr txBox="1"/>
          <p:nvPr/>
        </p:nvSpPr>
        <p:spPr>
          <a:xfrm>
            <a:off x="8683763" y="1444440"/>
            <a:ext cx="217170" cy="166712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1000" spc="15" dirty="0">
                <a:latin typeface="Microsoft Sans Serif"/>
                <a:cs typeface="Microsoft Sans Serif"/>
              </a:rPr>
              <a:t>90</a:t>
            </a:r>
            <a:r>
              <a:rPr sz="600" spc="25" dirty="0">
                <a:latin typeface="Microsoft Sans Serif"/>
                <a:cs typeface="Microsoft Sans Serif"/>
              </a:rPr>
              <a:t>o</a:t>
            </a:r>
            <a:endParaRPr sz="600">
              <a:latin typeface="Microsoft Sans Serif"/>
              <a:cs typeface="Microsoft Sans Serif"/>
            </a:endParaRPr>
          </a:p>
        </p:txBody>
      </p:sp>
      <p:sp>
        <p:nvSpPr>
          <p:cNvPr id="31" name="object 31"/>
          <p:cNvSpPr txBox="1"/>
          <p:nvPr/>
        </p:nvSpPr>
        <p:spPr>
          <a:xfrm>
            <a:off x="9524061" y="1495240"/>
            <a:ext cx="575945" cy="35687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  <a:tabLst>
                <a:tab pos="173990" algn="l"/>
              </a:tabLst>
            </a:pPr>
            <a:r>
              <a:rPr sz="600" u="sng" dirty="0">
                <a:uFill>
                  <a:solidFill>
                    <a:srgbClr val="000000"/>
                  </a:solidFill>
                </a:uFill>
                <a:latin typeface="Times New Roman"/>
                <a:cs typeface="Times New Roman"/>
              </a:rPr>
              <a:t> 	</a:t>
            </a:r>
            <a:endParaRPr sz="600">
              <a:latin typeface="Times New Roman"/>
              <a:cs typeface="Times New Roman"/>
            </a:endParaRPr>
          </a:p>
          <a:p>
            <a:pPr>
              <a:spcBef>
                <a:spcPts val="55"/>
              </a:spcBef>
            </a:pPr>
            <a:endParaRPr sz="600">
              <a:latin typeface="Times New Roman"/>
              <a:cs typeface="Times New Roman"/>
            </a:endParaRPr>
          </a:p>
          <a:p>
            <a:pPr marL="175895"/>
            <a:r>
              <a:rPr sz="950" spc="15" dirty="0">
                <a:latin typeface="Microsoft Sans Serif"/>
                <a:cs typeface="Microsoft Sans Serif"/>
              </a:rPr>
              <a:t>Voltaje</a:t>
            </a:r>
            <a:endParaRPr sz="950">
              <a:latin typeface="Microsoft Sans Serif"/>
              <a:cs typeface="Microsoft Sans Serif"/>
            </a:endParaRPr>
          </a:p>
        </p:txBody>
      </p:sp>
      <p:sp>
        <p:nvSpPr>
          <p:cNvPr id="32" name="object 32"/>
          <p:cNvSpPr txBox="1"/>
          <p:nvPr/>
        </p:nvSpPr>
        <p:spPr>
          <a:xfrm>
            <a:off x="11386634" y="1484872"/>
            <a:ext cx="671830" cy="166712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38100">
              <a:spcBef>
                <a:spcPts val="100"/>
              </a:spcBef>
            </a:pPr>
            <a:r>
              <a:rPr sz="1000" spc="-55" dirty="0">
                <a:latin typeface="Microsoft Sans Serif"/>
                <a:cs typeface="Microsoft Sans Serif"/>
              </a:rPr>
              <a:t>X</a:t>
            </a:r>
            <a:r>
              <a:rPr sz="900" spc="-82" baseline="-32407" dirty="0">
                <a:latin typeface="Microsoft Sans Serif"/>
                <a:cs typeface="Microsoft Sans Serif"/>
              </a:rPr>
              <a:t>C</a:t>
            </a:r>
            <a:r>
              <a:rPr sz="900" baseline="-32407" dirty="0">
                <a:latin typeface="Microsoft Sans Serif"/>
                <a:cs typeface="Microsoft Sans Serif"/>
              </a:rPr>
              <a:t> </a:t>
            </a:r>
            <a:r>
              <a:rPr sz="950" spc="-15" dirty="0">
                <a:latin typeface="Microsoft Sans Serif"/>
                <a:cs typeface="Microsoft Sans Serif"/>
              </a:rPr>
              <a:t>=</a:t>
            </a:r>
            <a:r>
              <a:rPr sz="950" spc="-35" dirty="0">
                <a:latin typeface="Microsoft Sans Serif"/>
                <a:cs typeface="Microsoft Sans Serif"/>
              </a:rPr>
              <a:t> </a:t>
            </a:r>
            <a:r>
              <a:rPr sz="950" spc="15" dirty="0">
                <a:latin typeface="Microsoft Sans Serif"/>
                <a:cs typeface="Microsoft Sans Serif"/>
              </a:rPr>
              <a:t>100</a:t>
            </a:r>
            <a:r>
              <a:rPr sz="950" spc="-30" dirty="0">
                <a:latin typeface="Microsoft Sans Serif"/>
                <a:cs typeface="Microsoft Sans Serif"/>
              </a:rPr>
              <a:t> </a:t>
            </a:r>
            <a:r>
              <a:rPr sz="950" dirty="0">
                <a:latin typeface="Microsoft Sans Serif"/>
                <a:cs typeface="Microsoft Sans Serif"/>
              </a:rPr>
              <a:t>Ω</a:t>
            </a:r>
            <a:endParaRPr sz="950">
              <a:latin typeface="Microsoft Sans Serif"/>
              <a:cs typeface="Microsoft Sans Serif"/>
            </a:endParaRPr>
          </a:p>
        </p:txBody>
      </p:sp>
      <p:sp>
        <p:nvSpPr>
          <p:cNvPr id="33" name="object 33"/>
          <p:cNvSpPr txBox="1"/>
          <p:nvPr/>
        </p:nvSpPr>
        <p:spPr>
          <a:xfrm>
            <a:off x="8016220" y="1587744"/>
            <a:ext cx="98425" cy="166712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1000" spc="-15" dirty="0">
                <a:latin typeface="Microsoft Sans Serif"/>
                <a:cs typeface="Microsoft Sans Serif"/>
              </a:rPr>
              <a:t>+</a:t>
            </a:r>
            <a:endParaRPr sz="1000">
              <a:latin typeface="Microsoft Sans Serif"/>
              <a:cs typeface="Microsoft Sans Serif"/>
            </a:endParaRPr>
          </a:p>
        </p:txBody>
      </p:sp>
      <p:sp>
        <p:nvSpPr>
          <p:cNvPr id="34" name="object 34"/>
          <p:cNvSpPr txBox="1"/>
          <p:nvPr/>
        </p:nvSpPr>
        <p:spPr>
          <a:xfrm>
            <a:off x="9801726" y="1939307"/>
            <a:ext cx="377825" cy="159018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950" spc="20" dirty="0">
                <a:latin typeface="Microsoft Sans Serif"/>
                <a:cs typeface="Microsoft Sans Serif"/>
              </a:rPr>
              <a:t>Actual</a:t>
            </a:r>
            <a:endParaRPr sz="950">
              <a:latin typeface="Microsoft Sans Serif"/>
              <a:cs typeface="Microsoft Sans Serif"/>
            </a:endParaRPr>
          </a:p>
        </p:txBody>
      </p:sp>
      <p:sp>
        <p:nvSpPr>
          <p:cNvPr id="35" name="object 35"/>
          <p:cNvSpPr txBox="1"/>
          <p:nvPr/>
        </p:nvSpPr>
        <p:spPr>
          <a:xfrm>
            <a:off x="8041825" y="2277196"/>
            <a:ext cx="98425" cy="166712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1000" spc="15" dirty="0">
                <a:latin typeface="Microsoft Sans Serif"/>
                <a:cs typeface="Microsoft Sans Serif"/>
              </a:rPr>
              <a:t>0</a:t>
            </a:r>
            <a:endParaRPr sz="1000">
              <a:latin typeface="Microsoft Sans Serif"/>
              <a:cs typeface="Microsoft Sans Serif"/>
            </a:endParaRPr>
          </a:p>
        </p:txBody>
      </p:sp>
      <p:sp>
        <p:nvSpPr>
          <p:cNvPr id="36" name="object 36"/>
          <p:cNvSpPr txBox="1"/>
          <p:nvPr/>
        </p:nvSpPr>
        <p:spPr>
          <a:xfrm>
            <a:off x="7957810" y="2859665"/>
            <a:ext cx="4443095" cy="1946687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97155">
              <a:spcBef>
                <a:spcPts val="100"/>
              </a:spcBef>
            </a:pPr>
            <a:r>
              <a:rPr sz="1000" spc="-110" dirty="0">
                <a:latin typeface="Microsoft Sans Serif"/>
                <a:cs typeface="Microsoft Sans Serif"/>
              </a:rPr>
              <a:t>_</a:t>
            </a:r>
            <a:endParaRPr sz="1000">
              <a:latin typeface="Microsoft Sans Serif"/>
              <a:cs typeface="Microsoft Sans Serif"/>
            </a:endParaRPr>
          </a:p>
          <a:p>
            <a:pPr>
              <a:lnSpc>
                <a:spcPct val="100000"/>
              </a:lnSpc>
            </a:pPr>
            <a:endParaRPr sz="1300">
              <a:latin typeface="Microsoft Sans Serif"/>
              <a:cs typeface="Microsoft Sans Serif"/>
            </a:endParaRPr>
          </a:p>
          <a:p>
            <a:pPr marL="12700" marR="425450">
              <a:lnSpc>
                <a:spcPct val="120000"/>
              </a:lnSpc>
              <a:spcBef>
                <a:spcPts val="750"/>
              </a:spcBef>
            </a:pPr>
            <a:r>
              <a:rPr sz="1000" spc="15" dirty="0">
                <a:latin typeface="Microsoft Sans Serif"/>
                <a:cs typeface="Microsoft Sans Serif"/>
              </a:rPr>
              <a:t>En.un.circuito.con.tanto.resistencia.como.reactancia.capacitiva,.CA.  </a:t>
            </a:r>
            <a:r>
              <a:rPr sz="1000" spc="20" dirty="0">
                <a:latin typeface="Microsoft Sans Serif"/>
                <a:cs typeface="Microsoft Sans Serif"/>
              </a:rPr>
              <a:t>la.corriente.adelanta.al.voltaje.en.más.de.0.grados.y.menos.de.</a:t>
            </a:r>
            <a:endParaRPr sz="1000">
              <a:latin typeface="Microsoft Sans Serif"/>
              <a:cs typeface="Microsoft Sans Serif"/>
            </a:endParaRPr>
          </a:p>
          <a:p>
            <a:pPr marL="12700" marR="5080" indent="84455">
              <a:lnSpc>
                <a:spcPct val="120000"/>
              </a:lnSpc>
            </a:pPr>
            <a:r>
              <a:rPr sz="1000" spc="20" dirty="0">
                <a:latin typeface="Microsoft Sans Serif"/>
                <a:cs typeface="Microsoft Sans Serif"/>
              </a:rPr>
              <a:t>0.grados..La.cantidad.exacta.de.plomo.depende.de.la.relación. </a:t>
            </a:r>
            <a:r>
              <a:rPr sz="1000" spc="25" dirty="0">
                <a:latin typeface="Microsoft Sans Serif"/>
                <a:cs typeface="Microsoft Sans Serif"/>
              </a:rPr>
              <a:t> </a:t>
            </a:r>
            <a:r>
              <a:rPr sz="1000" spc="15" dirty="0">
                <a:latin typeface="Microsoft Sans Serif"/>
                <a:cs typeface="Microsoft Sans Serif"/>
              </a:rPr>
              <a:t>cantidades.de.resistencia.y.reactancia.capacitiva..Cuanto.más. </a:t>
            </a:r>
            <a:r>
              <a:rPr sz="1000" spc="20" dirty="0">
                <a:latin typeface="Microsoft Sans Serif"/>
                <a:cs typeface="Microsoft Sans Serif"/>
              </a:rPr>
              <a:t> </a:t>
            </a:r>
            <a:r>
              <a:rPr sz="1000" spc="15" dirty="0">
                <a:latin typeface="Microsoft Sans Serif"/>
                <a:cs typeface="Microsoft Sans Serif"/>
              </a:rPr>
              <a:t>resistivo.es.un.circuito,.cuanto.más.cerca.es.de.estar.en.fase..Cuanto.más. </a:t>
            </a:r>
            <a:r>
              <a:rPr sz="1000" spc="-254" dirty="0">
                <a:latin typeface="Microsoft Sans Serif"/>
                <a:cs typeface="Microsoft Sans Serif"/>
              </a:rPr>
              <a:t> </a:t>
            </a:r>
            <a:r>
              <a:rPr sz="1000" spc="15" dirty="0">
                <a:latin typeface="Microsoft Sans Serif"/>
                <a:cs typeface="Microsoft Sans Serif"/>
              </a:rPr>
              <a:t>reactivo.es.un.circuito,.más.desfasado.es..En.los.siguientes. </a:t>
            </a:r>
            <a:r>
              <a:rPr sz="1000" spc="20" dirty="0">
                <a:latin typeface="Microsoft Sans Serif"/>
                <a:cs typeface="Microsoft Sans Serif"/>
              </a:rPr>
              <a:t> </a:t>
            </a:r>
            <a:r>
              <a:rPr sz="1000" spc="15" dirty="0">
                <a:latin typeface="Microsoft Sans Serif"/>
                <a:cs typeface="Microsoft Sans Serif"/>
              </a:rPr>
              <a:t>ejemplo,.la.resistencia.y.la.reactancia.capacitiva.son.iguales.y. </a:t>
            </a:r>
            <a:r>
              <a:rPr sz="1000" spc="20" dirty="0">
                <a:latin typeface="Microsoft Sans Serif"/>
                <a:cs typeface="Microsoft Sans Serif"/>
              </a:rPr>
              <a:t> </a:t>
            </a:r>
            <a:r>
              <a:rPr sz="1000" spc="25" dirty="0">
                <a:latin typeface="Microsoft Sans Serif"/>
                <a:cs typeface="Microsoft Sans Serif"/>
              </a:rPr>
              <a:t>la.corriente.adelanta.al.voltaje.en.45.grados.</a:t>
            </a:r>
            <a:endParaRPr sz="1000">
              <a:latin typeface="Microsoft Sans Serif"/>
              <a:cs typeface="Microsoft Sans Serif"/>
            </a:endParaRPr>
          </a:p>
        </p:txBody>
      </p:sp>
      <p:sp>
        <p:nvSpPr>
          <p:cNvPr id="37" name="object 37"/>
          <p:cNvSpPr txBox="1"/>
          <p:nvPr/>
        </p:nvSpPr>
        <p:spPr>
          <a:xfrm>
            <a:off x="8428528" y="4975102"/>
            <a:ext cx="217170" cy="166712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1000" spc="15" dirty="0">
                <a:latin typeface="Microsoft Sans Serif"/>
                <a:cs typeface="Microsoft Sans Serif"/>
              </a:rPr>
              <a:t>45</a:t>
            </a:r>
            <a:r>
              <a:rPr sz="600" spc="25" dirty="0">
                <a:latin typeface="Microsoft Sans Serif"/>
                <a:cs typeface="Microsoft Sans Serif"/>
              </a:rPr>
              <a:t>o</a:t>
            </a:r>
            <a:endParaRPr sz="600">
              <a:latin typeface="Microsoft Sans Serif"/>
              <a:cs typeface="Microsoft Sans Serif"/>
            </a:endParaRPr>
          </a:p>
        </p:txBody>
      </p:sp>
      <p:sp>
        <p:nvSpPr>
          <p:cNvPr id="38" name="object 38"/>
          <p:cNvSpPr txBox="1"/>
          <p:nvPr/>
        </p:nvSpPr>
        <p:spPr>
          <a:xfrm>
            <a:off x="9312606" y="5025903"/>
            <a:ext cx="662305" cy="39814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  <a:tabLst>
                <a:tab pos="255270" algn="l"/>
              </a:tabLst>
            </a:pPr>
            <a:r>
              <a:rPr sz="600" u="sng" dirty="0">
                <a:uFill>
                  <a:solidFill>
                    <a:srgbClr val="000000"/>
                  </a:solidFill>
                </a:uFill>
                <a:latin typeface="Times New Roman"/>
                <a:cs typeface="Times New Roman"/>
              </a:rPr>
              <a:t> 	</a:t>
            </a:r>
            <a:endParaRPr sz="6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</a:pPr>
            <a:endParaRPr sz="600">
              <a:latin typeface="Times New Roman"/>
              <a:cs typeface="Times New Roman"/>
            </a:endParaRPr>
          </a:p>
          <a:p>
            <a:pPr marL="262255">
              <a:spcBef>
                <a:spcPts val="384"/>
              </a:spcBef>
            </a:pPr>
            <a:r>
              <a:rPr sz="950" spc="15" dirty="0">
                <a:latin typeface="Microsoft Sans Serif"/>
                <a:cs typeface="Microsoft Sans Serif"/>
              </a:rPr>
              <a:t>Voltaje</a:t>
            </a:r>
            <a:endParaRPr sz="950">
              <a:latin typeface="Microsoft Sans Serif"/>
              <a:cs typeface="Microsoft Sans Serif"/>
            </a:endParaRPr>
          </a:p>
        </p:txBody>
      </p:sp>
      <p:sp>
        <p:nvSpPr>
          <p:cNvPr id="39" name="object 39"/>
          <p:cNvSpPr txBox="1"/>
          <p:nvPr/>
        </p:nvSpPr>
        <p:spPr>
          <a:xfrm>
            <a:off x="11332850" y="5010561"/>
            <a:ext cx="671830" cy="166712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38100">
              <a:spcBef>
                <a:spcPts val="100"/>
              </a:spcBef>
            </a:pPr>
            <a:r>
              <a:rPr sz="1000" spc="-55" dirty="0">
                <a:latin typeface="Microsoft Sans Serif"/>
                <a:cs typeface="Microsoft Sans Serif"/>
              </a:rPr>
              <a:t>X</a:t>
            </a:r>
            <a:r>
              <a:rPr sz="900" spc="-82" baseline="-32407" dirty="0">
                <a:latin typeface="Microsoft Sans Serif"/>
                <a:cs typeface="Microsoft Sans Serif"/>
              </a:rPr>
              <a:t>C</a:t>
            </a:r>
            <a:r>
              <a:rPr sz="900" baseline="-32407" dirty="0">
                <a:latin typeface="Microsoft Sans Serif"/>
                <a:cs typeface="Microsoft Sans Serif"/>
              </a:rPr>
              <a:t> </a:t>
            </a:r>
            <a:r>
              <a:rPr sz="950" spc="-15" dirty="0">
                <a:latin typeface="Microsoft Sans Serif"/>
                <a:cs typeface="Microsoft Sans Serif"/>
              </a:rPr>
              <a:t>=</a:t>
            </a:r>
            <a:r>
              <a:rPr sz="950" spc="-35" dirty="0">
                <a:latin typeface="Microsoft Sans Serif"/>
                <a:cs typeface="Microsoft Sans Serif"/>
              </a:rPr>
              <a:t> </a:t>
            </a:r>
            <a:r>
              <a:rPr sz="950" spc="15" dirty="0">
                <a:latin typeface="Microsoft Sans Serif"/>
                <a:cs typeface="Microsoft Sans Serif"/>
              </a:rPr>
              <a:t>100</a:t>
            </a:r>
            <a:r>
              <a:rPr sz="950" spc="-30" dirty="0">
                <a:latin typeface="Microsoft Sans Serif"/>
                <a:cs typeface="Microsoft Sans Serif"/>
              </a:rPr>
              <a:t> </a:t>
            </a:r>
            <a:r>
              <a:rPr sz="950" dirty="0">
                <a:latin typeface="Microsoft Sans Serif"/>
                <a:cs typeface="Microsoft Sans Serif"/>
              </a:rPr>
              <a:t>Ω</a:t>
            </a:r>
            <a:endParaRPr sz="950">
              <a:latin typeface="Microsoft Sans Serif"/>
              <a:cs typeface="Microsoft Sans Serif"/>
            </a:endParaRPr>
          </a:p>
        </p:txBody>
      </p:sp>
      <p:sp>
        <p:nvSpPr>
          <p:cNvPr id="40" name="object 40"/>
          <p:cNvSpPr txBox="1"/>
          <p:nvPr/>
        </p:nvSpPr>
        <p:spPr>
          <a:xfrm>
            <a:off x="8041620" y="5120216"/>
            <a:ext cx="98425" cy="166712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1000" spc="-15" dirty="0">
                <a:latin typeface="Microsoft Sans Serif"/>
                <a:cs typeface="Microsoft Sans Serif"/>
              </a:rPr>
              <a:t>+</a:t>
            </a:r>
            <a:endParaRPr sz="1000">
              <a:latin typeface="Microsoft Sans Serif"/>
              <a:cs typeface="Microsoft Sans Serif"/>
            </a:endParaRPr>
          </a:p>
        </p:txBody>
      </p:sp>
      <p:sp>
        <p:nvSpPr>
          <p:cNvPr id="41" name="object 41"/>
          <p:cNvSpPr txBox="1"/>
          <p:nvPr/>
        </p:nvSpPr>
        <p:spPr>
          <a:xfrm>
            <a:off x="9727329" y="5492039"/>
            <a:ext cx="377825" cy="159018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950" spc="20" dirty="0">
                <a:latin typeface="Microsoft Sans Serif"/>
                <a:cs typeface="Microsoft Sans Serif"/>
              </a:rPr>
              <a:t>Actual</a:t>
            </a:r>
            <a:endParaRPr sz="950">
              <a:latin typeface="Microsoft Sans Serif"/>
              <a:cs typeface="Microsoft Sans Serif"/>
            </a:endParaRPr>
          </a:p>
        </p:txBody>
      </p:sp>
      <p:sp>
        <p:nvSpPr>
          <p:cNvPr id="42" name="object 42"/>
          <p:cNvSpPr txBox="1"/>
          <p:nvPr/>
        </p:nvSpPr>
        <p:spPr>
          <a:xfrm>
            <a:off x="8067225" y="5809682"/>
            <a:ext cx="98425" cy="166712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1000" spc="15" dirty="0">
                <a:latin typeface="Microsoft Sans Serif"/>
                <a:cs typeface="Microsoft Sans Serif"/>
              </a:rPr>
              <a:t>0</a:t>
            </a:r>
            <a:endParaRPr sz="1000">
              <a:latin typeface="Microsoft Sans Serif"/>
              <a:cs typeface="Microsoft Sans Serif"/>
            </a:endParaRPr>
          </a:p>
        </p:txBody>
      </p:sp>
      <p:sp>
        <p:nvSpPr>
          <p:cNvPr id="43" name="object 43"/>
          <p:cNvSpPr txBox="1"/>
          <p:nvPr/>
        </p:nvSpPr>
        <p:spPr>
          <a:xfrm>
            <a:off x="8068137" y="6392144"/>
            <a:ext cx="81915" cy="166712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1000" spc="-110" dirty="0">
                <a:latin typeface="Microsoft Sans Serif"/>
                <a:cs typeface="Microsoft Sans Serif"/>
              </a:rPr>
              <a:t>_</a:t>
            </a:r>
            <a:endParaRPr sz="1000">
              <a:latin typeface="Microsoft Sans Serif"/>
              <a:cs typeface="Microsoft Sans Serif"/>
            </a:endParaRPr>
          </a:p>
        </p:txBody>
      </p:sp>
      <p:sp>
        <p:nvSpPr>
          <p:cNvPr id="44" name="object 44"/>
          <p:cNvSpPr txBox="1"/>
          <p:nvPr/>
        </p:nvSpPr>
        <p:spPr>
          <a:xfrm>
            <a:off x="11400553" y="6540911"/>
            <a:ext cx="565150" cy="159018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950" spc="-100" dirty="0">
                <a:latin typeface="Microsoft Sans Serif"/>
                <a:cs typeface="Microsoft Sans Serif"/>
              </a:rPr>
              <a:t>R</a:t>
            </a:r>
            <a:r>
              <a:rPr sz="950" spc="-10" dirty="0">
                <a:latin typeface="Microsoft Sans Serif"/>
                <a:cs typeface="Microsoft Sans Serif"/>
              </a:rPr>
              <a:t> </a:t>
            </a:r>
            <a:r>
              <a:rPr sz="950" spc="-15" dirty="0">
                <a:latin typeface="Microsoft Sans Serif"/>
                <a:cs typeface="Microsoft Sans Serif"/>
              </a:rPr>
              <a:t>=</a:t>
            </a:r>
            <a:r>
              <a:rPr sz="950" spc="-10" dirty="0">
                <a:latin typeface="Microsoft Sans Serif"/>
                <a:cs typeface="Microsoft Sans Serif"/>
              </a:rPr>
              <a:t> </a:t>
            </a:r>
            <a:r>
              <a:rPr sz="950" spc="15" dirty="0">
                <a:latin typeface="Microsoft Sans Serif"/>
                <a:cs typeface="Microsoft Sans Serif"/>
              </a:rPr>
              <a:t>100</a:t>
            </a:r>
            <a:r>
              <a:rPr sz="950" spc="-10" dirty="0">
                <a:latin typeface="Microsoft Sans Serif"/>
                <a:cs typeface="Microsoft Sans Serif"/>
              </a:rPr>
              <a:t> </a:t>
            </a:r>
            <a:r>
              <a:rPr sz="950" dirty="0">
                <a:latin typeface="Microsoft Sans Serif"/>
                <a:cs typeface="Microsoft Sans Serif"/>
              </a:rPr>
              <a:t>Ω</a:t>
            </a:r>
            <a:endParaRPr sz="950">
              <a:latin typeface="Microsoft Sans Serif"/>
              <a:cs typeface="Microsoft Sans Serif"/>
            </a:endParaRPr>
          </a:p>
        </p:txBody>
      </p:sp>
      <p:sp>
        <p:nvSpPr>
          <p:cNvPr id="45" name="object 45"/>
          <p:cNvSpPr txBox="1"/>
          <p:nvPr/>
        </p:nvSpPr>
        <p:spPr>
          <a:xfrm>
            <a:off x="5761990" y="6904989"/>
            <a:ext cx="1823720" cy="3911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>
              <a:lnSpc>
                <a:spcPct val="120000"/>
              </a:lnSpc>
              <a:spcBef>
                <a:spcPts val="100"/>
              </a:spcBef>
            </a:pPr>
            <a:r>
              <a:rPr sz="1000" b="1" dirty="0">
                <a:latin typeface="Arial"/>
                <a:cs typeface="Arial"/>
              </a:rPr>
              <a:t>Cálculo</a:t>
            </a:r>
            <a:r>
              <a:rPr sz="1000" b="1" spc="-30" dirty="0">
                <a:latin typeface="Arial"/>
                <a:cs typeface="Arial"/>
              </a:rPr>
              <a:t> </a:t>
            </a:r>
            <a:r>
              <a:rPr sz="1000" b="1" spc="25" dirty="0">
                <a:latin typeface="Arial"/>
                <a:cs typeface="Arial"/>
              </a:rPr>
              <a:t>de</a:t>
            </a:r>
            <a:r>
              <a:rPr sz="1000" b="1" spc="-25" dirty="0">
                <a:latin typeface="Arial"/>
                <a:cs typeface="Arial"/>
              </a:rPr>
              <a:t> </a:t>
            </a:r>
            <a:r>
              <a:rPr sz="1000" b="1" spc="35" dirty="0">
                <a:latin typeface="Arial"/>
                <a:cs typeface="Arial"/>
              </a:rPr>
              <a:t>la</a:t>
            </a:r>
            <a:r>
              <a:rPr sz="1000" b="1" spc="-25" dirty="0">
                <a:latin typeface="Arial"/>
                <a:cs typeface="Arial"/>
              </a:rPr>
              <a:t> </a:t>
            </a:r>
            <a:r>
              <a:rPr sz="1000" b="1" spc="30" dirty="0">
                <a:latin typeface="Arial"/>
                <a:cs typeface="Arial"/>
              </a:rPr>
              <a:t>impedancia</a:t>
            </a:r>
            <a:r>
              <a:rPr sz="1000" b="1" spc="-25" dirty="0">
                <a:latin typeface="Arial"/>
                <a:cs typeface="Arial"/>
              </a:rPr>
              <a:t> </a:t>
            </a:r>
            <a:r>
              <a:rPr sz="1000" b="1" spc="20" dirty="0">
                <a:latin typeface="Arial"/>
                <a:cs typeface="Arial"/>
              </a:rPr>
              <a:t>en</a:t>
            </a:r>
            <a:r>
              <a:rPr sz="1000" spc="20" dirty="0">
                <a:latin typeface="Microsoft Sans Serif"/>
                <a:cs typeface="Microsoft Sans Serif"/>
              </a:rPr>
              <a:t>. </a:t>
            </a:r>
            <a:r>
              <a:rPr sz="1000" spc="-250" dirty="0">
                <a:latin typeface="Microsoft Sans Serif"/>
                <a:cs typeface="Microsoft Sans Serif"/>
              </a:rPr>
              <a:t> </a:t>
            </a:r>
            <a:r>
              <a:rPr sz="1000" b="1" spc="45" dirty="0">
                <a:latin typeface="Arial"/>
                <a:cs typeface="Arial"/>
              </a:rPr>
              <a:t>un</a:t>
            </a:r>
            <a:r>
              <a:rPr sz="1000" b="1" spc="-25" dirty="0">
                <a:latin typeface="Arial"/>
                <a:cs typeface="Arial"/>
              </a:rPr>
              <a:t> </a:t>
            </a:r>
            <a:r>
              <a:rPr sz="1000" b="1" spc="20" dirty="0">
                <a:latin typeface="Arial"/>
                <a:cs typeface="Arial"/>
              </a:rPr>
              <a:t>circuito</a:t>
            </a:r>
            <a:r>
              <a:rPr sz="1000" b="1" spc="-20" dirty="0">
                <a:latin typeface="Arial"/>
                <a:cs typeface="Arial"/>
              </a:rPr>
              <a:t> </a:t>
            </a:r>
            <a:r>
              <a:rPr sz="1000" b="1" spc="15" dirty="0">
                <a:latin typeface="Arial"/>
                <a:cs typeface="Arial"/>
              </a:rPr>
              <a:t>capacitivo</a:t>
            </a:r>
            <a:r>
              <a:rPr sz="1000" spc="15" dirty="0">
                <a:latin typeface="Microsoft Sans Serif"/>
                <a:cs typeface="Microsoft Sans Serif"/>
              </a:rPr>
              <a:t>.</a:t>
            </a:r>
            <a:endParaRPr sz="1000">
              <a:latin typeface="Microsoft Sans Serif"/>
              <a:cs typeface="Microsoft Sans Serif"/>
            </a:endParaRPr>
          </a:p>
        </p:txBody>
      </p:sp>
      <p:sp>
        <p:nvSpPr>
          <p:cNvPr id="46" name="object 46"/>
          <p:cNvSpPr txBox="1"/>
          <p:nvPr/>
        </p:nvSpPr>
        <p:spPr>
          <a:xfrm>
            <a:off x="7957769" y="6904989"/>
            <a:ext cx="3887470" cy="3911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>
              <a:lnSpc>
                <a:spcPct val="120000"/>
              </a:lnSpc>
              <a:spcBef>
                <a:spcPts val="100"/>
              </a:spcBef>
            </a:pPr>
            <a:r>
              <a:rPr sz="1000" spc="20" dirty="0">
                <a:latin typeface="Microsoft Sans Serif"/>
                <a:cs typeface="Microsoft Sans Serif"/>
              </a:rPr>
              <a:t>La.siguiente.fórmula.se.utiliza.para.calcular.la.impedancia.en.un.  circuito.con.resistencia.y.reactancia.capacitiva.</a:t>
            </a:r>
            <a:endParaRPr sz="1000">
              <a:latin typeface="Microsoft Sans Serif"/>
              <a:cs typeface="Microsoft Sans Serif"/>
            </a:endParaRPr>
          </a:p>
        </p:txBody>
      </p:sp>
      <p:sp>
        <p:nvSpPr>
          <p:cNvPr id="47" name="object 47"/>
          <p:cNvSpPr txBox="1"/>
          <p:nvPr/>
        </p:nvSpPr>
        <p:spPr>
          <a:xfrm>
            <a:off x="7957810" y="7527063"/>
            <a:ext cx="606425" cy="159018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950" spc="-40" dirty="0">
                <a:latin typeface="Microsoft Sans Serif"/>
                <a:cs typeface="Microsoft Sans Serif"/>
              </a:rPr>
              <a:t>Z</a:t>
            </a:r>
            <a:r>
              <a:rPr sz="950" spc="-10" dirty="0">
                <a:latin typeface="Microsoft Sans Serif"/>
                <a:cs typeface="Microsoft Sans Serif"/>
              </a:rPr>
              <a:t> </a:t>
            </a:r>
            <a:r>
              <a:rPr sz="950" spc="-15" dirty="0">
                <a:latin typeface="Microsoft Sans Serif"/>
                <a:cs typeface="Microsoft Sans Serif"/>
              </a:rPr>
              <a:t>=</a:t>
            </a:r>
            <a:r>
              <a:rPr sz="950" spc="-10" dirty="0">
                <a:latin typeface="Microsoft Sans Serif"/>
                <a:cs typeface="Microsoft Sans Serif"/>
              </a:rPr>
              <a:t> </a:t>
            </a:r>
            <a:r>
              <a:rPr sz="950" spc="-100" dirty="0">
                <a:latin typeface="Microsoft Sans Serif"/>
                <a:cs typeface="Microsoft Sans Serif"/>
              </a:rPr>
              <a:t>R</a:t>
            </a:r>
            <a:r>
              <a:rPr sz="750" spc="10" dirty="0">
                <a:latin typeface="Microsoft Sans Serif"/>
                <a:cs typeface="Microsoft Sans Serif"/>
              </a:rPr>
              <a:t>2</a:t>
            </a:r>
            <a:r>
              <a:rPr sz="750" spc="-5" dirty="0">
                <a:latin typeface="Microsoft Sans Serif"/>
                <a:cs typeface="Microsoft Sans Serif"/>
              </a:rPr>
              <a:t> </a:t>
            </a:r>
            <a:r>
              <a:rPr sz="950" spc="-45" dirty="0">
                <a:latin typeface="Microsoft Sans Serif"/>
                <a:cs typeface="Microsoft Sans Serif"/>
              </a:rPr>
              <a:t>+X</a:t>
            </a:r>
            <a:r>
              <a:rPr sz="950" spc="-10" dirty="0">
                <a:latin typeface="Microsoft Sans Serif"/>
                <a:cs typeface="Microsoft Sans Serif"/>
              </a:rPr>
              <a:t> </a:t>
            </a:r>
            <a:r>
              <a:rPr sz="750" spc="10" dirty="0">
                <a:latin typeface="Microsoft Sans Serif"/>
                <a:cs typeface="Microsoft Sans Serif"/>
              </a:rPr>
              <a:t>2</a:t>
            </a:r>
            <a:endParaRPr sz="750">
              <a:latin typeface="Microsoft Sans Serif"/>
              <a:cs typeface="Microsoft Sans Serif"/>
            </a:endParaRPr>
          </a:p>
        </p:txBody>
      </p:sp>
      <p:sp>
        <p:nvSpPr>
          <p:cNvPr id="48" name="object 48"/>
          <p:cNvSpPr txBox="1"/>
          <p:nvPr/>
        </p:nvSpPr>
        <p:spPr>
          <a:xfrm>
            <a:off x="8636646" y="7614158"/>
            <a:ext cx="73660" cy="105157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600" spc="-55" dirty="0">
                <a:latin typeface="Microsoft Sans Serif"/>
                <a:cs typeface="Microsoft Sans Serif"/>
              </a:rPr>
              <a:t>C</a:t>
            </a:r>
            <a:endParaRPr sz="600">
              <a:latin typeface="Microsoft Sans Serif"/>
              <a:cs typeface="Microsoft Sans Serif"/>
            </a:endParaRPr>
          </a:p>
        </p:txBody>
      </p:sp>
      <p:sp>
        <p:nvSpPr>
          <p:cNvPr id="49" name="object 49"/>
          <p:cNvSpPr txBox="1"/>
          <p:nvPr/>
        </p:nvSpPr>
        <p:spPr>
          <a:xfrm>
            <a:off x="7957809" y="7909813"/>
            <a:ext cx="3972560" cy="797654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 indent="-635">
              <a:lnSpc>
                <a:spcPct val="120000"/>
              </a:lnSpc>
              <a:spcBef>
                <a:spcPts val="100"/>
              </a:spcBef>
            </a:pPr>
            <a:r>
              <a:rPr sz="1000" spc="15" dirty="0">
                <a:latin typeface="Microsoft Sans Serif"/>
                <a:cs typeface="Microsoft Sans Serif"/>
              </a:rPr>
              <a:t>Por.ejemplo,.si.la.resistencia.y.la.reactancia.capacitiva.son.cada. </a:t>
            </a:r>
            <a:r>
              <a:rPr sz="1000" dirty="0">
                <a:latin typeface="Microsoft Sans Serif"/>
                <a:cs typeface="Microsoft Sans Serif"/>
              </a:rPr>
              <a:t>0. </a:t>
            </a:r>
            <a:r>
              <a:rPr sz="1000" spc="-254" dirty="0">
                <a:latin typeface="Microsoft Sans Serif"/>
                <a:cs typeface="Microsoft Sans Serif"/>
              </a:rPr>
              <a:t> </a:t>
            </a:r>
            <a:r>
              <a:rPr sz="1000" spc="35" dirty="0">
                <a:latin typeface="Microsoft Sans Serif"/>
                <a:cs typeface="Microsoft Sans Serif"/>
              </a:rPr>
              <a:t>ohmios,</a:t>
            </a:r>
            <a:r>
              <a:rPr sz="1000" spc="-10" dirty="0">
                <a:latin typeface="Microsoft Sans Serif"/>
                <a:cs typeface="Microsoft Sans Serif"/>
              </a:rPr>
              <a:t> </a:t>
            </a:r>
            <a:r>
              <a:rPr sz="1000" spc="15" dirty="0">
                <a:latin typeface="Microsoft Sans Serif"/>
                <a:cs typeface="Microsoft Sans Serif"/>
              </a:rPr>
              <a:t>la.impedancia.se.calcula.como.sigue.</a:t>
            </a:r>
            <a:endParaRPr sz="1000">
              <a:latin typeface="Microsoft Sans Serif"/>
              <a:cs typeface="Microsoft Sans Serif"/>
            </a:endParaRPr>
          </a:p>
          <a:p>
            <a:pPr>
              <a:spcBef>
                <a:spcPts val="10"/>
              </a:spcBef>
            </a:pPr>
            <a:endParaRPr sz="1750">
              <a:latin typeface="Microsoft Sans Serif"/>
              <a:cs typeface="Microsoft Sans Serif"/>
            </a:endParaRPr>
          </a:p>
          <a:p>
            <a:pPr marL="12700"/>
            <a:r>
              <a:rPr sz="950" spc="-40" dirty="0">
                <a:latin typeface="Microsoft Sans Serif"/>
                <a:cs typeface="Microsoft Sans Serif"/>
              </a:rPr>
              <a:t>Z</a:t>
            </a:r>
            <a:r>
              <a:rPr sz="950" spc="-20" dirty="0">
                <a:latin typeface="Microsoft Sans Serif"/>
                <a:cs typeface="Microsoft Sans Serif"/>
              </a:rPr>
              <a:t> </a:t>
            </a:r>
            <a:r>
              <a:rPr sz="950" spc="-15" dirty="0">
                <a:latin typeface="Microsoft Sans Serif"/>
                <a:cs typeface="Microsoft Sans Serif"/>
              </a:rPr>
              <a:t>= </a:t>
            </a:r>
            <a:r>
              <a:rPr sz="950" spc="10" dirty="0">
                <a:latin typeface="Microsoft Sans Serif"/>
                <a:cs typeface="Microsoft Sans Serif"/>
              </a:rPr>
              <a:t>10</a:t>
            </a:r>
            <a:r>
              <a:rPr sz="750" spc="10" dirty="0">
                <a:latin typeface="Microsoft Sans Serif"/>
                <a:cs typeface="Microsoft Sans Serif"/>
              </a:rPr>
              <a:t>2</a:t>
            </a:r>
            <a:r>
              <a:rPr sz="750" spc="-10" dirty="0">
                <a:latin typeface="Microsoft Sans Serif"/>
                <a:cs typeface="Microsoft Sans Serif"/>
              </a:rPr>
              <a:t> </a:t>
            </a:r>
            <a:r>
              <a:rPr sz="950" spc="-15" dirty="0">
                <a:latin typeface="Microsoft Sans Serif"/>
                <a:cs typeface="Microsoft Sans Serif"/>
              </a:rPr>
              <a:t>+ </a:t>
            </a:r>
            <a:r>
              <a:rPr sz="950" spc="10" dirty="0">
                <a:latin typeface="Microsoft Sans Serif"/>
                <a:cs typeface="Microsoft Sans Serif"/>
              </a:rPr>
              <a:t>10</a:t>
            </a:r>
            <a:r>
              <a:rPr sz="750" spc="10" dirty="0">
                <a:latin typeface="Microsoft Sans Serif"/>
                <a:cs typeface="Microsoft Sans Serif"/>
              </a:rPr>
              <a:t>2</a:t>
            </a:r>
            <a:r>
              <a:rPr sz="750" spc="-10" dirty="0">
                <a:latin typeface="Microsoft Sans Serif"/>
                <a:cs typeface="Microsoft Sans Serif"/>
              </a:rPr>
              <a:t> </a:t>
            </a:r>
            <a:r>
              <a:rPr sz="950" spc="-15" dirty="0">
                <a:latin typeface="Microsoft Sans Serif"/>
                <a:cs typeface="Microsoft Sans Serif"/>
              </a:rPr>
              <a:t>= </a:t>
            </a:r>
            <a:r>
              <a:rPr sz="950" spc="15" dirty="0">
                <a:latin typeface="Microsoft Sans Serif"/>
                <a:cs typeface="Microsoft Sans Serif"/>
              </a:rPr>
              <a:t>200</a:t>
            </a:r>
            <a:r>
              <a:rPr sz="950" spc="-15" dirty="0">
                <a:latin typeface="Microsoft Sans Serif"/>
                <a:cs typeface="Microsoft Sans Serif"/>
              </a:rPr>
              <a:t> =</a:t>
            </a:r>
            <a:r>
              <a:rPr sz="950" spc="-20" dirty="0">
                <a:latin typeface="Microsoft Sans Serif"/>
                <a:cs typeface="Microsoft Sans Serif"/>
              </a:rPr>
              <a:t> </a:t>
            </a:r>
            <a:r>
              <a:rPr sz="950" spc="10" dirty="0">
                <a:latin typeface="Microsoft Sans Serif"/>
                <a:cs typeface="Microsoft Sans Serif"/>
              </a:rPr>
              <a:t>14,1421Ω</a:t>
            </a:r>
            <a:endParaRPr sz="950">
              <a:latin typeface="Microsoft Sans Serif"/>
              <a:cs typeface="Microsoft Sans Serif"/>
            </a:endParaRPr>
          </a:p>
        </p:txBody>
      </p:sp>
    </p:spTree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7985899" y="3238500"/>
            <a:ext cx="4300220" cy="5613400"/>
          </a:xfrm>
          <a:custGeom>
            <a:avLst/>
            <a:gdLst/>
            <a:ahLst/>
            <a:cxnLst/>
            <a:rect l="l" t="t" r="r" b="b"/>
            <a:pathLst>
              <a:path w="4300220" h="5613400">
                <a:moveTo>
                  <a:pt x="4299826" y="0"/>
                </a:moveTo>
                <a:lnTo>
                  <a:pt x="0" y="0"/>
                </a:lnTo>
                <a:lnTo>
                  <a:pt x="0" y="5613400"/>
                </a:lnTo>
                <a:lnTo>
                  <a:pt x="4299826" y="5613400"/>
                </a:lnTo>
                <a:lnTo>
                  <a:pt x="4299826" y="0"/>
                </a:lnTo>
                <a:close/>
              </a:path>
            </a:pathLst>
          </a:custGeom>
          <a:solidFill>
            <a:srgbClr val="D1D3D4"/>
          </a:solidFill>
        </p:spPr>
        <p:txBody>
          <a:bodyPr wrap="square" lIns="0" tIns="0" rIns="0" bIns="0" rtlCol="0"/>
          <a:lstStyle/>
          <a:p>
            <a:endParaRPr/>
          </a:p>
        </p:txBody>
      </p:sp>
      <p:grpSp>
        <p:nvGrpSpPr>
          <p:cNvPr id="3" name="object 3"/>
          <p:cNvGrpSpPr/>
          <p:nvPr/>
        </p:nvGrpSpPr>
        <p:grpSpPr>
          <a:xfrm>
            <a:off x="8642668" y="2182673"/>
            <a:ext cx="788035" cy="786765"/>
            <a:chOff x="3588067" y="2182672"/>
            <a:chExt cx="788035" cy="786765"/>
          </a:xfrm>
        </p:grpSpPr>
        <p:sp>
          <p:nvSpPr>
            <p:cNvPr id="4" name="object 4"/>
            <p:cNvSpPr/>
            <p:nvPr/>
          </p:nvSpPr>
          <p:spPr>
            <a:xfrm>
              <a:off x="3611168" y="2205685"/>
              <a:ext cx="685800" cy="685165"/>
            </a:xfrm>
            <a:custGeom>
              <a:avLst/>
              <a:gdLst/>
              <a:ahLst/>
              <a:cxnLst/>
              <a:rect l="l" t="t" r="r" b="b"/>
              <a:pathLst>
                <a:path w="685800" h="685164">
                  <a:moveTo>
                    <a:pt x="685800" y="0"/>
                  </a:moveTo>
                  <a:lnTo>
                    <a:pt x="0" y="0"/>
                  </a:lnTo>
                  <a:lnTo>
                    <a:pt x="0" y="684910"/>
                  </a:lnTo>
                </a:path>
              </a:pathLst>
            </a:custGeom>
            <a:ln w="9143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" name="object 5"/>
            <p:cNvSpPr/>
            <p:nvPr/>
          </p:nvSpPr>
          <p:spPr>
            <a:xfrm>
              <a:off x="3588067" y="2182672"/>
              <a:ext cx="770890" cy="770255"/>
            </a:xfrm>
            <a:custGeom>
              <a:avLst/>
              <a:gdLst/>
              <a:ahLst/>
              <a:cxnLst/>
              <a:rect l="l" t="t" r="r" b="b"/>
              <a:pathLst>
                <a:path w="770889" h="770255">
                  <a:moveTo>
                    <a:pt x="46113" y="692442"/>
                  </a:moveTo>
                  <a:lnTo>
                    <a:pt x="0" y="692442"/>
                  </a:lnTo>
                  <a:lnTo>
                    <a:pt x="2349" y="697953"/>
                  </a:lnTo>
                  <a:lnTo>
                    <a:pt x="5867" y="706945"/>
                  </a:lnTo>
                  <a:lnTo>
                    <a:pt x="19723" y="752208"/>
                  </a:lnTo>
                  <a:lnTo>
                    <a:pt x="23063" y="769886"/>
                  </a:lnTo>
                  <a:lnTo>
                    <a:pt x="24345" y="761847"/>
                  </a:lnTo>
                  <a:lnTo>
                    <a:pt x="35839" y="719061"/>
                  </a:lnTo>
                  <a:lnTo>
                    <a:pt x="39179" y="709866"/>
                  </a:lnTo>
                  <a:lnTo>
                    <a:pt x="46113" y="692442"/>
                  </a:lnTo>
                  <a:close/>
                </a:path>
                <a:path w="770889" h="770255">
                  <a:moveTo>
                    <a:pt x="770864" y="23063"/>
                  </a:moveTo>
                  <a:lnTo>
                    <a:pt x="730504" y="13639"/>
                  </a:lnTo>
                  <a:lnTo>
                    <a:pt x="693432" y="0"/>
                  </a:lnTo>
                  <a:lnTo>
                    <a:pt x="693432" y="46126"/>
                  </a:lnTo>
                  <a:lnTo>
                    <a:pt x="730504" y="32486"/>
                  </a:lnTo>
                  <a:lnTo>
                    <a:pt x="762812" y="24358"/>
                  </a:lnTo>
                  <a:lnTo>
                    <a:pt x="770864" y="23063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" name="object 6"/>
            <p:cNvSpPr/>
            <p:nvPr/>
          </p:nvSpPr>
          <p:spPr>
            <a:xfrm>
              <a:off x="3611168" y="2205685"/>
              <a:ext cx="760095" cy="759460"/>
            </a:xfrm>
            <a:custGeom>
              <a:avLst/>
              <a:gdLst/>
              <a:ahLst/>
              <a:cxnLst/>
              <a:rect l="l" t="t" r="r" b="b"/>
              <a:pathLst>
                <a:path w="760095" h="759460">
                  <a:moveTo>
                    <a:pt x="0" y="758951"/>
                  </a:moveTo>
                  <a:lnTo>
                    <a:pt x="759968" y="758951"/>
                  </a:lnTo>
                  <a:lnTo>
                    <a:pt x="759968" y="0"/>
                  </a:lnTo>
                </a:path>
              </a:pathLst>
            </a:custGeom>
            <a:ln w="9144">
              <a:solidFill>
                <a:srgbClr val="000000"/>
              </a:solidFill>
              <a:prstDash val="dot"/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" name="object 7"/>
            <p:cNvSpPr/>
            <p:nvPr/>
          </p:nvSpPr>
          <p:spPr>
            <a:xfrm>
              <a:off x="3612197" y="2206574"/>
              <a:ext cx="704215" cy="704215"/>
            </a:xfrm>
            <a:custGeom>
              <a:avLst/>
              <a:gdLst/>
              <a:ahLst/>
              <a:cxnLst/>
              <a:rect l="l" t="t" r="r" b="b"/>
              <a:pathLst>
                <a:path w="704214" h="704214">
                  <a:moveTo>
                    <a:pt x="0" y="0"/>
                  </a:moveTo>
                  <a:lnTo>
                    <a:pt x="704075" y="704088"/>
                  </a:lnTo>
                </a:path>
              </a:pathLst>
            </a:custGeom>
            <a:ln w="9144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8" name="object 8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4288993" y="2883446"/>
              <a:ext cx="71056" cy="71069"/>
            </a:xfrm>
            <a:prstGeom prst="rect">
              <a:avLst/>
            </a:prstGeom>
          </p:spPr>
        </p:pic>
        <p:sp>
          <p:nvSpPr>
            <p:cNvPr id="9" name="object 9"/>
            <p:cNvSpPr/>
            <p:nvPr/>
          </p:nvSpPr>
          <p:spPr>
            <a:xfrm>
              <a:off x="3735222" y="2211196"/>
              <a:ext cx="61594" cy="124460"/>
            </a:xfrm>
            <a:custGeom>
              <a:avLst/>
              <a:gdLst/>
              <a:ahLst/>
              <a:cxnLst/>
              <a:rect l="l" t="t" r="r" b="b"/>
              <a:pathLst>
                <a:path w="61595" h="124460">
                  <a:moveTo>
                    <a:pt x="0" y="123951"/>
                  </a:moveTo>
                  <a:lnTo>
                    <a:pt x="42860" y="94490"/>
                  </a:lnTo>
                  <a:lnTo>
                    <a:pt x="61563" y="71758"/>
                  </a:lnTo>
                  <a:lnTo>
                    <a:pt x="60082" y="44134"/>
                  </a:lnTo>
                  <a:lnTo>
                    <a:pt x="42392" y="0"/>
                  </a:lnTo>
                </a:path>
              </a:pathLst>
            </a:custGeom>
            <a:ln w="4572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0" name="object 10"/>
          <p:cNvSpPr txBox="1"/>
          <p:nvPr/>
        </p:nvSpPr>
        <p:spPr>
          <a:xfrm>
            <a:off x="7945074" y="490625"/>
            <a:ext cx="4269740" cy="216471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25400" marR="17780">
              <a:lnSpc>
                <a:spcPct val="114300"/>
              </a:lnSpc>
              <a:spcBef>
                <a:spcPts val="100"/>
              </a:spcBef>
            </a:pPr>
            <a:r>
              <a:rPr sz="1050" spc="25" dirty="0">
                <a:latin typeface="Microsoft Sans Serif"/>
                <a:cs typeface="Microsoft Sans Serif"/>
              </a:rPr>
              <a:t>El.siguiente.vector.ilustra.la.relación.entre. </a:t>
            </a:r>
            <a:r>
              <a:rPr sz="1050" spc="30" dirty="0">
                <a:latin typeface="Microsoft Sans Serif"/>
                <a:cs typeface="Microsoft Sans Serif"/>
              </a:rPr>
              <a:t> </a:t>
            </a:r>
            <a:r>
              <a:rPr sz="1050" spc="25" dirty="0">
                <a:latin typeface="Microsoft Sans Serif"/>
                <a:cs typeface="Microsoft Sans Serif"/>
              </a:rPr>
              <a:t>resistencia.y.reactancia.capacitiva.para.un.circuito.que.contenga.</a:t>
            </a:r>
            <a:r>
              <a:rPr sz="1050" spc="-10" dirty="0">
                <a:latin typeface="Microsoft Sans Serif"/>
                <a:cs typeface="Microsoft Sans Serif"/>
              </a:rPr>
              <a:t> </a:t>
            </a:r>
            <a:r>
              <a:rPr sz="1050" dirty="0">
                <a:latin typeface="Microsoft Sans Serif"/>
                <a:cs typeface="Microsoft Sans Serif"/>
              </a:rPr>
              <a:t>0.  </a:t>
            </a:r>
            <a:r>
              <a:rPr sz="1050" spc="15" dirty="0">
                <a:latin typeface="Microsoft Sans Serif"/>
                <a:cs typeface="Microsoft Sans Serif"/>
              </a:rPr>
              <a:t>ohmios.de.cada..El.ángulo.entre.los.vectores.es.la.fase. </a:t>
            </a:r>
            <a:r>
              <a:rPr sz="1050" spc="20" dirty="0">
                <a:latin typeface="Microsoft Sans Serif"/>
                <a:cs typeface="Microsoft Sans Serif"/>
              </a:rPr>
              <a:t> </a:t>
            </a:r>
            <a:r>
              <a:rPr sz="1050" spc="30" dirty="0">
                <a:latin typeface="Microsoft Sans Serif"/>
                <a:cs typeface="Microsoft Sans Serif"/>
              </a:rPr>
              <a:t>ángulo.representado.por.el.símbolo.q..</a:t>
            </a:r>
            <a:endParaRPr sz="1050">
              <a:latin typeface="Microsoft Sans Serif"/>
              <a:cs typeface="Microsoft Sans Serif"/>
            </a:endParaRPr>
          </a:p>
          <a:p>
            <a:pPr marL="25400" marR="62865">
              <a:lnSpc>
                <a:spcPct val="114300"/>
              </a:lnSpc>
            </a:pPr>
            <a:r>
              <a:rPr sz="1050" spc="15" dirty="0">
                <a:latin typeface="Microsoft Sans Serif"/>
                <a:cs typeface="Microsoft Sans Serif"/>
              </a:rPr>
              <a:t>Cuando.la.reactancia.capacitiva. </a:t>
            </a:r>
            <a:r>
              <a:rPr sz="1050" spc="20" dirty="0">
                <a:latin typeface="Microsoft Sans Serif"/>
                <a:cs typeface="Microsoft Sans Serif"/>
              </a:rPr>
              <a:t> </a:t>
            </a:r>
            <a:r>
              <a:rPr sz="1050" spc="15" dirty="0">
                <a:latin typeface="Microsoft Sans Serif"/>
                <a:cs typeface="Microsoft Sans Serif"/>
              </a:rPr>
              <a:t>es.igual.a.la.resistencia,.el.ángulo.resultante.es.de.45.grados..Este. </a:t>
            </a:r>
            <a:r>
              <a:rPr sz="1050" spc="-265" dirty="0">
                <a:latin typeface="Microsoft Sans Serif"/>
                <a:cs typeface="Microsoft Sans Serif"/>
              </a:rPr>
              <a:t> </a:t>
            </a:r>
            <a:r>
              <a:rPr sz="1050" spc="25" dirty="0">
                <a:latin typeface="Microsoft Sans Serif"/>
                <a:cs typeface="Microsoft Sans Serif"/>
              </a:rPr>
              <a:t>representa.cuánta.corriente.conduce.al.voltaje.para.este.</a:t>
            </a:r>
            <a:r>
              <a:rPr sz="1050" spc="30" dirty="0">
                <a:latin typeface="Microsoft Sans Serif"/>
                <a:cs typeface="Microsoft Sans Serif"/>
              </a:rPr>
              <a:t> circuito.</a:t>
            </a:r>
            <a:endParaRPr sz="1050">
              <a:latin typeface="Microsoft Sans Serif"/>
              <a:cs typeface="Microsoft Sans Serif"/>
            </a:endParaRPr>
          </a:p>
          <a:p>
            <a:pPr>
              <a:lnSpc>
                <a:spcPct val="100000"/>
              </a:lnSpc>
            </a:pPr>
            <a:endParaRPr sz="1600">
              <a:latin typeface="Microsoft Sans Serif"/>
              <a:cs typeface="Microsoft Sans Serif"/>
            </a:endParaRPr>
          </a:p>
          <a:p>
            <a:pPr marL="889000"/>
            <a:r>
              <a:rPr sz="950" spc="-100" dirty="0">
                <a:latin typeface="Microsoft Sans Serif"/>
                <a:cs typeface="Microsoft Sans Serif"/>
              </a:rPr>
              <a:t>R</a:t>
            </a:r>
            <a:r>
              <a:rPr sz="950" spc="-10" dirty="0">
                <a:latin typeface="Microsoft Sans Serif"/>
                <a:cs typeface="Microsoft Sans Serif"/>
              </a:rPr>
              <a:t> </a:t>
            </a:r>
            <a:r>
              <a:rPr sz="950" spc="-15" dirty="0">
                <a:latin typeface="Microsoft Sans Serif"/>
                <a:cs typeface="Microsoft Sans Serif"/>
              </a:rPr>
              <a:t>=</a:t>
            </a:r>
            <a:r>
              <a:rPr sz="950" spc="-10" dirty="0">
                <a:latin typeface="Microsoft Sans Serif"/>
                <a:cs typeface="Microsoft Sans Serif"/>
              </a:rPr>
              <a:t> </a:t>
            </a:r>
            <a:r>
              <a:rPr sz="950" spc="15" dirty="0">
                <a:latin typeface="Microsoft Sans Serif"/>
                <a:cs typeface="Microsoft Sans Serif"/>
              </a:rPr>
              <a:t>10</a:t>
            </a:r>
            <a:r>
              <a:rPr sz="950" spc="-10" dirty="0">
                <a:latin typeface="Microsoft Sans Serif"/>
                <a:cs typeface="Microsoft Sans Serif"/>
              </a:rPr>
              <a:t> </a:t>
            </a:r>
            <a:r>
              <a:rPr sz="950" dirty="0">
                <a:latin typeface="Microsoft Sans Serif"/>
                <a:cs typeface="Microsoft Sans Serif"/>
              </a:rPr>
              <a:t>Ω</a:t>
            </a:r>
            <a:endParaRPr sz="950">
              <a:latin typeface="Microsoft Sans Serif"/>
              <a:cs typeface="Microsoft Sans Serif"/>
            </a:endParaRPr>
          </a:p>
          <a:p>
            <a:pPr marL="913765">
              <a:spcBef>
                <a:spcPts val="470"/>
              </a:spcBef>
            </a:pPr>
            <a:r>
              <a:rPr sz="1000" spc="35" dirty="0">
                <a:latin typeface="Microsoft Sans Serif"/>
                <a:cs typeface="Microsoft Sans Serif"/>
              </a:rPr>
              <a:t>θ</a:t>
            </a:r>
            <a:endParaRPr sz="1000">
              <a:latin typeface="Microsoft Sans Serif"/>
              <a:cs typeface="Microsoft Sans Serif"/>
            </a:endParaRPr>
          </a:p>
          <a:p>
            <a:pPr marL="109220">
              <a:spcBef>
                <a:spcPts val="940"/>
              </a:spcBef>
            </a:pPr>
            <a:r>
              <a:rPr sz="1000" spc="-55" dirty="0">
                <a:latin typeface="Microsoft Sans Serif"/>
                <a:cs typeface="Microsoft Sans Serif"/>
              </a:rPr>
              <a:t>X</a:t>
            </a:r>
            <a:r>
              <a:rPr sz="900" spc="-82" baseline="-32407" dirty="0">
                <a:latin typeface="Microsoft Sans Serif"/>
                <a:cs typeface="Microsoft Sans Serif"/>
              </a:rPr>
              <a:t>C</a:t>
            </a:r>
            <a:r>
              <a:rPr sz="900" spc="7" baseline="-32407" dirty="0">
                <a:latin typeface="Microsoft Sans Serif"/>
                <a:cs typeface="Microsoft Sans Serif"/>
              </a:rPr>
              <a:t> </a:t>
            </a:r>
            <a:r>
              <a:rPr sz="950" spc="-15" dirty="0">
                <a:latin typeface="Microsoft Sans Serif"/>
                <a:cs typeface="Microsoft Sans Serif"/>
              </a:rPr>
              <a:t>=</a:t>
            </a:r>
            <a:r>
              <a:rPr sz="950" spc="-35" dirty="0">
                <a:latin typeface="Microsoft Sans Serif"/>
                <a:cs typeface="Microsoft Sans Serif"/>
              </a:rPr>
              <a:t> </a:t>
            </a:r>
            <a:r>
              <a:rPr sz="950" spc="15" dirty="0">
                <a:latin typeface="Microsoft Sans Serif"/>
                <a:cs typeface="Microsoft Sans Serif"/>
              </a:rPr>
              <a:t>10</a:t>
            </a:r>
            <a:r>
              <a:rPr sz="950" spc="-30" dirty="0">
                <a:latin typeface="Microsoft Sans Serif"/>
                <a:cs typeface="Microsoft Sans Serif"/>
              </a:rPr>
              <a:t> </a:t>
            </a:r>
            <a:r>
              <a:rPr sz="950" dirty="0">
                <a:latin typeface="Microsoft Sans Serif"/>
                <a:cs typeface="Microsoft Sans Serif"/>
              </a:rPr>
              <a:t>Ω</a:t>
            </a:r>
            <a:endParaRPr sz="950">
              <a:latin typeface="Microsoft Sans Serif"/>
              <a:cs typeface="Microsoft Sans Serif"/>
            </a:endParaRPr>
          </a:p>
        </p:txBody>
      </p:sp>
      <p:sp>
        <p:nvSpPr>
          <p:cNvPr id="14" name="object 14"/>
          <p:cNvSpPr txBox="1"/>
          <p:nvPr/>
        </p:nvSpPr>
        <p:spPr>
          <a:xfrm>
            <a:off x="8953500" y="9462820"/>
            <a:ext cx="113030" cy="207749"/>
          </a:xfrm>
          <a:prstGeom prst="rect">
            <a:avLst/>
          </a:prstGeom>
        </p:spPr>
        <p:txBody>
          <a:bodyPr vert="horz" wrap="square" lIns="0" tIns="22860" rIns="0" bIns="0" rtlCol="0">
            <a:spAutoFit/>
          </a:bodyPr>
          <a:lstStyle/>
          <a:p>
            <a:pPr marL="12700">
              <a:spcBef>
                <a:spcPts val="180"/>
              </a:spcBef>
            </a:pPr>
            <a:r>
              <a:rPr sz="1200" spc="15" dirty="0">
                <a:latin typeface="Microsoft Sans Serif"/>
                <a:cs typeface="Microsoft Sans Serif"/>
              </a:rPr>
              <a:t>3</a:t>
            </a:r>
            <a:endParaRPr sz="1200">
              <a:latin typeface="Microsoft Sans Serif"/>
              <a:cs typeface="Microsoft Sans Serif"/>
            </a:endParaRPr>
          </a:p>
        </p:txBody>
      </p:sp>
      <p:sp>
        <p:nvSpPr>
          <p:cNvPr id="11" name="object 11"/>
          <p:cNvSpPr txBox="1"/>
          <p:nvPr/>
        </p:nvSpPr>
        <p:spPr>
          <a:xfrm>
            <a:off x="5761990" y="3201214"/>
            <a:ext cx="645160" cy="182101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1100" b="1" spc="5" dirty="0">
                <a:latin typeface="Arial"/>
                <a:cs typeface="Arial"/>
              </a:rPr>
              <a:t>Reseña</a:t>
            </a:r>
            <a:r>
              <a:rPr sz="1100" b="1" spc="-20" dirty="0">
                <a:latin typeface="Arial"/>
                <a:cs typeface="Arial"/>
              </a:rPr>
              <a:t> </a:t>
            </a:r>
            <a:r>
              <a:rPr sz="1100" b="1" spc="15" dirty="0">
                <a:latin typeface="Arial"/>
                <a:cs typeface="Arial"/>
              </a:rPr>
              <a:t>7</a:t>
            </a:r>
            <a:endParaRPr sz="1100">
              <a:latin typeface="Arial"/>
              <a:cs typeface="Arial"/>
            </a:endParaRPr>
          </a:p>
        </p:txBody>
      </p:sp>
      <p:sp>
        <p:nvSpPr>
          <p:cNvPr id="12" name="object 12"/>
          <p:cNvSpPr txBox="1"/>
          <p:nvPr/>
        </p:nvSpPr>
        <p:spPr>
          <a:xfrm>
            <a:off x="8047989" y="3357539"/>
            <a:ext cx="4102100" cy="5426165"/>
          </a:xfrm>
          <a:prstGeom prst="rect">
            <a:avLst/>
          </a:prstGeom>
        </p:spPr>
        <p:txBody>
          <a:bodyPr vert="horz" wrap="square" lIns="0" tIns="13970" rIns="0" bIns="0" rtlCol="0">
            <a:spAutoFit/>
          </a:bodyPr>
          <a:lstStyle/>
          <a:p>
            <a:pPr marL="318135" marR="616585" indent="-243204">
              <a:lnSpc>
                <a:spcPct val="106900"/>
              </a:lnSpc>
              <a:spcBef>
                <a:spcPts val="110"/>
              </a:spcBef>
              <a:tabLst>
                <a:tab pos="814705" algn="l"/>
              </a:tabLst>
            </a:pPr>
            <a:r>
              <a:rPr sz="1200" spc="-15" dirty="0">
                <a:latin typeface="Microsoft Sans Serif"/>
                <a:cs typeface="Microsoft Sans Serif"/>
              </a:rPr>
              <a:t>.</a:t>
            </a:r>
            <a:r>
              <a:rPr sz="1200" spc="-10" dirty="0">
                <a:latin typeface="Microsoft Sans Serif"/>
                <a:cs typeface="Microsoft Sans Serif"/>
              </a:rPr>
              <a:t> </a:t>
            </a:r>
            <a:r>
              <a:rPr sz="1200" spc="-15" dirty="0">
                <a:latin typeface="Microsoft Sans Serif"/>
                <a:cs typeface="Microsoft Sans Serif"/>
              </a:rPr>
              <a:t>.</a:t>
            </a:r>
            <a:r>
              <a:rPr sz="1200" u="sng" spc="-15" dirty="0">
                <a:uFill>
                  <a:solidFill>
                    <a:srgbClr val="000000"/>
                  </a:solidFill>
                </a:uFill>
                <a:latin typeface="Times New Roman"/>
                <a:cs typeface="Times New Roman"/>
              </a:rPr>
              <a:t>		</a:t>
            </a:r>
            <a:r>
              <a:rPr sz="1100" spc="15" dirty="0">
                <a:latin typeface="Microsoft Sans Serif"/>
                <a:cs typeface="Microsoft Sans Serif"/>
              </a:rPr>
              <a:t>.es.la.oposición.al.flujo.actual.en.una.CA. </a:t>
            </a:r>
            <a:r>
              <a:rPr sz="1100" spc="-280" dirty="0">
                <a:latin typeface="Microsoft Sans Serif"/>
                <a:cs typeface="Microsoft Sans Serif"/>
              </a:rPr>
              <a:t> </a:t>
            </a:r>
            <a:r>
              <a:rPr sz="1100" spc="25" dirty="0">
                <a:latin typeface="Microsoft Sans Serif"/>
                <a:cs typeface="Microsoft Sans Serif"/>
              </a:rPr>
              <a:t>circuito.causado.por.inductancia.y.capacitancia.</a:t>
            </a:r>
            <a:endParaRPr sz="1100">
              <a:latin typeface="Microsoft Sans Serif"/>
              <a:cs typeface="Microsoft Sans Serif"/>
            </a:endParaRPr>
          </a:p>
          <a:p>
            <a:pPr marL="318135" marR="53975" indent="-306070">
              <a:lnSpc>
                <a:spcPct val="110400"/>
              </a:lnSpc>
              <a:spcBef>
                <a:spcPts val="1310"/>
              </a:spcBef>
              <a:tabLst>
                <a:tab pos="318135" algn="l"/>
                <a:tab pos="791845" algn="l"/>
              </a:tabLst>
            </a:pPr>
            <a:r>
              <a:rPr sz="1200" spc="-5" dirty="0">
                <a:latin typeface="Microsoft Sans Serif"/>
                <a:cs typeface="Microsoft Sans Serif"/>
              </a:rPr>
              <a:t>2..	</a:t>
            </a:r>
            <a:r>
              <a:rPr sz="1200" u="sng" spc="-5" dirty="0">
                <a:uFill>
                  <a:solidFill>
                    <a:srgbClr val="000000"/>
                  </a:solidFill>
                </a:uFill>
                <a:latin typeface="Times New Roman"/>
                <a:cs typeface="Times New Roman"/>
              </a:rPr>
              <a:t> 	</a:t>
            </a:r>
            <a:r>
              <a:rPr sz="1050" spc="20" dirty="0">
                <a:latin typeface="Microsoft Sans Serif"/>
                <a:cs typeface="Microsoft Sans Serif"/>
              </a:rPr>
              <a:t>.es.la.oposición.total.al.flujo.de.corriente.en.una.AC. </a:t>
            </a:r>
            <a:r>
              <a:rPr sz="1050" spc="-265" dirty="0">
                <a:latin typeface="Microsoft Sans Serif"/>
                <a:cs typeface="Microsoft Sans Serif"/>
              </a:rPr>
              <a:t> </a:t>
            </a:r>
            <a:r>
              <a:rPr sz="1050" spc="20" dirty="0">
                <a:latin typeface="Microsoft Sans Serif"/>
                <a:cs typeface="Microsoft Sans Serif"/>
              </a:rPr>
              <a:t>circuito.con.resistencia,.capacitancia,.y/o.inductancia.</a:t>
            </a:r>
            <a:endParaRPr sz="1050">
              <a:latin typeface="Microsoft Sans Serif"/>
              <a:cs typeface="Microsoft Sans Serif"/>
            </a:endParaRPr>
          </a:p>
          <a:p>
            <a:pPr>
              <a:spcBef>
                <a:spcPts val="20"/>
              </a:spcBef>
            </a:pPr>
            <a:endParaRPr sz="1100">
              <a:latin typeface="Microsoft Sans Serif"/>
              <a:cs typeface="Microsoft Sans Serif"/>
            </a:endParaRPr>
          </a:p>
          <a:p>
            <a:pPr marL="318135" marR="191135" indent="-306070">
              <a:lnSpc>
                <a:spcPct val="113900"/>
              </a:lnSpc>
              <a:spcBef>
                <a:spcPts val="5"/>
              </a:spcBef>
              <a:tabLst>
                <a:tab pos="318135" algn="l"/>
                <a:tab pos="1781175" algn="l"/>
              </a:tabLst>
            </a:pPr>
            <a:r>
              <a:rPr sz="1200" spc="-5" dirty="0">
                <a:latin typeface="Microsoft Sans Serif"/>
                <a:cs typeface="Microsoft Sans Serif"/>
              </a:rPr>
              <a:t>3..	</a:t>
            </a:r>
            <a:r>
              <a:rPr sz="1000" spc="20" dirty="0">
                <a:latin typeface="Microsoft Sans Serif"/>
                <a:cs typeface="Microsoft Sans Serif"/>
              </a:rPr>
              <a:t>Para.un.circuito.de.50.Hz.con.un.</a:t>
            </a:r>
            <a:r>
              <a:rPr sz="1000" spc="-10" dirty="0">
                <a:latin typeface="Microsoft Sans Serif"/>
                <a:cs typeface="Microsoft Sans Serif"/>
              </a:rPr>
              <a:t> </a:t>
            </a:r>
            <a:r>
              <a:rPr sz="1000" spc="30" dirty="0">
                <a:latin typeface="Microsoft Sans Serif"/>
                <a:cs typeface="Microsoft Sans Serif"/>
              </a:rPr>
              <a:t>0.mh.inductor,.el.inductor.  </a:t>
            </a:r>
            <a:r>
              <a:rPr sz="1000" spc="10" dirty="0">
                <a:latin typeface="Microsoft Sans Serif"/>
                <a:cs typeface="Microsoft Sans Serif"/>
              </a:rPr>
              <a:t>la.reactancia.es.</a:t>
            </a:r>
            <a:r>
              <a:rPr sz="1000" u="sng" spc="10" dirty="0">
                <a:uFill>
                  <a:solidFill>
                    <a:srgbClr val="000000"/>
                  </a:solidFill>
                </a:uFill>
                <a:latin typeface="Times New Roman"/>
                <a:cs typeface="Times New Roman"/>
              </a:rPr>
              <a:t>	</a:t>
            </a:r>
            <a:r>
              <a:rPr sz="1000" spc="25" dirty="0">
                <a:latin typeface="Microsoft Sans Serif"/>
                <a:cs typeface="Microsoft Sans Serif"/>
              </a:rPr>
              <a:t>.w</a:t>
            </a:r>
            <a:endParaRPr sz="1000">
              <a:latin typeface="Microsoft Sans Serif"/>
              <a:cs typeface="Microsoft Sans Serif"/>
            </a:endParaRPr>
          </a:p>
          <a:p>
            <a:pPr>
              <a:spcBef>
                <a:spcPts val="30"/>
              </a:spcBef>
            </a:pPr>
            <a:endParaRPr sz="1500">
              <a:latin typeface="Microsoft Sans Serif"/>
              <a:cs typeface="Microsoft Sans Serif"/>
            </a:endParaRPr>
          </a:p>
          <a:p>
            <a:pPr marL="12700">
              <a:tabLst>
                <a:tab pos="2664460" algn="l"/>
              </a:tabLst>
            </a:pPr>
            <a:r>
              <a:rPr sz="950" spc="-5" dirty="0">
                <a:latin typeface="Microsoft Sans Serif"/>
                <a:cs typeface="Microsoft Sans Serif"/>
              </a:rPr>
              <a:t>4..</a:t>
            </a:r>
            <a:r>
              <a:rPr sz="950" spc="-10" dirty="0">
                <a:latin typeface="Microsoft Sans Serif"/>
                <a:cs typeface="Microsoft Sans Serif"/>
              </a:rPr>
              <a:t> </a:t>
            </a:r>
            <a:r>
              <a:rPr sz="950" spc="30" dirty="0">
                <a:latin typeface="Microsoft Sans Serif"/>
                <a:cs typeface="Microsoft Sans Serif"/>
              </a:rPr>
              <a:t>En.un.circuito.puramente.inductivo,.</a:t>
            </a:r>
            <a:r>
              <a:rPr sz="950" u="sng" spc="30" dirty="0">
                <a:uFill>
                  <a:solidFill>
                    <a:srgbClr val="000000"/>
                  </a:solidFill>
                </a:uFill>
                <a:latin typeface="Times New Roman"/>
                <a:cs typeface="Times New Roman"/>
              </a:rPr>
              <a:t>	</a:t>
            </a:r>
            <a:r>
              <a:rPr sz="950" spc="-10" dirty="0">
                <a:latin typeface="Microsoft Sans Serif"/>
                <a:cs typeface="Microsoft Sans Serif"/>
              </a:rPr>
              <a:t>.</a:t>
            </a:r>
            <a:endParaRPr sz="950">
              <a:latin typeface="Microsoft Sans Serif"/>
              <a:cs typeface="Microsoft Sans Serif"/>
            </a:endParaRPr>
          </a:p>
          <a:p>
            <a:pPr>
              <a:lnSpc>
                <a:spcPct val="100000"/>
              </a:lnSpc>
            </a:pPr>
            <a:endParaRPr sz="1450">
              <a:latin typeface="Microsoft Sans Serif"/>
              <a:cs typeface="Microsoft Sans Serif"/>
            </a:endParaRPr>
          </a:p>
          <a:p>
            <a:pPr marL="12700"/>
            <a:r>
              <a:rPr sz="1050" spc="-15" dirty="0">
                <a:latin typeface="Microsoft Sans Serif"/>
                <a:cs typeface="Microsoft Sans Serif"/>
              </a:rPr>
              <a:t>.</a:t>
            </a:r>
            <a:r>
              <a:rPr sz="1050" spc="-30" dirty="0">
                <a:latin typeface="Microsoft Sans Serif"/>
                <a:cs typeface="Microsoft Sans Serif"/>
              </a:rPr>
              <a:t> </a:t>
            </a:r>
            <a:r>
              <a:rPr sz="1050" spc="20" dirty="0">
                <a:latin typeface="Microsoft Sans Serif"/>
                <a:cs typeface="Microsoft Sans Serif"/>
              </a:rPr>
              <a:t>a..la.corriente.y.el.voltaje.están.en.fase</a:t>
            </a:r>
            <a:endParaRPr sz="1050">
              <a:latin typeface="Microsoft Sans Serif"/>
              <a:cs typeface="Microsoft Sans Serif"/>
            </a:endParaRPr>
          </a:p>
          <a:p>
            <a:pPr marL="12700">
              <a:spcBef>
                <a:spcPts val="280"/>
              </a:spcBef>
            </a:pPr>
            <a:r>
              <a:rPr sz="950" spc="-10" dirty="0">
                <a:latin typeface="Microsoft Sans Serif"/>
                <a:cs typeface="Microsoft Sans Serif"/>
              </a:rPr>
              <a:t>.</a:t>
            </a:r>
            <a:r>
              <a:rPr sz="950" spc="10" dirty="0">
                <a:latin typeface="Microsoft Sans Serif"/>
                <a:cs typeface="Microsoft Sans Serif"/>
              </a:rPr>
              <a:t> </a:t>
            </a:r>
            <a:r>
              <a:rPr sz="950" spc="20" dirty="0">
                <a:latin typeface="Microsoft Sans Serif"/>
                <a:cs typeface="Microsoft Sans Serif"/>
              </a:rPr>
              <a:t>b..la.corriente.conduce.a.la.voltaje.por.</a:t>
            </a:r>
            <a:r>
              <a:rPr sz="950" spc="15" dirty="0">
                <a:latin typeface="Microsoft Sans Serif"/>
                <a:cs typeface="Microsoft Sans Serif"/>
              </a:rPr>
              <a:t> </a:t>
            </a:r>
            <a:r>
              <a:rPr sz="950" spc="25" dirty="0">
                <a:latin typeface="Microsoft Sans Serif"/>
                <a:cs typeface="Microsoft Sans Serif"/>
              </a:rPr>
              <a:t>0.grados</a:t>
            </a:r>
            <a:endParaRPr sz="950">
              <a:latin typeface="Microsoft Sans Serif"/>
              <a:cs typeface="Microsoft Sans Serif"/>
            </a:endParaRPr>
          </a:p>
          <a:p>
            <a:pPr marL="12700">
              <a:spcBef>
                <a:spcPts val="300"/>
              </a:spcBef>
            </a:pPr>
            <a:r>
              <a:rPr sz="950" spc="-10" dirty="0">
                <a:latin typeface="Microsoft Sans Serif"/>
                <a:cs typeface="Microsoft Sans Serif"/>
              </a:rPr>
              <a:t>.</a:t>
            </a:r>
            <a:r>
              <a:rPr sz="950" spc="15" dirty="0">
                <a:latin typeface="Microsoft Sans Serif"/>
                <a:cs typeface="Microsoft Sans Serif"/>
              </a:rPr>
              <a:t> </a:t>
            </a:r>
            <a:r>
              <a:rPr sz="950" spc="20" dirty="0">
                <a:latin typeface="Microsoft Sans Serif"/>
                <a:cs typeface="Microsoft Sans Serif"/>
              </a:rPr>
              <a:t>c..la.corriente.retrasa.el.voltaje.por.</a:t>
            </a:r>
            <a:r>
              <a:rPr sz="950" spc="15" dirty="0">
                <a:latin typeface="Microsoft Sans Serif"/>
                <a:cs typeface="Microsoft Sans Serif"/>
              </a:rPr>
              <a:t> </a:t>
            </a:r>
            <a:r>
              <a:rPr sz="950" spc="25" dirty="0">
                <a:latin typeface="Microsoft Sans Serif"/>
                <a:cs typeface="Microsoft Sans Serif"/>
              </a:rPr>
              <a:t>0.grados</a:t>
            </a:r>
            <a:endParaRPr sz="950">
              <a:latin typeface="Microsoft Sans Serif"/>
              <a:cs typeface="Microsoft Sans Serif"/>
            </a:endParaRPr>
          </a:p>
          <a:p>
            <a:pPr>
              <a:spcBef>
                <a:spcPts val="40"/>
              </a:spcBef>
            </a:pPr>
            <a:endParaRPr sz="1500">
              <a:latin typeface="Microsoft Sans Serif"/>
              <a:cs typeface="Microsoft Sans Serif"/>
            </a:endParaRPr>
          </a:p>
          <a:p>
            <a:pPr marL="12700">
              <a:tabLst>
                <a:tab pos="2708275" algn="l"/>
              </a:tabLst>
            </a:pPr>
            <a:r>
              <a:rPr sz="950" spc="-5" dirty="0">
                <a:latin typeface="Microsoft Sans Serif"/>
                <a:cs typeface="Microsoft Sans Serif"/>
              </a:rPr>
              <a:t>5..</a:t>
            </a:r>
            <a:r>
              <a:rPr sz="950" dirty="0">
                <a:latin typeface="Microsoft Sans Serif"/>
                <a:cs typeface="Microsoft Sans Serif"/>
              </a:rPr>
              <a:t> </a:t>
            </a:r>
            <a:r>
              <a:rPr sz="950" spc="25" dirty="0">
                <a:latin typeface="Microsoft Sans Serif"/>
                <a:cs typeface="Microsoft Sans Serif"/>
              </a:rPr>
              <a:t>En.un.circuito.puramente.capacitivo,.</a:t>
            </a:r>
            <a:r>
              <a:rPr sz="950" u="sng" spc="25" dirty="0">
                <a:uFill>
                  <a:solidFill>
                    <a:srgbClr val="000000"/>
                  </a:solidFill>
                </a:uFill>
                <a:latin typeface="Times New Roman"/>
                <a:cs typeface="Times New Roman"/>
              </a:rPr>
              <a:t>	</a:t>
            </a:r>
            <a:r>
              <a:rPr sz="950" spc="-10" dirty="0">
                <a:latin typeface="Microsoft Sans Serif"/>
                <a:cs typeface="Microsoft Sans Serif"/>
              </a:rPr>
              <a:t>.</a:t>
            </a:r>
            <a:endParaRPr sz="950">
              <a:latin typeface="Microsoft Sans Serif"/>
              <a:cs typeface="Microsoft Sans Serif"/>
            </a:endParaRPr>
          </a:p>
          <a:p>
            <a:pPr>
              <a:lnSpc>
                <a:spcPct val="100000"/>
              </a:lnSpc>
            </a:pPr>
            <a:endParaRPr sz="1450">
              <a:latin typeface="Microsoft Sans Serif"/>
              <a:cs typeface="Microsoft Sans Serif"/>
            </a:endParaRPr>
          </a:p>
          <a:p>
            <a:pPr marL="12700"/>
            <a:r>
              <a:rPr sz="1050" spc="-15" dirty="0">
                <a:latin typeface="Microsoft Sans Serif"/>
                <a:cs typeface="Microsoft Sans Serif"/>
              </a:rPr>
              <a:t>.</a:t>
            </a:r>
            <a:r>
              <a:rPr sz="1050" spc="-30" dirty="0">
                <a:latin typeface="Microsoft Sans Serif"/>
                <a:cs typeface="Microsoft Sans Serif"/>
              </a:rPr>
              <a:t> </a:t>
            </a:r>
            <a:r>
              <a:rPr sz="1050" spc="20" dirty="0">
                <a:latin typeface="Microsoft Sans Serif"/>
                <a:cs typeface="Microsoft Sans Serif"/>
              </a:rPr>
              <a:t>a..la.corriente.y.el.voltaje.están.en.fase</a:t>
            </a:r>
            <a:endParaRPr sz="1050">
              <a:latin typeface="Microsoft Sans Serif"/>
              <a:cs typeface="Microsoft Sans Serif"/>
            </a:endParaRPr>
          </a:p>
          <a:p>
            <a:pPr marL="12700">
              <a:spcBef>
                <a:spcPts val="280"/>
              </a:spcBef>
            </a:pPr>
            <a:r>
              <a:rPr sz="950" spc="-10" dirty="0">
                <a:latin typeface="Microsoft Sans Serif"/>
                <a:cs typeface="Microsoft Sans Serif"/>
              </a:rPr>
              <a:t>.</a:t>
            </a:r>
            <a:r>
              <a:rPr sz="950" spc="10" dirty="0">
                <a:latin typeface="Microsoft Sans Serif"/>
                <a:cs typeface="Microsoft Sans Serif"/>
              </a:rPr>
              <a:t> </a:t>
            </a:r>
            <a:r>
              <a:rPr sz="950" spc="20" dirty="0">
                <a:latin typeface="Microsoft Sans Serif"/>
                <a:cs typeface="Microsoft Sans Serif"/>
              </a:rPr>
              <a:t>b..la.corriente.conduce.a.la.voltaje.por.</a:t>
            </a:r>
            <a:r>
              <a:rPr sz="950" spc="15" dirty="0">
                <a:latin typeface="Microsoft Sans Serif"/>
                <a:cs typeface="Microsoft Sans Serif"/>
              </a:rPr>
              <a:t> </a:t>
            </a:r>
            <a:r>
              <a:rPr sz="950" spc="25" dirty="0">
                <a:latin typeface="Microsoft Sans Serif"/>
                <a:cs typeface="Microsoft Sans Serif"/>
              </a:rPr>
              <a:t>0.grados</a:t>
            </a:r>
            <a:endParaRPr sz="950">
              <a:latin typeface="Microsoft Sans Serif"/>
              <a:cs typeface="Microsoft Sans Serif"/>
            </a:endParaRPr>
          </a:p>
          <a:p>
            <a:pPr marL="12700">
              <a:spcBef>
                <a:spcPts val="300"/>
              </a:spcBef>
            </a:pPr>
            <a:r>
              <a:rPr sz="950" spc="-10" dirty="0">
                <a:latin typeface="Microsoft Sans Serif"/>
                <a:cs typeface="Microsoft Sans Serif"/>
              </a:rPr>
              <a:t>.</a:t>
            </a:r>
            <a:r>
              <a:rPr sz="950" spc="15" dirty="0">
                <a:latin typeface="Microsoft Sans Serif"/>
                <a:cs typeface="Microsoft Sans Serif"/>
              </a:rPr>
              <a:t> </a:t>
            </a:r>
            <a:r>
              <a:rPr sz="950" spc="20" dirty="0">
                <a:latin typeface="Microsoft Sans Serif"/>
                <a:cs typeface="Microsoft Sans Serif"/>
              </a:rPr>
              <a:t>c..la.corriente.retrasa.el.voltaje.por.</a:t>
            </a:r>
            <a:r>
              <a:rPr sz="950" spc="15" dirty="0">
                <a:latin typeface="Microsoft Sans Serif"/>
                <a:cs typeface="Microsoft Sans Serif"/>
              </a:rPr>
              <a:t> </a:t>
            </a:r>
            <a:r>
              <a:rPr sz="950" spc="25" dirty="0">
                <a:latin typeface="Microsoft Sans Serif"/>
                <a:cs typeface="Microsoft Sans Serif"/>
              </a:rPr>
              <a:t>0.grados</a:t>
            </a:r>
            <a:endParaRPr sz="950">
              <a:latin typeface="Microsoft Sans Serif"/>
              <a:cs typeface="Microsoft Sans Serif"/>
            </a:endParaRPr>
          </a:p>
          <a:p>
            <a:pPr>
              <a:lnSpc>
                <a:spcPct val="100000"/>
              </a:lnSpc>
            </a:pPr>
            <a:endParaRPr sz="1050">
              <a:latin typeface="Microsoft Sans Serif"/>
              <a:cs typeface="Microsoft Sans Serif"/>
            </a:endParaRPr>
          </a:p>
          <a:p>
            <a:pPr marL="318135" marR="5080" indent="-306070">
              <a:lnSpc>
                <a:spcPct val="120800"/>
              </a:lnSpc>
              <a:spcBef>
                <a:spcPts val="5"/>
              </a:spcBef>
              <a:tabLst>
                <a:tab pos="318135" algn="l"/>
                <a:tab pos="1635125" algn="l"/>
              </a:tabLst>
            </a:pPr>
            <a:r>
              <a:rPr sz="1200" spc="-5" dirty="0">
                <a:latin typeface="Microsoft Sans Serif"/>
                <a:cs typeface="Microsoft Sans Serif"/>
              </a:rPr>
              <a:t>6..	</a:t>
            </a:r>
            <a:r>
              <a:rPr sz="900" spc="15" dirty="0">
                <a:latin typeface="Microsoft Sans Serif"/>
                <a:cs typeface="Microsoft Sans Serif"/>
              </a:rPr>
              <a:t>Para.un.circuito.de.50.Hz.con.un.</a:t>
            </a:r>
            <a:r>
              <a:rPr sz="900" spc="30" dirty="0">
                <a:latin typeface="Microsoft Sans Serif"/>
                <a:cs typeface="Microsoft Sans Serif"/>
              </a:rPr>
              <a:t> </a:t>
            </a:r>
            <a:r>
              <a:rPr sz="900" spc="20" dirty="0">
                <a:latin typeface="Microsoft Sans Serif"/>
                <a:cs typeface="Microsoft Sans Serif"/>
              </a:rPr>
              <a:t>0.metroF.condensador,.el.capacitivo. </a:t>
            </a:r>
            <a:r>
              <a:rPr sz="900" spc="-225" dirty="0">
                <a:latin typeface="Microsoft Sans Serif"/>
                <a:cs typeface="Microsoft Sans Serif"/>
              </a:rPr>
              <a:t> </a:t>
            </a:r>
            <a:r>
              <a:rPr sz="900" spc="10" dirty="0">
                <a:latin typeface="Microsoft Sans Serif"/>
                <a:cs typeface="Microsoft Sans Serif"/>
              </a:rPr>
              <a:t>la.reactancia.es.</a:t>
            </a:r>
            <a:r>
              <a:rPr sz="900" u="sng" spc="10" dirty="0">
                <a:uFill>
                  <a:solidFill>
                    <a:srgbClr val="000000"/>
                  </a:solidFill>
                </a:uFill>
                <a:latin typeface="Times New Roman"/>
                <a:cs typeface="Times New Roman"/>
              </a:rPr>
              <a:t>	</a:t>
            </a:r>
            <a:r>
              <a:rPr sz="900" spc="20" dirty="0">
                <a:latin typeface="Microsoft Sans Serif"/>
                <a:cs typeface="Microsoft Sans Serif"/>
              </a:rPr>
              <a:t>.w</a:t>
            </a:r>
            <a:endParaRPr sz="900">
              <a:latin typeface="Microsoft Sans Serif"/>
              <a:cs typeface="Microsoft Sans Serif"/>
            </a:endParaRPr>
          </a:p>
          <a:p>
            <a:pPr>
              <a:spcBef>
                <a:spcPts val="45"/>
              </a:spcBef>
            </a:pPr>
            <a:endParaRPr sz="1150">
              <a:latin typeface="Microsoft Sans Serif"/>
              <a:cs typeface="Microsoft Sans Serif"/>
            </a:endParaRPr>
          </a:p>
          <a:p>
            <a:pPr marL="318135" marR="556260" indent="-306070">
              <a:lnSpc>
                <a:spcPct val="110400"/>
              </a:lnSpc>
              <a:tabLst>
                <a:tab pos="318135" algn="l"/>
                <a:tab pos="3204210" algn="l"/>
              </a:tabLst>
            </a:pPr>
            <a:r>
              <a:rPr sz="1200" spc="-5" dirty="0">
                <a:latin typeface="Microsoft Sans Serif"/>
                <a:cs typeface="Microsoft Sans Serif"/>
              </a:rPr>
              <a:t>7..	</a:t>
            </a:r>
            <a:r>
              <a:rPr sz="1050" spc="20" dirty="0">
                <a:latin typeface="Microsoft Sans Serif"/>
                <a:cs typeface="Microsoft Sans Serif"/>
              </a:rPr>
              <a:t>Un.circuito.con.5.wde.resistencia.y.</a:t>
            </a:r>
            <a:r>
              <a:rPr sz="1050" spc="50" dirty="0">
                <a:latin typeface="Microsoft Sans Serif"/>
                <a:cs typeface="Microsoft Sans Serif"/>
              </a:rPr>
              <a:t> </a:t>
            </a:r>
            <a:r>
              <a:rPr sz="1050" spc="30" dirty="0">
                <a:latin typeface="Microsoft Sans Serif"/>
                <a:cs typeface="Microsoft Sans Serif"/>
              </a:rPr>
              <a:t>0.wde.inductivo </a:t>
            </a:r>
            <a:r>
              <a:rPr sz="1050" spc="-265" dirty="0">
                <a:latin typeface="Microsoft Sans Serif"/>
                <a:cs typeface="Microsoft Sans Serif"/>
              </a:rPr>
              <a:t> </a:t>
            </a:r>
            <a:r>
              <a:rPr sz="1050" spc="25" dirty="0">
                <a:latin typeface="Microsoft Sans Serif"/>
                <a:cs typeface="Microsoft Sans Serif"/>
              </a:rPr>
              <a:t>la.reactancia.tiene.una.impedancia.de.</a:t>
            </a:r>
            <a:r>
              <a:rPr sz="1050" u="sng" spc="25" dirty="0">
                <a:uFill>
                  <a:solidFill>
                    <a:srgbClr val="000000"/>
                  </a:solidFill>
                </a:uFill>
                <a:latin typeface="Times New Roman"/>
                <a:cs typeface="Times New Roman"/>
              </a:rPr>
              <a:t>	</a:t>
            </a:r>
            <a:r>
              <a:rPr sz="1050" spc="-15" dirty="0">
                <a:latin typeface="Microsoft Sans Serif"/>
                <a:cs typeface="Microsoft Sans Serif"/>
              </a:rPr>
              <a:t>.W..</a:t>
            </a:r>
            <a:endParaRPr sz="1050">
              <a:latin typeface="Microsoft Sans Serif"/>
              <a:cs typeface="Microsoft Sans Serif"/>
            </a:endParaRPr>
          </a:p>
          <a:p>
            <a:pPr>
              <a:spcBef>
                <a:spcPts val="20"/>
              </a:spcBef>
            </a:pPr>
            <a:endParaRPr sz="1150">
              <a:latin typeface="Microsoft Sans Serif"/>
              <a:cs typeface="Microsoft Sans Serif"/>
            </a:endParaRPr>
          </a:p>
          <a:p>
            <a:pPr marL="318135" marR="548005" indent="-306070">
              <a:lnSpc>
                <a:spcPct val="110400"/>
              </a:lnSpc>
              <a:tabLst>
                <a:tab pos="318135" algn="l"/>
                <a:tab pos="3204210" algn="l"/>
              </a:tabLst>
            </a:pPr>
            <a:r>
              <a:rPr sz="1200" spc="-5" dirty="0">
                <a:latin typeface="Microsoft Sans Serif"/>
                <a:cs typeface="Microsoft Sans Serif"/>
              </a:rPr>
              <a:t>8..	</a:t>
            </a:r>
            <a:r>
              <a:rPr sz="1050" spc="20" dirty="0">
                <a:latin typeface="Microsoft Sans Serif"/>
                <a:cs typeface="Microsoft Sans Serif"/>
              </a:rPr>
              <a:t>Un.circuito.con.5.wde.resistencia.y.4.wde.capacitiva </a:t>
            </a:r>
            <a:r>
              <a:rPr sz="1050" spc="-265" dirty="0">
                <a:latin typeface="Microsoft Sans Serif"/>
                <a:cs typeface="Microsoft Sans Serif"/>
              </a:rPr>
              <a:t> </a:t>
            </a:r>
            <a:r>
              <a:rPr sz="1050" spc="25" dirty="0">
                <a:latin typeface="Microsoft Sans Serif"/>
                <a:cs typeface="Microsoft Sans Serif"/>
              </a:rPr>
              <a:t>la.reactancia.tiene.una.impedancia.de.</a:t>
            </a:r>
            <a:r>
              <a:rPr sz="1050" u="sng" spc="25" dirty="0">
                <a:uFill>
                  <a:solidFill>
                    <a:srgbClr val="000000"/>
                  </a:solidFill>
                </a:uFill>
                <a:latin typeface="Times New Roman"/>
                <a:cs typeface="Times New Roman"/>
              </a:rPr>
              <a:t>	</a:t>
            </a:r>
            <a:r>
              <a:rPr sz="1050" spc="25" dirty="0">
                <a:latin typeface="Microsoft Sans Serif"/>
                <a:cs typeface="Microsoft Sans Serif"/>
              </a:rPr>
              <a:t>.w</a:t>
            </a:r>
            <a:endParaRPr sz="1050">
              <a:latin typeface="Microsoft Sans Serif"/>
              <a:cs typeface="Microsoft Sans Serif"/>
            </a:endParaRPr>
          </a:p>
        </p:txBody>
      </p:sp>
      <p:sp>
        <p:nvSpPr>
          <p:cNvPr id="13" name="object 13"/>
          <p:cNvSpPr txBox="1"/>
          <p:nvPr/>
        </p:nvSpPr>
        <p:spPr>
          <a:xfrm rot="2700000">
            <a:off x="8601458" y="2555170"/>
            <a:ext cx="741650" cy="11430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900"/>
              </a:lnSpc>
            </a:pPr>
            <a:r>
              <a:rPr sz="900" spc="-35" dirty="0">
                <a:latin typeface="Microsoft Sans Serif"/>
                <a:cs typeface="Microsoft Sans Serif"/>
              </a:rPr>
              <a:t>Z</a:t>
            </a:r>
            <a:r>
              <a:rPr sz="900" spc="-10" dirty="0">
                <a:latin typeface="Microsoft Sans Serif"/>
                <a:cs typeface="Microsoft Sans Serif"/>
              </a:rPr>
              <a:t> </a:t>
            </a:r>
            <a:r>
              <a:rPr sz="900" spc="-15" dirty="0">
                <a:latin typeface="Microsoft Sans Serif"/>
                <a:cs typeface="Microsoft Sans Serif"/>
              </a:rPr>
              <a:t>=</a:t>
            </a:r>
            <a:r>
              <a:rPr sz="900" spc="-10" dirty="0">
                <a:latin typeface="Microsoft Sans Serif"/>
                <a:cs typeface="Microsoft Sans Serif"/>
              </a:rPr>
              <a:t> </a:t>
            </a:r>
            <a:r>
              <a:rPr sz="900" spc="10" dirty="0">
                <a:latin typeface="Microsoft Sans Serif"/>
                <a:cs typeface="Microsoft Sans Serif"/>
              </a:rPr>
              <a:t>14,1421</a:t>
            </a:r>
            <a:r>
              <a:rPr sz="900" spc="-10" dirty="0">
                <a:latin typeface="Microsoft Sans Serif"/>
                <a:cs typeface="Microsoft Sans Serif"/>
              </a:rPr>
              <a:t> </a:t>
            </a:r>
            <a:r>
              <a:rPr sz="900" dirty="0">
                <a:latin typeface="Microsoft Sans Serif"/>
                <a:cs typeface="Microsoft Sans Serif"/>
              </a:rPr>
              <a:t>Ω</a:t>
            </a:r>
            <a:endParaRPr sz="900">
              <a:latin typeface="Microsoft Sans Serif"/>
              <a:cs typeface="Microsoft Sans Serif"/>
            </a:endParaRPr>
          </a:p>
        </p:txBody>
      </p:sp>
    </p:spTree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8103298" y="3418840"/>
            <a:ext cx="770890" cy="1242060"/>
            <a:chOff x="3048698" y="3418840"/>
            <a:chExt cx="770890" cy="1242060"/>
          </a:xfrm>
        </p:grpSpPr>
        <p:sp>
          <p:nvSpPr>
            <p:cNvPr id="3" name="object 3"/>
            <p:cNvSpPr/>
            <p:nvPr/>
          </p:nvSpPr>
          <p:spPr>
            <a:xfrm>
              <a:off x="3071825" y="3480803"/>
              <a:ext cx="0" cy="1117600"/>
            </a:xfrm>
            <a:custGeom>
              <a:avLst/>
              <a:gdLst/>
              <a:ahLst/>
              <a:cxnLst/>
              <a:rect l="l" t="t" r="r" b="b"/>
              <a:pathLst>
                <a:path h="1117600">
                  <a:moveTo>
                    <a:pt x="0" y="1117549"/>
                  </a:moveTo>
                  <a:lnTo>
                    <a:pt x="0" y="0"/>
                  </a:lnTo>
                </a:path>
              </a:pathLst>
            </a:custGeom>
            <a:ln w="9144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" name="object 4"/>
            <p:cNvSpPr/>
            <p:nvPr/>
          </p:nvSpPr>
          <p:spPr>
            <a:xfrm>
              <a:off x="3048698" y="3418852"/>
              <a:ext cx="46355" cy="1242060"/>
            </a:xfrm>
            <a:custGeom>
              <a:avLst/>
              <a:gdLst/>
              <a:ahLst/>
              <a:cxnLst/>
              <a:rect l="l" t="t" r="r" b="b"/>
              <a:pathLst>
                <a:path w="46355" h="1242060">
                  <a:moveTo>
                    <a:pt x="46139" y="1164018"/>
                  </a:moveTo>
                  <a:lnTo>
                    <a:pt x="0" y="1164018"/>
                  </a:lnTo>
                  <a:lnTo>
                    <a:pt x="2362" y="1169530"/>
                  </a:lnTo>
                  <a:lnTo>
                    <a:pt x="5880" y="1178521"/>
                  </a:lnTo>
                  <a:lnTo>
                    <a:pt x="19735" y="1223784"/>
                  </a:lnTo>
                  <a:lnTo>
                    <a:pt x="23075" y="1241463"/>
                  </a:lnTo>
                  <a:lnTo>
                    <a:pt x="24358" y="1233424"/>
                  </a:lnTo>
                  <a:lnTo>
                    <a:pt x="35852" y="1190637"/>
                  </a:lnTo>
                  <a:lnTo>
                    <a:pt x="39192" y="1181442"/>
                  </a:lnTo>
                  <a:lnTo>
                    <a:pt x="46139" y="1164018"/>
                  </a:lnTo>
                  <a:close/>
                </a:path>
                <a:path w="46355" h="1242060">
                  <a:moveTo>
                    <a:pt x="46228" y="77431"/>
                  </a:moveTo>
                  <a:lnTo>
                    <a:pt x="32600" y="40360"/>
                  </a:lnTo>
                  <a:lnTo>
                    <a:pt x="23177" y="0"/>
                  </a:lnTo>
                  <a:lnTo>
                    <a:pt x="21882" y="8039"/>
                  </a:lnTo>
                  <a:lnTo>
                    <a:pt x="10375" y="50825"/>
                  </a:lnTo>
                  <a:lnTo>
                    <a:pt x="114" y="77431"/>
                  </a:lnTo>
                  <a:lnTo>
                    <a:pt x="46228" y="77431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" name="object 5"/>
            <p:cNvSpPr/>
            <p:nvPr/>
          </p:nvSpPr>
          <p:spPr>
            <a:xfrm>
              <a:off x="3071825" y="4039578"/>
              <a:ext cx="685800" cy="0"/>
            </a:xfrm>
            <a:custGeom>
              <a:avLst/>
              <a:gdLst/>
              <a:ahLst/>
              <a:cxnLst/>
              <a:rect l="l" t="t" r="r" b="b"/>
              <a:pathLst>
                <a:path w="685800">
                  <a:moveTo>
                    <a:pt x="0" y="0"/>
                  </a:moveTo>
                  <a:lnTo>
                    <a:pt x="685799" y="0"/>
                  </a:lnTo>
                </a:path>
              </a:pathLst>
            </a:custGeom>
            <a:ln w="9144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" name="object 6"/>
            <p:cNvSpPr/>
            <p:nvPr/>
          </p:nvSpPr>
          <p:spPr>
            <a:xfrm>
              <a:off x="3742143" y="4016565"/>
              <a:ext cx="77470" cy="46355"/>
            </a:xfrm>
            <a:custGeom>
              <a:avLst/>
              <a:gdLst/>
              <a:ahLst/>
              <a:cxnLst/>
              <a:rect l="l" t="t" r="r" b="b"/>
              <a:pathLst>
                <a:path w="77470" h="46354">
                  <a:moveTo>
                    <a:pt x="0" y="0"/>
                  </a:moveTo>
                  <a:lnTo>
                    <a:pt x="0" y="46126"/>
                  </a:lnTo>
                  <a:lnTo>
                    <a:pt x="5497" y="43768"/>
                  </a:lnTo>
                  <a:lnTo>
                    <a:pt x="14492" y="40244"/>
                  </a:lnTo>
                  <a:lnTo>
                    <a:pt x="59751" y="26389"/>
                  </a:lnTo>
                  <a:lnTo>
                    <a:pt x="77431" y="23063"/>
                  </a:lnTo>
                  <a:lnTo>
                    <a:pt x="69387" y="21772"/>
                  </a:lnTo>
                  <a:lnTo>
                    <a:pt x="26603" y="10263"/>
                  </a:lnTo>
                  <a:lnTo>
                    <a:pt x="17411" y="6929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7" name="object 7"/>
          <p:cNvSpPr/>
          <p:nvPr/>
        </p:nvSpPr>
        <p:spPr>
          <a:xfrm>
            <a:off x="8249514" y="6669633"/>
            <a:ext cx="911225" cy="160020"/>
          </a:xfrm>
          <a:custGeom>
            <a:avLst/>
            <a:gdLst/>
            <a:ahLst/>
            <a:cxnLst/>
            <a:rect l="l" t="t" r="r" b="b"/>
            <a:pathLst>
              <a:path w="911225" h="160020">
                <a:moveTo>
                  <a:pt x="0" y="116027"/>
                </a:moveTo>
                <a:lnTo>
                  <a:pt x="22961" y="116027"/>
                </a:lnTo>
                <a:lnTo>
                  <a:pt x="55600" y="159537"/>
                </a:lnTo>
                <a:lnTo>
                  <a:pt x="73075" y="774"/>
                </a:lnTo>
                <a:lnTo>
                  <a:pt x="911224" y="0"/>
                </a:lnTo>
              </a:path>
            </a:pathLst>
          </a:custGeom>
          <a:ln w="12699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" name="object 8"/>
          <p:cNvSpPr txBox="1"/>
          <p:nvPr/>
        </p:nvSpPr>
        <p:spPr>
          <a:xfrm>
            <a:off x="7957821" y="539750"/>
            <a:ext cx="2947035" cy="228268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1400" spc="30" dirty="0">
                <a:latin typeface="Microsoft Sans Serif"/>
                <a:cs typeface="Microsoft Sans Serif"/>
              </a:rPr>
              <a:t>Circuitos</a:t>
            </a:r>
            <a:r>
              <a:rPr sz="1400" spc="-10" dirty="0">
                <a:latin typeface="Microsoft Sans Serif"/>
                <a:cs typeface="Microsoft Sans Serif"/>
              </a:rPr>
              <a:t> </a:t>
            </a:r>
            <a:r>
              <a:rPr sz="1400" spc="-105" dirty="0">
                <a:latin typeface="Microsoft Sans Serif"/>
                <a:cs typeface="Microsoft Sans Serif"/>
              </a:rPr>
              <a:t>RLC</a:t>
            </a:r>
            <a:r>
              <a:rPr sz="1400" spc="-10" dirty="0">
                <a:latin typeface="Microsoft Sans Serif"/>
                <a:cs typeface="Microsoft Sans Serif"/>
              </a:rPr>
              <a:t> </a:t>
            </a:r>
            <a:r>
              <a:rPr sz="1400" spc="45" dirty="0">
                <a:latin typeface="Microsoft Sans Serif"/>
                <a:cs typeface="Microsoft Sans Serif"/>
              </a:rPr>
              <a:t>en</a:t>
            </a:r>
            <a:r>
              <a:rPr sz="1400" spc="-10" dirty="0">
                <a:latin typeface="Microsoft Sans Serif"/>
                <a:cs typeface="Microsoft Sans Serif"/>
              </a:rPr>
              <a:t> </a:t>
            </a:r>
            <a:r>
              <a:rPr sz="1400" spc="25" dirty="0">
                <a:latin typeface="Microsoft Sans Serif"/>
                <a:cs typeface="Microsoft Sans Serif"/>
              </a:rPr>
              <a:t>serie</a:t>
            </a:r>
            <a:r>
              <a:rPr sz="1400" spc="-10" dirty="0">
                <a:latin typeface="Microsoft Sans Serif"/>
                <a:cs typeface="Microsoft Sans Serif"/>
              </a:rPr>
              <a:t> </a:t>
            </a:r>
            <a:r>
              <a:rPr sz="1400" spc="10" dirty="0">
                <a:latin typeface="Microsoft Sans Serif"/>
                <a:cs typeface="Microsoft Sans Serif"/>
              </a:rPr>
              <a:t>y</a:t>
            </a:r>
            <a:r>
              <a:rPr sz="1400" spc="-10" dirty="0">
                <a:latin typeface="Microsoft Sans Serif"/>
                <a:cs typeface="Microsoft Sans Serif"/>
              </a:rPr>
              <a:t> </a:t>
            </a:r>
            <a:r>
              <a:rPr sz="1400" spc="45" dirty="0">
                <a:latin typeface="Microsoft Sans Serif"/>
                <a:cs typeface="Microsoft Sans Serif"/>
              </a:rPr>
              <a:t>en</a:t>
            </a:r>
            <a:r>
              <a:rPr sz="1400" spc="-10" dirty="0">
                <a:latin typeface="Microsoft Sans Serif"/>
                <a:cs typeface="Microsoft Sans Serif"/>
              </a:rPr>
              <a:t> </a:t>
            </a:r>
            <a:r>
              <a:rPr sz="1400" spc="45" dirty="0">
                <a:latin typeface="Microsoft Sans Serif"/>
                <a:cs typeface="Microsoft Sans Serif"/>
              </a:rPr>
              <a:t>paralelo</a:t>
            </a:r>
            <a:endParaRPr sz="1400">
              <a:latin typeface="Microsoft Sans Serif"/>
              <a:cs typeface="Microsoft Sans Serif"/>
            </a:endParaRPr>
          </a:p>
        </p:txBody>
      </p:sp>
      <p:sp>
        <p:nvSpPr>
          <p:cNvPr id="15" name="object 15"/>
          <p:cNvSpPr txBox="1"/>
          <p:nvPr/>
        </p:nvSpPr>
        <p:spPr>
          <a:xfrm>
            <a:off x="8953501" y="9462820"/>
            <a:ext cx="200025" cy="207749"/>
          </a:xfrm>
          <a:prstGeom prst="rect">
            <a:avLst/>
          </a:prstGeom>
        </p:spPr>
        <p:txBody>
          <a:bodyPr vert="horz" wrap="square" lIns="0" tIns="22860" rIns="0" bIns="0" rtlCol="0">
            <a:spAutoFit/>
          </a:bodyPr>
          <a:lstStyle/>
          <a:p>
            <a:pPr marL="12700">
              <a:spcBef>
                <a:spcPts val="180"/>
              </a:spcBef>
            </a:pPr>
            <a:r>
              <a:rPr sz="1200" spc="15" dirty="0">
                <a:latin typeface="Microsoft Sans Serif"/>
                <a:cs typeface="Microsoft Sans Serif"/>
              </a:rPr>
              <a:t>40</a:t>
            </a:r>
            <a:endParaRPr sz="1200">
              <a:latin typeface="Microsoft Sans Serif"/>
              <a:cs typeface="Microsoft Sans Serif"/>
            </a:endParaRPr>
          </a:p>
        </p:txBody>
      </p:sp>
      <p:sp>
        <p:nvSpPr>
          <p:cNvPr id="9" name="object 9"/>
          <p:cNvSpPr txBox="1"/>
          <p:nvPr/>
        </p:nvSpPr>
        <p:spPr>
          <a:xfrm>
            <a:off x="7957810" y="1875790"/>
            <a:ext cx="4222115" cy="112268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 indent="-635">
              <a:lnSpc>
                <a:spcPct val="126299"/>
              </a:lnSpc>
              <a:spcBef>
                <a:spcPts val="100"/>
              </a:spcBef>
            </a:pPr>
            <a:r>
              <a:rPr sz="950" spc="-5" dirty="0">
                <a:latin typeface="Microsoft Sans Serif"/>
                <a:cs typeface="Microsoft Sans Serif"/>
              </a:rPr>
              <a:t>Los </a:t>
            </a:r>
            <a:r>
              <a:rPr sz="950" spc="25" dirty="0">
                <a:latin typeface="Microsoft Sans Serif"/>
                <a:cs typeface="Microsoft Sans Serif"/>
              </a:rPr>
              <a:t>circuitos </a:t>
            </a:r>
            <a:r>
              <a:rPr sz="950" dirty="0">
                <a:latin typeface="Microsoft Sans Serif"/>
                <a:cs typeface="Microsoft Sans Serif"/>
              </a:rPr>
              <a:t>a </a:t>
            </a:r>
            <a:r>
              <a:rPr sz="950" spc="50" dirty="0">
                <a:latin typeface="Microsoft Sans Serif"/>
                <a:cs typeface="Microsoft Sans Serif"/>
              </a:rPr>
              <a:t>menudo </a:t>
            </a:r>
            <a:r>
              <a:rPr sz="950" spc="35" dirty="0">
                <a:latin typeface="Microsoft Sans Serif"/>
                <a:cs typeface="Microsoft Sans Serif"/>
              </a:rPr>
              <a:t>contienen </a:t>
            </a:r>
            <a:r>
              <a:rPr sz="950" spc="15" dirty="0">
                <a:latin typeface="Microsoft Sans Serif"/>
                <a:cs typeface="Microsoft Sans Serif"/>
              </a:rPr>
              <a:t>resistencia, </a:t>
            </a:r>
            <a:r>
              <a:rPr sz="950" spc="30" dirty="0">
                <a:latin typeface="Microsoft Sans Serif"/>
                <a:cs typeface="Microsoft Sans Serif"/>
              </a:rPr>
              <a:t>inductancia </a:t>
            </a:r>
            <a:r>
              <a:rPr sz="950" spc="5" dirty="0">
                <a:latin typeface="Microsoft Sans Serif"/>
                <a:cs typeface="Microsoft Sans Serif"/>
              </a:rPr>
              <a:t>y </a:t>
            </a:r>
            <a:r>
              <a:rPr sz="950" spc="15" dirty="0">
                <a:latin typeface="Microsoft Sans Serif"/>
                <a:cs typeface="Microsoft Sans Serif"/>
              </a:rPr>
              <a:t>capacitancia. </a:t>
            </a:r>
            <a:r>
              <a:rPr sz="950" spc="20" dirty="0">
                <a:latin typeface="Microsoft Sans Serif"/>
                <a:cs typeface="Microsoft Sans Serif"/>
              </a:rPr>
              <a:t> </a:t>
            </a:r>
            <a:r>
              <a:rPr sz="950" spc="-25" dirty="0">
                <a:latin typeface="Microsoft Sans Serif"/>
                <a:cs typeface="Microsoft Sans Serif"/>
              </a:rPr>
              <a:t>En </a:t>
            </a:r>
            <a:r>
              <a:rPr sz="950" spc="55" dirty="0">
                <a:latin typeface="Microsoft Sans Serif"/>
                <a:cs typeface="Microsoft Sans Serif"/>
              </a:rPr>
              <a:t>un </a:t>
            </a:r>
            <a:r>
              <a:rPr sz="950" spc="30" dirty="0">
                <a:latin typeface="Microsoft Sans Serif"/>
                <a:cs typeface="Microsoft Sans Serif"/>
              </a:rPr>
              <a:t>circuito de </a:t>
            </a:r>
            <a:r>
              <a:rPr sz="950" spc="-60" dirty="0">
                <a:latin typeface="Microsoft Sans Serif"/>
                <a:cs typeface="Microsoft Sans Serif"/>
              </a:rPr>
              <a:t>CA </a:t>
            </a:r>
            <a:r>
              <a:rPr sz="950" spc="30" dirty="0">
                <a:latin typeface="Microsoft Sans Serif"/>
                <a:cs typeface="Microsoft Sans Serif"/>
              </a:rPr>
              <a:t>inductivo, </a:t>
            </a:r>
            <a:r>
              <a:rPr sz="950" spc="15" dirty="0">
                <a:latin typeface="Microsoft Sans Serif"/>
                <a:cs typeface="Microsoft Sans Serif"/>
              </a:rPr>
              <a:t>la </a:t>
            </a:r>
            <a:r>
              <a:rPr sz="950" spc="40" dirty="0">
                <a:latin typeface="Microsoft Sans Serif"/>
                <a:cs typeface="Microsoft Sans Serif"/>
              </a:rPr>
              <a:t>corriente </a:t>
            </a:r>
            <a:r>
              <a:rPr sz="950" spc="30" dirty="0">
                <a:latin typeface="Microsoft Sans Serif"/>
                <a:cs typeface="Microsoft Sans Serif"/>
              </a:rPr>
              <a:t>retrasa </a:t>
            </a:r>
            <a:r>
              <a:rPr sz="950" spc="15" dirty="0">
                <a:latin typeface="Microsoft Sans Serif"/>
                <a:cs typeface="Microsoft Sans Serif"/>
              </a:rPr>
              <a:t>el </a:t>
            </a:r>
            <a:r>
              <a:rPr sz="950" spc="25" dirty="0">
                <a:latin typeface="Microsoft Sans Serif"/>
                <a:cs typeface="Microsoft Sans Serif"/>
              </a:rPr>
              <a:t>voltaje </a:t>
            </a:r>
            <a:r>
              <a:rPr sz="950" spc="30" dirty="0">
                <a:latin typeface="Microsoft Sans Serif"/>
                <a:cs typeface="Microsoft Sans Serif"/>
              </a:rPr>
              <a:t>en </a:t>
            </a:r>
            <a:r>
              <a:rPr sz="950" spc="20" dirty="0">
                <a:latin typeface="Microsoft Sans Serif"/>
                <a:cs typeface="Microsoft Sans Serif"/>
              </a:rPr>
              <a:t>0.grados.. </a:t>
            </a:r>
            <a:r>
              <a:rPr sz="950" spc="25" dirty="0">
                <a:latin typeface="Microsoft Sans Serif"/>
                <a:cs typeface="Microsoft Sans Serif"/>
              </a:rPr>
              <a:t> </a:t>
            </a:r>
            <a:r>
              <a:rPr sz="950" spc="15" dirty="0">
                <a:latin typeface="Microsoft Sans Serif"/>
                <a:cs typeface="Microsoft Sans Serif"/>
              </a:rPr>
              <a:t>En.un.circuito.de.CA.capacitivo,.la.corriente.adelanta.al.voltaje.</a:t>
            </a:r>
            <a:r>
              <a:rPr sz="950" spc="50" dirty="0">
                <a:latin typeface="Microsoft Sans Serif"/>
                <a:cs typeface="Microsoft Sans Serif"/>
              </a:rPr>
              <a:t> </a:t>
            </a:r>
            <a:r>
              <a:rPr sz="950" spc="20" dirty="0">
                <a:latin typeface="Microsoft Sans Serif"/>
                <a:cs typeface="Microsoft Sans Serif"/>
              </a:rPr>
              <a:t>0.grados.. </a:t>
            </a:r>
            <a:r>
              <a:rPr sz="950" spc="25" dirty="0">
                <a:latin typeface="Microsoft Sans Serif"/>
                <a:cs typeface="Microsoft Sans Serif"/>
              </a:rPr>
              <a:t> </a:t>
            </a:r>
            <a:r>
              <a:rPr sz="950" spc="20" dirty="0">
                <a:latin typeface="Microsoft Sans Serif"/>
                <a:cs typeface="Microsoft Sans Serif"/>
              </a:rPr>
              <a:t>Por </a:t>
            </a:r>
            <a:r>
              <a:rPr sz="950" spc="35" dirty="0">
                <a:latin typeface="Microsoft Sans Serif"/>
                <a:cs typeface="Microsoft Sans Serif"/>
              </a:rPr>
              <a:t>lo </a:t>
            </a:r>
            <a:r>
              <a:rPr sz="950" spc="25" dirty="0">
                <a:latin typeface="Microsoft Sans Serif"/>
                <a:cs typeface="Microsoft Sans Serif"/>
              </a:rPr>
              <a:t>tanto,.cuando.se.representa.en.forma.vectorial,.inductivo.y. </a:t>
            </a:r>
            <a:r>
              <a:rPr sz="950" spc="30" dirty="0">
                <a:latin typeface="Microsoft Sans Serif"/>
                <a:cs typeface="Microsoft Sans Serif"/>
              </a:rPr>
              <a:t> </a:t>
            </a:r>
            <a:r>
              <a:rPr sz="950" spc="10" dirty="0">
                <a:latin typeface="Microsoft Sans Serif"/>
                <a:cs typeface="Microsoft Sans Serif"/>
              </a:rPr>
              <a:t>las.reactancias.capacitivas.son.</a:t>
            </a:r>
            <a:r>
              <a:rPr sz="950" spc="140" dirty="0">
                <a:latin typeface="Microsoft Sans Serif"/>
                <a:cs typeface="Microsoft Sans Serif"/>
              </a:rPr>
              <a:t> </a:t>
            </a:r>
            <a:r>
              <a:rPr sz="950" spc="15" dirty="0">
                <a:latin typeface="Microsoft Sans Serif"/>
                <a:cs typeface="Microsoft Sans Serif"/>
              </a:rPr>
              <a:t>80.grados.de.distancia..La.reactancia.neta. </a:t>
            </a:r>
            <a:r>
              <a:rPr sz="950" spc="-235" dirty="0">
                <a:latin typeface="Microsoft Sans Serif"/>
                <a:cs typeface="Microsoft Sans Serif"/>
              </a:rPr>
              <a:t> </a:t>
            </a:r>
            <a:r>
              <a:rPr sz="950" spc="25" dirty="0">
                <a:latin typeface="Microsoft Sans Serif"/>
                <a:cs typeface="Microsoft Sans Serif"/>
              </a:rPr>
              <a:t>se.determina.tomando.la.diferencia.entre.los.dos.</a:t>
            </a:r>
            <a:r>
              <a:rPr sz="950" spc="-5" dirty="0">
                <a:latin typeface="Microsoft Sans Serif"/>
                <a:cs typeface="Microsoft Sans Serif"/>
              </a:rPr>
              <a:t> </a:t>
            </a:r>
            <a:r>
              <a:rPr sz="950" spc="20" dirty="0">
                <a:latin typeface="Microsoft Sans Serif"/>
                <a:cs typeface="Microsoft Sans Serif"/>
              </a:rPr>
              <a:t>cantidades.</a:t>
            </a:r>
            <a:endParaRPr sz="950">
              <a:latin typeface="Microsoft Sans Serif"/>
              <a:cs typeface="Microsoft Sans Serif"/>
            </a:endParaRPr>
          </a:p>
        </p:txBody>
      </p:sp>
      <p:sp>
        <p:nvSpPr>
          <p:cNvPr id="10" name="object 10"/>
          <p:cNvSpPr txBox="1"/>
          <p:nvPr/>
        </p:nvSpPr>
        <p:spPr>
          <a:xfrm>
            <a:off x="7911128" y="3615976"/>
            <a:ext cx="622935" cy="73279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63500">
              <a:spcBef>
                <a:spcPts val="100"/>
              </a:spcBef>
            </a:pPr>
            <a:r>
              <a:rPr sz="1000" spc="-40" dirty="0">
                <a:latin typeface="Microsoft Sans Serif"/>
                <a:cs typeface="Microsoft Sans Serif"/>
              </a:rPr>
              <a:t>X</a:t>
            </a:r>
            <a:r>
              <a:rPr sz="900" spc="-60" baseline="-32407" dirty="0">
                <a:latin typeface="Microsoft Sans Serif"/>
                <a:cs typeface="Microsoft Sans Serif"/>
              </a:rPr>
              <a:t>L</a:t>
            </a:r>
            <a:endParaRPr sz="900" baseline="-32407">
              <a:latin typeface="Microsoft Sans Serif"/>
              <a:cs typeface="Microsoft Sans Serif"/>
            </a:endParaRPr>
          </a:p>
          <a:p>
            <a:pPr>
              <a:lnSpc>
                <a:spcPct val="100000"/>
              </a:lnSpc>
            </a:pPr>
            <a:endParaRPr sz="1700">
              <a:latin typeface="Microsoft Sans Serif"/>
              <a:cs typeface="Microsoft Sans Serif"/>
            </a:endParaRPr>
          </a:p>
          <a:p>
            <a:pPr marL="505459"/>
            <a:r>
              <a:rPr sz="1000" spc="-105" dirty="0">
                <a:latin typeface="Microsoft Sans Serif"/>
                <a:cs typeface="Microsoft Sans Serif"/>
              </a:rPr>
              <a:t>R</a:t>
            </a:r>
            <a:endParaRPr sz="1000">
              <a:latin typeface="Microsoft Sans Serif"/>
              <a:cs typeface="Microsoft Sans Serif"/>
            </a:endParaRPr>
          </a:p>
          <a:p>
            <a:pPr marL="59055">
              <a:spcBef>
                <a:spcPts val="40"/>
              </a:spcBef>
            </a:pPr>
            <a:r>
              <a:rPr sz="1000" spc="-55" dirty="0">
                <a:latin typeface="Microsoft Sans Serif"/>
                <a:cs typeface="Microsoft Sans Serif"/>
              </a:rPr>
              <a:t>X</a:t>
            </a:r>
            <a:r>
              <a:rPr sz="900" spc="-82" baseline="-32407" dirty="0">
                <a:latin typeface="Microsoft Sans Serif"/>
                <a:cs typeface="Microsoft Sans Serif"/>
              </a:rPr>
              <a:t>C</a:t>
            </a:r>
            <a:endParaRPr sz="900" baseline="-32407">
              <a:latin typeface="Microsoft Sans Serif"/>
              <a:cs typeface="Microsoft Sans Serif"/>
            </a:endParaRPr>
          </a:p>
        </p:txBody>
      </p:sp>
      <p:sp>
        <p:nvSpPr>
          <p:cNvPr id="11" name="object 11"/>
          <p:cNvSpPr txBox="1"/>
          <p:nvPr/>
        </p:nvSpPr>
        <p:spPr>
          <a:xfrm>
            <a:off x="7957767" y="4969509"/>
            <a:ext cx="4317365" cy="145161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950" spc="10" dirty="0">
                <a:latin typeface="Microsoft Sans Serif"/>
                <a:cs typeface="Microsoft Sans Serif"/>
              </a:rPr>
              <a:t>Un.circuito.CA.es:</a:t>
            </a:r>
            <a:endParaRPr sz="950">
              <a:latin typeface="Microsoft Sans Serif"/>
              <a:cs typeface="Microsoft Sans Serif"/>
            </a:endParaRPr>
          </a:p>
          <a:p>
            <a:pPr>
              <a:spcBef>
                <a:spcPts val="15"/>
              </a:spcBef>
            </a:pPr>
            <a:endParaRPr sz="1300">
              <a:latin typeface="Microsoft Sans Serif"/>
              <a:cs typeface="Microsoft Sans Serif"/>
            </a:endParaRPr>
          </a:p>
          <a:p>
            <a:pPr marL="109220" indent="-97155">
              <a:buChar char="•"/>
              <a:tabLst>
                <a:tab pos="109855" algn="l"/>
                <a:tab pos="354965" algn="l"/>
              </a:tabLst>
            </a:pPr>
            <a:r>
              <a:rPr sz="1200" spc="-15" dirty="0">
                <a:latin typeface="Microsoft Sans Serif"/>
                <a:cs typeface="Microsoft Sans Serif"/>
              </a:rPr>
              <a:t>.</a:t>
            </a:r>
            <a:r>
              <a:rPr sz="1200" dirty="0">
                <a:latin typeface="Microsoft Sans Serif"/>
                <a:cs typeface="Microsoft Sans Serif"/>
              </a:rPr>
              <a:t>	</a:t>
            </a:r>
            <a:r>
              <a:rPr sz="1100" dirty="0">
                <a:latin typeface="Microsoft Sans Serif"/>
                <a:cs typeface="Microsoft Sans Serif"/>
              </a:rPr>
              <a:t>Resistiva</a:t>
            </a:r>
            <a:r>
              <a:rPr sz="1100" spc="-10" dirty="0">
                <a:latin typeface="Microsoft Sans Serif"/>
                <a:cs typeface="Microsoft Sans Serif"/>
              </a:rPr>
              <a:t> </a:t>
            </a:r>
            <a:r>
              <a:rPr sz="1100" dirty="0">
                <a:latin typeface="Microsoft Sans Serif"/>
                <a:cs typeface="Microsoft Sans Serif"/>
              </a:rPr>
              <a:t>si</a:t>
            </a:r>
            <a:r>
              <a:rPr sz="1100" spc="-10" dirty="0">
                <a:latin typeface="Microsoft Sans Serif"/>
                <a:cs typeface="Microsoft Sans Serif"/>
              </a:rPr>
              <a:t> </a:t>
            </a:r>
            <a:r>
              <a:rPr sz="1100" spc="-65" dirty="0">
                <a:latin typeface="Microsoft Sans Serif"/>
                <a:cs typeface="Microsoft Sans Serif"/>
              </a:rPr>
              <a:t>XL</a:t>
            </a:r>
            <a:r>
              <a:rPr sz="1100" spc="-10" dirty="0">
                <a:latin typeface="Microsoft Sans Serif"/>
                <a:cs typeface="Microsoft Sans Serif"/>
              </a:rPr>
              <a:t> </a:t>
            </a:r>
            <a:r>
              <a:rPr sz="1100" spc="10" dirty="0">
                <a:latin typeface="Microsoft Sans Serif"/>
                <a:cs typeface="Microsoft Sans Serif"/>
              </a:rPr>
              <a:t>y</a:t>
            </a:r>
            <a:r>
              <a:rPr sz="1100" spc="-10" dirty="0">
                <a:latin typeface="Microsoft Sans Serif"/>
                <a:cs typeface="Microsoft Sans Serif"/>
              </a:rPr>
              <a:t> </a:t>
            </a:r>
            <a:r>
              <a:rPr sz="1100" spc="-95" dirty="0">
                <a:latin typeface="Microsoft Sans Serif"/>
                <a:cs typeface="Microsoft Sans Serif"/>
              </a:rPr>
              <a:t>XC</a:t>
            </a:r>
            <a:r>
              <a:rPr sz="1100" spc="-10" dirty="0">
                <a:latin typeface="Microsoft Sans Serif"/>
                <a:cs typeface="Microsoft Sans Serif"/>
              </a:rPr>
              <a:t> </a:t>
            </a:r>
            <a:r>
              <a:rPr sz="1100" spc="30" dirty="0">
                <a:latin typeface="Microsoft Sans Serif"/>
                <a:cs typeface="Microsoft Sans Serif"/>
              </a:rPr>
              <a:t>son</a:t>
            </a:r>
            <a:r>
              <a:rPr sz="1100" spc="-10" dirty="0">
                <a:latin typeface="Microsoft Sans Serif"/>
                <a:cs typeface="Microsoft Sans Serif"/>
              </a:rPr>
              <a:t> </a:t>
            </a:r>
            <a:r>
              <a:rPr sz="1100" spc="25" dirty="0">
                <a:latin typeface="Microsoft Sans Serif"/>
                <a:cs typeface="Microsoft Sans Serif"/>
              </a:rPr>
              <a:t>iguales</a:t>
            </a:r>
            <a:endParaRPr sz="1100">
              <a:latin typeface="Microsoft Sans Serif"/>
              <a:cs typeface="Microsoft Sans Serif"/>
            </a:endParaRPr>
          </a:p>
          <a:p>
            <a:pPr marL="109220" indent="-97155">
              <a:buChar char="•"/>
              <a:tabLst>
                <a:tab pos="109855" algn="l"/>
                <a:tab pos="354330" algn="l"/>
              </a:tabLst>
            </a:pPr>
            <a:r>
              <a:rPr sz="1200" spc="-15" dirty="0">
                <a:latin typeface="Microsoft Sans Serif"/>
                <a:cs typeface="Microsoft Sans Serif"/>
              </a:rPr>
              <a:t>.</a:t>
            </a:r>
            <a:r>
              <a:rPr sz="1200" dirty="0">
                <a:latin typeface="Microsoft Sans Serif"/>
                <a:cs typeface="Microsoft Sans Serif"/>
              </a:rPr>
              <a:t>	</a:t>
            </a:r>
            <a:r>
              <a:rPr sz="1100" spc="40" dirty="0">
                <a:latin typeface="Microsoft Sans Serif"/>
                <a:cs typeface="Microsoft Sans Serif"/>
              </a:rPr>
              <a:t>Inductiva</a:t>
            </a:r>
            <a:r>
              <a:rPr sz="1100" spc="-10" dirty="0">
                <a:latin typeface="Microsoft Sans Serif"/>
                <a:cs typeface="Microsoft Sans Serif"/>
              </a:rPr>
              <a:t> </a:t>
            </a:r>
            <a:r>
              <a:rPr sz="1100" dirty="0">
                <a:latin typeface="Microsoft Sans Serif"/>
                <a:cs typeface="Microsoft Sans Serif"/>
              </a:rPr>
              <a:t>si</a:t>
            </a:r>
            <a:r>
              <a:rPr sz="1100" spc="-10" dirty="0">
                <a:latin typeface="Microsoft Sans Serif"/>
                <a:cs typeface="Microsoft Sans Serif"/>
              </a:rPr>
              <a:t> </a:t>
            </a:r>
            <a:r>
              <a:rPr sz="1100" spc="-65" dirty="0">
                <a:latin typeface="Microsoft Sans Serif"/>
                <a:cs typeface="Microsoft Sans Serif"/>
              </a:rPr>
              <a:t>XL</a:t>
            </a:r>
            <a:r>
              <a:rPr sz="1100" spc="-10" dirty="0">
                <a:latin typeface="Microsoft Sans Serif"/>
                <a:cs typeface="Microsoft Sans Serif"/>
              </a:rPr>
              <a:t> es </a:t>
            </a:r>
            <a:r>
              <a:rPr sz="1100" spc="50" dirty="0">
                <a:latin typeface="Microsoft Sans Serif"/>
                <a:cs typeface="Microsoft Sans Serif"/>
              </a:rPr>
              <a:t>mayor</a:t>
            </a:r>
            <a:r>
              <a:rPr sz="1100" spc="-10" dirty="0">
                <a:latin typeface="Microsoft Sans Serif"/>
                <a:cs typeface="Microsoft Sans Serif"/>
              </a:rPr>
              <a:t> </a:t>
            </a:r>
            <a:r>
              <a:rPr sz="1100" spc="45" dirty="0">
                <a:latin typeface="Microsoft Sans Serif"/>
                <a:cs typeface="Microsoft Sans Serif"/>
              </a:rPr>
              <a:t>que</a:t>
            </a:r>
            <a:r>
              <a:rPr sz="1100" spc="-10" dirty="0">
                <a:latin typeface="Microsoft Sans Serif"/>
                <a:cs typeface="Microsoft Sans Serif"/>
              </a:rPr>
              <a:t> </a:t>
            </a:r>
            <a:r>
              <a:rPr sz="1100" spc="-95" dirty="0">
                <a:latin typeface="Microsoft Sans Serif"/>
                <a:cs typeface="Microsoft Sans Serif"/>
              </a:rPr>
              <a:t>XC</a:t>
            </a:r>
            <a:endParaRPr sz="1100">
              <a:latin typeface="Microsoft Sans Serif"/>
              <a:cs typeface="Microsoft Sans Serif"/>
            </a:endParaRPr>
          </a:p>
          <a:p>
            <a:pPr marL="109220" indent="-97155">
              <a:buChar char="•"/>
              <a:tabLst>
                <a:tab pos="109855" algn="l"/>
                <a:tab pos="354330" algn="l"/>
              </a:tabLst>
            </a:pPr>
            <a:r>
              <a:rPr sz="1200" spc="-15" dirty="0">
                <a:latin typeface="Microsoft Sans Serif"/>
                <a:cs typeface="Microsoft Sans Serif"/>
              </a:rPr>
              <a:t>.</a:t>
            </a:r>
            <a:r>
              <a:rPr sz="1200" dirty="0">
                <a:latin typeface="Microsoft Sans Serif"/>
                <a:cs typeface="Microsoft Sans Serif"/>
              </a:rPr>
              <a:t>	</a:t>
            </a:r>
            <a:r>
              <a:rPr sz="1100" spc="10" dirty="0">
                <a:latin typeface="Microsoft Sans Serif"/>
                <a:cs typeface="Microsoft Sans Serif"/>
              </a:rPr>
              <a:t>Capacitiva</a:t>
            </a:r>
            <a:r>
              <a:rPr sz="1100" spc="-10" dirty="0">
                <a:latin typeface="Microsoft Sans Serif"/>
                <a:cs typeface="Microsoft Sans Serif"/>
              </a:rPr>
              <a:t> </a:t>
            </a:r>
            <a:r>
              <a:rPr sz="1100" dirty="0">
                <a:latin typeface="Microsoft Sans Serif"/>
                <a:cs typeface="Microsoft Sans Serif"/>
              </a:rPr>
              <a:t>si</a:t>
            </a:r>
            <a:r>
              <a:rPr sz="1100" spc="-10" dirty="0">
                <a:latin typeface="Microsoft Sans Serif"/>
                <a:cs typeface="Microsoft Sans Serif"/>
              </a:rPr>
              <a:t> </a:t>
            </a:r>
            <a:r>
              <a:rPr sz="1100" spc="-95" dirty="0">
                <a:latin typeface="Microsoft Sans Serif"/>
                <a:cs typeface="Microsoft Sans Serif"/>
              </a:rPr>
              <a:t>XC</a:t>
            </a:r>
            <a:r>
              <a:rPr sz="1100" spc="-10" dirty="0">
                <a:latin typeface="Microsoft Sans Serif"/>
                <a:cs typeface="Microsoft Sans Serif"/>
              </a:rPr>
              <a:t> es </a:t>
            </a:r>
            <a:r>
              <a:rPr sz="1100" spc="50" dirty="0">
                <a:latin typeface="Microsoft Sans Serif"/>
                <a:cs typeface="Microsoft Sans Serif"/>
              </a:rPr>
              <a:t>mayor</a:t>
            </a:r>
            <a:r>
              <a:rPr sz="1100" spc="-10" dirty="0">
                <a:latin typeface="Microsoft Sans Serif"/>
                <a:cs typeface="Microsoft Sans Serif"/>
              </a:rPr>
              <a:t> </a:t>
            </a:r>
            <a:r>
              <a:rPr sz="1100" spc="45" dirty="0">
                <a:latin typeface="Microsoft Sans Serif"/>
                <a:cs typeface="Microsoft Sans Serif"/>
              </a:rPr>
              <a:t>que</a:t>
            </a:r>
            <a:r>
              <a:rPr sz="1100" spc="-10" dirty="0">
                <a:latin typeface="Microsoft Sans Serif"/>
                <a:cs typeface="Microsoft Sans Serif"/>
              </a:rPr>
              <a:t> </a:t>
            </a:r>
            <a:r>
              <a:rPr sz="1100" spc="-65" dirty="0">
                <a:latin typeface="Microsoft Sans Serif"/>
                <a:cs typeface="Microsoft Sans Serif"/>
              </a:rPr>
              <a:t>XL</a:t>
            </a:r>
            <a:endParaRPr sz="1100">
              <a:latin typeface="Microsoft Sans Serif"/>
              <a:cs typeface="Microsoft Sans Serif"/>
            </a:endParaRPr>
          </a:p>
          <a:p>
            <a:pPr marL="12700" marR="5080">
              <a:lnSpc>
                <a:spcPct val="120000"/>
              </a:lnSpc>
              <a:spcBef>
                <a:spcPts val="1400"/>
              </a:spcBef>
            </a:pPr>
            <a:r>
              <a:rPr sz="1000" spc="25" dirty="0">
                <a:latin typeface="Microsoft Sans Serif"/>
                <a:cs typeface="Microsoft Sans Serif"/>
              </a:rPr>
              <a:t>La.siguiente.fórmula.se.utiliza.para.calcular.la.impedancia.total.para.un. </a:t>
            </a:r>
            <a:r>
              <a:rPr sz="1000" spc="-254" dirty="0">
                <a:latin typeface="Microsoft Sans Serif"/>
                <a:cs typeface="Microsoft Sans Serif"/>
              </a:rPr>
              <a:t> </a:t>
            </a:r>
            <a:r>
              <a:rPr sz="1000" spc="20" dirty="0">
                <a:latin typeface="Microsoft Sans Serif"/>
                <a:cs typeface="Microsoft Sans Serif"/>
              </a:rPr>
              <a:t>circuito.que.contiene.resistencia,.capacitancia.e.inductancia.</a:t>
            </a:r>
            <a:endParaRPr sz="1000">
              <a:latin typeface="Microsoft Sans Serif"/>
              <a:cs typeface="Microsoft Sans Serif"/>
            </a:endParaRPr>
          </a:p>
        </p:txBody>
      </p:sp>
      <p:sp>
        <p:nvSpPr>
          <p:cNvPr id="12" name="object 12"/>
          <p:cNvSpPr txBox="1"/>
          <p:nvPr/>
        </p:nvSpPr>
        <p:spPr>
          <a:xfrm>
            <a:off x="8003519" y="6678702"/>
            <a:ext cx="588010" cy="159018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950" spc="-40" dirty="0">
                <a:latin typeface="Microsoft Sans Serif"/>
                <a:cs typeface="Microsoft Sans Serif"/>
              </a:rPr>
              <a:t>Z</a:t>
            </a:r>
            <a:r>
              <a:rPr sz="950" spc="-10" dirty="0">
                <a:latin typeface="Microsoft Sans Serif"/>
                <a:cs typeface="Microsoft Sans Serif"/>
              </a:rPr>
              <a:t> </a:t>
            </a:r>
            <a:r>
              <a:rPr sz="950" spc="-15" dirty="0">
                <a:latin typeface="Microsoft Sans Serif"/>
                <a:cs typeface="Microsoft Sans Serif"/>
              </a:rPr>
              <a:t>=</a:t>
            </a:r>
            <a:r>
              <a:rPr sz="950" spc="-10" dirty="0">
                <a:latin typeface="Microsoft Sans Serif"/>
                <a:cs typeface="Microsoft Sans Serif"/>
              </a:rPr>
              <a:t> </a:t>
            </a:r>
            <a:r>
              <a:rPr sz="950" spc="-100" dirty="0">
                <a:latin typeface="Microsoft Sans Serif"/>
                <a:cs typeface="Microsoft Sans Serif"/>
              </a:rPr>
              <a:t>R</a:t>
            </a:r>
            <a:r>
              <a:rPr sz="750" spc="10" dirty="0">
                <a:latin typeface="Microsoft Sans Serif"/>
                <a:cs typeface="Microsoft Sans Serif"/>
              </a:rPr>
              <a:t>2</a:t>
            </a:r>
            <a:r>
              <a:rPr sz="750" spc="-5" dirty="0">
                <a:latin typeface="Microsoft Sans Serif"/>
                <a:cs typeface="Microsoft Sans Serif"/>
              </a:rPr>
              <a:t> </a:t>
            </a:r>
            <a:r>
              <a:rPr sz="950" spc="-15" dirty="0">
                <a:latin typeface="Microsoft Sans Serif"/>
                <a:cs typeface="Microsoft Sans Serif"/>
              </a:rPr>
              <a:t>+</a:t>
            </a:r>
            <a:r>
              <a:rPr sz="950" spc="-10" dirty="0">
                <a:latin typeface="Microsoft Sans Serif"/>
                <a:cs typeface="Microsoft Sans Serif"/>
              </a:rPr>
              <a:t> </a:t>
            </a:r>
            <a:r>
              <a:rPr sz="950" spc="-55" dirty="0">
                <a:latin typeface="Microsoft Sans Serif"/>
                <a:cs typeface="Microsoft Sans Serif"/>
              </a:rPr>
              <a:t>(X</a:t>
            </a:r>
            <a:endParaRPr sz="950">
              <a:latin typeface="Microsoft Sans Serif"/>
              <a:cs typeface="Microsoft Sans Serif"/>
            </a:endParaRPr>
          </a:p>
        </p:txBody>
      </p:sp>
      <p:sp>
        <p:nvSpPr>
          <p:cNvPr id="13" name="object 13"/>
          <p:cNvSpPr txBox="1"/>
          <p:nvPr/>
        </p:nvSpPr>
        <p:spPr>
          <a:xfrm>
            <a:off x="8717659" y="6666357"/>
            <a:ext cx="415925" cy="159018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38100">
              <a:spcBef>
                <a:spcPts val="100"/>
              </a:spcBef>
            </a:pPr>
            <a:r>
              <a:rPr sz="900" spc="-30" baseline="-41666" dirty="0">
                <a:latin typeface="Microsoft Sans Serif"/>
                <a:cs typeface="Microsoft Sans Serif"/>
              </a:rPr>
              <a:t>L</a:t>
            </a:r>
            <a:r>
              <a:rPr sz="900" spc="135" baseline="-41666" dirty="0">
                <a:latin typeface="Microsoft Sans Serif"/>
                <a:cs typeface="Microsoft Sans Serif"/>
              </a:rPr>
              <a:t> </a:t>
            </a:r>
            <a:r>
              <a:rPr sz="950" spc="-15" dirty="0">
                <a:latin typeface="Microsoft Sans Serif"/>
                <a:cs typeface="Microsoft Sans Serif"/>
              </a:rPr>
              <a:t>-</a:t>
            </a:r>
            <a:r>
              <a:rPr sz="950" spc="-35" dirty="0">
                <a:latin typeface="Microsoft Sans Serif"/>
                <a:cs typeface="Microsoft Sans Serif"/>
              </a:rPr>
              <a:t> </a:t>
            </a:r>
            <a:r>
              <a:rPr sz="950" spc="-75" dirty="0">
                <a:latin typeface="Microsoft Sans Serif"/>
                <a:cs typeface="Microsoft Sans Serif"/>
              </a:rPr>
              <a:t>X</a:t>
            </a:r>
            <a:r>
              <a:rPr sz="900" spc="-112" baseline="-41666" dirty="0">
                <a:latin typeface="Microsoft Sans Serif"/>
                <a:cs typeface="Microsoft Sans Serif"/>
              </a:rPr>
              <a:t>C</a:t>
            </a:r>
            <a:r>
              <a:rPr sz="950" spc="-75" dirty="0">
                <a:latin typeface="Microsoft Sans Serif"/>
                <a:cs typeface="Microsoft Sans Serif"/>
              </a:rPr>
              <a:t>)</a:t>
            </a:r>
            <a:r>
              <a:rPr sz="750" spc="-75" dirty="0">
                <a:latin typeface="Microsoft Sans Serif"/>
                <a:cs typeface="Microsoft Sans Serif"/>
              </a:rPr>
              <a:t>2</a:t>
            </a:r>
            <a:endParaRPr sz="750">
              <a:latin typeface="Microsoft Sans Serif"/>
              <a:cs typeface="Microsoft Sans Serif"/>
            </a:endParaRPr>
          </a:p>
        </p:txBody>
      </p:sp>
      <p:sp>
        <p:nvSpPr>
          <p:cNvPr id="14" name="object 14"/>
          <p:cNvSpPr txBox="1"/>
          <p:nvPr/>
        </p:nvSpPr>
        <p:spPr>
          <a:xfrm>
            <a:off x="7957769" y="7060183"/>
            <a:ext cx="4274820" cy="16738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183515">
              <a:lnSpc>
                <a:spcPct val="126299"/>
              </a:lnSpc>
              <a:spcBef>
                <a:spcPts val="100"/>
              </a:spcBef>
            </a:pPr>
            <a:r>
              <a:rPr sz="950" spc="15" dirty="0">
                <a:latin typeface="Microsoft Sans Serif"/>
                <a:cs typeface="Microsoft Sans Serif"/>
              </a:rPr>
              <a:t>En.el.caso.en.que.la.reactancia.inductiva.es.mayor.que.la.capacitiva. la </a:t>
            </a:r>
            <a:r>
              <a:rPr sz="950" spc="20" dirty="0">
                <a:latin typeface="Microsoft Sans Serif"/>
                <a:cs typeface="Microsoft Sans Serif"/>
              </a:rPr>
              <a:t> </a:t>
            </a:r>
            <a:r>
              <a:rPr sz="950" spc="15" dirty="0">
                <a:latin typeface="Microsoft Sans Serif"/>
                <a:cs typeface="Microsoft Sans Serif"/>
              </a:rPr>
              <a:t>reactancia,</a:t>
            </a:r>
            <a:r>
              <a:rPr sz="950" spc="-5" dirty="0">
                <a:latin typeface="Microsoft Sans Serif"/>
                <a:cs typeface="Microsoft Sans Serif"/>
              </a:rPr>
              <a:t> </a:t>
            </a:r>
            <a:r>
              <a:rPr sz="950" spc="35" dirty="0">
                <a:latin typeface="Microsoft Sans Serif"/>
                <a:cs typeface="Microsoft Sans Serif"/>
              </a:rPr>
              <a:t>restando</a:t>
            </a:r>
            <a:r>
              <a:rPr sz="950" dirty="0">
                <a:latin typeface="Microsoft Sans Serif"/>
                <a:cs typeface="Microsoft Sans Serif"/>
              </a:rPr>
              <a:t> </a:t>
            </a:r>
            <a:r>
              <a:rPr sz="950" spc="-85" dirty="0">
                <a:latin typeface="Microsoft Sans Serif"/>
                <a:cs typeface="Microsoft Sans Serif"/>
              </a:rPr>
              <a:t>XC</a:t>
            </a:r>
            <a:r>
              <a:rPr sz="950" spc="-5" dirty="0">
                <a:latin typeface="Microsoft Sans Serif"/>
                <a:cs typeface="Microsoft Sans Serif"/>
              </a:rPr>
              <a:t> </a:t>
            </a:r>
            <a:r>
              <a:rPr sz="950" spc="30" dirty="0">
                <a:latin typeface="Microsoft Sans Serif"/>
                <a:cs typeface="Microsoft Sans Serif"/>
              </a:rPr>
              <a:t>de</a:t>
            </a:r>
            <a:r>
              <a:rPr sz="950" dirty="0">
                <a:latin typeface="Microsoft Sans Serif"/>
                <a:cs typeface="Microsoft Sans Serif"/>
              </a:rPr>
              <a:t> </a:t>
            </a:r>
            <a:r>
              <a:rPr sz="950" spc="-55" dirty="0">
                <a:latin typeface="Microsoft Sans Serif"/>
                <a:cs typeface="Microsoft Sans Serif"/>
              </a:rPr>
              <a:t>XL</a:t>
            </a:r>
            <a:r>
              <a:rPr sz="950" spc="-5" dirty="0">
                <a:latin typeface="Microsoft Sans Serif"/>
                <a:cs typeface="Microsoft Sans Serif"/>
              </a:rPr>
              <a:t> </a:t>
            </a:r>
            <a:r>
              <a:rPr sz="950" spc="30" dirty="0">
                <a:latin typeface="Microsoft Sans Serif"/>
                <a:cs typeface="Microsoft Sans Serif"/>
              </a:rPr>
              <a:t>da</a:t>
            </a:r>
            <a:r>
              <a:rPr sz="950" dirty="0">
                <a:latin typeface="Microsoft Sans Serif"/>
                <a:cs typeface="Microsoft Sans Serif"/>
              </a:rPr>
              <a:t> </a:t>
            </a:r>
            <a:r>
              <a:rPr sz="950" spc="40" dirty="0">
                <a:latin typeface="Microsoft Sans Serif"/>
                <a:cs typeface="Microsoft Sans Serif"/>
              </a:rPr>
              <a:t>como</a:t>
            </a:r>
            <a:r>
              <a:rPr sz="950" spc="-5" dirty="0">
                <a:latin typeface="Microsoft Sans Serif"/>
                <a:cs typeface="Microsoft Sans Serif"/>
              </a:rPr>
              <a:t> </a:t>
            </a:r>
            <a:r>
              <a:rPr sz="950" spc="35" dirty="0">
                <a:latin typeface="Microsoft Sans Serif"/>
                <a:cs typeface="Microsoft Sans Serif"/>
              </a:rPr>
              <a:t>resultado</a:t>
            </a:r>
            <a:r>
              <a:rPr sz="950" dirty="0">
                <a:latin typeface="Microsoft Sans Serif"/>
                <a:cs typeface="Microsoft Sans Serif"/>
              </a:rPr>
              <a:t> </a:t>
            </a:r>
            <a:r>
              <a:rPr sz="950" spc="55" dirty="0">
                <a:latin typeface="Microsoft Sans Serif"/>
                <a:cs typeface="Microsoft Sans Serif"/>
              </a:rPr>
              <a:t>un</a:t>
            </a:r>
            <a:r>
              <a:rPr sz="950" dirty="0">
                <a:latin typeface="Microsoft Sans Serif"/>
                <a:cs typeface="Microsoft Sans Serif"/>
              </a:rPr>
              <a:t> </a:t>
            </a:r>
            <a:r>
              <a:rPr sz="950" spc="55" dirty="0">
                <a:latin typeface="Microsoft Sans Serif"/>
                <a:cs typeface="Microsoft Sans Serif"/>
              </a:rPr>
              <a:t>número</a:t>
            </a:r>
            <a:r>
              <a:rPr sz="950" spc="-5" dirty="0">
                <a:latin typeface="Microsoft Sans Serif"/>
                <a:cs typeface="Microsoft Sans Serif"/>
              </a:rPr>
              <a:t> </a:t>
            </a:r>
            <a:r>
              <a:rPr sz="950" spc="25" dirty="0">
                <a:latin typeface="Microsoft Sans Serif"/>
                <a:cs typeface="Microsoft Sans Serif"/>
              </a:rPr>
              <a:t>positivo.</a:t>
            </a:r>
            <a:r>
              <a:rPr sz="950" dirty="0">
                <a:latin typeface="Microsoft Sans Serif"/>
                <a:cs typeface="Microsoft Sans Serif"/>
              </a:rPr>
              <a:t> </a:t>
            </a:r>
            <a:r>
              <a:rPr sz="950" spc="-40" dirty="0">
                <a:latin typeface="Microsoft Sans Serif"/>
                <a:cs typeface="Microsoft Sans Serif"/>
              </a:rPr>
              <a:t>El </a:t>
            </a:r>
            <a:r>
              <a:rPr sz="950" spc="-240" dirty="0">
                <a:latin typeface="Microsoft Sans Serif"/>
                <a:cs typeface="Microsoft Sans Serif"/>
              </a:rPr>
              <a:t> </a:t>
            </a:r>
            <a:r>
              <a:rPr sz="950" spc="40" dirty="0">
                <a:latin typeface="Microsoft Sans Serif"/>
                <a:cs typeface="Microsoft Sans Serif"/>
              </a:rPr>
              <a:t>ángulo </a:t>
            </a:r>
            <a:r>
              <a:rPr sz="950" spc="30" dirty="0">
                <a:latin typeface="Microsoft Sans Serif"/>
                <a:cs typeface="Microsoft Sans Serif"/>
              </a:rPr>
              <a:t>de </a:t>
            </a:r>
            <a:r>
              <a:rPr sz="950" spc="10" dirty="0">
                <a:latin typeface="Microsoft Sans Serif"/>
                <a:cs typeface="Microsoft Sans Serif"/>
              </a:rPr>
              <a:t>fase </a:t>
            </a:r>
            <a:r>
              <a:rPr sz="950" spc="30" dirty="0">
                <a:latin typeface="Microsoft Sans Serif"/>
                <a:cs typeface="Microsoft Sans Serif"/>
              </a:rPr>
              <a:t>positivo </a:t>
            </a:r>
            <a:r>
              <a:rPr sz="950" spc="-10" dirty="0">
                <a:latin typeface="Microsoft Sans Serif"/>
                <a:cs typeface="Microsoft Sans Serif"/>
              </a:rPr>
              <a:t>es </a:t>
            </a:r>
            <a:r>
              <a:rPr sz="950" spc="55" dirty="0">
                <a:latin typeface="Microsoft Sans Serif"/>
                <a:cs typeface="Microsoft Sans Serif"/>
              </a:rPr>
              <a:t>un </a:t>
            </a:r>
            <a:r>
              <a:rPr sz="950" spc="35" dirty="0">
                <a:latin typeface="Microsoft Sans Serif"/>
                <a:cs typeface="Microsoft Sans Serif"/>
              </a:rPr>
              <a:t>indicador </a:t>
            </a:r>
            <a:r>
              <a:rPr sz="950" spc="30" dirty="0">
                <a:latin typeface="Microsoft Sans Serif"/>
                <a:cs typeface="Microsoft Sans Serif"/>
              </a:rPr>
              <a:t>de </a:t>
            </a:r>
            <a:r>
              <a:rPr sz="950" spc="40" dirty="0">
                <a:latin typeface="Microsoft Sans Serif"/>
                <a:cs typeface="Microsoft Sans Serif"/>
              </a:rPr>
              <a:t>que </a:t>
            </a:r>
            <a:r>
              <a:rPr sz="950" spc="15" dirty="0">
                <a:latin typeface="Microsoft Sans Serif"/>
                <a:cs typeface="Microsoft Sans Serif"/>
              </a:rPr>
              <a:t>el </a:t>
            </a:r>
            <a:r>
              <a:rPr sz="950" spc="30" dirty="0">
                <a:latin typeface="Microsoft Sans Serif"/>
                <a:cs typeface="Microsoft Sans Serif"/>
              </a:rPr>
              <a:t>circuito de </a:t>
            </a:r>
            <a:r>
              <a:rPr sz="950" spc="45" dirty="0">
                <a:latin typeface="Microsoft Sans Serif"/>
                <a:cs typeface="Microsoft Sans Serif"/>
              </a:rPr>
              <a:t>red </a:t>
            </a:r>
            <a:r>
              <a:rPr sz="950" spc="50" dirty="0">
                <a:latin typeface="Microsoft Sans Serif"/>
                <a:cs typeface="Microsoft Sans Serif"/>
              </a:rPr>
              <a:t> </a:t>
            </a:r>
            <a:r>
              <a:rPr sz="950" spc="20" dirty="0">
                <a:latin typeface="Microsoft Sans Serif"/>
                <a:cs typeface="Microsoft Sans Serif"/>
              </a:rPr>
              <a:t>la.reactancia.es.inductiva.y.la.corriente.retrasa.el.voltaje.</a:t>
            </a:r>
            <a:endParaRPr sz="950">
              <a:latin typeface="Microsoft Sans Serif"/>
              <a:cs typeface="Microsoft Sans Serif"/>
            </a:endParaRPr>
          </a:p>
          <a:p>
            <a:pPr>
              <a:spcBef>
                <a:spcPts val="45"/>
              </a:spcBef>
            </a:pPr>
            <a:endParaRPr sz="1250">
              <a:latin typeface="Microsoft Sans Serif"/>
              <a:cs typeface="Microsoft Sans Serif"/>
            </a:endParaRPr>
          </a:p>
          <a:p>
            <a:pPr marL="12700" marR="5080">
              <a:lnSpc>
                <a:spcPct val="114300"/>
              </a:lnSpc>
            </a:pPr>
            <a:r>
              <a:rPr sz="1050" spc="15" dirty="0">
                <a:latin typeface="Microsoft Sans Serif"/>
                <a:cs typeface="Microsoft Sans Serif"/>
              </a:rPr>
              <a:t>En.el.caso.en.que.la.reactancia.capacitiva.es.mayor.que.la.inductiva. </a:t>
            </a:r>
            <a:r>
              <a:rPr sz="1050" spc="-265" dirty="0">
                <a:latin typeface="Microsoft Sans Serif"/>
                <a:cs typeface="Microsoft Sans Serif"/>
              </a:rPr>
              <a:t> </a:t>
            </a:r>
            <a:r>
              <a:rPr sz="1050" spc="20" dirty="0">
                <a:latin typeface="Microsoft Sans Serif"/>
                <a:cs typeface="Microsoft Sans Serif"/>
              </a:rPr>
              <a:t>restando.XC.de.XL.da.resultado.en.un.número.negativo..</a:t>
            </a:r>
            <a:endParaRPr sz="1050">
              <a:latin typeface="Microsoft Sans Serif"/>
              <a:cs typeface="Microsoft Sans Serif"/>
            </a:endParaRPr>
          </a:p>
          <a:p>
            <a:pPr marL="12700" marR="380365">
              <a:lnSpc>
                <a:spcPct val="114300"/>
              </a:lnSpc>
            </a:pPr>
            <a:r>
              <a:rPr sz="1050" spc="20" dirty="0">
                <a:latin typeface="Microsoft Sans Serif"/>
                <a:cs typeface="Microsoft Sans Serif"/>
              </a:rPr>
              <a:t>El.ángulo.de.fase.negativo.es.un.indicador.de.que.la.red. </a:t>
            </a:r>
            <a:r>
              <a:rPr sz="1050" spc="25" dirty="0">
                <a:latin typeface="Microsoft Sans Serif"/>
                <a:cs typeface="Microsoft Sans Serif"/>
              </a:rPr>
              <a:t> </a:t>
            </a:r>
            <a:r>
              <a:rPr sz="1050" spc="20" dirty="0">
                <a:latin typeface="Microsoft Sans Serif"/>
                <a:cs typeface="Microsoft Sans Serif"/>
              </a:rPr>
              <a:t>la.reactancia.es.capacitiva.y.la.corriente.conduce.a.la.tensión..</a:t>
            </a:r>
            <a:endParaRPr sz="1050">
              <a:latin typeface="Microsoft Sans Serif"/>
              <a:cs typeface="Microsoft Sans Serif"/>
            </a:endParaRPr>
          </a:p>
        </p:txBody>
      </p:sp>
    </p:spTree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9094216" y="1830159"/>
            <a:ext cx="288925" cy="288925"/>
            <a:chOff x="4039615" y="1830158"/>
            <a:chExt cx="288925" cy="288925"/>
          </a:xfrm>
        </p:grpSpPr>
        <p:sp>
          <p:nvSpPr>
            <p:cNvPr id="3" name="object 3"/>
            <p:cNvSpPr/>
            <p:nvPr/>
          </p:nvSpPr>
          <p:spPr>
            <a:xfrm>
              <a:off x="4039615" y="1830158"/>
              <a:ext cx="288925" cy="288925"/>
            </a:xfrm>
            <a:custGeom>
              <a:avLst/>
              <a:gdLst/>
              <a:ahLst/>
              <a:cxnLst/>
              <a:rect l="l" t="t" r="r" b="b"/>
              <a:pathLst>
                <a:path w="288925" h="288925">
                  <a:moveTo>
                    <a:pt x="144437" y="0"/>
                  </a:moveTo>
                  <a:lnTo>
                    <a:pt x="98833" y="7375"/>
                  </a:lnTo>
                  <a:lnTo>
                    <a:pt x="59190" y="27905"/>
                  </a:lnTo>
                  <a:lnTo>
                    <a:pt x="27905" y="59190"/>
                  </a:lnTo>
                  <a:lnTo>
                    <a:pt x="7375" y="98833"/>
                  </a:lnTo>
                  <a:lnTo>
                    <a:pt x="0" y="144437"/>
                  </a:lnTo>
                  <a:lnTo>
                    <a:pt x="7375" y="190040"/>
                  </a:lnTo>
                  <a:lnTo>
                    <a:pt x="27905" y="229684"/>
                  </a:lnTo>
                  <a:lnTo>
                    <a:pt x="59190" y="260969"/>
                  </a:lnTo>
                  <a:lnTo>
                    <a:pt x="98833" y="281498"/>
                  </a:lnTo>
                  <a:lnTo>
                    <a:pt x="144437" y="288874"/>
                  </a:lnTo>
                  <a:lnTo>
                    <a:pt x="190047" y="281498"/>
                  </a:lnTo>
                  <a:lnTo>
                    <a:pt x="200918" y="275869"/>
                  </a:lnTo>
                  <a:lnTo>
                    <a:pt x="144437" y="275869"/>
                  </a:lnTo>
                  <a:lnTo>
                    <a:pt x="93331" y="265525"/>
                  </a:lnTo>
                  <a:lnTo>
                    <a:pt x="51552" y="237332"/>
                  </a:lnTo>
                  <a:lnTo>
                    <a:pt x="23361" y="195550"/>
                  </a:lnTo>
                  <a:lnTo>
                    <a:pt x="13017" y="144437"/>
                  </a:lnTo>
                  <a:lnTo>
                    <a:pt x="23361" y="93329"/>
                  </a:lnTo>
                  <a:lnTo>
                    <a:pt x="51552" y="51546"/>
                  </a:lnTo>
                  <a:lnTo>
                    <a:pt x="93331" y="23350"/>
                  </a:lnTo>
                  <a:lnTo>
                    <a:pt x="144437" y="13004"/>
                  </a:lnTo>
                  <a:lnTo>
                    <a:pt x="200918" y="13004"/>
                  </a:lnTo>
                  <a:lnTo>
                    <a:pt x="190047" y="7375"/>
                  </a:lnTo>
                  <a:lnTo>
                    <a:pt x="144437" y="0"/>
                  </a:lnTo>
                  <a:close/>
                </a:path>
                <a:path w="288925" h="288925">
                  <a:moveTo>
                    <a:pt x="200918" y="13004"/>
                  </a:moveTo>
                  <a:lnTo>
                    <a:pt x="144437" y="13004"/>
                  </a:lnTo>
                  <a:lnTo>
                    <a:pt x="195552" y="23350"/>
                  </a:lnTo>
                  <a:lnTo>
                    <a:pt x="237339" y="51546"/>
                  </a:lnTo>
                  <a:lnTo>
                    <a:pt x="265536" y="93329"/>
                  </a:lnTo>
                  <a:lnTo>
                    <a:pt x="275882" y="144437"/>
                  </a:lnTo>
                  <a:lnTo>
                    <a:pt x="265536" y="195550"/>
                  </a:lnTo>
                  <a:lnTo>
                    <a:pt x="237339" y="237332"/>
                  </a:lnTo>
                  <a:lnTo>
                    <a:pt x="195552" y="265525"/>
                  </a:lnTo>
                  <a:lnTo>
                    <a:pt x="144437" y="275869"/>
                  </a:lnTo>
                  <a:lnTo>
                    <a:pt x="200918" y="275869"/>
                  </a:lnTo>
                  <a:lnTo>
                    <a:pt x="229694" y="260969"/>
                  </a:lnTo>
                  <a:lnTo>
                    <a:pt x="260981" y="229684"/>
                  </a:lnTo>
                  <a:lnTo>
                    <a:pt x="281510" y="190040"/>
                  </a:lnTo>
                  <a:lnTo>
                    <a:pt x="288886" y="144437"/>
                  </a:lnTo>
                  <a:lnTo>
                    <a:pt x="281510" y="98833"/>
                  </a:lnTo>
                  <a:lnTo>
                    <a:pt x="260981" y="59190"/>
                  </a:lnTo>
                  <a:lnTo>
                    <a:pt x="229694" y="27905"/>
                  </a:lnTo>
                  <a:lnTo>
                    <a:pt x="200918" y="13004"/>
                  </a:lnTo>
                  <a:close/>
                </a:path>
              </a:pathLst>
            </a:custGeom>
            <a:solidFill>
              <a:srgbClr val="636466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4" name="object 4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4070819" y="1885708"/>
              <a:ext cx="230936" cy="175806"/>
            </a:xfrm>
            <a:prstGeom prst="rect">
              <a:avLst/>
            </a:prstGeom>
          </p:spPr>
        </p:pic>
      </p:grpSp>
      <p:sp>
        <p:nvSpPr>
          <p:cNvPr id="5" name="object 5"/>
          <p:cNvSpPr/>
          <p:nvPr/>
        </p:nvSpPr>
        <p:spPr>
          <a:xfrm>
            <a:off x="10697375" y="1400099"/>
            <a:ext cx="13335" cy="274955"/>
          </a:xfrm>
          <a:custGeom>
            <a:avLst/>
            <a:gdLst/>
            <a:ahLst/>
            <a:cxnLst/>
            <a:rect l="l" t="t" r="r" b="b"/>
            <a:pathLst>
              <a:path w="13335" h="274955">
                <a:moveTo>
                  <a:pt x="10096" y="0"/>
                </a:moveTo>
                <a:lnTo>
                  <a:pt x="2895" y="0"/>
                </a:lnTo>
                <a:lnTo>
                  <a:pt x="0" y="2908"/>
                </a:lnTo>
                <a:lnTo>
                  <a:pt x="0" y="6515"/>
                </a:lnTo>
                <a:lnTo>
                  <a:pt x="0" y="271602"/>
                </a:lnTo>
                <a:lnTo>
                  <a:pt x="2895" y="274510"/>
                </a:lnTo>
                <a:lnTo>
                  <a:pt x="10096" y="274510"/>
                </a:lnTo>
                <a:lnTo>
                  <a:pt x="12992" y="271602"/>
                </a:lnTo>
                <a:lnTo>
                  <a:pt x="12992" y="2908"/>
                </a:lnTo>
                <a:lnTo>
                  <a:pt x="10096" y="0"/>
                </a:lnTo>
                <a:close/>
              </a:path>
            </a:pathLst>
          </a:custGeom>
          <a:solidFill>
            <a:srgbClr val="636466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" name="object 6"/>
          <p:cNvSpPr/>
          <p:nvPr/>
        </p:nvSpPr>
        <p:spPr>
          <a:xfrm>
            <a:off x="9231148" y="1400099"/>
            <a:ext cx="1661795" cy="1066165"/>
          </a:xfrm>
          <a:custGeom>
            <a:avLst/>
            <a:gdLst/>
            <a:ahLst/>
            <a:cxnLst/>
            <a:rect l="l" t="t" r="r" b="b"/>
            <a:pathLst>
              <a:path w="1661795" h="1066164">
                <a:moveTo>
                  <a:pt x="1403451" y="2908"/>
                </a:moveTo>
                <a:lnTo>
                  <a:pt x="1400543" y="0"/>
                </a:lnTo>
                <a:lnTo>
                  <a:pt x="1393342" y="0"/>
                </a:lnTo>
                <a:lnTo>
                  <a:pt x="1390446" y="2908"/>
                </a:lnTo>
                <a:lnTo>
                  <a:pt x="1390446" y="6515"/>
                </a:lnTo>
                <a:lnTo>
                  <a:pt x="1390446" y="131127"/>
                </a:lnTo>
                <a:lnTo>
                  <a:pt x="1165885" y="131127"/>
                </a:lnTo>
                <a:lnTo>
                  <a:pt x="1159281" y="99377"/>
                </a:lnTo>
                <a:lnTo>
                  <a:pt x="1145133" y="76517"/>
                </a:lnTo>
                <a:lnTo>
                  <a:pt x="1139444" y="72707"/>
                </a:lnTo>
                <a:lnTo>
                  <a:pt x="1137539" y="71437"/>
                </a:lnTo>
                <a:lnTo>
                  <a:pt x="1135646" y="70167"/>
                </a:lnTo>
                <a:lnTo>
                  <a:pt x="1126172" y="63817"/>
                </a:lnTo>
                <a:lnTo>
                  <a:pt x="1105128" y="60007"/>
                </a:lnTo>
                <a:lnTo>
                  <a:pt x="1096645" y="60007"/>
                </a:lnTo>
                <a:lnTo>
                  <a:pt x="1088288" y="62547"/>
                </a:lnTo>
                <a:lnTo>
                  <a:pt x="1080198" y="65087"/>
                </a:lnTo>
                <a:lnTo>
                  <a:pt x="1072553" y="70167"/>
                </a:lnTo>
                <a:lnTo>
                  <a:pt x="1063688" y="65087"/>
                </a:lnTo>
                <a:lnTo>
                  <a:pt x="1044803" y="60007"/>
                </a:lnTo>
                <a:lnTo>
                  <a:pt x="1024826" y="60007"/>
                </a:lnTo>
                <a:lnTo>
                  <a:pt x="1014704" y="62547"/>
                </a:lnTo>
                <a:lnTo>
                  <a:pt x="1004963" y="66357"/>
                </a:lnTo>
                <a:lnTo>
                  <a:pt x="995794" y="71437"/>
                </a:lnTo>
                <a:lnTo>
                  <a:pt x="986523" y="66357"/>
                </a:lnTo>
                <a:lnTo>
                  <a:pt x="976731" y="62547"/>
                </a:lnTo>
                <a:lnTo>
                  <a:pt x="966609" y="60007"/>
                </a:lnTo>
                <a:lnTo>
                  <a:pt x="946048" y="60007"/>
                </a:lnTo>
                <a:lnTo>
                  <a:pt x="935926" y="62547"/>
                </a:lnTo>
                <a:lnTo>
                  <a:pt x="926185" y="66357"/>
                </a:lnTo>
                <a:lnTo>
                  <a:pt x="917016" y="71437"/>
                </a:lnTo>
                <a:lnTo>
                  <a:pt x="914692" y="70167"/>
                </a:lnTo>
                <a:lnTo>
                  <a:pt x="907757" y="66357"/>
                </a:lnTo>
                <a:lnTo>
                  <a:pt x="897966" y="62547"/>
                </a:lnTo>
                <a:lnTo>
                  <a:pt x="887844" y="60007"/>
                </a:lnTo>
                <a:lnTo>
                  <a:pt x="867765" y="60007"/>
                </a:lnTo>
                <a:lnTo>
                  <a:pt x="858088" y="62547"/>
                </a:lnTo>
                <a:lnTo>
                  <a:pt x="848741" y="66357"/>
                </a:lnTo>
                <a:lnTo>
                  <a:pt x="839901" y="70167"/>
                </a:lnTo>
                <a:lnTo>
                  <a:pt x="838212" y="68897"/>
                </a:lnTo>
                <a:lnTo>
                  <a:pt x="836828" y="67627"/>
                </a:lnTo>
                <a:lnTo>
                  <a:pt x="834999" y="66357"/>
                </a:lnTo>
                <a:lnTo>
                  <a:pt x="821956" y="61277"/>
                </a:lnTo>
                <a:lnTo>
                  <a:pt x="808304" y="60007"/>
                </a:lnTo>
                <a:lnTo>
                  <a:pt x="794626" y="61277"/>
                </a:lnTo>
                <a:lnTo>
                  <a:pt x="757834" y="91757"/>
                </a:lnTo>
                <a:lnTo>
                  <a:pt x="748055" y="131127"/>
                </a:lnTo>
                <a:lnTo>
                  <a:pt x="555129" y="131127"/>
                </a:lnTo>
                <a:lnTo>
                  <a:pt x="552805" y="132397"/>
                </a:lnTo>
                <a:lnTo>
                  <a:pt x="551764" y="134937"/>
                </a:lnTo>
                <a:lnTo>
                  <a:pt x="528421" y="187007"/>
                </a:lnTo>
                <a:lnTo>
                  <a:pt x="491896" y="90487"/>
                </a:lnTo>
                <a:lnTo>
                  <a:pt x="483260" y="67627"/>
                </a:lnTo>
                <a:lnTo>
                  <a:pt x="480822" y="66357"/>
                </a:lnTo>
                <a:lnTo>
                  <a:pt x="475411" y="66357"/>
                </a:lnTo>
                <a:lnTo>
                  <a:pt x="472998" y="67627"/>
                </a:lnTo>
                <a:lnTo>
                  <a:pt x="428383" y="187007"/>
                </a:lnTo>
                <a:lnTo>
                  <a:pt x="392303" y="90487"/>
                </a:lnTo>
                <a:lnTo>
                  <a:pt x="383768" y="67627"/>
                </a:lnTo>
                <a:lnTo>
                  <a:pt x="381342" y="66357"/>
                </a:lnTo>
                <a:lnTo>
                  <a:pt x="375920" y="66357"/>
                </a:lnTo>
                <a:lnTo>
                  <a:pt x="373494" y="67627"/>
                </a:lnTo>
                <a:lnTo>
                  <a:pt x="328891" y="187007"/>
                </a:lnTo>
                <a:lnTo>
                  <a:pt x="292798" y="90487"/>
                </a:lnTo>
                <a:lnTo>
                  <a:pt x="284264" y="67627"/>
                </a:lnTo>
                <a:lnTo>
                  <a:pt x="281838" y="66357"/>
                </a:lnTo>
                <a:lnTo>
                  <a:pt x="276415" y="66357"/>
                </a:lnTo>
                <a:lnTo>
                  <a:pt x="273989" y="67627"/>
                </a:lnTo>
                <a:lnTo>
                  <a:pt x="229425" y="187007"/>
                </a:lnTo>
                <a:lnTo>
                  <a:pt x="192773" y="87947"/>
                </a:lnTo>
                <a:lnTo>
                  <a:pt x="184797" y="66357"/>
                </a:lnTo>
                <a:lnTo>
                  <a:pt x="182422" y="63817"/>
                </a:lnTo>
                <a:lnTo>
                  <a:pt x="177076" y="63817"/>
                </a:lnTo>
                <a:lnTo>
                  <a:pt x="174650" y="65087"/>
                </a:lnTo>
                <a:lnTo>
                  <a:pt x="147358" y="131127"/>
                </a:lnTo>
                <a:lnTo>
                  <a:pt x="2908" y="131127"/>
                </a:lnTo>
                <a:lnTo>
                  <a:pt x="0" y="134937"/>
                </a:lnTo>
                <a:lnTo>
                  <a:pt x="0" y="439737"/>
                </a:lnTo>
                <a:lnTo>
                  <a:pt x="2908" y="442277"/>
                </a:lnTo>
                <a:lnTo>
                  <a:pt x="10083" y="442277"/>
                </a:lnTo>
                <a:lnTo>
                  <a:pt x="13004" y="439737"/>
                </a:lnTo>
                <a:lnTo>
                  <a:pt x="13004" y="143827"/>
                </a:lnTo>
                <a:lnTo>
                  <a:pt x="154330" y="143827"/>
                </a:lnTo>
                <a:lnTo>
                  <a:pt x="156692" y="142557"/>
                </a:lnTo>
                <a:lnTo>
                  <a:pt x="179273" y="87947"/>
                </a:lnTo>
                <a:lnTo>
                  <a:pt x="224218" y="209867"/>
                </a:lnTo>
                <a:lnTo>
                  <a:pt x="226656" y="211137"/>
                </a:lnTo>
                <a:lnTo>
                  <a:pt x="232092" y="211137"/>
                </a:lnTo>
                <a:lnTo>
                  <a:pt x="234518" y="209867"/>
                </a:lnTo>
                <a:lnTo>
                  <a:pt x="243052" y="187007"/>
                </a:lnTo>
                <a:lnTo>
                  <a:pt x="279133" y="90487"/>
                </a:lnTo>
                <a:lnTo>
                  <a:pt x="323761" y="209867"/>
                </a:lnTo>
                <a:lnTo>
                  <a:pt x="326174" y="211137"/>
                </a:lnTo>
                <a:lnTo>
                  <a:pt x="331597" y="211137"/>
                </a:lnTo>
                <a:lnTo>
                  <a:pt x="334022" y="209867"/>
                </a:lnTo>
                <a:lnTo>
                  <a:pt x="342557" y="187007"/>
                </a:lnTo>
                <a:lnTo>
                  <a:pt x="378637" y="90487"/>
                </a:lnTo>
                <a:lnTo>
                  <a:pt x="423252" y="209867"/>
                </a:lnTo>
                <a:lnTo>
                  <a:pt x="425678" y="211137"/>
                </a:lnTo>
                <a:lnTo>
                  <a:pt x="431114" y="211137"/>
                </a:lnTo>
                <a:lnTo>
                  <a:pt x="433527" y="209867"/>
                </a:lnTo>
                <a:lnTo>
                  <a:pt x="442074" y="187007"/>
                </a:lnTo>
                <a:lnTo>
                  <a:pt x="478180" y="90487"/>
                </a:lnTo>
                <a:lnTo>
                  <a:pt x="522744" y="208597"/>
                </a:lnTo>
                <a:lnTo>
                  <a:pt x="525056" y="209867"/>
                </a:lnTo>
                <a:lnTo>
                  <a:pt x="530301" y="209867"/>
                </a:lnTo>
                <a:lnTo>
                  <a:pt x="532714" y="208597"/>
                </a:lnTo>
                <a:lnTo>
                  <a:pt x="542429" y="187007"/>
                </a:lnTo>
                <a:lnTo>
                  <a:pt x="561860" y="143827"/>
                </a:lnTo>
                <a:lnTo>
                  <a:pt x="757288" y="143827"/>
                </a:lnTo>
                <a:lnTo>
                  <a:pt x="759726" y="141287"/>
                </a:lnTo>
                <a:lnTo>
                  <a:pt x="760425" y="140017"/>
                </a:lnTo>
                <a:lnTo>
                  <a:pt x="760425" y="137477"/>
                </a:lnTo>
                <a:lnTo>
                  <a:pt x="762266" y="118427"/>
                </a:lnTo>
                <a:lnTo>
                  <a:pt x="788047" y="77787"/>
                </a:lnTo>
                <a:lnTo>
                  <a:pt x="808304" y="72707"/>
                </a:lnTo>
                <a:lnTo>
                  <a:pt x="818642" y="73977"/>
                </a:lnTo>
                <a:lnTo>
                  <a:pt x="828497" y="77787"/>
                </a:lnTo>
                <a:lnTo>
                  <a:pt x="828941" y="77787"/>
                </a:lnTo>
                <a:lnTo>
                  <a:pt x="829246" y="79057"/>
                </a:lnTo>
                <a:lnTo>
                  <a:pt x="829703" y="79057"/>
                </a:lnTo>
                <a:lnTo>
                  <a:pt x="820420" y="90487"/>
                </a:lnTo>
                <a:lnTo>
                  <a:pt x="813244" y="103187"/>
                </a:lnTo>
                <a:lnTo>
                  <a:pt x="808609" y="119697"/>
                </a:lnTo>
                <a:lnTo>
                  <a:pt x="806970" y="137477"/>
                </a:lnTo>
                <a:lnTo>
                  <a:pt x="809040" y="166687"/>
                </a:lnTo>
                <a:lnTo>
                  <a:pt x="815060" y="188277"/>
                </a:lnTo>
                <a:lnTo>
                  <a:pt x="824776" y="202247"/>
                </a:lnTo>
                <a:lnTo>
                  <a:pt x="837895" y="206057"/>
                </a:lnTo>
                <a:lnTo>
                  <a:pt x="851014" y="202247"/>
                </a:lnTo>
                <a:lnTo>
                  <a:pt x="857199" y="193357"/>
                </a:lnTo>
                <a:lnTo>
                  <a:pt x="860729" y="188277"/>
                </a:lnTo>
                <a:lnTo>
                  <a:pt x="866762" y="166687"/>
                </a:lnTo>
                <a:lnTo>
                  <a:pt x="868832" y="137477"/>
                </a:lnTo>
                <a:lnTo>
                  <a:pt x="867587" y="120967"/>
                </a:lnTo>
                <a:lnTo>
                  <a:pt x="863993" y="105727"/>
                </a:lnTo>
                <a:lnTo>
                  <a:pt x="858151" y="91757"/>
                </a:lnTo>
                <a:lnTo>
                  <a:pt x="855814" y="88392"/>
                </a:lnTo>
                <a:lnTo>
                  <a:pt x="855814" y="137477"/>
                </a:lnTo>
                <a:lnTo>
                  <a:pt x="854265" y="162877"/>
                </a:lnTo>
                <a:lnTo>
                  <a:pt x="850188" y="180657"/>
                </a:lnTo>
                <a:lnTo>
                  <a:pt x="844448" y="190817"/>
                </a:lnTo>
                <a:lnTo>
                  <a:pt x="837895" y="193357"/>
                </a:lnTo>
                <a:lnTo>
                  <a:pt x="831329" y="190817"/>
                </a:lnTo>
                <a:lnTo>
                  <a:pt x="825588" y="180657"/>
                </a:lnTo>
                <a:lnTo>
                  <a:pt x="821512" y="162877"/>
                </a:lnTo>
                <a:lnTo>
                  <a:pt x="819975" y="137477"/>
                </a:lnTo>
                <a:lnTo>
                  <a:pt x="821423" y="122237"/>
                </a:lnTo>
                <a:lnTo>
                  <a:pt x="825487" y="108267"/>
                </a:lnTo>
                <a:lnTo>
                  <a:pt x="831735" y="96837"/>
                </a:lnTo>
                <a:lnTo>
                  <a:pt x="839724" y="86677"/>
                </a:lnTo>
                <a:lnTo>
                  <a:pt x="846582" y="96837"/>
                </a:lnTo>
                <a:lnTo>
                  <a:pt x="851636" y="109537"/>
                </a:lnTo>
                <a:lnTo>
                  <a:pt x="854748" y="122237"/>
                </a:lnTo>
                <a:lnTo>
                  <a:pt x="855814" y="137477"/>
                </a:lnTo>
                <a:lnTo>
                  <a:pt x="855814" y="88392"/>
                </a:lnTo>
                <a:lnTo>
                  <a:pt x="854633" y="86677"/>
                </a:lnTo>
                <a:lnTo>
                  <a:pt x="850239" y="80327"/>
                </a:lnTo>
                <a:lnTo>
                  <a:pt x="856830" y="76517"/>
                </a:lnTo>
                <a:lnTo>
                  <a:pt x="863650" y="73977"/>
                </a:lnTo>
                <a:lnTo>
                  <a:pt x="870610" y="72707"/>
                </a:lnTo>
                <a:lnTo>
                  <a:pt x="885088" y="72707"/>
                </a:lnTo>
                <a:lnTo>
                  <a:pt x="892530" y="73977"/>
                </a:lnTo>
                <a:lnTo>
                  <a:pt x="899782" y="77787"/>
                </a:lnTo>
                <a:lnTo>
                  <a:pt x="906729" y="80327"/>
                </a:lnTo>
                <a:lnTo>
                  <a:pt x="898156" y="91757"/>
                </a:lnTo>
                <a:lnTo>
                  <a:pt x="891540" y="104457"/>
                </a:lnTo>
                <a:lnTo>
                  <a:pt x="887272" y="119697"/>
                </a:lnTo>
                <a:lnTo>
                  <a:pt x="885761" y="137477"/>
                </a:lnTo>
                <a:lnTo>
                  <a:pt x="887831" y="166687"/>
                </a:lnTo>
                <a:lnTo>
                  <a:pt x="893851" y="188277"/>
                </a:lnTo>
                <a:lnTo>
                  <a:pt x="903541" y="202247"/>
                </a:lnTo>
                <a:lnTo>
                  <a:pt x="916660" y="206057"/>
                </a:lnTo>
                <a:lnTo>
                  <a:pt x="922362" y="206057"/>
                </a:lnTo>
                <a:lnTo>
                  <a:pt x="927671" y="204787"/>
                </a:lnTo>
                <a:lnTo>
                  <a:pt x="932027" y="199707"/>
                </a:lnTo>
                <a:lnTo>
                  <a:pt x="936383" y="193357"/>
                </a:lnTo>
                <a:lnTo>
                  <a:pt x="939876" y="188277"/>
                </a:lnTo>
                <a:lnTo>
                  <a:pt x="944626" y="171767"/>
                </a:lnTo>
                <a:lnTo>
                  <a:pt x="946962" y="155257"/>
                </a:lnTo>
                <a:lnTo>
                  <a:pt x="947597" y="137477"/>
                </a:lnTo>
                <a:lnTo>
                  <a:pt x="946099" y="119697"/>
                </a:lnTo>
                <a:lnTo>
                  <a:pt x="941920" y="104457"/>
                </a:lnTo>
                <a:lnTo>
                  <a:pt x="935456" y="91757"/>
                </a:lnTo>
                <a:lnTo>
                  <a:pt x="934478" y="90424"/>
                </a:lnTo>
                <a:lnTo>
                  <a:pt x="934478" y="140017"/>
                </a:lnTo>
                <a:lnTo>
                  <a:pt x="933805" y="156527"/>
                </a:lnTo>
                <a:lnTo>
                  <a:pt x="931506" y="171767"/>
                </a:lnTo>
                <a:lnTo>
                  <a:pt x="927823" y="183197"/>
                </a:lnTo>
                <a:lnTo>
                  <a:pt x="922845" y="190817"/>
                </a:lnTo>
                <a:lnTo>
                  <a:pt x="920877" y="193357"/>
                </a:lnTo>
                <a:lnTo>
                  <a:pt x="916673" y="193357"/>
                </a:lnTo>
                <a:lnTo>
                  <a:pt x="910107" y="190817"/>
                </a:lnTo>
                <a:lnTo>
                  <a:pt x="904379" y="180657"/>
                </a:lnTo>
                <a:lnTo>
                  <a:pt x="900303" y="162877"/>
                </a:lnTo>
                <a:lnTo>
                  <a:pt x="898753" y="137477"/>
                </a:lnTo>
                <a:lnTo>
                  <a:pt x="900061" y="122237"/>
                </a:lnTo>
                <a:lnTo>
                  <a:pt x="903744" y="109537"/>
                </a:lnTo>
                <a:lnTo>
                  <a:pt x="909434" y="98107"/>
                </a:lnTo>
                <a:lnTo>
                  <a:pt x="916774" y="89217"/>
                </a:lnTo>
                <a:lnTo>
                  <a:pt x="924026" y="98107"/>
                </a:lnTo>
                <a:lnTo>
                  <a:pt x="929652" y="109537"/>
                </a:lnTo>
                <a:lnTo>
                  <a:pt x="933297" y="122237"/>
                </a:lnTo>
                <a:lnTo>
                  <a:pt x="934377" y="134937"/>
                </a:lnTo>
                <a:lnTo>
                  <a:pt x="934478" y="140017"/>
                </a:lnTo>
                <a:lnTo>
                  <a:pt x="934478" y="90424"/>
                </a:lnTo>
                <a:lnTo>
                  <a:pt x="933602" y="89217"/>
                </a:lnTo>
                <a:lnTo>
                  <a:pt x="927125" y="80327"/>
                </a:lnTo>
                <a:lnTo>
                  <a:pt x="934097" y="76517"/>
                </a:lnTo>
                <a:lnTo>
                  <a:pt x="941400" y="73977"/>
                </a:lnTo>
                <a:lnTo>
                  <a:pt x="948867" y="72707"/>
                </a:lnTo>
                <a:lnTo>
                  <a:pt x="963866" y="72707"/>
                </a:lnTo>
                <a:lnTo>
                  <a:pt x="971296" y="73977"/>
                </a:lnTo>
                <a:lnTo>
                  <a:pt x="978547" y="77787"/>
                </a:lnTo>
                <a:lnTo>
                  <a:pt x="985494" y="80327"/>
                </a:lnTo>
                <a:lnTo>
                  <a:pt x="976922" y="91757"/>
                </a:lnTo>
                <a:lnTo>
                  <a:pt x="970305" y="104457"/>
                </a:lnTo>
                <a:lnTo>
                  <a:pt x="966038" y="119697"/>
                </a:lnTo>
                <a:lnTo>
                  <a:pt x="964526" y="137477"/>
                </a:lnTo>
                <a:lnTo>
                  <a:pt x="966584" y="166687"/>
                </a:lnTo>
                <a:lnTo>
                  <a:pt x="972604" y="188277"/>
                </a:lnTo>
                <a:lnTo>
                  <a:pt x="982306" y="202247"/>
                </a:lnTo>
                <a:lnTo>
                  <a:pt x="995426" y="206057"/>
                </a:lnTo>
                <a:lnTo>
                  <a:pt x="1001141" y="206057"/>
                </a:lnTo>
                <a:lnTo>
                  <a:pt x="1006449" y="204787"/>
                </a:lnTo>
                <a:lnTo>
                  <a:pt x="1010793" y="199707"/>
                </a:lnTo>
                <a:lnTo>
                  <a:pt x="1015149" y="193357"/>
                </a:lnTo>
                <a:lnTo>
                  <a:pt x="1018654" y="188277"/>
                </a:lnTo>
                <a:lnTo>
                  <a:pt x="1023404" y="171767"/>
                </a:lnTo>
                <a:lnTo>
                  <a:pt x="1025740" y="155257"/>
                </a:lnTo>
                <a:lnTo>
                  <a:pt x="1026375" y="137477"/>
                </a:lnTo>
                <a:lnTo>
                  <a:pt x="1024877" y="119697"/>
                </a:lnTo>
                <a:lnTo>
                  <a:pt x="1020699" y="104457"/>
                </a:lnTo>
                <a:lnTo>
                  <a:pt x="1014234" y="91757"/>
                </a:lnTo>
                <a:lnTo>
                  <a:pt x="1013269" y="90436"/>
                </a:lnTo>
                <a:lnTo>
                  <a:pt x="1013269" y="140017"/>
                </a:lnTo>
                <a:lnTo>
                  <a:pt x="1012583" y="156527"/>
                </a:lnTo>
                <a:lnTo>
                  <a:pt x="1010297" y="171767"/>
                </a:lnTo>
                <a:lnTo>
                  <a:pt x="1006602" y="183197"/>
                </a:lnTo>
                <a:lnTo>
                  <a:pt x="1001610" y="190817"/>
                </a:lnTo>
                <a:lnTo>
                  <a:pt x="999642" y="193357"/>
                </a:lnTo>
                <a:lnTo>
                  <a:pt x="995426" y="193357"/>
                </a:lnTo>
                <a:lnTo>
                  <a:pt x="988872" y="190817"/>
                </a:lnTo>
                <a:lnTo>
                  <a:pt x="983132" y="180657"/>
                </a:lnTo>
                <a:lnTo>
                  <a:pt x="979068" y="162877"/>
                </a:lnTo>
                <a:lnTo>
                  <a:pt x="977519" y="137477"/>
                </a:lnTo>
                <a:lnTo>
                  <a:pt x="978827" y="122237"/>
                </a:lnTo>
                <a:lnTo>
                  <a:pt x="982510" y="109537"/>
                </a:lnTo>
                <a:lnTo>
                  <a:pt x="988212" y="98107"/>
                </a:lnTo>
                <a:lnTo>
                  <a:pt x="995553" y="89217"/>
                </a:lnTo>
                <a:lnTo>
                  <a:pt x="1002792" y="98107"/>
                </a:lnTo>
                <a:lnTo>
                  <a:pt x="1008430" y="109537"/>
                </a:lnTo>
                <a:lnTo>
                  <a:pt x="1012075" y="122237"/>
                </a:lnTo>
                <a:lnTo>
                  <a:pt x="1013155" y="134937"/>
                </a:lnTo>
                <a:lnTo>
                  <a:pt x="1013269" y="140017"/>
                </a:lnTo>
                <a:lnTo>
                  <a:pt x="1013269" y="90436"/>
                </a:lnTo>
                <a:lnTo>
                  <a:pt x="1012380" y="89217"/>
                </a:lnTo>
                <a:lnTo>
                  <a:pt x="1005903" y="80327"/>
                </a:lnTo>
                <a:lnTo>
                  <a:pt x="1012888" y="76517"/>
                </a:lnTo>
                <a:lnTo>
                  <a:pt x="1020178" y="73977"/>
                </a:lnTo>
                <a:lnTo>
                  <a:pt x="1027645" y="72707"/>
                </a:lnTo>
                <a:lnTo>
                  <a:pt x="1042111" y="72707"/>
                </a:lnTo>
                <a:lnTo>
                  <a:pt x="1049032" y="73977"/>
                </a:lnTo>
                <a:lnTo>
                  <a:pt x="1055814" y="76517"/>
                </a:lnTo>
                <a:lnTo>
                  <a:pt x="1062355" y="80327"/>
                </a:lnTo>
                <a:lnTo>
                  <a:pt x="1054557" y="90487"/>
                </a:lnTo>
                <a:lnTo>
                  <a:pt x="1048550" y="104457"/>
                </a:lnTo>
                <a:lnTo>
                  <a:pt x="1044676" y="119697"/>
                </a:lnTo>
                <a:lnTo>
                  <a:pt x="1043305" y="137477"/>
                </a:lnTo>
                <a:lnTo>
                  <a:pt x="1045362" y="166687"/>
                </a:lnTo>
                <a:lnTo>
                  <a:pt x="1051382" y="188277"/>
                </a:lnTo>
                <a:lnTo>
                  <a:pt x="1061097" y="202247"/>
                </a:lnTo>
                <a:lnTo>
                  <a:pt x="1074216" y="206057"/>
                </a:lnTo>
                <a:lnTo>
                  <a:pt x="1079919" y="206057"/>
                </a:lnTo>
                <a:lnTo>
                  <a:pt x="1085227" y="204787"/>
                </a:lnTo>
                <a:lnTo>
                  <a:pt x="1089583" y="199707"/>
                </a:lnTo>
                <a:lnTo>
                  <a:pt x="1093939" y="193357"/>
                </a:lnTo>
                <a:lnTo>
                  <a:pt x="1097432" y="188277"/>
                </a:lnTo>
                <a:lnTo>
                  <a:pt x="1102169" y="171767"/>
                </a:lnTo>
                <a:lnTo>
                  <a:pt x="1104506" y="155257"/>
                </a:lnTo>
                <a:lnTo>
                  <a:pt x="1105128" y="137477"/>
                </a:lnTo>
                <a:lnTo>
                  <a:pt x="1103528" y="119697"/>
                </a:lnTo>
                <a:lnTo>
                  <a:pt x="1099058" y="103187"/>
                </a:lnTo>
                <a:lnTo>
                  <a:pt x="1092136" y="90487"/>
                </a:lnTo>
                <a:lnTo>
                  <a:pt x="1092136" y="137477"/>
                </a:lnTo>
                <a:lnTo>
                  <a:pt x="1091349" y="156527"/>
                </a:lnTo>
                <a:lnTo>
                  <a:pt x="1089050" y="171767"/>
                </a:lnTo>
                <a:lnTo>
                  <a:pt x="1085367" y="183197"/>
                </a:lnTo>
                <a:lnTo>
                  <a:pt x="1080376" y="190817"/>
                </a:lnTo>
                <a:lnTo>
                  <a:pt x="1078433" y="193357"/>
                </a:lnTo>
                <a:lnTo>
                  <a:pt x="1074216" y="193357"/>
                </a:lnTo>
                <a:lnTo>
                  <a:pt x="1067650" y="190817"/>
                </a:lnTo>
                <a:lnTo>
                  <a:pt x="1061910" y="180657"/>
                </a:lnTo>
                <a:lnTo>
                  <a:pt x="1057846" y="162877"/>
                </a:lnTo>
                <a:lnTo>
                  <a:pt x="1056309" y="137477"/>
                </a:lnTo>
                <a:lnTo>
                  <a:pt x="1057516" y="122237"/>
                </a:lnTo>
                <a:lnTo>
                  <a:pt x="1060919" y="108267"/>
                </a:lnTo>
                <a:lnTo>
                  <a:pt x="1066139" y="96837"/>
                </a:lnTo>
                <a:lnTo>
                  <a:pt x="1072832" y="87947"/>
                </a:lnTo>
                <a:lnTo>
                  <a:pt x="1080643" y="96837"/>
                </a:lnTo>
                <a:lnTo>
                  <a:pt x="1086751" y="108267"/>
                </a:lnTo>
                <a:lnTo>
                  <a:pt x="1090714" y="122237"/>
                </a:lnTo>
                <a:lnTo>
                  <a:pt x="1092136" y="137477"/>
                </a:lnTo>
                <a:lnTo>
                  <a:pt x="1092136" y="90487"/>
                </a:lnTo>
                <a:lnTo>
                  <a:pt x="1090155" y="87947"/>
                </a:lnTo>
                <a:lnTo>
                  <a:pt x="1083233" y="79057"/>
                </a:lnTo>
                <a:lnTo>
                  <a:pt x="1090155" y="75247"/>
                </a:lnTo>
                <a:lnTo>
                  <a:pt x="1097699" y="72707"/>
                </a:lnTo>
                <a:lnTo>
                  <a:pt x="1105128" y="72707"/>
                </a:lnTo>
                <a:lnTo>
                  <a:pt x="1122464" y="76517"/>
                </a:lnTo>
                <a:lnTo>
                  <a:pt x="1137970" y="87947"/>
                </a:lnTo>
                <a:lnTo>
                  <a:pt x="1149108" y="108267"/>
                </a:lnTo>
                <a:lnTo>
                  <a:pt x="1153388" y="137477"/>
                </a:lnTo>
                <a:lnTo>
                  <a:pt x="1153388" y="140017"/>
                </a:lnTo>
                <a:lnTo>
                  <a:pt x="1154074" y="141287"/>
                </a:lnTo>
                <a:lnTo>
                  <a:pt x="1156512" y="143827"/>
                </a:lnTo>
                <a:lnTo>
                  <a:pt x="1390446" y="143827"/>
                </a:lnTo>
                <a:lnTo>
                  <a:pt x="1390446" y="271602"/>
                </a:lnTo>
                <a:lnTo>
                  <a:pt x="1393342" y="274510"/>
                </a:lnTo>
                <a:lnTo>
                  <a:pt x="1400543" y="274510"/>
                </a:lnTo>
                <a:lnTo>
                  <a:pt x="1403451" y="271602"/>
                </a:lnTo>
                <a:lnTo>
                  <a:pt x="1403451" y="141287"/>
                </a:lnTo>
                <a:lnTo>
                  <a:pt x="1403451" y="133667"/>
                </a:lnTo>
                <a:lnTo>
                  <a:pt x="1403451" y="2908"/>
                </a:lnTo>
                <a:close/>
              </a:path>
              <a:path w="1661795" h="1066164">
                <a:moveTo>
                  <a:pt x="1661287" y="133667"/>
                </a:moveTo>
                <a:lnTo>
                  <a:pt x="1658378" y="130759"/>
                </a:lnTo>
                <a:lnTo>
                  <a:pt x="1472717" y="130759"/>
                </a:lnTo>
                <a:lnTo>
                  <a:pt x="1469123" y="130759"/>
                </a:lnTo>
                <a:lnTo>
                  <a:pt x="1466227" y="133667"/>
                </a:lnTo>
                <a:lnTo>
                  <a:pt x="1466227" y="140855"/>
                </a:lnTo>
                <a:lnTo>
                  <a:pt x="1469123" y="143751"/>
                </a:lnTo>
                <a:lnTo>
                  <a:pt x="1648294" y="143751"/>
                </a:lnTo>
                <a:lnTo>
                  <a:pt x="1648294" y="1052957"/>
                </a:lnTo>
                <a:lnTo>
                  <a:pt x="13004" y="1052957"/>
                </a:lnTo>
                <a:lnTo>
                  <a:pt x="13004" y="713955"/>
                </a:lnTo>
                <a:lnTo>
                  <a:pt x="10083" y="711047"/>
                </a:lnTo>
                <a:lnTo>
                  <a:pt x="2908" y="711047"/>
                </a:lnTo>
                <a:lnTo>
                  <a:pt x="0" y="713955"/>
                </a:lnTo>
                <a:lnTo>
                  <a:pt x="0" y="1063053"/>
                </a:lnTo>
                <a:lnTo>
                  <a:pt x="2908" y="1065961"/>
                </a:lnTo>
                <a:lnTo>
                  <a:pt x="1658378" y="1065961"/>
                </a:lnTo>
                <a:lnTo>
                  <a:pt x="1661287" y="1063053"/>
                </a:lnTo>
                <a:lnTo>
                  <a:pt x="1661287" y="133667"/>
                </a:lnTo>
                <a:close/>
              </a:path>
            </a:pathLst>
          </a:custGeom>
          <a:solidFill>
            <a:srgbClr val="636466"/>
          </a:solidFill>
        </p:spPr>
        <p:txBody>
          <a:bodyPr wrap="square" lIns="0" tIns="0" rIns="0" bIns="0" rtlCol="0"/>
          <a:lstStyle/>
          <a:p>
            <a:endParaRPr/>
          </a:p>
        </p:txBody>
      </p:sp>
      <p:grpSp>
        <p:nvGrpSpPr>
          <p:cNvPr id="7" name="object 7"/>
          <p:cNvGrpSpPr/>
          <p:nvPr/>
        </p:nvGrpSpPr>
        <p:grpSpPr>
          <a:xfrm>
            <a:off x="8019186" y="2617203"/>
            <a:ext cx="717550" cy="861060"/>
            <a:chOff x="2964586" y="2617203"/>
            <a:chExt cx="717550" cy="861060"/>
          </a:xfrm>
        </p:grpSpPr>
        <p:sp>
          <p:nvSpPr>
            <p:cNvPr id="8" name="object 8"/>
            <p:cNvSpPr/>
            <p:nvPr/>
          </p:nvSpPr>
          <p:spPr>
            <a:xfrm>
              <a:off x="2996692" y="2703258"/>
              <a:ext cx="599440" cy="581660"/>
            </a:xfrm>
            <a:custGeom>
              <a:avLst/>
              <a:gdLst/>
              <a:ahLst/>
              <a:cxnLst/>
              <a:rect l="l" t="t" r="r" b="b"/>
              <a:pathLst>
                <a:path w="599439" h="581660">
                  <a:moveTo>
                    <a:pt x="0" y="0"/>
                  </a:moveTo>
                  <a:lnTo>
                    <a:pt x="0" y="581151"/>
                  </a:lnTo>
                  <a:lnTo>
                    <a:pt x="599033" y="581151"/>
                  </a:lnTo>
                </a:path>
              </a:pathLst>
            </a:custGeom>
            <a:ln w="12699">
              <a:solidFill>
                <a:srgbClr val="636466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9" name="object 9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3574237" y="3252457"/>
              <a:ext cx="107556" cy="64058"/>
            </a:xfrm>
            <a:prstGeom prst="rect">
              <a:avLst/>
            </a:prstGeom>
          </p:spPr>
        </p:pic>
        <p:pic>
          <p:nvPicPr>
            <p:cNvPr id="10" name="object 10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2964726" y="2617203"/>
              <a:ext cx="64071" cy="107556"/>
            </a:xfrm>
            <a:prstGeom prst="rect">
              <a:avLst/>
            </a:prstGeom>
          </p:spPr>
        </p:pic>
        <p:sp>
          <p:nvSpPr>
            <p:cNvPr id="11" name="object 11"/>
            <p:cNvSpPr/>
            <p:nvPr/>
          </p:nvSpPr>
          <p:spPr>
            <a:xfrm>
              <a:off x="2996692" y="3284410"/>
              <a:ext cx="0" cy="107314"/>
            </a:xfrm>
            <a:custGeom>
              <a:avLst/>
              <a:gdLst/>
              <a:ahLst/>
              <a:cxnLst/>
              <a:rect l="l" t="t" r="r" b="b"/>
              <a:pathLst>
                <a:path h="107314">
                  <a:moveTo>
                    <a:pt x="0" y="0"/>
                  </a:moveTo>
                  <a:lnTo>
                    <a:pt x="0" y="107276"/>
                  </a:lnTo>
                </a:path>
              </a:pathLst>
            </a:custGeom>
            <a:ln w="12700">
              <a:solidFill>
                <a:srgbClr val="636466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2" name="object 12"/>
            <p:cNvSpPr/>
            <p:nvPr/>
          </p:nvSpPr>
          <p:spPr>
            <a:xfrm>
              <a:off x="2964586" y="3370198"/>
              <a:ext cx="64135" cy="107950"/>
            </a:xfrm>
            <a:custGeom>
              <a:avLst/>
              <a:gdLst/>
              <a:ahLst/>
              <a:cxnLst/>
              <a:rect l="l" t="t" r="r" b="b"/>
              <a:pathLst>
                <a:path w="64135" h="107950">
                  <a:moveTo>
                    <a:pt x="64071" y="0"/>
                  </a:moveTo>
                  <a:lnTo>
                    <a:pt x="0" y="0"/>
                  </a:lnTo>
                  <a:lnTo>
                    <a:pt x="3280" y="7632"/>
                  </a:lnTo>
                  <a:lnTo>
                    <a:pt x="8174" y="20129"/>
                  </a:lnTo>
                  <a:lnTo>
                    <a:pt x="23626" y="67878"/>
                  </a:lnTo>
                  <a:lnTo>
                    <a:pt x="32042" y="107556"/>
                  </a:lnTo>
                  <a:lnTo>
                    <a:pt x="33828" y="96384"/>
                  </a:lnTo>
                  <a:lnTo>
                    <a:pt x="45123" y="51498"/>
                  </a:lnTo>
                  <a:lnTo>
                    <a:pt x="54435" y="24187"/>
                  </a:lnTo>
                  <a:lnTo>
                    <a:pt x="64071" y="0"/>
                  </a:lnTo>
                  <a:close/>
                </a:path>
              </a:pathLst>
            </a:custGeom>
            <a:solidFill>
              <a:srgbClr val="636466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13" name="object 13"/>
          <p:cNvGrpSpPr/>
          <p:nvPr/>
        </p:nvGrpSpPr>
        <p:grpSpPr>
          <a:xfrm>
            <a:off x="9512452" y="2769184"/>
            <a:ext cx="717550" cy="538480"/>
            <a:chOff x="4457852" y="2769184"/>
            <a:chExt cx="717550" cy="538480"/>
          </a:xfrm>
        </p:grpSpPr>
        <p:sp>
          <p:nvSpPr>
            <p:cNvPr id="14" name="object 14"/>
            <p:cNvSpPr/>
            <p:nvPr/>
          </p:nvSpPr>
          <p:spPr>
            <a:xfrm>
              <a:off x="4489818" y="2855252"/>
              <a:ext cx="599440" cy="420370"/>
            </a:xfrm>
            <a:custGeom>
              <a:avLst/>
              <a:gdLst/>
              <a:ahLst/>
              <a:cxnLst/>
              <a:rect l="l" t="t" r="r" b="b"/>
              <a:pathLst>
                <a:path w="599439" h="420370">
                  <a:moveTo>
                    <a:pt x="0" y="0"/>
                  </a:moveTo>
                  <a:lnTo>
                    <a:pt x="0" y="420230"/>
                  </a:lnTo>
                  <a:lnTo>
                    <a:pt x="599033" y="420230"/>
                  </a:lnTo>
                </a:path>
              </a:pathLst>
            </a:custGeom>
            <a:ln w="12700">
              <a:solidFill>
                <a:srgbClr val="636466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15" name="object 15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5067350" y="3243516"/>
              <a:ext cx="107556" cy="64071"/>
            </a:xfrm>
            <a:prstGeom prst="rect">
              <a:avLst/>
            </a:prstGeom>
          </p:spPr>
        </p:pic>
        <p:pic>
          <p:nvPicPr>
            <p:cNvPr id="16" name="object 16"/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4457852" y="2769184"/>
              <a:ext cx="64058" cy="107543"/>
            </a:xfrm>
            <a:prstGeom prst="rect">
              <a:avLst/>
            </a:prstGeom>
          </p:spPr>
        </p:pic>
        <p:sp>
          <p:nvSpPr>
            <p:cNvPr id="17" name="object 17"/>
            <p:cNvSpPr/>
            <p:nvPr/>
          </p:nvSpPr>
          <p:spPr>
            <a:xfrm>
              <a:off x="4489818" y="2801594"/>
              <a:ext cx="652780" cy="474345"/>
            </a:xfrm>
            <a:custGeom>
              <a:avLst/>
              <a:gdLst/>
              <a:ahLst/>
              <a:cxnLst/>
              <a:rect l="l" t="t" r="r" b="b"/>
              <a:pathLst>
                <a:path w="652779" h="474345">
                  <a:moveTo>
                    <a:pt x="0" y="0"/>
                  </a:moveTo>
                  <a:lnTo>
                    <a:pt x="652665" y="0"/>
                  </a:lnTo>
                  <a:lnTo>
                    <a:pt x="652665" y="473887"/>
                  </a:lnTo>
                </a:path>
              </a:pathLst>
            </a:custGeom>
            <a:ln w="12700">
              <a:solidFill>
                <a:srgbClr val="636466"/>
              </a:solidFill>
              <a:prstDash val="dash"/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8" name="object 18"/>
            <p:cNvSpPr/>
            <p:nvPr/>
          </p:nvSpPr>
          <p:spPr>
            <a:xfrm>
              <a:off x="4489818" y="2864192"/>
              <a:ext cx="590550" cy="411480"/>
            </a:xfrm>
            <a:custGeom>
              <a:avLst/>
              <a:gdLst/>
              <a:ahLst/>
              <a:cxnLst/>
              <a:rect l="l" t="t" r="r" b="b"/>
              <a:pathLst>
                <a:path w="590550" h="411479">
                  <a:moveTo>
                    <a:pt x="0" y="411289"/>
                  </a:moveTo>
                  <a:lnTo>
                    <a:pt x="590067" y="0"/>
                  </a:lnTo>
                </a:path>
              </a:pathLst>
            </a:custGeom>
            <a:ln w="12700">
              <a:solidFill>
                <a:srgbClr val="636466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19" name="object 19"/>
            <p:cNvPicPr/>
            <p:nvPr/>
          </p:nvPicPr>
          <p:blipFill>
            <a:blip r:embed="rId7" cstate="print"/>
            <a:stretch>
              <a:fillRect/>
            </a:stretch>
          </p:blipFill>
          <p:spPr>
            <a:xfrm>
              <a:off x="5043982" y="2815043"/>
              <a:ext cx="106552" cy="87782"/>
            </a:xfrm>
            <a:prstGeom prst="rect">
              <a:avLst/>
            </a:prstGeom>
          </p:spPr>
        </p:pic>
      </p:grpSp>
      <p:sp>
        <p:nvSpPr>
          <p:cNvPr id="20" name="object 20"/>
          <p:cNvSpPr/>
          <p:nvPr/>
        </p:nvSpPr>
        <p:spPr>
          <a:xfrm>
            <a:off x="11208283" y="2783725"/>
            <a:ext cx="887094" cy="189230"/>
          </a:xfrm>
          <a:custGeom>
            <a:avLst/>
            <a:gdLst/>
            <a:ahLst/>
            <a:cxnLst/>
            <a:rect l="l" t="t" r="r" b="b"/>
            <a:pathLst>
              <a:path w="887095" h="189230">
                <a:moveTo>
                  <a:pt x="0" y="111150"/>
                </a:moveTo>
                <a:lnTo>
                  <a:pt x="44462" y="111150"/>
                </a:lnTo>
                <a:lnTo>
                  <a:pt x="100012" y="188912"/>
                </a:lnTo>
                <a:lnTo>
                  <a:pt x="100012" y="0"/>
                </a:lnTo>
                <a:lnTo>
                  <a:pt x="544487" y="0"/>
                </a:lnTo>
                <a:lnTo>
                  <a:pt x="777849" y="0"/>
                </a:lnTo>
                <a:lnTo>
                  <a:pt x="886625" y="0"/>
                </a:lnTo>
              </a:path>
            </a:pathLst>
          </a:custGeom>
          <a:ln w="12700">
            <a:solidFill>
              <a:srgbClr val="010101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1" name="object 21"/>
          <p:cNvSpPr/>
          <p:nvPr/>
        </p:nvSpPr>
        <p:spPr>
          <a:xfrm>
            <a:off x="11208283" y="2533383"/>
            <a:ext cx="994410" cy="189230"/>
          </a:xfrm>
          <a:custGeom>
            <a:avLst/>
            <a:gdLst/>
            <a:ahLst/>
            <a:cxnLst/>
            <a:rect l="l" t="t" r="r" b="b"/>
            <a:pathLst>
              <a:path w="994409" h="189230">
                <a:moveTo>
                  <a:pt x="0" y="111125"/>
                </a:moveTo>
                <a:lnTo>
                  <a:pt x="44462" y="111125"/>
                </a:lnTo>
                <a:lnTo>
                  <a:pt x="100012" y="188912"/>
                </a:lnTo>
                <a:lnTo>
                  <a:pt x="100012" y="0"/>
                </a:lnTo>
                <a:lnTo>
                  <a:pt x="544487" y="0"/>
                </a:lnTo>
                <a:lnTo>
                  <a:pt x="777849" y="0"/>
                </a:lnTo>
                <a:lnTo>
                  <a:pt x="993914" y="0"/>
                </a:lnTo>
              </a:path>
            </a:pathLst>
          </a:custGeom>
          <a:ln w="12700">
            <a:solidFill>
              <a:srgbClr val="010101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2" name="object 22"/>
          <p:cNvSpPr/>
          <p:nvPr/>
        </p:nvSpPr>
        <p:spPr>
          <a:xfrm>
            <a:off x="11208284" y="3043580"/>
            <a:ext cx="777875" cy="189230"/>
          </a:xfrm>
          <a:custGeom>
            <a:avLst/>
            <a:gdLst/>
            <a:ahLst/>
            <a:cxnLst/>
            <a:rect l="l" t="t" r="r" b="b"/>
            <a:pathLst>
              <a:path w="777875" h="189230">
                <a:moveTo>
                  <a:pt x="777849" y="0"/>
                </a:moveTo>
                <a:lnTo>
                  <a:pt x="544487" y="0"/>
                </a:lnTo>
                <a:lnTo>
                  <a:pt x="100012" y="0"/>
                </a:lnTo>
                <a:lnTo>
                  <a:pt x="100012" y="188899"/>
                </a:lnTo>
                <a:lnTo>
                  <a:pt x="44462" y="111137"/>
                </a:lnTo>
                <a:lnTo>
                  <a:pt x="0" y="111137"/>
                </a:lnTo>
              </a:path>
            </a:pathLst>
          </a:custGeom>
          <a:ln w="12700">
            <a:solidFill>
              <a:srgbClr val="010101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3" name="object 23"/>
          <p:cNvSpPr/>
          <p:nvPr/>
        </p:nvSpPr>
        <p:spPr>
          <a:xfrm>
            <a:off x="9750044" y="3132416"/>
            <a:ext cx="49530" cy="143510"/>
          </a:xfrm>
          <a:custGeom>
            <a:avLst/>
            <a:gdLst/>
            <a:ahLst/>
            <a:cxnLst/>
            <a:rect l="l" t="t" r="r" b="b"/>
            <a:pathLst>
              <a:path w="49529" h="143510">
                <a:moveTo>
                  <a:pt x="0" y="0"/>
                </a:moveTo>
                <a:lnTo>
                  <a:pt x="30880" y="32410"/>
                </a:lnTo>
                <a:lnTo>
                  <a:pt x="45831" y="58116"/>
                </a:lnTo>
                <a:lnTo>
                  <a:pt x="49041" y="90530"/>
                </a:lnTo>
                <a:lnTo>
                  <a:pt x="44703" y="143065"/>
                </a:lnTo>
              </a:path>
            </a:pathLst>
          </a:custGeom>
          <a:ln w="12700">
            <a:solidFill>
              <a:srgbClr val="010101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4" name="object 24"/>
          <p:cNvSpPr/>
          <p:nvPr/>
        </p:nvSpPr>
        <p:spPr>
          <a:xfrm>
            <a:off x="9583509" y="4026509"/>
            <a:ext cx="277495" cy="0"/>
          </a:xfrm>
          <a:custGeom>
            <a:avLst/>
            <a:gdLst/>
            <a:ahLst/>
            <a:cxnLst/>
            <a:rect l="l" t="t" r="r" b="b"/>
            <a:pathLst>
              <a:path w="277495">
                <a:moveTo>
                  <a:pt x="0" y="0"/>
                </a:moveTo>
                <a:lnTo>
                  <a:pt x="277177" y="0"/>
                </a:lnTo>
              </a:path>
            </a:pathLst>
          </a:custGeom>
          <a:ln w="12700">
            <a:solidFill>
              <a:srgbClr val="010101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5" name="object 25"/>
          <p:cNvSpPr txBox="1"/>
          <p:nvPr/>
        </p:nvSpPr>
        <p:spPr>
          <a:xfrm>
            <a:off x="5761939" y="500733"/>
            <a:ext cx="1303020" cy="189796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1150" b="1" spc="20" dirty="0">
                <a:latin typeface="Arial"/>
                <a:cs typeface="Arial"/>
              </a:rPr>
              <a:t>Circuito</a:t>
            </a:r>
            <a:r>
              <a:rPr sz="1150" b="1" spc="-55" dirty="0">
                <a:latin typeface="Arial"/>
                <a:cs typeface="Arial"/>
              </a:rPr>
              <a:t> </a:t>
            </a:r>
            <a:r>
              <a:rPr sz="1150" b="1" spc="20" dirty="0">
                <a:latin typeface="Arial"/>
                <a:cs typeface="Arial"/>
              </a:rPr>
              <a:t>serie</a:t>
            </a:r>
            <a:r>
              <a:rPr sz="1150" b="1" spc="-55" dirty="0">
                <a:latin typeface="Arial"/>
                <a:cs typeface="Arial"/>
              </a:rPr>
              <a:t> </a:t>
            </a:r>
            <a:r>
              <a:rPr sz="1150" b="1" spc="-75" dirty="0">
                <a:latin typeface="Arial"/>
                <a:cs typeface="Arial"/>
              </a:rPr>
              <a:t>RLC</a:t>
            </a:r>
            <a:endParaRPr sz="1150">
              <a:latin typeface="Arial"/>
              <a:cs typeface="Arial"/>
            </a:endParaRPr>
          </a:p>
        </p:txBody>
      </p:sp>
      <p:sp>
        <p:nvSpPr>
          <p:cNvPr id="49" name="object 49"/>
          <p:cNvSpPr txBox="1"/>
          <p:nvPr/>
        </p:nvSpPr>
        <p:spPr>
          <a:xfrm>
            <a:off x="8953500" y="9462820"/>
            <a:ext cx="113030" cy="207749"/>
          </a:xfrm>
          <a:prstGeom prst="rect">
            <a:avLst/>
          </a:prstGeom>
        </p:spPr>
        <p:txBody>
          <a:bodyPr vert="horz" wrap="square" lIns="0" tIns="22860" rIns="0" bIns="0" rtlCol="0">
            <a:spAutoFit/>
          </a:bodyPr>
          <a:lstStyle/>
          <a:p>
            <a:pPr marL="12700">
              <a:spcBef>
                <a:spcPts val="180"/>
              </a:spcBef>
            </a:pPr>
            <a:r>
              <a:rPr sz="1200" spc="15" dirty="0">
                <a:latin typeface="Microsoft Sans Serif"/>
                <a:cs typeface="Microsoft Sans Serif"/>
              </a:rPr>
              <a:t>4</a:t>
            </a:r>
            <a:endParaRPr sz="1200">
              <a:latin typeface="Microsoft Sans Serif"/>
              <a:cs typeface="Microsoft Sans Serif"/>
            </a:endParaRPr>
          </a:p>
        </p:txBody>
      </p:sp>
      <p:sp>
        <p:nvSpPr>
          <p:cNvPr id="26" name="object 26"/>
          <p:cNvSpPr txBox="1"/>
          <p:nvPr/>
        </p:nvSpPr>
        <p:spPr>
          <a:xfrm>
            <a:off x="7957719" y="683615"/>
            <a:ext cx="4879975" cy="746125"/>
          </a:xfrm>
          <a:prstGeom prst="rect">
            <a:avLst/>
          </a:prstGeom>
        </p:spPr>
        <p:txBody>
          <a:bodyPr vert="horz" wrap="square" lIns="0" tIns="5080" rIns="0" bIns="0" rtlCol="0">
            <a:spAutoFit/>
          </a:bodyPr>
          <a:lstStyle/>
          <a:p>
            <a:pPr marL="12700" marR="5080">
              <a:lnSpc>
                <a:spcPct val="104299"/>
              </a:lnSpc>
              <a:spcBef>
                <a:spcPts val="40"/>
              </a:spcBef>
            </a:pPr>
            <a:r>
              <a:rPr sz="1150" spc="30" dirty="0">
                <a:latin typeface="Microsoft Sans Serif"/>
                <a:cs typeface="Microsoft Sans Serif"/>
              </a:rPr>
              <a:t>El.ejemplo.siguiente.muestra.un.cálculo.de.impedancia.total.para.un.ci </a:t>
            </a:r>
            <a:r>
              <a:rPr sz="1150" spc="-295" dirty="0">
                <a:latin typeface="Microsoft Sans Serif"/>
                <a:cs typeface="Microsoft Sans Serif"/>
              </a:rPr>
              <a:t> </a:t>
            </a:r>
            <a:r>
              <a:rPr sz="1150" spc="20" dirty="0">
                <a:latin typeface="Microsoft Sans Serif"/>
                <a:cs typeface="Microsoft Sans Serif"/>
              </a:rPr>
              <a:t>la.corriente.se.calcula.usando.la.ley.de.Ohm.</a:t>
            </a:r>
            <a:endParaRPr sz="1150">
              <a:latin typeface="Microsoft Sans Serif"/>
              <a:cs typeface="Microsoft Sans Serif"/>
            </a:endParaRPr>
          </a:p>
          <a:p>
            <a:pPr>
              <a:spcBef>
                <a:spcPts val="5"/>
              </a:spcBef>
            </a:pPr>
            <a:endParaRPr sz="1450">
              <a:latin typeface="Microsoft Sans Serif"/>
              <a:cs typeface="Microsoft Sans Serif"/>
            </a:endParaRPr>
          </a:p>
          <a:p>
            <a:pPr marL="1483995">
              <a:spcBef>
                <a:spcPts val="5"/>
              </a:spcBef>
              <a:tabLst>
                <a:tab pos="2109470" algn="l"/>
              </a:tabLst>
            </a:pPr>
            <a:r>
              <a:rPr sz="1000" spc="20" dirty="0">
                <a:latin typeface="Microsoft Sans Serif"/>
                <a:cs typeface="Microsoft Sans Serif"/>
              </a:rPr>
              <a:t>2k</a:t>
            </a:r>
            <a:r>
              <a:rPr sz="1000" spc="-10" dirty="0">
                <a:latin typeface="Microsoft Sans Serif"/>
                <a:cs typeface="Microsoft Sans Serif"/>
              </a:rPr>
              <a:t> </a:t>
            </a:r>
            <a:r>
              <a:rPr sz="1000" dirty="0">
                <a:latin typeface="Microsoft Sans Serif"/>
                <a:cs typeface="Microsoft Sans Serif"/>
              </a:rPr>
              <a:t>Ω	</a:t>
            </a:r>
            <a:r>
              <a:rPr sz="950" spc="20" dirty="0">
                <a:latin typeface="Microsoft Sans Serif"/>
                <a:cs typeface="Microsoft Sans Serif"/>
              </a:rPr>
              <a:t>2k</a:t>
            </a:r>
            <a:r>
              <a:rPr sz="950" spc="-25" dirty="0">
                <a:latin typeface="Microsoft Sans Serif"/>
                <a:cs typeface="Microsoft Sans Serif"/>
              </a:rPr>
              <a:t> </a:t>
            </a:r>
            <a:r>
              <a:rPr sz="950" dirty="0">
                <a:latin typeface="Microsoft Sans Serif"/>
                <a:cs typeface="Microsoft Sans Serif"/>
              </a:rPr>
              <a:t>Ω</a:t>
            </a:r>
            <a:r>
              <a:rPr sz="950" spc="-25" dirty="0">
                <a:latin typeface="Microsoft Sans Serif"/>
                <a:cs typeface="Microsoft Sans Serif"/>
              </a:rPr>
              <a:t> </a:t>
            </a:r>
            <a:r>
              <a:rPr sz="950" spc="10" dirty="0">
                <a:latin typeface="Microsoft Sans Serif"/>
                <a:cs typeface="Microsoft Sans Serif"/>
              </a:rPr>
              <a:t>0.5k</a:t>
            </a:r>
            <a:r>
              <a:rPr sz="950" spc="-25" dirty="0">
                <a:latin typeface="Microsoft Sans Serif"/>
                <a:cs typeface="Microsoft Sans Serif"/>
              </a:rPr>
              <a:t> </a:t>
            </a:r>
            <a:r>
              <a:rPr sz="950" dirty="0">
                <a:latin typeface="Microsoft Sans Serif"/>
                <a:cs typeface="Microsoft Sans Serif"/>
              </a:rPr>
              <a:t>Ω</a:t>
            </a:r>
            <a:endParaRPr sz="950">
              <a:latin typeface="Microsoft Sans Serif"/>
              <a:cs typeface="Microsoft Sans Serif"/>
            </a:endParaRPr>
          </a:p>
        </p:txBody>
      </p:sp>
      <p:sp>
        <p:nvSpPr>
          <p:cNvPr id="27" name="object 27"/>
          <p:cNvSpPr txBox="1"/>
          <p:nvPr/>
        </p:nvSpPr>
        <p:spPr>
          <a:xfrm>
            <a:off x="8756490" y="1936238"/>
            <a:ext cx="314325" cy="82074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450" spc="5" dirty="0">
                <a:latin typeface="Microsoft Sans Serif"/>
                <a:cs typeface="Microsoft Sans Serif"/>
              </a:rPr>
              <a:t>115</a:t>
            </a:r>
            <a:r>
              <a:rPr sz="450" spc="-5" dirty="0">
                <a:latin typeface="Microsoft Sans Serif"/>
                <a:cs typeface="Microsoft Sans Serif"/>
              </a:rPr>
              <a:t> </a:t>
            </a:r>
            <a:r>
              <a:rPr sz="450" spc="10" dirty="0">
                <a:latin typeface="Microsoft Sans Serif"/>
                <a:cs typeface="Microsoft Sans Serif"/>
              </a:rPr>
              <a:t>voltios</a:t>
            </a:r>
            <a:endParaRPr sz="450">
              <a:latin typeface="Microsoft Sans Serif"/>
              <a:cs typeface="Microsoft Sans Serif"/>
            </a:endParaRPr>
          </a:p>
        </p:txBody>
      </p:sp>
      <p:sp>
        <p:nvSpPr>
          <p:cNvPr id="28" name="object 28"/>
          <p:cNvSpPr txBox="1"/>
          <p:nvPr/>
        </p:nvSpPr>
        <p:spPr>
          <a:xfrm>
            <a:off x="7765158" y="2447334"/>
            <a:ext cx="558800" cy="166712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38100">
              <a:spcBef>
                <a:spcPts val="100"/>
              </a:spcBef>
            </a:pPr>
            <a:r>
              <a:rPr sz="1000" spc="-40" dirty="0">
                <a:latin typeface="Microsoft Sans Serif"/>
                <a:cs typeface="Microsoft Sans Serif"/>
              </a:rPr>
              <a:t>X</a:t>
            </a:r>
            <a:r>
              <a:rPr sz="900" spc="-60" baseline="-32407" dirty="0">
                <a:latin typeface="Microsoft Sans Serif"/>
                <a:cs typeface="Microsoft Sans Serif"/>
              </a:rPr>
              <a:t>L</a:t>
            </a:r>
            <a:r>
              <a:rPr sz="900" spc="-30" baseline="-32407" dirty="0">
                <a:latin typeface="Microsoft Sans Serif"/>
                <a:cs typeface="Microsoft Sans Serif"/>
              </a:rPr>
              <a:t> </a:t>
            </a:r>
            <a:r>
              <a:rPr sz="950" spc="-15" dirty="0">
                <a:latin typeface="Microsoft Sans Serif"/>
                <a:cs typeface="Microsoft Sans Serif"/>
              </a:rPr>
              <a:t>=</a:t>
            </a:r>
            <a:r>
              <a:rPr sz="950" spc="-35" dirty="0">
                <a:latin typeface="Microsoft Sans Serif"/>
                <a:cs typeface="Microsoft Sans Serif"/>
              </a:rPr>
              <a:t> </a:t>
            </a:r>
            <a:r>
              <a:rPr sz="950" spc="15" dirty="0">
                <a:latin typeface="Microsoft Sans Serif"/>
                <a:cs typeface="Microsoft Sans Serif"/>
              </a:rPr>
              <a:t>2kΩ</a:t>
            </a:r>
            <a:endParaRPr sz="950">
              <a:latin typeface="Microsoft Sans Serif"/>
              <a:cs typeface="Microsoft Sans Serif"/>
            </a:endParaRPr>
          </a:p>
        </p:txBody>
      </p:sp>
      <p:sp>
        <p:nvSpPr>
          <p:cNvPr id="29" name="object 29"/>
          <p:cNvSpPr txBox="1"/>
          <p:nvPr/>
        </p:nvSpPr>
        <p:spPr>
          <a:xfrm>
            <a:off x="9240390" y="2572504"/>
            <a:ext cx="660400" cy="166712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38100">
              <a:spcBef>
                <a:spcPts val="100"/>
              </a:spcBef>
            </a:pPr>
            <a:r>
              <a:rPr sz="1000" spc="-40" dirty="0">
                <a:latin typeface="Microsoft Sans Serif"/>
                <a:cs typeface="Microsoft Sans Serif"/>
              </a:rPr>
              <a:t>X</a:t>
            </a:r>
            <a:r>
              <a:rPr sz="900" spc="-60" baseline="-32407" dirty="0">
                <a:latin typeface="Microsoft Sans Serif"/>
                <a:cs typeface="Microsoft Sans Serif"/>
              </a:rPr>
              <a:t>L</a:t>
            </a:r>
            <a:r>
              <a:rPr sz="900" spc="-30" baseline="-32407" dirty="0">
                <a:latin typeface="Microsoft Sans Serif"/>
                <a:cs typeface="Microsoft Sans Serif"/>
              </a:rPr>
              <a:t> </a:t>
            </a:r>
            <a:r>
              <a:rPr sz="950" spc="-15" dirty="0">
                <a:latin typeface="Microsoft Sans Serif"/>
                <a:cs typeface="Microsoft Sans Serif"/>
              </a:rPr>
              <a:t>=</a:t>
            </a:r>
            <a:r>
              <a:rPr sz="950" spc="-35" dirty="0">
                <a:latin typeface="Microsoft Sans Serif"/>
                <a:cs typeface="Microsoft Sans Serif"/>
              </a:rPr>
              <a:t> </a:t>
            </a:r>
            <a:r>
              <a:rPr sz="950" spc="10" dirty="0">
                <a:latin typeface="Microsoft Sans Serif"/>
                <a:cs typeface="Microsoft Sans Serif"/>
              </a:rPr>
              <a:t>1,5kΩ</a:t>
            </a:r>
            <a:endParaRPr sz="950">
              <a:latin typeface="Microsoft Sans Serif"/>
              <a:cs typeface="Microsoft Sans Serif"/>
            </a:endParaRPr>
          </a:p>
        </p:txBody>
      </p:sp>
      <p:sp>
        <p:nvSpPr>
          <p:cNvPr id="30" name="object 30"/>
          <p:cNvSpPr txBox="1"/>
          <p:nvPr/>
        </p:nvSpPr>
        <p:spPr>
          <a:xfrm>
            <a:off x="10946725" y="2528384"/>
            <a:ext cx="1083945" cy="166712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  <a:tabLst>
                <a:tab pos="454025" algn="l"/>
              </a:tabLst>
            </a:pPr>
            <a:r>
              <a:rPr sz="1000" spc="-40" dirty="0">
                <a:latin typeface="Microsoft Sans Serif"/>
                <a:cs typeface="Microsoft Sans Serif"/>
              </a:rPr>
              <a:t>Z</a:t>
            </a:r>
            <a:r>
              <a:rPr sz="1000" spc="-10" dirty="0">
                <a:latin typeface="Microsoft Sans Serif"/>
                <a:cs typeface="Microsoft Sans Serif"/>
              </a:rPr>
              <a:t> </a:t>
            </a:r>
            <a:r>
              <a:rPr sz="1000" spc="-15" dirty="0">
                <a:latin typeface="Microsoft Sans Serif"/>
                <a:cs typeface="Microsoft Sans Serif"/>
              </a:rPr>
              <a:t>=</a:t>
            </a:r>
            <a:r>
              <a:rPr sz="1000" dirty="0">
                <a:latin typeface="Microsoft Sans Serif"/>
                <a:cs typeface="Microsoft Sans Serif"/>
              </a:rPr>
              <a:t>	</a:t>
            </a:r>
            <a:r>
              <a:rPr sz="1000" spc="-105" dirty="0">
                <a:latin typeface="Microsoft Sans Serif"/>
                <a:cs typeface="Microsoft Sans Serif"/>
              </a:rPr>
              <a:t>R</a:t>
            </a:r>
            <a:r>
              <a:rPr sz="600" spc="5" dirty="0">
                <a:latin typeface="Microsoft Sans Serif"/>
                <a:cs typeface="Microsoft Sans Serif"/>
              </a:rPr>
              <a:t>2</a:t>
            </a:r>
            <a:r>
              <a:rPr sz="600" dirty="0">
                <a:latin typeface="Microsoft Sans Serif"/>
                <a:cs typeface="Microsoft Sans Serif"/>
              </a:rPr>
              <a:t>    </a:t>
            </a:r>
            <a:r>
              <a:rPr sz="600" spc="-5" dirty="0">
                <a:latin typeface="Microsoft Sans Serif"/>
                <a:cs typeface="Microsoft Sans Serif"/>
              </a:rPr>
              <a:t> </a:t>
            </a:r>
            <a:r>
              <a:rPr sz="950" spc="-15" dirty="0">
                <a:latin typeface="Microsoft Sans Serif"/>
                <a:cs typeface="Microsoft Sans Serif"/>
              </a:rPr>
              <a:t>+</a:t>
            </a:r>
            <a:r>
              <a:rPr sz="950" spc="-10" dirty="0">
                <a:latin typeface="Microsoft Sans Serif"/>
                <a:cs typeface="Microsoft Sans Serif"/>
              </a:rPr>
              <a:t> </a:t>
            </a:r>
            <a:r>
              <a:rPr sz="950" spc="-40" dirty="0">
                <a:latin typeface="Microsoft Sans Serif"/>
                <a:cs typeface="Microsoft Sans Serif"/>
              </a:rPr>
              <a:t>(X-</a:t>
            </a:r>
            <a:r>
              <a:rPr sz="950" spc="-55" dirty="0">
                <a:latin typeface="Microsoft Sans Serif"/>
                <a:cs typeface="Microsoft Sans Serif"/>
              </a:rPr>
              <a:t>X)</a:t>
            </a:r>
            <a:r>
              <a:rPr sz="550" spc="5" dirty="0">
                <a:latin typeface="Microsoft Sans Serif"/>
                <a:cs typeface="Microsoft Sans Serif"/>
              </a:rPr>
              <a:t>2</a:t>
            </a:r>
            <a:endParaRPr sz="550">
              <a:latin typeface="Microsoft Sans Serif"/>
              <a:cs typeface="Microsoft Sans Serif"/>
            </a:endParaRPr>
          </a:p>
        </p:txBody>
      </p:sp>
      <p:sp>
        <p:nvSpPr>
          <p:cNvPr id="31" name="object 31"/>
          <p:cNvSpPr txBox="1"/>
          <p:nvPr/>
        </p:nvSpPr>
        <p:spPr>
          <a:xfrm>
            <a:off x="11879349" y="2620498"/>
            <a:ext cx="283845" cy="105157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  <a:tabLst>
                <a:tab pos="222250" algn="l"/>
              </a:tabLst>
            </a:pPr>
            <a:r>
              <a:rPr sz="600" spc="-20" dirty="0">
                <a:latin typeface="Microsoft Sans Serif"/>
                <a:cs typeface="Microsoft Sans Serif"/>
              </a:rPr>
              <a:t>L	</a:t>
            </a:r>
            <a:r>
              <a:rPr sz="600" spc="-55" dirty="0">
                <a:latin typeface="Microsoft Sans Serif"/>
                <a:cs typeface="Microsoft Sans Serif"/>
              </a:rPr>
              <a:t>C</a:t>
            </a:r>
            <a:endParaRPr sz="600">
              <a:latin typeface="Microsoft Sans Serif"/>
              <a:cs typeface="Microsoft Sans Serif"/>
            </a:endParaRPr>
          </a:p>
        </p:txBody>
      </p:sp>
      <p:sp>
        <p:nvSpPr>
          <p:cNvPr id="32" name="object 32"/>
          <p:cNvSpPr txBox="1"/>
          <p:nvPr/>
        </p:nvSpPr>
        <p:spPr>
          <a:xfrm>
            <a:off x="10908624" y="2571269"/>
            <a:ext cx="1205230" cy="654050"/>
          </a:xfrm>
          <a:prstGeom prst="rect">
            <a:avLst/>
          </a:prstGeom>
        </p:spPr>
        <p:txBody>
          <a:bodyPr vert="horz" wrap="square" lIns="0" tIns="62865" rIns="0" bIns="0" rtlCol="0">
            <a:spAutoFit/>
          </a:bodyPr>
          <a:lstStyle/>
          <a:p>
            <a:pPr marL="121285">
              <a:spcBef>
                <a:spcPts val="495"/>
              </a:spcBef>
            </a:pPr>
            <a:r>
              <a:rPr sz="600" spc="45" dirty="0">
                <a:latin typeface="Microsoft Sans Serif"/>
                <a:cs typeface="Microsoft Sans Serif"/>
              </a:rPr>
              <a:t>t</a:t>
            </a:r>
            <a:endParaRPr sz="600">
              <a:latin typeface="Microsoft Sans Serif"/>
              <a:cs typeface="Microsoft Sans Serif"/>
            </a:endParaRPr>
          </a:p>
          <a:p>
            <a:pPr marL="50800">
              <a:spcBef>
                <a:spcPts val="660"/>
              </a:spcBef>
              <a:tabLst>
                <a:tab pos="415925" algn="l"/>
              </a:tabLst>
            </a:pPr>
            <a:r>
              <a:rPr sz="1000" spc="10" dirty="0">
                <a:latin typeface="Microsoft Sans Serif"/>
                <a:cs typeface="Microsoft Sans Serif"/>
              </a:rPr>
              <a:t>Z</a:t>
            </a:r>
            <a:r>
              <a:rPr sz="900" spc="15" baseline="-32407" dirty="0">
                <a:latin typeface="Microsoft Sans Serif"/>
                <a:cs typeface="Microsoft Sans Serif"/>
              </a:rPr>
              <a:t>t</a:t>
            </a:r>
            <a:r>
              <a:rPr sz="1000" spc="10" dirty="0">
                <a:latin typeface="Microsoft Sans Serif"/>
                <a:cs typeface="Microsoft Sans Serif"/>
              </a:rPr>
              <a:t>=	</a:t>
            </a:r>
            <a:r>
              <a:rPr sz="950" spc="10" dirty="0">
                <a:latin typeface="Microsoft Sans Serif"/>
                <a:cs typeface="Microsoft Sans Serif"/>
              </a:rPr>
              <a:t>2000</a:t>
            </a:r>
            <a:r>
              <a:rPr sz="550" spc="10" dirty="0">
                <a:latin typeface="Microsoft Sans Serif"/>
                <a:cs typeface="Microsoft Sans Serif"/>
              </a:rPr>
              <a:t>2</a:t>
            </a:r>
            <a:r>
              <a:rPr sz="550" spc="-20" dirty="0">
                <a:latin typeface="Microsoft Sans Serif"/>
                <a:cs typeface="Microsoft Sans Serif"/>
              </a:rPr>
              <a:t> </a:t>
            </a:r>
            <a:r>
              <a:rPr sz="950" spc="-15" dirty="0">
                <a:latin typeface="Microsoft Sans Serif"/>
                <a:cs typeface="Microsoft Sans Serif"/>
              </a:rPr>
              <a:t>+</a:t>
            </a:r>
            <a:r>
              <a:rPr sz="950" spc="-30" dirty="0">
                <a:latin typeface="Microsoft Sans Serif"/>
                <a:cs typeface="Microsoft Sans Serif"/>
              </a:rPr>
              <a:t> </a:t>
            </a:r>
            <a:r>
              <a:rPr sz="950" spc="10" dirty="0">
                <a:latin typeface="Microsoft Sans Serif"/>
                <a:cs typeface="Microsoft Sans Serif"/>
              </a:rPr>
              <a:t>1500</a:t>
            </a:r>
            <a:r>
              <a:rPr sz="550" spc="10" dirty="0">
                <a:latin typeface="Microsoft Sans Serif"/>
                <a:cs typeface="Microsoft Sans Serif"/>
              </a:rPr>
              <a:t>2</a:t>
            </a:r>
            <a:endParaRPr sz="550">
              <a:latin typeface="Microsoft Sans Serif"/>
              <a:cs typeface="Microsoft Sans Serif"/>
            </a:endParaRPr>
          </a:p>
          <a:p>
            <a:pPr marL="50800">
              <a:spcBef>
                <a:spcPts val="770"/>
              </a:spcBef>
              <a:tabLst>
                <a:tab pos="482600" algn="l"/>
              </a:tabLst>
            </a:pPr>
            <a:r>
              <a:rPr sz="1000" spc="10" dirty="0">
                <a:latin typeface="Microsoft Sans Serif"/>
                <a:cs typeface="Microsoft Sans Serif"/>
              </a:rPr>
              <a:t>Z</a:t>
            </a:r>
            <a:r>
              <a:rPr sz="900" spc="15" baseline="-32407" dirty="0">
                <a:latin typeface="Microsoft Sans Serif"/>
                <a:cs typeface="Microsoft Sans Serif"/>
              </a:rPr>
              <a:t>t</a:t>
            </a:r>
            <a:r>
              <a:rPr sz="1000" spc="10" dirty="0">
                <a:latin typeface="Microsoft Sans Serif"/>
                <a:cs typeface="Microsoft Sans Serif"/>
              </a:rPr>
              <a:t>=	</a:t>
            </a:r>
            <a:r>
              <a:rPr sz="950" spc="5" dirty="0">
                <a:latin typeface="Microsoft Sans Serif"/>
                <a:cs typeface="Microsoft Sans Serif"/>
              </a:rPr>
              <a:t>6,250,000</a:t>
            </a:r>
            <a:endParaRPr sz="950">
              <a:latin typeface="Microsoft Sans Serif"/>
              <a:cs typeface="Microsoft Sans Serif"/>
            </a:endParaRPr>
          </a:p>
        </p:txBody>
      </p:sp>
      <p:sp>
        <p:nvSpPr>
          <p:cNvPr id="33" name="object 33"/>
          <p:cNvSpPr txBox="1"/>
          <p:nvPr/>
        </p:nvSpPr>
        <p:spPr>
          <a:xfrm>
            <a:off x="9844644" y="3064248"/>
            <a:ext cx="100965" cy="166712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1000" spc="35" dirty="0">
                <a:latin typeface="Microsoft Sans Serif"/>
                <a:cs typeface="Microsoft Sans Serif"/>
              </a:rPr>
              <a:t>θ</a:t>
            </a:r>
            <a:endParaRPr sz="1000">
              <a:latin typeface="Microsoft Sans Serif"/>
              <a:cs typeface="Microsoft Sans Serif"/>
            </a:endParaRPr>
          </a:p>
        </p:txBody>
      </p:sp>
      <p:sp>
        <p:nvSpPr>
          <p:cNvPr id="34" name="object 34"/>
          <p:cNvSpPr txBox="1"/>
          <p:nvPr/>
        </p:nvSpPr>
        <p:spPr>
          <a:xfrm>
            <a:off x="10921325" y="3195441"/>
            <a:ext cx="1274445" cy="457834"/>
          </a:xfrm>
          <a:prstGeom prst="rect">
            <a:avLst/>
          </a:prstGeom>
        </p:spPr>
        <p:txBody>
          <a:bodyPr vert="horz" wrap="square" lIns="0" tIns="91440" rIns="0" bIns="0" rtlCol="0">
            <a:spAutoFit/>
          </a:bodyPr>
          <a:lstStyle/>
          <a:p>
            <a:pPr marL="38100">
              <a:spcBef>
                <a:spcPts val="720"/>
              </a:spcBef>
            </a:pPr>
            <a:r>
              <a:rPr sz="900" spc="5" dirty="0">
                <a:latin typeface="Microsoft Sans Serif"/>
                <a:cs typeface="Microsoft Sans Serif"/>
              </a:rPr>
              <a:t>Z</a:t>
            </a:r>
            <a:r>
              <a:rPr sz="900" spc="7" baseline="-32407" dirty="0">
                <a:latin typeface="Microsoft Sans Serif"/>
                <a:cs typeface="Microsoft Sans Serif"/>
              </a:rPr>
              <a:t>t</a:t>
            </a:r>
            <a:r>
              <a:rPr sz="900" spc="5" dirty="0">
                <a:latin typeface="Microsoft Sans Serif"/>
                <a:cs typeface="Microsoft Sans Serif"/>
              </a:rPr>
              <a:t>=</a:t>
            </a:r>
            <a:r>
              <a:rPr sz="900" spc="-20" dirty="0">
                <a:latin typeface="Microsoft Sans Serif"/>
                <a:cs typeface="Microsoft Sans Serif"/>
              </a:rPr>
              <a:t> </a:t>
            </a:r>
            <a:r>
              <a:rPr sz="900" spc="10" dirty="0">
                <a:latin typeface="Microsoft Sans Serif"/>
                <a:cs typeface="Microsoft Sans Serif"/>
              </a:rPr>
              <a:t>2500</a:t>
            </a:r>
            <a:r>
              <a:rPr sz="900" spc="-20" dirty="0">
                <a:latin typeface="Microsoft Sans Serif"/>
                <a:cs typeface="Microsoft Sans Serif"/>
              </a:rPr>
              <a:t> </a:t>
            </a:r>
            <a:r>
              <a:rPr sz="900" dirty="0">
                <a:latin typeface="Microsoft Sans Serif"/>
                <a:cs typeface="Microsoft Sans Serif"/>
              </a:rPr>
              <a:t>Ω</a:t>
            </a:r>
            <a:r>
              <a:rPr sz="900" spc="-20" dirty="0">
                <a:latin typeface="Microsoft Sans Serif"/>
                <a:cs typeface="Microsoft Sans Serif"/>
              </a:rPr>
              <a:t> </a:t>
            </a:r>
            <a:r>
              <a:rPr sz="900" spc="-15" dirty="0">
                <a:latin typeface="Microsoft Sans Serif"/>
                <a:cs typeface="Microsoft Sans Serif"/>
              </a:rPr>
              <a:t>= </a:t>
            </a:r>
            <a:r>
              <a:rPr sz="900" spc="10" dirty="0">
                <a:latin typeface="Microsoft Sans Serif"/>
                <a:cs typeface="Microsoft Sans Serif"/>
              </a:rPr>
              <a:t>2,5kΩ</a:t>
            </a:r>
            <a:r>
              <a:rPr sz="900" spc="-20" dirty="0">
                <a:latin typeface="Microsoft Sans Serif"/>
                <a:cs typeface="Microsoft Sans Serif"/>
              </a:rPr>
              <a:t> </a:t>
            </a:r>
            <a:r>
              <a:rPr sz="900" spc="-35" dirty="0">
                <a:latin typeface="Microsoft Sans Serif"/>
                <a:cs typeface="Microsoft Sans Serif"/>
              </a:rPr>
              <a:t>Z</a:t>
            </a:r>
            <a:r>
              <a:rPr sz="900" spc="-20" dirty="0">
                <a:latin typeface="Microsoft Sans Serif"/>
                <a:cs typeface="Microsoft Sans Serif"/>
              </a:rPr>
              <a:t> </a:t>
            </a:r>
            <a:r>
              <a:rPr sz="900" spc="-15" dirty="0">
                <a:latin typeface="Microsoft Sans Serif"/>
                <a:cs typeface="Microsoft Sans Serif"/>
              </a:rPr>
              <a:t>=</a:t>
            </a:r>
            <a:endParaRPr sz="900">
              <a:latin typeface="Microsoft Sans Serif"/>
              <a:cs typeface="Microsoft Sans Serif"/>
            </a:endParaRPr>
          </a:p>
          <a:p>
            <a:pPr marL="48260">
              <a:spcBef>
                <a:spcPts val="620"/>
              </a:spcBef>
            </a:pPr>
            <a:r>
              <a:rPr sz="900" spc="-135" dirty="0">
                <a:latin typeface="Microsoft Sans Serif"/>
                <a:cs typeface="Microsoft Sans Serif"/>
              </a:rPr>
              <a:t>Im</a:t>
            </a:r>
            <a:r>
              <a:rPr sz="900" spc="-202" baseline="-32407" dirty="0">
                <a:latin typeface="Microsoft Sans Serif"/>
                <a:cs typeface="Microsoft Sans Serif"/>
              </a:rPr>
              <a:t>t</a:t>
            </a:r>
            <a:r>
              <a:rPr sz="900" spc="-37" baseline="-32407" dirty="0">
                <a:latin typeface="Microsoft Sans Serif"/>
                <a:cs typeface="Microsoft Sans Serif"/>
              </a:rPr>
              <a:t> </a:t>
            </a:r>
            <a:r>
              <a:rPr sz="900" spc="20" dirty="0">
                <a:latin typeface="Microsoft Sans Serif"/>
                <a:cs typeface="Microsoft Sans Serif"/>
              </a:rPr>
              <a:t>pedancia</a:t>
            </a:r>
            <a:r>
              <a:rPr sz="900" spc="-30" dirty="0">
                <a:latin typeface="Microsoft Sans Serif"/>
                <a:cs typeface="Microsoft Sans Serif"/>
              </a:rPr>
              <a:t> </a:t>
            </a:r>
            <a:r>
              <a:rPr sz="900" spc="20" dirty="0">
                <a:latin typeface="Microsoft Sans Serif"/>
                <a:cs typeface="Microsoft Sans Serif"/>
              </a:rPr>
              <a:t>Total</a:t>
            </a:r>
            <a:endParaRPr sz="900">
              <a:latin typeface="Microsoft Sans Serif"/>
              <a:cs typeface="Microsoft Sans Serif"/>
            </a:endParaRPr>
          </a:p>
        </p:txBody>
      </p:sp>
      <p:sp>
        <p:nvSpPr>
          <p:cNvPr id="35" name="object 35"/>
          <p:cNvSpPr txBox="1"/>
          <p:nvPr/>
        </p:nvSpPr>
        <p:spPr>
          <a:xfrm>
            <a:off x="8753860" y="3186828"/>
            <a:ext cx="460375" cy="159018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950" spc="-100" dirty="0">
                <a:latin typeface="Microsoft Sans Serif"/>
                <a:cs typeface="Microsoft Sans Serif"/>
              </a:rPr>
              <a:t>R</a:t>
            </a:r>
            <a:r>
              <a:rPr sz="950" spc="-10" dirty="0">
                <a:latin typeface="Microsoft Sans Serif"/>
                <a:cs typeface="Microsoft Sans Serif"/>
              </a:rPr>
              <a:t> </a:t>
            </a:r>
            <a:r>
              <a:rPr sz="950" spc="-15" dirty="0">
                <a:latin typeface="Microsoft Sans Serif"/>
                <a:cs typeface="Microsoft Sans Serif"/>
              </a:rPr>
              <a:t>=</a:t>
            </a:r>
            <a:r>
              <a:rPr sz="950" spc="-10" dirty="0">
                <a:latin typeface="Microsoft Sans Serif"/>
                <a:cs typeface="Microsoft Sans Serif"/>
              </a:rPr>
              <a:t> </a:t>
            </a:r>
            <a:r>
              <a:rPr sz="950" spc="20" dirty="0">
                <a:latin typeface="Microsoft Sans Serif"/>
                <a:cs typeface="Microsoft Sans Serif"/>
              </a:rPr>
              <a:t>2k</a:t>
            </a:r>
            <a:r>
              <a:rPr sz="950" dirty="0">
                <a:latin typeface="Microsoft Sans Serif"/>
                <a:cs typeface="Microsoft Sans Serif"/>
              </a:rPr>
              <a:t>Ω</a:t>
            </a:r>
            <a:endParaRPr sz="950">
              <a:latin typeface="Microsoft Sans Serif"/>
              <a:cs typeface="Microsoft Sans Serif"/>
            </a:endParaRPr>
          </a:p>
        </p:txBody>
      </p:sp>
      <p:sp>
        <p:nvSpPr>
          <p:cNvPr id="36" name="object 36"/>
          <p:cNvSpPr txBox="1"/>
          <p:nvPr/>
        </p:nvSpPr>
        <p:spPr>
          <a:xfrm>
            <a:off x="10282731" y="3160007"/>
            <a:ext cx="460375" cy="159018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950" spc="-100" dirty="0">
                <a:latin typeface="Microsoft Sans Serif"/>
                <a:cs typeface="Microsoft Sans Serif"/>
              </a:rPr>
              <a:t>R</a:t>
            </a:r>
            <a:r>
              <a:rPr sz="950" spc="-10" dirty="0">
                <a:latin typeface="Microsoft Sans Serif"/>
                <a:cs typeface="Microsoft Sans Serif"/>
              </a:rPr>
              <a:t> </a:t>
            </a:r>
            <a:r>
              <a:rPr sz="950" spc="-15" dirty="0">
                <a:latin typeface="Microsoft Sans Serif"/>
                <a:cs typeface="Microsoft Sans Serif"/>
              </a:rPr>
              <a:t>=</a:t>
            </a:r>
            <a:r>
              <a:rPr sz="950" spc="-10" dirty="0">
                <a:latin typeface="Microsoft Sans Serif"/>
                <a:cs typeface="Microsoft Sans Serif"/>
              </a:rPr>
              <a:t> </a:t>
            </a:r>
            <a:r>
              <a:rPr sz="950" spc="20" dirty="0">
                <a:latin typeface="Microsoft Sans Serif"/>
                <a:cs typeface="Microsoft Sans Serif"/>
              </a:rPr>
              <a:t>2k</a:t>
            </a:r>
            <a:r>
              <a:rPr sz="950" dirty="0">
                <a:latin typeface="Microsoft Sans Serif"/>
                <a:cs typeface="Microsoft Sans Serif"/>
              </a:rPr>
              <a:t>Ω</a:t>
            </a:r>
            <a:endParaRPr sz="950">
              <a:latin typeface="Microsoft Sans Serif"/>
              <a:cs typeface="Microsoft Sans Serif"/>
            </a:endParaRPr>
          </a:p>
        </p:txBody>
      </p:sp>
      <p:sp>
        <p:nvSpPr>
          <p:cNvPr id="37" name="object 37"/>
          <p:cNvSpPr txBox="1"/>
          <p:nvPr/>
        </p:nvSpPr>
        <p:spPr>
          <a:xfrm>
            <a:off x="7706904" y="3464007"/>
            <a:ext cx="608330" cy="159018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38100">
              <a:spcBef>
                <a:spcPts val="100"/>
              </a:spcBef>
            </a:pPr>
            <a:r>
              <a:rPr sz="950" spc="-30" dirty="0">
                <a:latin typeface="Microsoft Sans Serif"/>
                <a:cs typeface="Microsoft Sans Serif"/>
              </a:rPr>
              <a:t>X</a:t>
            </a:r>
            <a:r>
              <a:rPr sz="900" spc="-367" baseline="-32407" dirty="0">
                <a:latin typeface="Microsoft Sans Serif"/>
                <a:cs typeface="Microsoft Sans Serif"/>
              </a:rPr>
              <a:t>C</a:t>
            </a:r>
            <a:r>
              <a:rPr sz="950" spc="-15" dirty="0">
                <a:latin typeface="Microsoft Sans Serif"/>
                <a:cs typeface="Microsoft Sans Serif"/>
              </a:rPr>
              <a:t>=</a:t>
            </a:r>
            <a:r>
              <a:rPr sz="950" spc="-10" dirty="0">
                <a:latin typeface="Microsoft Sans Serif"/>
                <a:cs typeface="Microsoft Sans Serif"/>
              </a:rPr>
              <a:t> </a:t>
            </a:r>
            <a:r>
              <a:rPr sz="950" spc="10" dirty="0">
                <a:latin typeface="Microsoft Sans Serif"/>
                <a:cs typeface="Microsoft Sans Serif"/>
              </a:rPr>
              <a:t>0,5k</a:t>
            </a:r>
            <a:r>
              <a:rPr sz="950" dirty="0">
                <a:latin typeface="Microsoft Sans Serif"/>
                <a:cs typeface="Microsoft Sans Serif"/>
              </a:rPr>
              <a:t>Ω</a:t>
            </a:r>
            <a:endParaRPr sz="950">
              <a:latin typeface="Microsoft Sans Serif"/>
              <a:cs typeface="Microsoft Sans Serif"/>
            </a:endParaRPr>
          </a:p>
        </p:txBody>
      </p:sp>
      <p:sp>
        <p:nvSpPr>
          <p:cNvPr id="38" name="object 38"/>
          <p:cNvSpPr txBox="1"/>
          <p:nvPr/>
        </p:nvSpPr>
        <p:spPr>
          <a:xfrm>
            <a:off x="9170783" y="3842099"/>
            <a:ext cx="177165" cy="166712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1000" spc="65" dirty="0">
                <a:latin typeface="Microsoft Sans Serif"/>
                <a:cs typeface="Microsoft Sans Serif"/>
              </a:rPr>
              <a:t>mi</a:t>
            </a:r>
            <a:endParaRPr sz="1000">
              <a:latin typeface="Microsoft Sans Serif"/>
              <a:cs typeface="Microsoft Sans Serif"/>
            </a:endParaRPr>
          </a:p>
        </p:txBody>
      </p:sp>
      <p:sp>
        <p:nvSpPr>
          <p:cNvPr id="39" name="object 39"/>
          <p:cNvSpPr txBox="1"/>
          <p:nvPr/>
        </p:nvSpPr>
        <p:spPr>
          <a:xfrm>
            <a:off x="9550487" y="3894066"/>
            <a:ext cx="314325" cy="82074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450" spc="5" dirty="0">
                <a:latin typeface="Microsoft Sans Serif"/>
                <a:cs typeface="Microsoft Sans Serif"/>
              </a:rPr>
              <a:t>115</a:t>
            </a:r>
            <a:r>
              <a:rPr sz="450" spc="-5" dirty="0">
                <a:latin typeface="Microsoft Sans Serif"/>
                <a:cs typeface="Microsoft Sans Serif"/>
              </a:rPr>
              <a:t> </a:t>
            </a:r>
            <a:r>
              <a:rPr sz="450" spc="10" dirty="0">
                <a:latin typeface="Microsoft Sans Serif"/>
                <a:cs typeface="Microsoft Sans Serif"/>
              </a:rPr>
              <a:t>voltios</a:t>
            </a:r>
            <a:endParaRPr sz="450">
              <a:latin typeface="Microsoft Sans Serif"/>
              <a:cs typeface="Microsoft Sans Serif"/>
            </a:endParaRPr>
          </a:p>
        </p:txBody>
      </p:sp>
      <p:sp>
        <p:nvSpPr>
          <p:cNvPr id="40" name="object 40"/>
          <p:cNvSpPr txBox="1"/>
          <p:nvPr/>
        </p:nvSpPr>
        <p:spPr>
          <a:xfrm>
            <a:off x="8932479" y="3940448"/>
            <a:ext cx="2091055" cy="166712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38100">
              <a:spcBef>
                <a:spcPts val="100"/>
              </a:spcBef>
              <a:tabLst>
                <a:tab pos="448945" algn="l"/>
              </a:tabLst>
            </a:pPr>
            <a:r>
              <a:rPr sz="1000" spc="25" dirty="0">
                <a:latin typeface="Microsoft Sans Serif"/>
                <a:cs typeface="Microsoft Sans Serif"/>
              </a:rPr>
              <a:t>yo</a:t>
            </a:r>
            <a:r>
              <a:rPr sz="1000" spc="-10" dirty="0">
                <a:latin typeface="Microsoft Sans Serif"/>
                <a:cs typeface="Microsoft Sans Serif"/>
              </a:rPr>
              <a:t> </a:t>
            </a:r>
            <a:r>
              <a:rPr sz="1000" strike="sngStrike" spc="-15" dirty="0">
                <a:latin typeface="Microsoft Sans Serif"/>
                <a:cs typeface="Microsoft Sans Serif"/>
              </a:rPr>
              <a:t>=</a:t>
            </a:r>
            <a:r>
              <a:rPr sz="1000" spc="-15" dirty="0">
                <a:latin typeface="Microsoft Sans Serif"/>
                <a:cs typeface="Microsoft Sans Serif"/>
              </a:rPr>
              <a:t>	=</a:t>
            </a:r>
            <a:r>
              <a:rPr sz="1000" spc="210" dirty="0">
                <a:latin typeface="Microsoft Sans Serif"/>
                <a:cs typeface="Microsoft Sans Serif"/>
              </a:rPr>
              <a:t> </a:t>
            </a:r>
            <a:r>
              <a:rPr sz="1425" spc="22" baseline="-43859" dirty="0">
                <a:latin typeface="Microsoft Sans Serif"/>
                <a:cs typeface="Microsoft Sans Serif"/>
              </a:rPr>
              <a:t>2500</a:t>
            </a:r>
            <a:r>
              <a:rPr sz="1425" spc="-22" baseline="-43859" dirty="0">
                <a:latin typeface="Microsoft Sans Serif"/>
                <a:cs typeface="Microsoft Sans Serif"/>
              </a:rPr>
              <a:t> </a:t>
            </a:r>
            <a:r>
              <a:rPr sz="1425" baseline="-43859" dirty="0">
                <a:latin typeface="Microsoft Sans Serif"/>
                <a:cs typeface="Microsoft Sans Serif"/>
              </a:rPr>
              <a:t>Ω</a:t>
            </a:r>
            <a:r>
              <a:rPr sz="1425" spc="284" baseline="-43859" dirty="0">
                <a:latin typeface="Microsoft Sans Serif"/>
                <a:cs typeface="Microsoft Sans Serif"/>
              </a:rPr>
              <a:t> </a:t>
            </a:r>
            <a:r>
              <a:rPr sz="950" spc="-15" dirty="0">
                <a:latin typeface="Microsoft Sans Serif"/>
                <a:cs typeface="Microsoft Sans Serif"/>
              </a:rPr>
              <a:t>=</a:t>
            </a:r>
            <a:r>
              <a:rPr sz="950" spc="-20" dirty="0">
                <a:latin typeface="Microsoft Sans Serif"/>
                <a:cs typeface="Microsoft Sans Serif"/>
              </a:rPr>
              <a:t> </a:t>
            </a:r>
            <a:r>
              <a:rPr sz="950" spc="10" dirty="0">
                <a:latin typeface="Microsoft Sans Serif"/>
                <a:cs typeface="Microsoft Sans Serif"/>
              </a:rPr>
              <a:t>0,046</a:t>
            </a:r>
            <a:r>
              <a:rPr sz="950" spc="-15" dirty="0">
                <a:latin typeface="Microsoft Sans Serif"/>
                <a:cs typeface="Microsoft Sans Serif"/>
              </a:rPr>
              <a:t> </a:t>
            </a:r>
            <a:r>
              <a:rPr sz="950" spc="-30" dirty="0">
                <a:latin typeface="Microsoft Sans Serif"/>
                <a:cs typeface="Microsoft Sans Serif"/>
              </a:rPr>
              <a:t>A</a:t>
            </a:r>
            <a:r>
              <a:rPr sz="950" spc="-20" dirty="0">
                <a:latin typeface="Microsoft Sans Serif"/>
                <a:cs typeface="Microsoft Sans Serif"/>
              </a:rPr>
              <a:t> </a:t>
            </a:r>
            <a:r>
              <a:rPr sz="950" spc="-15" dirty="0">
                <a:latin typeface="Microsoft Sans Serif"/>
                <a:cs typeface="Microsoft Sans Serif"/>
              </a:rPr>
              <a:t>= </a:t>
            </a:r>
            <a:r>
              <a:rPr sz="950" spc="15" dirty="0">
                <a:latin typeface="Microsoft Sans Serif"/>
                <a:cs typeface="Microsoft Sans Serif"/>
              </a:rPr>
              <a:t>46</a:t>
            </a:r>
            <a:r>
              <a:rPr sz="950" spc="-20" dirty="0">
                <a:latin typeface="Microsoft Sans Serif"/>
                <a:cs typeface="Microsoft Sans Serif"/>
              </a:rPr>
              <a:t> </a:t>
            </a:r>
            <a:r>
              <a:rPr sz="950" spc="35" dirty="0">
                <a:latin typeface="Microsoft Sans Serif"/>
                <a:cs typeface="Microsoft Sans Serif"/>
              </a:rPr>
              <a:t>mA</a:t>
            </a:r>
            <a:endParaRPr sz="950">
              <a:latin typeface="Microsoft Sans Serif"/>
              <a:cs typeface="Microsoft Sans Serif"/>
            </a:endParaRPr>
          </a:p>
        </p:txBody>
      </p:sp>
      <p:sp>
        <p:nvSpPr>
          <p:cNvPr id="41" name="object 41"/>
          <p:cNvSpPr txBox="1"/>
          <p:nvPr/>
        </p:nvSpPr>
        <p:spPr>
          <a:xfrm>
            <a:off x="9122065" y="4047737"/>
            <a:ext cx="174625" cy="166712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38100">
              <a:spcBef>
                <a:spcPts val="100"/>
              </a:spcBef>
            </a:pPr>
            <a:r>
              <a:rPr sz="1000" spc="-5" dirty="0">
                <a:latin typeface="Microsoft Sans Serif"/>
                <a:cs typeface="Microsoft Sans Serif"/>
              </a:rPr>
              <a:t>Z</a:t>
            </a:r>
            <a:r>
              <a:rPr sz="900" spc="-7" baseline="-32407" dirty="0">
                <a:latin typeface="Microsoft Sans Serif"/>
                <a:cs typeface="Microsoft Sans Serif"/>
              </a:rPr>
              <a:t>t</a:t>
            </a:r>
            <a:endParaRPr sz="900" baseline="-32407">
              <a:latin typeface="Microsoft Sans Serif"/>
              <a:cs typeface="Microsoft Sans Serif"/>
            </a:endParaRPr>
          </a:p>
        </p:txBody>
      </p:sp>
      <p:sp>
        <p:nvSpPr>
          <p:cNvPr id="42" name="object 42"/>
          <p:cNvSpPr txBox="1"/>
          <p:nvPr/>
        </p:nvSpPr>
        <p:spPr>
          <a:xfrm>
            <a:off x="7957810" y="4509768"/>
            <a:ext cx="4054475" cy="203581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>
              <a:lnSpc>
                <a:spcPct val="114300"/>
              </a:lnSpc>
              <a:spcBef>
                <a:spcPts val="100"/>
              </a:spcBef>
            </a:pPr>
            <a:r>
              <a:rPr sz="1050" spc="20" dirty="0">
                <a:latin typeface="Microsoft Sans Serif"/>
                <a:cs typeface="Microsoft Sans Serif"/>
              </a:rPr>
              <a:t>Recuerde.que.debido.a.que.tanto.la.reactancia.inductiva.y.la. </a:t>
            </a:r>
            <a:r>
              <a:rPr sz="1050" spc="25" dirty="0">
                <a:latin typeface="Microsoft Sans Serif"/>
                <a:cs typeface="Microsoft Sans Serif"/>
              </a:rPr>
              <a:t> </a:t>
            </a:r>
            <a:r>
              <a:rPr sz="1050" spc="20" dirty="0">
                <a:latin typeface="Microsoft Sans Serif"/>
                <a:cs typeface="Microsoft Sans Serif"/>
              </a:rPr>
              <a:t>la.reactancia.capacitiva.dependen.de.la.frecuencia,.si.la. </a:t>
            </a:r>
            <a:r>
              <a:rPr sz="1050" spc="25" dirty="0">
                <a:latin typeface="Microsoft Sans Serif"/>
                <a:cs typeface="Microsoft Sans Serif"/>
              </a:rPr>
              <a:t> </a:t>
            </a:r>
            <a:r>
              <a:rPr sz="1050" spc="20" dirty="0">
                <a:latin typeface="Microsoft Sans Serif"/>
                <a:cs typeface="Microsoft Sans Serif"/>
              </a:rPr>
              <a:t>la.frecuencia.de.la.fuente.cambia,.las.reactancias.cambian..Para.  ejemplo,.si.la.frecuencia.aumenta.,.la.reactancia.inductiva. </a:t>
            </a:r>
            <a:r>
              <a:rPr sz="1050" spc="25" dirty="0">
                <a:latin typeface="Microsoft Sans Serif"/>
                <a:cs typeface="Microsoft Sans Serif"/>
              </a:rPr>
              <a:t> aumenta,.pero.la.reactancia.capacitiva.disminuye.</a:t>
            </a:r>
            <a:endParaRPr sz="1050">
              <a:latin typeface="Microsoft Sans Serif"/>
              <a:cs typeface="Microsoft Sans Serif"/>
            </a:endParaRPr>
          </a:p>
          <a:p>
            <a:pPr>
              <a:spcBef>
                <a:spcPts val="15"/>
              </a:spcBef>
            </a:pPr>
            <a:endParaRPr sz="1250">
              <a:latin typeface="Microsoft Sans Serif"/>
              <a:cs typeface="Microsoft Sans Serif"/>
            </a:endParaRPr>
          </a:p>
          <a:p>
            <a:pPr marL="12700" marR="103505">
              <a:lnSpc>
                <a:spcPct val="120000"/>
              </a:lnSpc>
            </a:pPr>
            <a:r>
              <a:rPr sz="1000" spc="15" dirty="0">
                <a:latin typeface="Microsoft Sans Serif"/>
                <a:cs typeface="Microsoft Sans Serif"/>
              </a:rPr>
              <a:t>Para.el.caso.especial.donde.la.reactancia.inductiva.y. </a:t>
            </a:r>
            <a:r>
              <a:rPr sz="1000" spc="20" dirty="0">
                <a:latin typeface="Microsoft Sans Serif"/>
                <a:cs typeface="Microsoft Sans Serif"/>
              </a:rPr>
              <a:t> </a:t>
            </a:r>
            <a:r>
              <a:rPr sz="1000" spc="15" dirty="0">
                <a:latin typeface="Microsoft Sans Serif"/>
                <a:cs typeface="Microsoft Sans Serif"/>
              </a:rPr>
              <a:t>la.reactancia.capacitiva.son.iguales,.la.inductiva.y.la.capacitiva.</a:t>
            </a:r>
            <a:r>
              <a:rPr sz="1000" spc="85" dirty="0">
                <a:latin typeface="Microsoft Sans Serif"/>
                <a:cs typeface="Microsoft Sans Serif"/>
              </a:rPr>
              <a:t> </a:t>
            </a:r>
            <a:r>
              <a:rPr sz="1000" dirty="0">
                <a:latin typeface="Microsoft Sans Serif"/>
                <a:cs typeface="Microsoft Sans Serif"/>
              </a:rPr>
              <a:t>las </a:t>
            </a:r>
            <a:r>
              <a:rPr sz="1000" spc="-250" dirty="0">
                <a:latin typeface="Microsoft Sans Serif"/>
                <a:cs typeface="Microsoft Sans Serif"/>
              </a:rPr>
              <a:t> </a:t>
            </a:r>
            <a:r>
              <a:rPr sz="1000" spc="15" dirty="0">
                <a:latin typeface="Microsoft Sans Serif"/>
                <a:cs typeface="Microsoft Sans Serif"/>
              </a:rPr>
              <a:t>reactancias </a:t>
            </a:r>
            <a:r>
              <a:rPr sz="1000" spc="-10" dirty="0">
                <a:latin typeface="Microsoft Sans Serif"/>
                <a:cs typeface="Microsoft Sans Serif"/>
              </a:rPr>
              <a:t>se </a:t>
            </a:r>
            <a:r>
              <a:rPr sz="1000" spc="15" dirty="0">
                <a:latin typeface="Microsoft Sans Serif"/>
                <a:cs typeface="Microsoft Sans Serif"/>
              </a:rPr>
              <a:t>cancelan </a:t>
            </a:r>
            <a:r>
              <a:rPr sz="1000" spc="10" dirty="0">
                <a:latin typeface="Microsoft Sans Serif"/>
                <a:cs typeface="Microsoft Sans Serif"/>
              </a:rPr>
              <a:t>y </a:t>
            </a:r>
            <a:r>
              <a:rPr sz="1000" spc="15" dirty="0">
                <a:latin typeface="Microsoft Sans Serif"/>
                <a:cs typeface="Microsoft Sans Serif"/>
              </a:rPr>
              <a:t>la </a:t>
            </a:r>
            <a:r>
              <a:rPr sz="1000" spc="30" dirty="0">
                <a:latin typeface="Microsoft Sans Serif"/>
                <a:cs typeface="Microsoft Sans Serif"/>
              </a:rPr>
              <a:t>impedancia </a:t>
            </a:r>
            <a:r>
              <a:rPr sz="1000" spc="35" dirty="0">
                <a:latin typeface="Microsoft Sans Serif"/>
                <a:cs typeface="Microsoft Sans Serif"/>
              </a:rPr>
              <a:t>neta </a:t>
            </a:r>
            <a:r>
              <a:rPr sz="1000" spc="-10" dirty="0">
                <a:latin typeface="Microsoft Sans Serif"/>
                <a:cs typeface="Microsoft Sans Serif"/>
              </a:rPr>
              <a:t>es </a:t>
            </a:r>
            <a:r>
              <a:rPr sz="1000" spc="15" dirty="0">
                <a:latin typeface="Microsoft Sans Serif"/>
                <a:cs typeface="Microsoft Sans Serif"/>
              </a:rPr>
              <a:t>resistencia. </a:t>
            </a:r>
            <a:r>
              <a:rPr sz="1000" spc="20" dirty="0">
                <a:latin typeface="Microsoft Sans Serif"/>
                <a:cs typeface="Microsoft Sans Serif"/>
              </a:rPr>
              <a:t> en.este.caso.la.corriente.es.igual.al.voltaje.dividido.por.la. </a:t>
            </a:r>
            <a:r>
              <a:rPr sz="1000" spc="25" dirty="0">
                <a:latin typeface="Microsoft Sans Serif"/>
                <a:cs typeface="Microsoft Sans Serif"/>
              </a:rPr>
              <a:t> </a:t>
            </a:r>
            <a:r>
              <a:rPr sz="1000" spc="15" dirty="0">
                <a:latin typeface="Microsoft Sans Serif"/>
                <a:cs typeface="Microsoft Sans Serif"/>
              </a:rPr>
              <a:t>resistencia..Esto.se.conoce.como.un.</a:t>
            </a:r>
            <a:r>
              <a:rPr sz="1000" b="1" spc="15" dirty="0">
                <a:latin typeface="Arial"/>
                <a:cs typeface="Arial"/>
              </a:rPr>
              <a:t>circuito</a:t>
            </a:r>
            <a:r>
              <a:rPr sz="1000" b="1" spc="-15" dirty="0">
                <a:latin typeface="Arial"/>
                <a:cs typeface="Arial"/>
              </a:rPr>
              <a:t> </a:t>
            </a:r>
            <a:r>
              <a:rPr sz="1000" b="1" spc="35" dirty="0">
                <a:latin typeface="Arial"/>
                <a:cs typeface="Arial"/>
              </a:rPr>
              <a:t>resonante</a:t>
            </a:r>
            <a:r>
              <a:rPr sz="1000" b="1" spc="-10" dirty="0">
                <a:latin typeface="Arial"/>
                <a:cs typeface="Arial"/>
              </a:rPr>
              <a:t> </a:t>
            </a:r>
            <a:r>
              <a:rPr sz="1000" b="1" spc="40" dirty="0">
                <a:latin typeface="Arial"/>
                <a:cs typeface="Arial"/>
              </a:rPr>
              <a:t>en</a:t>
            </a:r>
            <a:r>
              <a:rPr sz="1000" b="1" spc="-10" dirty="0">
                <a:latin typeface="Arial"/>
                <a:cs typeface="Arial"/>
              </a:rPr>
              <a:t> </a:t>
            </a:r>
            <a:r>
              <a:rPr sz="1000" b="1" spc="15" dirty="0">
                <a:latin typeface="Arial"/>
                <a:cs typeface="Arial"/>
              </a:rPr>
              <a:t>serie</a:t>
            </a:r>
            <a:r>
              <a:rPr sz="1000" spc="15" dirty="0">
                <a:latin typeface="Microsoft Sans Serif"/>
                <a:cs typeface="Microsoft Sans Serif"/>
              </a:rPr>
              <a:t>.</a:t>
            </a:r>
            <a:endParaRPr sz="1000">
              <a:latin typeface="Microsoft Sans Serif"/>
              <a:cs typeface="Microsoft Sans Serif"/>
            </a:endParaRPr>
          </a:p>
        </p:txBody>
      </p:sp>
      <p:sp>
        <p:nvSpPr>
          <p:cNvPr id="43" name="object 43"/>
          <p:cNvSpPr txBox="1"/>
          <p:nvPr/>
        </p:nvSpPr>
        <p:spPr>
          <a:xfrm>
            <a:off x="5761991" y="6727189"/>
            <a:ext cx="1450975" cy="174407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1050" b="1" spc="15" dirty="0">
                <a:latin typeface="Arial"/>
                <a:cs typeface="Arial"/>
              </a:rPr>
              <a:t>Circuito</a:t>
            </a:r>
            <a:r>
              <a:rPr sz="1050" b="1" spc="-20" dirty="0">
                <a:latin typeface="Arial"/>
                <a:cs typeface="Arial"/>
              </a:rPr>
              <a:t> </a:t>
            </a:r>
            <a:r>
              <a:rPr sz="1050" b="1" spc="-70" dirty="0">
                <a:latin typeface="Arial"/>
                <a:cs typeface="Arial"/>
              </a:rPr>
              <a:t>RLC</a:t>
            </a:r>
            <a:r>
              <a:rPr sz="1050" b="1" spc="-20" dirty="0">
                <a:latin typeface="Arial"/>
                <a:cs typeface="Arial"/>
              </a:rPr>
              <a:t> </a:t>
            </a:r>
            <a:r>
              <a:rPr sz="1050" b="1" spc="35" dirty="0">
                <a:latin typeface="Arial"/>
                <a:cs typeface="Arial"/>
              </a:rPr>
              <a:t>paralelo</a:t>
            </a:r>
            <a:r>
              <a:rPr sz="1050" spc="-15" dirty="0">
                <a:latin typeface="Microsoft Sans Serif"/>
                <a:cs typeface="Microsoft Sans Serif"/>
              </a:rPr>
              <a:t>.</a:t>
            </a:r>
            <a:endParaRPr sz="1050">
              <a:latin typeface="Microsoft Sans Serif"/>
              <a:cs typeface="Microsoft Sans Serif"/>
            </a:endParaRPr>
          </a:p>
        </p:txBody>
      </p:sp>
      <p:sp>
        <p:nvSpPr>
          <p:cNvPr id="44" name="object 44"/>
          <p:cNvSpPr txBox="1"/>
          <p:nvPr/>
        </p:nvSpPr>
        <p:spPr>
          <a:xfrm>
            <a:off x="7957769" y="6701788"/>
            <a:ext cx="4122420" cy="7569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 indent="-635">
              <a:lnSpc>
                <a:spcPct val="126299"/>
              </a:lnSpc>
              <a:spcBef>
                <a:spcPts val="100"/>
              </a:spcBef>
            </a:pPr>
            <a:r>
              <a:rPr sz="950" spc="20" dirty="0">
                <a:latin typeface="Microsoft Sans Serif"/>
                <a:cs typeface="Microsoft Sans Serif"/>
              </a:rPr>
              <a:t>Muchos.circuitos.contienen.valores.de.resistencia,.inductancia.y. </a:t>
            </a:r>
            <a:r>
              <a:rPr sz="950" spc="25" dirty="0">
                <a:latin typeface="Microsoft Sans Serif"/>
                <a:cs typeface="Microsoft Sans Serif"/>
              </a:rPr>
              <a:t> capacitancia.en.paralelo..Un.método.para.determinar.la.capacidad.total. </a:t>
            </a:r>
            <a:r>
              <a:rPr sz="950" spc="-240" dirty="0">
                <a:latin typeface="Microsoft Sans Serif"/>
                <a:cs typeface="Microsoft Sans Serif"/>
              </a:rPr>
              <a:t> </a:t>
            </a:r>
            <a:r>
              <a:rPr sz="950" spc="20" dirty="0">
                <a:latin typeface="Microsoft Sans Serif"/>
                <a:cs typeface="Microsoft Sans Serif"/>
              </a:rPr>
              <a:t>impedancia.para.un.circuito.en.paralelo.es.comenzar.calculando.la.</a:t>
            </a:r>
            <a:endParaRPr sz="950">
              <a:latin typeface="Microsoft Sans Serif"/>
              <a:cs typeface="Microsoft Sans Serif"/>
            </a:endParaRPr>
          </a:p>
          <a:p>
            <a:pPr marL="12700">
              <a:spcBef>
                <a:spcPts val="300"/>
              </a:spcBef>
            </a:pPr>
            <a:r>
              <a:rPr sz="950" spc="30" dirty="0">
                <a:latin typeface="Microsoft Sans Serif"/>
                <a:cs typeface="Microsoft Sans Serif"/>
              </a:rPr>
              <a:t>Corriente</a:t>
            </a:r>
            <a:r>
              <a:rPr sz="950" spc="-40" dirty="0">
                <a:latin typeface="Microsoft Sans Serif"/>
                <a:cs typeface="Microsoft Sans Serif"/>
              </a:rPr>
              <a:t> </a:t>
            </a:r>
            <a:r>
              <a:rPr sz="950" spc="10" dirty="0">
                <a:latin typeface="Microsoft Sans Serif"/>
                <a:cs typeface="Microsoft Sans Serif"/>
              </a:rPr>
              <a:t>Total..</a:t>
            </a:r>
            <a:endParaRPr sz="950">
              <a:latin typeface="Microsoft Sans Serif"/>
              <a:cs typeface="Microsoft Sans Serif"/>
            </a:endParaRPr>
          </a:p>
        </p:txBody>
      </p:sp>
      <p:sp>
        <p:nvSpPr>
          <p:cNvPr id="45" name="object 45"/>
          <p:cNvSpPr txBox="1"/>
          <p:nvPr/>
        </p:nvSpPr>
        <p:spPr>
          <a:xfrm>
            <a:off x="7957920" y="7617458"/>
            <a:ext cx="4380230" cy="112268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>
              <a:lnSpc>
                <a:spcPct val="120000"/>
              </a:lnSpc>
              <a:spcBef>
                <a:spcPts val="100"/>
              </a:spcBef>
            </a:pPr>
            <a:r>
              <a:rPr sz="1000" spc="20" dirty="0">
                <a:latin typeface="Microsoft Sans Serif"/>
                <a:cs typeface="Microsoft Sans Serif"/>
              </a:rPr>
              <a:t>En.un.circuito.de.CA.capacitivo,.la.corriente.adelanta.al.voltaje.</a:t>
            </a:r>
            <a:r>
              <a:rPr sz="1000" spc="-65" dirty="0">
                <a:latin typeface="Microsoft Sans Serif"/>
                <a:cs typeface="Microsoft Sans Serif"/>
              </a:rPr>
              <a:t> </a:t>
            </a:r>
            <a:r>
              <a:rPr sz="1000" spc="20" dirty="0">
                <a:latin typeface="Microsoft Sans Serif"/>
                <a:cs typeface="Microsoft Sans Serif"/>
              </a:rPr>
              <a:t>0.grados.. </a:t>
            </a:r>
            <a:r>
              <a:rPr sz="1000" spc="-254" dirty="0">
                <a:latin typeface="Microsoft Sans Serif"/>
                <a:cs typeface="Microsoft Sans Serif"/>
              </a:rPr>
              <a:t> </a:t>
            </a:r>
            <a:r>
              <a:rPr sz="1000" spc="20" dirty="0">
                <a:latin typeface="Microsoft Sans Serif"/>
                <a:cs typeface="Microsoft Sans Serif"/>
              </a:rPr>
              <a:t>En.un.circuito.de.CA.inductivo,.la.corriente.se.retrasa.</a:t>
            </a:r>
            <a:r>
              <a:rPr sz="1000" spc="-10" dirty="0">
                <a:latin typeface="Microsoft Sans Serif"/>
                <a:cs typeface="Microsoft Sans Serif"/>
              </a:rPr>
              <a:t> </a:t>
            </a:r>
            <a:r>
              <a:rPr sz="1000" spc="20" dirty="0">
                <a:latin typeface="Microsoft Sans Serif"/>
                <a:cs typeface="Microsoft Sans Serif"/>
              </a:rPr>
              <a:t>0.grados..</a:t>
            </a:r>
            <a:endParaRPr sz="1000">
              <a:latin typeface="Microsoft Sans Serif"/>
              <a:cs typeface="Microsoft Sans Serif"/>
            </a:endParaRPr>
          </a:p>
          <a:p>
            <a:pPr marL="12700" marR="411480">
              <a:lnSpc>
                <a:spcPct val="120000"/>
              </a:lnSpc>
            </a:pPr>
            <a:r>
              <a:rPr sz="1000" spc="20" dirty="0">
                <a:latin typeface="Microsoft Sans Serif"/>
                <a:cs typeface="Microsoft Sans Serif"/>
              </a:rPr>
              <a:t>Cuando.se.representa.en.forma.vectorial,.la.corriente.capacitiva.y. </a:t>
            </a:r>
            <a:r>
              <a:rPr sz="1000" spc="-254" dirty="0">
                <a:latin typeface="Microsoft Sans Serif"/>
                <a:cs typeface="Microsoft Sans Serif"/>
              </a:rPr>
              <a:t> </a:t>
            </a:r>
            <a:r>
              <a:rPr sz="1000" spc="25" dirty="0">
                <a:latin typeface="Microsoft Sans Serif"/>
                <a:cs typeface="Microsoft Sans Serif"/>
              </a:rPr>
              <a:t>corriente.inductiva.y.se.trazan. </a:t>
            </a:r>
            <a:r>
              <a:rPr sz="1000" spc="15" dirty="0">
                <a:latin typeface="Microsoft Sans Serif"/>
                <a:cs typeface="Microsoft Sans Serif"/>
              </a:rPr>
              <a:t>80.grados.de.distancia..La.red. </a:t>
            </a:r>
            <a:r>
              <a:rPr sz="1000" spc="20" dirty="0">
                <a:latin typeface="Microsoft Sans Serif"/>
                <a:cs typeface="Microsoft Sans Serif"/>
              </a:rPr>
              <a:t> </a:t>
            </a:r>
            <a:r>
              <a:rPr sz="1000" spc="30" dirty="0">
                <a:latin typeface="Microsoft Sans Serif"/>
                <a:cs typeface="Microsoft Sans Serif"/>
              </a:rPr>
              <a:t>la.corriente.reactiva.se.determina.tomando.la.diferencia.entre. </a:t>
            </a:r>
            <a:r>
              <a:rPr sz="1000" spc="35" dirty="0">
                <a:latin typeface="Microsoft Sans Serif"/>
                <a:cs typeface="Microsoft Sans Serif"/>
              </a:rPr>
              <a:t> </a:t>
            </a:r>
            <a:r>
              <a:rPr sz="1000" spc="20" dirty="0">
                <a:latin typeface="Microsoft Sans Serif"/>
                <a:cs typeface="Microsoft Sans Serif"/>
              </a:rPr>
              <a:t>las.corrientes.reactivas.</a:t>
            </a:r>
            <a:endParaRPr sz="1000">
              <a:latin typeface="Microsoft Sans Serif"/>
              <a:cs typeface="Microsoft Sans Serif"/>
            </a:endParaRPr>
          </a:p>
        </p:txBody>
      </p:sp>
      <p:sp>
        <p:nvSpPr>
          <p:cNvPr id="46" name="object 46"/>
          <p:cNvSpPr txBox="1"/>
          <p:nvPr/>
        </p:nvSpPr>
        <p:spPr>
          <a:xfrm rot="19440000">
            <a:off x="9513392" y="3067092"/>
            <a:ext cx="159924" cy="137858"/>
          </a:xfrm>
          <a:prstGeom prst="rect">
            <a:avLst/>
          </a:prstGeom>
        </p:spPr>
        <p:txBody>
          <a:bodyPr vert="horz" wrap="square" lIns="0" tIns="6985" rIns="0" bIns="0" rtlCol="0">
            <a:spAutoFit/>
          </a:bodyPr>
          <a:lstStyle/>
          <a:p>
            <a:pPr>
              <a:spcBef>
                <a:spcPts val="55"/>
              </a:spcBef>
            </a:pPr>
            <a:r>
              <a:rPr sz="850" spc="-35" dirty="0">
                <a:latin typeface="Microsoft Sans Serif"/>
                <a:cs typeface="Microsoft Sans Serif"/>
              </a:rPr>
              <a:t>Z</a:t>
            </a:r>
            <a:endParaRPr sz="850">
              <a:latin typeface="Microsoft Sans Serif"/>
              <a:cs typeface="Microsoft Sans Serif"/>
            </a:endParaRPr>
          </a:p>
        </p:txBody>
      </p:sp>
      <p:sp>
        <p:nvSpPr>
          <p:cNvPr id="47" name="object 47"/>
          <p:cNvSpPr txBox="1"/>
          <p:nvPr/>
        </p:nvSpPr>
        <p:spPr>
          <a:xfrm rot="19440000">
            <a:off x="9619763" y="3110661"/>
            <a:ext cx="90111" cy="81433"/>
          </a:xfrm>
          <a:prstGeom prst="rect">
            <a:avLst/>
          </a:prstGeom>
        </p:spPr>
        <p:txBody>
          <a:bodyPr vert="horz" wrap="square" lIns="0" tIns="4445" rIns="0" bIns="0" rtlCol="0">
            <a:spAutoFit/>
          </a:bodyPr>
          <a:lstStyle/>
          <a:p>
            <a:pPr>
              <a:spcBef>
                <a:spcPts val="35"/>
              </a:spcBef>
            </a:pPr>
            <a:r>
              <a:rPr sz="500" spc="40" dirty="0">
                <a:latin typeface="Microsoft Sans Serif"/>
                <a:cs typeface="Microsoft Sans Serif"/>
              </a:rPr>
              <a:t>t</a:t>
            </a:r>
            <a:endParaRPr sz="500">
              <a:latin typeface="Microsoft Sans Serif"/>
              <a:cs typeface="Microsoft Sans Serif"/>
            </a:endParaRPr>
          </a:p>
        </p:txBody>
      </p:sp>
      <p:sp>
        <p:nvSpPr>
          <p:cNvPr id="48" name="object 48"/>
          <p:cNvSpPr txBox="1"/>
          <p:nvPr/>
        </p:nvSpPr>
        <p:spPr>
          <a:xfrm rot="19440000">
            <a:off x="9596672" y="2930578"/>
            <a:ext cx="399664" cy="115416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850"/>
              </a:lnSpc>
            </a:pPr>
            <a:r>
              <a:rPr sz="850" spc="-15" dirty="0">
                <a:latin typeface="Microsoft Sans Serif"/>
                <a:cs typeface="Microsoft Sans Serif"/>
              </a:rPr>
              <a:t>=</a:t>
            </a:r>
            <a:r>
              <a:rPr sz="850" spc="-5" dirty="0">
                <a:latin typeface="Microsoft Sans Serif"/>
                <a:cs typeface="Microsoft Sans Serif"/>
              </a:rPr>
              <a:t> </a:t>
            </a:r>
            <a:r>
              <a:rPr sz="850" spc="10" dirty="0">
                <a:latin typeface="Microsoft Sans Serif"/>
                <a:cs typeface="Microsoft Sans Serif"/>
              </a:rPr>
              <a:t>2,5k</a:t>
            </a:r>
            <a:r>
              <a:rPr sz="850" dirty="0">
                <a:latin typeface="Microsoft Sans Serif"/>
                <a:cs typeface="Microsoft Sans Serif"/>
              </a:rPr>
              <a:t>Ω</a:t>
            </a:r>
            <a:endParaRPr sz="850">
              <a:latin typeface="Microsoft Sans Serif"/>
              <a:cs typeface="Microsoft Sans Serif"/>
            </a:endParaRPr>
          </a:p>
        </p:txBody>
      </p:sp>
    </p:spTree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10767759" y="1289000"/>
            <a:ext cx="128905" cy="808355"/>
          </a:xfrm>
          <a:custGeom>
            <a:avLst/>
            <a:gdLst/>
            <a:ahLst/>
            <a:cxnLst/>
            <a:rect l="l" t="t" r="r" b="b"/>
            <a:pathLst>
              <a:path w="128904" h="808355">
                <a:moveTo>
                  <a:pt x="124481" y="514578"/>
                </a:moveTo>
                <a:lnTo>
                  <a:pt x="111696" y="514578"/>
                </a:lnTo>
                <a:lnTo>
                  <a:pt x="115404" y="520649"/>
                </a:lnTo>
                <a:lnTo>
                  <a:pt x="117411" y="527253"/>
                </a:lnTo>
                <a:lnTo>
                  <a:pt x="85698" y="572244"/>
                </a:lnTo>
                <a:lnTo>
                  <a:pt x="60159" y="575983"/>
                </a:lnTo>
                <a:lnTo>
                  <a:pt x="57010" y="575983"/>
                </a:lnTo>
                <a:lnTo>
                  <a:pt x="54482" y="578510"/>
                </a:lnTo>
                <a:lnTo>
                  <a:pt x="54482" y="807923"/>
                </a:lnTo>
                <a:lnTo>
                  <a:pt x="65836" y="807923"/>
                </a:lnTo>
                <a:lnTo>
                  <a:pt x="65836" y="586917"/>
                </a:lnTo>
                <a:lnTo>
                  <a:pt x="93818" y="581141"/>
                </a:lnTo>
                <a:lnTo>
                  <a:pt x="113437" y="568761"/>
                </a:lnTo>
                <a:lnTo>
                  <a:pt x="124992" y="552168"/>
                </a:lnTo>
                <a:lnTo>
                  <a:pt x="128775" y="533768"/>
                </a:lnTo>
                <a:lnTo>
                  <a:pt x="128169" y="526325"/>
                </a:lnTo>
                <a:lnTo>
                  <a:pt x="126358" y="519014"/>
                </a:lnTo>
                <a:lnTo>
                  <a:pt x="124481" y="514578"/>
                </a:lnTo>
                <a:close/>
              </a:path>
              <a:path w="128904" h="808355">
                <a:moveTo>
                  <a:pt x="60159" y="479640"/>
                </a:moveTo>
                <a:lnTo>
                  <a:pt x="34627" y="481451"/>
                </a:lnTo>
                <a:lnTo>
                  <a:pt x="15740" y="486724"/>
                </a:lnTo>
                <a:lnTo>
                  <a:pt x="4022" y="495221"/>
                </a:lnTo>
                <a:lnTo>
                  <a:pt x="0" y="506704"/>
                </a:lnTo>
                <a:lnTo>
                  <a:pt x="4022" y="518187"/>
                </a:lnTo>
                <a:lnTo>
                  <a:pt x="15740" y="526684"/>
                </a:lnTo>
                <a:lnTo>
                  <a:pt x="34627" y="531957"/>
                </a:lnTo>
                <a:lnTo>
                  <a:pt x="60159" y="533768"/>
                </a:lnTo>
                <a:lnTo>
                  <a:pt x="76454" y="532371"/>
                </a:lnTo>
                <a:lnTo>
                  <a:pt x="90438" y="528445"/>
                </a:lnTo>
                <a:lnTo>
                  <a:pt x="102174" y="522376"/>
                </a:lnTo>
                <a:lnTo>
                  <a:pt x="60159" y="522376"/>
                </a:lnTo>
                <a:lnTo>
                  <a:pt x="38316" y="521026"/>
                </a:lnTo>
                <a:lnTo>
                  <a:pt x="23123" y="517469"/>
                </a:lnTo>
                <a:lnTo>
                  <a:pt x="14250" y="512448"/>
                </a:lnTo>
                <a:lnTo>
                  <a:pt x="11366" y="506704"/>
                </a:lnTo>
                <a:lnTo>
                  <a:pt x="14250" y="500960"/>
                </a:lnTo>
                <a:lnTo>
                  <a:pt x="23123" y="495939"/>
                </a:lnTo>
                <a:lnTo>
                  <a:pt x="38316" y="492383"/>
                </a:lnTo>
                <a:lnTo>
                  <a:pt x="60159" y="491032"/>
                </a:lnTo>
                <a:lnTo>
                  <a:pt x="103466" y="491032"/>
                </a:lnTo>
                <a:lnTo>
                  <a:pt x="101304" y="489504"/>
                </a:lnTo>
                <a:lnTo>
                  <a:pt x="89608" y="484236"/>
                </a:lnTo>
                <a:lnTo>
                  <a:pt x="75887" y="480842"/>
                </a:lnTo>
                <a:lnTo>
                  <a:pt x="60159" y="479640"/>
                </a:lnTo>
                <a:close/>
              </a:path>
              <a:path w="128904" h="808355">
                <a:moveTo>
                  <a:pt x="103466" y="491032"/>
                </a:moveTo>
                <a:lnTo>
                  <a:pt x="60159" y="491032"/>
                </a:lnTo>
                <a:lnTo>
                  <a:pt x="74295" y="492094"/>
                </a:lnTo>
                <a:lnTo>
                  <a:pt x="86323" y="495069"/>
                </a:lnTo>
                <a:lnTo>
                  <a:pt x="96305" y="499642"/>
                </a:lnTo>
                <a:lnTo>
                  <a:pt x="104305" y="505498"/>
                </a:lnTo>
                <a:lnTo>
                  <a:pt x="96305" y="512335"/>
                </a:lnTo>
                <a:lnTo>
                  <a:pt x="86323" y="517671"/>
                </a:lnTo>
                <a:lnTo>
                  <a:pt x="74295" y="521139"/>
                </a:lnTo>
                <a:lnTo>
                  <a:pt x="60159" y="522376"/>
                </a:lnTo>
                <a:lnTo>
                  <a:pt x="102174" y="522376"/>
                </a:lnTo>
                <a:lnTo>
                  <a:pt x="111696" y="514578"/>
                </a:lnTo>
                <a:lnTo>
                  <a:pt x="124481" y="514578"/>
                </a:lnTo>
                <a:lnTo>
                  <a:pt x="123366" y="511945"/>
                </a:lnTo>
                <a:lnTo>
                  <a:pt x="119214" y="505244"/>
                </a:lnTo>
                <a:lnTo>
                  <a:pt x="123420" y="497492"/>
                </a:lnTo>
                <a:lnTo>
                  <a:pt x="123846" y="496328"/>
                </a:lnTo>
                <a:lnTo>
                  <a:pt x="110959" y="496328"/>
                </a:lnTo>
                <a:lnTo>
                  <a:pt x="103466" y="491032"/>
                </a:lnTo>
                <a:close/>
              </a:path>
              <a:path w="128904" h="808355">
                <a:moveTo>
                  <a:pt x="122901" y="446925"/>
                </a:moveTo>
                <a:lnTo>
                  <a:pt x="110185" y="446925"/>
                </a:lnTo>
                <a:lnTo>
                  <a:pt x="113344" y="453035"/>
                </a:lnTo>
                <a:lnTo>
                  <a:pt x="115603" y="459417"/>
                </a:lnTo>
                <a:lnTo>
                  <a:pt x="116959" y="465954"/>
                </a:lnTo>
                <a:lnTo>
                  <a:pt x="117411" y="472528"/>
                </a:lnTo>
                <a:lnTo>
                  <a:pt x="117320" y="480966"/>
                </a:lnTo>
                <a:lnTo>
                  <a:pt x="115176" y="488873"/>
                </a:lnTo>
                <a:lnTo>
                  <a:pt x="110959" y="496328"/>
                </a:lnTo>
                <a:lnTo>
                  <a:pt x="123846" y="496328"/>
                </a:lnTo>
                <a:lnTo>
                  <a:pt x="126406" y="489343"/>
                </a:lnTo>
                <a:lnTo>
                  <a:pt x="128084" y="481451"/>
                </a:lnTo>
                <a:lnTo>
                  <a:pt x="128210" y="480631"/>
                </a:lnTo>
                <a:lnTo>
                  <a:pt x="128777" y="472528"/>
                </a:lnTo>
                <a:lnTo>
                  <a:pt x="128076" y="463491"/>
                </a:lnTo>
                <a:lnTo>
                  <a:pt x="125995" y="454625"/>
                </a:lnTo>
                <a:lnTo>
                  <a:pt x="122901" y="446925"/>
                </a:lnTo>
                <a:close/>
              </a:path>
              <a:path w="128904" h="808355">
                <a:moveTo>
                  <a:pt x="60159" y="410718"/>
                </a:moveTo>
                <a:lnTo>
                  <a:pt x="34627" y="412526"/>
                </a:lnTo>
                <a:lnTo>
                  <a:pt x="15740" y="417795"/>
                </a:lnTo>
                <a:lnTo>
                  <a:pt x="4022" y="426287"/>
                </a:lnTo>
                <a:lnTo>
                  <a:pt x="0" y="437769"/>
                </a:lnTo>
                <a:lnTo>
                  <a:pt x="4022" y="449252"/>
                </a:lnTo>
                <a:lnTo>
                  <a:pt x="15740" y="457749"/>
                </a:lnTo>
                <a:lnTo>
                  <a:pt x="34627" y="463022"/>
                </a:lnTo>
                <a:lnTo>
                  <a:pt x="60159" y="464832"/>
                </a:lnTo>
                <a:lnTo>
                  <a:pt x="75829" y="463533"/>
                </a:lnTo>
                <a:lnTo>
                  <a:pt x="89339" y="459874"/>
                </a:lnTo>
                <a:lnTo>
                  <a:pt x="100766" y="454218"/>
                </a:lnTo>
                <a:lnTo>
                  <a:pt x="101738" y="453466"/>
                </a:lnTo>
                <a:lnTo>
                  <a:pt x="60159" y="453466"/>
                </a:lnTo>
                <a:lnTo>
                  <a:pt x="38316" y="452111"/>
                </a:lnTo>
                <a:lnTo>
                  <a:pt x="23123" y="448546"/>
                </a:lnTo>
                <a:lnTo>
                  <a:pt x="14250" y="443516"/>
                </a:lnTo>
                <a:lnTo>
                  <a:pt x="11366" y="437769"/>
                </a:lnTo>
                <a:lnTo>
                  <a:pt x="14250" y="432030"/>
                </a:lnTo>
                <a:lnTo>
                  <a:pt x="23123" y="427008"/>
                </a:lnTo>
                <a:lnTo>
                  <a:pt x="38316" y="423449"/>
                </a:lnTo>
                <a:lnTo>
                  <a:pt x="60159" y="422097"/>
                </a:lnTo>
                <a:lnTo>
                  <a:pt x="101184" y="422097"/>
                </a:lnTo>
                <a:lnTo>
                  <a:pt x="100514" y="421572"/>
                </a:lnTo>
                <a:lnTo>
                  <a:pt x="88992" y="415775"/>
                </a:lnTo>
                <a:lnTo>
                  <a:pt x="75540" y="412040"/>
                </a:lnTo>
                <a:lnTo>
                  <a:pt x="60159" y="410718"/>
                </a:lnTo>
                <a:close/>
              </a:path>
              <a:path w="128904" h="808355">
                <a:moveTo>
                  <a:pt x="101184" y="422097"/>
                </a:moveTo>
                <a:lnTo>
                  <a:pt x="60159" y="422097"/>
                </a:lnTo>
                <a:lnTo>
                  <a:pt x="73736" y="423243"/>
                </a:lnTo>
                <a:lnTo>
                  <a:pt x="85391" y="426469"/>
                </a:lnTo>
                <a:lnTo>
                  <a:pt x="95174" y="431451"/>
                </a:lnTo>
                <a:lnTo>
                  <a:pt x="103136" y="437870"/>
                </a:lnTo>
                <a:lnTo>
                  <a:pt x="95174" y="444218"/>
                </a:lnTo>
                <a:lnTo>
                  <a:pt x="85391" y="449145"/>
                </a:lnTo>
                <a:lnTo>
                  <a:pt x="73736" y="452333"/>
                </a:lnTo>
                <a:lnTo>
                  <a:pt x="60159" y="453466"/>
                </a:lnTo>
                <a:lnTo>
                  <a:pt x="101738" y="453466"/>
                </a:lnTo>
                <a:lnTo>
                  <a:pt x="110185" y="446925"/>
                </a:lnTo>
                <a:lnTo>
                  <a:pt x="122901" y="446925"/>
                </a:lnTo>
                <a:lnTo>
                  <a:pt x="122568" y="446097"/>
                </a:lnTo>
                <a:lnTo>
                  <a:pt x="117830" y="438073"/>
                </a:lnTo>
                <a:lnTo>
                  <a:pt x="122605" y="429980"/>
                </a:lnTo>
                <a:lnTo>
                  <a:pt x="122964" y="429082"/>
                </a:lnTo>
                <a:lnTo>
                  <a:pt x="110108" y="429082"/>
                </a:lnTo>
                <a:lnTo>
                  <a:pt x="101184" y="422097"/>
                </a:lnTo>
                <a:close/>
              </a:path>
              <a:path w="128904" h="808355">
                <a:moveTo>
                  <a:pt x="123004" y="377990"/>
                </a:moveTo>
                <a:lnTo>
                  <a:pt x="110185" y="377990"/>
                </a:lnTo>
                <a:lnTo>
                  <a:pt x="113339" y="384105"/>
                </a:lnTo>
                <a:lnTo>
                  <a:pt x="115598" y="390488"/>
                </a:lnTo>
                <a:lnTo>
                  <a:pt x="116957" y="397026"/>
                </a:lnTo>
                <a:lnTo>
                  <a:pt x="117411" y="403605"/>
                </a:lnTo>
                <a:lnTo>
                  <a:pt x="116954" y="410149"/>
                </a:lnTo>
                <a:lnTo>
                  <a:pt x="115584" y="416653"/>
                </a:lnTo>
                <a:lnTo>
                  <a:pt x="113302" y="423003"/>
                </a:lnTo>
                <a:lnTo>
                  <a:pt x="110108" y="429082"/>
                </a:lnTo>
                <a:lnTo>
                  <a:pt x="122964" y="429082"/>
                </a:lnTo>
                <a:lnTo>
                  <a:pt x="126028" y="421411"/>
                </a:lnTo>
                <a:lnTo>
                  <a:pt x="128089" y="412556"/>
                </a:lnTo>
                <a:lnTo>
                  <a:pt x="128777" y="403605"/>
                </a:lnTo>
                <a:lnTo>
                  <a:pt x="128065" y="394288"/>
                </a:lnTo>
                <a:lnTo>
                  <a:pt x="125946" y="385285"/>
                </a:lnTo>
                <a:lnTo>
                  <a:pt x="123004" y="377990"/>
                </a:lnTo>
                <a:close/>
              </a:path>
              <a:path w="128904" h="808355">
                <a:moveTo>
                  <a:pt x="60159" y="341795"/>
                </a:moveTo>
                <a:lnTo>
                  <a:pt x="34627" y="343603"/>
                </a:lnTo>
                <a:lnTo>
                  <a:pt x="15740" y="348872"/>
                </a:lnTo>
                <a:lnTo>
                  <a:pt x="4022" y="357364"/>
                </a:lnTo>
                <a:lnTo>
                  <a:pt x="0" y="368846"/>
                </a:lnTo>
                <a:lnTo>
                  <a:pt x="4022" y="380334"/>
                </a:lnTo>
                <a:lnTo>
                  <a:pt x="15740" y="388831"/>
                </a:lnTo>
                <a:lnTo>
                  <a:pt x="34627" y="394101"/>
                </a:lnTo>
                <a:lnTo>
                  <a:pt x="60159" y="395909"/>
                </a:lnTo>
                <a:lnTo>
                  <a:pt x="75823" y="394608"/>
                </a:lnTo>
                <a:lnTo>
                  <a:pt x="89334" y="390945"/>
                </a:lnTo>
                <a:lnTo>
                  <a:pt x="100764" y="385285"/>
                </a:lnTo>
                <a:lnTo>
                  <a:pt x="101739" y="384530"/>
                </a:lnTo>
                <a:lnTo>
                  <a:pt x="60159" y="384530"/>
                </a:lnTo>
                <a:lnTo>
                  <a:pt x="38316" y="383178"/>
                </a:lnTo>
                <a:lnTo>
                  <a:pt x="23123" y="379617"/>
                </a:lnTo>
                <a:lnTo>
                  <a:pt x="14250" y="374591"/>
                </a:lnTo>
                <a:lnTo>
                  <a:pt x="11366" y="368846"/>
                </a:lnTo>
                <a:lnTo>
                  <a:pt x="14250" y="363109"/>
                </a:lnTo>
                <a:lnTo>
                  <a:pt x="23123" y="358092"/>
                </a:lnTo>
                <a:lnTo>
                  <a:pt x="38316" y="354537"/>
                </a:lnTo>
                <a:lnTo>
                  <a:pt x="60159" y="353187"/>
                </a:lnTo>
                <a:lnTo>
                  <a:pt x="101202" y="353187"/>
                </a:lnTo>
                <a:lnTo>
                  <a:pt x="99922" y="352199"/>
                </a:lnTo>
                <a:lnTo>
                  <a:pt x="88090" y="346475"/>
                </a:lnTo>
                <a:lnTo>
                  <a:pt x="74787" y="342978"/>
                </a:lnTo>
                <a:lnTo>
                  <a:pt x="60159" y="341795"/>
                </a:lnTo>
                <a:close/>
              </a:path>
              <a:path w="128904" h="808355">
                <a:moveTo>
                  <a:pt x="101202" y="353187"/>
                </a:moveTo>
                <a:lnTo>
                  <a:pt x="60159" y="353187"/>
                </a:lnTo>
                <a:lnTo>
                  <a:pt x="73736" y="354331"/>
                </a:lnTo>
                <a:lnTo>
                  <a:pt x="85388" y="357554"/>
                </a:lnTo>
                <a:lnTo>
                  <a:pt x="95164" y="362536"/>
                </a:lnTo>
                <a:lnTo>
                  <a:pt x="102969" y="368846"/>
                </a:lnTo>
                <a:lnTo>
                  <a:pt x="102999" y="369049"/>
                </a:lnTo>
                <a:lnTo>
                  <a:pt x="95164" y="375293"/>
                </a:lnTo>
                <a:lnTo>
                  <a:pt x="85388" y="380212"/>
                </a:lnTo>
                <a:lnTo>
                  <a:pt x="73736" y="383397"/>
                </a:lnTo>
                <a:lnTo>
                  <a:pt x="60159" y="384530"/>
                </a:lnTo>
                <a:lnTo>
                  <a:pt x="101739" y="384530"/>
                </a:lnTo>
                <a:lnTo>
                  <a:pt x="110185" y="377990"/>
                </a:lnTo>
                <a:lnTo>
                  <a:pt x="123004" y="377990"/>
                </a:lnTo>
                <a:lnTo>
                  <a:pt x="122562" y="376895"/>
                </a:lnTo>
                <a:lnTo>
                  <a:pt x="117906" y="369049"/>
                </a:lnTo>
                <a:lnTo>
                  <a:pt x="122648" y="360970"/>
                </a:lnTo>
                <a:lnTo>
                  <a:pt x="123006" y="360070"/>
                </a:lnTo>
                <a:lnTo>
                  <a:pt x="110134" y="360070"/>
                </a:lnTo>
                <a:lnTo>
                  <a:pt x="101202" y="353187"/>
                </a:lnTo>
                <a:close/>
              </a:path>
              <a:path w="128904" h="808355">
                <a:moveTo>
                  <a:pt x="123765" y="310845"/>
                </a:moveTo>
                <a:lnTo>
                  <a:pt x="111099" y="310845"/>
                </a:lnTo>
                <a:lnTo>
                  <a:pt x="115214" y="318338"/>
                </a:lnTo>
                <a:lnTo>
                  <a:pt x="117322" y="326234"/>
                </a:lnTo>
                <a:lnTo>
                  <a:pt x="110134" y="360070"/>
                </a:lnTo>
                <a:lnTo>
                  <a:pt x="123006" y="360070"/>
                </a:lnTo>
                <a:lnTo>
                  <a:pt x="126047" y="352423"/>
                </a:lnTo>
                <a:lnTo>
                  <a:pt x="128092" y="343603"/>
                </a:lnTo>
                <a:lnTo>
                  <a:pt x="128777" y="334683"/>
                </a:lnTo>
                <a:lnTo>
                  <a:pt x="128174" y="326234"/>
                </a:lnTo>
                <a:lnTo>
                  <a:pt x="126377" y="317919"/>
                </a:lnTo>
                <a:lnTo>
                  <a:pt x="123765" y="310845"/>
                </a:lnTo>
                <a:close/>
              </a:path>
              <a:path w="128904" h="808355">
                <a:moveTo>
                  <a:pt x="60159" y="272872"/>
                </a:moveTo>
                <a:lnTo>
                  <a:pt x="34627" y="274680"/>
                </a:lnTo>
                <a:lnTo>
                  <a:pt x="15740" y="279949"/>
                </a:lnTo>
                <a:lnTo>
                  <a:pt x="4022" y="288442"/>
                </a:lnTo>
                <a:lnTo>
                  <a:pt x="0" y="299923"/>
                </a:lnTo>
                <a:lnTo>
                  <a:pt x="4022" y="311404"/>
                </a:lnTo>
                <a:lnTo>
                  <a:pt x="15740" y="319897"/>
                </a:lnTo>
                <a:lnTo>
                  <a:pt x="34627" y="325165"/>
                </a:lnTo>
                <a:lnTo>
                  <a:pt x="60159" y="326974"/>
                </a:lnTo>
                <a:lnTo>
                  <a:pt x="76209" y="325804"/>
                </a:lnTo>
                <a:lnTo>
                  <a:pt x="90001" y="322510"/>
                </a:lnTo>
                <a:lnTo>
                  <a:pt x="101607" y="317415"/>
                </a:lnTo>
                <a:lnTo>
                  <a:pt x="104238" y="315595"/>
                </a:lnTo>
                <a:lnTo>
                  <a:pt x="60159" y="315595"/>
                </a:lnTo>
                <a:lnTo>
                  <a:pt x="38316" y="314242"/>
                </a:lnTo>
                <a:lnTo>
                  <a:pt x="23123" y="310683"/>
                </a:lnTo>
                <a:lnTo>
                  <a:pt x="14250" y="305661"/>
                </a:lnTo>
                <a:lnTo>
                  <a:pt x="11366" y="299923"/>
                </a:lnTo>
                <a:lnTo>
                  <a:pt x="14250" y="294179"/>
                </a:lnTo>
                <a:lnTo>
                  <a:pt x="23123" y="289158"/>
                </a:lnTo>
                <a:lnTo>
                  <a:pt x="38316" y="285601"/>
                </a:lnTo>
                <a:lnTo>
                  <a:pt x="60159" y="284251"/>
                </a:lnTo>
                <a:lnTo>
                  <a:pt x="101351" y="284251"/>
                </a:lnTo>
                <a:lnTo>
                  <a:pt x="90169" y="278341"/>
                </a:lnTo>
                <a:lnTo>
                  <a:pt x="76213" y="274303"/>
                </a:lnTo>
                <a:lnTo>
                  <a:pt x="60159" y="272872"/>
                </a:lnTo>
                <a:close/>
              </a:path>
              <a:path w="128904" h="808355">
                <a:moveTo>
                  <a:pt x="101351" y="284251"/>
                </a:moveTo>
                <a:lnTo>
                  <a:pt x="60159" y="284251"/>
                </a:lnTo>
                <a:lnTo>
                  <a:pt x="74345" y="285513"/>
                </a:lnTo>
                <a:lnTo>
                  <a:pt x="86407" y="289048"/>
                </a:lnTo>
                <a:lnTo>
                  <a:pt x="96407" y="294484"/>
                </a:lnTo>
                <a:lnTo>
                  <a:pt x="104406" y="301447"/>
                </a:lnTo>
                <a:lnTo>
                  <a:pt x="96407" y="307172"/>
                </a:lnTo>
                <a:lnTo>
                  <a:pt x="86407" y="311645"/>
                </a:lnTo>
                <a:lnTo>
                  <a:pt x="74345" y="314555"/>
                </a:lnTo>
                <a:lnTo>
                  <a:pt x="60159" y="315595"/>
                </a:lnTo>
                <a:lnTo>
                  <a:pt x="104238" y="315595"/>
                </a:lnTo>
                <a:lnTo>
                  <a:pt x="111099" y="310845"/>
                </a:lnTo>
                <a:lnTo>
                  <a:pt x="123765" y="310845"/>
                </a:lnTo>
                <a:lnTo>
                  <a:pt x="123409" y="309879"/>
                </a:lnTo>
                <a:lnTo>
                  <a:pt x="119291" y="302260"/>
                </a:lnTo>
                <a:lnTo>
                  <a:pt x="123468" y="295590"/>
                </a:lnTo>
                <a:lnTo>
                  <a:pt x="124690" y="292696"/>
                </a:lnTo>
                <a:lnTo>
                  <a:pt x="111721" y="292696"/>
                </a:lnTo>
                <a:lnTo>
                  <a:pt x="102011" y="284600"/>
                </a:lnTo>
                <a:lnTo>
                  <a:pt x="101351" y="284251"/>
                </a:lnTo>
                <a:close/>
              </a:path>
              <a:path w="128904" h="808355">
                <a:moveTo>
                  <a:pt x="65836" y="0"/>
                </a:moveTo>
                <a:lnTo>
                  <a:pt x="54482" y="0"/>
                </a:lnTo>
                <a:lnTo>
                  <a:pt x="54482" y="229577"/>
                </a:lnTo>
                <a:lnTo>
                  <a:pt x="57010" y="232117"/>
                </a:lnTo>
                <a:lnTo>
                  <a:pt x="60159" y="232117"/>
                </a:lnTo>
                <a:lnTo>
                  <a:pt x="85698" y="235835"/>
                </a:lnTo>
                <a:lnTo>
                  <a:pt x="103535" y="245529"/>
                </a:lnTo>
                <a:lnTo>
                  <a:pt x="113996" y="259014"/>
                </a:lnTo>
                <a:lnTo>
                  <a:pt x="117411" y="274104"/>
                </a:lnTo>
                <a:lnTo>
                  <a:pt x="117411" y="280416"/>
                </a:lnTo>
                <a:lnTo>
                  <a:pt x="115404" y="286804"/>
                </a:lnTo>
                <a:lnTo>
                  <a:pt x="111721" y="292696"/>
                </a:lnTo>
                <a:lnTo>
                  <a:pt x="124690" y="292696"/>
                </a:lnTo>
                <a:lnTo>
                  <a:pt x="126430" y="288577"/>
                </a:lnTo>
                <a:lnTo>
                  <a:pt x="128193" y="281366"/>
                </a:lnTo>
                <a:lnTo>
                  <a:pt x="128777" y="274104"/>
                </a:lnTo>
                <a:lnTo>
                  <a:pt x="124737" y="255465"/>
                </a:lnTo>
                <a:lnTo>
                  <a:pt x="112756" y="238983"/>
                </a:lnTo>
                <a:lnTo>
                  <a:pt x="93052" y="226828"/>
                </a:lnTo>
                <a:lnTo>
                  <a:pt x="65836" y="221170"/>
                </a:lnTo>
                <a:lnTo>
                  <a:pt x="65836" y="0"/>
                </a:lnTo>
                <a:close/>
              </a:path>
            </a:pathLst>
          </a:custGeom>
          <a:solidFill>
            <a:srgbClr val="636466"/>
          </a:solidFill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3" name="object 3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9006128" y="1566558"/>
            <a:ext cx="252780" cy="253403"/>
          </a:xfrm>
          <a:prstGeom prst="rect">
            <a:avLst/>
          </a:prstGeom>
        </p:spPr>
      </p:pic>
      <p:sp>
        <p:nvSpPr>
          <p:cNvPr id="4" name="object 4"/>
          <p:cNvSpPr/>
          <p:nvPr/>
        </p:nvSpPr>
        <p:spPr>
          <a:xfrm>
            <a:off x="9611436" y="1287476"/>
            <a:ext cx="118110" cy="807085"/>
          </a:xfrm>
          <a:custGeom>
            <a:avLst/>
            <a:gdLst/>
            <a:ahLst/>
            <a:cxnLst/>
            <a:rect l="l" t="t" r="r" b="b"/>
            <a:pathLst>
              <a:path w="118110" h="807085">
                <a:moveTo>
                  <a:pt x="58928" y="0"/>
                </a:moveTo>
                <a:lnTo>
                  <a:pt x="58928" y="49580"/>
                </a:lnTo>
                <a:lnTo>
                  <a:pt x="58928" y="233425"/>
                </a:lnTo>
                <a:lnTo>
                  <a:pt x="117868" y="257873"/>
                </a:lnTo>
                <a:lnTo>
                  <a:pt x="0" y="301396"/>
                </a:lnTo>
                <a:lnTo>
                  <a:pt x="116243" y="344931"/>
                </a:lnTo>
                <a:lnTo>
                  <a:pt x="0" y="388467"/>
                </a:lnTo>
                <a:lnTo>
                  <a:pt x="116243" y="431990"/>
                </a:lnTo>
                <a:lnTo>
                  <a:pt x="12" y="475526"/>
                </a:lnTo>
                <a:lnTo>
                  <a:pt x="116243" y="519061"/>
                </a:lnTo>
                <a:lnTo>
                  <a:pt x="1650" y="562597"/>
                </a:lnTo>
                <a:lnTo>
                  <a:pt x="58928" y="588670"/>
                </a:lnTo>
                <a:lnTo>
                  <a:pt x="58928" y="755713"/>
                </a:lnTo>
                <a:lnTo>
                  <a:pt x="58928" y="806970"/>
                </a:lnTo>
              </a:path>
            </a:pathLst>
          </a:custGeom>
          <a:ln w="12700">
            <a:solidFill>
              <a:srgbClr val="636466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/>
          <p:nvPr/>
        </p:nvSpPr>
        <p:spPr>
          <a:xfrm>
            <a:off x="10246029" y="1717117"/>
            <a:ext cx="11430" cy="385445"/>
          </a:xfrm>
          <a:custGeom>
            <a:avLst/>
            <a:gdLst/>
            <a:ahLst/>
            <a:cxnLst/>
            <a:rect l="l" t="t" r="r" b="b"/>
            <a:pathLst>
              <a:path w="11429" h="385444">
                <a:moveTo>
                  <a:pt x="8839" y="0"/>
                </a:moveTo>
                <a:lnTo>
                  <a:pt x="2552" y="0"/>
                </a:lnTo>
                <a:lnTo>
                  <a:pt x="0" y="2539"/>
                </a:lnTo>
                <a:lnTo>
                  <a:pt x="0" y="5676"/>
                </a:lnTo>
                <a:lnTo>
                  <a:pt x="0" y="382447"/>
                </a:lnTo>
                <a:lnTo>
                  <a:pt x="2552" y="385000"/>
                </a:lnTo>
                <a:lnTo>
                  <a:pt x="8839" y="385000"/>
                </a:lnTo>
                <a:lnTo>
                  <a:pt x="11379" y="382447"/>
                </a:lnTo>
                <a:lnTo>
                  <a:pt x="11379" y="2539"/>
                </a:lnTo>
                <a:lnTo>
                  <a:pt x="8839" y="0"/>
                </a:lnTo>
                <a:close/>
              </a:path>
            </a:pathLst>
          </a:custGeom>
          <a:solidFill>
            <a:srgbClr val="636466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" name="object 6"/>
          <p:cNvSpPr/>
          <p:nvPr/>
        </p:nvSpPr>
        <p:spPr>
          <a:xfrm>
            <a:off x="10131629" y="1283804"/>
            <a:ext cx="240665" cy="378460"/>
          </a:xfrm>
          <a:custGeom>
            <a:avLst/>
            <a:gdLst/>
            <a:ahLst/>
            <a:cxnLst/>
            <a:rect l="l" t="t" r="r" b="b"/>
            <a:pathLst>
              <a:path w="240664" h="378460">
                <a:moveTo>
                  <a:pt x="240207" y="369570"/>
                </a:moveTo>
                <a:lnTo>
                  <a:pt x="237655" y="367017"/>
                </a:lnTo>
                <a:lnTo>
                  <a:pt x="125780" y="367017"/>
                </a:lnTo>
                <a:lnTo>
                  <a:pt x="125780" y="2552"/>
                </a:lnTo>
                <a:lnTo>
                  <a:pt x="123240" y="0"/>
                </a:lnTo>
                <a:lnTo>
                  <a:pt x="116954" y="0"/>
                </a:lnTo>
                <a:lnTo>
                  <a:pt x="114401" y="2552"/>
                </a:lnTo>
                <a:lnTo>
                  <a:pt x="114401" y="5689"/>
                </a:lnTo>
                <a:lnTo>
                  <a:pt x="114401" y="367017"/>
                </a:lnTo>
                <a:lnTo>
                  <a:pt x="5702" y="367017"/>
                </a:lnTo>
                <a:lnTo>
                  <a:pt x="2552" y="367017"/>
                </a:lnTo>
                <a:lnTo>
                  <a:pt x="0" y="369570"/>
                </a:lnTo>
                <a:lnTo>
                  <a:pt x="0" y="375843"/>
                </a:lnTo>
                <a:lnTo>
                  <a:pt x="2552" y="378396"/>
                </a:lnTo>
                <a:lnTo>
                  <a:pt x="116954" y="378396"/>
                </a:lnTo>
                <a:lnTo>
                  <a:pt x="123240" y="378396"/>
                </a:lnTo>
                <a:lnTo>
                  <a:pt x="237655" y="378396"/>
                </a:lnTo>
                <a:lnTo>
                  <a:pt x="240207" y="375843"/>
                </a:lnTo>
                <a:lnTo>
                  <a:pt x="240207" y="369570"/>
                </a:lnTo>
                <a:close/>
              </a:path>
            </a:pathLst>
          </a:custGeom>
          <a:solidFill>
            <a:srgbClr val="636466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" name="object 7"/>
          <p:cNvSpPr/>
          <p:nvPr/>
        </p:nvSpPr>
        <p:spPr>
          <a:xfrm>
            <a:off x="10131629" y="1717116"/>
            <a:ext cx="240665" cy="11430"/>
          </a:xfrm>
          <a:custGeom>
            <a:avLst/>
            <a:gdLst/>
            <a:ahLst/>
            <a:cxnLst/>
            <a:rect l="l" t="t" r="r" b="b"/>
            <a:pathLst>
              <a:path w="240664" h="11430">
                <a:moveTo>
                  <a:pt x="237655" y="0"/>
                </a:moveTo>
                <a:lnTo>
                  <a:pt x="5702" y="0"/>
                </a:lnTo>
                <a:lnTo>
                  <a:pt x="2552" y="0"/>
                </a:lnTo>
                <a:lnTo>
                  <a:pt x="0" y="2539"/>
                </a:lnTo>
                <a:lnTo>
                  <a:pt x="0" y="8839"/>
                </a:lnTo>
                <a:lnTo>
                  <a:pt x="2552" y="11379"/>
                </a:lnTo>
                <a:lnTo>
                  <a:pt x="237655" y="11379"/>
                </a:lnTo>
                <a:lnTo>
                  <a:pt x="240207" y="8839"/>
                </a:lnTo>
                <a:lnTo>
                  <a:pt x="240207" y="2539"/>
                </a:lnTo>
                <a:lnTo>
                  <a:pt x="237655" y="0"/>
                </a:lnTo>
                <a:close/>
              </a:path>
            </a:pathLst>
          </a:custGeom>
          <a:solidFill>
            <a:srgbClr val="636466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" name="object 8"/>
          <p:cNvSpPr/>
          <p:nvPr/>
        </p:nvSpPr>
        <p:spPr>
          <a:xfrm>
            <a:off x="9138462" y="1288999"/>
            <a:ext cx="1684020" cy="289560"/>
          </a:xfrm>
          <a:custGeom>
            <a:avLst/>
            <a:gdLst/>
            <a:ahLst/>
            <a:cxnLst/>
            <a:rect l="l" t="t" r="r" b="b"/>
            <a:pathLst>
              <a:path w="1684020" h="289559">
                <a:moveTo>
                  <a:pt x="1683778" y="0"/>
                </a:moveTo>
                <a:lnTo>
                  <a:pt x="0" y="0"/>
                </a:lnTo>
                <a:lnTo>
                  <a:pt x="0" y="289280"/>
                </a:lnTo>
              </a:path>
            </a:pathLst>
          </a:custGeom>
          <a:ln w="12700">
            <a:solidFill>
              <a:srgbClr val="636466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" name="object 9"/>
          <p:cNvSpPr/>
          <p:nvPr/>
        </p:nvSpPr>
        <p:spPr>
          <a:xfrm>
            <a:off x="9127083" y="1820405"/>
            <a:ext cx="1695450" cy="276860"/>
          </a:xfrm>
          <a:custGeom>
            <a:avLst/>
            <a:gdLst/>
            <a:ahLst/>
            <a:cxnLst/>
            <a:rect l="l" t="t" r="r" b="b"/>
            <a:pathLst>
              <a:path w="1695450" h="276860">
                <a:moveTo>
                  <a:pt x="1695157" y="276517"/>
                </a:moveTo>
                <a:lnTo>
                  <a:pt x="0" y="276517"/>
                </a:lnTo>
                <a:lnTo>
                  <a:pt x="0" y="0"/>
                </a:lnTo>
              </a:path>
            </a:pathLst>
          </a:custGeom>
          <a:ln w="12700">
            <a:solidFill>
              <a:srgbClr val="636466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" name="object 10"/>
          <p:cNvSpPr/>
          <p:nvPr/>
        </p:nvSpPr>
        <p:spPr>
          <a:xfrm>
            <a:off x="9530614" y="2321483"/>
            <a:ext cx="98425" cy="0"/>
          </a:xfrm>
          <a:custGeom>
            <a:avLst/>
            <a:gdLst/>
            <a:ahLst/>
            <a:cxnLst/>
            <a:rect l="l" t="t" r="r" b="b"/>
            <a:pathLst>
              <a:path w="98425">
                <a:moveTo>
                  <a:pt x="0" y="0"/>
                </a:moveTo>
                <a:lnTo>
                  <a:pt x="98336" y="0"/>
                </a:lnTo>
              </a:path>
            </a:pathLst>
          </a:custGeom>
          <a:ln w="12700">
            <a:solidFill>
              <a:srgbClr val="010101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grpSp>
        <p:nvGrpSpPr>
          <p:cNvPr id="11" name="object 11"/>
          <p:cNvGrpSpPr/>
          <p:nvPr/>
        </p:nvGrpSpPr>
        <p:grpSpPr>
          <a:xfrm>
            <a:off x="7695907" y="2726232"/>
            <a:ext cx="529590" cy="1352550"/>
            <a:chOff x="2641307" y="2726232"/>
            <a:chExt cx="529590" cy="1352550"/>
          </a:xfrm>
        </p:grpSpPr>
        <p:sp>
          <p:nvSpPr>
            <p:cNvPr id="12" name="object 12"/>
            <p:cNvSpPr/>
            <p:nvPr/>
          </p:nvSpPr>
          <p:spPr>
            <a:xfrm>
              <a:off x="2673413" y="2812288"/>
              <a:ext cx="411480" cy="268605"/>
            </a:xfrm>
            <a:custGeom>
              <a:avLst/>
              <a:gdLst/>
              <a:ahLst/>
              <a:cxnLst/>
              <a:rect l="l" t="t" r="r" b="b"/>
              <a:pathLst>
                <a:path w="411480" h="268605">
                  <a:moveTo>
                    <a:pt x="0" y="0"/>
                  </a:moveTo>
                  <a:lnTo>
                    <a:pt x="0" y="268223"/>
                  </a:lnTo>
                  <a:lnTo>
                    <a:pt x="411276" y="268223"/>
                  </a:lnTo>
                </a:path>
              </a:pathLst>
            </a:custGeom>
            <a:ln w="12700">
              <a:solidFill>
                <a:srgbClr val="636466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13" name="object 13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3063189" y="3048558"/>
              <a:ext cx="107556" cy="64071"/>
            </a:xfrm>
            <a:prstGeom prst="rect">
              <a:avLst/>
            </a:prstGeom>
          </p:spPr>
        </p:pic>
        <p:pic>
          <p:nvPicPr>
            <p:cNvPr id="14" name="object 14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2641447" y="2726232"/>
              <a:ext cx="64071" cy="107556"/>
            </a:xfrm>
            <a:prstGeom prst="rect">
              <a:avLst/>
            </a:prstGeom>
          </p:spPr>
        </p:pic>
        <p:sp>
          <p:nvSpPr>
            <p:cNvPr id="15" name="object 15"/>
            <p:cNvSpPr/>
            <p:nvPr/>
          </p:nvSpPr>
          <p:spPr>
            <a:xfrm>
              <a:off x="2673413" y="3080512"/>
              <a:ext cx="0" cy="912494"/>
            </a:xfrm>
            <a:custGeom>
              <a:avLst/>
              <a:gdLst/>
              <a:ahLst/>
              <a:cxnLst/>
              <a:rect l="l" t="t" r="r" b="b"/>
              <a:pathLst>
                <a:path h="912495">
                  <a:moveTo>
                    <a:pt x="0" y="0"/>
                  </a:moveTo>
                  <a:lnTo>
                    <a:pt x="0" y="911948"/>
                  </a:lnTo>
                </a:path>
              </a:pathLst>
            </a:custGeom>
            <a:ln w="12700">
              <a:solidFill>
                <a:srgbClr val="636466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16" name="object 16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2641307" y="3970972"/>
              <a:ext cx="64071" cy="107543"/>
            </a:xfrm>
            <a:prstGeom prst="rect">
              <a:avLst/>
            </a:prstGeom>
          </p:spPr>
        </p:pic>
      </p:grpSp>
      <p:grpSp>
        <p:nvGrpSpPr>
          <p:cNvPr id="17" name="object 17"/>
          <p:cNvGrpSpPr/>
          <p:nvPr/>
        </p:nvGrpSpPr>
        <p:grpSpPr>
          <a:xfrm>
            <a:off x="8794992" y="3030157"/>
            <a:ext cx="511175" cy="667385"/>
            <a:chOff x="3740391" y="3030156"/>
            <a:chExt cx="511175" cy="667385"/>
          </a:xfrm>
        </p:grpSpPr>
        <p:sp>
          <p:nvSpPr>
            <p:cNvPr id="18" name="object 18"/>
            <p:cNvSpPr/>
            <p:nvPr/>
          </p:nvSpPr>
          <p:spPr>
            <a:xfrm>
              <a:off x="3746741" y="3036557"/>
              <a:ext cx="498475" cy="643890"/>
            </a:xfrm>
            <a:custGeom>
              <a:avLst/>
              <a:gdLst/>
              <a:ahLst/>
              <a:cxnLst/>
              <a:rect l="l" t="t" r="r" b="b"/>
              <a:pathLst>
                <a:path w="498475" h="643889">
                  <a:moveTo>
                    <a:pt x="498259" y="0"/>
                  </a:moveTo>
                  <a:lnTo>
                    <a:pt x="498259" y="643686"/>
                  </a:lnTo>
                  <a:lnTo>
                    <a:pt x="0" y="643686"/>
                  </a:lnTo>
                </a:path>
              </a:pathLst>
            </a:custGeom>
            <a:ln w="12700">
              <a:solidFill>
                <a:srgbClr val="010101"/>
              </a:solidFill>
              <a:prstDash val="dash"/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9" name="object 19"/>
            <p:cNvSpPr/>
            <p:nvPr/>
          </p:nvSpPr>
          <p:spPr>
            <a:xfrm>
              <a:off x="3755250" y="3036506"/>
              <a:ext cx="421005" cy="591185"/>
            </a:xfrm>
            <a:custGeom>
              <a:avLst/>
              <a:gdLst/>
              <a:ahLst/>
              <a:cxnLst/>
              <a:rect l="l" t="t" r="r" b="b"/>
              <a:pathLst>
                <a:path w="421004" h="591185">
                  <a:moveTo>
                    <a:pt x="0" y="0"/>
                  </a:moveTo>
                  <a:lnTo>
                    <a:pt x="420687" y="590588"/>
                  </a:lnTo>
                </a:path>
              </a:pathLst>
            </a:custGeom>
            <a:ln w="12700">
              <a:solidFill>
                <a:srgbClr val="636466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20" name="object 20"/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4137329" y="3591039"/>
              <a:ext cx="88480" cy="106184"/>
            </a:xfrm>
            <a:prstGeom prst="rect">
              <a:avLst/>
            </a:prstGeom>
          </p:spPr>
        </p:pic>
      </p:grpSp>
      <p:sp>
        <p:nvSpPr>
          <p:cNvPr id="21" name="object 21"/>
          <p:cNvSpPr/>
          <p:nvPr/>
        </p:nvSpPr>
        <p:spPr>
          <a:xfrm>
            <a:off x="10151770" y="3414585"/>
            <a:ext cx="544830" cy="189230"/>
          </a:xfrm>
          <a:custGeom>
            <a:avLst/>
            <a:gdLst/>
            <a:ahLst/>
            <a:cxnLst/>
            <a:rect l="l" t="t" r="r" b="b"/>
            <a:pathLst>
              <a:path w="544829" h="189229">
                <a:moveTo>
                  <a:pt x="0" y="111137"/>
                </a:moveTo>
                <a:lnTo>
                  <a:pt x="44462" y="111137"/>
                </a:lnTo>
                <a:lnTo>
                  <a:pt x="100012" y="188925"/>
                </a:lnTo>
                <a:lnTo>
                  <a:pt x="100012" y="0"/>
                </a:lnTo>
                <a:lnTo>
                  <a:pt x="544499" y="0"/>
                </a:lnTo>
              </a:path>
            </a:pathLst>
          </a:custGeom>
          <a:ln w="12700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2" name="object 22"/>
          <p:cNvSpPr/>
          <p:nvPr/>
        </p:nvSpPr>
        <p:spPr>
          <a:xfrm>
            <a:off x="10151771" y="3164243"/>
            <a:ext cx="777875" cy="189230"/>
          </a:xfrm>
          <a:custGeom>
            <a:avLst/>
            <a:gdLst/>
            <a:ahLst/>
            <a:cxnLst/>
            <a:rect l="l" t="t" r="r" b="b"/>
            <a:pathLst>
              <a:path w="777875" h="189229">
                <a:moveTo>
                  <a:pt x="0" y="111137"/>
                </a:moveTo>
                <a:lnTo>
                  <a:pt x="44462" y="111137"/>
                </a:lnTo>
                <a:lnTo>
                  <a:pt x="100012" y="188912"/>
                </a:lnTo>
                <a:lnTo>
                  <a:pt x="100012" y="0"/>
                </a:lnTo>
                <a:lnTo>
                  <a:pt x="544499" y="0"/>
                </a:lnTo>
                <a:lnTo>
                  <a:pt x="777862" y="0"/>
                </a:lnTo>
              </a:path>
            </a:pathLst>
          </a:custGeom>
          <a:ln w="12700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3" name="object 23"/>
          <p:cNvSpPr/>
          <p:nvPr/>
        </p:nvSpPr>
        <p:spPr>
          <a:xfrm>
            <a:off x="10151770" y="3674452"/>
            <a:ext cx="544830" cy="189230"/>
          </a:xfrm>
          <a:custGeom>
            <a:avLst/>
            <a:gdLst/>
            <a:ahLst/>
            <a:cxnLst/>
            <a:rect l="l" t="t" r="r" b="b"/>
            <a:pathLst>
              <a:path w="544829" h="189229">
                <a:moveTo>
                  <a:pt x="544499" y="0"/>
                </a:moveTo>
                <a:lnTo>
                  <a:pt x="100012" y="0"/>
                </a:lnTo>
                <a:lnTo>
                  <a:pt x="100012" y="188912"/>
                </a:lnTo>
                <a:lnTo>
                  <a:pt x="44462" y="111137"/>
                </a:lnTo>
                <a:lnTo>
                  <a:pt x="0" y="111137"/>
                </a:lnTo>
              </a:path>
            </a:pathLst>
          </a:custGeom>
          <a:ln w="12700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grpSp>
        <p:nvGrpSpPr>
          <p:cNvPr id="24" name="object 24"/>
          <p:cNvGrpSpPr/>
          <p:nvPr/>
        </p:nvGrpSpPr>
        <p:grpSpPr>
          <a:xfrm>
            <a:off x="8761552" y="2997161"/>
            <a:ext cx="558800" cy="702310"/>
            <a:chOff x="3706952" y="2997161"/>
            <a:chExt cx="558800" cy="702310"/>
          </a:xfrm>
        </p:grpSpPr>
        <p:sp>
          <p:nvSpPr>
            <p:cNvPr id="25" name="object 25"/>
            <p:cNvSpPr/>
            <p:nvPr/>
          </p:nvSpPr>
          <p:spPr>
            <a:xfrm>
              <a:off x="3739057" y="3029127"/>
              <a:ext cx="440690" cy="584200"/>
            </a:xfrm>
            <a:custGeom>
              <a:avLst/>
              <a:gdLst/>
              <a:ahLst/>
              <a:cxnLst/>
              <a:rect l="l" t="t" r="r" b="b"/>
              <a:pathLst>
                <a:path w="440689" h="584200">
                  <a:moveTo>
                    <a:pt x="0" y="584200"/>
                  </a:moveTo>
                  <a:lnTo>
                    <a:pt x="0" y="0"/>
                  </a:lnTo>
                  <a:lnTo>
                    <a:pt x="440270" y="0"/>
                  </a:lnTo>
                </a:path>
              </a:pathLst>
            </a:custGeom>
            <a:ln w="12700">
              <a:solidFill>
                <a:srgbClr val="636466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26" name="object 26"/>
            <p:cNvPicPr/>
            <p:nvPr/>
          </p:nvPicPr>
          <p:blipFill>
            <a:blip r:embed="rId7" cstate="print"/>
            <a:stretch>
              <a:fillRect/>
            </a:stretch>
          </p:blipFill>
          <p:spPr>
            <a:xfrm>
              <a:off x="4157840" y="2997161"/>
              <a:ext cx="107556" cy="64071"/>
            </a:xfrm>
            <a:prstGeom prst="rect">
              <a:avLst/>
            </a:prstGeom>
          </p:spPr>
        </p:pic>
        <p:pic>
          <p:nvPicPr>
            <p:cNvPr id="27" name="object 27"/>
            <p:cNvPicPr/>
            <p:nvPr/>
          </p:nvPicPr>
          <p:blipFill>
            <a:blip r:embed="rId8" cstate="print"/>
            <a:stretch>
              <a:fillRect/>
            </a:stretch>
          </p:blipFill>
          <p:spPr>
            <a:xfrm>
              <a:off x="3706952" y="3591826"/>
              <a:ext cx="64071" cy="107556"/>
            </a:xfrm>
            <a:prstGeom prst="rect">
              <a:avLst/>
            </a:prstGeom>
          </p:spPr>
        </p:pic>
      </p:grpSp>
      <p:sp>
        <p:nvSpPr>
          <p:cNvPr id="28" name="object 28"/>
          <p:cNvSpPr txBox="1"/>
          <p:nvPr/>
        </p:nvSpPr>
        <p:spPr>
          <a:xfrm>
            <a:off x="7957870" y="488033"/>
            <a:ext cx="4079240" cy="5740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>
              <a:lnSpc>
                <a:spcPct val="126299"/>
              </a:lnSpc>
              <a:spcBef>
                <a:spcPts val="100"/>
              </a:spcBef>
            </a:pPr>
            <a:r>
              <a:rPr sz="950" spc="20" dirty="0">
                <a:latin typeface="Microsoft Sans Serif"/>
                <a:cs typeface="Microsoft Sans Serif"/>
              </a:rPr>
              <a:t>La.corriente.total.para.el.circuito.puede.calcularse.como.se.muestra.en. </a:t>
            </a:r>
            <a:r>
              <a:rPr sz="950" spc="-240" dirty="0">
                <a:latin typeface="Microsoft Sans Serif"/>
                <a:cs typeface="Microsoft Sans Serif"/>
              </a:rPr>
              <a:t> </a:t>
            </a:r>
            <a:r>
              <a:rPr sz="950" spc="25" dirty="0">
                <a:latin typeface="Microsoft Sans Serif"/>
                <a:cs typeface="Microsoft Sans Serif"/>
              </a:rPr>
              <a:t>el.siguiente.ejemplo..Una </a:t>
            </a:r>
            <a:r>
              <a:rPr sz="950" spc="20" dirty="0">
                <a:latin typeface="Microsoft Sans Serif"/>
                <a:cs typeface="Microsoft Sans Serif"/>
              </a:rPr>
              <a:t>vez.conocida.la.corriente.total,.la. </a:t>
            </a:r>
            <a:r>
              <a:rPr sz="950" spc="25" dirty="0">
                <a:latin typeface="Microsoft Sans Serif"/>
                <a:cs typeface="Microsoft Sans Serif"/>
              </a:rPr>
              <a:t> </a:t>
            </a:r>
            <a:r>
              <a:rPr sz="950" spc="20" dirty="0">
                <a:latin typeface="Microsoft Sans Serif"/>
                <a:cs typeface="Microsoft Sans Serif"/>
              </a:rPr>
              <a:t>la.impedancia.total.se.calcula.usando.la.ley.de.Ohm.</a:t>
            </a:r>
            <a:endParaRPr sz="950">
              <a:latin typeface="Microsoft Sans Serif"/>
              <a:cs typeface="Microsoft Sans Serif"/>
            </a:endParaRPr>
          </a:p>
        </p:txBody>
      </p:sp>
      <p:sp>
        <p:nvSpPr>
          <p:cNvPr id="64" name="object 64"/>
          <p:cNvSpPr txBox="1">
            <a:spLocks noGrp="1"/>
          </p:cNvSpPr>
          <p:nvPr>
            <p:ph type="sldNum" sz="quarter" idx="7"/>
          </p:nvPr>
        </p:nvSpPr>
        <p:spPr>
          <a:xfrm>
            <a:off x="19020783" y="9462820"/>
            <a:ext cx="577061" cy="207749"/>
          </a:xfrm>
          <a:prstGeom prst="rect">
            <a:avLst/>
          </a:prstGeom>
        </p:spPr>
        <p:txBody>
          <a:bodyPr vert="horz" wrap="square" lIns="0" tIns="22860" rIns="0" bIns="0" rtlCol="0">
            <a:spAutoFit/>
          </a:bodyPr>
          <a:lstStyle/>
          <a:p>
            <a:pPr marL="38100">
              <a:spcBef>
                <a:spcPts val="180"/>
              </a:spcBef>
            </a:pPr>
            <a:fld id="{81D60167-4931-47E6-BA6A-407CBD079E47}" type="slidenum">
              <a:rPr spc="15" dirty="0"/>
              <a:pPr marL="38100">
                <a:spcBef>
                  <a:spcPts val="180"/>
                </a:spcBef>
              </a:pPr>
              <a:t>42</a:t>
            </a:fld>
            <a:endParaRPr spc="15" dirty="0"/>
          </a:p>
        </p:txBody>
      </p:sp>
      <p:sp>
        <p:nvSpPr>
          <p:cNvPr id="29" name="object 29"/>
          <p:cNvSpPr txBox="1"/>
          <p:nvPr/>
        </p:nvSpPr>
        <p:spPr>
          <a:xfrm>
            <a:off x="9810788" y="1516573"/>
            <a:ext cx="104775" cy="166712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1000" spc="-105" dirty="0">
                <a:latin typeface="Microsoft Sans Serif"/>
                <a:cs typeface="Microsoft Sans Serif"/>
              </a:rPr>
              <a:t>R</a:t>
            </a:r>
            <a:endParaRPr sz="1000">
              <a:latin typeface="Microsoft Sans Serif"/>
              <a:cs typeface="Microsoft Sans Serif"/>
            </a:endParaRPr>
          </a:p>
        </p:txBody>
      </p:sp>
      <p:sp>
        <p:nvSpPr>
          <p:cNvPr id="30" name="object 30"/>
          <p:cNvSpPr txBox="1"/>
          <p:nvPr/>
        </p:nvSpPr>
        <p:spPr>
          <a:xfrm>
            <a:off x="9751415" y="1684220"/>
            <a:ext cx="230504" cy="166712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1000" spc="15" dirty="0">
                <a:latin typeface="Microsoft Sans Serif"/>
                <a:cs typeface="Microsoft Sans Serif"/>
              </a:rPr>
              <a:t>4</a:t>
            </a:r>
            <a:r>
              <a:rPr sz="1000" spc="-10" dirty="0">
                <a:latin typeface="Microsoft Sans Serif"/>
                <a:cs typeface="Microsoft Sans Serif"/>
              </a:rPr>
              <a:t> </a:t>
            </a:r>
            <a:r>
              <a:rPr sz="1000" dirty="0">
                <a:latin typeface="Microsoft Sans Serif"/>
                <a:cs typeface="Microsoft Sans Serif"/>
              </a:rPr>
              <a:t>Ω</a:t>
            </a:r>
            <a:endParaRPr sz="1000">
              <a:latin typeface="Microsoft Sans Serif"/>
              <a:cs typeface="Microsoft Sans Serif"/>
            </a:endParaRPr>
          </a:p>
        </p:txBody>
      </p:sp>
      <p:sp>
        <p:nvSpPr>
          <p:cNvPr id="31" name="object 31"/>
          <p:cNvSpPr txBox="1"/>
          <p:nvPr/>
        </p:nvSpPr>
        <p:spPr>
          <a:xfrm>
            <a:off x="10380154" y="1684220"/>
            <a:ext cx="230504" cy="166712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1000" spc="15" dirty="0">
                <a:latin typeface="Microsoft Sans Serif"/>
                <a:cs typeface="Microsoft Sans Serif"/>
              </a:rPr>
              <a:t>6</a:t>
            </a:r>
            <a:r>
              <a:rPr sz="1000" spc="-10" dirty="0">
                <a:latin typeface="Microsoft Sans Serif"/>
                <a:cs typeface="Microsoft Sans Serif"/>
              </a:rPr>
              <a:t> </a:t>
            </a:r>
            <a:r>
              <a:rPr sz="1000" dirty="0">
                <a:latin typeface="Microsoft Sans Serif"/>
                <a:cs typeface="Microsoft Sans Serif"/>
              </a:rPr>
              <a:t>Ω</a:t>
            </a:r>
            <a:endParaRPr sz="1000">
              <a:latin typeface="Microsoft Sans Serif"/>
              <a:cs typeface="Microsoft Sans Serif"/>
            </a:endParaRPr>
          </a:p>
        </p:txBody>
      </p:sp>
      <p:sp>
        <p:nvSpPr>
          <p:cNvPr id="32" name="object 32"/>
          <p:cNvSpPr txBox="1"/>
          <p:nvPr/>
        </p:nvSpPr>
        <p:spPr>
          <a:xfrm>
            <a:off x="10392957" y="1516573"/>
            <a:ext cx="202565" cy="166712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38100">
              <a:spcBef>
                <a:spcPts val="100"/>
              </a:spcBef>
            </a:pPr>
            <a:r>
              <a:rPr sz="1000" spc="-55" dirty="0">
                <a:latin typeface="Microsoft Sans Serif"/>
                <a:cs typeface="Microsoft Sans Serif"/>
              </a:rPr>
              <a:t>X</a:t>
            </a:r>
            <a:r>
              <a:rPr sz="900" spc="-82" baseline="-32407" dirty="0">
                <a:latin typeface="Microsoft Sans Serif"/>
                <a:cs typeface="Microsoft Sans Serif"/>
              </a:rPr>
              <a:t>C</a:t>
            </a:r>
            <a:endParaRPr sz="900" baseline="-32407">
              <a:latin typeface="Microsoft Sans Serif"/>
              <a:cs typeface="Microsoft Sans Serif"/>
            </a:endParaRPr>
          </a:p>
        </p:txBody>
      </p:sp>
      <p:sp>
        <p:nvSpPr>
          <p:cNvPr id="33" name="object 33"/>
          <p:cNvSpPr txBox="1"/>
          <p:nvPr/>
        </p:nvSpPr>
        <p:spPr>
          <a:xfrm>
            <a:off x="10905389" y="1501313"/>
            <a:ext cx="281305" cy="36131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38100" marR="30480" indent="41910">
              <a:lnSpc>
                <a:spcPct val="110000"/>
              </a:lnSpc>
              <a:spcBef>
                <a:spcPts val="100"/>
              </a:spcBef>
            </a:pPr>
            <a:r>
              <a:rPr sz="1000" spc="-40" dirty="0">
                <a:latin typeface="Microsoft Sans Serif"/>
                <a:cs typeface="Microsoft Sans Serif"/>
              </a:rPr>
              <a:t>X</a:t>
            </a:r>
            <a:r>
              <a:rPr sz="900" spc="-60" baseline="-32407" dirty="0">
                <a:latin typeface="Microsoft Sans Serif"/>
                <a:cs typeface="Microsoft Sans Serif"/>
              </a:rPr>
              <a:t>L </a:t>
            </a:r>
            <a:r>
              <a:rPr sz="900" spc="-52" baseline="-32407" dirty="0">
                <a:latin typeface="Microsoft Sans Serif"/>
                <a:cs typeface="Microsoft Sans Serif"/>
              </a:rPr>
              <a:t> </a:t>
            </a:r>
            <a:r>
              <a:rPr sz="1000" spc="15" dirty="0">
                <a:latin typeface="Microsoft Sans Serif"/>
                <a:cs typeface="Microsoft Sans Serif"/>
              </a:rPr>
              <a:t>2</a:t>
            </a:r>
            <a:r>
              <a:rPr sz="1000" spc="-10" dirty="0">
                <a:latin typeface="Microsoft Sans Serif"/>
                <a:cs typeface="Microsoft Sans Serif"/>
              </a:rPr>
              <a:t> </a:t>
            </a:r>
            <a:r>
              <a:rPr sz="1000" dirty="0">
                <a:latin typeface="Microsoft Sans Serif"/>
                <a:cs typeface="Microsoft Sans Serif"/>
              </a:rPr>
              <a:t>Ω</a:t>
            </a:r>
            <a:endParaRPr sz="1000">
              <a:latin typeface="Microsoft Sans Serif"/>
              <a:cs typeface="Microsoft Sans Serif"/>
            </a:endParaRPr>
          </a:p>
        </p:txBody>
      </p:sp>
      <p:sp>
        <p:nvSpPr>
          <p:cNvPr id="34" name="object 34"/>
          <p:cNvSpPr txBox="1"/>
          <p:nvPr/>
        </p:nvSpPr>
        <p:spPr>
          <a:xfrm>
            <a:off x="8480203" y="1661035"/>
            <a:ext cx="455295" cy="89768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500" spc="30" dirty="0">
                <a:latin typeface="Microsoft Sans Serif"/>
                <a:cs typeface="Microsoft Sans Serif"/>
              </a:rPr>
              <a:t>mi</a:t>
            </a:r>
            <a:r>
              <a:rPr sz="500" spc="-5" dirty="0">
                <a:latin typeface="Microsoft Sans Serif"/>
                <a:cs typeface="Microsoft Sans Serif"/>
              </a:rPr>
              <a:t> </a:t>
            </a:r>
            <a:r>
              <a:rPr sz="500" spc="-10" dirty="0">
                <a:latin typeface="Microsoft Sans Serif"/>
                <a:cs typeface="Microsoft Sans Serif"/>
              </a:rPr>
              <a:t>=</a:t>
            </a:r>
            <a:r>
              <a:rPr sz="500" spc="-5" dirty="0">
                <a:latin typeface="Microsoft Sans Serif"/>
                <a:cs typeface="Microsoft Sans Serif"/>
              </a:rPr>
              <a:t> </a:t>
            </a:r>
            <a:r>
              <a:rPr sz="500" spc="5" dirty="0">
                <a:latin typeface="Microsoft Sans Serif"/>
                <a:cs typeface="Microsoft Sans Serif"/>
              </a:rPr>
              <a:t>24</a:t>
            </a:r>
            <a:r>
              <a:rPr sz="500" spc="-5" dirty="0">
                <a:latin typeface="Microsoft Sans Serif"/>
                <a:cs typeface="Microsoft Sans Serif"/>
              </a:rPr>
              <a:t> </a:t>
            </a:r>
            <a:r>
              <a:rPr sz="500" spc="15" dirty="0">
                <a:latin typeface="Microsoft Sans Serif"/>
                <a:cs typeface="Microsoft Sans Serif"/>
              </a:rPr>
              <a:t>voltios</a:t>
            </a:r>
            <a:endParaRPr sz="500">
              <a:latin typeface="Microsoft Sans Serif"/>
              <a:cs typeface="Microsoft Sans Serif"/>
            </a:endParaRPr>
          </a:p>
        </p:txBody>
      </p:sp>
      <p:sp>
        <p:nvSpPr>
          <p:cNvPr id="35" name="object 35"/>
          <p:cNvSpPr txBox="1"/>
          <p:nvPr/>
        </p:nvSpPr>
        <p:spPr>
          <a:xfrm>
            <a:off x="8554096" y="2300092"/>
            <a:ext cx="230504" cy="166712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1000" spc="15" dirty="0">
                <a:latin typeface="Microsoft Sans Serif"/>
                <a:cs typeface="Microsoft Sans Serif"/>
              </a:rPr>
              <a:t>4</a:t>
            </a:r>
            <a:r>
              <a:rPr sz="1000" spc="-10" dirty="0">
                <a:latin typeface="Microsoft Sans Serif"/>
                <a:cs typeface="Microsoft Sans Serif"/>
              </a:rPr>
              <a:t> </a:t>
            </a:r>
            <a:r>
              <a:rPr sz="1000" dirty="0">
                <a:latin typeface="Microsoft Sans Serif"/>
                <a:cs typeface="Microsoft Sans Serif"/>
              </a:rPr>
              <a:t>Ω</a:t>
            </a:r>
            <a:endParaRPr sz="1000">
              <a:latin typeface="Microsoft Sans Serif"/>
              <a:cs typeface="Microsoft Sans Serif"/>
            </a:endParaRPr>
          </a:p>
        </p:txBody>
      </p:sp>
      <p:sp>
        <p:nvSpPr>
          <p:cNvPr id="36" name="object 36"/>
          <p:cNvSpPr txBox="1"/>
          <p:nvPr/>
        </p:nvSpPr>
        <p:spPr>
          <a:xfrm>
            <a:off x="8388239" y="2214290"/>
            <a:ext cx="1007110" cy="166712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38100">
              <a:spcBef>
                <a:spcPts val="100"/>
              </a:spcBef>
            </a:pPr>
            <a:r>
              <a:rPr sz="1500" spc="-22" baseline="-8333" dirty="0">
                <a:latin typeface="Microsoft Sans Serif"/>
                <a:cs typeface="Microsoft Sans Serif"/>
              </a:rPr>
              <a:t>= </a:t>
            </a:r>
            <a:r>
              <a:rPr sz="1500" spc="-120" baseline="-8333" dirty="0">
                <a:latin typeface="Microsoft Sans Serif"/>
                <a:cs typeface="Microsoft Sans Serif"/>
              </a:rPr>
              <a:t> </a:t>
            </a:r>
            <a:r>
              <a:rPr sz="1500" u="sng" spc="-22" baseline="27777" dirty="0">
                <a:uFill>
                  <a:solidFill>
                    <a:srgbClr val="000000"/>
                  </a:solidFill>
                </a:uFill>
                <a:latin typeface="Microsoft Sans Serif"/>
                <a:cs typeface="Microsoft Sans Serif"/>
              </a:rPr>
              <a:t>24V</a:t>
            </a:r>
            <a:r>
              <a:rPr sz="1500" baseline="27777" dirty="0">
                <a:latin typeface="Microsoft Sans Serif"/>
                <a:cs typeface="Microsoft Sans Serif"/>
              </a:rPr>
              <a:t> </a:t>
            </a:r>
            <a:r>
              <a:rPr sz="1500" spc="-75" baseline="27777" dirty="0">
                <a:latin typeface="Microsoft Sans Serif"/>
                <a:cs typeface="Microsoft Sans Serif"/>
              </a:rPr>
              <a:t> </a:t>
            </a:r>
            <a:r>
              <a:rPr sz="950" spc="-15" dirty="0">
                <a:latin typeface="Microsoft Sans Serif"/>
                <a:cs typeface="Microsoft Sans Serif"/>
              </a:rPr>
              <a:t>=</a:t>
            </a:r>
            <a:r>
              <a:rPr sz="950" spc="-10" dirty="0">
                <a:latin typeface="Microsoft Sans Serif"/>
                <a:cs typeface="Microsoft Sans Serif"/>
              </a:rPr>
              <a:t> </a:t>
            </a:r>
            <a:r>
              <a:rPr sz="950" spc="15" dirty="0">
                <a:latin typeface="Microsoft Sans Serif"/>
                <a:cs typeface="Microsoft Sans Serif"/>
              </a:rPr>
              <a:t>6</a:t>
            </a:r>
            <a:r>
              <a:rPr sz="950" spc="-10" dirty="0">
                <a:latin typeface="Microsoft Sans Serif"/>
                <a:cs typeface="Microsoft Sans Serif"/>
              </a:rPr>
              <a:t> </a:t>
            </a:r>
            <a:r>
              <a:rPr sz="950" spc="15" dirty="0">
                <a:latin typeface="Microsoft Sans Serif"/>
                <a:cs typeface="Microsoft Sans Serif"/>
              </a:rPr>
              <a:t>IA</a:t>
            </a:r>
            <a:r>
              <a:rPr sz="950" spc="-10" dirty="0">
                <a:latin typeface="Microsoft Sans Serif"/>
                <a:cs typeface="Microsoft Sans Serif"/>
              </a:rPr>
              <a:t> </a:t>
            </a:r>
            <a:r>
              <a:rPr sz="950" spc="-15" dirty="0">
                <a:latin typeface="Microsoft Sans Serif"/>
                <a:cs typeface="Microsoft Sans Serif"/>
              </a:rPr>
              <a:t>=</a:t>
            </a:r>
            <a:r>
              <a:rPr sz="950" spc="-45" dirty="0">
                <a:latin typeface="Microsoft Sans Serif"/>
                <a:cs typeface="Microsoft Sans Serif"/>
              </a:rPr>
              <a:t> </a:t>
            </a:r>
            <a:r>
              <a:rPr sz="900" spc="-600" baseline="-23148" dirty="0">
                <a:latin typeface="Microsoft Sans Serif"/>
                <a:cs typeface="Microsoft Sans Serif"/>
              </a:rPr>
              <a:t>C</a:t>
            </a:r>
            <a:r>
              <a:rPr sz="950" spc="-110" dirty="0">
                <a:latin typeface="Microsoft Sans Serif"/>
                <a:cs typeface="Microsoft Sans Serif"/>
              </a:rPr>
              <a:t>E</a:t>
            </a:r>
            <a:endParaRPr sz="950">
              <a:latin typeface="Microsoft Sans Serif"/>
              <a:cs typeface="Microsoft Sans Serif"/>
            </a:endParaRPr>
          </a:p>
        </p:txBody>
      </p:sp>
      <p:sp>
        <p:nvSpPr>
          <p:cNvPr id="37" name="object 37"/>
          <p:cNvSpPr txBox="1"/>
          <p:nvPr/>
        </p:nvSpPr>
        <p:spPr>
          <a:xfrm>
            <a:off x="9623081" y="2225609"/>
            <a:ext cx="774700" cy="166712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38100">
              <a:spcBef>
                <a:spcPts val="100"/>
              </a:spcBef>
            </a:pPr>
            <a:r>
              <a:rPr sz="1000" spc="-15" dirty="0">
                <a:latin typeface="Microsoft Sans Serif"/>
                <a:cs typeface="Microsoft Sans Serif"/>
              </a:rPr>
              <a:t>= </a:t>
            </a:r>
            <a:r>
              <a:rPr sz="1000" spc="-30" dirty="0">
                <a:latin typeface="Microsoft Sans Serif"/>
                <a:cs typeface="Microsoft Sans Serif"/>
              </a:rPr>
              <a:t> </a:t>
            </a:r>
            <a:r>
              <a:rPr sz="1500" u="sng" spc="22" baseline="36111" dirty="0">
                <a:uFill>
                  <a:solidFill>
                    <a:srgbClr val="010101"/>
                  </a:solidFill>
                </a:uFill>
                <a:latin typeface="Microsoft Sans Serif"/>
                <a:cs typeface="Microsoft Sans Serif"/>
              </a:rPr>
              <a:t>24</a:t>
            </a:r>
            <a:r>
              <a:rPr sz="1500" u="sng" spc="-209" baseline="36111" dirty="0">
                <a:uFill>
                  <a:solidFill>
                    <a:srgbClr val="010101"/>
                  </a:solidFill>
                </a:uFill>
                <a:latin typeface="Microsoft Sans Serif"/>
                <a:cs typeface="Microsoft Sans Serif"/>
              </a:rPr>
              <a:t> </a:t>
            </a:r>
            <a:r>
              <a:rPr sz="1500" u="sng" spc="-104" baseline="36111" dirty="0">
                <a:uFill>
                  <a:solidFill>
                    <a:srgbClr val="010101"/>
                  </a:solidFill>
                </a:uFill>
                <a:latin typeface="Microsoft Sans Serif"/>
                <a:cs typeface="Microsoft Sans Serif"/>
              </a:rPr>
              <a:t>V</a:t>
            </a:r>
            <a:r>
              <a:rPr sz="1500" baseline="36111" dirty="0">
                <a:latin typeface="Microsoft Sans Serif"/>
                <a:cs typeface="Microsoft Sans Serif"/>
              </a:rPr>
              <a:t> </a:t>
            </a:r>
            <a:r>
              <a:rPr sz="1500" spc="-44" baseline="36111" dirty="0">
                <a:latin typeface="Microsoft Sans Serif"/>
                <a:cs typeface="Microsoft Sans Serif"/>
              </a:rPr>
              <a:t> </a:t>
            </a:r>
            <a:r>
              <a:rPr sz="1500" spc="-22" baseline="5555" dirty="0">
                <a:latin typeface="Microsoft Sans Serif"/>
                <a:cs typeface="Microsoft Sans Serif"/>
              </a:rPr>
              <a:t>=</a:t>
            </a:r>
            <a:r>
              <a:rPr sz="1500" spc="-15" baseline="5555" dirty="0">
                <a:latin typeface="Microsoft Sans Serif"/>
                <a:cs typeface="Microsoft Sans Serif"/>
              </a:rPr>
              <a:t> 4A</a:t>
            </a:r>
            <a:endParaRPr sz="1500" baseline="5555">
              <a:latin typeface="Microsoft Sans Serif"/>
              <a:cs typeface="Microsoft Sans Serif"/>
            </a:endParaRPr>
          </a:p>
        </p:txBody>
      </p:sp>
      <p:sp>
        <p:nvSpPr>
          <p:cNvPr id="38" name="object 38"/>
          <p:cNvSpPr txBox="1"/>
          <p:nvPr/>
        </p:nvSpPr>
        <p:spPr>
          <a:xfrm>
            <a:off x="9478188" y="2305360"/>
            <a:ext cx="579755" cy="166712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38100">
              <a:spcBef>
                <a:spcPts val="100"/>
              </a:spcBef>
              <a:tabLst>
                <a:tab pos="335915" algn="l"/>
              </a:tabLst>
            </a:pPr>
            <a:r>
              <a:rPr sz="1000" spc="-55" dirty="0">
                <a:latin typeface="Microsoft Sans Serif"/>
                <a:cs typeface="Microsoft Sans Serif"/>
              </a:rPr>
              <a:t>X</a:t>
            </a:r>
            <a:r>
              <a:rPr sz="900" spc="-82" baseline="-32407" dirty="0">
                <a:latin typeface="Microsoft Sans Serif"/>
                <a:cs typeface="Microsoft Sans Serif"/>
              </a:rPr>
              <a:t>C	</a:t>
            </a:r>
            <a:r>
              <a:rPr sz="1000" spc="15" dirty="0">
                <a:latin typeface="Microsoft Sans Serif"/>
                <a:cs typeface="Microsoft Sans Serif"/>
              </a:rPr>
              <a:t>6</a:t>
            </a:r>
            <a:r>
              <a:rPr sz="1000" spc="-55" dirty="0">
                <a:latin typeface="Microsoft Sans Serif"/>
                <a:cs typeface="Microsoft Sans Serif"/>
              </a:rPr>
              <a:t> </a:t>
            </a:r>
            <a:r>
              <a:rPr sz="1000" dirty="0">
                <a:latin typeface="Microsoft Sans Serif"/>
                <a:cs typeface="Microsoft Sans Serif"/>
              </a:rPr>
              <a:t>Ω</a:t>
            </a:r>
            <a:endParaRPr sz="1000">
              <a:latin typeface="Microsoft Sans Serif"/>
              <a:cs typeface="Microsoft Sans Serif"/>
            </a:endParaRPr>
          </a:p>
        </p:txBody>
      </p:sp>
      <p:sp>
        <p:nvSpPr>
          <p:cNvPr id="39" name="object 39"/>
          <p:cNvSpPr txBox="1"/>
          <p:nvPr/>
        </p:nvSpPr>
        <p:spPr>
          <a:xfrm>
            <a:off x="10636111" y="2144424"/>
            <a:ext cx="1238885" cy="166712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38100">
              <a:spcBef>
                <a:spcPts val="100"/>
              </a:spcBef>
            </a:pPr>
            <a:r>
              <a:rPr sz="1500" spc="-37" baseline="-25000" dirty="0">
                <a:latin typeface="Microsoft Sans Serif"/>
                <a:cs typeface="Microsoft Sans Serif"/>
              </a:rPr>
              <a:t>I</a:t>
            </a:r>
            <a:r>
              <a:rPr sz="900" spc="-37" baseline="-74074" dirty="0">
                <a:latin typeface="Microsoft Sans Serif"/>
                <a:cs typeface="Microsoft Sans Serif"/>
              </a:rPr>
              <a:t>L</a:t>
            </a:r>
            <a:r>
              <a:rPr sz="900" spc="-22" baseline="-74074" dirty="0">
                <a:latin typeface="Microsoft Sans Serif"/>
                <a:cs typeface="Microsoft Sans Serif"/>
              </a:rPr>
              <a:t> </a:t>
            </a:r>
            <a:r>
              <a:rPr sz="1500" spc="-22" baseline="-25000" dirty="0">
                <a:latin typeface="Microsoft Sans Serif"/>
                <a:cs typeface="Microsoft Sans Serif"/>
              </a:rPr>
              <a:t>=</a:t>
            </a:r>
            <a:r>
              <a:rPr sz="1500" spc="555" baseline="-25000" dirty="0">
                <a:latin typeface="Microsoft Sans Serif"/>
                <a:cs typeface="Microsoft Sans Serif"/>
              </a:rPr>
              <a:t> </a:t>
            </a:r>
            <a:r>
              <a:rPr sz="1000" u="sng" spc="15" dirty="0">
                <a:uFill>
                  <a:solidFill>
                    <a:srgbClr val="000000"/>
                  </a:solidFill>
                </a:uFill>
                <a:latin typeface="Microsoft Sans Serif"/>
                <a:cs typeface="Microsoft Sans Serif"/>
              </a:rPr>
              <a:t>mi</a:t>
            </a:r>
            <a:r>
              <a:rPr sz="1500" spc="22" baseline="-30555" dirty="0">
                <a:latin typeface="Microsoft Sans Serif"/>
                <a:cs typeface="Microsoft Sans Serif"/>
              </a:rPr>
              <a:t>=</a:t>
            </a:r>
            <a:r>
              <a:rPr sz="1500" spc="270" baseline="-30555" dirty="0">
                <a:latin typeface="Microsoft Sans Serif"/>
                <a:cs typeface="Microsoft Sans Serif"/>
              </a:rPr>
              <a:t> </a:t>
            </a:r>
            <a:r>
              <a:rPr sz="1000" u="sng" spc="15" dirty="0">
                <a:uFill>
                  <a:solidFill>
                    <a:srgbClr val="000000"/>
                  </a:solidFill>
                </a:uFill>
                <a:latin typeface="Microsoft Sans Serif"/>
                <a:cs typeface="Microsoft Sans Serif"/>
              </a:rPr>
              <a:t>24</a:t>
            </a:r>
            <a:r>
              <a:rPr sz="1000" spc="-20" dirty="0">
                <a:latin typeface="Microsoft Sans Serif"/>
                <a:cs typeface="Microsoft Sans Serif"/>
              </a:rPr>
              <a:t> </a:t>
            </a:r>
            <a:r>
              <a:rPr sz="1000" spc="-70" dirty="0">
                <a:latin typeface="Microsoft Sans Serif"/>
                <a:cs typeface="Microsoft Sans Serif"/>
              </a:rPr>
              <a:t>V</a:t>
            </a:r>
            <a:r>
              <a:rPr sz="1000" spc="140" dirty="0">
                <a:latin typeface="Microsoft Sans Serif"/>
                <a:cs typeface="Microsoft Sans Serif"/>
              </a:rPr>
              <a:t> </a:t>
            </a:r>
            <a:r>
              <a:rPr sz="1425" spc="-22" baseline="-32163" dirty="0">
                <a:latin typeface="Microsoft Sans Serif"/>
                <a:cs typeface="Microsoft Sans Serif"/>
              </a:rPr>
              <a:t>= </a:t>
            </a:r>
            <a:r>
              <a:rPr sz="1425" baseline="-32163" dirty="0">
                <a:latin typeface="Microsoft Sans Serif"/>
                <a:cs typeface="Microsoft Sans Serif"/>
              </a:rPr>
              <a:t>12A</a:t>
            </a:r>
            <a:endParaRPr sz="1425" baseline="-32163">
              <a:latin typeface="Microsoft Sans Serif"/>
              <a:cs typeface="Microsoft Sans Serif"/>
            </a:endParaRPr>
          </a:p>
        </p:txBody>
      </p:sp>
      <p:sp>
        <p:nvSpPr>
          <p:cNvPr id="40" name="object 40"/>
          <p:cNvSpPr txBox="1"/>
          <p:nvPr/>
        </p:nvSpPr>
        <p:spPr>
          <a:xfrm>
            <a:off x="10881335" y="2305360"/>
            <a:ext cx="603885" cy="166712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38100">
              <a:spcBef>
                <a:spcPts val="100"/>
              </a:spcBef>
              <a:tabLst>
                <a:tab pos="360045" algn="l"/>
              </a:tabLst>
            </a:pPr>
            <a:r>
              <a:rPr sz="1000" spc="-40" dirty="0">
                <a:latin typeface="Microsoft Sans Serif"/>
                <a:cs typeface="Microsoft Sans Serif"/>
              </a:rPr>
              <a:t>X</a:t>
            </a:r>
            <a:r>
              <a:rPr sz="900" spc="-60" baseline="-32407" dirty="0">
                <a:latin typeface="Microsoft Sans Serif"/>
                <a:cs typeface="Microsoft Sans Serif"/>
              </a:rPr>
              <a:t>L	</a:t>
            </a:r>
            <a:r>
              <a:rPr sz="1000" spc="15" dirty="0">
                <a:latin typeface="Microsoft Sans Serif"/>
                <a:cs typeface="Microsoft Sans Serif"/>
              </a:rPr>
              <a:t>2</a:t>
            </a:r>
            <a:r>
              <a:rPr sz="1000" spc="-55" dirty="0">
                <a:latin typeface="Microsoft Sans Serif"/>
                <a:cs typeface="Microsoft Sans Serif"/>
              </a:rPr>
              <a:t> </a:t>
            </a:r>
            <a:r>
              <a:rPr sz="1000" dirty="0">
                <a:latin typeface="Microsoft Sans Serif"/>
                <a:cs typeface="Microsoft Sans Serif"/>
              </a:rPr>
              <a:t>Ω</a:t>
            </a:r>
            <a:endParaRPr sz="1000">
              <a:latin typeface="Microsoft Sans Serif"/>
              <a:cs typeface="Microsoft Sans Serif"/>
            </a:endParaRPr>
          </a:p>
        </p:txBody>
      </p:sp>
      <p:sp>
        <p:nvSpPr>
          <p:cNvPr id="41" name="object 41"/>
          <p:cNvSpPr txBox="1"/>
          <p:nvPr/>
        </p:nvSpPr>
        <p:spPr>
          <a:xfrm>
            <a:off x="8254350" y="2317969"/>
            <a:ext cx="104775" cy="166712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1000" spc="-105" dirty="0">
                <a:latin typeface="Microsoft Sans Serif"/>
                <a:cs typeface="Microsoft Sans Serif"/>
              </a:rPr>
              <a:t>R</a:t>
            </a:r>
            <a:endParaRPr sz="1000">
              <a:latin typeface="Microsoft Sans Serif"/>
              <a:cs typeface="Microsoft Sans Serif"/>
            </a:endParaRPr>
          </a:p>
        </p:txBody>
      </p:sp>
      <p:sp>
        <p:nvSpPr>
          <p:cNvPr id="42" name="object 42"/>
          <p:cNvSpPr txBox="1"/>
          <p:nvPr/>
        </p:nvSpPr>
        <p:spPr>
          <a:xfrm>
            <a:off x="7939695" y="2244846"/>
            <a:ext cx="421640" cy="13593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38100">
              <a:spcBef>
                <a:spcPts val="100"/>
              </a:spcBef>
            </a:pPr>
            <a:r>
              <a:rPr sz="800" spc="-145" dirty="0">
                <a:latin typeface="Microsoft Sans Serif"/>
                <a:cs typeface="Microsoft Sans Serif"/>
              </a:rPr>
              <a:t>y</a:t>
            </a:r>
            <a:r>
              <a:rPr sz="900" spc="-434" baseline="-32407" dirty="0">
                <a:latin typeface="Microsoft Sans Serif"/>
                <a:cs typeface="Microsoft Sans Serif"/>
              </a:rPr>
              <a:t>R</a:t>
            </a:r>
            <a:r>
              <a:rPr sz="800" spc="35" dirty="0">
                <a:latin typeface="Microsoft Sans Serif"/>
                <a:cs typeface="Microsoft Sans Serif"/>
              </a:rPr>
              <a:t>o</a:t>
            </a:r>
            <a:r>
              <a:rPr sz="800" spc="-5" dirty="0">
                <a:latin typeface="Microsoft Sans Serif"/>
                <a:cs typeface="Microsoft Sans Serif"/>
              </a:rPr>
              <a:t> </a:t>
            </a:r>
            <a:r>
              <a:rPr sz="800" spc="-10" dirty="0">
                <a:latin typeface="Microsoft Sans Serif"/>
                <a:cs typeface="Microsoft Sans Serif"/>
              </a:rPr>
              <a:t>=</a:t>
            </a:r>
            <a:r>
              <a:rPr sz="800" spc="-5" dirty="0">
                <a:latin typeface="Microsoft Sans Serif"/>
                <a:cs typeface="Microsoft Sans Serif"/>
              </a:rPr>
              <a:t> </a:t>
            </a:r>
            <a:r>
              <a:rPr sz="800" spc="80" dirty="0">
                <a:latin typeface="Microsoft Sans Serif"/>
                <a:cs typeface="Microsoft Sans Serif"/>
              </a:rPr>
              <a:t>m</a:t>
            </a:r>
            <a:r>
              <a:rPr sz="800" strike="sngStrike" spc="20" dirty="0">
                <a:latin typeface="Microsoft Sans Serif"/>
                <a:cs typeface="Microsoft Sans Serif"/>
              </a:rPr>
              <a:t>i</a:t>
            </a:r>
            <a:endParaRPr sz="800">
              <a:latin typeface="Microsoft Sans Serif"/>
              <a:cs typeface="Microsoft Sans Serif"/>
            </a:endParaRPr>
          </a:p>
        </p:txBody>
      </p:sp>
      <p:sp>
        <p:nvSpPr>
          <p:cNvPr id="43" name="object 43"/>
          <p:cNvSpPr txBox="1"/>
          <p:nvPr/>
        </p:nvSpPr>
        <p:spPr>
          <a:xfrm>
            <a:off x="7468958" y="2539991"/>
            <a:ext cx="453390" cy="166712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38100">
              <a:spcBef>
                <a:spcPts val="100"/>
              </a:spcBef>
            </a:pPr>
            <a:r>
              <a:rPr sz="1000" spc="-40" dirty="0">
                <a:latin typeface="Microsoft Sans Serif"/>
                <a:cs typeface="Microsoft Sans Serif"/>
              </a:rPr>
              <a:t>I</a:t>
            </a:r>
            <a:r>
              <a:rPr sz="900" spc="-60" baseline="-32407" dirty="0">
                <a:latin typeface="Microsoft Sans Serif"/>
                <a:cs typeface="Microsoft Sans Serif"/>
              </a:rPr>
              <a:t>C</a:t>
            </a:r>
            <a:r>
              <a:rPr sz="900" spc="-22" baseline="-32407" dirty="0">
                <a:latin typeface="Microsoft Sans Serif"/>
                <a:cs typeface="Microsoft Sans Serif"/>
              </a:rPr>
              <a:t> </a:t>
            </a:r>
            <a:r>
              <a:rPr sz="1000" spc="-15" dirty="0">
                <a:latin typeface="Microsoft Sans Serif"/>
                <a:cs typeface="Microsoft Sans Serif"/>
              </a:rPr>
              <a:t>=</a:t>
            </a:r>
            <a:r>
              <a:rPr sz="1000" spc="-40" dirty="0">
                <a:latin typeface="Microsoft Sans Serif"/>
                <a:cs typeface="Microsoft Sans Serif"/>
              </a:rPr>
              <a:t> </a:t>
            </a:r>
            <a:r>
              <a:rPr sz="1000" spc="-10" dirty="0">
                <a:latin typeface="Microsoft Sans Serif"/>
                <a:cs typeface="Microsoft Sans Serif"/>
              </a:rPr>
              <a:t>4A</a:t>
            </a:r>
            <a:endParaRPr sz="1000">
              <a:latin typeface="Microsoft Sans Serif"/>
              <a:cs typeface="Microsoft Sans Serif"/>
            </a:endParaRPr>
          </a:p>
        </p:txBody>
      </p:sp>
      <p:sp>
        <p:nvSpPr>
          <p:cNvPr id="44" name="object 44"/>
          <p:cNvSpPr txBox="1"/>
          <p:nvPr/>
        </p:nvSpPr>
        <p:spPr>
          <a:xfrm>
            <a:off x="8189399" y="2963878"/>
            <a:ext cx="453390" cy="166712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38100">
              <a:spcBef>
                <a:spcPts val="100"/>
              </a:spcBef>
            </a:pPr>
            <a:r>
              <a:rPr sz="1000" spc="-45" dirty="0">
                <a:latin typeface="Microsoft Sans Serif"/>
                <a:cs typeface="Microsoft Sans Serif"/>
              </a:rPr>
              <a:t>I</a:t>
            </a:r>
            <a:r>
              <a:rPr sz="900" spc="-67" baseline="-32407" dirty="0">
                <a:latin typeface="Microsoft Sans Serif"/>
                <a:cs typeface="Microsoft Sans Serif"/>
              </a:rPr>
              <a:t>R</a:t>
            </a:r>
            <a:r>
              <a:rPr sz="900" spc="-15" baseline="-32407" dirty="0">
                <a:latin typeface="Microsoft Sans Serif"/>
                <a:cs typeface="Microsoft Sans Serif"/>
              </a:rPr>
              <a:t> </a:t>
            </a:r>
            <a:r>
              <a:rPr sz="1000" spc="-15" dirty="0">
                <a:latin typeface="Microsoft Sans Serif"/>
                <a:cs typeface="Microsoft Sans Serif"/>
              </a:rPr>
              <a:t>=</a:t>
            </a:r>
            <a:r>
              <a:rPr sz="1000" spc="-35" dirty="0">
                <a:latin typeface="Microsoft Sans Serif"/>
                <a:cs typeface="Microsoft Sans Serif"/>
              </a:rPr>
              <a:t> </a:t>
            </a:r>
            <a:r>
              <a:rPr sz="1000" spc="-10" dirty="0">
                <a:latin typeface="Microsoft Sans Serif"/>
                <a:cs typeface="Microsoft Sans Serif"/>
              </a:rPr>
              <a:t>6A</a:t>
            </a:r>
            <a:endParaRPr sz="1000">
              <a:latin typeface="Microsoft Sans Serif"/>
              <a:cs typeface="Microsoft Sans Serif"/>
            </a:endParaRPr>
          </a:p>
        </p:txBody>
      </p:sp>
      <p:sp>
        <p:nvSpPr>
          <p:cNvPr id="45" name="object 45"/>
          <p:cNvSpPr txBox="1"/>
          <p:nvPr/>
        </p:nvSpPr>
        <p:spPr>
          <a:xfrm>
            <a:off x="9310764" y="2926223"/>
            <a:ext cx="1480185" cy="159018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38100">
              <a:spcBef>
                <a:spcPts val="100"/>
              </a:spcBef>
            </a:pPr>
            <a:r>
              <a:rPr sz="950" spc="-225" dirty="0">
                <a:latin typeface="Microsoft Sans Serif"/>
                <a:cs typeface="Microsoft Sans Serif"/>
              </a:rPr>
              <a:t>y</a:t>
            </a:r>
            <a:r>
              <a:rPr sz="900" spc="-322" baseline="-32407" dirty="0">
                <a:latin typeface="Microsoft Sans Serif"/>
                <a:cs typeface="Microsoft Sans Serif"/>
              </a:rPr>
              <a:t>R</a:t>
            </a:r>
            <a:r>
              <a:rPr sz="950" spc="45" dirty="0">
                <a:latin typeface="Microsoft Sans Serif"/>
                <a:cs typeface="Microsoft Sans Serif"/>
              </a:rPr>
              <a:t>o</a:t>
            </a:r>
            <a:r>
              <a:rPr sz="950" spc="-10" dirty="0">
                <a:latin typeface="Microsoft Sans Serif"/>
                <a:cs typeface="Microsoft Sans Serif"/>
              </a:rPr>
              <a:t> </a:t>
            </a:r>
            <a:r>
              <a:rPr sz="950" spc="-15" dirty="0">
                <a:latin typeface="Microsoft Sans Serif"/>
                <a:cs typeface="Microsoft Sans Serif"/>
              </a:rPr>
              <a:t>=</a:t>
            </a:r>
            <a:r>
              <a:rPr sz="950" spc="-10" dirty="0">
                <a:latin typeface="Microsoft Sans Serif"/>
                <a:cs typeface="Microsoft Sans Serif"/>
              </a:rPr>
              <a:t> 6A</a:t>
            </a:r>
            <a:r>
              <a:rPr sz="950" dirty="0">
                <a:latin typeface="Microsoft Sans Serif"/>
                <a:cs typeface="Microsoft Sans Serif"/>
              </a:rPr>
              <a:t>   </a:t>
            </a:r>
            <a:r>
              <a:rPr sz="950" spc="-105" dirty="0">
                <a:latin typeface="Microsoft Sans Serif"/>
                <a:cs typeface="Microsoft Sans Serif"/>
              </a:rPr>
              <a:t> </a:t>
            </a:r>
            <a:r>
              <a:rPr sz="1275" spc="22" baseline="3267" dirty="0">
                <a:latin typeface="Microsoft Sans Serif"/>
                <a:cs typeface="Microsoft Sans Serif"/>
              </a:rPr>
              <a:t>I</a:t>
            </a:r>
            <a:r>
              <a:rPr sz="900" spc="112" baseline="-27777" dirty="0">
                <a:latin typeface="Microsoft Sans Serif"/>
                <a:cs typeface="Microsoft Sans Serif"/>
              </a:rPr>
              <a:t>t</a:t>
            </a:r>
            <a:r>
              <a:rPr sz="1275" spc="-22" baseline="3267" dirty="0">
                <a:latin typeface="Microsoft Sans Serif"/>
                <a:cs typeface="Microsoft Sans Serif"/>
              </a:rPr>
              <a:t>=</a:t>
            </a:r>
            <a:r>
              <a:rPr sz="1275" spc="-7" baseline="3267" dirty="0">
                <a:latin typeface="Microsoft Sans Serif"/>
                <a:cs typeface="Microsoft Sans Serif"/>
              </a:rPr>
              <a:t> </a:t>
            </a:r>
            <a:r>
              <a:rPr sz="1275" spc="52" baseline="3267" dirty="0">
                <a:latin typeface="Microsoft Sans Serif"/>
                <a:cs typeface="Microsoft Sans Serif"/>
              </a:rPr>
              <a:t>corriente</a:t>
            </a:r>
            <a:r>
              <a:rPr sz="1275" spc="-7" baseline="3267" dirty="0">
                <a:latin typeface="Microsoft Sans Serif"/>
                <a:cs typeface="Microsoft Sans Serif"/>
              </a:rPr>
              <a:t> </a:t>
            </a:r>
            <a:r>
              <a:rPr sz="1275" spc="60" baseline="3267" dirty="0">
                <a:latin typeface="Microsoft Sans Serif"/>
                <a:cs typeface="Microsoft Sans Serif"/>
              </a:rPr>
              <a:t>total</a:t>
            </a:r>
            <a:endParaRPr sz="1275" baseline="3267">
              <a:latin typeface="Microsoft Sans Serif"/>
              <a:cs typeface="Microsoft Sans Serif"/>
            </a:endParaRPr>
          </a:p>
        </p:txBody>
      </p:sp>
      <p:sp>
        <p:nvSpPr>
          <p:cNvPr id="46" name="object 46"/>
          <p:cNvSpPr txBox="1"/>
          <p:nvPr/>
        </p:nvSpPr>
        <p:spPr>
          <a:xfrm>
            <a:off x="9864813" y="3159255"/>
            <a:ext cx="323850" cy="166712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38100">
              <a:spcBef>
                <a:spcPts val="100"/>
              </a:spcBef>
            </a:pPr>
            <a:r>
              <a:rPr sz="1000" spc="-245" dirty="0">
                <a:latin typeface="Microsoft Sans Serif"/>
                <a:cs typeface="Microsoft Sans Serif"/>
              </a:rPr>
              <a:t>y</a:t>
            </a:r>
            <a:r>
              <a:rPr sz="900" spc="120" baseline="-32407" dirty="0">
                <a:latin typeface="Microsoft Sans Serif"/>
                <a:cs typeface="Microsoft Sans Serif"/>
              </a:rPr>
              <a:t>t</a:t>
            </a:r>
            <a:r>
              <a:rPr sz="1000" spc="45" dirty="0">
                <a:latin typeface="Microsoft Sans Serif"/>
                <a:cs typeface="Microsoft Sans Serif"/>
              </a:rPr>
              <a:t>o</a:t>
            </a:r>
            <a:r>
              <a:rPr sz="1000" spc="-10" dirty="0">
                <a:latin typeface="Microsoft Sans Serif"/>
                <a:cs typeface="Microsoft Sans Serif"/>
              </a:rPr>
              <a:t> </a:t>
            </a:r>
            <a:r>
              <a:rPr sz="1000" spc="-15" dirty="0">
                <a:latin typeface="Microsoft Sans Serif"/>
                <a:cs typeface="Microsoft Sans Serif"/>
              </a:rPr>
              <a:t>=</a:t>
            </a:r>
            <a:endParaRPr sz="1000">
              <a:latin typeface="Microsoft Sans Serif"/>
              <a:cs typeface="Microsoft Sans Serif"/>
            </a:endParaRPr>
          </a:p>
        </p:txBody>
      </p:sp>
      <p:sp>
        <p:nvSpPr>
          <p:cNvPr id="47" name="object 47"/>
          <p:cNvSpPr txBox="1"/>
          <p:nvPr/>
        </p:nvSpPr>
        <p:spPr>
          <a:xfrm>
            <a:off x="11059033" y="2927659"/>
            <a:ext cx="1197610" cy="151323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38100">
              <a:spcBef>
                <a:spcPts val="100"/>
              </a:spcBef>
            </a:pPr>
            <a:r>
              <a:rPr sz="900" spc="5" dirty="0">
                <a:latin typeface="Microsoft Sans Serif"/>
                <a:cs typeface="Microsoft Sans Serif"/>
              </a:rPr>
              <a:t>Z</a:t>
            </a:r>
            <a:r>
              <a:rPr sz="900" spc="7" baseline="-32407" dirty="0">
                <a:latin typeface="Microsoft Sans Serif"/>
                <a:cs typeface="Microsoft Sans Serif"/>
              </a:rPr>
              <a:t>t</a:t>
            </a:r>
            <a:r>
              <a:rPr sz="900" spc="5" dirty="0">
                <a:latin typeface="Microsoft Sans Serif"/>
                <a:cs typeface="Microsoft Sans Serif"/>
              </a:rPr>
              <a:t>=</a:t>
            </a:r>
            <a:r>
              <a:rPr sz="900" spc="-30" dirty="0">
                <a:latin typeface="Microsoft Sans Serif"/>
                <a:cs typeface="Microsoft Sans Serif"/>
              </a:rPr>
              <a:t> </a:t>
            </a:r>
            <a:r>
              <a:rPr sz="900" spc="30" dirty="0">
                <a:latin typeface="Microsoft Sans Serif"/>
                <a:cs typeface="Microsoft Sans Serif"/>
              </a:rPr>
              <a:t>Impedancia</a:t>
            </a:r>
            <a:r>
              <a:rPr sz="900" spc="-30" dirty="0">
                <a:latin typeface="Microsoft Sans Serif"/>
                <a:cs typeface="Microsoft Sans Serif"/>
              </a:rPr>
              <a:t> </a:t>
            </a:r>
            <a:r>
              <a:rPr sz="900" spc="20" dirty="0">
                <a:latin typeface="Microsoft Sans Serif"/>
                <a:cs typeface="Microsoft Sans Serif"/>
              </a:rPr>
              <a:t>Total</a:t>
            </a:r>
            <a:endParaRPr sz="900">
              <a:latin typeface="Microsoft Sans Serif"/>
              <a:cs typeface="Microsoft Sans Serif"/>
            </a:endParaRPr>
          </a:p>
        </p:txBody>
      </p:sp>
      <p:sp>
        <p:nvSpPr>
          <p:cNvPr id="48" name="object 48"/>
          <p:cNvSpPr txBox="1"/>
          <p:nvPr/>
        </p:nvSpPr>
        <p:spPr>
          <a:xfrm>
            <a:off x="10306559" y="3183677"/>
            <a:ext cx="683895" cy="13593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38100">
              <a:spcBef>
                <a:spcPts val="100"/>
              </a:spcBef>
            </a:pPr>
            <a:r>
              <a:rPr sz="800" spc="30" dirty="0">
                <a:latin typeface="Microsoft Sans Serif"/>
                <a:cs typeface="Microsoft Sans Serif"/>
              </a:rPr>
              <a:t>I</a:t>
            </a:r>
            <a:r>
              <a:rPr sz="900" spc="-330" baseline="-32407" dirty="0">
                <a:latin typeface="Microsoft Sans Serif"/>
                <a:cs typeface="Microsoft Sans Serif"/>
              </a:rPr>
              <a:t>R</a:t>
            </a:r>
            <a:r>
              <a:rPr sz="500" spc="5" dirty="0">
                <a:latin typeface="Microsoft Sans Serif"/>
                <a:cs typeface="Microsoft Sans Serif"/>
              </a:rPr>
              <a:t>2</a:t>
            </a:r>
            <a:r>
              <a:rPr sz="500" spc="-5" dirty="0">
                <a:latin typeface="Microsoft Sans Serif"/>
                <a:cs typeface="Microsoft Sans Serif"/>
              </a:rPr>
              <a:t> </a:t>
            </a:r>
            <a:r>
              <a:rPr sz="800" spc="-10" dirty="0">
                <a:latin typeface="Microsoft Sans Serif"/>
                <a:cs typeface="Microsoft Sans Serif"/>
              </a:rPr>
              <a:t>+</a:t>
            </a:r>
            <a:r>
              <a:rPr sz="800" spc="-5" dirty="0">
                <a:latin typeface="Microsoft Sans Serif"/>
                <a:cs typeface="Microsoft Sans Serif"/>
              </a:rPr>
              <a:t> </a:t>
            </a:r>
            <a:r>
              <a:rPr sz="800" spc="5" dirty="0">
                <a:latin typeface="Microsoft Sans Serif"/>
                <a:cs typeface="Microsoft Sans Serif"/>
              </a:rPr>
              <a:t>(yo</a:t>
            </a:r>
            <a:r>
              <a:rPr sz="800" spc="-5" dirty="0">
                <a:latin typeface="Microsoft Sans Serif"/>
                <a:cs typeface="Microsoft Sans Serif"/>
              </a:rPr>
              <a:t> </a:t>
            </a:r>
            <a:r>
              <a:rPr sz="800" spc="-220" dirty="0">
                <a:latin typeface="Microsoft Sans Serif"/>
                <a:cs typeface="Microsoft Sans Serif"/>
              </a:rPr>
              <a:t>-</a:t>
            </a:r>
            <a:r>
              <a:rPr sz="900" spc="-30" baseline="-32407" dirty="0">
                <a:latin typeface="Microsoft Sans Serif"/>
                <a:cs typeface="Microsoft Sans Serif"/>
              </a:rPr>
              <a:t>C</a:t>
            </a:r>
            <a:r>
              <a:rPr sz="800" spc="5" dirty="0">
                <a:latin typeface="Microsoft Sans Serif"/>
                <a:cs typeface="Microsoft Sans Serif"/>
              </a:rPr>
              <a:t>y</a:t>
            </a:r>
            <a:r>
              <a:rPr sz="800" spc="-10" dirty="0">
                <a:latin typeface="Microsoft Sans Serif"/>
                <a:cs typeface="Microsoft Sans Serif"/>
              </a:rPr>
              <a:t>o</a:t>
            </a:r>
            <a:r>
              <a:rPr sz="900" spc="-442" baseline="-32407" dirty="0">
                <a:latin typeface="Microsoft Sans Serif"/>
                <a:cs typeface="Microsoft Sans Serif"/>
              </a:rPr>
              <a:t>L</a:t>
            </a:r>
            <a:r>
              <a:rPr sz="800" spc="-30" dirty="0">
                <a:latin typeface="Microsoft Sans Serif"/>
                <a:cs typeface="Microsoft Sans Serif"/>
              </a:rPr>
              <a:t>)</a:t>
            </a:r>
            <a:r>
              <a:rPr sz="500" spc="5" dirty="0">
                <a:latin typeface="Microsoft Sans Serif"/>
                <a:cs typeface="Microsoft Sans Serif"/>
              </a:rPr>
              <a:t>2</a:t>
            </a:r>
            <a:endParaRPr sz="500">
              <a:latin typeface="Microsoft Sans Serif"/>
              <a:cs typeface="Microsoft Sans Serif"/>
            </a:endParaRPr>
          </a:p>
        </p:txBody>
      </p:sp>
      <p:sp>
        <p:nvSpPr>
          <p:cNvPr id="49" name="object 49"/>
          <p:cNvSpPr txBox="1"/>
          <p:nvPr/>
        </p:nvSpPr>
        <p:spPr>
          <a:xfrm>
            <a:off x="9890213" y="3427478"/>
            <a:ext cx="789940" cy="166712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  <a:tabLst>
                <a:tab pos="440055" algn="l"/>
              </a:tabLst>
            </a:pPr>
            <a:r>
              <a:rPr sz="1000" spc="25" dirty="0">
                <a:latin typeface="Microsoft Sans Serif"/>
                <a:cs typeface="Microsoft Sans Serif"/>
              </a:rPr>
              <a:t>yo</a:t>
            </a:r>
            <a:r>
              <a:rPr sz="1000" spc="-10" dirty="0">
                <a:latin typeface="Microsoft Sans Serif"/>
                <a:cs typeface="Microsoft Sans Serif"/>
              </a:rPr>
              <a:t> </a:t>
            </a:r>
            <a:r>
              <a:rPr sz="1000" spc="-15" dirty="0">
                <a:latin typeface="Microsoft Sans Serif"/>
                <a:cs typeface="Microsoft Sans Serif"/>
              </a:rPr>
              <a:t>=</a:t>
            </a:r>
            <a:r>
              <a:rPr sz="1000" dirty="0">
                <a:latin typeface="Microsoft Sans Serif"/>
                <a:cs typeface="Microsoft Sans Serif"/>
              </a:rPr>
              <a:t>	</a:t>
            </a:r>
            <a:r>
              <a:rPr sz="950" spc="15" dirty="0">
                <a:latin typeface="Microsoft Sans Serif"/>
                <a:cs typeface="Microsoft Sans Serif"/>
              </a:rPr>
              <a:t>6</a:t>
            </a:r>
            <a:r>
              <a:rPr sz="550" spc="5" dirty="0">
                <a:latin typeface="Microsoft Sans Serif"/>
                <a:cs typeface="Microsoft Sans Serif"/>
              </a:rPr>
              <a:t>2</a:t>
            </a:r>
            <a:r>
              <a:rPr sz="550" spc="-5" dirty="0">
                <a:latin typeface="Microsoft Sans Serif"/>
                <a:cs typeface="Microsoft Sans Serif"/>
              </a:rPr>
              <a:t> </a:t>
            </a:r>
            <a:r>
              <a:rPr sz="950" spc="-15" dirty="0">
                <a:latin typeface="Microsoft Sans Serif"/>
                <a:cs typeface="Microsoft Sans Serif"/>
              </a:rPr>
              <a:t>+</a:t>
            </a:r>
            <a:r>
              <a:rPr sz="950" spc="-10" dirty="0">
                <a:latin typeface="Microsoft Sans Serif"/>
                <a:cs typeface="Microsoft Sans Serif"/>
              </a:rPr>
              <a:t> </a:t>
            </a:r>
            <a:r>
              <a:rPr sz="950" spc="15" dirty="0">
                <a:latin typeface="Microsoft Sans Serif"/>
                <a:cs typeface="Microsoft Sans Serif"/>
              </a:rPr>
              <a:t>8</a:t>
            </a:r>
            <a:r>
              <a:rPr sz="550" spc="5" dirty="0">
                <a:latin typeface="Microsoft Sans Serif"/>
                <a:cs typeface="Microsoft Sans Serif"/>
              </a:rPr>
              <a:t>2</a:t>
            </a:r>
            <a:endParaRPr sz="550">
              <a:latin typeface="Microsoft Sans Serif"/>
              <a:cs typeface="Microsoft Sans Serif"/>
            </a:endParaRPr>
          </a:p>
        </p:txBody>
      </p:sp>
      <p:sp>
        <p:nvSpPr>
          <p:cNvPr id="50" name="object 50"/>
          <p:cNvSpPr txBox="1"/>
          <p:nvPr/>
        </p:nvSpPr>
        <p:spPr>
          <a:xfrm>
            <a:off x="9890213" y="3677822"/>
            <a:ext cx="720090" cy="166712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  <a:tabLst>
                <a:tab pos="488950" algn="l"/>
              </a:tabLst>
            </a:pPr>
            <a:r>
              <a:rPr sz="1000" spc="25" dirty="0">
                <a:latin typeface="Microsoft Sans Serif"/>
                <a:cs typeface="Microsoft Sans Serif"/>
              </a:rPr>
              <a:t>yo</a:t>
            </a:r>
            <a:r>
              <a:rPr sz="1000" spc="-10" dirty="0">
                <a:latin typeface="Microsoft Sans Serif"/>
                <a:cs typeface="Microsoft Sans Serif"/>
              </a:rPr>
              <a:t> </a:t>
            </a:r>
            <a:r>
              <a:rPr sz="1000" spc="-15" dirty="0">
                <a:latin typeface="Microsoft Sans Serif"/>
                <a:cs typeface="Microsoft Sans Serif"/>
              </a:rPr>
              <a:t>=</a:t>
            </a:r>
            <a:r>
              <a:rPr sz="1000" dirty="0">
                <a:latin typeface="Microsoft Sans Serif"/>
                <a:cs typeface="Microsoft Sans Serif"/>
              </a:rPr>
              <a:t>	</a:t>
            </a:r>
            <a:r>
              <a:rPr sz="1000" spc="15" dirty="0">
                <a:latin typeface="Microsoft Sans Serif"/>
                <a:cs typeface="Microsoft Sans Serif"/>
              </a:rPr>
              <a:t>100</a:t>
            </a:r>
            <a:endParaRPr sz="1000">
              <a:latin typeface="Microsoft Sans Serif"/>
              <a:cs typeface="Microsoft Sans Serif"/>
            </a:endParaRPr>
          </a:p>
        </p:txBody>
      </p:sp>
      <p:sp>
        <p:nvSpPr>
          <p:cNvPr id="51" name="object 51"/>
          <p:cNvSpPr txBox="1"/>
          <p:nvPr/>
        </p:nvSpPr>
        <p:spPr>
          <a:xfrm>
            <a:off x="11683645" y="3356029"/>
            <a:ext cx="285115" cy="166712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1000" spc="15" dirty="0">
                <a:latin typeface="Microsoft Sans Serif"/>
                <a:cs typeface="Microsoft Sans Serif"/>
              </a:rPr>
              <a:t>10</a:t>
            </a:r>
            <a:r>
              <a:rPr sz="1000" spc="-10" dirty="0">
                <a:latin typeface="Microsoft Sans Serif"/>
                <a:cs typeface="Microsoft Sans Serif"/>
              </a:rPr>
              <a:t> </a:t>
            </a:r>
            <a:r>
              <a:rPr sz="1000" spc="-30" dirty="0">
                <a:latin typeface="Microsoft Sans Serif"/>
                <a:cs typeface="Microsoft Sans Serif"/>
              </a:rPr>
              <a:t>A</a:t>
            </a:r>
            <a:endParaRPr sz="1000">
              <a:latin typeface="Microsoft Sans Serif"/>
              <a:cs typeface="Microsoft Sans Serif"/>
            </a:endParaRPr>
          </a:p>
        </p:txBody>
      </p:sp>
      <p:sp>
        <p:nvSpPr>
          <p:cNvPr id="52" name="object 52"/>
          <p:cNvSpPr txBox="1"/>
          <p:nvPr/>
        </p:nvSpPr>
        <p:spPr>
          <a:xfrm>
            <a:off x="11170908" y="3343341"/>
            <a:ext cx="53340" cy="105157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600" spc="45" dirty="0">
                <a:latin typeface="Microsoft Sans Serif"/>
                <a:cs typeface="Microsoft Sans Serif"/>
              </a:rPr>
              <a:t>t</a:t>
            </a:r>
            <a:endParaRPr sz="600">
              <a:latin typeface="Microsoft Sans Serif"/>
              <a:cs typeface="Microsoft Sans Serif"/>
            </a:endParaRPr>
          </a:p>
        </p:txBody>
      </p:sp>
      <p:sp>
        <p:nvSpPr>
          <p:cNvPr id="53" name="object 53"/>
          <p:cNvSpPr txBox="1"/>
          <p:nvPr/>
        </p:nvSpPr>
        <p:spPr>
          <a:xfrm>
            <a:off x="11074895" y="3186166"/>
            <a:ext cx="885190" cy="166712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38100">
              <a:spcBef>
                <a:spcPts val="100"/>
              </a:spcBef>
            </a:pPr>
            <a:r>
              <a:rPr sz="1500" spc="-60" baseline="-27777" dirty="0">
                <a:latin typeface="Microsoft Sans Serif"/>
                <a:cs typeface="Microsoft Sans Serif"/>
              </a:rPr>
              <a:t>Z</a:t>
            </a:r>
            <a:r>
              <a:rPr sz="1500" spc="209" baseline="-27777" dirty="0">
                <a:latin typeface="Microsoft Sans Serif"/>
                <a:cs typeface="Microsoft Sans Serif"/>
              </a:rPr>
              <a:t> </a:t>
            </a:r>
            <a:r>
              <a:rPr sz="1500" spc="-22" baseline="-36111" dirty="0">
                <a:latin typeface="Microsoft Sans Serif"/>
                <a:cs typeface="Microsoft Sans Serif"/>
              </a:rPr>
              <a:t>=</a:t>
            </a:r>
            <a:r>
              <a:rPr sz="1500" spc="555" baseline="-36111" dirty="0">
                <a:latin typeface="Microsoft Sans Serif"/>
                <a:cs typeface="Microsoft Sans Serif"/>
              </a:rPr>
              <a:t> </a:t>
            </a:r>
            <a:r>
              <a:rPr sz="1500" u="sng" spc="82" baseline="8333" dirty="0">
                <a:uFill>
                  <a:solidFill>
                    <a:srgbClr val="010101"/>
                  </a:solidFill>
                </a:uFill>
                <a:latin typeface="Microsoft Sans Serif"/>
                <a:cs typeface="Microsoft Sans Serif"/>
              </a:rPr>
              <a:t>m</a:t>
            </a:r>
            <a:r>
              <a:rPr sz="1500" spc="82" baseline="8333" dirty="0">
                <a:latin typeface="Microsoft Sans Serif"/>
                <a:cs typeface="Microsoft Sans Serif"/>
              </a:rPr>
              <a:t>i</a:t>
            </a:r>
            <a:r>
              <a:rPr sz="1500" spc="82" baseline="-36111" dirty="0">
                <a:latin typeface="Microsoft Sans Serif"/>
                <a:cs typeface="Microsoft Sans Serif"/>
              </a:rPr>
              <a:t>=</a:t>
            </a:r>
            <a:r>
              <a:rPr sz="1500" spc="75" baseline="-36111" dirty="0">
                <a:latin typeface="Microsoft Sans Serif"/>
                <a:cs typeface="Microsoft Sans Serif"/>
              </a:rPr>
              <a:t> </a:t>
            </a:r>
            <a:r>
              <a:rPr sz="1000" u="sng" spc="-15" dirty="0">
                <a:uFill>
                  <a:solidFill>
                    <a:srgbClr val="010101"/>
                  </a:solidFill>
                </a:uFill>
                <a:latin typeface="Microsoft Sans Serif"/>
                <a:cs typeface="Microsoft Sans Serif"/>
              </a:rPr>
              <a:t>24V</a:t>
            </a:r>
            <a:endParaRPr sz="1000">
              <a:latin typeface="Microsoft Sans Serif"/>
              <a:cs typeface="Microsoft Sans Serif"/>
            </a:endParaRPr>
          </a:p>
        </p:txBody>
      </p:sp>
      <p:sp>
        <p:nvSpPr>
          <p:cNvPr id="54" name="object 54"/>
          <p:cNvSpPr txBox="1"/>
          <p:nvPr/>
        </p:nvSpPr>
        <p:spPr>
          <a:xfrm>
            <a:off x="11398149" y="3335188"/>
            <a:ext cx="136525" cy="166712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38100">
              <a:spcBef>
                <a:spcPts val="100"/>
              </a:spcBef>
            </a:pPr>
            <a:r>
              <a:rPr sz="1000" spc="10" dirty="0">
                <a:latin typeface="Microsoft Sans Serif"/>
                <a:cs typeface="Microsoft Sans Serif"/>
              </a:rPr>
              <a:t>I</a:t>
            </a:r>
            <a:r>
              <a:rPr sz="900" spc="15" baseline="-32407" dirty="0">
                <a:latin typeface="Microsoft Sans Serif"/>
                <a:cs typeface="Microsoft Sans Serif"/>
              </a:rPr>
              <a:t>t</a:t>
            </a:r>
            <a:endParaRPr sz="900" baseline="-32407">
              <a:latin typeface="Microsoft Sans Serif"/>
              <a:cs typeface="Microsoft Sans Serif"/>
            </a:endParaRPr>
          </a:p>
        </p:txBody>
      </p:sp>
      <p:sp>
        <p:nvSpPr>
          <p:cNvPr id="55" name="object 55"/>
          <p:cNvSpPr txBox="1"/>
          <p:nvPr/>
        </p:nvSpPr>
        <p:spPr>
          <a:xfrm>
            <a:off x="9924986" y="3526310"/>
            <a:ext cx="50800" cy="97463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550" spc="45" dirty="0">
                <a:latin typeface="Microsoft Sans Serif"/>
                <a:cs typeface="Microsoft Sans Serif"/>
              </a:rPr>
              <a:t>t</a:t>
            </a:r>
            <a:endParaRPr sz="550">
              <a:latin typeface="Microsoft Sans Serif"/>
              <a:cs typeface="Microsoft Sans Serif"/>
            </a:endParaRPr>
          </a:p>
        </p:txBody>
      </p:sp>
      <p:sp>
        <p:nvSpPr>
          <p:cNvPr id="56" name="object 56"/>
          <p:cNvSpPr txBox="1"/>
          <p:nvPr/>
        </p:nvSpPr>
        <p:spPr>
          <a:xfrm>
            <a:off x="11069003" y="3619846"/>
            <a:ext cx="573405" cy="159018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38100">
              <a:spcBef>
                <a:spcPts val="100"/>
              </a:spcBef>
            </a:pPr>
            <a:r>
              <a:rPr sz="950" spc="5" dirty="0">
                <a:latin typeface="Microsoft Sans Serif"/>
                <a:cs typeface="Microsoft Sans Serif"/>
              </a:rPr>
              <a:t>Z</a:t>
            </a:r>
            <a:r>
              <a:rPr sz="900" spc="7" baseline="-32407" dirty="0">
                <a:latin typeface="Microsoft Sans Serif"/>
                <a:cs typeface="Microsoft Sans Serif"/>
              </a:rPr>
              <a:t>t</a:t>
            </a:r>
            <a:r>
              <a:rPr sz="950" spc="5" dirty="0">
                <a:latin typeface="Microsoft Sans Serif"/>
                <a:cs typeface="Microsoft Sans Serif"/>
              </a:rPr>
              <a:t>=</a:t>
            </a:r>
            <a:r>
              <a:rPr sz="950" spc="-35" dirty="0">
                <a:latin typeface="Microsoft Sans Serif"/>
                <a:cs typeface="Microsoft Sans Serif"/>
              </a:rPr>
              <a:t> </a:t>
            </a:r>
            <a:r>
              <a:rPr sz="950" spc="5" dirty="0">
                <a:latin typeface="Microsoft Sans Serif"/>
                <a:cs typeface="Microsoft Sans Serif"/>
              </a:rPr>
              <a:t>2,4</a:t>
            </a:r>
            <a:r>
              <a:rPr sz="950" spc="-35" dirty="0">
                <a:latin typeface="Microsoft Sans Serif"/>
                <a:cs typeface="Microsoft Sans Serif"/>
              </a:rPr>
              <a:t> </a:t>
            </a:r>
            <a:r>
              <a:rPr sz="950" dirty="0">
                <a:latin typeface="Microsoft Sans Serif"/>
                <a:cs typeface="Microsoft Sans Serif"/>
              </a:rPr>
              <a:t>Ω</a:t>
            </a:r>
            <a:endParaRPr sz="950">
              <a:latin typeface="Microsoft Sans Serif"/>
              <a:cs typeface="Microsoft Sans Serif"/>
            </a:endParaRPr>
          </a:p>
        </p:txBody>
      </p:sp>
      <p:sp>
        <p:nvSpPr>
          <p:cNvPr id="57" name="object 57"/>
          <p:cNvSpPr txBox="1"/>
          <p:nvPr/>
        </p:nvSpPr>
        <p:spPr>
          <a:xfrm>
            <a:off x="8616071" y="3694052"/>
            <a:ext cx="416559" cy="151323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900" spc="25" dirty="0">
                <a:latin typeface="Microsoft Sans Serif"/>
                <a:cs typeface="Microsoft Sans Serif"/>
              </a:rPr>
              <a:t>yo</a:t>
            </a:r>
            <a:r>
              <a:rPr sz="900" spc="-45" dirty="0">
                <a:latin typeface="Microsoft Sans Serif"/>
                <a:cs typeface="Microsoft Sans Serif"/>
              </a:rPr>
              <a:t> </a:t>
            </a:r>
            <a:r>
              <a:rPr sz="900" spc="-15" dirty="0">
                <a:latin typeface="Microsoft Sans Serif"/>
                <a:cs typeface="Microsoft Sans Serif"/>
              </a:rPr>
              <a:t>=</a:t>
            </a:r>
            <a:r>
              <a:rPr sz="900" spc="-45" dirty="0">
                <a:latin typeface="Microsoft Sans Serif"/>
                <a:cs typeface="Microsoft Sans Serif"/>
              </a:rPr>
              <a:t> </a:t>
            </a:r>
            <a:r>
              <a:rPr sz="900" spc="-10" dirty="0">
                <a:latin typeface="Microsoft Sans Serif"/>
                <a:cs typeface="Microsoft Sans Serif"/>
              </a:rPr>
              <a:t>8A</a:t>
            </a:r>
            <a:endParaRPr sz="900">
              <a:latin typeface="Microsoft Sans Serif"/>
              <a:cs typeface="Microsoft Sans Serif"/>
            </a:endParaRPr>
          </a:p>
        </p:txBody>
      </p:sp>
      <p:sp>
        <p:nvSpPr>
          <p:cNvPr id="58" name="object 58"/>
          <p:cNvSpPr txBox="1"/>
          <p:nvPr/>
        </p:nvSpPr>
        <p:spPr>
          <a:xfrm>
            <a:off x="9864813" y="3729334"/>
            <a:ext cx="508000" cy="321242"/>
          </a:xfrm>
          <a:prstGeom prst="rect">
            <a:avLst/>
          </a:prstGeom>
        </p:spPr>
        <p:txBody>
          <a:bodyPr vert="horz" wrap="square" lIns="0" tIns="53975" rIns="0" bIns="0" rtlCol="0">
            <a:spAutoFit/>
          </a:bodyPr>
          <a:lstStyle/>
          <a:p>
            <a:pPr marL="70485">
              <a:spcBef>
                <a:spcPts val="425"/>
              </a:spcBef>
            </a:pPr>
            <a:r>
              <a:rPr sz="600" spc="45" dirty="0">
                <a:latin typeface="Microsoft Sans Serif"/>
                <a:cs typeface="Microsoft Sans Serif"/>
              </a:rPr>
              <a:t>t</a:t>
            </a:r>
            <a:endParaRPr sz="600">
              <a:latin typeface="Microsoft Sans Serif"/>
              <a:cs typeface="Microsoft Sans Serif"/>
            </a:endParaRPr>
          </a:p>
          <a:p>
            <a:pPr marL="38100">
              <a:spcBef>
                <a:spcPts val="434"/>
              </a:spcBef>
            </a:pPr>
            <a:r>
              <a:rPr sz="800" spc="-145" dirty="0">
                <a:latin typeface="Microsoft Sans Serif"/>
                <a:cs typeface="Microsoft Sans Serif"/>
              </a:rPr>
              <a:t>y</a:t>
            </a:r>
            <a:r>
              <a:rPr sz="900" spc="-37" baseline="-32407" dirty="0">
                <a:latin typeface="Microsoft Sans Serif"/>
                <a:cs typeface="Microsoft Sans Serif"/>
              </a:rPr>
              <a:t>t</a:t>
            </a:r>
            <a:r>
              <a:rPr sz="800" spc="35" dirty="0">
                <a:latin typeface="Microsoft Sans Serif"/>
                <a:cs typeface="Microsoft Sans Serif"/>
              </a:rPr>
              <a:t>o</a:t>
            </a:r>
            <a:r>
              <a:rPr sz="800" spc="-5" dirty="0">
                <a:latin typeface="Microsoft Sans Serif"/>
                <a:cs typeface="Microsoft Sans Serif"/>
              </a:rPr>
              <a:t> </a:t>
            </a:r>
            <a:r>
              <a:rPr sz="800" spc="-10" dirty="0">
                <a:latin typeface="Microsoft Sans Serif"/>
                <a:cs typeface="Microsoft Sans Serif"/>
              </a:rPr>
              <a:t>=</a:t>
            </a:r>
            <a:r>
              <a:rPr sz="800" spc="-5" dirty="0">
                <a:latin typeface="Microsoft Sans Serif"/>
                <a:cs typeface="Microsoft Sans Serif"/>
              </a:rPr>
              <a:t> </a:t>
            </a:r>
            <a:r>
              <a:rPr sz="800" spc="10" dirty="0">
                <a:latin typeface="Microsoft Sans Serif"/>
                <a:cs typeface="Microsoft Sans Serif"/>
              </a:rPr>
              <a:t>10</a:t>
            </a:r>
            <a:r>
              <a:rPr sz="800" spc="-5" dirty="0">
                <a:latin typeface="Microsoft Sans Serif"/>
                <a:cs typeface="Microsoft Sans Serif"/>
              </a:rPr>
              <a:t> </a:t>
            </a:r>
            <a:r>
              <a:rPr sz="800" spc="-25" dirty="0">
                <a:latin typeface="Microsoft Sans Serif"/>
                <a:cs typeface="Microsoft Sans Serif"/>
              </a:rPr>
              <a:t>A</a:t>
            </a:r>
            <a:endParaRPr sz="800">
              <a:latin typeface="Microsoft Sans Serif"/>
              <a:cs typeface="Microsoft Sans Serif"/>
            </a:endParaRPr>
          </a:p>
        </p:txBody>
      </p:sp>
      <p:sp>
        <p:nvSpPr>
          <p:cNvPr id="59" name="object 59"/>
          <p:cNvSpPr txBox="1"/>
          <p:nvPr/>
        </p:nvSpPr>
        <p:spPr>
          <a:xfrm>
            <a:off x="8648838" y="3774444"/>
            <a:ext cx="65405" cy="105157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600" spc="-20" dirty="0">
                <a:latin typeface="Microsoft Sans Serif"/>
                <a:cs typeface="Microsoft Sans Serif"/>
              </a:rPr>
              <a:t>L</a:t>
            </a:r>
            <a:endParaRPr sz="600">
              <a:latin typeface="Microsoft Sans Serif"/>
              <a:cs typeface="Microsoft Sans Serif"/>
            </a:endParaRPr>
          </a:p>
        </p:txBody>
      </p:sp>
      <p:sp>
        <p:nvSpPr>
          <p:cNvPr id="60" name="object 60"/>
          <p:cNvSpPr txBox="1"/>
          <p:nvPr/>
        </p:nvSpPr>
        <p:spPr>
          <a:xfrm>
            <a:off x="7415530" y="4058493"/>
            <a:ext cx="4821555" cy="2648867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63500">
              <a:spcBef>
                <a:spcPts val="100"/>
              </a:spcBef>
            </a:pPr>
            <a:r>
              <a:rPr sz="1000" spc="-25" dirty="0">
                <a:latin typeface="Microsoft Sans Serif"/>
                <a:cs typeface="Microsoft Sans Serif"/>
              </a:rPr>
              <a:t>I</a:t>
            </a:r>
            <a:r>
              <a:rPr sz="900" spc="-37" baseline="-32407" dirty="0">
                <a:latin typeface="Microsoft Sans Serif"/>
                <a:cs typeface="Microsoft Sans Serif"/>
              </a:rPr>
              <a:t>L</a:t>
            </a:r>
            <a:r>
              <a:rPr sz="900" spc="142" baseline="-32407" dirty="0">
                <a:latin typeface="Microsoft Sans Serif"/>
                <a:cs typeface="Microsoft Sans Serif"/>
              </a:rPr>
              <a:t> </a:t>
            </a:r>
            <a:r>
              <a:rPr sz="950" spc="-15" dirty="0">
                <a:latin typeface="Microsoft Sans Serif"/>
                <a:cs typeface="Microsoft Sans Serif"/>
              </a:rPr>
              <a:t>=</a:t>
            </a:r>
            <a:r>
              <a:rPr sz="950" spc="-35" dirty="0">
                <a:latin typeface="Microsoft Sans Serif"/>
                <a:cs typeface="Microsoft Sans Serif"/>
              </a:rPr>
              <a:t> </a:t>
            </a:r>
            <a:r>
              <a:rPr sz="950" dirty="0">
                <a:latin typeface="Microsoft Sans Serif"/>
                <a:cs typeface="Microsoft Sans Serif"/>
              </a:rPr>
              <a:t>12A</a:t>
            </a:r>
            <a:endParaRPr sz="950">
              <a:latin typeface="Microsoft Sans Serif"/>
              <a:cs typeface="Microsoft Sans Serif"/>
            </a:endParaRPr>
          </a:p>
          <a:p>
            <a:pPr>
              <a:spcBef>
                <a:spcPts val="20"/>
              </a:spcBef>
            </a:pPr>
            <a:endParaRPr sz="1700">
              <a:latin typeface="Microsoft Sans Serif"/>
              <a:cs typeface="Microsoft Sans Serif"/>
            </a:endParaRPr>
          </a:p>
          <a:p>
            <a:pPr marL="554355" marR="30480">
              <a:lnSpc>
                <a:spcPct val="114300"/>
              </a:lnSpc>
            </a:pPr>
            <a:r>
              <a:rPr sz="1050" spc="20" dirty="0">
                <a:latin typeface="Microsoft Sans Serif"/>
                <a:cs typeface="Microsoft Sans Serif"/>
              </a:rPr>
              <a:t>Como.la.reactancia.inductiva.y.la.reactancia.capacitiva.son. </a:t>
            </a:r>
            <a:r>
              <a:rPr sz="1050" spc="25" dirty="0">
                <a:latin typeface="Microsoft Sans Serif"/>
                <a:cs typeface="Microsoft Sans Serif"/>
              </a:rPr>
              <a:t> dependiendo.de.la.frecuencia,.si.la.frecuencia.de.la.fuente. </a:t>
            </a:r>
            <a:r>
              <a:rPr sz="1050" spc="30" dirty="0">
                <a:latin typeface="Microsoft Sans Serif"/>
                <a:cs typeface="Microsoft Sans Serif"/>
              </a:rPr>
              <a:t> </a:t>
            </a:r>
            <a:r>
              <a:rPr sz="1050" spc="25" dirty="0">
                <a:latin typeface="Microsoft Sans Serif"/>
                <a:cs typeface="Microsoft Sans Serif"/>
              </a:rPr>
              <a:t>cambios,.las.reactancias.y.las.corrientes.correspondientes.también.  cambiar..Por.ejemplo,.si.la.frecuencia.aumenta.,.la.inducción. </a:t>
            </a:r>
            <a:r>
              <a:rPr sz="1050" spc="30" dirty="0">
                <a:latin typeface="Microsoft Sans Serif"/>
                <a:cs typeface="Microsoft Sans Serif"/>
              </a:rPr>
              <a:t> </a:t>
            </a:r>
            <a:r>
              <a:rPr sz="1050" spc="25" dirty="0">
                <a:latin typeface="Microsoft Sans Serif"/>
                <a:cs typeface="Microsoft Sans Serif"/>
              </a:rPr>
              <a:t>aumenta.la.reactancia.y.la.corriente.a.traves.del.inductor. </a:t>
            </a:r>
            <a:r>
              <a:rPr sz="1050" spc="30" dirty="0">
                <a:latin typeface="Microsoft Sans Serif"/>
                <a:cs typeface="Microsoft Sans Serif"/>
              </a:rPr>
              <a:t> </a:t>
            </a:r>
            <a:r>
              <a:rPr sz="1050" spc="20" dirty="0">
                <a:latin typeface="Microsoft Sans Serif"/>
                <a:cs typeface="Microsoft Sans Serif"/>
              </a:rPr>
              <a:t>disminuye,.pero.la.reactancia.capacitiva.disminuye.y.la. </a:t>
            </a:r>
            <a:r>
              <a:rPr sz="1050" spc="25" dirty="0">
                <a:latin typeface="Microsoft Sans Serif"/>
                <a:cs typeface="Microsoft Sans Serif"/>
              </a:rPr>
              <a:t> la.corriente.a.traves.del.capacitor.aumenta.</a:t>
            </a:r>
            <a:endParaRPr sz="1050">
              <a:latin typeface="Microsoft Sans Serif"/>
              <a:cs typeface="Microsoft Sans Serif"/>
            </a:endParaRPr>
          </a:p>
          <a:p>
            <a:pPr>
              <a:spcBef>
                <a:spcPts val="15"/>
              </a:spcBef>
            </a:pPr>
            <a:endParaRPr sz="1250">
              <a:latin typeface="Microsoft Sans Serif"/>
              <a:cs typeface="Microsoft Sans Serif"/>
            </a:endParaRPr>
          </a:p>
          <a:p>
            <a:pPr marL="554990" marR="49530">
              <a:lnSpc>
                <a:spcPct val="120000"/>
              </a:lnSpc>
            </a:pPr>
            <a:r>
              <a:rPr sz="1000" spc="10" dirty="0">
                <a:latin typeface="Microsoft Sans Serif"/>
                <a:cs typeface="Microsoft Sans Serif"/>
              </a:rPr>
              <a:t>Para.el.caso.especial.donde.las.inductivas.y.capacitivas.</a:t>
            </a:r>
            <a:r>
              <a:rPr sz="1000" spc="85" dirty="0">
                <a:latin typeface="Microsoft Sans Serif"/>
                <a:cs typeface="Microsoft Sans Serif"/>
              </a:rPr>
              <a:t> </a:t>
            </a:r>
            <a:r>
              <a:rPr sz="1000" dirty="0">
                <a:latin typeface="Microsoft Sans Serif"/>
                <a:cs typeface="Microsoft Sans Serif"/>
              </a:rPr>
              <a:t>las</a:t>
            </a:r>
            <a:r>
              <a:rPr sz="1000" spc="85" dirty="0">
                <a:latin typeface="Microsoft Sans Serif"/>
                <a:cs typeface="Microsoft Sans Serif"/>
              </a:rPr>
              <a:t> </a:t>
            </a:r>
            <a:r>
              <a:rPr sz="1000" spc="15" dirty="0">
                <a:latin typeface="Microsoft Sans Serif"/>
                <a:cs typeface="Microsoft Sans Serif"/>
              </a:rPr>
              <a:t>reactancias </a:t>
            </a:r>
            <a:r>
              <a:rPr sz="1000" spc="-250" dirty="0">
                <a:latin typeface="Microsoft Sans Serif"/>
                <a:cs typeface="Microsoft Sans Serif"/>
              </a:rPr>
              <a:t> </a:t>
            </a:r>
            <a:r>
              <a:rPr sz="1000" spc="15" dirty="0">
                <a:latin typeface="Microsoft Sans Serif"/>
                <a:cs typeface="Microsoft Sans Serif"/>
              </a:rPr>
              <a:t>son.iguales,.las.corrientes.inductivas.y.capacitivas. </a:t>
            </a:r>
            <a:r>
              <a:rPr sz="1000" spc="20" dirty="0">
                <a:latin typeface="Microsoft Sans Serif"/>
                <a:cs typeface="Microsoft Sans Serif"/>
              </a:rPr>
              <a:t> </a:t>
            </a:r>
            <a:r>
              <a:rPr sz="1000" spc="15" dirty="0">
                <a:latin typeface="Microsoft Sans Serif"/>
                <a:cs typeface="Microsoft Sans Serif"/>
              </a:rPr>
              <a:t>cancelar.y.la.corriente.de.la.red.es.la.corriente.resistiva..En.este.caso,. </a:t>
            </a:r>
            <a:r>
              <a:rPr sz="1000" spc="20" dirty="0">
                <a:latin typeface="Microsoft Sans Serif"/>
                <a:cs typeface="Microsoft Sans Serif"/>
              </a:rPr>
              <a:t> </a:t>
            </a:r>
            <a:r>
              <a:rPr sz="1000" spc="30" dirty="0">
                <a:latin typeface="Microsoft Sans Serif"/>
                <a:cs typeface="Microsoft Sans Serif"/>
              </a:rPr>
              <a:t>el.inductor.y.el.capacitor.forman.un.</a:t>
            </a:r>
            <a:r>
              <a:rPr sz="1000" b="1" spc="30" dirty="0">
                <a:latin typeface="Arial"/>
                <a:cs typeface="Arial"/>
              </a:rPr>
              <a:t>circuito</a:t>
            </a:r>
            <a:r>
              <a:rPr sz="1000" b="1" spc="-30" dirty="0">
                <a:latin typeface="Arial"/>
                <a:cs typeface="Arial"/>
              </a:rPr>
              <a:t> </a:t>
            </a:r>
            <a:r>
              <a:rPr sz="1000" b="1" spc="35" dirty="0">
                <a:latin typeface="Arial"/>
                <a:cs typeface="Arial"/>
              </a:rPr>
              <a:t>resonante</a:t>
            </a:r>
            <a:r>
              <a:rPr sz="1000" b="1" spc="-25" dirty="0">
                <a:latin typeface="Arial"/>
                <a:cs typeface="Arial"/>
              </a:rPr>
              <a:t> </a:t>
            </a:r>
            <a:r>
              <a:rPr sz="1000" b="1" spc="30" dirty="0">
                <a:latin typeface="Arial"/>
                <a:cs typeface="Arial"/>
              </a:rPr>
              <a:t>paralelo</a:t>
            </a:r>
            <a:r>
              <a:rPr sz="1000" spc="30" dirty="0">
                <a:latin typeface="Microsoft Sans Serif"/>
                <a:cs typeface="Microsoft Sans Serif"/>
              </a:rPr>
              <a:t>.</a:t>
            </a:r>
            <a:endParaRPr sz="1000">
              <a:latin typeface="Microsoft Sans Serif"/>
              <a:cs typeface="Microsoft Sans Serif"/>
            </a:endParaRPr>
          </a:p>
        </p:txBody>
      </p:sp>
      <p:sp>
        <p:nvSpPr>
          <p:cNvPr id="61" name="object 61"/>
          <p:cNvSpPr txBox="1"/>
          <p:nvPr/>
        </p:nvSpPr>
        <p:spPr>
          <a:xfrm rot="3180000">
            <a:off x="8921712" y="3016769"/>
            <a:ext cx="143383" cy="130164"/>
          </a:xfrm>
          <a:prstGeom prst="rect">
            <a:avLst/>
          </a:prstGeom>
        </p:spPr>
        <p:txBody>
          <a:bodyPr vert="horz" wrap="square" lIns="0" tIns="6985" rIns="0" bIns="0" rtlCol="0">
            <a:spAutoFit/>
          </a:bodyPr>
          <a:lstStyle/>
          <a:p>
            <a:pPr>
              <a:spcBef>
                <a:spcPts val="55"/>
              </a:spcBef>
            </a:pPr>
            <a:r>
              <a:rPr sz="800" spc="-150" dirty="0">
                <a:latin typeface="Microsoft Sans Serif"/>
                <a:cs typeface="Microsoft Sans Serif"/>
              </a:rPr>
              <a:t>y</a:t>
            </a:r>
            <a:endParaRPr sz="800">
              <a:latin typeface="Microsoft Sans Serif"/>
              <a:cs typeface="Microsoft Sans Serif"/>
            </a:endParaRPr>
          </a:p>
        </p:txBody>
      </p:sp>
      <p:sp>
        <p:nvSpPr>
          <p:cNvPr id="62" name="object 62"/>
          <p:cNvSpPr txBox="1"/>
          <p:nvPr/>
        </p:nvSpPr>
        <p:spPr>
          <a:xfrm rot="3180000">
            <a:off x="8913178" y="3085709"/>
            <a:ext cx="106354" cy="97463"/>
          </a:xfrm>
          <a:prstGeom prst="rect">
            <a:avLst/>
          </a:prstGeom>
        </p:spPr>
        <p:txBody>
          <a:bodyPr vert="horz" wrap="square" lIns="0" tIns="5080" rIns="0" bIns="0" rtlCol="0">
            <a:spAutoFit/>
          </a:bodyPr>
          <a:lstStyle/>
          <a:p>
            <a:pPr>
              <a:spcBef>
                <a:spcPts val="40"/>
              </a:spcBef>
            </a:pPr>
            <a:r>
              <a:rPr sz="600" spc="-20" dirty="0">
                <a:latin typeface="Microsoft Sans Serif"/>
                <a:cs typeface="Microsoft Sans Serif"/>
              </a:rPr>
              <a:t>t</a:t>
            </a:r>
            <a:endParaRPr sz="600">
              <a:latin typeface="Microsoft Sans Serif"/>
              <a:cs typeface="Microsoft Sans Serif"/>
            </a:endParaRPr>
          </a:p>
        </p:txBody>
      </p:sp>
      <p:sp>
        <p:nvSpPr>
          <p:cNvPr id="63" name="object 63"/>
          <p:cNvSpPr txBox="1"/>
          <p:nvPr/>
        </p:nvSpPr>
        <p:spPr>
          <a:xfrm rot="3180000">
            <a:off x="8928048" y="3213737"/>
            <a:ext cx="396155" cy="10160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800"/>
              </a:lnSpc>
            </a:pPr>
            <a:r>
              <a:rPr sz="1200" spc="52" baseline="3472" dirty="0">
                <a:latin typeface="Microsoft Sans Serif"/>
                <a:cs typeface="Microsoft Sans Serif"/>
              </a:rPr>
              <a:t>o</a:t>
            </a:r>
            <a:r>
              <a:rPr sz="1200" spc="-30" baseline="3472" dirty="0">
                <a:latin typeface="Microsoft Sans Serif"/>
                <a:cs typeface="Microsoft Sans Serif"/>
              </a:rPr>
              <a:t> </a:t>
            </a:r>
            <a:r>
              <a:rPr sz="1200" spc="-15" baseline="3472" dirty="0">
                <a:latin typeface="Microsoft Sans Serif"/>
                <a:cs typeface="Microsoft Sans Serif"/>
              </a:rPr>
              <a:t>=</a:t>
            </a:r>
            <a:r>
              <a:rPr sz="1200" spc="-37" baseline="3472" dirty="0">
                <a:latin typeface="Microsoft Sans Serif"/>
                <a:cs typeface="Microsoft Sans Serif"/>
              </a:rPr>
              <a:t> </a:t>
            </a:r>
            <a:r>
              <a:rPr sz="800" spc="10" dirty="0">
                <a:latin typeface="Microsoft Sans Serif"/>
                <a:cs typeface="Microsoft Sans Serif"/>
              </a:rPr>
              <a:t>10</a:t>
            </a:r>
            <a:r>
              <a:rPr sz="800" spc="-25" dirty="0">
                <a:latin typeface="Microsoft Sans Serif"/>
                <a:cs typeface="Microsoft Sans Serif"/>
              </a:rPr>
              <a:t> A</a:t>
            </a:r>
            <a:endParaRPr sz="800">
              <a:latin typeface="Microsoft Sans Serif"/>
              <a:cs typeface="Microsoft Sans Serif"/>
            </a:endParaRPr>
          </a:p>
        </p:txBody>
      </p:sp>
    </p:spTree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object 6"/>
          <p:cNvSpPr txBox="1">
            <a:spLocks noGrp="1"/>
          </p:cNvSpPr>
          <p:nvPr>
            <p:ph type="sldNum" sz="quarter" idx="7"/>
          </p:nvPr>
        </p:nvSpPr>
        <p:spPr>
          <a:xfrm>
            <a:off x="19020783" y="9462820"/>
            <a:ext cx="577061" cy="207749"/>
          </a:xfrm>
          <a:prstGeom prst="rect">
            <a:avLst/>
          </a:prstGeom>
        </p:spPr>
        <p:txBody>
          <a:bodyPr vert="horz" wrap="square" lIns="0" tIns="22860" rIns="0" bIns="0" rtlCol="0">
            <a:spAutoFit/>
          </a:bodyPr>
          <a:lstStyle/>
          <a:p>
            <a:pPr marL="38100">
              <a:spcBef>
                <a:spcPts val="180"/>
              </a:spcBef>
            </a:pPr>
            <a:fld id="{81D60167-4931-47E6-BA6A-407CBD079E47}" type="slidenum">
              <a:rPr spc="15" dirty="0"/>
              <a:pPr marL="38100">
                <a:spcBef>
                  <a:spcPts val="180"/>
                </a:spcBef>
              </a:pPr>
              <a:t>43</a:t>
            </a:fld>
            <a:endParaRPr spc="15" dirty="0"/>
          </a:p>
        </p:txBody>
      </p:sp>
      <p:sp>
        <p:nvSpPr>
          <p:cNvPr id="2" name="object 2"/>
          <p:cNvSpPr txBox="1"/>
          <p:nvPr/>
        </p:nvSpPr>
        <p:spPr>
          <a:xfrm>
            <a:off x="7957820" y="558800"/>
            <a:ext cx="3716020" cy="205184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1250" spc="20" dirty="0">
                <a:latin typeface="Microsoft Sans Serif"/>
                <a:cs typeface="Microsoft Sans Serif"/>
              </a:rPr>
              <a:t>Potencia</a:t>
            </a:r>
            <a:r>
              <a:rPr sz="1250" spc="-10" dirty="0">
                <a:latin typeface="Microsoft Sans Serif"/>
                <a:cs typeface="Microsoft Sans Serif"/>
              </a:rPr>
              <a:t> </a:t>
            </a:r>
            <a:r>
              <a:rPr sz="1250" spc="10" dirty="0">
                <a:latin typeface="Microsoft Sans Serif"/>
                <a:cs typeface="Microsoft Sans Serif"/>
              </a:rPr>
              <a:t>y</a:t>
            </a:r>
            <a:r>
              <a:rPr sz="1250" spc="-10" dirty="0">
                <a:latin typeface="Microsoft Sans Serif"/>
                <a:cs typeface="Microsoft Sans Serif"/>
              </a:rPr>
              <a:t> </a:t>
            </a:r>
            <a:r>
              <a:rPr sz="1250" spc="50" dirty="0">
                <a:latin typeface="Microsoft Sans Serif"/>
                <a:cs typeface="Microsoft Sans Serif"/>
              </a:rPr>
              <a:t>factor</a:t>
            </a:r>
            <a:r>
              <a:rPr sz="1250" spc="-5" dirty="0">
                <a:latin typeface="Microsoft Sans Serif"/>
                <a:cs typeface="Microsoft Sans Serif"/>
              </a:rPr>
              <a:t> </a:t>
            </a:r>
            <a:r>
              <a:rPr sz="1250" spc="40" dirty="0">
                <a:latin typeface="Microsoft Sans Serif"/>
                <a:cs typeface="Microsoft Sans Serif"/>
              </a:rPr>
              <a:t>de</a:t>
            </a:r>
            <a:r>
              <a:rPr sz="1250" spc="-10" dirty="0">
                <a:latin typeface="Microsoft Sans Serif"/>
                <a:cs typeface="Microsoft Sans Serif"/>
              </a:rPr>
              <a:t> </a:t>
            </a:r>
            <a:r>
              <a:rPr sz="1250" spc="40" dirty="0">
                <a:latin typeface="Microsoft Sans Serif"/>
                <a:cs typeface="Microsoft Sans Serif"/>
              </a:rPr>
              <a:t>potencia</a:t>
            </a:r>
            <a:r>
              <a:rPr sz="1250" spc="-10" dirty="0">
                <a:latin typeface="Microsoft Sans Serif"/>
                <a:cs typeface="Microsoft Sans Serif"/>
              </a:rPr>
              <a:t> </a:t>
            </a:r>
            <a:r>
              <a:rPr sz="1250" spc="40" dirty="0">
                <a:latin typeface="Microsoft Sans Serif"/>
                <a:cs typeface="Microsoft Sans Serif"/>
              </a:rPr>
              <a:t>en</a:t>
            </a:r>
            <a:r>
              <a:rPr sz="1250" spc="-5" dirty="0">
                <a:latin typeface="Microsoft Sans Serif"/>
                <a:cs typeface="Microsoft Sans Serif"/>
              </a:rPr>
              <a:t> </a:t>
            </a:r>
            <a:r>
              <a:rPr sz="1250" spc="75" dirty="0">
                <a:latin typeface="Microsoft Sans Serif"/>
                <a:cs typeface="Microsoft Sans Serif"/>
              </a:rPr>
              <a:t>un</a:t>
            </a:r>
            <a:r>
              <a:rPr sz="1250" spc="-10" dirty="0">
                <a:latin typeface="Microsoft Sans Serif"/>
                <a:cs typeface="Microsoft Sans Serif"/>
              </a:rPr>
              <a:t> </a:t>
            </a:r>
            <a:r>
              <a:rPr sz="1250" spc="45" dirty="0">
                <a:latin typeface="Microsoft Sans Serif"/>
                <a:cs typeface="Microsoft Sans Serif"/>
              </a:rPr>
              <a:t>circuito</a:t>
            </a:r>
            <a:r>
              <a:rPr sz="1250" spc="-10" dirty="0">
                <a:latin typeface="Microsoft Sans Serif"/>
                <a:cs typeface="Microsoft Sans Serif"/>
              </a:rPr>
              <a:t> </a:t>
            </a:r>
            <a:r>
              <a:rPr sz="1250" spc="40" dirty="0">
                <a:latin typeface="Microsoft Sans Serif"/>
                <a:cs typeface="Microsoft Sans Serif"/>
              </a:rPr>
              <a:t>de</a:t>
            </a:r>
            <a:r>
              <a:rPr sz="1250" spc="-5" dirty="0">
                <a:latin typeface="Microsoft Sans Serif"/>
                <a:cs typeface="Microsoft Sans Serif"/>
              </a:rPr>
              <a:t> </a:t>
            </a:r>
            <a:r>
              <a:rPr sz="1250" spc="-75" dirty="0">
                <a:latin typeface="Microsoft Sans Serif"/>
                <a:cs typeface="Microsoft Sans Serif"/>
              </a:rPr>
              <a:t>CA</a:t>
            </a:r>
            <a:endParaRPr sz="1250">
              <a:latin typeface="Microsoft Sans Serif"/>
              <a:cs typeface="Microsoft Sans Serif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7957764" y="1877060"/>
            <a:ext cx="4610735" cy="5567486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645160">
              <a:lnSpc>
                <a:spcPct val="120000"/>
              </a:lnSpc>
              <a:spcBef>
                <a:spcPts val="100"/>
              </a:spcBef>
            </a:pPr>
            <a:r>
              <a:rPr sz="1000" spc="20" dirty="0">
                <a:latin typeface="Microsoft Sans Serif"/>
                <a:cs typeface="Microsoft Sans Serif"/>
              </a:rPr>
              <a:t>La.potencia.consumida.por.una.resistencia.se.disipa.en.calor.y.no. </a:t>
            </a:r>
            <a:r>
              <a:rPr sz="1000" spc="-254" dirty="0">
                <a:latin typeface="Microsoft Sans Serif"/>
                <a:cs typeface="Microsoft Sans Serif"/>
              </a:rPr>
              <a:t> </a:t>
            </a:r>
            <a:r>
              <a:rPr sz="1000" spc="20" dirty="0">
                <a:latin typeface="Microsoft Sans Serif"/>
                <a:cs typeface="Microsoft Sans Serif"/>
              </a:rPr>
              <a:t>devuelto.a.la.fuente..Esto.se.llama.</a:t>
            </a:r>
            <a:r>
              <a:rPr sz="1000" b="1" spc="20" dirty="0">
                <a:latin typeface="Arial"/>
                <a:cs typeface="Arial"/>
              </a:rPr>
              <a:t>poder </a:t>
            </a:r>
            <a:r>
              <a:rPr sz="1000" b="1" spc="35" dirty="0">
                <a:latin typeface="Arial"/>
                <a:cs typeface="Arial"/>
              </a:rPr>
              <a:t>verdadero</a:t>
            </a:r>
            <a:r>
              <a:rPr sz="1000" spc="35" dirty="0">
                <a:latin typeface="Microsoft Sans Serif"/>
                <a:cs typeface="Microsoft Sans Serif"/>
              </a:rPr>
              <a:t>.porque </a:t>
            </a:r>
            <a:r>
              <a:rPr sz="1000" spc="-10" dirty="0">
                <a:latin typeface="Microsoft Sans Serif"/>
                <a:cs typeface="Microsoft Sans Serif"/>
              </a:rPr>
              <a:t>es. </a:t>
            </a:r>
            <a:r>
              <a:rPr sz="1000" spc="-5" dirty="0">
                <a:latin typeface="Microsoft Sans Serif"/>
                <a:cs typeface="Microsoft Sans Serif"/>
              </a:rPr>
              <a:t> </a:t>
            </a:r>
            <a:r>
              <a:rPr sz="1000" spc="15" dirty="0">
                <a:latin typeface="Microsoft Sans Serif"/>
                <a:cs typeface="Microsoft Sans Serif"/>
              </a:rPr>
              <a:t>la.tasa.a.la.que.se.utiliza.la.energía..</a:t>
            </a:r>
            <a:endParaRPr sz="1000">
              <a:latin typeface="Microsoft Sans Serif"/>
              <a:cs typeface="Microsoft Sans Serif"/>
            </a:endParaRPr>
          </a:p>
          <a:p>
            <a:pPr>
              <a:spcBef>
                <a:spcPts val="15"/>
              </a:spcBef>
            </a:pPr>
            <a:endParaRPr sz="1250">
              <a:latin typeface="Microsoft Sans Serif"/>
              <a:cs typeface="Microsoft Sans Serif"/>
            </a:endParaRPr>
          </a:p>
          <a:p>
            <a:pPr marL="12700" marR="469900">
              <a:lnSpc>
                <a:spcPct val="126299"/>
              </a:lnSpc>
            </a:pPr>
            <a:r>
              <a:rPr sz="950" spc="20" dirty="0">
                <a:latin typeface="Microsoft Sans Serif"/>
                <a:cs typeface="Microsoft Sans Serif"/>
              </a:rPr>
              <a:t>La.corriente.en.un.circuito.CA.aumenta.a.los.valores.picos.y.disminuye.a.  </a:t>
            </a:r>
            <a:r>
              <a:rPr sz="950" spc="15" dirty="0">
                <a:latin typeface="Microsoft Sans Serif"/>
                <a:cs typeface="Microsoft Sans Serif"/>
              </a:rPr>
              <a:t>cero.muchas.veces.por.segundo..La.energía.almacenada.en.el. </a:t>
            </a:r>
            <a:r>
              <a:rPr sz="950" spc="20" dirty="0">
                <a:latin typeface="Microsoft Sans Serif"/>
                <a:cs typeface="Microsoft Sans Serif"/>
              </a:rPr>
              <a:t> el.campo.de.un.inductor,.o.las.placas.de.un.capacitor,.es.devuelto.al. </a:t>
            </a:r>
            <a:r>
              <a:rPr sz="950" spc="25" dirty="0">
                <a:latin typeface="Microsoft Sans Serif"/>
                <a:cs typeface="Microsoft Sans Serif"/>
              </a:rPr>
              <a:t> fuente.cuando.la.corriente.cambia.de.dirección..</a:t>
            </a:r>
            <a:endParaRPr sz="950">
              <a:latin typeface="Microsoft Sans Serif"/>
              <a:cs typeface="Microsoft Sans Serif"/>
            </a:endParaRPr>
          </a:p>
          <a:p>
            <a:pPr>
              <a:spcBef>
                <a:spcPts val="45"/>
              </a:spcBef>
            </a:pPr>
            <a:endParaRPr sz="1250">
              <a:latin typeface="Microsoft Sans Serif"/>
              <a:cs typeface="Microsoft Sans Serif"/>
            </a:endParaRPr>
          </a:p>
          <a:p>
            <a:pPr marL="12700" marR="5080">
              <a:lnSpc>
                <a:spcPct val="114300"/>
              </a:lnSpc>
            </a:pPr>
            <a:r>
              <a:rPr sz="1050" spc="25" dirty="0">
                <a:latin typeface="Microsoft Sans Serif"/>
                <a:cs typeface="Microsoft Sans Serif"/>
              </a:rPr>
              <a:t>Aunque.los.componentes.reactivos.no.consumen.energía,.sí. </a:t>
            </a:r>
            <a:r>
              <a:rPr sz="1050" spc="30" dirty="0">
                <a:latin typeface="Microsoft Sans Serif"/>
                <a:cs typeface="Microsoft Sans Serif"/>
              </a:rPr>
              <a:t> aumentar.la.cantidad.de.energía.que.debe.generarse.para.hacer. </a:t>
            </a:r>
            <a:r>
              <a:rPr sz="1050" spc="35" dirty="0">
                <a:latin typeface="Microsoft Sans Serif"/>
                <a:cs typeface="Microsoft Sans Serif"/>
              </a:rPr>
              <a:t> </a:t>
            </a:r>
            <a:r>
              <a:rPr sz="1050" spc="25" dirty="0">
                <a:latin typeface="Microsoft Sans Serif"/>
                <a:cs typeface="Microsoft Sans Serif"/>
              </a:rPr>
              <a:t>la.misma.cantidad.de.trabajo..El.ritmo.al.que.esto.no.trabaja. </a:t>
            </a:r>
            <a:r>
              <a:rPr sz="1050" spc="30" dirty="0">
                <a:latin typeface="Microsoft Sans Serif"/>
                <a:cs typeface="Microsoft Sans Serif"/>
              </a:rPr>
              <a:t> </a:t>
            </a:r>
            <a:r>
              <a:rPr sz="1050" spc="20" dirty="0">
                <a:latin typeface="Microsoft Sans Serif"/>
                <a:cs typeface="Microsoft Sans Serif"/>
              </a:rPr>
              <a:t>la.energía.que.debe.generarse.se.llama.</a:t>
            </a:r>
            <a:r>
              <a:rPr sz="1050" b="1" spc="20" dirty="0">
                <a:latin typeface="Arial"/>
                <a:cs typeface="Arial"/>
              </a:rPr>
              <a:t>Poder </a:t>
            </a:r>
            <a:r>
              <a:rPr sz="1050" b="1" spc="15" dirty="0">
                <a:latin typeface="Arial"/>
                <a:cs typeface="Arial"/>
              </a:rPr>
              <a:t>reactivo</a:t>
            </a:r>
            <a:r>
              <a:rPr sz="1050" spc="15" dirty="0">
                <a:latin typeface="Microsoft Sans Serif"/>
                <a:cs typeface="Microsoft Sans Serif"/>
              </a:rPr>
              <a:t>..Si.voltaje. </a:t>
            </a:r>
            <a:r>
              <a:rPr sz="1050" spc="20" dirty="0">
                <a:latin typeface="Microsoft Sans Serif"/>
                <a:cs typeface="Microsoft Sans Serif"/>
              </a:rPr>
              <a:t> </a:t>
            </a:r>
            <a:r>
              <a:rPr sz="1050" spc="15" dirty="0">
                <a:latin typeface="Microsoft Sans Serif"/>
                <a:cs typeface="Microsoft Sans Serif"/>
              </a:rPr>
              <a:t>y.actuales.son. </a:t>
            </a:r>
            <a:r>
              <a:rPr sz="1050" spc="20" dirty="0">
                <a:latin typeface="Microsoft Sans Serif"/>
                <a:cs typeface="Microsoft Sans Serif"/>
              </a:rPr>
              <a:t>0.grados.fuera.de.fase,.como.sería.el.caso. </a:t>
            </a:r>
            <a:r>
              <a:rPr sz="1050" spc="25" dirty="0">
                <a:latin typeface="Microsoft Sans Serif"/>
                <a:cs typeface="Microsoft Sans Serif"/>
              </a:rPr>
              <a:t> </a:t>
            </a:r>
            <a:r>
              <a:rPr sz="1050" spc="35" dirty="0">
                <a:latin typeface="Microsoft Sans Serif"/>
                <a:cs typeface="Microsoft Sans Serif"/>
              </a:rPr>
              <a:t>en.un.circuito.puramente.capacitivo.o.puramente.inductivo,.el.promedio.  </a:t>
            </a:r>
            <a:r>
              <a:rPr sz="1050" spc="15" dirty="0">
                <a:latin typeface="Microsoft Sans Serif"/>
                <a:cs typeface="Microsoft Sans Serif"/>
              </a:rPr>
              <a:t>valor.de.potencia.verdadera.es.igual.a.cero..En.este.caso.hay.alto. </a:t>
            </a:r>
            <a:r>
              <a:rPr sz="1050" spc="20" dirty="0">
                <a:latin typeface="Microsoft Sans Serif"/>
                <a:cs typeface="Microsoft Sans Serif"/>
              </a:rPr>
              <a:t> valores.picos.positivos.y.negativos.de.potencia,.pero.cuando.se. </a:t>
            </a:r>
            <a:r>
              <a:rPr sz="1050" spc="25" dirty="0">
                <a:latin typeface="Microsoft Sans Serif"/>
                <a:cs typeface="Microsoft Sans Serif"/>
              </a:rPr>
              <a:t> juntos.el.resultado.es.cero.</a:t>
            </a:r>
            <a:endParaRPr sz="1050">
              <a:latin typeface="Microsoft Sans Serif"/>
              <a:cs typeface="Microsoft Sans Serif"/>
            </a:endParaRPr>
          </a:p>
          <a:p>
            <a:pPr>
              <a:spcBef>
                <a:spcPts val="40"/>
              </a:spcBef>
            </a:pPr>
            <a:endParaRPr sz="1200">
              <a:latin typeface="Microsoft Sans Serif"/>
              <a:cs typeface="Microsoft Sans Serif"/>
            </a:endParaRPr>
          </a:p>
          <a:p>
            <a:pPr marL="12700" marR="492759">
              <a:lnSpc>
                <a:spcPct val="141200"/>
              </a:lnSpc>
            </a:pPr>
            <a:r>
              <a:rPr sz="850" spc="15" dirty="0">
                <a:latin typeface="Microsoft Sans Serif"/>
                <a:cs typeface="Microsoft Sans Serif"/>
              </a:rPr>
              <a:t>La.potencia.en.un.circuito.CA.es.la.suma.vectorial.de.potencia.verdadera.y. </a:t>
            </a:r>
            <a:r>
              <a:rPr sz="850" spc="20" dirty="0">
                <a:latin typeface="Microsoft Sans Serif"/>
                <a:cs typeface="Microsoft Sans Serif"/>
              </a:rPr>
              <a:t> </a:t>
            </a:r>
            <a:r>
              <a:rPr sz="850" spc="15" dirty="0">
                <a:latin typeface="Microsoft Sans Serif"/>
                <a:cs typeface="Microsoft Sans Serif"/>
              </a:rPr>
              <a:t>potencia.reactiva..Esto.se.llama.</a:t>
            </a:r>
            <a:r>
              <a:rPr sz="850" b="1" spc="15" dirty="0">
                <a:latin typeface="Arial"/>
                <a:cs typeface="Arial"/>
              </a:rPr>
              <a:t>poder </a:t>
            </a:r>
            <a:r>
              <a:rPr sz="850" b="1" spc="20" dirty="0">
                <a:latin typeface="Arial"/>
                <a:cs typeface="Arial"/>
              </a:rPr>
              <a:t>aparente</a:t>
            </a:r>
            <a:r>
              <a:rPr sz="850" spc="20" dirty="0">
                <a:latin typeface="Microsoft Sans Serif"/>
                <a:cs typeface="Microsoft Sans Serif"/>
              </a:rPr>
              <a:t>..El.verdadero.poder.es. </a:t>
            </a:r>
            <a:r>
              <a:rPr sz="850" spc="25" dirty="0">
                <a:latin typeface="Microsoft Sans Serif"/>
                <a:cs typeface="Microsoft Sans Serif"/>
              </a:rPr>
              <a:t> igual.a.la.potencia.aparente.en.un.circuito.puramente.resistivo.porque. </a:t>
            </a:r>
            <a:r>
              <a:rPr sz="850" spc="30" dirty="0">
                <a:latin typeface="Microsoft Sans Serif"/>
                <a:cs typeface="Microsoft Sans Serif"/>
              </a:rPr>
              <a:t> </a:t>
            </a:r>
            <a:r>
              <a:rPr sz="850" spc="15" dirty="0">
                <a:latin typeface="Microsoft Sans Serif"/>
                <a:cs typeface="Microsoft Sans Serif"/>
              </a:rPr>
              <a:t>el.voltaje.y.la.corriente.están.en.fase..El.voltaje.y.la.corriente.también.están.en. </a:t>
            </a:r>
            <a:r>
              <a:rPr sz="850" spc="20" dirty="0">
                <a:latin typeface="Microsoft Sans Serif"/>
                <a:cs typeface="Microsoft Sans Serif"/>
              </a:rPr>
              <a:t> fase.en.un.circuito.que.contenga.valores.iguales.de.reactancia.inductiva. </a:t>
            </a:r>
            <a:r>
              <a:rPr sz="850" spc="25" dirty="0">
                <a:latin typeface="Microsoft Sans Serif"/>
                <a:cs typeface="Microsoft Sans Serif"/>
              </a:rPr>
              <a:t> </a:t>
            </a:r>
            <a:r>
              <a:rPr sz="850" spc="15" dirty="0">
                <a:latin typeface="Microsoft Sans Serif"/>
                <a:cs typeface="Microsoft Sans Serif"/>
              </a:rPr>
              <a:t>y.reactancia.capacitiva..En.la.mayoría.de.los.circuitos,.sin </a:t>
            </a:r>
            <a:r>
              <a:rPr sz="850" spc="30" dirty="0">
                <a:latin typeface="Microsoft Sans Serif"/>
                <a:cs typeface="Microsoft Sans Serif"/>
              </a:rPr>
              <a:t>embargo,.aparente. </a:t>
            </a:r>
            <a:r>
              <a:rPr sz="850" spc="35" dirty="0">
                <a:latin typeface="Microsoft Sans Serif"/>
                <a:cs typeface="Microsoft Sans Serif"/>
              </a:rPr>
              <a:t> </a:t>
            </a:r>
            <a:r>
              <a:rPr sz="850" spc="20" dirty="0">
                <a:latin typeface="Microsoft Sans Serif"/>
                <a:cs typeface="Microsoft Sans Serif"/>
              </a:rPr>
              <a:t>la.energía.está.compuesta.tanto.por.potencia.verdadera.como.potencia.reactiva.</a:t>
            </a:r>
            <a:endParaRPr sz="850">
              <a:latin typeface="Microsoft Sans Serif"/>
              <a:cs typeface="Microsoft Sans Serif"/>
            </a:endParaRPr>
          </a:p>
          <a:p>
            <a:pPr>
              <a:spcBef>
                <a:spcPts val="25"/>
              </a:spcBef>
            </a:pPr>
            <a:endParaRPr sz="1250">
              <a:latin typeface="Microsoft Sans Serif"/>
              <a:cs typeface="Microsoft Sans Serif"/>
            </a:endParaRPr>
          </a:p>
          <a:p>
            <a:pPr marL="12700" marR="593725">
              <a:lnSpc>
                <a:spcPct val="141200"/>
              </a:lnSpc>
            </a:pPr>
            <a:r>
              <a:rPr sz="850" spc="20" dirty="0">
                <a:latin typeface="Microsoft Sans Serif"/>
                <a:cs typeface="Microsoft Sans Serif"/>
              </a:rPr>
              <a:t>La.fórmula.para.la.potencia.aparente.se.muestra.a</a:t>
            </a:r>
            <a:r>
              <a:rPr sz="850" spc="135" dirty="0">
                <a:latin typeface="Microsoft Sans Serif"/>
                <a:cs typeface="Microsoft Sans Serif"/>
              </a:rPr>
              <a:t> </a:t>
            </a:r>
            <a:r>
              <a:rPr sz="850" spc="20" dirty="0">
                <a:latin typeface="Microsoft Sans Serif"/>
                <a:cs typeface="Microsoft Sans Serif"/>
              </a:rPr>
              <a:t>continuación..La.unidad.de. </a:t>
            </a:r>
            <a:r>
              <a:rPr sz="850" spc="-210" dirty="0">
                <a:latin typeface="Microsoft Sans Serif"/>
                <a:cs typeface="Microsoft Sans Serif"/>
              </a:rPr>
              <a:t> </a:t>
            </a:r>
            <a:r>
              <a:rPr sz="850" spc="20" dirty="0">
                <a:latin typeface="Microsoft Sans Serif"/>
                <a:cs typeface="Microsoft Sans Serif"/>
              </a:rPr>
              <a:t>medida.de.la.potencia.aparente.es.la.</a:t>
            </a:r>
            <a:r>
              <a:rPr sz="850" b="1" spc="20" dirty="0">
                <a:latin typeface="Arial"/>
                <a:cs typeface="Arial"/>
              </a:rPr>
              <a:t>voltio-amperio</a:t>
            </a:r>
            <a:r>
              <a:rPr sz="850" b="1" spc="-20" dirty="0">
                <a:latin typeface="Arial"/>
                <a:cs typeface="Arial"/>
              </a:rPr>
              <a:t> </a:t>
            </a:r>
            <a:r>
              <a:rPr sz="850" b="1" spc="-10" dirty="0">
                <a:latin typeface="Arial"/>
                <a:cs typeface="Arial"/>
              </a:rPr>
              <a:t>(VA)</a:t>
            </a:r>
            <a:r>
              <a:rPr sz="850" spc="-10" dirty="0">
                <a:latin typeface="Microsoft Sans Serif"/>
                <a:cs typeface="Microsoft Sans Serif"/>
              </a:rPr>
              <a:t>.</a:t>
            </a:r>
            <a:endParaRPr sz="850">
              <a:latin typeface="Microsoft Sans Serif"/>
              <a:cs typeface="Microsoft Sans Serif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5761991" y="7217409"/>
            <a:ext cx="1152525" cy="159018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950" b="1" spc="15" dirty="0">
                <a:latin typeface="Arial"/>
                <a:cs typeface="Arial"/>
              </a:rPr>
              <a:t>Fórmulas</a:t>
            </a:r>
            <a:r>
              <a:rPr sz="950" b="1" spc="-40" dirty="0">
                <a:latin typeface="Arial"/>
                <a:cs typeface="Arial"/>
              </a:rPr>
              <a:t> </a:t>
            </a:r>
            <a:r>
              <a:rPr sz="950" b="1" spc="25" dirty="0">
                <a:latin typeface="Arial"/>
                <a:cs typeface="Arial"/>
              </a:rPr>
              <a:t>de</a:t>
            </a:r>
            <a:r>
              <a:rPr sz="950" b="1" spc="-35" dirty="0">
                <a:latin typeface="Arial"/>
                <a:cs typeface="Arial"/>
              </a:rPr>
              <a:t> </a:t>
            </a:r>
            <a:r>
              <a:rPr sz="950" b="1" spc="25" dirty="0">
                <a:latin typeface="Arial"/>
                <a:cs typeface="Arial"/>
              </a:rPr>
              <a:t>poder</a:t>
            </a:r>
            <a:endParaRPr sz="950">
              <a:latin typeface="Arial"/>
              <a:cs typeface="Arial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7957762" y="7372225"/>
            <a:ext cx="4421505" cy="1496051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950" spc="-60" dirty="0">
                <a:latin typeface="Microsoft Sans Serif"/>
                <a:cs typeface="Microsoft Sans Serif"/>
              </a:rPr>
              <a:t>P</a:t>
            </a:r>
            <a:r>
              <a:rPr sz="950" spc="-10" dirty="0">
                <a:latin typeface="Microsoft Sans Serif"/>
                <a:cs typeface="Microsoft Sans Serif"/>
              </a:rPr>
              <a:t> </a:t>
            </a:r>
            <a:r>
              <a:rPr sz="950" spc="-15" dirty="0">
                <a:latin typeface="Microsoft Sans Serif"/>
                <a:cs typeface="Microsoft Sans Serif"/>
              </a:rPr>
              <a:t>=</a:t>
            </a:r>
            <a:r>
              <a:rPr sz="950" spc="-10" dirty="0">
                <a:latin typeface="Microsoft Sans Serif"/>
                <a:cs typeface="Microsoft Sans Serif"/>
              </a:rPr>
              <a:t> </a:t>
            </a:r>
            <a:r>
              <a:rPr sz="950" spc="-25" dirty="0">
                <a:latin typeface="Microsoft Sans Serif"/>
                <a:cs typeface="Microsoft Sans Serif"/>
              </a:rPr>
              <a:t>IE</a:t>
            </a:r>
            <a:endParaRPr sz="950">
              <a:latin typeface="Microsoft Sans Serif"/>
              <a:cs typeface="Microsoft Sans Serif"/>
            </a:endParaRPr>
          </a:p>
          <a:p>
            <a:pPr>
              <a:spcBef>
                <a:spcPts val="10"/>
              </a:spcBef>
            </a:pPr>
            <a:endParaRPr sz="1450">
              <a:latin typeface="Microsoft Sans Serif"/>
              <a:cs typeface="Microsoft Sans Serif"/>
            </a:endParaRPr>
          </a:p>
          <a:p>
            <a:pPr marL="12700" marR="5080">
              <a:lnSpc>
                <a:spcPct val="133300"/>
              </a:lnSpc>
            </a:pPr>
            <a:r>
              <a:rPr sz="900" spc="15" dirty="0">
                <a:latin typeface="Microsoft Sans Serif"/>
                <a:cs typeface="Microsoft Sans Serif"/>
              </a:rPr>
              <a:t>La.potencia.verdadera.se.calcula.a </a:t>
            </a:r>
            <a:r>
              <a:rPr sz="900" spc="35" dirty="0">
                <a:latin typeface="Microsoft Sans Serif"/>
                <a:cs typeface="Microsoft Sans Serif"/>
              </a:rPr>
              <a:t>partir.de.otra.función.trigonométrica,. </a:t>
            </a:r>
            <a:r>
              <a:rPr sz="900" spc="40" dirty="0">
                <a:latin typeface="Microsoft Sans Serif"/>
                <a:cs typeface="Microsoft Sans Serif"/>
              </a:rPr>
              <a:t> </a:t>
            </a:r>
            <a:r>
              <a:rPr sz="900" spc="15" dirty="0">
                <a:latin typeface="Microsoft Sans Serif"/>
                <a:cs typeface="Microsoft Sans Serif"/>
              </a:rPr>
              <a:t>el.coseno.del.ángulo.de.fase.(cos.q)..La.fórmula.para.la.verdadera. </a:t>
            </a:r>
            <a:r>
              <a:rPr sz="900" spc="20" dirty="0">
                <a:latin typeface="Microsoft Sans Serif"/>
                <a:cs typeface="Microsoft Sans Serif"/>
              </a:rPr>
              <a:t> la.potencia.se.muestra.abajo..La.unidad.de.medida.para.la.potencia.verdadera.es. </a:t>
            </a:r>
            <a:r>
              <a:rPr sz="900" spc="-225" dirty="0">
                <a:latin typeface="Microsoft Sans Serif"/>
                <a:cs typeface="Microsoft Sans Serif"/>
              </a:rPr>
              <a:t> </a:t>
            </a:r>
            <a:r>
              <a:rPr sz="900" spc="25" dirty="0">
                <a:latin typeface="Microsoft Sans Serif"/>
                <a:cs typeface="Microsoft Sans Serif"/>
              </a:rPr>
              <a:t>el.</a:t>
            </a:r>
            <a:r>
              <a:rPr sz="900" b="1" spc="25" dirty="0">
                <a:latin typeface="Arial"/>
                <a:cs typeface="Arial"/>
              </a:rPr>
              <a:t>vatio</a:t>
            </a:r>
            <a:r>
              <a:rPr sz="900" b="1" spc="-25" dirty="0">
                <a:latin typeface="Arial"/>
                <a:cs typeface="Arial"/>
              </a:rPr>
              <a:t> </a:t>
            </a:r>
            <a:r>
              <a:rPr sz="900" b="1" spc="5" dirty="0">
                <a:latin typeface="Arial"/>
                <a:cs typeface="Arial"/>
              </a:rPr>
              <a:t>(W)</a:t>
            </a:r>
            <a:r>
              <a:rPr sz="900" spc="5" dirty="0">
                <a:latin typeface="Microsoft Sans Serif"/>
                <a:cs typeface="Microsoft Sans Serif"/>
              </a:rPr>
              <a:t>.</a:t>
            </a:r>
            <a:endParaRPr sz="900">
              <a:latin typeface="Microsoft Sans Serif"/>
              <a:cs typeface="Microsoft Sans Serif"/>
            </a:endParaRPr>
          </a:p>
          <a:p>
            <a:pPr>
              <a:spcBef>
                <a:spcPts val="15"/>
              </a:spcBef>
            </a:pPr>
            <a:endParaRPr sz="1500">
              <a:latin typeface="Microsoft Sans Serif"/>
              <a:cs typeface="Microsoft Sans Serif"/>
            </a:endParaRPr>
          </a:p>
          <a:p>
            <a:pPr marL="12700"/>
            <a:r>
              <a:rPr sz="950" spc="-60" dirty="0">
                <a:latin typeface="Microsoft Sans Serif"/>
                <a:cs typeface="Microsoft Sans Serif"/>
              </a:rPr>
              <a:t>P</a:t>
            </a:r>
            <a:r>
              <a:rPr sz="950" spc="-10" dirty="0">
                <a:latin typeface="Microsoft Sans Serif"/>
                <a:cs typeface="Microsoft Sans Serif"/>
              </a:rPr>
              <a:t> </a:t>
            </a:r>
            <a:r>
              <a:rPr sz="950" spc="-15" dirty="0">
                <a:latin typeface="Microsoft Sans Serif"/>
                <a:cs typeface="Microsoft Sans Serif"/>
              </a:rPr>
              <a:t>=</a:t>
            </a:r>
            <a:r>
              <a:rPr sz="950" spc="-10" dirty="0">
                <a:latin typeface="Microsoft Sans Serif"/>
                <a:cs typeface="Microsoft Sans Serif"/>
              </a:rPr>
              <a:t> </a:t>
            </a:r>
            <a:r>
              <a:rPr sz="950" spc="-25" dirty="0">
                <a:latin typeface="Microsoft Sans Serif"/>
                <a:cs typeface="Microsoft Sans Serif"/>
              </a:rPr>
              <a:t>IE</a:t>
            </a:r>
            <a:r>
              <a:rPr sz="950" spc="-10" dirty="0">
                <a:latin typeface="Microsoft Sans Serif"/>
                <a:cs typeface="Microsoft Sans Serif"/>
              </a:rPr>
              <a:t> </a:t>
            </a:r>
            <a:r>
              <a:rPr sz="950" dirty="0">
                <a:latin typeface="Microsoft Sans Serif"/>
                <a:cs typeface="Microsoft Sans Serif"/>
              </a:rPr>
              <a:t>cos</a:t>
            </a:r>
            <a:r>
              <a:rPr sz="950" spc="-10" dirty="0">
                <a:latin typeface="Microsoft Sans Serif"/>
                <a:cs typeface="Microsoft Sans Serif"/>
              </a:rPr>
              <a:t> </a:t>
            </a:r>
            <a:r>
              <a:rPr sz="950" spc="35" dirty="0">
                <a:latin typeface="Microsoft Sans Serif"/>
                <a:cs typeface="Microsoft Sans Serif"/>
              </a:rPr>
              <a:t>θ</a:t>
            </a:r>
            <a:endParaRPr sz="950">
              <a:latin typeface="Microsoft Sans Serif"/>
              <a:cs typeface="Microsoft Sans Serif"/>
            </a:endParaRPr>
          </a:p>
        </p:txBody>
      </p:sp>
    </p:spTree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9190457" y="5073447"/>
            <a:ext cx="231089" cy="231089"/>
          </a:xfrm>
          <a:prstGeom prst="rect">
            <a:avLst/>
          </a:prstGeom>
        </p:spPr>
      </p:pic>
      <p:sp>
        <p:nvSpPr>
          <p:cNvPr id="3" name="object 3"/>
          <p:cNvSpPr/>
          <p:nvPr/>
        </p:nvSpPr>
        <p:spPr>
          <a:xfrm>
            <a:off x="10472967" y="4729403"/>
            <a:ext cx="10795" cy="219710"/>
          </a:xfrm>
          <a:custGeom>
            <a:avLst/>
            <a:gdLst/>
            <a:ahLst/>
            <a:cxnLst/>
            <a:rect l="l" t="t" r="r" b="b"/>
            <a:pathLst>
              <a:path w="10795" h="219710">
                <a:moveTo>
                  <a:pt x="8077" y="0"/>
                </a:moveTo>
                <a:lnTo>
                  <a:pt x="2324" y="0"/>
                </a:lnTo>
                <a:lnTo>
                  <a:pt x="0" y="2324"/>
                </a:lnTo>
                <a:lnTo>
                  <a:pt x="0" y="5206"/>
                </a:lnTo>
                <a:lnTo>
                  <a:pt x="0" y="217271"/>
                </a:lnTo>
                <a:lnTo>
                  <a:pt x="2324" y="219595"/>
                </a:lnTo>
                <a:lnTo>
                  <a:pt x="8077" y="219595"/>
                </a:lnTo>
                <a:lnTo>
                  <a:pt x="10388" y="217271"/>
                </a:lnTo>
                <a:lnTo>
                  <a:pt x="10388" y="2324"/>
                </a:lnTo>
                <a:lnTo>
                  <a:pt x="8077" y="0"/>
                </a:lnTo>
                <a:close/>
              </a:path>
            </a:pathLst>
          </a:custGeom>
          <a:solidFill>
            <a:srgbClr val="636466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/>
          <p:nvPr/>
        </p:nvSpPr>
        <p:spPr>
          <a:xfrm>
            <a:off x="9299995" y="4729404"/>
            <a:ext cx="1329055" cy="852805"/>
          </a:xfrm>
          <a:custGeom>
            <a:avLst/>
            <a:gdLst/>
            <a:ahLst/>
            <a:cxnLst/>
            <a:rect l="l" t="t" r="r" b="b"/>
            <a:pathLst>
              <a:path w="1329054" h="852804">
                <a:moveTo>
                  <a:pt x="1122756" y="2324"/>
                </a:moveTo>
                <a:lnTo>
                  <a:pt x="1120419" y="0"/>
                </a:lnTo>
                <a:lnTo>
                  <a:pt x="1114679" y="0"/>
                </a:lnTo>
                <a:lnTo>
                  <a:pt x="1112367" y="2324"/>
                </a:lnTo>
                <a:lnTo>
                  <a:pt x="1112367" y="5207"/>
                </a:lnTo>
                <a:lnTo>
                  <a:pt x="1112367" y="104889"/>
                </a:lnTo>
                <a:lnTo>
                  <a:pt x="932713" y="104889"/>
                </a:lnTo>
                <a:lnTo>
                  <a:pt x="927417" y="79489"/>
                </a:lnTo>
                <a:lnTo>
                  <a:pt x="916101" y="61709"/>
                </a:lnTo>
                <a:lnTo>
                  <a:pt x="908519" y="56629"/>
                </a:lnTo>
                <a:lnTo>
                  <a:pt x="900925" y="51549"/>
                </a:lnTo>
                <a:lnTo>
                  <a:pt x="884097" y="47739"/>
                </a:lnTo>
                <a:lnTo>
                  <a:pt x="877303" y="47739"/>
                </a:lnTo>
                <a:lnTo>
                  <a:pt x="870623" y="50279"/>
                </a:lnTo>
                <a:lnTo>
                  <a:pt x="864158" y="52819"/>
                </a:lnTo>
                <a:lnTo>
                  <a:pt x="858037" y="56629"/>
                </a:lnTo>
                <a:lnTo>
                  <a:pt x="850950" y="52819"/>
                </a:lnTo>
                <a:lnTo>
                  <a:pt x="835837" y="47739"/>
                </a:lnTo>
                <a:lnTo>
                  <a:pt x="819861" y="47739"/>
                </a:lnTo>
                <a:lnTo>
                  <a:pt x="811758" y="50279"/>
                </a:lnTo>
                <a:lnTo>
                  <a:pt x="803960" y="52819"/>
                </a:lnTo>
                <a:lnTo>
                  <a:pt x="796620" y="57899"/>
                </a:lnTo>
                <a:lnTo>
                  <a:pt x="789216" y="52819"/>
                </a:lnTo>
                <a:lnTo>
                  <a:pt x="781380" y="50279"/>
                </a:lnTo>
                <a:lnTo>
                  <a:pt x="773290" y="47739"/>
                </a:lnTo>
                <a:lnTo>
                  <a:pt x="756843" y="47739"/>
                </a:lnTo>
                <a:lnTo>
                  <a:pt x="748741" y="50279"/>
                </a:lnTo>
                <a:lnTo>
                  <a:pt x="740943" y="52819"/>
                </a:lnTo>
                <a:lnTo>
                  <a:pt x="733615" y="57899"/>
                </a:lnTo>
                <a:lnTo>
                  <a:pt x="731761" y="56629"/>
                </a:lnTo>
                <a:lnTo>
                  <a:pt x="726198" y="52819"/>
                </a:lnTo>
                <a:lnTo>
                  <a:pt x="718362" y="50279"/>
                </a:lnTo>
                <a:lnTo>
                  <a:pt x="710272" y="47739"/>
                </a:lnTo>
                <a:lnTo>
                  <a:pt x="694220" y="47739"/>
                </a:lnTo>
                <a:lnTo>
                  <a:pt x="686473" y="50279"/>
                </a:lnTo>
                <a:lnTo>
                  <a:pt x="678980" y="52819"/>
                </a:lnTo>
                <a:lnTo>
                  <a:pt x="671918" y="56629"/>
                </a:lnTo>
                <a:lnTo>
                  <a:pt x="670560" y="55359"/>
                </a:lnTo>
                <a:lnTo>
                  <a:pt x="669455" y="54089"/>
                </a:lnTo>
                <a:lnTo>
                  <a:pt x="667994" y="52819"/>
                </a:lnTo>
                <a:lnTo>
                  <a:pt x="657555" y="49009"/>
                </a:lnTo>
                <a:lnTo>
                  <a:pt x="646633" y="47739"/>
                </a:lnTo>
                <a:lnTo>
                  <a:pt x="635698" y="49009"/>
                </a:lnTo>
                <a:lnTo>
                  <a:pt x="606259" y="74409"/>
                </a:lnTo>
                <a:lnTo>
                  <a:pt x="598436" y="104889"/>
                </a:lnTo>
                <a:lnTo>
                  <a:pt x="444093" y="104889"/>
                </a:lnTo>
                <a:lnTo>
                  <a:pt x="442239" y="106159"/>
                </a:lnTo>
                <a:lnTo>
                  <a:pt x="422732" y="149339"/>
                </a:lnTo>
                <a:lnTo>
                  <a:pt x="393827" y="73139"/>
                </a:lnTo>
                <a:lnTo>
                  <a:pt x="386600" y="54089"/>
                </a:lnTo>
                <a:lnTo>
                  <a:pt x="384657" y="52819"/>
                </a:lnTo>
                <a:lnTo>
                  <a:pt x="380326" y="52819"/>
                </a:lnTo>
                <a:lnTo>
                  <a:pt x="378396" y="54089"/>
                </a:lnTo>
                <a:lnTo>
                  <a:pt x="342709" y="149339"/>
                </a:lnTo>
                <a:lnTo>
                  <a:pt x="314147" y="73139"/>
                </a:lnTo>
                <a:lnTo>
                  <a:pt x="307009" y="54089"/>
                </a:lnTo>
                <a:lnTo>
                  <a:pt x="305066" y="52819"/>
                </a:lnTo>
                <a:lnTo>
                  <a:pt x="300736" y="52819"/>
                </a:lnTo>
                <a:lnTo>
                  <a:pt x="298792" y="54089"/>
                </a:lnTo>
                <a:lnTo>
                  <a:pt x="263105" y="149339"/>
                </a:lnTo>
                <a:lnTo>
                  <a:pt x="234543" y="73139"/>
                </a:lnTo>
                <a:lnTo>
                  <a:pt x="227406" y="54089"/>
                </a:lnTo>
                <a:lnTo>
                  <a:pt x="225475" y="52819"/>
                </a:lnTo>
                <a:lnTo>
                  <a:pt x="221132" y="52819"/>
                </a:lnTo>
                <a:lnTo>
                  <a:pt x="219189" y="54089"/>
                </a:lnTo>
                <a:lnTo>
                  <a:pt x="183527" y="149339"/>
                </a:lnTo>
                <a:lnTo>
                  <a:pt x="154393" y="70599"/>
                </a:lnTo>
                <a:lnTo>
                  <a:pt x="147828" y="52819"/>
                </a:lnTo>
                <a:lnTo>
                  <a:pt x="145935" y="51549"/>
                </a:lnTo>
                <a:lnTo>
                  <a:pt x="141655" y="51549"/>
                </a:lnTo>
                <a:lnTo>
                  <a:pt x="139712" y="52819"/>
                </a:lnTo>
                <a:lnTo>
                  <a:pt x="117881" y="104889"/>
                </a:lnTo>
                <a:lnTo>
                  <a:pt x="2311" y="104889"/>
                </a:lnTo>
                <a:lnTo>
                  <a:pt x="0" y="107429"/>
                </a:lnTo>
                <a:lnTo>
                  <a:pt x="0" y="352539"/>
                </a:lnTo>
                <a:lnTo>
                  <a:pt x="2311" y="353809"/>
                </a:lnTo>
                <a:lnTo>
                  <a:pt x="8064" y="353809"/>
                </a:lnTo>
                <a:lnTo>
                  <a:pt x="10388" y="352539"/>
                </a:lnTo>
                <a:lnTo>
                  <a:pt x="10388" y="115049"/>
                </a:lnTo>
                <a:lnTo>
                  <a:pt x="123456" y="115049"/>
                </a:lnTo>
                <a:lnTo>
                  <a:pt x="125361" y="113779"/>
                </a:lnTo>
                <a:lnTo>
                  <a:pt x="143421" y="70599"/>
                </a:lnTo>
                <a:lnTo>
                  <a:pt x="179374" y="168389"/>
                </a:lnTo>
                <a:lnTo>
                  <a:pt x="181317" y="169659"/>
                </a:lnTo>
                <a:lnTo>
                  <a:pt x="185674" y="169659"/>
                </a:lnTo>
                <a:lnTo>
                  <a:pt x="187617" y="168389"/>
                </a:lnTo>
                <a:lnTo>
                  <a:pt x="194741" y="149339"/>
                </a:lnTo>
                <a:lnTo>
                  <a:pt x="223291" y="73139"/>
                </a:lnTo>
                <a:lnTo>
                  <a:pt x="258991" y="168389"/>
                </a:lnTo>
                <a:lnTo>
                  <a:pt x="260934" y="169659"/>
                </a:lnTo>
                <a:lnTo>
                  <a:pt x="265277" y="169659"/>
                </a:lnTo>
                <a:lnTo>
                  <a:pt x="267220" y="168389"/>
                </a:lnTo>
                <a:lnTo>
                  <a:pt x="274358" y="149339"/>
                </a:lnTo>
                <a:lnTo>
                  <a:pt x="302907" y="73139"/>
                </a:lnTo>
                <a:lnTo>
                  <a:pt x="338607" y="168389"/>
                </a:lnTo>
                <a:lnTo>
                  <a:pt x="340537" y="169659"/>
                </a:lnTo>
                <a:lnTo>
                  <a:pt x="344881" y="169659"/>
                </a:lnTo>
                <a:lnTo>
                  <a:pt x="346811" y="168389"/>
                </a:lnTo>
                <a:lnTo>
                  <a:pt x="353949" y="149339"/>
                </a:lnTo>
                <a:lnTo>
                  <a:pt x="382536" y="73139"/>
                </a:lnTo>
                <a:lnTo>
                  <a:pt x="418185" y="167119"/>
                </a:lnTo>
                <a:lnTo>
                  <a:pt x="420039" y="168389"/>
                </a:lnTo>
                <a:lnTo>
                  <a:pt x="424230" y="168389"/>
                </a:lnTo>
                <a:lnTo>
                  <a:pt x="426161" y="167119"/>
                </a:lnTo>
                <a:lnTo>
                  <a:pt x="434111" y="149339"/>
                </a:lnTo>
                <a:lnTo>
                  <a:pt x="449478" y="115049"/>
                </a:lnTo>
                <a:lnTo>
                  <a:pt x="605828" y="115049"/>
                </a:lnTo>
                <a:lnTo>
                  <a:pt x="607783" y="112509"/>
                </a:lnTo>
                <a:lnTo>
                  <a:pt x="608330" y="111239"/>
                </a:lnTo>
                <a:lnTo>
                  <a:pt x="608330" y="109969"/>
                </a:lnTo>
                <a:lnTo>
                  <a:pt x="609803" y="94729"/>
                </a:lnTo>
                <a:lnTo>
                  <a:pt x="638352" y="59169"/>
                </a:lnTo>
                <a:lnTo>
                  <a:pt x="646633" y="57899"/>
                </a:lnTo>
                <a:lnTo>
                  <a:pt x="654900" y="59169"/>
                </a:lnTo>
                <a:lnTo>
                  <a:pt x="662787" y="62979"/>
                </a:lnTo>
                <a:lnTo>
                  <a:pt x="663752" y="62979"/>
                </a:lnTo>
                <a:lnTo>
                  <a:pt x="656336" y="71869"/>
                </a:lnTo>
                <a:lnTo>
                  <a:pt x="650595" y="83299"/>
                </a:lnTo>
                <a:lnTo>
                  <a:pt x="646887" y="95999"/>
                </a:lnTo>
                <a:lnTo>
                  <a:pt x="645579" y="109969"/>
                </a:lnTo>
                <a:lnTo>
                  <a:pt x="647230" y="134099"/>
                </a:lnTo>
                <a:lnTo>
                  <a:pt x="652043" y="150609"/>
                </a:lnTo>
                <a:lnTo>
                  <a:pt x="659803" y="162039"/>
                </a:lnTo>
                <a:lnTo>
                  <a:pt x="670306" y="165849"/>
                </a:lnTo>
                <a:lnTo>
                  <a:pt x="680796" y="162039"/>
                </a:lnTo>
                <a:lnTo>
                  <a:pt x="685977" y="154419"/>
                </a:lnTo>
                <a:lnTo>
                  <a:pt x="688568" y="150609"/>
                </a:lnTo>
                <a:lnTo>
                  <a:pt x="693381" y="134099"/>
                </a:lnTo>
                <a:lnTo>
                  <a:pt x="695045" y="109969"/>
                </a:lnTo>
                <a:lnTo>
                  <a:pt x="694055" y="97269"/>
                </a:lnTo>
                <a:lnTo>
                  <a:pt x="691172" y="84569"/>
                </a:lnTo>
                <a:lnTo>
                  <a:pt x="686511" y="73139"/>
                </a:lnTo>
                <a:lnTo>
                  <a:pt x="684568" y="70421"/>
                </a:lnTo>
                <a:lnTo>
                  <a:pt x="684568" y="111239"/>
                </a:lnTo>
                <a:lnTo>
                  <a:pt x="683412" y="130289"/>
                </a:lnTo>
                <a:lnTo>
                  <a:pt x="680148" y="144259"/>
                </a:lnTo>
                <a:lnTo>
                  <a:pt x="675551" y="151879"/>
                </a:lnTo>
                <a:lnTo>
                  <a:pt x="670306" y="154419"/>
                </a:lnTo>
                <a:lnTo>
                  <a:pt x="665060" y="151879"/>
                </a:lnTo>
                <a:lnTo>
                  <a:pt x="660463" y="144259"/>
                </a:lnTo>
                <a:lnTo>
                  <a:pt x="657212" y="130289"/>
                </a:lnTo>
                <a:lnTo>
                  <a:pt x="655980" y="109969"/>
                </a:lnTo>
                <a:lnTo>
                  <a:pt x="657136" y="97269"/>
                </a:lnTo>
                <a:lnTo>
                  <a:pt x="660387" y="85839"/>
                </a:lnTo>
                <a:lnTo>
                  <a:pt x="665378" y="76949"/>
                </a:lnTo>
                <a:lnTo>
                  <a:pt x="671766" y="69329"/>
                </a:lnTo>
                <a:lnTo>
                  <a:pt x="677265" y="78219"/>
                </a:lnTo>
                <a:lnTo>
                  <a:pt x="681304" y="87109"/>
                </a:lnTo>
                <a:lnTo>
                  <a:pt x="683793" y="98539"/>
                </a:lnTo>
                <a:lnTo>
                  <a:pt x="684466" y="107429"/>
                </a:lnTo>
                <a:lnTo>
                  <a:pt x="684568" y="111239"/>
                </a:lnTo>
                <a:lnTo>
                  <a:pt x="684568" y="70421"/>
                </a:lnTo>
                <a:lnTo>
                  <a:pt x="683793" y="69329"/>
                </a:lnTo>
                <a:lnTo>
                  <a:pt x="680186" y="64249"/>
                </a:lnTo>
                <a:lnTo>
                  <a:pt x="687057" y="60439"/>
                </a:lnTo>
                <a:lnTo>
                  <a:pt x="694639" y="57899"/>
                </a:lnTo>
                <a:lnTo>
                  <a:pt x="710044" y="57899"/>
                </a:lnTo>
                <a:lnTo>
                  <a:pt x="718185" y="60439"/>
                </a:lnTo>
                <a:lnTo>
                  <a:pt x="725373" y="64249"/>
                </a:lnTo>
                <a:lnTo>
                  <a:pt x="718502" y="73139"/>
                </a:lnTo>
                <a:lnTo>
                  <a:pt x="713206" y="84569"/>
                </a:lnTo>
                <a:lnTo>
                  <a:pt x="709803" y="95999"/>
                </a:lnTo>
                <a:lnTo>
                  <a:pt x="708596" y="109969"/>
                </a:lnTo>
                <a:lnTo>
                  <a:pt x="710247" y="134099"/>
                </a:lnTo>
                <a:lnTo>
                  <a:pt x="715073" y="150609"/>
                </a:lnTo>
                <a:lnTo>
                  <a:pt x="722833" y="162039"/>
                </a:lnTo>
                <a:lnTo>
                  <a:pt x="733336" y="165849"/>
                </a:lnTo>
                <a:lnTo>
                  <a:pt x="737882" y="165849"/>
                </a:lnTo>
                <a:lnTo>
                  <a:pt x="742137" y="163309"/>
                </a:lnTo>
                <a:lnTo>
                  <a:pt x="745617" y="159499"/>
                </a:lnTo>
                <a:lnTo>
                  <a:pt x="749198" y="154419"/>
                </a:lnTo>
                <a:lnTo>
                  <a:pt x="751903" y="150609"/>
                </a:lnTo>
                <a:lnTo>
                  <a:pt x="755700" y="137909"/>
                </a:lnTo>
                <a:lnTo>
                  <a:pt x="757567" y="123939"/>
                </a:lnTo>
                <a:lnTo>
                  <a:pt x="758075" y="109969"/>
                </a:lnTo>
                <a:lnTo>
                  <a:pt x="756881" y="95999"/>
                </a:lnTo>
                <a:lnTo>
                  <a:pt x="753529" y="83299"/>
                </a:lnTo>
                <a:lnTo>
                  <a:pt x="748347" y="73139"/>
                </a:lnTo>
                <a:lnTo>
                  <a:pt x="747560" y="72097"/>
                </a:lnTo>
                <a:lnTo>
                  <a:pt x="747560" y="112509"/>
                </a:lnTo>
                <a:lnTo>
                  <a:pt x="747039" y="125209"/>
                </a:lnTo>
                <a:lnTo>
                  <a:pt x="745197" y="136639"/>
                </a:lnTo>
                <a:lnTo>
                  <a:pt x="742251" y="146799"/>
                </a:lnTo>
                <a:lnTo>
                  <a:pt x="738263" y="153149"/>
                </a:lnTo>
                <a:lnTo>
                  <a:pt x="736688" y="154419"/>
                </a:lnTo>
                <a:lnTo>
                  <a:pt x="733336" y="154419"/>
                </a:lnTo>
                <a:lnTo>
                  <a:pt x="728091" y="151879"/>
                </a:lnTo>
                <a:lnTo>
                  <a:pt x="723493" y="144259"/>
                </a:lnTo>
                <a:lnTo>
                  <a:pt x="720242" y="130289"/>
                </a:lnTo>
                <a:lnTo>
                  <a:pt x="719010" y="109969"/>
                </a:lnTo>
                <a:lnTo>
                  <a:pt x="720051" y="98539"/>
                </a:lnTo>
                <a:lnTo>
                  <a:pt x="722998" y="87109"/>
                </a:lnTo>
                <a:lnTo>
                  <a:pt x="727557" y="78219"/>
                </a:lnTo>
                <a:lnTo>
                  <a:pt x="733425" y="70599"/>
                </a:lnTo>
                <a:lnTo>
                  <a:pt x="739216" y="78219"/>
                </a:lnTo>
                <a:lnTo>
                  <a:pt x="743712" y="87109"/>
                </a:lnTo>
                <a:lnTo>
                  <a:pt x="746633" y="98539"/>
                </a:lnTo>
                <a:lnTo>
                  <a:pt x="747433" y="107429"/>
                </a:lnTo>
                <a:lnTo>
                  <a:pt x="747560" y="112509"/>
                </a:lnTo>
                <a:lnTo>
                  <a:pt x="747560" y="72097"/>
                </a:lnTo>
                <a:lnTo>
                  <a:pt x="746442" y="70599"/>
                </a:lnTo>
                <a:lnTo>
                  <a:pt x="741680" y="64249"/>
                </a:lnTo>
                <a:lnTo>
                  <a:pt x="748931" y="60439"/>
                </a:lnTo>
                <a:lnTo>
                  <a:pt x="757110" y="57899"/>
                </a:lnTo>
                <a:lnTo>
                  <a:pt x="773061" y="57899"/>
                </a:lnTo>
                <a:lnTo>
                  <a:pt x="781215" y="60439"/>
                </a:lnTo>
                <a:lnTo>
                  <a:pt x="788390" y="64249"/>
                </a:lnTo>
                <a:lnTo>
                  <a:pt x="781532" y="73139"/>
                </a:lnTo>
                <a:lnTo>
                  <a:pt x="776236" y="84569"/>
                </a:lnTo>
                <a:lnTo>
                  <a:pt x="772820" y="95999"/>
                </a:lnTo>
                <a:lnTo>
                  <a:pt x="771613" y="109969"/>
                </a:lnTo>
                <a:lnTo>
                  <a:pt x="773264" y="134099"/>
                </a:lnTo>
                <a:lnTo>
                  <a:pt x="778078" y="150609"/>
                </a:lnTo>
                <a:lnTo>
                  <a:pt x="785837" y="162039"/>
                </a:lnTo>
                <a:lnTo>
                  <a:pt x="796340" y="165849"/>
                </a:lnTo>
                <a:lnTo>
                  <a:pt x="800900" y="165849"/>
                </a:lnTo>
                <a:lnTo>
                  <a:pt x="820585" y="123939"/>
                </a:lnTo>
                <a:lnTo>
                  <a:pt x="821093" y="109969"/>
                </a:lnTo>
                <a:lnTo>
                  <a:pt x="819899" y="95999"/>
                </a:lnTo>
                <a:lnTo>
                  <a:pt x="816546" y="83299"/>
                </a:lnTo>
                <a:lnTo>
                  <a:pt x="811377" y="73139"/>
                </a:lnTo>
                <a:lnTo>
                  <a:pt x="810577" y="72072"/>
                </a:lnTo>
                <a:lnTo>
                  <a:pt x="810577" y="112509"/>
                </a:lnTo>
                <a:lnTo>
                  <a:pt x="810056" y="125209"/>
                </a:lnTo>
                <a:lnTo>
                  <a:pt x="808228" y="136639"/>
                </a:lnTo>
                <a:lnTo>
                  <a:pt x="805268" y="146799"/>
                </a:lnTo>
                <a:lnTo>
                  <a:pt x="801281" y="153149"/>
                </a:lnTo>
                <a:lnTo>
                  <a:pt x="799719" y="154419"/>
                </a:lnTo>
                <a:lnTo>
                  <a:pt x="796353" y="154419"/>
                </a:lnTo>
                <a:lnTo>
                  <a:pt x="791095" y="151879"/>
                </a:lnTo>
                <a:lnTo>
                  <a:pt x="786498" y="144259"/>
                </a:lnTo>
                <a:lnTo>
                  <a:pt x="783247" y="130289"/>
                </a:lnTo>
                <a:lnTo>
                  <a:pt x="782015" y="109969"/>
                </a:lnTo>
                <a:lnTo>
                  <a:pt x="783056" y="98539"/>
                </a:lnTo>
                <a:lnTo>
                  <a:pt x="786015" y="87109"/>
                </a:lnTo>
                <a:lnTo>
                  <a:pt x="790575" y="78219"/>
                </a:lnTo>
                <a:lnTo>
                  <a:pt x="796455" y="70599"/>
                </a:lnTo>
                <a:lnTo>
                  <a:pt x="802233" y="78219"/>
                </a:lnTo>
                <a:lnTo>
                  <a:pt x="806729" y="87109"/>
                </a:lnTo>
                <a:lnTo>
                  <a:pt x="809650" y="98539"/>
                </a:lnTo>
                <a:lnTo>
                  <a:pt x="810450" y="107429"/>
                </a:lnTo>
                <a:lnTo>
                  <a:pt x="810577" y="112509"/>
                </a:lnTo>
                <a:lnTo>
                  <a:pt x="810577" y="72072"/>
                </a:lnTo>
                <a:lnTo>
                  <a:pt x="809472" y="70599"/>
                </a:lnTo>
                <a:lnTo>
                  <a:pt x="804710" y="64249"/>
                </a:lnTo>
                <a:lnTo>
                  <a:pt x="811949" y="60439"/>
                </a:lnTo>
                <a:lnTo>
                  <a:pt x="820140" y="57899"/>
                </a:lnTo>
                <a:lnTo>
                  <a:pt x="835545" y="57899"/>
                </a:lnTo>
                <a:lnTo>
                  <a:pt x="843064" y="60439"/>
                </a:lnTo>
                <a:lnTo>
                  <a:pt x="849884" y="64249"/>
                </a:lnTo>
                <a:lnTo>
                  <a:pt x="843648" y="73139"/>
                </a:lnTo>
                <a:lnTo>
                  <a:pt x="838835" y="83299"/>
                </a:lnTo>
                <a:lnTo>
                  <a:pt x="835736" y="95999"/>
                </a:lnTo>
                <a:lnTo>
                  <a:pt x="834834" y="107429"/>
                </a:lnTo>
                <a:lnTo>
                  <a:pt x="834720" y="111239"/>
                </a:lnTo>
                <a:lnTo>
                  <a:pt x="836295" y="134099"/>
                </a:lnTo>
                <a:lnTo>
                  <a:pt x="841108" y="150609"/>
                </a:lnTo>
                <a:lnTo>
                  <a:pt x="848868" y="162039"/>
                </a:lnTo>
                <a:lnTo>
                  <a:pt x="859370" y="165849"/>
                </a:lnTo>
                <a:lnTo>
                  <a:pt x="863917" y="165849"/>
                </a:lnTo>
                <a:lnTo>
                  <a:pt x="868172" y="163309"/>
                </a:lnTo>
                <a:lnTo>
                  <a:pt x="871664" y="159499"/>
                </a:lnTo>
                <a:lnTo>
                  <a:pt x="875245" y="154419"/>
                </a:lnTo>
                <a:lnTo>
                  <a:pt x="877938" y="150609"/>
                </a:lnTo>
                <a:lnTo>
                  <a:pt x="881735" y="137909"/>
                </a:lnTo>
                <a:lnTo>
                  <a:pt x="883602" y="123939"/>
                </a:lnTo>
                <a:lnTo>
                  <a:pt x="884110" y="109969"/>
                </a:lnTo>
                <a:lnTo>
                  <a:pt x="882827" y="95999"/>
                </a:lnTo>
                <a:lnTo>
                  <a:pt x="879246" y="83299"/>
                </a:lnTo>
                <a:lnTo>
                  <a:pt x="873696" y="71869"/>
                </a:lnTo>
                <a:lnTo>
                  <a:pt x="873582" y="71729"/>
                </a:lnTo>
                <a:lnTo>
                  <a:pt x="873582" y="112509"/>
                </a:lnTo>
                <a:lnTo>
                  <a:pt x="873061" y="125209"/>
                </a:lnTo>
                <a:lnTo>
                  <a:pt x="871232" y="136639"/>
                </a:lnTo>
                <a:lnTo>
                  <a:pt x="868273" y="146799"/>
                </a:lnTo>
                <a:lnTo>
                  <a:pt x="864298" y="153149"/>
                </a:lnTo>
                <a:lnTo>
                  <a:pt x="862749" y="154419"/>
                </a:lnTo>
                <a:lnTo>
                  <a:pt x="859370" y="154419"/>
                </a:lnTo>
                <a:lnTo>
                  <a:pt x="854113" y="151879"/>
                </a:lnTo>
                <a:lnTo>
                  <a:pt x="849528" y="144259"/>
                </a:lnTo>
                <a:lnTo>
                  <a:pt x="846277" y="130289"/>
                </a:lnTo>
                <a:lnTo>
                  <a:pt x="845045" y="109969"/>
                </a:lnTo>
                <a:lnTo>
                  <a:pt x="846010" y="97269"/>
                </a:lnTo>
                <a:lnTo>
                  <a:pt x="848728" y="87109"/>
                </a:lnTo>
                <a:lnTo>
                  <a:pt x="852906" y="76949"/>
                </a:lnTo>
                <a:lnTo>
                  <a:pt x="858266" y="70599"/>
                </a:lnTo>
                <a:lnTo>
                  <a:pt x="864501" y="76949"/>
                </a:lnTo>
                <a:lnTo>
                  <a:pt x="869391" y="87109"/>
                </a:lnTo>
                <a:lnTo>
                  <a:pt x="872553" y="97269"/>
                </a:lnTo>
                <a:lnTo>
                  <a:pt x="873467" y="107429"/>
                </a:lnTo>
                <a:lnTo>
                  <a:pt x="873582" y="112509"/>
                </a:lnTo>
                <a:lnTo>
                  <a:pt x="873582" y="71729"/>
                </a:lnTo>
                <a:lnTo>
                  <a:pt x="872680" y="70599"/>
                </a:lnTo>
                <a:lnTo>
                  <a:pt x="866571" y="62979"/>
                </a:lnTo>
                <a:lnTo>
                  <a:pt x="872121" y="60439"/>
                </a:lnTo>
                <a:lnTo>
                  <a:pt x="878154" y="57899"/>
                </a:lnTo>
                <a:lnTo>
                  <a:pt x="884097" y="57899"/>
                </a:lnTo>
                <a:lnTo>
                  <a:pt x="897966" y="61709"/>
                </a:lnTo>
                <a:lnTo>
                  <a:pt x="910374" y="70599"/>
                </a:lnTo>
                <a:lnTo>
                  <a:pt x="919276" y="87109"/>
                </a:lnTo>
                <a:lnTo>
                  <a:pt x="922705" y="109969"/>
                </a:lnTo>
                <a:lnTo>
                  <a:pt x="922705" y="111239"/>
                </a:lnTo>
                <a:lnTo>
                  <a:pt x="923264" y="112509"/>
                </a:lnTo>
                <a:lnTo>
                  <a:pt x="925195" y="115049"/>
                </a:lnTo>
                <a:lnTo>
                  <a:pt x="1112367" y="115049"/>
                </a:lnTo>
                <a:lnTo>
                  <a:pt x="1112367" y="217271"/>
                </a:lnTo>
                <a:lnTo>
                  <a:pt x="1114679" y="219595"/>
                </a:lnTo>
                <a:lnTo>
                  <a:pt x="1120419" y="219595"/>
                </a:lnTo>
                <a:lnTo>
                  <a:pt x="1122756" y="217271"/>
                </a:lnTo>
                <a:lnTo>
                  <a:pt x="1122756" y="113779"/>
                </a:lnTo>
                <a:lnTo>
                  <a:pt x="1122756" y="107429"/>
                </a:lnTo>
                <a:lnTo>
                  <a:pt x="1122756" y="2324"/>
                </a:lnTo>
                <a:close/>
              </a:path>
              <a:path w="1329054" h="852804">
                <a:moveTo>
                  <a:pt x="1329016" y="106921"/>
                </a:moveTo>
                <a:lnTo>
                  <a:pt x="1326692" y="104597"/>
                </a:lnTo>
                <a:lnTo>
                  <a:pt x="1178166" y="104597"/>
                </a:lnTo>
                <a:lnTo>
                  <a:pt x="1175296" y="104597"/>
                </a:lnTo>
                <a:lnTo>
                  <a:pt x="1172972" y="106921"/>
                </a:lnTo>
                <a:lnTo>
                  <a:pt x="1172972" y="112674"/>
                </a:lnTo>
                <a:lnTo>
                  <a:pt x="1175296" y="114998"/>
                </a:lnTo>
                <a:lnTo>
                  <a:pt x="1318628" y="114998"/>
                </a:lnTo>
                <a:lnTo>
                  <a:pt x="1318628" y="842352"/>
                </a:lnTo>
                <a:lnTo>
                  <a:pt x="10388" y="842352"/>
                </a:lnTo>
                <a:lnTo>
                  <a:pt x="10388" y="571157"/>
                </a:lnTo>
                <a:lnTo>
                  <a:pt x="8064" y="568833"/>
                </a:lnTo>
                <a:lnTo>
                  <a:pt x="2311" y="568833"/>
                </a:lnTo>
                <a:lnTo>
                  <a:pt x="0" y="571157"/>
                </a:lnTo>
                <a:lnTo>
                  <a:pt x="0" y="850442"/>
                </a:lnTo>
                <a:lnTo>
                  <a:pt x="2311" y="852766"/>
                </a:lnTo>
                <a:lnTo>
                  <a:pt x="1326692" y="852766"/>
                </a:lnTo>
                <a:lnTo>
                  <a:pt x="1329016" y="850442"/>
                </a:lnTo>
                <a:lnTo>
                  <a:pt x="1329016" y="106921"/>
                </a:lnTo>
                <a:close/>
              </a:path>
            </a:pathLst>
          </a:custGeom>
          <a:solidFill>
            <a:srgbClr val="636466"/>
          </a:solidFill>
        </p:spPr>
        <p:txBody>
          <a:bodyPr wrap="square" lIns="0" tIns="0" rIns="0" bIns="0" rtlCol="0"/>
          <a:lstStyle/>
          <a:p>
            <a:endParaRPr/>
          </a:p>
        </p:txBody>
      </p:sp>
      <p:grpSp>
        <p:nvGrpSpPr>
          <p:cNvPr id="5" name="object 5"/>
          <p:cNvGrpSpPr/>
          <p:nvPr/>
        </p:nvGrpSpPr>
        <p:grpSpPr>
          <a:xfrm>
            <a:off x="7831366" y="5706364"/>
            <a:ext cx="717550" cy="861060"/>
            <a:chOff x="2776766" y="5706364"/>
            <a:chExt cx="717550" cy="861060"/>
          </a:xfrm>
        </p:grpSpPr>
        <p:sp>
          <p:nvSpPr>
            <p:cNvPr id="6" name="object 6"/>
            <p:cNvSpPr/>
            <p:nvPr/>
          </p:nvSpPr>
          <p:spPr>
            <a:xfrm>
              <a:off x="2808871" y="5792419"/>
              <a:ext cx="599440" cy="581660"/>
            </a:xfrm>
            <a:custGeom>
              <a:avLst/>
              <a:gdLst/>
              <a:ahLst/>
              <a:cxnLst/>
              <a:rect l="l" t="t" r="r" b="b"/>
              <a:pathLst>
                <a:path w="599439" h="581660">
                  <a:moveTo>
                    <a:pt x="0" y="0"/>
                  </a:moveTo>
                  <a:lnTo>
                    <a:pt x="0" y="581151"/>
                  </a:lnTo>
                  <a:lnTo>
                    <a:pt x="599033" y="581151"/>
                  </a:lnTo>
                </a:path>
              </a:pathLst>
            </a:custGeom>
            <a:ln w="12700">
              <a:solidFill>
                <a:srgbClr val="636466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7" name="object 7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3386404" y="6341605"/>
              <a:ext cx="107556" cy="64071"/>
            </a:xfrm>
            <a:prstGeom prst="rect">
              <a:avLst/>
            </a:prstGeom>
          </p:spPr>
        </p:pic>
        <p:pic>
          <p:nvPicPr>
            <p:cNvPr id="8" name="object 8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2776905" y="5706364"/>
              <a:ext cx="64071" cy="107543"/>
            </a:xfrm>
            <a:prstGeom prst="rect">
              <a:avLst/>
            </a:prstGeom>
          </p:spPr>
        </p:pic>
        <p:sp>
          <p:nvSpPr>
            <p:cNvPr id="9" name="object 9"/>
            <p:cNvSpPr/>
            <p:nvPr/>
          </p:nvSpPr>
          <p:spPr>
            <a:xfrm>
              <a:off x="2808871" y="6373571"/>
              <a:ext cx="0" cy="107314"/>
            </a:xfrm>
            <a:custGeom>
              <a:avLst/>
              <a:gdLst/>
              <a:ahLst/>
              <a:cxnLst/>
              <a:rect l="l" t="t" r="r" b="b"/>
              <a:pathLst>
                <a:path h="107314">
                  <a:moveTo>
                    <a:pt x="0" y="0"/>
                  </a:moveTo>
                  <a:lnTo>
                    <a:pt x="0" y="107289"/>
                  </a:lnTo>
                </a:path>
              </a:pathLst>
            </a:custGeom>
            <a:ln w="12700">
              <a:solidFill>
                <a:srgbClr val="636466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0" name="object 10"/>
            <p:cNvSpPr/>
            <p:nvPr/>
          </p:nvSpPr>
          <p:spPr>
            <a:xfrm>
              <a:off x="2776766" y="6459359"/>
              <a:ext cx="64135" cy="107950"/>
            </a:xfrm>
            <a:custGeom>
              <a:avLst/>
              <a:gdLst/>
              <a:ahLst/>
              <a:cxnLst/>
              <a:rect l="l" t="t" r="r" b="b"/>
              <a:pathLst>
                <a:path w="64135" h="107950">
                  <a:moveTo>
                    <a:pt x="64058" y="0"/>
                  </a:moveTo>
                  <a:lnTo>
                    <a:pt x="0" y="0"/>
                  </a:lnTo>
                  <a:lnTo>
                    <a:pt x="3280" y="7639"/>
                  </a:lnTo>
                  <a:lnTo>
                    <a:pt x="8174" y="20139"/>
                  </a:lnTo>
                  <a:lnTo>
                    <a:pt x="23621" y="67883"/>
                  </a:lnTo>
                  <a:lnTo>
                    <a:pt x="32029" y="107556"/>
                  </a:lnTo>
                  <a:lnTo>
                    <a:pt x="33821" y="96386"/>
                  </a:lnTo>
                  <a:lnTo>
                    <a:pt x="45123" y="51498"/>
                  </a:lnTo>
                  <a:lnTo>
                    <a:pt x="54433" y="24196"/>
                  </a:lnTo>
                  <a:lnTo>
                    <a:pt x="64058" y="0"/>
                  </a:lnTo>
                  <a:close/>
                </a:path>
              </a:pathLst>
            </a:custGeom>
            <a:solidFill>
              <a:srgbClr val="636466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11" name="object 11"/>
          <p:cNvGrpSpPr/>
          <p:nvPr/>
        </p:nvGrpSpPr>
        <p:grpSpPr>
          <a:xfrm>
            <a:off x="9200362" y="5886120"/>
            <a:ext cx="725170" cy="530225"/>
            <a:chOff x="4145762" y="5886119"/>
            <a:chExt cx="725170" cy="530225"/>
          </a:xfrm>
        </p:grpSpPr>
        <p:sp>
          <p:nvSpPr>
            <p:cNvPr id="12" name="object 12"/>
            <p:cNvSpPr/>
            <p:nvPr/>
          </p:nvSpPr>
          <p:spPr>
            <a:xfrm>
              <a:off x="4177728" y="5972174"/>
              <a:ext cx="599440" cy="412115"/>
            </a:xfrm>
            <a:custGeom>
              <a:avLst/>
              <a:gdLst/>
              <a:ahLst/>
              <a:cxnLst/>
              <a:rect l="l" t="t" r="r" b="b"/>
              <a:pathLst>
                <a:path w="599439" h="412114">
                  <a:moveTo>
                    <a:pt x="0" y="0"/>
                  </a:moveTo>
                  <a:lnTo>
                    <a:pt x="0" y="411746"/>
                  </a:lnTo>
                  <a:lnTo>
                    <a:pt x="599033" y="411746"/>
                  </a:lnTo>
                </a:path>
              </a:pathLst>
            </a:custGeom>
            <a:ln w="12700">
              <a:solidFill>
                <a:srgbClr val="636466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13" name="object 13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4755273" y="6351955"/>
              <a:ext cx="107543" cy="64058"/>
            </a:xfrm>
            <a:prstGeom prst="rect">
              <a:avLst/>
            </a:prstGeom>
          </p:spPr>
        </p:pic>
        <p:pic>
          <p:nvPicPr>
            <p:cNvPr id="14" name="object 14"/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4145762" y="5886119"/>
              <a:ext cx="64071" cy="107556"/>
            </a:xfrm>
            <a:prstGeom prst="rect">
              <a:avLst/>
            </a:prstGeom>
          </p:spPr>
        </p:pic>
        <p:sp>
          <p:nvSpPr>
            <p:cNvPr id="15" name="object 15"/>
            <p:cNvSpPr/>
            <p:nvPr/>
          </p:nvSpPr>
          <p:spPr>
            <a:xfrm>
              <a:off x="4177728" y="5901601"/>
              <a:ext cx="687070" cy="482600"/>
            </a:xfrm>
            <a:custGeom>
              <a:avLst/>
              <a:gdLst/>
              <a:ahLst/>
              <a:cxnLst/>
              <a:rect l="l" t="t" r="r" b="b"/>
              <a:pathLst>
                <a:path w="687070" h="482600">
                  <a:moveTo>
                    <a:pt x="0" y="0"/>
                  </a:moveTo>
                  <a:lnTo>
                    <a:pt x="686536" y="0"/>
                  </a:lnTo>
                  <a:lnTo>
                    <a:pt x="686536" y="482320"/>
                  </a:lnTo>
                </a:path>
              </a:pathLst>
            </a:custGeom>
            <a:ln w="12700">
              <a:solidFill>
                <a:srgbClr val="636466"/>
              </a:solidFill>
              <a:prstDash val="dash"/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6" name="object 16"/>
            <p:cNvSpPr/>
            <p:nvPr/>
          </p:nvSpPr>
          <p:spPr>
            <a:xfrm>
              <a:off x="4177728" y="5972644"/>
              <a:ext cx="590550" cy="411480"/>
            </a:xfrm>
            <a:custGeom>
              <a:avLst/>
              <a:gdLst/>
              <a:ahLst/>
              <a:cxnLst/>
              <a:rect l="l" t="t" r="r" b="b"/>
              <a:pathLst>
                <a:path w="590550" h="411479">
                  <a:moveTo>
                    <a:pt x="0" y="411276"/>
                  </a:moveTo>
                  <a:lnTo>
                    <a:pt x="590092" y="0"/>
                  </a:lnTo>
                </a:path>
              </a:pathLst>
            </a:custGeom>
            <a:ln w="12699">
              <a:solidFill>
                <a:srgbClr val="636466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17" name="object 17"/>
            <p:cNvPicPr/>
            <p:nvPr/>
          </p:nvPicPr>
          <p:blipFill>
            <a:blip r:embed="rId7" cstate="print"/>
            <a:stretch>
              <a:fillRect/>
            </a:stretch>
          </p:blipFill>
          <p:spPr>
            <a:xfrm>
              <a:off x="4731905" y="5923495"/>
              <a:ext cx="106552" cy="87782"/>
            </a:xfrm>
            <a:prstGeom prst="rect">
              <a:avLst/>
            </a:prstGeom>
          </p:spPr>
        </p:pic>
        <p:sp>
          <p:nvSpPr>
            <p:cNvPr id="18" name="object 18"/>
            <p:cNvSpPr/>
            <p:nvPr/>
          </p:nvSpPr>
          <p:spPr>
            <a:xfrm>
              <a:off x="4383366" y="6240868"/>
              <a:ext cx="49530" cy="143510"/>
            </a:xfrm>
            <a:custGeom>
              <a:avLst/>
              <a:gdLst/>
              <a:ahLst/>
              <a:cxnLst/>
              <a:rect l="l" t="t" r="r" b="b"/>
              <a:pathLst>
                <a:path w="49529" h="143510">
                  <a:moveTo>
                    <a:pt x="0" y="0"/>
                  </a:moveTo>
                  <a:lnTo>
                    <a:pt x="30873" y="32410"/>
                  </a:lnTo>
                  <a:lnTo>
                    <a:pt x="45821" y="58115"/>
                  </a:lnTo>
                  <a:lnTo>
                    <a:pt x="49034" y="90525"/>
                  </a:lnTo>
                  <a:lnTo>
                    <a:pt x="44703" y="143052"/>
                  </a:lnTo>
                </a:path>
              </a:pathLst>
            </a:custGeom>
            <a:ln w="12699">
              <a:solidFill>
                <a:srgbClr val="010101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9" name="object 19"/>
          <p:cNvSpPr/>
          <p:nvPr/>
        </p:nvSpPr>
        <p:spPr>
          <a:xfrm>
            <a:off x="10778541" y="5960871"/>
            <a:ext cx="277495" cy="0"/>
          </a:xfrm>
          <a:custGeom>
            <a:avLst/>
            <a:gdLst/>
            <a:ahLst/>
            <a:cxnLst/>
            <a:rect l="l" t="t" r="r" b="b"/>
            <a:pathLst>
              <a:path w="277495">
                <a:moveTo>
                  <a:pt x="0" y="0"/>
                </a:moveTo>
                <a:lnTo>
                  <a:pt x="277164" y="0"/>
                </a:lnTo>
              </a:path>
            </a:pathLst>
          </a:custGeom>
          <a:ln w="12700">
            <a:solidFill>
              <a:srgbClr val="010101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0" name="object 20"/>
          <p:cNvSpPr txBox="1"/>
          <p:nvPr/>
        </p:nvSpPr>
        <p:spPr>
          <a:xfrm>
            <a:off x="7957870" y="488033"/>
            <a:ext cx="4338320" cy="1853564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207010">
              <a:lnSpc>
                <a:spcPct val="126299"/>
              </a:lnSpc>
              <a:spcBef>
                <a:spcPts val="100"/>
              </a:spcBef>
            </a:pPr>
            <a:r>
              <a:rPr sz="950" spc="20" dirty="0">
                <a:latin typeface="Microsoft Sans Serif"/>
                <a:cs typeface="Microsoft Sans Serif"/>
              </a:rPr>
              <a:t>En.un.circuito.puramente.resistivo,.la.corriente.y.el.voltaje.están.en.fase. </a:t>
            </a:r>
            <a:r>
              <a:rPr sz="950" spc="-240" dirty="0">
                <a:latin typeface="Microsoft Sans Serif"/>
                <a:cs typeface="Microsoft Sans Serif"/>
              </a:rPr>
              <a:t> </a:t>
            </a:r>
            <a:r>
              <a:rPr sz="950" spc="25" dirty="0">
                <a:latin typeface="Microsoft Sans Serif"/>
                <a:cs typeface="Microsoft Sans Serif"/>
              </a:rPr>
              <a:t>y.existe.un.desplazamiento.de.ángulo.de.cero.grados.entre.la.corriente. </a:t>
            </a:r>
            <a:r>
              <a:rPr sz="950" spc="30" dirty="0">
                <a:latin typeface="Microsoft Sans Serif"/>
                <a:cs typeface="Microsoft Sans Serif"/>
              </a:rPr>
              <a:t> </a:t>
            </a:r>
            <a:r>
              <a:rPr sz="950" spc="20" dirty="0">
                <a:latin typeface="Microsoft Sans Serif"/>
                <a:cs typeface="Microsoft Sans Serif"/>
              </a:rPr>
              <a:t>y.voltaje..El.coseno.de.cero.es.uno..Multiplicar.un.valor.por. </a:t>
            </a:r>
            <a:r>
              <a:rPr sz="950" spc="25" dirty="0">
                <a:latin typeface="Microsoft Sans Serif"/>
                <a:cs typeface="Microsoft Sans Serif"/>
              </a:rPr>
              <a:t> </a:t>
            </a:r>
            <a:r>
              <a:rPr sz="950" spc="20" dirty="0">
                <a:latin typeface="Microsoft Sans Serif"/>
                <a:cs typeface="Microsoft Sans Serif"/>
              </a:rPr>
              <a:t>uno.no.cambia.el.valor..Por </a:t>
            </a:r>
            <a:r>
              <a:rPr sz="950" spc="35" dirty="0">
                <a:latin typeface="Microsoft Sans Serif"/>
                <a:cs typeface="Microsoft Sans Serif"/>
              </a:rPr>
              <a:t>lo </a:t>
            </a:r>
            <a:r>
              <a:rPr sz="950" spc="30" dirty="0">
                <a:latin typeface="Microsoft Sans Serif"/>
                <a:cs typeface="Microsoft Sans Serif"/>
              </a:rPr>
              <a:t>tanto,.en.una.forma.puramente.resistiva. </a:t>
            </a:r>
            <a:r>
              <a:rPr sz="950" spc="35" dirty="0">
                <a:latin typeface="Microsoft Sans Serif"/>
                <a:cs typeface="Microsoft Sans Serif"/>
              </a:rPr>
              <a:t> </a:t>
            </a:r>
            <a:r>
              <a:rPr sz="950" spc="20" dirty="0">
                <a:latin typeface="Microsoft Sans Serif"/>
                <a:cs typeface="Microsoft Sans Serif"/>
              </a:rPr>
              <a:t>circuito,.el.coseno.del.ángulo.se.ignora.</a:t>
            </a:r>
            <a:endParaRPr sz="950">
              <a:latin typeface="Microsoft Sans Serif"/>
              <a:cs typeface="Microsoft Sans Serif"/>
            </a:endParaRPr>
          </a:p>
          <a:p>
            <a:pPr>
              <a:spcBef>
                <a:spcPts val="15"/>
              </a:spcBef>
            </a:pPr>
            <a:endParaRPr sz="1250">
              <a:latin typeface="Microsoft Sans Serif"/>
              <a:cs typeface="Microsoft Sans Serif"/>
            </a:endParaRPr>
          </a:p>
          <a:p>
            <a:pPr marL="12700" marR="5080">
              <a:lnSpc>
                <a:spcPct val="133300"/>
              </a:lnSpc>
            </a:pPr>
            <a:r>
              <a:rPr sz="900" spc="20" dirty="0">
                <a:latin typeface="Microsoft Sans Serif"/>
                <a:cs typeface="Microsoft Sans Serif"/>
              </a:rPr>
              <a:t>En.un.circuito.puramente.reactivo,.ya.sea.inductivo.o.capacitivo,.la.corriente. </a:t>
            </a:r>
            <a:r>
              <a:rPr sz="900" spc="25" dirty="0">
                <a:latin typeface="Microsoft Sans Serif"/>
                <a:cs typeface="Microsoft Sans Serif"/>
              </a:rPr>
              <a:t> </a:t>
            </a:r>
            <a:r>
              <a:rPr sz="900" spc="15" dirty="0">
                <a:latin typeface="Microsoft Sans Serif"/>
                <a:cs typeface="Microsoft Sans Serif"/>
              </a:rPr>
              <a:t>y.voltaje.son. 0.grados.fuera.de.fase..El.coseno.de. </a:t>
            </a:r>
            <a:r>
              <a:rPr sz="900" dirty="0">
                <a:latin typeface="Microsoft Sans Serif"/>
                <a:cs typeface="Microsoft Sans Serif"/>
              </a:rPr>
              <a:t>0. </a:t>
            </a:r>
            <a:r>
              <a:rPr sz="900" spc="5" dirty="0">
                <a:latin typeface="Microsoft Sans Serif"/>
                <a:cs typeface="Microsoft Sans Serif"/>
              </a:rPr>
              <a:t> </a:t>
            </a:r>
            <a:r>
              <a:rPr sz="900" spc="25" dirty="0">
                <a:latin typeface="Microsoft Sans Serif"/>
                <a:cs typeface="Microsoft Sans Serif"/>
              </a:rPr>
              <a:t>grados.es.cero..Multiplicar.un.valor.por.cero.resulta.en.un.cero.</a:t>
            </a:r>
            <a:r>
              <a:rPr sz="900" spc="-35" dirty="0">
                <a:latin typeface="Microsoft Sans Serif"/>
                <a:cs typeface="Microsoft Sans Serif"/>
              </a:rPr>
              <a:t> </a:t>
            </a:r>
            <a:r>
              <a:rPr sz="900" spc="30" dirty="0">
                <a:latin typeface="Microsoft Sans Serif"/>
                <a:cs typeface="Microsoft Sans Serif"/>
              </a:rPr>
              <a:t>producto..Por</a:t>
            </a:r>
            <a:r>
              <a:rPr sz="900" spc="-35" dirty="0">
                <a:latin typeface="Microsoft Sans Serif"/>
                <a:cs typeface="Microsoft Sans Serif"/>
              </a:rPr>
              <a:t> </a:t>
            </a:r>
            <a:r>
              <a:rPr sz="900" spc="35" dirty="0">
                <a:latin typeface="Microsoft Sans Serif"/>
                <a:cs typeface="Microsoft Sans Serif"/>
              </a:rPr>
              <a:t>lo </a:t>
            </a:r>
            <a:r>
              <a:rPr sz="900" spc="-225" dirty="0">
                <a:latin typeface="Microsoft Sans Serif"/>
                <a:cs typeface="Microsoft Sans Serif"/>
              </a:rPr>
              <a:t> </a:t>
            </a:r>
            <a:r>
              <a:rPr sz="900" spc="25" dirty="0">
                <a:latin typeface="Microsoft Sans Serif"/>
                <a:cs typeface="Microsoft Sans Serif"/>
              </a:rPr>
              <a:t>tanto,.no.se.consume.energía.en.un.producto.puramente.reactivo.</a:t>
            </a:r>
            <a:r>
              <a:rPr sz="900" spc="10" dirty="0">
                <a:latin typeface="Microsoft Sans Serif"/>
                <a:cs typeface="Microsoft Sans Serif"/>
              </a:rPr>
              <a:t> </a:t>
            </a:r>
            <a:r>
              <a:rPr sz="900" spc="25" dirty="0">
                <a:latin typeface="Microsoft Sans Serif"/>
                <a:cs typeface="Microsoft Sans Serif"/>
              </a:rPr>
              <a:t>circuito.</a:t>
            </a:r>
            <a:endParaRPr sz="900">
              <a:latin typeface="Microsoft Sans Serif"/>
              <a:cs typeface="Microsoft Sans Serif"/>
            </a:endParaRPr>
          </a:p>
        </p:txBody>
      </p:sp>
      <p:sp>
        <p:nvSpPr>
          <p:cNvPr id="43" name="object 43"/>
          <p:cNvSpPr txBox="1">
            <a:spLocks noGrp="1"/>
          </p:cNvSpPr>
          <p:nvPr>
            <p:ph type="sldNum" sz="quarter" idx="7"/>
          </p:nvPr>
        </p:nvSpPr>
        <p:spPr>
          <a:xfrm>
            <a:off x="19020783" y="9462820"/>
            <a:ext cx="577061" cy="207749"/>
          </a:xfrm>
          <a:prstGeom prst="rect">
            <a:avLst/>
          </a:prstGeom>
        </p:spPr>
        <p:txBody>
          <a:bodyPr vert="horz" wrap="square" lIns="0" tIns="22860" rIns="0" bIns="0" rtlCol="0">
            <a:spAutoFit/>
          </a:bodyPr>
          <a:lstStyle/>
          <a:p>
            <a:pPr marL="38100">
              <a:spcBef>
                <a:spcPts val="180"/>
              </a:spcBef>
            </a:pPr>
            <a:fld id="{81D60167-4931-47E6-BA6A-407CBD079E47}" type="slidenum">
              <a:rPr spc="15" dirty="0"/>
              <a:pPr marL="38100">
                <a:spcBef>
                  <a:spcPts val="180"/>
                </a:spcBef>
              </a:pPr>
              <a:t>44</a:t>
            </a:fld>
            <a:endParaRPr spc="15" dirty="0"/>
          </a:p>
        </p:txBody>
      </p:sp>
      <p:sp>
        <p:nvSpPr>
          <p:cNvPr id="21" name="object 21"/>
          <p:cNvSpPr txBox="1"/>
          <p:nvPr/>
        </p:nvSpPr>
        <p:spPr>
          <a:xfrm>
            <a:off x="7957809" y="2683918"/>
            <a:ext cx="4438650" cy="112268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>
              <a:lnSpc>
                <a:spcPct val="120000"/>
              </a:lnSpc>
              <a:spcBef>
                <a:spcPts val="100"/>
              </a:spcBef>
            </a:pPr>
            <a:r>
              <a:rPr sz="1000" spc="25" dirty="0">
                <a:latin typeface="Microsoft Sans Serif"/>
                <a:cs typeface="Microsoft Sans Serif"/>
              </a:rPr>
              <a:t>Aunque.los.componentes.reactivos.no.consumen.energía,.sí. </a:t>
            </a:r>
            <a:r>
              <a:rPr sz="1000" spc="30" dirty="0">
                <a:latin typeface="Microsoft Sans Serif"/>
                <a:cs typeface="Microsoft Sans Serif"/>
              </a:rPr>
              <a:t> </a:t>
            </a:r>
            <a:r>
              <a:rPr sz="1000" spc="25" dirty="0">
                <a:latin typeface="Microsoft Sans Serif"/>
                <a:cs typeface="Microsoft Sans Serif"/>
              </a:rPr>
              <a:t>aumentar.la.cantidad.de.energía.que.debe.generarse.para.hacer. </a:t>
            </a:r>
            <a:r>
              <a:rPr sz="1000" spc="30" dirty="0">
                <a:latin typeface="Microsoft Sans Serif"/>
                <a:cs typeface="Microsoft Sans Serif"/>
              </a:rPr>
              <a:t> </a:t>
            </a:r>
            <a:r>
              <a:rPr sz="1000" spc="25" dirty="0">
                <a:latin typeface="Microsoft Sans Serif"/>
                <a:cs typeface="Microsoft Sans Serif"/>
              </a:rPr>
              <a:t>la.misma.cantidad.de.trabajo..El.ritmo.al.que.esto.no.trabaja. </a:t>
            </a:r>
            <a:r>
              <a:rPr sz="1000" spc="30" dirty="0">
                <a:latin typeface="Microsoft Sans Serif"/>
                <a:cs typeface="Microsoft Sans Serif"/>
              </a:rPr>
              <a:t> </a:t>
            </a:r>
            <a:r>
              <a:rPr sz="1000" spc="20" dirty="0">
                <a:latin typeface="Microsoft Sans Serif"/>
                <a:cs typeface="Microsoft Sans Serif"/>
              </a:rPr>
              <a:t>la.energía.que.debe.generarse.se.llama.potencia.reactiva..La.unidad.para. </a:t>
            </a:r>
            <a:r>
              <a:rPr sz="1000" spc="-254" dirty="0">
                <a:latin typeface="Microsoft Sans Serif"/>
                <a:cs typeface="Microsoft Sans Serif"/>
              </a:rPr>
              <a:t> </a:t>
            </a:r>
            <a:r>
              <a:rPr sz="1000" spc="20" dirty="0">
                <a:latin typeface="Microsoft Sans Serif"/>
                <a:cs typeface="Microsoft Sans Serif"/>
              </a:rPr>
              <a:t>potencia.reactiva.la.</a:t>
            </a:r>
            <a:r>
              <a:rPr sz="1000" b="1" spc="20" dirty="0">
                <a:latin typeface="Arial"/>
                <a:cs typeface="Arial"/>
              </a:rPr>
              <a:t>variable</a:t>
            </a:r>
            <a:r>
              <a:rPr sz="1000" spc="20" dirty="0">
                <a:latin typeface="Microsoft Sans Serif"/>
                <a:cs typeface="Microsoft Sans Serif"/>
              </a:rPr>
              <a:t>.(o.</a:t>
            </a:r>
            <a:r>
              <a:rPr sz="1000" b="1" spc="20" dirty="0">
                <a:latin typeface="Arial"/>
                <a:cs typeface="Arial"/>
              </a:rPr>
              <a:t>VAr</a:t>
            </a:r>
            <a:r>
              <a:rPr sz="1000" spc="20" dirty="0">
                <a:latin typeface="Microsoft Sans Serif"/>
                <a:cs typeface="Microsoft Sans Serif"/>
              </a:rPr>
              <a:t>),.que.significa.voltio-amperio. </a:t>
            </a:r>
            <a:r>
              <a:rPr sz="1000" spc="25" dirty="0">
                <a:latin typeface="Microsoft Sans Serif"/>
                <a:cs typeface="Microsoft Sans Serif"/>
              </a:rPr>
              <a:t> reactivo.</a:t>
            </a:r>
            <a:endParaRPr sz="1000">
              <a:latin typeface="Microsoft Sans Serif"/>
              <a:cs typeface="Microsoft Sans Serif"/>
            </a:endParaRPr>
          </a:p>
        </p:txBody>
      </p:sp>
      <p:sp>
        <p:nvSpPr>
          <p:cNvPr id="22" name="object 22"/>
          <p:cNvSpPr txBox="1"/>
          <p:nvPr/>
        </p:nvSpPr>
        <p:spPr>
          <a:xfrm>
            <a:off x="5761990" y="4000907"/>
            <a:ext cx="1910714" cy="159018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950" b="1" spc="10" dirty="0">
                <a:latin typeface="Arial"/>
                <a:cs typeface="Arial"/>
              </a:rPr>
              <a:t>Ejemplo</a:t>
            </a:r>
            <a:r>
              <a:rPr sz="950" b="1" spc="-20" dirty="0">
                <a:latin typeface="Arial"/>
                <a:cs typeface="Arial"/>
              </a:rPr>
              <a:t> </a:t>
            </a:r>
            <a:r>
              <a:rPr sz="950" b="1" spc="25" dirty="0">
                <a:latin typeface="Arial"/>
                <a:cs typeface="Arial"/>
              </a:rPr>
              <a:t>de</a:t>
            </a:r>
            <a:r>
              <a:rPr sz="950" b="1" spc="-15" dirty="0">
                <a:latin typeface="Arial"/>
                <a:cs typeface="Arial"/>
              </a:rPr>
              <a:t> </a:t>
            </a:r>
            <a:r>
              <a:rPr sz="950" b="1" spc="5" dirty="0">
                <a:latin typeface="Arial"/>
                <a:cs typeface="Arial"/>
              </a:rPr>
              <a:t>cálculo</a:t>
            </a:r>
            <a:r>
              <a:rPr sz="950" b="1" spc="-15" dirty="0">
                <a:latin typeface="Arial"/>
                <a:cs typeface="Arial"/>
              </a:rPr>
              <a:t> </a:t>
            </a:r>
            <a:r>
              <a:rPr sz="950" b="1" spc="25" dirty="0">
                <a:latin typeface="Arial"/>
                <a:cs typeface="Arial"/>
              </a:rPr>
              <a:t>de</a:t>
            </a:r>
            <a:r>
              <a:rPr sz="950" b="1" spc="-20" dirty="0">
                <a:latin typeface="Arial"/>
                <a:cs typeface="Arial"/>
              </a:rPr>
              <a:t> </a:t>
            </a:r>
            <a:r>
              <a:rPr sz="950" b="1" spc="20" dirty="0">
                <a:latin typeface="Arial"/>
                <a:cs typeface="Arial"/>
              </a:rPr>
              <a:t>potencia</a:t>
            </a:r>
            <a:r>
              <a:rPr sz="950" spc="20" dirty="0">
                <a:latin typeface="Microsoft Sans Serif"/>
                <a:cs typeface="Microsoft Sans Serif"/>
              </a:rPr>
              <a:t>.</a:t>
            </a:r>
            <a:endParaRPr sz="950">
              <a:latin typeface="Microsoft Sans Serif"/>
              <a:cs typeface="Microsoft Sans Serif"/>
            </a:endParaRPr>
          </a:p>
        </p:txBody>
      </p:sp>
      <p:sp>
        <p:nvSpPr>
          <p:cNvPr id="23" name="object 23"/>
          <p:cNvSpPr txBox="1"/>
          <p:nvPr/>
        </p:nvSpPr>
        <p:spPr>
          <a:xfrm>
            <a:off x="7957770" y="3961537"/>
            <a:ext cx="4045585" cy="3911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>
              <a:lnSpc>
                <a:spcPct val="133300"/>
              </a:lnSpc>
              <a:spcBef>
                <a:spcPts val="100"/>
              </a:spcBef>
            </a:pPr>
            <a:r>
              <a:rPr sz="900" spc="20" dirty="0">
                <a:latin typeface="Microsoft Sans Serif"/>
                <a:cs typeface="Microsoft Sans Serif"/>
              </a:rPr>
              <a:t>El.ejemplo.siguiente.muestra.la.potencia.verdadera.y.la.potencia.aparente. </a:t>
            </a:r>
            <a:r>
              <a:rPr sz="900" spc="-225" dirty="0">
                <a:latin typeface="Microsoft Sans Serif"/>
                <a:cs typeface="Microsoft Sans Serif"/>
              </a:rPr>
              <a:t> </a:t>
            </a:r>
            <a:r>
              <a:rPr sz="900" spc="20" dirty="0">
                <a:latin typeface="Microsoft Sans Serif"/>
                <a:cs typeface="Microsoft Sans Serif"/>
              </a:rPr>
              <a:t>cálculos.para.el.circuito.mostrado.</a:t>
            </a:r>
            <a:endParaRPr sz="900">
              <a:latin typeface="Microsoft Sans Serif"/>
              <a:cs typeface="Microsoft Sans Serif"/>
            </a:endParaRPr>
          </a:p>
        </p:txBody>
      </p:sp>
      <p:sp>
        <p:nvSpPr>
          <p:cNvPr id="24" name="object 24"/>
          <p:cNvSpPr txBox="1"/>
          <p:nvPr/>
        </p:nvSpPr>
        <p:spPr>
          <a:xfrm>
            <a:off x="9420339" y="4582458"/>
            <a:ext cx="265430" cy="166712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1000" spc="20" dirty="0">
                <a:latin typeface="Microsoft Sans Serif"/>
                <a:cs typeface="Microsoft Sans Serif"/>
              </a:rPr>
              <a:t>2k</a:t>
            </a:r>
            <a:r>
              <a:rPr sz="1000" dirty="0">
                <a:latin typeface="Microsoft Sans Serif"/>
                <a:cs typeface="Microsoft Sans Serif"/>
              </a:rPr>
              <a:t>Ω</a:t>
            </a:r>
            <a:endParaRPr sz="1000">
              <a:latin typeface="Microsoft Sans Serif"/>
              <a:cs typeface="Microsoft Sans Serif"/>
            </a:endParaRPr>
          </a:p>
        </p:txBody>
      </p:sp>
      <p:sp>
        <p:nvSpPr>
          <p:cNvPr id="25" name="object 25"/>
          <p:cNvSpPr txBox="1"/>
          <p:nvPr/>
        </p:nvSpPr>
        <p:spPr>
          <a:xfrm>
            <a:off x="9908312" y="4556301"/>
            <a:ext cx="614045" cy="159018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950" spc="20" dirty="0">
                <a:latin typeface="Microsoft Sans Serif"/>
                <a:cs typeface="Microsoft Sans Serif"/>
              </a:rPr>
              <a:t>2k</a:t>
            </a:r>
            <a:r>
              <a:rPr sz="950" dirty="0">
                <a:latin typeface="Microsoft Sans Serif"/>
                <a:cs typeface="Microsoft Sans Serif"/>
              </a:rPr>
              <a:t>Ω</a:t>
            </a:r>
            <a:r>
              <a:rPr sz="950" spc="-10" dirty="0">
                <a:latin typeface="Microsoft Sans Serif"/>
                <a:cs typeface="Microsoft Sans Serif"/>
              </a:rPr>
              <a:t> </a:t>
            </a:r>
            <a:r>
              <a:rPr sz="950" spc="10" dirty="0">
                <a:latin typeface="Microsoft Sans Serif"/>
                <a:cs typeface="Microsoft Sans Serif"/>
              </a:rPr>
              <a:t>0,5k</a:t>
            </a:r>
            <a:r>
              <a:rPr sz="950" dirty="0">
                <a:latin typeface="Microsoft Sans Serif"/>
                <a:cs typeface="Microsoft Sans Serif"/>
              </a:rPr>
              <a:t>Ω</a:t>
            </a:r>
            <a:endParaRPr sz="950">
              <a:latin typeface="Microsoft Sans Serif"/>
              <a:cs typeface="Microsoft Sans Serif"/>
            </a:endParaRPr>
          </a:p>
        </p:txBody>
      </p:sp>
      <p:sp>
        <p:nvSpPr>
          <p:cNvPr id="26" name="object 26"/>
          <p:cNvSpPr txBox="1"/>
          <p:nvPr/>
        </p:nvSpPr>
        <p:spPr>
          <a:xfrm>
            <a:off x="8828825" y="5164655"/>
            <a:ext cx="314325" cy="82074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450" spc="5" dirty="0">
                <a:latin typeface="Microsoft Sans Serif"/>
                <a:cs typeface="Microsoft Sans Serif"/>
              </a:rPr>
              <a:t>115</a:t>
            </a:r>
            <a:r>
              <a:rPr sz="450" spc="-5" dirty="0">
                <a:latin typeface="Microsoft Sans Serif"/>
                <a:cs typeface="Microsoft Sans Serif"/>
              </a:rPr>
              <a:t> </a:t>
            </a:r>
            <a:r>
              <a:rPr sz="450" spc="10" dirty="0">
                <a:latin typeface="Microsoft Sans Serif"/>
                <a:cs typeface="Microsoft Sans Serif"/>
              </a:rPr>
              <a:t>voltios</a:t>
            </a:r>
            <a:endParaRPr sz="450">
              <a:latin typeface="Microsoft Sans Serif"/>
              <a:cs typeface="Microsoft Sans Serif"/>
            </a:endParaRPr>
          </a:p>
        </p:txBody>
      </p:sp>
      <p:sp>
        <p:nvSpPr>
          <p:cNvPr id="27" name="object 27"/>
          <p:cNvSpPr txBox="1"/>
          <p:nvPr/>
        </p:nvSpPr>
        <p:spPr>
          <a:xfrm>
            <a:off x="7576738" y="5536483"/>
            <a:ext cx="558800" cy="166712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38100">
              <a:spcBef>
                <a:spcPts val="100"/>
              </a:spcBef>
            </a:pPr>
            <a:r>
              <a:rPr sz="1000" spc="-40" dirty="0">
                <a:latin typeface="Microsoft Sans Serif"/>
                <a:cs typeface="Microsoft Sans Serif"/>
              </a:rPr>
              <a:t>X</a:t>
            </a:r>
            <a:r>
              <a:rPr sz="900" spc="-60" baseline="-32407" dirty="0">
                <a:latin typeface="Microsoft Sans Serif"/>
                <a:cs typeface="Microsoft Sans Serif"/>
              </a:rPr>
              <a:t>L</a:t>
            </a:r>
            <a:r>
              <a:rPr sz="900" spc="-30" baseline="-32407" dirty="0">
                <a:latin typeface="Microsoft Sans Serif"/>
                <a:cs typeface="Microsoft Sans Serif"/>
              </a:rPr>
              <a:t> </a:t>
            </a:r>
            <a:r>
              <a:rPr sz="950" spc="-15" dirty="0">
                <a:latin typeface="Microsoft Sans Serif"/>
                <a:cs typeface="Microsoft Sans Serif"/>
              </a:rPr>
              <a:t>=</a:t>
            </a:r>
            <a:r>
              <a:rPr sz="950" spc="-35" dirty="0">
                <a:latin typeface="Microsoft Sans Serif"/>
                <a:cs typeface="Microsoft Sans Serif"/>
              </a:rPr>
              <a:t> </a:t>
            </a:r>
            <a:r>
              <a:rPr sz="950" spc="15" dirty="0">
                <a:latin typeface="Microsoft Sans Serif"/>
                <a:cs typeface="Microsoft Sans Serif"/>
              </a:rPr>
              <a:t>2kΩ</a:t>
            </a:r>
            <a:endParaRPr sz="950">
              <a:latin typeface="Microsoft Sans Serif"/>
              <a:cs typeface="Microsoft Sans Serif"/>
            </a:endParaRPr>
          </a:p>
        </p:txBody>
      </p:sp>
      <p:sp>
        <p:nvSpPr>
          <p:cNvPr id="28" name="object 28"/>
          <p:cNvSpPr txBox="1"/>
          <p:nvPr/>
        </p:nvSpPr>
        <p:spPr>
          <a:xfrm>
            <a:off x="8928315" y="5687309"/>
            <a:ext cx="608330" cy="159018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38100">
              <a:spcBef>
                <a:spcPts val="100"/>
              </a:spcBef>
            </a:pPr>
            <a:r>
              <a:rPr sz="950" spc="-30" dirty="0">
                <a:latin typeface="Microsoft Sans Serif"/>
                <a:cs typeface="Microsoft Sans Serif"/>
              </a:rPr>
              <a:t>X</a:t>
            </a:r>
            <a:r>
              <a:rPr sz="900" spc="-217" baseline="-32407" dirty="0">
                <a:latin typeface="Microsoft Sans Serif"/>
                <a:cs typeface="Microsoft Sans Serif"/>
              </a:rPr>
              <a:t>L</a:t>
            </a:r>
            <a:r>
              <a:rPr sz="950" spc="-15" dirty="0">
                <a:latin typeface="Microsoft Sans Serif"/>
                <a:cs typeface="Microsoft Sans Serif"/>
              </a:rPr>
              <a:t>=</a:t>
            </a:r>
            <a:r>
              <a:rPr sz="950" spc="-10" dirty="0">
                <a:latin typeface="Microsoft Sans Serif"/>
                <a:cs typeface="Microsoft Sans Serif"/>
              </a:rPr>
              <a:t> </a:t>
            </a:r>
            <a:r>
              <a:rPr sz="950" spc="10" dirty="0">
                <a:latin typeface="Microsoft Sans Serif"/>
                <a:cs typeface="Microsoft Sans Serif"/>
              </a:rPr>
              <a:t>1,5k</a:t>
            </a:r>
            <a:r>
              <a:rPr sz="950" dirty="0">
                <a:latin typeface="Microsoft Sans Serif"/>
                <a:cs typeface="Microsoft Sans Serif"/>
              </a:rPr>
              <a:t>Ω</a:t>
            </a:r>
            <a:endParaRPr sz="950">
              <a:latin typeface="Microsoft Sans Serif"/>
              <a:cs typeface="Microsoft Sans Serif"/>
            </a:endParaRPr>
          </a:p>
        </p:txBody>
      </p:sp>
      <p:sp>
        <p:nvSpPr>
          <p:cNvPr id="29" name="object 29"/>
          <p:cNvSpPr txBox="1"/>
          <p:nvPr/>
        </p:nvSpPr>
        <p:spPr>
          <a:xfrm>
            <a:off x="10365690" y="5776469"/>
            <a:ext cx="177165" cy="166712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1000" spc="65" dirty="0">
                <a:latin typeface="Microsoft Sans Serif"/>
                <a:cs typeface="Microsoft Sans Serif"/>
              </a:rPr>
              <a:t>mi</a:t>
            </a:r>
            <a:endParaRPr sz="1000">
              <a:latin typeface="Microsoft Sans Serif"/>
              <a:cs typeface="Microsoft Sans Serif"/>
            </a:endParaRPr>
          </a:p>
        </p:txBody>
      </p:sp>
      <p:sp>
        <p:nvSpPr>
          <p:cNvPr id="30" name="object 30"/>
          <p:cNvSpPr txBox="1"/>
          <p:nvPr/>
        </p:nvSpPr>
        <p:spPr>
          <a:xfrm>
            <a:off x="10760976" y="5834788"/>
            <a:ext cx="281940" cy="7437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400" spc="5" dirty="0">
                <a:latin typeface="Microsoft Sans Serif"/>
                <a:cs typeface="Microsoft Sans Serif"/>
              </a:rPr>
              <a:t>115</a:t>
            </a:r>
            <a:r>
              <a:rPr sz="400" spc="-5" dirty="0">
                <a:latin typeface="Microsoft Sans Serif"/>
                <a:cs typeface="Microsoft Sans Serif"/>
              </a:rPr>
              <a:t> </a:t>
            </a:r>
            <a:r>
              <a:rPr sz="400" spc="10" dirty="0">
                <a:latin typeface="Microsoft Sans Serif"/>
                <a:cs typeface="Microsoft Sans Serif"/>
              </a:rPr>
              <a:t>voltios</a:t>
            </a:r>
            <a:endParaRPr sz="400">
              <a:latin typeface="Microsoft Sans Serif"/>
              <a:cs typeface="Microsoft Sans Serif"/>
            </a:endParaRPr>
          </a:p>
        </p:txBody>
      </p:sp>
      <p:sp>
        <p:nvSpPr>
          <p:cNvPr id="31" name="object 31"/>
          <p:cNvSpPr txBox="1"/>
          <p:nvPr/>
        </p:nvSpPr>
        <p:spPr>
          <a:xfrm>
            <a:off x="10131248" y="5874818"/>
            <a:ext cx="2103755" cy="166712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38100">
              <a:spcBef>
                <a:spcPts val="100"/>
              </a:spcBef>
              <a:tabLst>
                <a:tab pos="448945" algn="l"/>
              </a:tabLst>
            </a:pPr>
            <a:r>
              <a:rPr sz="1000" spc="25" dirty="0">
                <a:latin typeface="Microsoft Sans Serif"/>
                <a:cs typeface="Microsoft Sans Serif"/>
              </a:rPr>
              <a:t>yo</a:t>
            </a:r>
            <a:r>
              <a:rPr sz="1000" spc="-10" dirty="0">
                <a:latin typeface="Microsoft Sans Serif"/>
                <a:cs typeface="Microsoft Sans Serif"/>
              </a:rPr>
              <a:t> </a:t>
            </a:r>
            <a:r>
              <a:rPr sz="1000" strike="sngStrike" spc="-15" dirty="0">
                <a:latin typeface="Microsoft Sans Serif"/>
                <a:cs typeface="Microsoft Sans Serif"/>
              </a:rPr>
              <a:t>=</a:t>
            </a:r>
            <a:r>
              <a:rPr sz="1000" spc="-15" dirty="0">
                <a:latin typeface="Microsoft Sans Serif"/>
                <a:cs typeface="Microsoft Sans Serif"/>
              </a:rPr>
              <a:t>	=</a:t>
            </a:r>
            <a:r>
              <a:rPr sz="1000" spc="155" dirty="0">
                <a:latin typeface="Microsoft Sans Serif"/>
                <a:cs typeface="Microsoft Sans Serif"/>
              </a:rPr>
              <a:t> </a:t>
            </a:r>
            <a:r>
              <a:rPr sz="1425" spc="22" baseline="-43859" dirty="0">
                <a:latin typeface="Microsoft Sans Serif"/>
                <a:cs typeface="Microsoft Sans Serif"/>
              </a:rPr>
              <a:t>2500</a:t>
            </a:r>
            <a:r>
              <a:rPr sz="1425" spc="-30" baseline="-43859" dirty="0">
                <a:latin typeface="Microsoft Sans Serif"/>
                <a:cs typeface="Microsoft Sans Serif"/>
              </a:rPr>
              <a:t> </a:t>
            </a:r>
            <a:r>
              <a:rPr sz="1425" baseline="-43859" dirty="0">
                <a:latin typeface="Microsoft Sans Serif"/>
                <a:cs typeface="Microsoft Sans Serif"/>
              </a:rPr>
              <a:t>Ω</a:t>
            </a:r>
            <a:r>
              <a:rPr sz="1425" spc="517" baseline="-43859" dirty="0">
                <a:latin typeface="Microsoft Sans Serif"/>
                <a:cs typeface="Microsoft Sans Serif"/>
              </a:rPr>
              <a:t> </a:t>
            </a:r>
            <a:r>
              <a:rPr sz="950" spc="-15" dirty="0">
                <a:latin typeface="Microsoft Sans Serif"/>
                <a:cs typeface="Microsoft Sans Serif"/>
              </a:rPr>
              <a:t>= </a:t>
            </a:r>
            <a:r>
              <a:rPr sz="950" spc="10" dirty="0">
                <a:latin typeface="Microsoft Sans Serif"/>
                <a:cs typeface="Microsoft Sans Serif"/>
              </a:rPr>
              <a:t>0,046</a:t>
            </a:r>
            <a:r>
              <a:rPr sz="950" spc="-20" dirty="0">
                <a:latin typeface="Microsoft Sans Serif"/>
                <a:cs typeface="Microsoft Sans Serif"/>
              </a:rPr>
              <a:t> </a:t>
            </a:r>
            <a:r>
              <a:rPr sz="950" spc="-30" dirty="0">
                <a:latin typeface="Microsoft Sans Serif"/>
                <a:cs typeface="Microsoft Sans Serif"/>
              </a:rPr>
              <a:t>A</a:t>
            </a:r>
            <a:r>
              <a:rPr sz="950" spc="-15" dirty="0">
                <a:latin typeface="Microsoft Sans Serif"/>
                <a:cs typeface="Microsoft Sans Serif"/>
              </a:rPr>
              <a:t> = </a:t>
            </a:r>
            <a:r>
              <a:rPr sz="950" spc="15" dirty="0">
                <a:latin typeface="Microsoft Sans Serif"/>
                <a:cs typeface="Microsoft Sans Serif"/>
              </a:rPr>
              <a:t>46</a:t>
            </a:r>
            <a:r>
              <a:rPr sz="950" spc="-20" dirty="0">
                <a:latin typeface="Microsoft Sans Serif"/>
                <a:cs typeface="Microsoft Sans Serif"/>
              </a:rPr>
              <a:t> </a:t>
            </a:r>
            <a:r>
              <a:rPr sz="950" spc="35" dirty="0">
                <a:latin typeface="Microsoft Sans Serif"/>
                <a:cs typeface="Microsoft Sans Serif"/>
              </a:rPr>
              <a:t>mA</a:t>
            </a:r>
            <a:endParaRPr sz="950">
              <a:latin typeface="Microsoft Sans Serif"/>
              <a:cs typeface="Microsoft Sans Serif"/>
            </a:endParaRPr>
          </a:p>
        </p:txBody>
      </p:sp>
      <p:sp>
        <p:nvSpPr>
          <p:cNvPr id="32" name="object 32"/>
          <p:cNvSpPr txBox="1"/>
          <p:nvPr/>
        </p:nvSpPr>
        <p:spPr>
          <a:xfrm>
            <a:off x="9945256" y="5982107"/>
            <a:ext cx="560705" cy="476884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R="30480" algn="r">
              <a:spcBef>
                <a:spcPts val="100"/>
              </a:spcBef>
            </a:pPr>
            <a:r>
              <a:rPr sz="1000" spc="-5" dirty="0">
                <a:latin typeface="Microsoft Sans Serif"/>
                <a:cs typeface="Microsoft Sans Serif"/>
              </a:rPr>
              <a:t>Z</a:t>
            </a:r>
            <a:r>
              <a:rPr sz="900" spc="-7" baseline="-32407" dirty="0">
                <a:latin typeface="Microsoft Sans Serif"/>
                <a:cs typeface="Microsoft Sans Serif"/>
              </a:rPr>
              <a:t>t</a:t>
            </a:r>
            <a:endParaRPr sz="900" baseline="-32407">
              <a:latin typeface="Microsoft Sans Serif"/>
              <a:cs typeface="Microsoft Sans Serif"/>
            </a:endParaRPr>
          </a:p>
          <a:p>
            <a:pPr marL="38100">
              <a:spcBef>
                <a:spcPts val="1210"/>
              </a:spcBef>
            </a:pPr>
            <a:r>
              <a:rPr sz="950" spc="-100" dirty="0">
                <a:latin typeface="Microsoft Sans Serif"/>
                <a:cs typeface="Microsoft Sans Serif"/>
              </a:rPr>
              <a:t>R</a:t>
            </a:r>
            <a:r>
              <a:rPr sz="950" spc="-10" dirty="0">
                <a:latin typeface="Microsoft Sans Serif"/>
                <a:cs typeface="Microsoft Sans Serif"/>
              </a:rPr>
              <a:t> </a:t>
            </a:r>
            <a:r>
              <a:rPr sz="950" spc="-15" dirty="0">
                <a:latin typeface="Microsoft Sans Serif"/>
                <a:cs typeface="Microsoft Sans Serif"/>
              </a:rPr>
              <a:t>=</a:t>
            </a:r>
            <a:r>
              <a:rPr sz="950" spc="-10" dirty="0">
                <a:latin typeface="Microsoft Sans Serif"/>
                <a:cs typeface="Microsoft Sans Serif"/>
              </a:rPr>
              <a:t> </a:t>
            </a:r>
            <a:r>
              <a:rPr sz="950" spc="20" dirty="0">
                <a:latin typeface="Microsoft Sans Serif"/>
                <a:cs typeface="Microsoft Sans Serif"/>
              </a:rPr>
              <a:t>2k</a:t>
            </a:r>
            <a:r>
              <a:rPr sz="950" dirty="0">
                <a:latin typeface="Microsoft Sans Serif"/>
                <a:cs typeface="Microsoft Sans Serif"/>
              </a:rPr>
              <a:t>Ω</a:t>
            </a:r>
            <a:endParaRPr sz="950">
              <a:latin typeface="Microsoft Sans Serif"/>
              <a:cs typeface="Microsoft Sans Serif"/>
            </a:endParaRPr>
          </a:p>
        </p:txBody>
      </p:sp>
      <p:sp>
        <p:nvSpPr>
          <p:cNvPr id="33" name="object 33"/>
          <p:cNvSpPr txBox="1"/>
          <p:nvPr/>
        </p:nvSpPr>
        <p:spPr>
          <a:xfrm>
            <a:off x="9532557" y="6172709"/>
            <a:ext cx="100965" cy="166712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1000" spc="35" dirty="0">
                <a:latin typeface="Microsoft Sans Serif"/>
                <a:cs typeface="Microsoft Sans Serif"/>
              </a:rPr>
              <a:t>θ</a:t>
            </a:r>
            <a:endParaRPr sz="1000">
              <a:latin typeface="Microsoft Sans Serif"/>
              <a:cs typeface="Microsoft Sans Serif"/>
            </a:endParaRPr>
          </a:p>
        </p:txBody>
      </p:sp>
      <p:sp>
        <p:nvSpPr>
          <p:cNvPr id="34" name="object 34"/>
          <p:cNvSpPr txBox="1"/>
          <p:nvPr/>
        </p:nvSpPr>
        <p:spPr>
          <a:xfrm>
            <a:off x="8566031" y="6288673"/>
            <a:ext cx="460375" cy="159018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950" spc="-100" dirty="0">
                <a:latin typeface="Microsoft Sans Serif"/>
                <a:cs typeface="Microsoft Sans Serif"/>
              </a:rPr>
              <a:t>R</a:t>
            </a:r>
            <a:r>
              <a:rPr sz="950" spc="-10" dirty="0">
                <a:latin typeface="Microsoft Sans Serif"/>
                <a:cs typeface="Microsoft Sans Serif"/>
              </a:rPr>
              <a:t> </a:t>
            </a:r>
            <a:r>
              <a:rPr sz="950" spc="-15" dirty="0">
                <a:latin typeface="Microsoft Sans Serif"/>
                <a:cs typeface="Microsoft Sans Serif"/>
              </a:rPr>
              <a:t>=</a:t>
            </a:r>
            <a:r>
              <a:rPr sz="950" spc="-10" dirty="0">
                <a:latin typeface="Microsoft Sans Serif"/>
                <a:cs typeface="Microsoft Sans Serif"/>
              </a:rPr>
              <a:t> </a:t>
            </a:r>
            <a:r>
              <a:rPr sz="950" spc="20" dirty="0">
                <a:latin typeface="Microsoft Sans Serif"/>
                <a:cs typeface="Microsoft Sans Serif"/>
              </a:rPr>
              <a:t>2k</a:t>
            </a:r>
            <a:r>
              <a:rPr sz="950" dirty="0">
                <a:latin typeface="Microsoft Sans Serif"/>
                <a:cs typeface="Microsoft Sans Serif"/>
              </a:rPr>
              <a:t>Ω</a:t>
            </a:r>
            <a:endParaRPr sz="950">
              <a:latin typeface="Microsoft Sans Serif"/>
              <a:cs typeface="Microsoft Sans Serif"/>
            </a:endParaRPr>
          </a:p>
        </p:txBody>
      </p:sp>
      <p:sp>
        <p:nvSpPr>
          <p:cNvPr id="35" name="object 35"/>
          <p:cNvSpPr txBox="1"/>
          <p:nvPr/>
        </p:nvSpPr>
        <p:spPr>
          <a:xfrm>
            <a:off x="7519670" y="6553150"/>
            <a:ext cx="608330" cy="159018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38100">
              <a:spcBef>
                <a:spcPts val="100"/>
              </a:spcBef>
            </a:pPr>
            <a:r>
              <a:rPr sz="950" spc="-30" dirty="0">
                <a:latin typeface="Microsoft Sans Serif"/>
                <a:cs typeface="Microsoft Sans Serif"/>
              </a:rPr>
              <a:t>X</a:t>
            </a:r>
            <a:r>
              <a:rPr sz="900" spc="-367" baseline="-32407" dirty="0">
                <a:latin typeface="Microsoft Sans Serif"/>
                <a:cs typeface="Microsoft Sans Serif"/>
              </a:rPr>
              <a:t>C</a:t>
            </a:r>
            <a:r>
              <a:rPr sz="950" spc="-15" dirty="0">
                <a:latin typeface="Microsoft Sans Serif"/>
                <a:cs typeface="Microsoft Sans Serif"/>
              </a:rPr>
              <a:t>=</a:t>
            </a:r>
            <a:r>
              <a:rPr sz="950" spc="-10" dirty="0">
                <a:latin typeface="Microsoft Sans Serif"/>
                <a:cs typeface="Microsoft Sans Serif"/>
              </a:rPr>
              <a:t> </a:t>
            </a:r>
            <a:r>
              <a:rPr sz="950" spc="10" dirty="0">
                <a:latin typeface="Microsoft Sans Serif"/>
                <a:cs typeface="Microsoft Sans Serif"/>
              </a:rPr>
              <a:t>0,5k</a:t>
            </a:r>
            <a:r>
              <a:rPr sz="950" dirty="0">
                <a:latin typeface="Microsoft Sans Serif"/>
                <a:cs typeface="Microsoft Sans Serif"/>
              </a:rPr>
              <a:t>Ω</a:t>
            </a:r>
            <a:endParaRPr sz="950">
              <a:latin typeface="Microsoft Sans Serif"/>
              <a:cs typeface="Microsoft Sans Serif"/>
            </a:endParaRPr>
          </a:p>
        </p:txBody>
      </p:sp>
      <p:sp>
        <p:nvSpPr>
          <p:cNvPr id="36" name="object 36"/>
          <p:cNvSpPr txBox="1"/>
          <p:nvPr/>
        </p:nvSpPr>
        <p:spPr>
          <a:xfrm>
            <a:off x="8743764" y="6683707"/>
            <a:ext cx="2665095" cy="39560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 indent="21590">
              <a:lnSpc>
                <a:spcPct val="142800"/>
              </a:lnSpc>
              <a:spcBef>
                <a:spcPts val="100"/>
              </a:spcBef>
            </a:pPr>
            <a:r>
              <a:rPr sz="850" spc="30" dirty="0">
                <a:latin typeface="Microsoft Sans Serif"/>
                <a:cs typeface="Microsoft Sans Serif"/>
              </a:rPr>
              <a:t>verdadero</a:t>
            </a:r>
            <a:r>
              <a:rPr sz="850" spc="-5" dirty="0">
                <a:latin typeface="Microsoft Sans Serif"/>
                <a:cs typeface="Microsoft Sans Serif"/>
              </a:rPr>
              <a:t> </a:t>
            </a:r>
            <a:r>
              <a:rPr sz="850" spc="40" dirty="0">
                <a:latin typeface="Microsoft Sans Serif"/>
                <a:cs typeface="Microsoft Sans Serif"/>
              </a:rPr>
              <a:t>poder</a:t>
            </a:r>
            <a:r>
              <a:rPr sz="850" spc="-5" dirty="0">
                <a:latin typeface="Microsoft Sans Serif"/>
                <a:cs typeface="Microsoft Sans Serif"/>
              </a:rPr>
              <a:t> </a:t>
            </a:r>
            <a:r>
              <a:rPr sz="850" spc="-15" dirty="0">
                <a:latin typeface="Microsoft Sans Serif"/>
                <a:cs typeface="Microsoft Sans Serif"/>
              </a:rPr>
              <a:t>=</a:t>
            </a:r>
            <a:r>
              <a:rPr sz="850" dirty="0">
                <a:latin typeface="Microsoft Sans Serif"/>
                <a:cs typeface="Microsoft Sans Serif"/>
              </a:rPr>
              <a:t> </a:t>
            </a:r>
            <a:r>
              <a:rPr sz="850" spc="-10" dirty="0">
                <a:latin typeface="Microsoft Sans Serif"/>
                <a:cs typeface="Microsoft Sans Serif"/>
              </a:rPr>
              <a:t>yo</a:t>
            </a:r>
            <a:r>
              <a:rPr sz="500" spc="-10" dirty="0">
                <a:latin typeface="Microsoft Sans Serif"/>
                <a:cs typeface="Microsoft Sans Serif"/>
              </a:rPr>
              <a:t>2</a:t>
            </a:r>
            <a:r>
              <a:rPr sz="850" spc="-10" dirty="0">
                <a:latin typeface="Microsoft Sans Serif"/>
                <a:cs typeface="Microsoft Sans Serif"/>
              </a:rPr>
              <a:t>R</a:t>
            </a:r>
            <a:r>
              <a:rPr sz="850" spc="-5" dirty="0">
                <a:latin typeface="Microsoft Sans Serif"/>
                <a:cs typeface="Microsoft Sans Serif"/>
              </a:rPr>
              <a:t> </a:t>
            </a:r>
            <a:r>
              <a:rPr sz="850" spc="-15" dirty="0">
                <a:latin typeface="Microsoft Sans Serif"/>
                <a:cs typeface="Microsoft Sans Serif"/>
              </a:rPr>
              <a:t>=</a:t>
            </a:r>
            <a:r>
              <a:rPr sz="850" dirty="0">
                <a:latin typeface="Microsoft Sans Serif"/>
                <a:cs typeface="Microsoft Sans Serif"/>
              </a:rPr>
              <a:t> (0,046</a:t>
            </a:r>
            <a:r>
              <a:rPr sz="850" spc="-5" dirty="0">
                <a:latin typeface="Microsoft Sans Serif"/>
                <a:cs typeface="Microsoft Sans Serif"/>
              </a:rPr>
              <a:t> </a:t>
            </a:r>
            <a:r>
              <a:rPr sz="850" spc="-15" dirty="0">
                <a:latin typeface="Microsoft Sans Serif"/>
                <a:cs typeface="Microsoft Sans Serif"/>
              </a:rPr>
              <a:t>A)</a:t>
            </a:r>
            <a:r>
              <a:rPr sz="500" spc="-15" dirty="0">
                <a:latin typeface="Microsoft Sans Serif"/>
                <a:cs typeface="Microsoft Sans Serif"/>
              </a:rPr>
              <a:t>2</a:t>
            </a:r>
            <a:r>
              <a:rPr sz="500" spc="-5" dirty="0">
                <a:latin typeface="Microsoft Sans Serif"/>
                <a:cs typeface="Microsoft Sans Serif"/>
              </a:rPr>
              <a:t> </a:t>
            </a:r>
            <a:r>
              <a:rPr sz="850" spc="20" dirty="0">
                <a:latin typeface="Microsoft Sans Serif"/>
                <a:cs typeface="Microsoft Sans Serif"/>
              </a:rPr>
              <a:t>x</a:t>
            </a:r>
            <a:r>
              <a:rPr sz="850" dirty="0">
                <a:latin typeface="Microsoft Sans Serif"/>
                <a:cs typeface="Microsoft Sans Serif"/>
              </a:rPr>
              <a:t> </a:t>
            </a:r>
            <a:r>
              <a:rPr sz="850" spc="15" dirty="0">
                <a:latin typeface="Microsoft Sans Serif"/>
                <a:cs typeface="Microsoft Sans Serif"/>
              </a:rPr>
              <a:t>2kΩ</a:t>
            </a:r>
            <a:r>
              <a:rPr sz="850" spc="-5" dirty="0">
                <a:latin typeface="Microsoft Sans Serif"/>
                <a:cs typeface="Microsoft Sans Serif"/>
              </a:rPr>
              <a:t> </a:t>
            </a:r>
            <a:r>
              <a:rPr sz="850" spc="-15" dirty="0">
                <a:latin typeface="Microsoft Sans Serif"/>
                <a:cs typeface="Microsoft Sans Serif"/>
              </a:rPr>
              <a:t>=</a:t>
            </a:r>
            <a:r>
              <a:rPr sz="850" dirty="0">
                <a:latin typeface="Microsoft Sans Serif"/>
                <a:cs typeface="Microsoft Sans Serif"/>
              </a:rPr>
              <a:t> </a:t>
            </a:r>
            <a:r>
              <a:rPr sz="850" spc="5" dirty="0">
                <a:latin typeface="Microsoft Sans Serif"/>
                <a:cs typeface="Microsoft Sans Serif"/>
              </a:rPr>
              <a:t>4,232</a:t>
            </a:r>
            <a:r>
              <a:rPr sz="850" spc="-5" dirty="0">
                <a:latin typeface="Microsoft Sans Serif"/>
                <a:cs typeface="Microsoft Sans Serif"/>
              </a:rPr>
              <a:t> </a:t>
            </a:r>
            <a:r>
              <a:rPr sz="850" spc="-15" dirty="0">
                <a:latin typeface="Microsoft Sans Serif"/>
                <a:cs typeface="Microsoft Sans Serif"/>
              </a:rPr>
              <a:t>W </a:t>
            </a:r>
            <a:r>
              <a:rPr sz="850" spc="-210" dirty="0">
                <a:latin typeface="Microsoft Sans Serif"/>
                <a:cs typeface="Microsoft Sans Serif"/>
              </a:rPr>
              <a:t> </a:t>
            </a:r>
            <a:r>
              <a:rPr sz="850" spc="15" dirty="0">
                <a:latin typeface="Microsoft Sans Serif"/>
                <a:cs typeface="Microsoft Sans Serif"/>
              </a:rPr>
              <a:t>Potencia</a:t>
            </a:r>
            <a:r>
              <a:rPr sz="850" spc="-5" dirty="0">
                <a:latin typeface="Microsoft Sans Serif"/>
                <a:cs typeface="Microsoft Sans Serif"/>
              </a:rPr>
              <a:t> </a:t>
            </a:r>
            <a:r>
              <a:rPr sz="850" spc="30" dirty="0">
                <a:latin typeface="Microsoft Sans Serif"/>
                <a:cs typeface="Microsoft Sans Serif"/>
              </a:rPr>
              <a:t>aparente</a:t>
            </a:r>
            <a:r>
              <a:rPr sz="850" spc="-5" dirty="0">
                <a:latin typeface="Microsoft Sans Serif"/>
                <a:cs typeface="Microsoft Sans Serif"/>
              </a:rPr>
              <a:t> </a:t>
            </a:r>
            <a:r>
              <a:rPr sz="850" spc="-15" dirty="0">
                <a:latin typeface="Microsoft Sans Serif"/>
                <a:cs typeface="Microsoft Sans Serif"/>
              </a:rPr>
              <a:t>=</a:t>
            </a:r>
            <a:r>
              <a:rPr sz="850" spc="-5" dirty="0">
                <a:latin typeface="Microsoft Sans Serif"/>
                <a:cs typeface="Microsoft Sans Serif"/>
              </a:rPr>
              <a:t> </a:t>
            </a:r>
            <a:r>
              <a:rPr sz="850" spc="-25" dirty="0">
                <a:latin typeface="Microsoft Sans Serif"/>
                <a:cs typeface="Microsoft Sans Serif"/>
              </a:rPr>
              <a:t>IE</a:t>
            </a:r>
            <a:r>
              <a:rPr sz="850" spc="-5" dirty="0">
                <a:latin typeface="Microsoft Sans Serif"/>
                <a:cs typeface="Microsoft Sans Serif"/>
              </a:rPr>
              <a:t> </a:t>
            </a:r>
            <a:r>
              <a:rPr sz="850" spc="-15" dirty="0">
                <a:latin typeface="Microsoft Sans Serif"/>
                <a:cs typeface="Microsoft Sans Serif"/>
              </a:rPr>
              <a:t>=</a:t>
            </a:r>
            <a:r>
              <a:rPr sz="850" dirty="0">
                <a:latin typeface="Microsoft Sans Serif"/>
                <a:cs typeface="Microsoft Sans Serif"/>
              </a:rPr>
              <a:t> </a:t>
            </a:r>
            <a:r>
              <a:rPr sz="850" spc="5" dirty="0">
                <a:latin typeface="Microsoft Sans Serif"/>
                <a:cs typeface="Microsoft Sans Serif"/>
              </a:rPr>
              <a:t>0,046</a:t>
            </a:r>
            <a:r>
              <a:rPr sz="850" spc="-5" dirty="0">
                <a:latin typeface="Microsoft Sans Serif"/>
                <a:cs typeface="Microsoft Sans Serif"/>
              </a:rPr>
              <a:t> </a:t>
            </a:r>
            <a:r>
              <a:rPr sz="850" spc="-25" dirty="0">
                <a:latin typeface="Microsoft Sans Serif"/>
                <a:cs typeface="Microsoft Sans Serif"/>
              </a:rPr>
              <a:t>A</a:t>
            </a:r>
            <a:r>
              <a:rPr sz="850" spc="-5" dirty="0">
                <a:latin typeface="Microsoft Sans Serif"/>
                <a:cs typeface="Microsoft Sans Serif"/>
              </a:rPr>
              <a:t> </a:t>
            </a:r>
            <a:r>
              <a:rPr sz="850" spc="20" dirty="0">
                <a:latin typeface="Microsoft Sans Serif"/>
                <a:cs typeface="Microsoft Sans Serif"/>
              </a:rPr>
              <a:t>x</a:t>
            </a:r>
            <a:r>
              <a:rPr sz="850" spc="-5" dirty="0">
                <a:latin typeface="Microsoft Sans Serif"/>
                <a:cs typeface="Microsoft Sans Serif"/>
              </a:rPr>
              <a:t> </a:t>
            </a:r>
            <a:r>
              <a:rPr sz="850" spc="10" dirty="0">
                <a:latin typeface="Microsoft Sans Serif"/>
                <a:cs typeface="Microsoft Sans Serif"/>
              </a:rPr>
              <a:t>115</a:t>
            </a:r>
            <a:r>
              <a:rPr sz="850" spc="-5" dirty="0">
                <a:latin typeface="Microsoft Sans Serif"/>
                <a:cs typeface="Microsoft Sans Serif"/>
              </a:rPr>
              <a:t> </a:t>
            </a:r>
            <a:r>
              <a:rPr sz="850" spc="-60" dirty="0">
                <a:latin typeface="Microsoft Sans Serif"/>
                <a:cs typeface="Microsoft Sans Serif"/>
              </a:rPr>
              <a:t>V</a:t>
            </a:r>
            <a:r>
              <a:rPr sz="850" dirty="0">
                <a:latin typeface="Microsoft Sans Serif"/>
                <a:cs typeface="Microsoft Sans Serif"/>
              </a:rPr>
              <a:t> </a:t>
            </a:r>
            <a:r>
              <a:rPr sz="850" spc="-15" dirty="0">
                <a:latin typeface="Microsoft Sans Serif"/>
                <a:cs typeface="Microsoft Sans Serif"/>
              </a:rPr>
              <a:t>=</a:t>
            </a:r>
            <a:r>
              <a:rPr sz="850" spc="-5" dirty="0">
                <a:latin typeface="Microsoft Sans Serif"/>
                <a:cs typeface="Microsoft Sans Serif"/>
              </a:rPr>
              <a:t> </a:t>
            </a:r>
            <a:r>
              <a:rPr sz="850" spc="5" dirty="0">
                <a:latin typeface="Microsoft Sans Serif"/>
                <a:cs typeface="Microsoft Sans Serif"/>
              </a:rPr>
              <a:t>5,29</a:t>
            </a:r>
            <a:r>
              <a:rPr sz="850" spc="-5" dirty="0">
                <a:latin typeface="Microsoft Sans Serif"/>
                <a:cs typeface="Microsoft Sans Serif"/>
              </a:rPr>
              <a:t> </a:t>
            </a:r>
            <a:r>
              <a:rPr sz="850" spc="-45" dirty="0">
                <a:latin typeface="Microsoft Sans Serif"/>
                <a:cs typeface="Microsoft Sans Serif"/>
              </a:rPr>
              <a:t>VA</a:t>
            </a:r>
            <a:endParaRPr sz="850">
              <a:latin typeface="Microsoft Sans Serif"/>
              <a:cs typeface="Microsoft Sans Serif"/>
            </a:endParaRPr>
          </a:p>
        </p:txBody>
      </p:sp>
      <p:sp>
        <p:nvSpPr>
          <p:cNvPr id="37" name="object 37"/>
          <p:cNvSpPr txBox="1"/>
          <p:nvPr/>
        </p:nvSpPr>
        <p:spPr>
          <a:xfrm>
            <a:off x="5761990" y="7337198"/>
            <a:ext cx="995044" cy="13593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800" b="1" spc="15" dirty="0">
                <a:latin typeface="Arial"/>
                <a:cs typeface="Arial"/>
              </a:rPr>
              <a:t>Factor</a:t>
            </a:r>
            <a:r>
              <a:rPr sz="800" b="1" spc="-50" dirty="0">
                <a:latin typeface="Arial"/>
                <a:cs typeface="Arial"/>
              </a:rPr>
              <a:t> </a:t>
            </a:r>
            <a:r>
              <a:rPr sz="800" b="1" spc="20" dirty="0">
                <a:latin typeface="Arial"/>
                <a:cs typeface="Arial"/>
              </a:rPr>
              <a:t>de</a:t>
            </a:r>
            <a:r>
              <a:rPr sz="800" b="1" spc="-50" dirty="0">
                <a:latin typeface="Arial"/>
                <a:cs typeface="Arial"/>
              </a:rPr>
              <a:t> </a:t>
            </a:r>
            <a:r>
              <a:rPr sz="800" b="1" spc="20" dirty="0">
                <a:latin typeface="Arial"/>
                <a:cs typeface="Arial"/>
              </a:rPr>
              <a:t>potencia</a:t>
            </a:r>
            <a:r>
              <a:rPr sz="800" spc="20" dirty="0">
                <a:latin typeface="Microsoft Sans Serif"/>
                <a:cs typeface="Microsoft Sans Serif"/>
              </a:rPr>
              <a:t>.</a:t>
            </a:r>
            <a:endParaRPr sz="800">
              <a:latin typeface="Microsoft Sans Serif"/>
              <a:cs typeface="Microsoft Sans Serif"/>
            </a:endParaRPr>
          </a:p>
        </p:txBody>
      </p:sp>
      <p:sp>
        <p:nvSpPr>
          <p:cNvPr id="38" name="object 38"/>
          <p:cNvSpPr txBox="1"/>
          <p:nvPr/>
        </p:nvSpPr>
        <p:spPr>
          <a:xfrm>
            <a:off x="7957809" y="7276238"/>
            <a:ext cx="4276090" cy="751488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>
              <a:lnSpc>
                <a:spcPct val="150000"/>
              </a:lnSpc>
              <a:spcBef>
                <a:spcPts val="100"/>
              </a:spcBef>
            </a:pPr>
            <a:r>
              <a:rPr sz="800" b="1" spc="15" dirty="0">
                <a:latin typeface="Arial"/>
                <a:cs typeface="Arial"/>
              </a:rPr>
              <a:t>Factor</a:t>
            </a:r>
            <a:r>
              <a:rPr sz="800" b="1" spc="-50" dirty="0">
                <a:latin typeface="Arial"/>
                <a:cs typeface="Arial"/>
              </a:rPr>
              <a:t> </a:t>
            </a:r>
            <a:r>
              <a:rPr sz="800" b="1" spc="20" dirty="0">
                <a:latin typeface="Arial"/>
                <a:cs typeface="Arial"/>
              </a:rPr>
              <a:t>de</a:t>
            </a:r>
            <a:r>
              <a:rPr sz="800" b="1" spc="-45" dirty="0">
                <a:latin typeface="Arial"/>
                <a:cs typeface="Arial"/>
              </a:rPr>
              <a:t> </a:t>
            </a:r>
            <a:r>
              <a:rPr sz="800" b="1" spc="20" dirty="0">
                <a:latin typeface="Arial"/>
                <a:cs typeface="Arial"/>
              </a:rPr>
              <a:t>potencia</a:t>
            </a:r>
            <a:r>
              <a:rPr sz="800" spc="20" dirty="0">
                <a:latin typeface="Microsoft Sans Serif"/>
                <a:cs typeface="Microsoft Sans Serif"/>
              </a:rPr>
              <a:t>.es.la.razón.entre.la.potencia.verdadera.y.la.potencia.aparente.en.un. </a:t>
            </a:r>
            <a:r>
              <a:rPr sz="800" spc="-204" dirty="0">
                <a:latin typeface="Microsoft Sans Serif"/>
                <a:cs typeface="Microsoft Sans Serif"/>
              </a:rPr>
              <a:t> </a:t>
            </a:r>
            <a:r>
              <a:rPr sz="800" spc="15" dirty="0">
                <a:latin typeface="Microsoft Sans Serif"/>
                <a:cs typeface="Microsoft Sans Serif"/>
              </a:rPr>
              <a:t>circuito.CA..Como.se.indicaba.anteriormente,.esta.relación.también.es.el.coseno. </a:t>
            </a:r>
            <a:r>
              <a:rPr sz="800" spc="20" dirty="0">
                <a:latin typeface="Microsoft Sans Serif"/>
                <a:cs typeface="Microsoft Sans Serif"/>
              </a:rPr>
              <a:t> </a:t>
            </a:r>
            <a:r>
              <a:rPr sz="800" spc="15" dirty="0">
                <a:latin typeface="Microsoft Sans Serif"/>
                <a:cs typeface="Microsoft Sans Serif"/>
              </a:rPr>
              <a:t>del.ángulo.de.fase.</a:t>
            </a:r>
            <a:endParaRPr sz="800">
              <a:latin typeface="Microsoft Sans Serif"/>
              <a:cs typeface="Microsoft Sans Serif"/>
            </a:endParaRPr>
          </a:p>
        </p:txBody>
      </p:sp>
      <p:sp>
        <p:nvSpPr>
          <p:cNvPr id="39" name="object 39"/>
          <p:cNvSpPr txBox="1"/>
          <p:nvPr/>
        </p:nvSpPr>
        <p:spPr>
          <a:xfrm>
            <a:off x="7957353" y="8194448"/>
            <a:ext cx="4436745" cy="9398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>
              <a:lnSpc>
                <a:spcPct val="126299"/>
              </a:lnSpc>
              <a:spcBef>
                <a:spcPts val="100"/>
              </a:spcBef>
            </a:pPr>
            <a:r>
              <a:rPr sz="950" spc="20" dirty="0">
                <a:latin typeface="Microsoft Sans Serif"/>
                <a:cs typeface="Microsoft Sans Serif"/>
              </a:rPr>
              <a:t>En.un.circuito.puramente.resistivo,.la.corriente.y.el.voltaje.están.en.fase..Este. </a:t>
            </a:r>
            <a:r>
              <a:rPr sz="950" spc="10" dirty="0">
                <a:latin typeface="Microsoft Sans Serif"/>
                <a:cs typeface="Microsoft Sans Serif"/>
              </a:rPr>
              <a:t> </a:t>
            </a:r>
            <a:r>
              <a:rPr sz="950" spc="25" dirty="0">
                <a:latin typeface="Microsoft Sans Serif"/>
                <a:cs typeface="Microsoft Sans Serif"/>
              </a:rPr>
              <a:t>significa.que.no.hay.ángulo.de.desplazamiento.entre.la.corriente. </a:t>
            </a:r>
            <a:r>
              <a:rPr sz="950" spc="30" dirty="0">
                <a:latin typeface="Microsoft Sans Serif"/>
                <a:cs typeface="Microsoft Sans Serif"/>
              </a:rPr>
              <a:t> </a:t>
            </a:r>
            <a:r>
              <a:rPr sz="950" spc="15" dirty="0">
                <a:latin typeface="Microsoft Sans Serif"/>
                <a:cs typeface="Microsoft Sans Serif"/>
              </a:rPr>
              <a:t>y.voltaje..El.coseno.de.un.ángulo.de.cero.grados.es.uno..Por </a:t>
            </a:r>
            <a:r>
              <a:rPr sz="950" spc="35" dirty="0">
                <a:latin typeface="Microsoft Sans Serif"/>
                <a:cs typeface="Microsoft Sans Serif"/>
              </a:rPr>
              <a:t>lo tanto,. </a:t>
            </a:r>
            <a:r>
              <a:rPr sz="950" spc="40" dirty="0">
                <a:latin typeface="Microsoft Sans Serif"/>
                <a:cs typeface="Microsoft Sans Serif"/>
              </a:rPr>
              <a:t> </a:t>
            </a:r>
            <a:r>
              <a:rPr sz="950" spc="20" dirty="0">
                <a:latin typeface="Microsoft Sans Serif"/>
                <a:cs typeface="Microsoft Sans Serif"/>
              </a:rPr>
              <a:t>el.factor.de.potencia.es.uno..Esto.significa.que.toda.la.energía.entregada. </a:t>
            </a:r>
            <a:r>
              <a:rPr sz="950" spc="25" dirty="0">
                <a:latin typeface="Microsoft Sans Serif"/>
                <a:cs typeface="Microsoft Sans Serif"/>
              </a:rPr>
              <a:t> </a:t>
            </a:r>
            <a:r>
              <a:rPr sz="950" spc="20" dirty="0">
                <a:latin typeface="Microsoft Sans Serif"/>
                <a:cs typeface="Microsoft Sans Serif"/>
              </a:rPr>
              <a:t>por.la.fuente.es.consumida.por.el.circuito.y.disipada.en.la.</a:t>
            </a:r>
            <a:r>
              <a:rPr sz="950" spc="10" dirty="0">
                <a:latin typeface="Microsoft Sans Serif"/>
                <a:cs typeface="Microsoft Sans Serif"/>
              </a:rPr>
              <a:t> </a:t>
            </a:r>
            <a:r>
              <a:rPr sz="950" spc="30" dirty="0">
                <a:latin typeface="Microsoft Sans Serif"/>
                <a:cs typeface="Microsoft Sans Serif"/>
              </a:rPr>
              <a:t>forma.de.calor.</a:t>
            </a:r>
            <a:endParaRPr sz="950">
              <a:latin typeface="Microsoft Sans Serif"/>
              <a:cs typeface="Microsoft Sans Serif"/>
            </a:endParaRPr>
          </a:p>
        </p:txBody>
      </p:sp>
      <p:sp>
        <p:nvSpPr>
          <p:cNvPr id="40" name="object 40"/>
          <p:cNvSpPr txBox="1"/>
          <p:nvPr/>
        </p:nvSpPr>
        <p:spPr>
          <a:xfrm rot="19440000">
            <a:off x="9211464" y="6164588"/>
            <a:ext cx="159924" cy="137858"/>
          </a:xfrm>
          <a:prstGeom prst="rect">
            <a:avLst/>
          </a:prstGeom>
        </p:spPr>
        <p:txBody>
          <a:bodyPr vert="horz" wrap="square" lIns="0" tIns="6985" rIns="0" bIns="0" rtlCol="0">
            <a:spAutoFit/>
          </a:bodyPr>
          <a:lstStyle/>
          <a:p>
            <a:pPr>
              <a:spcBef>
                <a:spcPts val="55"/>
              </a:spcBef>
            </a:pPr>
            <a:r>
              <a:rPr sz="850" spc="-35" dirty="0">
                <a:latin typeface="Microsoft Sans Serif"/>
                <a:cs typeface="Microsoft Sans Serif"/>
              </a:rPr>
              <a:t>Z</a:t>
            </a:r>
            <a:endParaRPr sz="850">
              <a:latin typeface="Microsoft Sans Serif"/>
              <a:cs typeface="Microsoft Sans Serif"/>
            </a:endParaRPr>
          </a:p>
        </p:txBody>
      </p:sp>
      <p:sp>
        <p:nvSpPr>
          <p:cNvPr id="41" name="object 41"/>
          <p:cNvSpPr txBox="1"/>
          <p:nvPr/>
        </p:nvSpPr>
        <p:spPr>
          <a:xfrm rot="19440000">
            <a:off x="9314491" y="6211597"/>
            <a:ext cx="90111" cy="81433"/>
          </a:xfrm>
          <a:prstGeom prst="rect">
            <a:avLst/>
          </a:prstGeom>
        </p:spPr>
        <p:txBody>
          <a:bodyPr vert="horz" wrap="square" lIns="0" tIns="4445" rIns="0" bIns="0" rtlCol="0">
            <a:spAutoFit/>
          </a:bodyPr>
          <a:lstStyle/>
          <a:p>
            <a:pPr>
              <a:spcBef>
                <a:spcPts val="35"/>
              </a:spcBef>
            </a:pPr>
            <a:r>
              <a:rPr sz="500" spc="40" dirty="0">
                <a:latin typeface="Microsoft Sans Serif"/>
                <a:cs typeface="Microsoft Sans Serif"/>
              </a:rPr>
              <a:t>t</a:t>
            </a:r>
            <a:endParaRPr sz="500">
              <a:latin typeface="Microsoft Sans Serif"/>
              <a:cs typeface="Microsoft Sans Serif"/>
            </a:endParaRPr>
          </a:p>
        </p:txBody>
      </p:sp>
      <p:sp>
        <p:nvSpPr>
          <p:cNvPr id="42" name="object 42"/>
          <p:cNvSpPr txBox="1"/>
          <p:nvPr/>
        </p:nvSpPr>
        <p:spPr>
          <a:xfrm rot="19440000">
            <a:off x="9292550" y="6019825"/>
            <a:ext cx="426633" cy="115416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850"/>
              </a:lnSpc>
            </a:pPr>
            <a:r>
              <a:rPr sz="850" spc="-15" dirty="0">
                <a:latin typeface="Microsoft Sans Serif"/>
                <a:cs typeface="Microsoft Sans Serif"/>
              </a:rPr>
              <a:t>=</a:t>
            </a:r>
            <a:r>
              <a:rPr sz="850" spc="-5" dirty="0">
                <a:latin typeface="Microsoft Sans Serif"/>
                <a:cs typeface="Microsoft Sans Serif"/>
              </a:rPr>
              <a:t> </a:t>
            </a:r>
            <a:r>
              <a:rPr sz="850" spc="10" dirty="0">
                <a:latin typeface="Microsoft Sans Serif"/>
                <a:cs typeface="Microsoft Sans Serif"/>
              </a:rPr>
              <a:t>2,5k</a:t>
            </a:r>
            <a:r>
              <a:rPr sz="850" spc="-5" dirty="0">
                <a:latin typeface="Microsoft Sans Serif"/>
                <a:cs typeface="Microsoft Sans Serif"/>
              </a:rPr>
              <a:t> </a:t>
            </a:r>
            <a:r>
              <a:rPr sz="850" dirty="0">
                <a:latin typeface="Microsoft Sans Serif"/>
                <a:cs typeface="Microsoft Sans Serif"/>
              </a:rPr>
              <a:t>Ω</a:t>
            </a:r>
            <a:endParaRPr sz="850">
              <a:latin typeface="Microsoft Sans Serif"/>
              <a:cs typeface="Microsoft Sans Serif"/>
            </a:endParaRPr>
          </a:p>
        </p:txBody>
      </p:sp>
    </p:spTree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9152954" y="2648623"/>
            <a:ext cx="231101" cy="231076"/>
          </a:xfrm>
          <a:prstGeom prst="rect">
            <a:avLst/>
          </a:prstGeom>
        </p:spPr>
      </p:pic>
      <p:sp>
        <p:nvSpPr>
          <p:cNvPr id="3" name="object 3"/>
          <p:cNvSpPr/>
          <p:nvPr/>
        </p:nvSpPr>
        <p:spPr>
          <a:xfrm>
            <a:off x="10435451" y="2304567"/>
            <a:ext cx="10795" cy="219710"/>
          </a:xfrm>
          <a:custGeom>
            <a:avLst/>
            <a:gdLst/>
            <a:ahLst/>
            <a:cxnLst/>
            <a:rect l="l" t="t" r="r" b="b"/>
            <a:pathLst>
              <a:path w="10795" h="219710">
                <a:moveTo>
                  <a:pt x="8089" y="0"/>
                </a:moveTo>
                <a:lnTo>
                  <a:pt x="2336" y="0"/>
                </a:lnTo>
                <a:lnTo>
                  <a:pt x="0" y="2324"/>
                </a:lnTo>
                <a:lnTo>
                  <a:pt x="0" y="5206"/>
                </a:lnTo>
                <a:lnTo>
                  <a:pt x="0" y="217271"/>
                </a:lnTo>
                <a:lnTo>
                  <a:pt x="2336" y="219608"/>
                </a:lnTo>
                <a:lnTo>
                  <a:pt x="8089" y="219608"/>
                </a:lnTo>
                <a:lnTo>
                  <a:pt x="10413" y="217271"/>
                </a:lnTo>
                <a:lnTo>
                  <a:pt x="10413" y="2324"/>
                </a:lnTo>
                <a:lnTo>
                  <a:pt x="8089" y="0"/>
                </a:lnTo>
                <a:close/>
              </a:path>
            </a:pathLst>
          </a:custGeom>
          <a:solidFill>
            <a:srgbClr val="636466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/>
          <p:nvPr/>
        </p:nvSpPr>
        <p:spPr>
          <a:xfrm>
            <a:off x="9262492" y="2304568"/>
            <a:ext cx="1329055" cy="852805"/>
          </a:xfrm>
          <a:custGeom>
            <a:avLst/>
            <a:gdLst/>
            <a:ahLst/>
            <a:cxnLst/>
            <a:rect l="l" t="t" r="r" b="b"/>
            <a:pathLst>
              <a:path w="1329054" h="852805">
                <a:moveTo>
                  <a:pt x="1122756" y="2324"/>
                </a:moveTo>
                <a:lnTo>
                  <a:pt x="1120432" y="0"/>
                </a:lnTo>
                <a:lnTo>
                  <a:pt x="1114679" y="0"/>
                </a:lnTo>
                <a:lnTo>
                  <a:pt x="1112354" y="2324"/>
                </a:lnTo>
                <a:lnTo>
                  <a:pt x="1112354" y="5207"/>
                </a:lnTo>
                <a:lnTo>
                  <a:pt x="1112354" y="104902"/>
                </a:lnTo>
                <a:lnTo>
                  <a:pt x="932700" y="104902"/>
                </a:lnTo>
                <a:lnTo>
                  <a:pt x="927417" y="79502"/>
                </a:lnTo>
                <a:lnTo>
                  <a:pt x="916101" y="61722"/>
                </a:lnTo>
                <a:lnTo>
                  <a:pt x="908519" y="56642"/>
                </a:lnTo>
                <a:lnTo>
                  <a:pt x="900925" y="51562"/>
                </a:lnTo>
                <a:lnTo>
                  <a:pt x="884097" y="47752"/>
                </a:lnTo>
                <a:lnTo>
                  <a:pt x="877303" y="47752"/>
                </a:lnTo>
                <a:lnTo>
                  <a:pt x="870623" y="50292"/>
                </a:lnTo>
                <a:lnTo>
                  <a:pt x="864158" y="52832"/>
                </a:lnTo>
                <a:lnTo>
                  <a:pt x="858037" y="56642"/>
                </a:lnTo>
                <a:lnTo>
                  <a:pt x="850950" y="52832"/>
                </a:lnTo>
                <a:lnTo>
                  <a:pt x="835837" y="47752"/>
                </a:lnTo>
                <a:lnTo>
                  <a:pt x="819861" y="47752"/>
                </a:lnTo>
                <a:lnTo>
                  <a:pt x="811758" y="50292"/>
                </a:lnTo>
                <a:lnTo>
                  <a:pt x="803960" y="52832"/>
                </a:lnTo>
                <a:lnTo>
                  <a:pt x="796620" y="57912"/>
                </a:lnTo>
                <a:lnTo>
                  <a:pt x="789216" y="52832"/>
                </a:lnTo>
                <a:lnTo>
                  <a:pt x="781380" y="50292"/>
                </a:lnTo>
                <a:lnTo>
                  <a:pt x="773290" y="47752"/>
                </a:lnTo>
                <a:lnTo>
                  <a:pt x="756843" y="47752"/>
                </a:lnTo>
                <a:lnTo>
                  <a:pt x="748728" y="50292"/>
                </a:lnTo>
                <a:lnTo>
                  <a:pt x="740943" y="52832"/>
                </a:lnTo>
                <a:lnTo>
                  <a:pt x="733615" y="57912"/>
                </a:lnTo>
                <a:lnTo>
                  <a:pt x="731761" y="56642"/>
                </a:lnTo>
                <a:lnTo>
                  <a:pt x="726198" y="52832"/>
                </a:lnTo>
                <a:lnTo>
                  <a:pt x="718362" y="50292"/>
                </a:lnTo>
                <a:lnTo>
                  <a:pt x="710260" y="47752"/>
                </a:lnTo>
                <a:lnTo>
                  <a:pt x="694207" y="47752"/>
                </a:lnTo>
                <a:lnTo>
                  <a:pt x="686460" y="50292"/>
                </a:lnTo>
                <a:lnTo>
                  <a:pt x="678980" y="52832"/>
                </a:lnTo>
                <a:lnTo>
                  <a:pt x="671918" y="56642"/>
                </a:lnTo>
                <a:lnTo>
                  <a:pt x="670560" y="55372"/>
                </a:lnTo>
                <a:lnTo>
                  <a:pt x="669455" y="54102"/>
                </a:lnTo>
                <a:lnTo>
                  <a:pt x="667994" y="52832"/>
                </a:lnTo>
                <a:lnTo>
                  <a:pt x="657567" y="49022"/>
                </a:lnTo>
                <a:lnTo>
                  <a:pt x="646633" y="47752"/>
                </a:lnTo>
                <a:lnTo>
                  <a:pt x="635698" y="49022"/>
                </a:lnTo>
                <a:lnTo>
                  <a:pt x="606272" y="74422"/>
                </a:lnTo>
                <a:lnTo>
                  <a:pt x="598436" y="104902"/>
                </a:lnTo>
                <a:lnTo>
                  <a:pt x="444106" y="104902"/>
                </a:lnTo>
                <a:lnTo>
                  <a:pt x="442252" y="106172"/>
                </a:lnTo>
                <a:lnTo>
                  <a:pt x="422732" y="149352"/>
                </a:lnTo>
                <a:lnTo>
                  <a:pt x="393827" y="73152"/>
                </a:lnTo>
                <a:lnTo>
                  <a:pt x="386600" y="54102"/>
                </a:lnTo>
                <a:lnTo>
                  <a:pt x="384657" y="52832"/>
                </a:lnTo>
                <a:lnTo>
                  <a:pt x="380339" y="52832"/>
                </a:lnTo>
                <a:lnTo>
                  <a:pt x="378396" y="54102"/>
                </a:lnTo>
                <a:lnTo>
                  <a:pt x="342709" y="149352"/>
                </a:lnTo>
                <a:lnTo>
                  <a:pt x="314147" y="73152"/>
                </a:lnTo>
                <a:lnTo>
                  <a:pt x="307009" y="54102"/>
                </a:lnTo>
                <a:lnTo>
                  <a:pt x="305079" y="52832"/>
                </a:lnTo>
                <a:lnTo>
                  <a:pt x="300748" y="52832"/>
                </a:lnTo>
                <a:lnTo>
                  <a:pt x="298792" y="54102"/>
                </a:lnTo>
                <a:lnTo>
                  <a:pt x="263118" y="149352"/>
                </a:lnTo>
                <a:lnTo>
                  <a:pt x="234556" y="73152"/>
                </a:lnTo>
                <a:lnTo>
                  <a:pt x="227418" y="54102"/>
                </a:lnTo>
                <a:lnTo>
                  <a:pt x="225475" y="52832"/>
                </a:lnTo>
                <a:lnTo>
                  <a:pt x="221132" y="52832"/>
                </a:lnTo>
                <a:lnTo>
                  <a:pt x="219189" y="54102"/>
                </a:lnTo>
                <a:lnTo>
                  <a:pt x="183540" y="149352"/>
                </a:lnTo>
                <a:lnTo>
                  <a:pt x="154406" y="70612"/>
                </a:lnTo>
                <a:lnTo>
                  <a:pt x="147840" y="52832"/>
                </a:lnTo>
                <a:lnTo>
                  <a:pt x="145935" y="51562"/>
                </a:lnTo>
                <a:lnTo>
                  <a:pt x="141668" y="51562"/>
                </a:lnTo>
                <a:lnTo>
                  <a:pt x="139712" y="52832"/>
                </a:lnTo>
                <a:lnTo>
                  <a:pt x="117881" y="104902"/>
                </a:lnTo>
                <a:lnTo>
                  <a:pt x="2324" y="104902"/>
                </a:lnTo>
                <a:lnTo>
                  <a:pt x="0" y="107442"/>
                </a:lnTo>
                <a:lnTo>
                  <a:pt x="0" y="352552"/>
                </a:lnTo>
                <a:lnTo>
                  <a:pt x="2324" y="353822"/>
                </a:lnTo>
                <a:lnTo>
                  <a:pt x="8064" y="353822"/>
                </a:lnTo>
                <a:lnTo>
                  <a:pt x="10401" y="352552"/>
                </a:lnTo>
                <a:lnTo>
                  <a:pt x="10401" y="115062"/>
                </a:lnTo>
                <a:lnTo>
                  <a:pt x="123456" y="115062"/>
                </a:lnTo>
                <a:lnTo>
                  <a:pt x="125361" y="113792"/>
                </a:lnTo>
                <a:lnTo>
                  <a:pt x="143421" y="70612"/>
                </a:lnTo>
                <a:lnTo>
                  <a:pt x="179374" y="168402"/>
                </a:lnTo>
                <a:lnTo>
                  <a:pt x="181317" y="169672"/>
                </a:lnTo>
                <a:lnTo>
                  <a:pt x="185674" y="169672"/>
                </a:lnTo>
                <a:lnTo>
                  <a:pt x="187617" y="168402"/>
                </a:lnTo>
                <a:lnTo>
                  <a:pt x="194754" y="149352"/>
                </a:lnTo>
                <a:lnTo>
                  <a:pt x="223304" y="73152"/>
                </a:lnTo>
                <a:lnTo>
                  <a:pt x="259003" y="168402"/>
                </a:lnTo>
                <a:lnTo>
                  <a:pt x="260934" y="169672"/>
                </a:lnTo>
                <a:lnTo>
                  <a:pt x="265277" y="169672"/>
                </a:lnTo>
                <a:lnTo>
                  <a:pt x="267220" y="168402"/>
                </a:lnTo>
                <a:lnTo>
                  <a:pt x="274358" y="149352"/>
                </a:lnTo>
                <a:lnTo>
                  <a:pt x="302907" y="73152"/>
                </a:lnTo>
                <a:lnTo>
                  <a:pt x="338607" y="168402"/>
                </a:lnTo>
                <a:lnTo>
                  <a:pt x="340550" y="169672"/>
                </a:lnTo>
                <a:lnTo>
                  <a:pt x="344881" y="169672"/>
                </a:lnTo>
                <a:lnTo>
                  <a:pt x="346824" y="168402"/>
                </a:lnTo>
                <a:lnTo>
                  <a:pt x="353961" y="149352"/>
                </a:lnTo>
                <a:lnTo>
                  <a:pt x="382549" y="73152"/>
                </a:lnTo>
                <a:lnTo>
                  <a:pt x="418198" y="167132"/>
                </a:lnTo>
                <a:lnTo>
                  <a:pt x="420039" y="168402"/>
                </a:lnTo>
                <a:lnTo>
                  <a:pt x="424243" y="168402"/>
                </a:lnTo>
                <a:lnTo>
                  <a:pt x="426173" y="167132"/>
                </a:lnTo>
                <a:lnTo>
                  <a:pt x="434124" y="149352"/>
                </a:lnTo>
                <a:lnTo>
                  <a:pt x="449491" y="115062"/>
                </a:lnTo>
                <a:lnTo>
                  <a:pt x="605828" y="115062"/>
                </a:lnTo>
                <a:lnTo>
                  <a:pt x="607783" y="112522"/>
                </a:lnTo>
                <a:lnTo>
                  <a:pt x="608342" y="111252"/>
                </a:lnTo>
                <a:lnTo>
                  <a:pt x="608342" y="109982"/>
                </a:lnTo>
                <a:lnTo>
                  <a:pt x="609815" y="94742"/>
                </a:lnTo>
                <a:lnTo>
                  <a:pt x="638365" y="59182"/>
                </a:lnTo>
                <a:lnTo>
                  <a:pt x="646645" y="57912"/>
                </a:lnTo>
                <a:lnTo>
                  <a:pt x="654900" y="59182"/>
                </a:lnTo>
                <a:lnTo>
                  <a:pt x="662787" y="62992"/>
                </a:lnTo>
                <a:lnTo>
                  <a:pt x="663752" y="62992"/>
                </a:lnTo>
                <a:lnTo>
                  <a:pt x="656336" y="71882"/>
                </a:lnTo>
                <a:lnTo>
                  <a:pt x="650595" y="83312"/>
                </a:lnTo>
                <a:lnTo>
                  <a:pt x="646887" y="96012"/>
                </a:lnTo>
                <a:lnTo>
                  <a:pt x="645579" y="109982"/>
                </a:lnTo>
                <a:lnTo>
                  <a:pt x="647230" y="134112"/>
                </a:lnTo>
                <a:lnTo>
                  <a:pt x="652043" y="150622"/>
                </a:lnTo>
                <a:lnTo>
                  <a:pt x="659803" y="162052"/>
                </a:lnTo>
                <a:lnTo>
                  <a:pt x="670306" y="165862"/>
                </a:lnTo>
                <a:lnTo>
                  <a:pt x="680796" y="162052"/>
                </a:lnTo>
                <a:lnTo>
                  <a:pt x="685977" y="154432"/>
                </a:lnTo>
                <a:lnTo>
                  <a:pt x="688568" y="150622"/>
                </a:lnTo>
                <a:lnTo>
                  <a:pt x="693381" y="134112"/>
                </a:lnTo>
                <a:lnTo>
                  <a:pt x="695045" y="109982"/>
                </a:lnTo>
                <a:lnTo>
                  <a:pt x="694055" y="97282"/>
                </a:lnTo>
                <a:lnTo>
                  <a:pt x="691172" y="84582"/>
                </a:lnTo>
                <a:lnTo>
                  <a:pt x="686511" y="73152"/>
                </a:lnTo>
                <a:lnTo>
                  <a:pt x="684555" y="70421"/>
                </a:lnTo>
                <a:lnTo>
                  <a:pt x="684555" y="111252"/>
                </a:lnTo>
                <a:lnTo>
                  <a:pt x="683399" y="130302"/>
                </a:lnTo>
                <a:lnTo>
                  <a:pt x="680148" y="144272"/>
                </a:lnTo>
                <a:lnTo>
                  <a:pt x="675551" y="151892"/>
                </a:lnTo>
                <a:lnTo>
                  <a:pt x="670306" y="154432"/>
                </a:lnTo>
                <a:lnTo>
                  <a:pt x="665060" y="151892"/>
                </a:lnTo>
                <a:lnTo>
                  <a:pt x="660463" y="144272"/>
                </a:lnTo>
                <a:lnTo>
                  <a:pt x="657212" y="130302"/>
                </a:lnTo>
                <a:lnTo>
                  <a:pt x="655980" y="109982"/>
                </a:lnTo>
                <a:lnTo>
                  <a:pt x="657136" y="97282"/>
                </a:lnTo>
                <a:lnTo>
                  <a:pt x="660387" y="85852"/>
                </a:lnTo>
                <a:lnTo>
                  <a:pt x="665365" y="76962"/>
                </a:lnTo>
                <a:lnTo>
                  <a:pt x="671766" y="69342"/>
                </a:lnTo>
                <a:lnTo>
                  <a:pt x="677265" y="78232"/>
                </a:lnTo>
                <a:lnTo>
                  <a:pt x="681304" y="87122"/>
                </a:lnTo>
                <a:lnTo>
                  <a:pt x="683793" y="98552"/>
                </a:lnTo>
                <a:lnTo>
                  <a:pt x="684453" y="107442"/>
                </a:lnTo>
                <a:lnTo>
                  <a:pt x="684555" y="111252"/>
                </a:lnTo>
                <a:lnTo>
                  <a:pt x="684555" y="70421"/>
                </a:lnTo>
                <a:lnTo>
                  <a:pt x="683793" y="69342"/>
                </a:lnTo>
                <a:lnTo>
                  <a:pt x="680186" y="64262"/>
                </a:lnTo>
                <a:lnTo>
                  <a:pt x="687057" y="60452"/>
                </a:lnTo>
                <a:lnTo>
                  <a:pt x="694639" y="57912"/>
                </a:lnTo>
                <a:lnTo>
                  <a:pt x="710044" y="57912"/>
                </a:lnTo>
                <a:lnTo>
                  <a:pt x="718185" y="60452"/>
                </a:lnTo>
                <a:lnTo>
                  <a:pt x="725373" y="64262"/>
                </a:lnTo>
                <a:lnTo>
                  <a:pt x="718502" y="73152"/>
                </a:lnTo>
                <a:lnTo>
                  <a:pt x="713206" y="84582"/>
                </a:lnTo>
                <a:lnTo>
                  <a:pt x="709803" y="96012"/>
                </a:lnTo>
                <a:lnTo>
                  <a:pt x="708596" y="109982"/>
                </a:lnTo>
                <a:lnTo>
                  <a:pt x="710247" y="134112"/>
                </a:lnTo>
                <a:lnTo>
                  <a:pt x="715073" y="150622"/>
                </a:lnTo>
                <a:lnTo>
                  <a:pt x="722833" y="162052"/>
                </a:lnTo>
                <a:lnTo>
                  <a:pt x="733336" y="165862"/>
                </a:lnTo>
                <a:lnTo>
                  <a:pt x="737882" y="165862"/>
                </a:lnTo>
                <a:lnTo>
                  <a:pt x="742137" y="163322"/>
                </a:lnTo>
                <a:lnTo>
                  <a:pt x="745617" y="159512"/>
                </a:lnTo>
                <a:lnTo>
                  <a:pt x="749198" y="154432"/>
                </a:lnTo>
                <a:lnTo>
                  <a:pt x="751903" y="150622"/>
                </a:lnTo>
                <a:lnTo>
                  <a:pt x="755700" y="137922"/>
                </a:lnTo>
                <a:lnTo>
                  <a:pt x="757567" y="123952"/>
                </a:lnTo>
                <a:lnTo>
                  <a:pt x="758075" y="109982"/>
                </a:lnTo>
                <a:lnTo>
                  <a:pt x="756881" y="96012"/>
                </a:lnTo>
                <a:lnTo>
                  <a:pt x="753529" y="83312"/>
                </a:lnTo>
                <a:lnTo>
                  <a:pt x="748360" y="73152"/>
                </a:lnTo>
                <a:lnTo>
                  <a:pt x="747547" y="72072"/>
                </a:lnTo>
                <a:lnTo>
                  <a:pt x="747547" y="112522"/>
                </a:lnTo>
                <a:lnTo>
                  <a:pt x="747026" y="125222"/>
                </a:lnTo>
                <a:lnTo>
                  <a:pt x="745197" y="136652"/>
                </a:lnTo>
                <a:lnTo>
                  <a:pt x="742238" y="146812"/>
                </a:lnTo>
                <a:lnTo>
                  <a:pt x="738251" y="153162"/>
                </a:lnTo>
                <a:lnTo>
                  <a:pt x="736688" y="154432"/>
                </a:lnTo>
                <a:lnTo>
                  <a:pt x="733336" y="154432"/>
                </a:lnTo>
                <a:lnTo>
                  <a:pt x="728078" y="151892"/>
                </a:lnTo>
                <a:lnTo>
                  <a:pt x="723493" y="144272"/>
                </a:lnTo>
                <a:lnTo>
                  <a:pt x="720229" y="130302"/>
                </a:lnTo>
                <a:lnTo>
                  <a:pt x="718997" y="109982"/>
                </a:lnTo>
                <a:lnTo>
                  <a:pt x="720039" y="98552"/>
                </a:lnTo>
                <a:lnTo>
                  <a:pt x="722985" y="87122"/>
                </a:lnTo>
                <a:lnTo>
                  <a:pt x="727544" y="78232"/>
                </a:lnTo>
                <a:lnTo>
                  <a:pt x="733412" y="70612"/>
                </a:lnTo>
                <a:lnTo>
                  <a:pt x="739203" y="78232"/>
                </a:lnTo>
                <a:lnTo>
                  <a:pt x="743712" y="87122"/>
                </a:lnTo>
                <a:lnTo>
                  <a:pt x="746620" y="98552"/>
                </a:lnTo>
                <a:lnTo>
                  <a:pt x="747420" y="107442"/>
                </a:lnTo>
                <a:lnTo>
                  <a:pt x="747547" y="112522"/>
                </a:lnTo>
                <a:lnTo>
                  <a:pt x="747547" y="72072"/>
                </a:lnTo>
                <a:lnTo>
                  <a:pt x="746455" y="70612"/>
                </a:lnTo>
                <a:lnTo>
                  <a:pt x="741692" y="64262"/>
                </a:lnTo>
                <a:lnTo>
                  <a:pt x="748931" y="60452"/>
                </a:lnTo>
                <a:lnTo>
                  <a:pt x="757110" y="57912"/>
                </a:lnTo>
                <a:lnTo>
                  <a:pt x="773061" y="57912"/>
                </a:lnTo>
                <a:lnTo>
                  <a:pt x="781215" y="60452"/>
                </a:lnTo>
                <a:lnTo>
                  <a:pt x="788390" y="64262"/>
                </a:lnTo>
                <a:lnTo>
                  <a:pt x="781532" y="73152"/>
                </a:lnTo>
                <a:lnTo>
                  <a:pt x="776236" y="84582"/>
                </a:lnTo>
                <a:lnTo>
                  <a:pt x="772820" y="96012"/>
                </a:lnTo>
                <a:lnTo>
                  <a:pt x="771613" y="109982"/>
                </a:lnTo>
                <a:lnTo>
                  <a:pt x="773264" y="134112"/>
                </a:lnTo>
                <a:lnTo>
                  <a:pt x="778078" y="150622"/>
                </a:lnTo>
                <a:lnTo>
                  <a:pt x="785837" y="162052"/>
                </a:lnTo>
                <a:lnTo>
                  <a:pt x="796340" y="165862"/>
                </a:lnTo>
                <a:lnTo>
                  <a:pt x="800900" y="165862"/>
                </a:lnTo>
                <a:lnTo>
                  <a:pt x="820585" y="123952"/>
                </a:lnTo>
                <a:lnTo>
                  <a:pt x="821093" y="109982"/>
                </a:lnTo>
                <a:lnTo>
                  <a:pt x="819899" y="96012"/>
                </a:lnTo>
                <a:lnTo>
                  <a:pt x="816546" y="83312"/>
                </a:lnTo>
                <a:lnTo>
                  <a:pt x="811377" y="73152"/>
                </a:lnTo>
                <a:lnTo>
                  <a:pt x="810577" y="72085"/>
                </a:lnTo>
                <a:lnTo>
                  <a:pt x="810577" y="112522"/>
                </a:lnTo>
                <a:lnTo>
                  <a:pt x="810056" y="125222"/>
                </a:lnTo>
                <a:lnTo>
                  <a:pt x="808228" y="136652"/>
                </a:lnTo>
                <a:lnTo>
                  <a:pt x="805268" y="146812"/>
                </a:lnTo>
                <a:lnTo>
                  <a:pt x="801281" y="153162"/>
                </a:lnTo>
                <a:lnTo>
                  <a:pt x="799719" y="154432"/>
                </a:lnTo>
                <a:lnTo>
                  <a:pt x="796340" y="154432"/>
                </a:lnTo>
                <a:lnTo>
                  <a:pt x="791095" y="151892"/>
                </a:lnTo>
                <a:lnTo>
                  <a:pt x="786498" y="144272"/>
                </a:lnTo>
                <a:lnTo>
                  <a:pt x="783234" y="130302"/>
                </a:lnTo>
                <a:lnTo>
                  <a:pt x="782002" y="109982"/>
                </a:lnTo>
                <a:lnTo>
                  <a:pt x="783043" y="98552"/>
                </a:lnTo>
                <a:lnTo>
                  <a:pt x="786003" y="87122"/>
                </a:lnTo>
                <a:lnTo>
                  <a:pt x="790562" y="78232"/>
                </a:lnTo>
                <a:lnTo>
                  <a:pt x="796442" y="70612"/>
                </a:lnTo>
                <a:lnTo>
                  <a:pt x="802233" y="78232"/>
                </a:lnTo>
                <a:lnTo>
                  <a:pt x="806729" y="87122"/>
                </a:lnTo>
                <a:lnTo>
                  <a:pt x="809650" y="98552"/>
                </a:lnTo>
                <a:lnTo>
                  <a:pt x="810450" y="107442"/>
                </a:lnTo>
                <a:lnTo>
                  <a:pt x="810577" y="112522"/>
                </a:lnTo>
                <a:lnTo>
                  <a:pt x="810577" y="72085"/>
                </a:lnTo>
                <a:lnTo>
                  <a:pt x="809472" y="70612"/>
                </a:lnTo>
                <a:lnTo>
                  <a:pt x="804710" y="64262"/>
                </a:lnTo>
                <a:lnTo>
                  <a:pt x="811949" y="60452"/>
                </a:lnTo>
                <a:lnTo>
                  <a:pt x="820140" y="57912"/>
                </a:lnTo>
                <a:lnTo>
                  <a:pt x="835533" y="57912"/>
                </a:lnTo>
                <a:lnTo>
                  <a:pt x="843064" y="60452"/>
                </a:lnTo>
                <a:lnTo>
                  <a:pt x="849884" y="64262"/>
                </a:lnTo>
                <a:lnTo>
                  <a:pt x="843648" y="73152"/>
                </a:lnTo>
                <a:lnTo>
                  <a:pt x="838835" y="83312"/>
                </a:lnTo>
                <a:lnTo>
                  <a:pt x="835736" y="96012"/>
                </a:lnTo>
                <a:lnTo>
                  <a:pt x="834834" y="107442"/>
                </a:lnTo>
                <a:lnTo>
                  <a:pt x="834720" y="111252"/>
                </a:lnTo>
                <a:lnTo>
                  <a:pt x="836295" y="134112"/>
                </a:lnTo>
                <a:lnTo>
                  <a:pt x="841108" y="150622"/>
                </a:lnTo>
                <a:lnTo>
                  <a:pt x="848868" y="162052"/>
                </a:lnTo>
                <a:lnTo>
                  <a:pt x="859370" y="165862"/>
                </a:lnTo>
                <a:lnTo>
                  <a:pt x="863917" y="165862"/>
                </a:lnTo>
                <a:lnTo>
                  <a:pt x="868172" y="163322"/>
                </a:lnTo>
                <a:lnTo>
                  <a:pt x="871664" y="159512"/>
                </a:lnTo>
                <a:lnTo>
                  <a:pt x="875245" y="154432"/>
                </a:lnTo>
                <a:lnTo>
                  <a:pt x="877938" y="150622"/>
                </a:lnTo>
                <a:lnTo>
                  <a:pt x="881722" y="137922"/>
                </a:lnTo>
                <a:lnTo>
                  <a:pt x="883589" y="123952"/>
                </a:lnTo>
                <a:lnTo>
                  <a:pt x="884097" y="109982"/>
                </a:lnTo>
                <a:lnTo>
                  <a:pt x="882815" y="96012"/>
                </a:lnTo>
                <a:lnTo>
                  <a:pt x="879233" y="83312"/>
                </a:lnTo>
                <a:lnTo>
                  <a:pt x="873696" y="71882"/>
                </a:lnTo>
                <a:lnTo>
                  <a:pt x="873582" y="71742"/>
                </a:lnTo>
                <a:lnTo>
                  <a:pt x="873582" y="112522"/>
                </a:lnTo>
                <a:lnTo>
                  <a:pt x="873061" y="125222"/>
                </a:lnTo>
                <a:lnTo>
                  <a:pt x="871232" y="136652"/>
                </a:lnTo>
                <a:lnTo>
                  <a:pt x="868273" y="146812"/>
                </a:lnTo>
                <a:lnTo>
                  <a:pt x="864298" y="153162"/>
                </a:lnTo>
                <a:lnTo>
                  <a:pt x="862749" y="154432"/>
                </a:lnTo>
                <a:lnTo>
                  <a:pt x="859370" y="154432"/>
                </a:lnTo>
                <a:lnTo>
                  <a:pt x="854113" y="151892"/>
                </a:lnTo>
                <a:lnTo>
                  <a:pt x="849528" y="144272"/>
                </a:lnTo>
                <a:lnTo>
                  <a:pt x="846277" y="130302"/>
                </a:lnTo>
                <a:lnTo>
                  <a:pt x="845045" y="109982"/>
                </a:lnTo>
                <a:lnTo>
                  <a:pt x="846010" y="97282"/>
                </a:lnTo>
                <a:lnTo>
                  <a:pt x="848728" y="87122"/>
                </a:lnTo>
                <a:lnTo>
                  <a:pt x="852906" y="76962"/>
                </a:lnTo>
                <a:lnTo>
                  <a:pt x="858266" y="70612"/>
                </a:lnTo>
                <a:lnTo>
                  <a:pt x="864501" y="76962"/>
                </a:lnTo>
                <a:lnTo>
                  <a:pt x="869391" y="87122"/>
                </a:lnTo>
                <a:lnTo>
                  <a:pt x="872553" y="97282"/>
                </a:lnTo>
                <a:lnTo>
                  <a:pt x="873467" y="107442"/>
                </a:lnTo>
                <a:lnTo>
                  <a:pt x="873582" y="112522"/>
                </a:lnTo>
                <a:lnTo>
                  <a:pt x="873582" y="71742"/>
                </a:lnTo>
                <a:lnTo>
                  <a:pt x="872680" y="70612"/>
                </a:lnTo>
                <a:lnTo>
                  <a:pt x="866571" y="62992"/>
                </a:lnTo>
                <a:lnTo>
                  <a:pt x="872121" y="60452"/>
                </a:lnTo>
                <a:lnTo>
                  <a:pt x="878154" y="57912"/>
                </a:lnTo>
                <a:lnTo>
                  <a:pt x="884097" y="57912"/>
                </a:lnTo>
                <a:lnTo>
                  <a:pt x="897966" y="61722"/>
                </a:lnTo>
                <a:lnTo>
                  <a:pt x="910361" y="70612"/>
                </a:lnTo>
                <a:lnTo>
                  <a:pt x="919276" y="87122"/>
                </a:lnTo>
                <a:lnTo>
                  <a:pt x="922693" y="109982"/>
                </a:lnTo>
                <a:lnTo>
                  <a:pt x="922693" y="111252"/>
                </a:lnTo>
                <a:lnTo>
                  <a:pt x="923251" y="112522"/>
                </a:lnTo>
                <a:lnTo>
                  <a:pt x="925207" y="115062"/>
                </a:lnTo>
                <a:lnTo>
                  <a:pt x="1112354" y="115062"/>
                </a:lnTo>
                <a:lnTo>
                  <a:pt x="1112354" y="217271"/>
                </a:lnTo>
                <a:lnTo>
                  <a:pt x="1114679" y="219608"/>
                </a:lnTo>
                <a:lnTo>
                  <a:pt x="1120432" y="219608"/>
                </a:lnTo>
                <a:lnTo>
                  <a:pt x="1122756" y="217271"/>
                </a:lnTo>
                <a:lnTo>
                  <a:pt x="1122756" y="113792"/>
                </a:lnTo>
                <a:lnTo>
                  <a:pt x="1122756" y="107442"/>
                </a:lnTo>
                <a:lnTo>
                  <a:pt x="1122756" y="2324"/>
                </a:lnTo>
                <a:close/>
              </a:path>
              <a:path w="1329054" h="852805">
                <a:moveTo>
                  <a:pt x="1329029" y="106934"/>
                </a:moveTo>
                <a:lnTo>
                  <a:pt x="1326705" y="104609"/>
                </a:lnTo>
                <a:lnTo>
                  <a:pt x="1178179" y="104609"/>
                </a:lnTo>
                <a:lnTo>
                  <a:pt x="1175296" y="104609"/>
                </a:lnTo>
                <a:lnTo>
                  <a:pt x="1172959" y="106934"/>
                </a:lnTo>
                <a:lnTo>
                  <a:pt x="1172959" y="112674"/>
                </a:lnTo>
                <a:lnTo>
                  <a:pt x="1175296" y="114998"/>
                </a:lnTo>
                <a:lnTo>
                  <a:pt x="1318615" y="114998"/>
                </a:lnTo>
                <a:lnTo>
                  <a:pt x="1318615" y="842365"/>
                </a:lnTo>
                <a:lnTo>
                  <a:pt x="10401" y="842365"/>
                </a:lnTo>
                <a:lnTo>
                  <a:pt x="10401" y="571157"/>
                </a:lnTo>
                <a:lnTo>
                  <a:pt x="8064" y="568833"/>
                </a:lnTo>
                <a:lnTo>
                  <a:pt x="2324" y="568833"/>
                </a:lnTo>
                <a:lnTo>
                  <a:pt x="0" y="571157"/>
                </a:lnTo>
                <a:lnTo>
                  <a:pt x="0" y="850442"/>
                </a:lnTo>
                <a:lnTo>
                  <a:pt x="2324" y="852766"/>
                </a:lnTo>
                <a:lnTo>
                  <a:pt x="1326705" y="852766"/>
                </a:lnTo>
                <a:lnTo>
                  <a:pt x="1329029" y="850442"/>
                </a:lnTo>
                <a:lnTo>
                  <a:pt x="1329029" y="106934"/>
                </a:lnTo>
                <a:close/>
              </a:path>
            </a:pathLst>
          </a:custGeom>
          <a:solidFill>
            <a:srgbClr val="636466"/>
          </a:solidFill>
        </p:spPr>
        <p:txBody>
          <a:bodyPr wrap="square" lIns="0" tIns="0" rIns="0" bIns="0" rtlCol="0"/>
          <a:lstStyle/>
          <a:p>
            <a:endParaRPr/>
          </a:p>
        </p:txBody>
      </p:sp>
      <p:grpSp>
        <p:nvGrpSpPr>
          <p:cNvPr id="5" name="object 5"/>
          <p:cNvGrpSpPr/>
          <p:nvPr/>
        </p:nvGrpSpPr>
        <p:grpSpPr>
          <a:xfrm>
            <a:off x="7894192" y="3237128"/>
            <a:ext cx="717550" cy="861060"/>
            <a:chOff x="2839592" y="3237128"/>
            <a:chExt cx="717550" cy="861060"/>
          </a:xfrm>
        </p:grpSpPr>
        <p:sp>
          <p:nvSpPr>
            <p:cNvPr id="6" name="object 6"/>
            <p:cNvSpPr/>
            <p:nvPr/>
          </p:nvSpPr>
          <p:spPr>
            <a:xfrm>
              <a:off x="2871698" y="3323183"/>
              <a:ext cx="599440" cy="581660"/>
            </a:xfrm>
            <a:custGeom>
              <a:avLst/>
              <a:gdLst/>
              <a:ahLst/>
              <a:cxnLst/>
              <a:rect l="l" t="t" r="r" b="b"/>
              <a:pathLst>
                <a:path w="599439" h="581660">
                  <a:moveTo>
                    <a:pt x="0" y="0"/>
                  </a:moveTo>
                  <a:lnTo>
                    <a:pt x="0" y="581151"/>
                  </a:lnTo>
                  <a:lnTo>
                    <a:pt x="599033" y="581151"/>
                  </a:lnTo>
                </a:path>
              </a:pathLst>
            </a:custGeom>
            <a:ln w="12700">
              <a:solidFill>
                <a:srgbClr val="636466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7" name="object 7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3449231" y="3872382"/>
              <a:ext cx="107556" cy="64058"/>
            </a:xfrm>
            <a:prstGeom prst="rect">
              <a:avLst/>
            </a:prstGeom>
          </p:spPr>
        </p:pic>
        <p:pic>
          <p:nvPicPr>
            <p:cNvPr id="8" name="object 8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2839732" y="3237128"/>
              <a:ext cx="64058" cy="107556"/>
            </a:xfrm>
            <a:prstGeom prst="rect">
              <a:avLst/>
            </a:prstGeom>
          </p:spPr>
        </p:pic>
        <p:sp>
          <p:nvSpPr>
            <p:cNvPr id="9" name="object 9"/>
            <p:cNvSpPr/>
            <p:nvPr/>
          </p:nvSpPr>
          <p:spPr>
            <a:xfrm>
              <a:off x="2871698" y="3904335"/>
              <a:ext cx="0" cy="107314"/>
            </a:xfrm>
            <a:custGeom>
              <a:avLst/>
              <a:gdLst/>
              <a:ahLst/>
              <a:cxnLst/>
              <a:rect l="l" t="t" r="r" b="b"/>
              <a:pathLst>
                <a:path h="107314">
                  <a:moveTo>
                    <a:pt x="0" y="0"/>
                  </a:moveTo>
                  <a:lnTo>
                    <a:pt x="0" y="107302"/>
                  </a:lnTo>
                </a:path>
              </a:pathLst>
            </a:custGeom>
            <a:ln w="12700">
              <a:solidFill>
                <a:srgbClr val="636466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0" name="object 10"/>
            <p:cNvSpPr/>
            <p:nvPr/>
          </p:nvSpPr>
          <p:spPr>
            <a:xfrm>
              <a:off x="2839592" y="3990136"/>
              <a:ext cx="64135" cy="107950"/>
            </a:xfrm>
            <a:custGeom>
              <a:avLst/>
              <a:gdLst/>
              <a:ahLst/>
              <a:cxnLst/>
              <a:rect l="l" t="t" r="r" b="b"/>
              <a:pathLst>
                <a:path w="64135" h="107950">
                  <a:moveTo>
                    <a:pt x="64058" y="0"/>
                  </a:moveTo>
                  <a:lnTo>
                    <a:pt x="0" y="0"/>
                  </a:lnTo>
                  <a:lnTo>
                    <a:pt x="3273" y="7639"/>
                  </a:lnTo>
                  <a:lnTo>
                    <a:pt x="8162" y="20139"/>
                  </a:lnTo>
                  <a:lnTo>
                    <a:pt x="23615" y="67883"/>
                  </a:lnTo>
                  <a:lnTo>
                    <a:pt x="32029" y="107556"/>
                  </a:lnTo>
                  <a:lnTo>
                    <a:pt x="33821" y="96386"/>
                  </a:lnTo>
                  <a:lnTo>
                    <a:pt x="45123" y="51498"/>
                  </a:lnTo>
                  <a:lnTo>
                    <a:pt x="54433" y="24196"/>
                  </a:lnTo>
                  <a:lnTo>
                    <a:pt x="64058" y="0"/>
                  </a:lnTo>
                  <a:close/>
                </a:path>
              </a:pathLst>
            </a:custGeom>
            <a:solidFill>
              <a:srgbClr val="636466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11" name="object 11"/>
          <p:cNvGrpSpPr/>
          <p:nvPr/>
        </p:nvGrpSpPr>
        <p:grpSpPr>
          <a:xfrm>
            <a:off x="9199689" y="3395726"/>
            <a:ext cx="717550" cy="538480"/>
            <a:chOff x="4145089" y="3395726"/>
            <a:chExt cx="717550" cy="538480"/>
          </a:xfrm>
        </p:grpSpPr>
        <p:sp>
          <p:nvSpPr>
            <p:cNvPr id="12" name="object 12"/>
            <p:cNvSpPr/>
            <p:nvPr/>
          </p:nvSpPr>
          <p:spPr>
            <a:xfrm>
              <a:off x="4177055" y="3481793"/>
              <a:ext cx="599440" cy="420370"/>
            </a:xfrm>
            <a:custGeom>
              <a:avLst/>
              <a:gdLst/>
              <a:ahLst/>
              <a:cxnLst/>
              <a:rect l="l" t="t" r="r" b="b"/>
              <a:pathLst>
                <a:path w="599439" h="420370">
                  <a:moveTo>
                    <a:pt x="0" y="0"/>
                  </a:moveTo>
                  <a:lnTo>
                    <a:pt x="0" y="420217"/>
                  </a:lnTo>
                  <a:lnTo>
                    <a:pt x="599033" y="420217"/>
                  </a:lnTo>
                </a:path>
              </a:pathLst>
            </a:custGeom>
            <a:ln w="12700">
              <a:solidFill>
                <a:srgbClr val="636466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13" name="object 13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4754588" y="3870045"/>
              <a:ext cx="107556" cy="64058"/>
            </a:xfrm>
            <a:prstGeom prst="rect">
              <a:avLst/>
            </a:prstGeom>
          </p:spPr>
        </p:pic>
        <p:pic>
          <p:nvPicPr>
            <p:cNvPr id="14" name="object 14"/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4145089" y="3395726"/>
              <a:ext cx="64071" cy="107556"/>
            </a:xfrm>
            <a:prstGeom prst="rect">
              <a:avLst/>
            </a:prstGeom>
          </p:spPr>
        </p:pic>
        <p:sp>
          <p:nvSpPr>
            <p:cNvPr id="15" name="object 15"/>
            <p:cNvSpPr/>
            <p:nvPr/>
          </p:nvSpPr>
          <p:spPr>
            <a:xfrm>
              <a:off x="4177055" y="3490734"/>
              <a:ext cx="590550" cy="411480"/>
            </a:xfrm>
            <a:custGeom>
              <a:avLst/>
              <a:gdLst/>
              <a:ahLst/>
              <a:cxnLst/>
              <a:rect l="l" t="t" r="r" b="b"/>
              <a:pathLst>
                <a:path w="590550" h="411479">
                  <a:moveTo>
                    <a:pt x="0" y="411276"/>
                  </a:moveTo>
                  <a:lnTo>
                    <a:pt x="590092" y="0"/>
                  </a:lnTo>
                </a:path>
              </a:pathLst>
            </a:custGeom>
            <a:ln w="12699">
              <a:solidFill>
                <a:srgbClr val="636466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16" name="object 16"/>
            <p:cNvPicPr/>
            <p:nvPr/>
          </p:nvPicPr>
          <p:blipFill>
            <a:blip r:embed="rId7" cstate="print"/>
            <a:stretch>
              <a:fillRect/>
            </a:stretch>
          </p:blipFill>
          <p:spPr>
            <a:xfrm>
              <a:off x="4731232" y="3441573"/>
              <a:ext cx="106552" cy="87782"/>
            </a:xfrm>
            <a:prstGeom prst="rect">
              <a:avLst/>
            </a:prstGeom>
          </p:spPr>
        </p:pic>
        <p:sp>
          <p:nvSpPr>
            <p:cNvPr id="17" name="object 17"/>
            <p:cNvSpPr/>
            <p:nvPr/>
          </p:nvSpPr>
          <p:spPr>
            <a:xfrm>
              <a:off x="4382693" y="3758946"/>
              <a:ext cx="49530" cy="143510"/>
            </a:xfrm>
            <a:custGeom>
              <a:avLst/>
              <a:gdLst/>
              <a:ahLst/>
              <a:cxnLst/>
              <a:rect l="l" t="t" r="r" b="b"/>
              <a:pathLst>
                <a:path w="49529" h="143510">
                  <a:moveTo>
                    <a:pt x="0" y="0"/>
                  </a:moveTo>
                  <a:lnTo>
                    <a:pt x="30866" y="32410"/>
                  </a:lnTo>
                  <a:lnTo>
                    <a:pt x="45812" y="58116"/>
                  </a:lnTo>
                  <a:lnTo>
                    <a:pt x="49027" y="90530"/>
                  </a:lnTo>
                  <a:lnTo>
                    <a:pt x="44703" y="143065"/>
                  </a:lnTo>
                </a:path>
              </a:pathLst>
            </a:custGeom>
            <a:ln w="12699">
              <a:solidFill>
                <a:srgbClr val="010101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8" name="object 18"/>
          <p:cNvSpPr/>
          <p:nvPr/>
        </p:nvSpPr>
        <p:spPr>
          <a:xfrm>
            <a:off x="10778338" y="3491649"/>
            <a:ext cx="277495" cy="0"/>
          </a:xfrm>
          <a:custGeom>
            <a:avLst/>
            <a:gdLst/>
            <a:ahLst/>
            <a:cxnLst/>
            <a:rect l="l" t="t" r="r" b="b"/>
            <a:pathLst>
              <a:path w="277495">
                <a:moveTo>
                  <a:pt x="0" y="0"/>
                </a:moveTo>
                <a:lnTo>
                  <a:pt x="277164" y="0"/>
                </a:lnTo>
              </a:path>
            </a:pathLst>
          </a:custGeom>
          <a:ln w="12700">
            <a:solidFill>
              <a:srgbClr val="010101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9" name="object 19"/>
          <p:cNvSpPr/>
          <p:nvPr/>
        </p:nvSpPr>
        <p:spPr>
          <a:xfrm>
            <a:off x="9309341" y="4795570"/>
            <a:ext cx="796290" cy="0"/>
          </a:xfrm>
          <a:custGeom>
            <a:avLst/>
            <a:gdLst/>
            <a:ahLst/>
            <a:cxnLst/>
            <a:rect l="l" t="t" r="r" b="b"/>
            <a:pathLst>
              <a:path w="796289">
                <a:moveTo>
                  <a:pt x="795731" y="0"/>
                </a:moveTo>
                <a:lnTo>
                  <a:pt x="0" y="0"/>
                </a:lnTo>
              </a:path>
            </a:pathLst>
          </a:custGeom>
          <a:solidFill>
            <a:srgbClr val="CB2027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0" name="object 20"/>
          <p:cNvSpPr txBox="1"/>
          <p:nvPr/>
        </p:nvSpPr>
        <p:spPr>
          <a:xfrm>
            <a:off x="7957871" y="488033"/>
            <a:ext cx="4258945" cy="13106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>
              <a:lnSpc>
                <a:spcPct val="126299"/>
              </a:lnSpc>
              <a:spcBef>
                <a:spcPts val="100"/>
              </a:spcBef>
            </a:pPr>
            <a:r>
              <a:rPr sz="950" spc="25" dirty="0">
                <a:latin typeface="Microsoft Sans Serif"/>
                <a:cs typeface="Microsoft Sans Serif"/>
              </a:rPr>
              <a:t>En.un.circuito.puramente.reactivo,.el.voltaje.y.la.corriente.son. 0.grados </a:t>
            </a:r>
            <a:r>
              <a:rPr sz="950" spc="30" dirty="0">
                <a:latin typeface="Microsoft Sans Serif"/>
                <a:cs typeface="Microsoft Sans Serif"/>
              </a:rPr>
              <a:t> </a:t>
            </a:r>
            <a:r>
              <a:rPr sz="950" spc="10" dirty="0">
                <a:latin typeface="Microsoft Sans Serif"/>
                <a:cs typeface="Microsoft Sans Serif"/>
              </a:rPr>
              <a:t>aparte..El.coseno.de.a. </a:t>
            </a:r>
            <a:r>
              <a:rPr sz="950" spc="20" dirty="0">
                <a:latin typeface="Microsoft Sans Serif"/>
                <a:cs typeface="Microsoft Sans Serif"/>
              </a:rPr>
              <a:t>0.grados.de.ángulo.es.cero..Por </a:t>
            </a:r>
            <a:r>
              <a:rPr sz="950" spc="35" dirty="0">
                <a:latin typeface="Microsoft Sans Serif"/>
                <a:cs typeface="Microsoft Sans Serif"/>
              </a:rPr>
              <a:t>lo </a:t>
            </a:r>
            <a:r>
              <a:rPr sz="950" spc="25" dirty="0">
                <a:latin typeface="Microsoft Sans Serif"/>
                <a:cs typeface="Microsoft Sans Serif"/>
              </a:rPr>
              <a:t>tanto,.el. </a:t>
            </a:r>
            <a:r>
              <a:rPr sz="950" spc="30" dirty="0">
                <a:latin typeface="Microsoft Sans Serif"/>
                <a:cs typeface="Microsoft Sans Serif"/>
              </a:rPr>
              <a:t> </a:t>
            </a:r>
            <a:r>
              <a:rPr sz="950" spc="20" dirty="0">
                <a:latin typeface="Microsoft Sans Serif"/>
                <a:cs typeface="Microsoft Sans Serif"/>
              </a:rPr>
              <a:t>el.factor.de.potencia.es.cero..Esto.significa.que.toda.la.energía.del.circuito. </a:t>
            </a:r>
            <a:r>
              <a:rPr sz="950" spc="-240" dirty="0">
                <a:latin typeface="Microsoft Sans Serif"/>
                <a:cs typeface="Microsoft Sans Serif"/>
              </a:rPr>
              <a:t> </a:t>
            </a:r>
            <a:r>
              <a:rPr sz="950" spc="20" dirty="0">
                <a:latin typeface="Microsoft Sans Serif"/>
                <a:cs typeface="Microsoft Sans Serif"/>
              </a:rPr>
              <a:t>recibe.de.la.fuente.se.devuelve.a.la.fuente.</a:t>
            </a:r>
            <a:endParaRPr sz="950">
              <a:latin typeface="Microsoft Sans Serif"/>
              <a:cs typeface="Microsoft Sans Serif"/>
            </a:endParaRPr>
          </a:p>
          <a:p>
            <a:pPr>
              <a:spcBef>
                <a:spcPts val="5"/>
              </a:spcBef>
            </a:pPr>
            <a:endParaRPr sz="1300">
              <a:latin typeface="Microsoft Sans Serif"/>
              <a:cs typeface="Microsoft Sans Serif"/>
            </a:endParaRPr>
          </a:p>
          <a:p>
            <a:pPr marL="12700" marR="40005">
              <a:lnSpc>
                <a:spcPct val="104299"/>
              </a:lnSpc>
              <a:spcBef>
                <a:spcPts val="5"/>
              </a:spcBef>
            </a:pPr>
            <a:r>
              <a:rPr sz="1150" spc="5" dirty="0">
                <a:latin typeface="Microsoft Sans Serif"/>
                <a:cs typeface="Microsoft Sans Serif"/>
              </a:rPr>
              <a:t>Para</a:t>
            </a:r>
            <a:r>
              <a:rPr sz="1150" spc="-10" dirty="0">
                <a:latin typeface="Microsoft Sans Serif"/>
                <a:cs typeface="Microsoft Sans Serif"/>
              </a:rPr>
              <a:t> </a:t>
            </a:r>
            <a:r>
              <a:rPr sz="1150" spc="20" dirty="0">
                <a:latin typeface="Microsoft Sans Serif"/>
                <a:cs typeface="Microsoft Sans Serif"/>
              </a:rPr>
              <a:t>el</a:t>
            </a:r>
            <a:r>
              <a:rPr sz="1150" spc="-5" dirty="0">
                <a:latin typeface="Microsoft Sans Serif"/>
                <a:cs typeface="Microsoft Sans Serif"/>
              </a:rPr>
              <a:t> </a:t>
            </a:r>
            <a:r>
              <a:rPr sz="1150" spc="40" dirty="0">
                <a:latin typeface="Microsoft Sans Serif"/>
                <a:cs typeface="Microsoft Sans Serif"/>
              </a:rPr>
              <a:t>circuito</a:t>
            </a:r>
            <a:r>
              <a:rPr sz="1150" spc="-5" dirty="0">
                <a:latin typeface="Microsoft Sans Serif"/>
                <a:cs typeface="Microsoft Sans Serif"/>
              </a:rPr>
              <a:t> </a:t>
            </a:r>
            <a:r>
              <a:rPr sz="1150" spc="35" dirty="0">
                <a:latin typeface="Microsoft Sans Serif"/>
                <a:cs typeface="Microsoft Sans Serif"/>
              </a:rPr>
              <a:t>del</a:t>
            </a:r>
            <a:r>
              <a:rPr sz="1150" spc="-5" dirty="0">
                <a:latin typeface="Microsoft Sans Serif"/>
                <a:cs typeface="Microsoft Sans Serif"/>
              </a:rPr>
              <a:t> </a:t>
            </a:r>
            <a:r>
              <a:rPr sz="1150" spc="40" dirty="0">
                <a:latin typeface="Microsoft Sans Serif"/>
                <a:cs typeface="Microsoft Sans Serif"/>
              </a:rPr>
              <a:t>siguiente</a:t>
            </a:r>
            <a:r>
              <a:rPr sz="1150" spc="-10" dirty="0">
                <a:latin typeface="Microsoft Sans Serif"/>
                <a:cs typeface="Microsoft Sans Serif"/>
              </a:rPr>
              <a:t> </a:t>
            </a:r>
            <a:r>
              <a:rPr sz="1150" spc="35" dirty="0">
                <a:latin typeface="Microsoft Sans Serif"/>
                <a:cs typeface="Microsoft Sans Serif"/>
              </a:rPr>
              <a:t>ejemplo,</a:t>
            </a:r>
            <a:r>
              <a:rPr sz="1150" spc="-5" dirty="0">
                <a:latin typeface="Microsoft Sans Serif"/>
                <a:cs typeface="Microsoft Sans Serif"/>
              </a:rPr>
              <a:t> </a:t>
            </a:r>
            <a:r>
              <a:rPr sz="1150" spc="20" dirty="0">
                <a:latin typeface="Microsoft Sans Serif"/>
                <a:cs typeface="Microsoft Sans Serif"/>
              </a:rPr>
              <a:t>el</a:t>
            </a:r>
            <a:r>
              <a:rPr sz="1150" spc="-5" dirty="0">
                <a:latin typeface="Microsoft Sans Serif"/>
                <a:cs typeface="Microsoft Sans Serif"/>
              </a:rPr>
              <a:t> </a:t>
            </a:r>
            <a:r>
              <a:rPr sz="1150" spc="50" dirty="0">
                <a:latin typeface="Microsoft Sans Serif"/>
                <a:cs typeface="Microsoft Sans Serif"/>
              </a:rPr>
              <a:t>factor</a:t>
            </a:r>
            <a:r>
              <a:rPr sz="1150" spc="-5" dirty="0">
                <a:latin typeface="Microsoft Sans Serif"/>
                <a:cs typeface="Microsoft Sans Serif"/>
              </a:rPr>
              <a:t> </a:t>
            </a:r>
            <a:r>
              <a:rPr sz="1150" spc="35" dirty="0">
                <a:latin typeface="Microsoft Sans Serif"/>
                <a:cs typeface="Microsoft Sans Serif"/>
              </a:rPr>
              <a:t>de</a:t>
            </a:r>
            <a:r>
              <a:rPr sz="1150" spc="-10" dirty="0">
                <a:latin typeface="Microsoft Sans Serif"/>
                <a:cs typeface="Microsoft Sans Serif"/>
              </a:rPr>
              <a:t> </a:t>
            </a:r>
            <a:r>
              <a:rPr sz="1150" spc="35" dirty="0">
                <a:latin typeface="Microsoft Sans Serif"/>
                <a:cs typeface="Microsoft Sans Serif"/>
              </a:rPr>
              <a:t>potencia</a:t>
            </a:r>
            <a:r>
              <a:rPr sz="1150" spc="-5" dirty="0">
                <a:latin typeface="Microsoft Sans Serif"/>
                <a:cs typeface="Microsoft Sans Serif"/>
              </a:rPr>
              <a:t> </a:t>
            </a:r>
            <a:r>
              <a:rPr sz="1150" spc="-10" dirty="0">
                <a:latin typeface="Microsoft Sans Serif"/>
                <a:cs typeface="Microsoft Sans Serif"/>
              </a:rPr>
              <a:t>es </a:t>
            </a:r>
            <a:r>
              <a:rPr sz="1150" spc="-290" dirty="0">
                <a:latin typeface="Microsoft Sans Serif"/>
                <a:cs typeface="Microsoft Sans Serif"/>
              </a:rPr>
              <a:t> </a:t>
            </a:r>
            <a:r>
              <a:rPr sz="1150" spc="35" dirty="0">
                <a:latin typeface="Microsoft Sans Serif"/>
                <a:cs typeface="Microsoft Sans Serif"/>
              </a:rPr>
              <a:t>de</a:t>
            </a:r>
            <a:r>
              <a:rPr sz="1150" spc="-15" dirty="0">
                <a:latin typeface="Microsoft Sans Serif"/>
                <a:cs typeface="Microsoft Sans Serif"/>
              </a:rPr>
              <a:t> </a:t>
            </a:r>
            <a:r>
              <a:rPr sz="1150" dirty="0">
                <a:latin typeface="Microsoft Sans Serif"/>
                <a:cs typeface="Microsoft Sans Serif"/>
              </a:rPr>
              <a:t>0,8.</a:t>
            </a:r>
            <a:r>
              <a:rPr sz="1150" spc="-10" dirty="0">
                <a:latin typeface="Microsoft Sans Serif"/>
                <a:cs typeface="Microsoft Sans Serif"/>
              </a:rPr>
              <a:t> </a:t>
            </a:r>
            <a:r>
              <a:rPr sz="1150" spc="30" dirty="0">
                <a:latin typeface="Microsoft Sans Serif"/>
                <a:cs typeface="Microsoft Sans Serif"/>
              </a:rPr>
              <a:t>por.la.fuente.y.devuelve.20.por</a:t>
            </a:r>
            <a:r>
              <a:rPr sz="1150" spc="-10" dirty="0">
                <a:latin typeface="Microsoft Sans Serif"/>
                <a:cs typeface="Microsoft Sans Serif"/>
              </a:rPr>
              <a:t> </a:t>
            </a:r>
            <a:r>
              <a:rPr sz="1150" spc="30" dirty="0">
                <a:latin typeface="Microsoft Sans Serif"/>
                <a:cs typeface="Microsoft Sans Serif"/>
              </a:rPr>
              <a:t>ciento.a.la.fuente.</a:t>
            </a:r>
            <a:endParaRPr sz="1150">
              <a:latin typeface="Microsoft Sans Serif"/>
              <a:cs typeface="Microsoft Sans Serif"/>
            </a:endParaRPr>
          </a:p>
        </p:txBody>
      </p:sp>
      <p:sp>
        <p:nvSpPr>
          <p:cNvPr id="45" name="object 45"/>
          <p:cNvSpPr txBox="1">
            <a:spLocks noGrp="1"/>
          </p:cNvSpPr>
          <p:nvPr>
            <p:ph type="sldNum" sz="quarter" idx="7"/>
          </p:nvPr>
        </p:nvSpPr>
        <p:spPr>
          <a:xfrm>
            <a:off x="19020783" y="9462820"/>
            <a:ext cx="577061" cy="207749"/>
          </a:xfrm>
          <a:prstGeom prst="rect">
            <a:avLst/>
          </a:prstGeom>
        </p:spPr>
        <p:txBody>
          <a:bodyPr vert="horz" wrap="square" lIns="0" tIns="22860" rIns="0" bIns="0" rtlCol="0">
            <a:spAutoFit/>
          </a:bodyPr>
          <a:lstStyle/>
          <a:p>
            <a:pPr marL="38100">
              <a:spcBef>
                <a:spcPts val="180"/>
              </a:spcBef>
            </a:pPr>
            <a:fld id="{81D60167-4931-47E6-BA6A-407CBD079E47}" type="slidenum">
              <a:rPr spc="15" dirty="0"/>
              <a:pPr marL="38100">
                <a:spcBef>
                  <a:spcPts val="180"/>
                </a:spcBef>
              </a:pPr>
              <a:t>45</a:t>
            </a:fld>
            <a:endParaRPr spc="15" dirty="0"/>
          </a:p>
        </p:txBody>
      </p:sp>
      <p:sp>
        <p:nvSpPr>
          <p:cNvPr id="21" name="object 21"/>
          <p:cNvSpPr txBox="1"/>
          <p:nvPr/>
        </p:nvSpPr>
        <p:spPr>
          <a:xfrm>
            <a:off x="9408236" y="2157634"/>
            <a:ext cx="265430" cy="166712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1000" spc="20" dirty="0">
                <a:latin typeface="Microsoft Sans Serif"/>
                <a:cs typeface="Microsoft Sans Serif"/>
              </a:rPr>
              <a:t>2k</a:t>
            </a:r>
            <a:r>
              <a:rPr sz="1000" dirty="0">
                <a:latin typeface="Microsoft Sans Serif"/>
                <a:cs typeface="Microsoft Sans Serif"/>
              </a:rPr>
              <a:t>Ω</a:t>
            </a:r>
            <a:endParaRPr sz="1000">
              <a:latin typeface="Microsoft Sans Serif"/>
              <a:cs typeface="Microsoft Sans Serif"/>
            </a:endParaRPr>
          </a:p>
        </p:txBody>
      </p:sp>
      <p:sp>
        <p:nvSpPr>
          <p:cNvPr id="22" name="object 22"/>
          <p:cNvSpPr txBox="1"/>
          <p:nvPr/>
        </p:nvSpPr>
        <p:spPr>
          <a:xfrm>
            <a:off x="9883508" y="2131471"/>
            <a:ext cx="614045" cy="159018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950" spc="20" dirty="0">
                <a:latin typeface="Microsoft Sans Serif"/>
                <a:cs typeface="Microsoft Sans Serif"/>
              </a:rPr>
              <a:t>2k</a:t>
            </a:r>
            <a:r>
              <a:rPr sz="950" dirty="0">
                <a:latin typeface="Microsoft Sans Serif"/>
                <a:cs typeface="Microsoft Sans Serif"/>
              </a:rPr>
              <a:t>Ω</a:t>
            </a:r>
            <a:r>
              <a:rPr sz="950" spc="-10" dirty="0">
                <a:latin typeface="Microsoft Sans Serif"/>
                <a:cs typeface="Microsoft Sans Serif"/>
              </a:rPr>
              <a:t> </a:t>
            </a:r>
            <a:r>
              <a:rPr sz="950" spc="10" dirty="0">
                <a:latin typeface="Microsoft Sans Serif"/>
                <a:cs typeface="Microsoft Sans Serif"/>
              </a:rPr>
              <a:t>0,5k</a:t>
            </a:r>
            <a:r>
              <a:rPr sz="950" dirty="0">
                <a:latin typeface="Microsoft Sans Serif"/>
                <a:cs typeface="Microsoft Sans Serif"/>
              </a:rPr>
              <a:t>Ω</a:t>
            </a:r>
            <a:endParaRPr sz="950">
              <a:latin typeface="Microsoft Sans Serif"/>
              <a:cs typeface="Microsoft Sans Serif"/>
            </a:endParaRPr>
          </a:p>
        </p:txBody>
      </p:sp>
      <p:sp>
        <p:nvSpPr>
          <p:cNvPr id="23" name="object 23"/>
          <p:cNvSpPr txBox="1"/>
          <p:nvPr/>
        </p:nvSpPr>
        <p:spPr>
          <a:xfrm>
            <a:off x="8808231" y="2731695"/>
            <a:ext cx="314325" cy="82074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450" spc="5" dirty="0">
                <a:latin typeface="Microsoft Sans Serif"/>
                <a:cs typeface="Microsoft Sans Serif"/>
              </a:rPr>
              <a:t>115</a:t>
            </a:r>
            <a:r>
              <a:rPr sz="450" spc="-5" dirty="0">
                <a:latin typeface="Microsoft Sans Serif"/>
                <a:cs typeface="Microsoft Sans Serif"/>
              </a:rPr>
              <a:t> </a:t>
            </a:r>
            <a:r>
              <a:rPr sz="450" spc="10" dirty="0">
                <a:latin typeface="Microsoft Sans Serif"/>
                <a:cs typeface="Microsoft Sans Serif"/>
              </a:rPr>
              <a:t>voltios</a:t>
            </a:r>
            <a:endParaRPr sz="450">
              <a:latin typeface="Microsoft Sans Serif"/>
              <a:cs typeface="Microsoft Sans Serif"/>
            </a:endParaRPr>
          </a:p>
        </p:txBody>
      </p:sp>
      <p:sp>
        <p:nvSpPr>
          <p:cNvPr id="24" name="object 24"/>
          <p:cNvSpPr txBox="1"/>
          <p:nvPr/>
        </p:nvSpPr>
        <p:spPr>
          <a:xfrm>
            <a:off x="7640160" y="3067266"/>
            <a:ext cx="558800" cy="166712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38100">
              <a:spcBef>
                <a:spcPts val="100"/>
              </a:spcBef>
            </a:pPr>
            <a:r>
              <a:rPr sz="1000" spc="-40" dirty="0">
                <a:latin typeface="Microsoft Sans Serif"/>
                <a:cs typeface="Microsoft Sans Serif"/>
              </a:rPr>
              <a:t>X</a:t>
            </a:r>
            <a:r>
              <a:rPr sz="900" spc="-60" baseline="-32407" dirty="0">
                <a:latin typeface="Microsoft Sans Serif"/>
                <a:cs typeface="Microsoft Sans Serif"/>
              </a:rPr>
              <a:t>L</a:t>
            </a:r>
            <a:r>
              <a:rPr sz="900" spc="-30" baseline="-32407" dirty="0">
                <a:latin typeface="Microsoft Sans Serif"/>
                <a:cs typeface="Microsoft Sans Serif"/>
              </a:rPr>
              <a:t> </a:t>
            </a:r>
            <a:r>
              <a:rPr sz="950" spc="-15" dirty="0">
                <a:latin typeface="Microsoft Sans Serif"/>
                <a:cs typeface="Microsoft Sans Serif"/>
              </a:rPr>
              <a:t>=</a:t>
            </a:r>
            <a:r>
              <a:rPr sz="950" spc="-35" dirty="0">
                <a:latin typeface="Microsoft Sans Serif"/>
                <a:cs typeface="Microsoft Sans Serif"/>
              </a:rPr>
              <a:t> </a:t>
            </a:r>
            <a:r>
              <a:rPr sz="950" spc="15" dirty="0">
                <a:latin typeface="Microsoft Sans Serif"/>
                <a:cs typeface="Microsoft Sans Serif"/>
              </a:rPr>
              <a:t>2kΩ</a:t>
            </a:r>
            <a:endParaRPr sz="950">
              <a:latin typeface="Microsoft Sans Serif"/>
              <a:cs typeface="Microsoft Sans Serif"/>
            </a:endParaRPr>
          </a:p>
        </p:txBody>
      </p:sp>
      <p:sp>
        <p:nvSpPr>
          <p:cNvPr id="25" name="object 25"/>
          <p:cNvSpPr txBox="1"/>
          <p:nvPr/>
        </p:nvSpPr>
        <p:spPr>
          <a:xfrm>
            <a:off x="8953030" y="3199039"/>
            <a:ext cx="609600" cy="166712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1000" spc="-85" dirty="0">
                <a:latin typeface="Microsoft Sans Serif"/>
                <a:cs typeface="Microsoft Sans Serif"/>
              </a:rPr>
              <a:t>X</a:t>
            </a:r>
            <a:r>
              <a:rPr sz="1000" spc="305" dirty="0">
                <a:latin typeface="Microsoft Sans Serif"/>
                <a:cs typeface="Microsoft Sans Serif"/>
              </a:rPr>
              <a:t> </a:t>
            </a:r>
            <a:r>
              <a:rPr sz="950" spc="-15" dirty="0">
                <a:latin typeface="Microsoft Sans Serif"/>
                <a:cs typeface="Microsoft Sans Serif"/>
              </a:rPr>
              <a:t>=</a:t>
            </a:r>
            <a:r>
              <a:rPr sz="950" spc="-35" dirty="0">
                <a:latin typeface="Microsoft Sans Serif"/>
                <a:cs typeface="Microsoft Sans Serif"/>
              </a:rPr>
              <a:t> </a:t>
            </a:r>
            <a:r>
              <a:rPr sz="950" spc="10" dirty="0">
                <a:latin typeface="Microsoft Sans Serif"/>
                <a:cs typeface="Microsoft Sans Serif"/>
              </a:rPr>
              <a:t>1,5kΩ</a:t>
            </a:r>
            <a:endParaRPr sz="950">
              <a:latin typeface="Microsoft Sans Serif"/>
              <a:cs typeface="Microsoft Sans Serif"/>
            </a:endParaRPr>
          </a:p>
        </p:txBody>
      </p:sp>
      <p:sp>
        <p:nvSpPr>
          <p:cNvPr id="26" name="object 26"/>
          <p:cNvSpPr txBox="1"/>
          <p:nvPr/>
        </p:nvSpPr>
        <p:spPr>
          <a:xfrm>
            <a:off x="9030627" y="3292133"/>
            <a:ext cx="882650" cy="105157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  <a:tabLst>
                <a:tab pos="200660" algn="l"/>
                <a:tab pos="869315" algn="l"/>
              </a:tabLst>
            </a:pPr>
            <a:r>
              <a:rPr sz="600" spc="-20" dirty="0">
                <a:latin typeface="Microsoft Sans Serif"/>
                <a:cs typeface="Microsoft Sans Serif"/>
              </a:rPr>
              <a:t>L	</a:t>
            </a:r>
            <a:r>
              <a:rPr sz="600" u="dash" spc="-20" dirty="0">
                <a:uFill>
                  <a:solidFill>
                    <a:srgbClr val="636466"/>
                  </a:solidFill>
                </a:uFill>
                <a:latin typeface="Times New Roman"/>
                <a:cs typeface="Times New Roman"/>
              </a:rPr>
              <a:t> 	</a:t>
            </a:r>
            <a:endParaRPr sz="600">
              <a:latin typeface="Times New Roman"/>
              <a:cs typeface="Times New Roman"/>
            </a:endParaRPr>
          </a:p>
        </p:txBody>
      </p:sp>
      <p:sp>
        <p:nvSpPr>
          <p:cNvPr id="27" name="object 27"/>
          <p:cNvSpPr txBox="1"/>
          <p:nvPr/>
        </p:nvSpPr>
        <p:spPr>
          <a:xfrm>
            <a:off x="10364801" y="3307246"/>
            <a:ext cx="177165" cy="166712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1000" spc="65" dirty="0">
                <a:latin typeface="Microsoft Sans Serif"/>
                <a:cs typeface="Microsoft Sans Serif"/>
              </a:rPr>
              <a:t>mi</a:t>
            </a:r>
            <a:endParaRPr sz="1000">
              <a:latin typeface="Microsoft Sans Serif"/>
              <a:cs typeface="Microsoft Sans Serif"/>
            </a:endParaRPr>
          </a:p>
        </p:txBody>
      </p:sp>
      <p:sp>
        <p:nvSpPr>
          <p:cNvPr id="28" name="object 28"/>
          <p:cNvSpPr txBox="1"/>
          <p:nvPr/>
        </p:nvSpPr>
        <p:spPr>
          <a:xfrm>
            <a:off x="10758679" y="3359227"/>
            <a:ext cx="314325" cy="82074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450" spc="5" dirty="0">
                <a:latin typeface="Microsoft Sans Serif"/>
                <a:cs typeface="Microsoft Sans Serif"/>
              </a:rPr>
              <a:t>115</a:t>
            </a:r>
            <a:r>
              <a:rPr sz="450" spc="-5" dirty="0">
                <a:latin typeface="Microsoft Sans Serif"/>
                <a:cs typeface="Microsoft Sans Serif"/>
              </a:rPr>
              <a:t> </a:t>
            </a:r>
            <a:r>
              <a:rPr sz="450" spc="10" dirty="0">
                <a:latin typeface="Microsoft Sans Serif"/>
                <a:cs typeface="Microsoft Sans Serif"/>
              </a:rPr>
              <a:t>voltios</a:t>
            </a:r>
            <a:endParaRPr sz="450">
              <a:latin typeface="Microsoft Sans Serif"/>
              <a:cs typeface="Microsoft Sans Serif"/>
            </a:endParaRPr>
          </a:p>
        </p:txBody>
      </p:sp>
      <p:sp>
        <p:nvSpPr>
          <p:cNvPr id="29" name="object 29"/>
          <p:cNvSpPr txBox="1"/>
          <p:nvPr/>
        </p:nvSpPr>
        <p:spPr>
          <a:xfrm>
            <a:off x="10130575" y="3405595"/>
            <a:ext cx="2103755" cy="166712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38100">
              <a:spcBef>
                <a:spcPts val="100"/>
              </a:spcBef>
              <a:tabLst>
                <a:tab pos="448945" algn="l"/>
              </a:tabLst>
            </a:pPr>
            <a:r>
              <a:rPr sz="1000" spc="25" dirty="0">
                <a:latin typeface="Microsoft Sans Serif"/>
                <a:cs typeface="Microsoft Sans Serif"/>
              </a:rPr>
              <a:t>yo</a:t>
            </a:r>
            <a:r>
              <a:rPr sz="1000" spc="-10" dirty="0">
                <a:latin typeface="Microsoft Sans Serif"/>
                <a:cs typeface="Microsoft Sans Serif"/>
              </a:rPr>
              <a:t> </a:t>
            </a:r>
            <a:r>
              <a:rPr sz="1000" strike="sngStrike" spc="-15" dirty="0">
                <a:latin typeface="Microsoft Sans Serif"/>
                <a:cs typeface="Microsoft Sans Serif"/>
              </a:rPr>
              <a:t>=</a:t>
            </a:r>
            <a:r>
              <a:rPr sz="1000" spc="-15" dirty="0">
                <a:latin typeface="Microsoft Sans Serif"/>
                <a:cs typeface="Microsoft Sans Serif"/>
              </a:rPr>
              <a:t>	=</a:t>
            </a:r>
            <a:r>
              <a:rPr sz="1000" spc="165" dirty="0">
                <a:latin typeface="Microsoft Sans Serif"/>
                <a:cs typeface="Microsoft Sans Serif"/>
              </a:rPr>
              <a:t> </a:t>
            </a:r>
            <a:r>
              <a:rPr sz="1425" spc="22" baseline="-43859" dirty="0">
                <a:latin typeface="Microsoft Sans Serif"/>
                <a:cs typeface="Microsoft Sans Serif"/>
              </a:rPr>
              <a:t>2500</a:t>
            </a:r>
            <a:r>
              <a:rPr sz="1425" spc="-30" baseline="-43859" dirty="0">
                <a:latin typeface="Microsoft Sans Serif"/>
                <a:cs typeface="Microsoft Sans Serif"/>
              </a:rPr>
              <a:t> </a:t>
            </a:r>
            <a:r>
              <a:rPr sz="1425" baseline="-43859" dirty="0">
                <a:latin typeface="Microsoft Sans Serif"/>
                <a:cs typeface="Microsoft Sans Serif"/>
              </a:rPr>
              <a:t>Ω</a:t>
            </a:r>
            <a:r>
              <a:rPr sz="1425" spc="509" baseline="-43859" dirty="0">
                <a:latin typeface="Microsoft Sans Serif"/>
                <a:cs typeface="Microsoft Sans Serif"/>
              </a:rPr>
              <a:t> </a:t>
            </a:r>
            <a:r>
              <a:rPr sz="950" spc="-15" dirty="0">
                <a:latin typeface="Microsoft Sans Serif"/>
                <a:cs typeface="Microsoft Sans Serif"/>
              </a:rPr>
              <a:t>= </a:t>
            </a:r>
            <a:r>
              <a:rPr sz="950" spc="10" dirty="0">
                <a:latin typeface="Microsoft Sans Serif"/>
                <a:cs typeface="Microsoft Sans Serif"/>
              </a:rPr>
              <a:t>0,046</a:t>
            </a:r>
            <a:r>
              <a:rPr sz="950" spc="-20" dirty="0">
                <a:latin typeface="Microsoft Sans Serif"/>
                <a:cs typeface="Microsoft Sans Serif"/>
              </a:rPr>
              <a:t> </a:t>
            </a:r>
            <a:r>
              <a:rPr sz="950" spc="-30" dirty="0">
                <a:latin typeface="Microsoft Sans Serif"/>
                <a:cs typeface="Microsoft Sans Serif"/>
              </a:rPr>
              <a:t>A</a:t>
            </a:r>
            <a:r>
              <a:rPr sz="950" spc="-15" dirty="0">
                <a:latin typeface="Microsoft Sans Serif"/>
                <a:cs typeface="Microsoft Sans Serif"/>
              </a:rPr>
              <a:t> = </a:t>
            </a:r>
            <a:r>
              <a:rPr sz="950" spc="15" dirty="0">
                <a:latin typeface="Microsoft Sans Serif"/>
                <a:cs typeface="Microsoft Sans Serif"/>
              </a:rPr>
              <a:t>46</a:t>
            </a:r>
            <a:r>
              <a:rPr sz="950" spc="-20" dirty="0">
                <a:latin typeface="Microsoft Sans Serif"/>
                <a:cs typeface="Microsoft Sans Serif"/>
              </a:rPr>
              <a:t> </a:t>
            </a:r>
            <a:r>
              <a:rPr sz="950" spc="35" dirty="0">
                <a:latin typeface="Microsoft Sans Serif"/>
                <a:cs typeface="Microsoft Sans Serif"/>
              </a:rPr>
              <a:t>mA</a:t>
            </a:r>
            <a:endParaRPr sz="950">
              <a:latin typeface="Microsoft Sans Serif"/>
              <a:cs typeface="Microsoft Sans Serif"/>
            </a:endParaRPr>
          </a:p>
        </p:txBody>
      </p:sp>
      <p:sp>
        <p:nvSpPr>
          <p:cNvPr id="30" name="object 30"/>
          <p:cNvSpPr txBox="1"/>
          <p:nvPr/>
        </p:nvSpPr>
        <p:spPr>
          <a:xfrm>
            <a:off x="9944583" y="3512885"/>
            <a:ext cx="558165" cy="46926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R="30480" algn="r">
              <a:spcBef>
                <a:spcPts val="100"/>
              </a:spcBef>
            </a:pPr>
            <a:r>
              <a:rPr sz="1000" spc="-10" dirty="0">
                <a:latin typeface="Microsoft Sans Serif"/>
                <a:cs typeface="Microsoft Sans Serif"/>
              </a:rPr>
              <a:t>Z</a:t>
            </a:r>
            <a:r>
              <a:rPr sz="825" spc="-15" baseline="-35353" dirty="0">
                <a:latin typeface="Microsoft Sans Serif"/>
                <a:cs typeface="Microsoft Sans Serif"/>
              </a:rPr>
              <a:t>t</a:t>
            </a:r>
            <a:endParaRPr sz="825" baseline="-35353">
              <a:latin typeface="Microsoft Sans Serif"/>
              <a:cs typeface="Microsoft Sans Serif"/>
            </a:endParaRPr>
          </a:p>
          <a:p>
            <a:pPr marL="38100">
              <a:spcBef>
                <a:spcPts val="1155"/>
              </a:spcBef>
            </a:pPr>
            <a:r>
              <a:rPr sz="950" spc="-100" dirty="0">
                <a:latin typeface="Microsoft Sans Serif"/>
                <a:cs typeface="Microsoft Sans Serif"/>
              </a:rPr>
              <a:t>R</a:t>
            </a:r>
            <a:r>
              <a:rPr sz="950" spc="-10" dirty="0">
                <a:latin typeface="Microsoft Sans Serif"/>
                <a:cs typeface="Microsoft Sans Serif"/>
              </a:rPr>
              <a:t> </a:t>
            </a:r>
            <a:r>
              <a:rPr sz="950" spc="-15" dirty="0">
                <a:latin typeface="Microsoft Sans Serif"/>
                <a:cs typeface="Microsoft Sans Serif"/>
              </a:rPr>
              <a:t>=</a:t>
            </a:r>
            <a:r>
              <a:rPr sz="950" spc="-10" dirty="0">
                <a:latin typeface="Microsoft Sans Serif"/>
                <a:cs typeface="Microsoft Sans Serif"/>
              </a:rPr>
              <a:t> </a:t>
            </a:r>
            <a:r>
              <a:rPr sz="950" spc="20" dirty="0">
                <a:latin typeface="Microsoft Sans Serif"/>
                <a:cs typeface="Microsoft Sans Serif"/>
              </a:rPr>
              <a:t>2k</a:t>
            </a:r>
            <a:r>
              <a:rPr sz="950" dirty="0">
                <a:latin typeface="Microsoft Sans Serif"/>
                <a:cs typeface="Microsoft Sans Serif"/>
              </a:rPr>
              <a:t>Ω</a:t>
            </a:r>
            <a:endParaRPr sz="950">
              <a:latin typeface="Microsoft Sans Serif"/>
              <a:cs typeface="Microsoft Sans Serif"/>
            </a:endParaRPr>
          </a:p>
        </p:txBody>
      </p:sp>
      <p:sp>
        <p:nvSpPr>
          <p:cNvPr id="31" name="object 31"/>
          <p:cNvSpPr txBox="1"/>
          <p:nvPr/>
        </p:nvSpPr>
        <p:spPr>
          <a:xfrm>
            <a:off x="9531884" y="3690799"/>
            <a:ext cx="100965" cy="166712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1000" spc="35" dirty="0">
                <a:latin typeface="Microsoft Sans Serif"/>
                <a:cs typeface="Microsoft Sans Serif"/>
              </a:rPr>
              <a:t>θ</a:t>
            </a:r>
            <a:endParaRPr sz="1000">
              <a:latin typeface="Microsoft Sans Serif"/>
              <a:cs typeface="Microsoft Sans Serif"/>
            </a:endParaRPr>
          </a:p>
        </p:txBody>
      </p:sp>
      <p:sp>
        <p:nvSpPr>
          <p:cNvPr id="32" name="object 32"/>
          <p:cNvSpPr txBox="1"/>
          <p:nvPr/>
        </p:nvSpPr>
        <p:spPr>
          <a:xfrm>
            <a:off x="8628857" y="3806762"/>
            <a:ext cx="460375" cy="159018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950" spc="-100" dirty="0">
                <a:latin typeface="Microsoft Sans Serif"/>
                <a:cs typeface="Microsoft Sans Serif"/>
              </a:rPr>
              <a:t>R</a:t>
            </a:r>
            <a:r>
              <a:rPr sz="950" spc="-10" dirty="0">
                <a:latin typeface="Microsoft Sans Serif"/>
                <a:cs typeface="Microsoft Sans Serif"/>
              </a:rPr>
              <a:t> </a:t>
            </a:r>
            <a:r>
              <a:rPr sz="950" spc="-15" dirty="0">
                <a:latin typeface="Microsoft Sans Serif"/>
                <a:cs typeface="Microsoft Sans Serif"/>
              </a:rPr>
              <a:t>=</a:t>
            </a:r>
            <a:r>
              <a:rPr sz="950" spc="-10" dirty="0">
                <a:latin typeface="Microsoft Sans Serif"/>
                <a:cs typeface="Microsoft Sans Serif"/>
              </a:rPr>
              <a:t> </a:t>
            </a:r>
            <a:r>
              <a:rPr sz="950" spc="20" dirty="0">
                <a:latin typeface="Microsoft Sans Serif"/>
                <a:cs typeface="Microsoft Sans Serif"/>
              </a:rPr>
              <a:t>2k</a:t>
            </a:r>
            <a:r>
              <a:rPr sz="950" dirty="0">
                <a:latin typeface="Microsoft Sans Serif"/>
                <a:cs typeface="Microsoft Sans Serif"/>
              </a:rPr>
              <a:t>Ω</a:t>
            </a:r>
            <a:endParaRPr sz="950">
              <a:latin typeface="Microsoft Sans Serif"/>
              <a:cs typeface="Microsoft Sans Serif"/>
            </a:endParaRPr>
          </a:p>
        </p:txBody>
      </p:sp>
      <p:sp>
        <p:nvSpPr>
          <p:cNvPr id="33" name="object 33"/>
          <p:cNvSpPr txBox="1"/>
          <p:nvPr/>
        </p:nvSpPr>
        <p:spPr>
          <a:xfrm>
            <a:off x="7569200" y="4083915"/>
            <a:ext cx="3665220" cy="52705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50800">
              <a:spcBef>
                <a:spcPts val="100"/>
              </a:spcBef>
            </a:pPr>
            <a:r>
              <a:rPr sz="950" spc="-30" dirty="0">
                <a:latin typeface="Microsoft Sans Serif"/>
                <a:cs typeface="Microsoft Sans Serif"/>
              </a:rPr>
              <a:t>X</a:t>
            </a:r>
            <a:r>
              <a:rPr sz="900" spc="-367" baseline="-32407" dirty="0">
                <a:latin typeface="Microsoft Sans Serif"/>
                <a:cs typeface="Microsoft Sans Serif"/>
              </a:rPr>
              <a:t>C</a:t>
            </a:r>
            <a:r>
              <a:rPr sz="950" spc="-15" dirty="0">
                <a:latin typeface="Microsoft Sans Serif"/>
                <a:cs typeface="Microsoft Sans Serif"/>
              </a:rPr>
              <a:t>=</a:t>
            </a:r>
            <a:r>
              <a:rPr sz="950" spc="-10" dirty="0">
                <a:latin typeface="Microsoft Sans Serif"/>
                <a:cs typeface="Microsoft Sans Serif"/>
              </a:rPr>
              <a:t> </a:t>
            </a:r>
            <a:r>
              <a:rPr sz="950" spc="10" dirty="0">
                <a:latin typeface="Microsoft Sans Serif"/>
                <a:cs typeface="Microsoft Sans Serif"/>
              </a:rPr>
              <a:t>0.5k</a:t>
            </a:r>
            <a:r>
              <a:rPr sz="950" spc="-10" dirty="0">
                <a:latin typeface="Microsoft Sans Serif"/>
                <a:cs typeface="Microsoft Sans Serif"/>
              </a:rPr>
              <a:t> </a:t>
            </a:r>
            <a:r>
              <a:rPr sz="950" dirty="0">
                <a:latin typeface="Microsoft Sans Serif"/>
                <a:cs typeface="Microsoft Sans Serif"/>
              </a:rPr>
              <a:t>Ω</a:t>
            </a:r>
            <a:endParaRPr sz="950">
              <a:latin typeface="Microsoft Sans Serif"/>
              <a:cs typeface="Microsoft Sans Serif"/>
            </a:endParaRPr>
          </a:p>
          <a:p>
            <a:pPr marL="1030605">
              <a:spcBef>
                <a:spcPts val="15"/>
              </a:spcBef>
            </a:pPr>
            <a:r>
              <a:rPr sz="850" spc="30" dirty="0">
                <a:latin typeface="Microsoft Sans Serif"/>
                <a:cs typeface="Microsoft Sans Serif"/>
              </a:rPr>
              <a:t>verdadero</a:t>
            </a:r>
            <a:r>
              <a:rPr sz="850" spc="-5" dirty="0">
                <a:latin typeface="Microsoft Sans Serif"/>
                <a:cs typeface="Microsoft Sans Serif"/>
              </a:rPr>
              <a:t> </a:t>
            </a:r>
            <a:r>
              <a:rPr sz="850" spc="40" dirty="0">
                <a:latin typeface="Microsoft Sans Serif"/>
                <a:cs typeface="Microsoft Sans Serif"/>
              </a:rPr>
              <a:t>poder</a:t>
            </a:r>
            <a:r>
              <a:rPr sz="850" spc="-5" dirty="0">
                <a:latin typeface="Microsoft Sans Serif"/>
                <a:cs typeface="Microsoft Sans Serif"/>
              </a:rPr>
              <a:t> </a:t>
            </a:r>
            <a:r>
              <a:rPr sz="850" spc="-15" dirty="0">
                <a:latin typeface="Microsoft Sans Serif"/>
                <a:cs typeface="Microsoft Sans Serif"/>
              </a:rPr>
              <a:t>=</a:t>
            </a:r>
            <a:r>
              <a:rPr sz="850" spc="-5" dirty="0">
                <a:latin typeface="Microsoft Sans Serif"/>
                <a:cs typeface="Microsoft Sans Serif"/>
              </a:rPr>
              <a:t> </a:t>
            </a:r>
            <a:r>
              <a:rPr sz="850" spc="-10" dirty="0">
                <a:latin typeface="Microsoft Sans Serif"/>
                <a:cs typeface="Microsoft Sans Serif"/>
              </a:rPr>
              <a:t>yo</a:t>
            </a:r>
            <a:r>
              <a:rPr sz="500" spc="-10" dirty="0">
                <a:latin typeface="Microsoft Sans Serif"/>
                <a:cs typeface="Microsoft Sans Serif"/>
              </a:rPr>
              <a:t>2</a:t>
            </a:r>
            <a:r>
              <a:rPr sz="850" spc="-10" dirty="0">
                <a:latin typeface="Microsoft Sans Serif"/>
                <a:cs typeface="Microsoft Sans Serif"/>
              </a:rPr>
              <a:t>R</a:t>
            </a:r>
            <a:r>
              <a:rPr sz="850" spc="-5" dirty="0">
                <a:latin typeface="Microsoft Sans Serif"/>
                <a:cs typeface="Microsoft Sans Serif"/>
              </a:rPr>
              <a:t> </a:t>
            </a:r>
            <a:r>
              <a:rPr sz="850" spc="-15" dirty="0">
                <a:latin typeface="Microsoft Sans Serif"/>
                <a:cs typeface="Microsoft Sans Serif"/>
              </a:rPr>
              <a:t>=</a:t>
            </a:r>
            <a:r>
              <a:rPr sz="850" spc="-5" dirty="0">
                <a:latin typeface="Microsoft Sans Serif"/>
                <a:cs typeface="Microsoft Sans Serif"/>
              </a:rPr>
              <a:t> </a:t>
            </a:r>
            <a:r>
              <a:rPr sz="850" dirty="0">
                <a:latin typeface="Microsoft Sans Serif"/>
                <a:cs typeface="Microsoft Sans Serif"/>
              </a:rPr>
              <a:t>(0,046</a:t>
            </a:r>
            <a:r>
              <a:rPr sz="850" spc="-5" dirty="0">
                <a:latin typeface="Microsoft Sans Serif"/>
                <a:cs typeface="Microsoft Sans Serif"/>
              </a:rPr>
              <a:t> </a:t>
            </a:r>
            <a:r>
              <a:rPr sz="850" spc="-15" dirty="0">
                <a:latin typeface="Microsoft Sans Serif"/>
                <a:cs typeface="Microsoft Sans Serif"/>
              </a:rPr>
              <a:t>A)</a:t>
            </a:r>
            <a:r>
              <a:rPr sz="500" spc="-15" dirty="0">
                <a:latin typeface="Microsoft Sans Serif"/>
                <a:cs typeface="Microsoft Sans Serif"/>
              </a:rPr>
              <a:t>2</a:t>
            </a:r>
            <a:r>
              <a:rPr sz="500" spc="-5" dirty="0">
                <a:latin typeface="Microsoft Sans Serif"/>
                <a:cs typeface="Microsoft Sans Serif"/>
              </a:rPr>
              <a:t> </a:t>
            </a:r>
            <a:r>
              <a:rPr sz="850" spc="20" dirty="0">
                <a:latin typeface="Microsoft Sans Serif"/>
                <a:cs typeface="Microsoft Sans Serif"/>
              </a:rPr>
              <a:t>x</a:t>
            </a:r>
            <a:r>
              <a:rPr sz="850" spc="-5" dirty="0">
                <a:latin typeface="Microsoft Sans Serif"/>
                <a:cs typeface="Microsoft Sans Serif"/>
              </a:rPr>
              <a:t> </a:t>
            </a:r>
            <a:r>
              <a:rPr sz="850" spc="15" dirty="0">
                <a:latin typeface="Microsoft Sans Serif"/>
                <a:cs typeface="Microsoft Sans Serif"/>
              </a:rPr>
              <a:t>2kΩ</a:t>
            </a:r>
            <a:r>
              <a:rPr sz="850" spc="-5" dirty="0">
                <a:latin typeface="Microsoft Sans Serif"/>
                <a:cs typeface="Microsoft Sans Serif"/>
              </a:rPr>
              <a:t> </a:t>
            </a:r>
            <a:r>
              <a:rPr sz="850" spc="-15" dirty="0">
                <a:latin typeface="Microsoft Sans Serif"/>
                <a:cs typeface="Microsoft Sans Serif"/>
              </a:rPr>
              <a:t>=</a:t>
            </a:r>
            <a:r>
              <a:rPr sz="850" spc="-5" dirty="0">
                <a:latin typeface="Microsoft Sans Serif"/>
                <a:cs typeface="Microsoft Sans Serif"/>
              </a:rPr>
              <a:t> </a:t>
            </a:r>
            <a:r>
              <a:rPr sz="850" spc="5" dirty="0">
                <a:latin typeface="Microsoft Sans Serif"/>
                <a:cs typeface="Microsoft Sans Serif"/>
              </a:rPr>
              <a:t>4.232W</a:t>
            </a:r>
            <a:endParaRPr sz="850">
              <a:latin typeface="Microsoft Sans Serif"/>
              <a:cs typeface="Microsoft Sans Serif"/>
            </a:endParaRPr>
          </a:p>
          <a:p>
            <a:pPr marL="975994">
              <a:spcBef>
                <a:spcPts val="690"/>
              </a:spcBef>
            </a:pPr>
            <a:r>
              <a:rPr sz="900" spc="15" dirty="0">
                <a:latin typeface="Microsoft Sans Serif"/>
                <a:cs typeface="Microsoft Sans Serif"/>
              </a:rPr>
              <a:t>Potencia</a:t>
            </a:r>
            <a:r>
              <a:rPr sz="900" spc="-10" dirty="0">
                <a:latin typeface="Microsoft Sans Serif"/>
                <a:cs typeface="Microsoft Sans Serif"/>
              </a:rPr>
              <a:t> </a:t>
            </a:r>
            <a:r>
              <a:rPr sz="900" spc="30" dirty="0">
                <a:latin typeface="Microsoft Sans Serif"/>
                <a:cs typeface="Microsoft Sans Serif"/>
              </a:rPr>
              <a:t>aparente</a:t>
            </a:r>
            <a:r>
              <a:rPr sz="900" spc="-5" dirty="0">
                <a:latin typeface="Microsoft Sans Serif"/>
                <a:cs typeface="Microsoft Sans Serif"/>
              </a:rPr>
              <a:t> </a:t>
            </a:r>
            <a:r>
              <a:rPr sz="900" spc="-15" dirty="0">
                <a:latin typeface="Microsoft Sans Serif"/>
                <a:cs typeface="Microsoft Sans Serif"/>
              </a:rPr>
              <a:t>=</a:t>
            </a:r>
            <a:r>
              <a:rPr sz="900" spc="-5" dirty="0">
                <a:latin typeface="Microsoft Sans Serif"/>
                <a:cs typeface="Microsoft Sans Serif"/>
              </a:rPr>
              <a:t> </a:t>
            </a:r>
            <a:r>
              <a:rPr sz="900" spc="-25" dirty="0">
                <a:latin typeface="Microsoft Sans Serif"/>
                <a:cs typeface="Microsoft Sans Serif"/>
              </a:rPr>
              <a:t>IE</a:t>
            </a:r>
            <a:r>
              <a:rPr sz="900" spc="-10" dirty="0">
                <a:latin typeface="Microsoft Sans Serif"/>
                <a:cs typeface="Microsoft Sans Serif"/>
              </a:rPr>
              <a:t> </a:t>
            </a:r>
            <a:r>
              <a:rPr sz="900" spc="-15" dirty="0">
                <a:latin typeface="Microsoft Sans Serif"/>
                <a:cs typeface="Microsoft Sans Serif"/>
              </a:rPr>
              <a:t>=</a:t>
            </a:r>
            <a:r>
              <a:rPr sz="900" spc="-5" dirty="0">
                <a:latin typeface="Microsoft Sans Serif"/>
                <a:cs typeface="Microsoft Sans Serif"/>
              </a:rPr>
              <a:t> </a:t>
            </a:r>
            <a:r>
              <a:rPr sz="900" spc="5" dirty="0">
                <a:latin typeface="Microsoft Sans Serif"/>
                <a:cs typeface="Microsoft Sans Serif"/>
              </a:rPr>
              <a:t>0,046</a:t>
            </a:r>
            <a:r>
              <a:rPr sz="900" spc="-5" dirty="0">
                <a:latin typeface="Microsoft Sans Serif"/>
                <a:cs typeface="Microsoft Sans Serif"/>
              </a:rPr>
              <a:t> </a:t>
            </a:r>
            <a:r>
              <a:rPr sz="900" spc="-30" dirty="0">
                <a:latin typeface="Microsoft Sans Serif"/>
                <a:cs typeface="Microsoft Sans Serif"/>
              </a:rPr>
              <a:t>A</a:t>
            </a:r>
            <a:r>
              <a:rPr sz="900" spc="-10" dirty="0">
                <a:latin typeface="Microsoft Sans Serif"/>
                <a:cs typeface="Microsoft Sans Serif"/>
              </a:rPr>
              <a:t> </a:t>
            </a:r>
            <a:r>
              <a:rPr sz="900" spc="25" dirty="0">
                <a:latin typeface="Microsoft Sans Serif"/>
                <a:cs typeface="Microsoft Sans Serif"/>
              </a:rPr>
              <a:t>x</a:t>
            </a:r>
            <a:r>
              <a:rPr sz="900" spc="-5" dirty="0">
                <a:latin typeface="Microsoft Sans Serif"/>
                <a:cs typeface="Microsoft Sans Serif"/>
              </a:rPr>
              <a:t> </a:t>
            </a:r>
            <a:r>
              <a:rPr sz="900" spc="10" dirty="0">
                <a:latin typeface="Microsoft Sans Serif"/>
                <a:cs typeface="Microsoft Sans Serif"/>
              </a:rPr>
              <a:t>115</a:t>
            </a:r>
            <a:r>
              <a:rPr sz="900" spc="-5" dirty="0">
                <a:latin typeface="Microsoft Sans Serif"/>
                <a:cs typeface="Microsoft Sans Serif"/>
              </a:rPr>
              <a:t> </a:t>
            </a:r>
            <a:r>
              <a:rPr sz="900" spc="-65" dirty="0">
                <a:latin typeface="Microsoft Sans Serif"/>
                <a:cs typeface="Microsoft Sans Serif"/>
              </a:rPr>
              <a:t>V</a:t>
            </a:r>
            <a:r>
              <a:rPr sz="900" spc="-10" dirty="0">
                <a:latin typeface="Microsoft Sans Serif"/>
                <a:cs typeface="Microsoft Sans Serif"/>
              </a:rPr>
              <a:t> </a:t>
            </a:r>
            <a:r>
              <a:rPr sz="900" spc="-15" dirty="0">
                <a:latin typeface="Microsoft Sans Serif"/>
                <a:cs typeface="Microsoft Sans Serif"/>
              </a:rPr>
              <a:t>=</a:t>
            </a:r>
            <a:r>
              <a:rPr sz="900" spc="-5" dirty="0">
                <a:latin typeface="Microsoft Sans Serif"/>
                <a:cs typeface="Microsoft Sans Serif"/>
              </a:rPr>
              <a:t> </a:t>
            </a:r>
            <a:r>
              <a:rPr sz="900" spc="5" dirty="0">
                <a:latin typeface="Microsoft Sans Serif"/>
                <a:cs typeface="Microsoft Sans Serif"/>
              </a:rPr>
              <a:t>5,29</a:t>
            </a:r>
            <a:r>
              <a:rPr sz="900" spc="-5" dirty="0">
                <a:latin typeface="Microsoft Sans Serif"/>
                <a:cs typeface="Microsoft Sans Serif"/>
              </a:rPr>
              <a:t> </a:t>
            </a:r>
            <a:r>
              <a:rPr sz="900" spc="-45" dirty="0">
                <a:latin typeface="Microsoft Sans Serif"/>
                <a:cs typeface="Microsoft Sans Serif"/>
              </a:rPr>
              <a:t>VA</a:t>
            </a:r>
            <a:endParaRPr sz="900">
              <a:latin typeface="Microsoft Sans Serif"/>
              <a:cs typeface="Microsoft Sans Serif"/>
            </a:endParaRPr>
          </a:p>
        </p:txBody>
      </p:sp>
      <p:sp>
        <p:nvSpPr>
          <p:cNvPr id="34" name="object 34"/>
          <p:cNvSpPr txBox="1"/>
          <p:nvPr/>
        </p:nvSpPr>
        <p:spPr>
          <a:xfrm>
            <a:off x="9296641" y="4670909"/>
            <a:ext cx="821690" cy="105157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600" u="sng" dirty="0">
                <a:uFill>
                  <a:solidFill>
                    <a:srgbClr val="010101"/>
                  </a:solidFill>
                </a:uFill>
                <a:latin typeface="Times New Roman"/>
                <a:cs typeface="Times New Roman"/>
              </a:rPr>
              <a:t>   </a:t>
            </a:r>
            <a:r>
              <a:rPr sz="600" u="sng" spc="-30" dirty="0">
                <a:uFill>
                  <a:solidFill>
                    <a:srgbClr val="010101"/>
                  </a:solidFill>
                </a:uFill>
                <a:latin typeface="Times New Roman"/>
                <a:cs typeface="Times New Roman"/>
              </a:rPr>
              <a:t> </a:t>
            </a:r>
            <a:r>
              <a:rPr sz="600" u="sng" spc="15" dirty="0">
                <a:uFill>
                  <a:solidFill>
                    <a:srgbClr val="010101"/>
                  </a:solidFill>
                </a:uFill>
                <a:latin typeface="Microsoft Sans Serif"/>
                <a:cs typeface="Microsoft Sans Serif"/>
              </a:rPr>
              <a:t>Poder</a:t>
            </a:r>
            <a:r>
              <a:rPr sz="600" u="sng" spc="-35" dirty="0">
                <a:uFill>
                  <a:solidFill>
                    <a:srgbClr val="010101"/>
                  </a:solidFill>
                </a:uFill>
                <a:latin typeface="Microsoft Sans Serif"/>
                <a:cs typeface="Microsoft Sans Serif"/>
              </a:rPr>
              <a:t> </a:t>
            </a:r>
            <a:r>
              <a:rPr sz="600" u="sng" spc="20" dirty="0">
                <a:uFill>
                  <a:solidFill>
                    <a:srgbClr val="010101"/>
                  </a:solidFill>
                </a:uFill>
                <a:latin typeface="Microsoft Sans Serif"/>
                <a:cs typeface="Microsoft Sans Serif"/>
              </a:rPr>
              <a:t>verdadero</a:t>
            </a:r>
            <a:r>
              <a:rPr sz="600" u="sng" spc="-20" dirty="0">
                <a:uFill>
                  <a:solidFill>
                    <a:srgbClr val="010101"/>
                  </a:solidFill>
                </a:uFill>
                <a:latin typeface="Microsoft Sans Serif"/>
                <a:cs typeface="Microsoft Sans Serif"/>
              </a:rPr>
              <a:t> </a:t>
            </a:r>
            <a:endParaRPr sz="600">
              <a:latin typeface="Microsoft Sans Serif"/>
              <a:cs typeface="Microsoft Sans Serif"/>
            </a:endParaRPr>
          </a:p>
        </p:txBody>
      </p:sp>
      <p:sp>
        <p:nvSpPr>
          <p:cNvPr id="35" name="object 35"/>
          <p:cNvSpPr txBox="1"/>
          <p:nvPr/>
        </p:nvSpPr>
        <p:spPr>
          <a:xfrm>
            <a:off x="8044936" y="4734205"/>
            <a:ext cx="1049655" cy="120546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700" spc="10" dirty="0">
                <a:latin typeface="Microsoft Sans Serif"/>
                <a:cs typeface="Microsoft Sans Serif"/>
              </a:rPr>
              <a:t>Factor</a:t>
            </a:r>
            <a:r>
              <a:rPr sz="700" spc="-5" dirty="0">
                <a:latin typeface="Microsoft Sans Serif"/>
                <a:cs typeface="Microsoft Sans Serif"/>
              </a:rPr>
              <a:t> </a:t>
            </a:r>
            <a:r>
              <a:rPr sz="700" spc="20" dirty="0">
                <a:latin typeface="Microsoft Sans Serif"/>
                <a:cs typeface="Microsoft Sans Serif"/>
              </a:rPr>
              <a:t>de</a:t>
            </a:r>
            <a:r>
              <a:rPr sz="700" spc="-5" dirty="0">
                <a:latin typeface="Microsoft Sans Serif"/>
                <a:cs typeface="Microsoft Sans Serif"/>
              </a:rPr>
              <a:t> </a:t>
            </a:r>
            <a:r>
              <a:rPr sz="700" spc="20" dirty="0">
                <a:latin typeface="Microsoft Sans Serif"/>
                <a:cs typeface="Microsoft Sans Serif"/>
              </a:rPr>
              <a:t>potencia</a:t>
            </a:r>
            <a:r>
              <a:rPr sz="700" spc="-5" dirty="0">
                <a:latin typeface="Microsoft Sans Serif"/>
                <a:cs typeface="Microsoft Sans Serif"/>
              </a:rPr>
              <a:t> </a:t>
            </a:r>
            <a:r>
              <a:rPr sz="700" spc="-40" dirty="0">
                <a:latin typeface="Microsoft Sans Serif"/>
                <a:cs typeface="Microsoft Sans Serif"/>
              </a:rPr>
              <a:t>(PF)</a:t>
            </a:r>
            <a:r>
              <a:rPr sz="700" spc="-5" dirty="0">
                <a:latin typeface="Microsoft Sans Serif"/>
                <a:cs typeface="Microsoft Sans Serif"/>
              </a:rPr>
              <a:t> </a:t>
            </a:r>
            <a:r>
              <a:rPr sz="700" spc="-10" dirty="0">
                <a:latin typeface="Microsoft Sans Serif"/>
                <a:cs typeface="Microsoft Sans Serif"/>
              </a:rPr>
              <a:t>=</a:t>
            </a:r>
            <a:endParaRPr sz="700">
              <a:latin typeface="Microsoft Sans Serif"/>
              <a:cs typeface="Microsoft Sans Serif"/>
            </a:endParaRPr>
          </a:p>
        </p:txBody>
      </p:sp>
      <p:sp>
        <p:nvSpPr>
          <p:cNvPr id="36" name="object 36"/>
          <p:cNvSpPr txBox="1"/>
          <p:nvPr/>
        </p:nvSpPr>
        <p:spPr>
          <a:xfrm>
            <a:off x="9241802" y="4784803"/>
            <a:ext cx="862330" cy="151323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900" spc="20" dirty="0">
                <a:latin typeface="Microsoft Sans Serif"/>
                <a:cs typeface="Microsoft Sans Serif"/>
              </a:rPr>
              <a:t>Poder</a:t>
            </a:r>
            <a:r>
              <a:rPr sz="900" spc="-40" dirty="0">
                <a:latin typeface="Microsoft Sans Serif"/>
                <a:cs typeface="Microsoft Sans Serif"/>
              </a:rPr>
              <a:t> </a:t>
            </a:r>
            <a:r>
              <a:rPr sz="900" spc="30" dirty="0">
                <a:latin typeface="Microsoft Sans Serif"/>
                <a:cs typeface="Microsoft Sans Serif"/>
              </a:rPr>
              <a:t>aparente</a:t>
            </a:r>
            <a:endParaRPr sz="900">
              <a:latin typeface="Microsoft Sans Serif"/>
              <a:cs typeface="Microsoft Sans Serif"/>
            </a:endParaRPr>
          </a:p>
        </p:txBody>
      </p:sp>
      <p:sp>
        <p:nvSpPr>
          <p:cNvPr id="37" name="object 37"/>
          <p:cNvSpPr txBox="1"/>
          <p:nvPr/>
        </p:nvSpPr>
        <p:spPr>
          <a:xfrm>
            <a:off x="10235413" y="4729227"/>
            <a:ext cx="1494155" cy="1282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750" spc="-10" dirty="0">
                <a:latin typeface="Microsoft Sans Serif"/>
                <a:cs typeface="Microsoft Sans Serif"/>
              </a:rPr>
              <a:t>= </a:t>
            </a:r>
            <a:r>
              <a:rPr sz="750" spc="35" dirty="0">
                <a:latin typeface="Microsoft Sans Serif"/>
                <a:cs typeface="Microsoft Sans Serif"/>
              </a:rPr>
              <a:t>porque</a:t>
            </a:r>
            <a:r>
              <a:rPr sz="750" spc="-10" dirty="0">
                <a:latin typeface="Microsoft Sans Serif"/>
                <a:cs typeface="Microsoft Sans Serif"/>
              </a:rPr>
              <a:t> </a:t>
            </a:r>
            <a:r>
              <a:rPr sz="750" spc="25" dirty="0">
                <a:latin typeface="Microsoft Sans Serif"/>
                <a:cs typeface="Microsoft Sans Serif"/>
              </a:rPr>
              <a:t>θ</a:t>
            </a:r>
            <a:r>
              <a:rPr sz="750" spc="-10" dirty="0">
                <a:latin typeface="Microsoft Sans Serif"/>
                <a:cs typeface="Microsoft Sans Serif"/>
              </a:rPr>
              <a:t> </a:t>
            </a:r>
            <a:r>
              <a:rPr sz="750" spc="10" dirty="0">
                <a:latin typeface="Microsoft Sans Serif"/>
                <a:cs typeface="Microsoft Sans Serif"/>
              </a:rPr>
              <a:t>(coseno</a:t>
            </a:r>
            <a:r>
              <a:rPr sz="750" spc="-10" dirty="0">
                <a:latin typeface="Microsoft Sans Serif"/>
                <a:cs typeface="Microsoft Sans Serif"/>
              </a:rPr>
              <a:t> </a:t>
            </a:r>
            <a:r>
              <a:rPr sz="750" spc="20" dirty="0">
                <a:latin typeface="Microsoft Sans Serif"/>
                <a:cs typeface="Microsoft Sans Serif"/>
              </a:rPr>
              <a:t>del</a:t>
            </a:r>
            <a:r>
              <a:rPr sz="750" spc="-10" dirty="0">
                <a:latin typeface="Microsoft Sans Serif"/>
                <a:cs typeface="Microsoft Sans Serif"/>
              </a:rPr>
              <a:t> </a:t>
            </a:r>
            <a:r>
              <a:rPr sz="750" spc="30" dirty="0">
                <a:latin typeface="Microsoft Sans Serif"/>
                <a:cs typeface="Microsoft Sans Serif"/>
              </a:rPr>
              <a:t>ángulo</a:t>
            </a:r>
            <a:r>
              <a:rPr sz="750" spc="-10" dirty="0">
                <a:latin typeface="Microsoft Sans Serif"/>
                <a:cs typeface="Microsoft Sans Serif"/>
              </a:rPr>
              <a:t> </a:t>
            </a:r>
            <a:r>
              <a:rPr sz="750" dirty="0">
                <a:latin typeface="Microsoft Sans Serif"/>
                <a:cs typeface="Microsoft Sans Serif"/>
              </a:rPr>
              <a:t>θ)</a:t>
            </a:r>
            <a:endParaRPr sz="750">
              <a:latin typeface="Microsoft Sans Serif"/>
              <a:cs typeface="Microsoft Sans Serif"/>
            </a:endParaRPr>
          </a:p>
        </p:txBody>
      </p:sp>
      <p:sp>
        <p:nvSpPr>
          <p:cNvPr id="38" name="object 38"/>
          <p:cNvSpPr txBox="1"/>
          <p:nvPr/>
        </p:nvSpPr>
        <p:spPr>
          <a:xfrm>
            <a:off x="9666377" y="5148874"/>
            <a:ext cx="423545" cy="151323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900" spc="5" dirty="0">
                <a:latin typeface="Microsoft Sans Serif"/>
                <a:cs typeface="Microsoft Sans Serif"/>
              </a:rPr>
              <a:t>5,29</a:t>
            </a:r>
            <a:r>
              <a:rPr sz="900" spc="-10" dirty="0">
                <a:latin typeface="Microsoft Sans Serif"/>
                <a:cs typeface="Microsoft Sans Serif"/>
              </a:rPr>
              <a:t> </a:t>
            </a:r>
            <a:r>
              <a:rPr sz="900" spc="-45" dirty="0">
                <a:latin typeface="Microsoft Sans Serif"/>
                <a:cs typeface="Microsoft Sans Serif"/>
              </a:rPr>
              <a:t>VA</a:t>
            </a:r>
            <a:endParaRPr sz="900">
              <a:latin typeface="Microsoft Sans Serif"/>
              <a:cs typeface="Microsoft Sans Serif"/>
            </a:endParaRPr>
          </a:p>
        </p:txBody>
      </p:sp>
      <p:sp>
        <p:nvSpPr>
          <p:cNvPr id="39" name="object 39"/>
          <p:cNvSpPr txBox="1"/>
          <p:nvPr/>
        </p:nvSpPr>
        <p:spPr>
          <a:xfrm>
            <a:off x="9310866" y="4984179"/>
            <a:ext cx="812165" cy="166712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38100">
              <a:spcBef>
                <a:spcPts val="100"/>
              </a:spcBef>
            </a:pPr>
            <a:r>
              <a:rPr sz="1500" spc="-120" baseline="-33333" dirty="0">
                <a:latin typeface="Microsoft Sans Serif"/>
                <a:cs typeface="Microsoft Sans Serif"/>
              </a:rPr>
              <a:t>PF</a:t>
            </a:r>
            <a:r>
              <a:rPr sz="1500" spc="-15" baseline="-33333" dirty="0">
                <a:latin typeface="Microsoft Sans Serif"/>
                <a:cs typeface="Microsoft Sans Serif"/>
              </a:rPr>
              <a:t> </a:t>
            </a:r>
            <a:r>
              <a:rPr sz="1500" spc="-22" baseline="-33333" dirty="0">
                <a:latin typeface="Microsoft Sans Serif"/>
                <a:cs typeface="Microsoft Sans Serif"/>
              </a:rPr>
              <a:t>=</a:t>
            </a:r>
            <a:r>
              <a:rPr sz="1500" baseline="-33333" dirty="0">
                <a:latin typeface="Microsoft Sans Serif"/>
                <a:cs typeface="Microsoft Sans Serif"/>
              </a:rPr>
              <a:t> </a:t>
            </a:r>
            <a:r>
              <a:rPr sz="1500" spc="-15" baseline="-33333" dirty="0">
                <a:latin typeface="Microsoft Sans Serif"/>
                <a:cs typeface="Microsoft Sans Serif"/>
              </a:rPr>
              <a:t> </a:t>
            </a:r>
            <a:r>
              <a:rPr sz="950" u="sng" spc="5" dirty="0">
                <a:uFill>
                  <a:solidFill>
                    <a:srgbClr val="010101"/>
                  </a:solidFill>
                </a:uFill>
                <a:latin typeface="Microsoft Sans Serif"/>
                <a:cs typeface="Microsoft Sans Serif"/>
              </a:rPr>
              <a:t>4.232W</a:t>
            </a:r>
            <a:endParaRPr sz="950">
              <a:latin typeface="Microsoft Sans Serif"/>
              <a:cs typeface="Microsoft Sans Serif"/>
            </a:endParaRPr>
          </a:p>
        </p:txBody>
      </p:sp>
      <p:sp>
        <p:nvSpPr>
          <p:cNvPr id="40" name="object 40"/>
          <p:cNvSpPr txBox="1"/>
          <p:nvPr/>
        </p:nvSpPr>
        <p:spPr>
          <a:xfrm>
            <a:off x="10194582" y="5066514"/>
            <a:ext cx="296545" cy="159018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950" spc="-15" dirty="0">
                <a:latin typeface="Microsoft Sans Serif"/>
                <a:cs typeface="Microsoft Sans Serif"/>
              </a:rPr>
              <a:t>=</a:t>
            </a:r>
            <a:r>
              <a:rPr sz="950" spc="-10" dirty="0">
                <a:latin typeface="Microsoft Sans Serif"/>
                <a:cs typeface="Microsoft Sans Serif"/>
              </a:rPr>
              <a:t> </a:t>
            </a:r>
            <a:r>
              <a:rPr sz="950" spc="5" dirty="0">
                <a:latin typeface="Microsoft Sans Serif"/>
                <a:cs typeface="Microsoft Sans Serif"/>
              </a:rPr>
              <a:t>0,8</a:t>
            </a:r>
            <a:endParaRPr sz="950">
              <a:latin typeface="Microsoft Sans Serif"/>
              <a:cs typeface="Microsoft Sans Serif"/>
            </a:endParaRPr>
          </a:p>
        </p:txBody>
      </p:sp>
      <p:sp>
        <p:nvSpPr>
          <p:cNvPr id="41" name="object 41"/>
          <p:cNvSpPr txBox="1"/>
          <p:nvPr/>
        </p:nvSpPr>
        <p:spPr>
          <a:xfrm>
            <a:off x="7904560" y="5367567"/>
            <a:ext cx="4223385" cy="93853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750" spc="10" dirty="0">
                <a:latin typeface="Microsoft Sans Serif"/>
                <a:cs typeface="Microsoft Sans Serif"/>
              </a:rPr>
              <a:t>Potencia</a:t>
            </a:r>
            <a:r>
              <a:rPr sz="750" dirty="0">
                <a:latin typeface="Microsoft Sans Serif"/>
                <a:cs typeface="Microsoft Sans Serif"/>
              </a:rPr>
              <a:t> </a:t>
            </a:r>
            <a:r>
              <a:rPr sz="750" spc="25" dirty="0">
                <a:latin typeface="Microsoft Sans Serif"/>
                <a:cs typeface="Microsoft Sans Serif"/>
              </a:rPr>
              <a:t>verdadera</a:t>
            </a:r>
            <a:r>
              <a:rPr sz="750" spc="5" dirty="0">
                <a:latin typeface="Microsoft Sans Serif"/>
                <a:cs typeface="Microsoft Sans Serif"/>
              </a:rPr>
              <a:t> </a:t>
            </a:r>
            <a:r>
              <a:rPr sz="750" spc="-10" dirty="0">
                <a:latin typeface="Microsoft Sans Serif"/>
                <a:cs typeface="Microsoft Sans Serif"/>
              </a:rPr>
              <a:t>=</a:t>
            </a:r>
            <a:r>
              <a:rPr sz="750" dirty="0">
                <a:latin typeface="Microsoft Sans Serif"/>
                <a:cs typeface="Microsoft Sans Serif"/>
              </a:rPr>
              <a:t> </a:t>
            </a:r>
            <a:r>
              <a:rPr sz="750" spc="10" dirty="0">
                <a:latin typeface="Microsoft Sans Serif"/>
                <a:cs typeface="Microsoft Sans Serif"/>
              </a:rPr>
              <a:t>Potencia</a:t>
            </a:r>
            <a:r>
              <a:rPr sz="750" spc="5" dirty="0">
                <a:latin typeface="Microsoft Sans Serif"/>
                <a:cs typeface="Microsoft Sans Serif"/>
              </a:rPr>
              <a:t> </a:t>
            </a:r>
            <a:r>
              <a:rPr sz="750" spc="25" dirty="0">
                <a:latin typeface="Microsoft Sans Serif"/>
                <a:cs typeface="Microsoft Sans Serif"/>
              </a:rPr>
              <a:t>aparente</a:t>
            </a:r>
            <a:r>
              <a:rPr sz="750" dirty="0">
                <a:latin typeface="Microsoft Sans Serif"/>
                <a:cs typeface="Microsoft Sans Serif"/>
              </a:rPr>
              <a:t> </a:t>
            </a:r>
            <a:r>
              <a:rPr sz="750" spc="20" dirty="0">
                <a:latin typeface="Microsoft Sans Serif"/>
                <a:cs typeface="Microsoft Sans Serif"/>
              </a:rPr>
              <a:t>x</a:t>
            </a:r>
            <a:r>
              <a:rPr sz="750" spc="5" dirty="0">
                <a:latin typeface="Microsoft Sans Serif"/>
                <a:cs typeface="Microsoft Sans Serif"/>
              </a:rPr>
              <a:t> </a:t>
            </a:r>
            <a:r>
              <a:rPr sz="750" spc="-60" dirty="0">
                <a:latin typeface="Microsoft Sans Serif"/>
                <a:cs typeface="Microsoft Sans Serif"/>
              </a:rPr>
              <a:t>PF</a:t>
            </a:r>
            <a:r>
              <a:rPr sz="750" dirty="0">
                <a:latin typeface="Microsoft Sans Serif"/>
                <a:cs typeface="Microsoft Sans Serif"/>
              </a:rPr>
              <a:t> </a:t>
            </a:r>
            <a:r>
              <a:rPr sz="750" spc="-10" dirty="0">
                <a:latin typeface="Microsoft Sans Serif"/>
                <a:cs typeface="Microsoft Sans Serif"/>
              </a:rPr>
              <a:t>=</a:t>
            </a:r>
            <a:r>
              <a:rPr sz="750" spc="5" dirty="0">
                <a:latin typeface="Microsoft Sans Serif"/>
                <a:cs typeface="Microsoft Sans Serif"/>
              </a:rPr>
              <a:t> </a:t>
            </a:r>
            <a:r>
              <a:rPr sz="750" spc="10" dirty="0">
                <a:latin typeface="Microsoft Sans Serif"/>
                <a:cs typeface="Microsoft Sans Serif"/>
              </a:rPr>
              <a:t>Potencia</a:t>
            </a:r>
            <a:r>
              <a:rPr sz="750" spc="5" dirty="0">
                <a:latin typeface="Microsoft Sans Serif"/>
                <a:cs typeface="Microsoft Sans Serif"/>
              </a:rPr>
              <a:t> </a:t>
            </a:r>
            <a:r>
              <a:rPr sz="750" spc="25" dirty="0">
                <a:latin typeface="Microsoft Sans Serif"/>
                <a:cs typeface="Microsoft Sans Serif"/>
              </a:rPr>
              <a:t>aparente</a:t>
            </a:r>
            <a:r>
              <a:rPr sz="750" dirty="0">
                <a:latin typeface="Microsoft Sans Serif"/>
                <a:cs typeface="Microsoft Sans Serif"/>
              </a:rPr>
              <a:t> </a:t>
            </a:r>
            <a:r>
              <a:rPr sz="750" spc="20" dirty="0">
                <a:latin typeface="Microsoft Sans Serif"/>
                <a:cs typeface="Microsoft Sans Serif"/>
              </a:rPr>
              <a:t>x</a:t>
            </a:r>
            <a:r>
              <a:rPr sz="750" spc="5" dirty="0">
                <a:latin typeface="Microsoft Sans Serif"/>
                <a:cs typeface="Microsoft Sans Serif"/>
              </a:rPr>
              <a:t> </a:t>
            </a:r>
            <a:r>
              <a:rPr sz="750" dirty="0">
                <a:latin typeface="Microsoft Sans Serif"/>
                <a:cs typeface="Microsoft Sans Serif"/>
              </a:rPr>
              <a:t>cos </a:t>
            </a:r>
            <a:r>
              <a:rPr sz="750" spc="25" dirty="0">
                <a:latin typeface="Microsoft Sans Serif"/>
                <a:cs typeface="Microsoft Sans Serif"/>
              </a:rPr>
              <a:t>θ</a:t>
            </a:r>
            <a:r>
              <a:rPr sz="750" spc="5" dirty="0">
                <a:latin typeface="Microsoft Sans Serif"/>
                <a:cs typeface="Microsoft Sans Serif"/>
              </a:rPr>
              <a:t> </a:t>
            </a:r>
            <a:r>
              <a:rPr sz="750" spc="-10" dirty="0">
                <a:latin typeface="Microsoft Sans Serif"/>
                <a:cs typeface="Microsoft Sans Serif"/>
              </a:rPr>
              <a:t>=</a:t>
            </a:r>
            <a:r>
              <a:rPr sz="750" dirty="0">
                <a:latin typeface="Microsoft Sans Serif"/>
                <a:cs typeface="Microsoft Sans Serif"/>
              </a:rPr>
              <a:t> </a:t>
            </a:r>
            <a:r>
              <a:rPr sz="750" spc="-20" dirty="0">
                <a:latin typeface="Microsoft Sans Serif"/>
                <a:cs typeface="Microsoft Sans Serif"/>
              </a:rPr>
              <a:t>IE</a:t>
            </a:r>
            <a:r>
              <a:rPr sz="750" spc="5" dirty="0">
                <a:latin typeface="Microsoft Sans Serif"/>
                <a:cs typeface="Microsoft Sans Serif"/>
              </a:rPr>
              <a:t> </a:t>
            </a:r>
            <a:r>
              <a:rPr sz="750" spc="35" dirty="0">
                <a:latin typeface="Microsoft Sans Serif"/>
                <a:cs typeface="Microsoft Sans Serif"/>
              </a:rPr>
              <a:t>porque</a:t>
            </a:r>
            <a:r>
              <a:rPr sz="750" dirty="0">
                <a:latin typeface="Microsoft Sans Serif"/>
                <a:cs typeface="Microsoft Sans Serif"/>
              </a:rPr>
              <a:t> </a:t>
            </a:r>
            <a:r>
              <a:rPr sz="750" spc="25" dirty="0">
                <a:latin typeface="Microsoft Sans Serif"/>
                <a:cs typeface="Microsoft Sans Serif"/>
              </a:rPr>
              <a:t>θ</a:t>
            </a:r>
            <a:endParaRPr sz="750">
              <a:latin typeface="Microsoft Sans Serif"/>
              <a:cs typeface="Microsoft Sans Serif"/>
            </a:endParaRPr>
          </a:p>
          <a:p>
            <a:pPr>
              <a:lnSpc>
                <a:spcPct val="100000"/>
              </a:lnSpc>
            </a:pPr>
            <a:endParaRPr sz="1000">
              <a:latin typeface="Microsoft Sans Serif"/>
              <a:cs typeface="Microsoft Sans Serif"/>
            </a:endParaRPr>
          </a:p>
          <a:p>
            <a:pPr marL="65405" marR="5080">
              <a:lnSpc>
                <a:spcPct val="126299"/>
              </a:lnSpc>
              <a:spcBef>
                <a:spcPts val="835"/>
              </a:spcBef>
            </a:pPr>
            <a:r>
              <a:rPr sz="950" spc="25" dirty="0">
                <a:latin typeface="Microsoft Sans Serif"/>
                <a:cs typeface="Microsoft Sans Serif"/>
              </a:rPr>
              <a:t>Otra.manera.de.expresar.el.verdadero.poder.es.como.el.poder.aparente. </a:t>
            </a:r>
            <a:r>
              <a:rPr sz="950" spc="-240" dirty="0">
                <a:latin typeface="Microsoft Sans Serif"/>
                <a:cs typeface="Microsoft Sans Serif"/>
              </a:rPr>
              <a:t> </a:t>
            </a:r>
            <a:r>
              <a:rPr sz="950" spc="20" dirty="0">
                <a:latin typeface="Microsoft Sans Serif"/>
                <a:cs typeface="Microsoft Sans Serif"/>
              </a:rPr>
              <a:t>por.el.factor.de.potencia..Esto.también.es.igual.a.I.por.E.por.el. </a:t>
            </a:r>
            <a:r>
              <a:rPr sz="950" spc="25" dirty="0">
                <a:latin typeface="Microsoft Sans Serif"/>
                <a:cs typeface="Microsoft Sans Serif"/>
              </a:rPr>
              <a:t> </a:t>
            </a:r>
            <a:r>
              <a:rPr sz="950" spc="20" dirty="0">
                <a:latin typeface="Microsoft Sans Serif"/>
                <a:cs typeface="Microsoft Sans Serif"/>
              </a:rPr>
              <a:t>coseno.del.ángulo.de.fase.</a:t>
            </a:r>
            <a:endParaRPr sz="950">
              <a:latin typeface="Microsoft Sans Serif"/>
              <a:cs typeface="Microsoft Sans Serif"/>
            </a:endParaRPr>
          </a:p>
        </p:txBody>
      </p:sp>
      <p:sp>
        <p:nvSpPr>
          <p:cNvPr id="42" name="object 42"/>
          <p:cNvSpPr txBox="1"/>
          <p:nvPr/>
        </p:nvSpPr>
        <p:spPr>
          <a:xfrm rot="19440000">
            <a:off x="9206575" y="3695328"/>
            <a:ext cx="159924" cy="137858"/>
          </a:xfrm>
          <a:prstGeom prst="rect">
            <a:avLst/>
          </a:prstGeom>
        </p:spPr>
        <p:txBody>
          <a:bodyPr vert="horz" wrap="square" lIns="0" tIns="6985" rIns="0" bIns="0" rtlCol="0">
            <a:spAutoFit/>
          </a:bodyPr>
          <a:lstStyle/>
          <a:p>
            <a:pPr>
              <a:spcBef>
                <a:spcPts val="55"/>
              </a:spcBef>
            </a:pPr>
            <a:r>
              <a:rPr sz="850" spc="-35" dirty="0">
                <a:latin typeface="Microsoft Sans Serif"/>
                <a:cs typeface="Microsoft Sans Serif"/>
              </a:rPr>
              <a:t>Z</a:t>
            </a:r>
            <a:endParaRPr sz="850">
              <a:latin typeface="Microsoft Sans Serif"/>
              <a:cs typeface="Microsoft Sans Serif"/>
            </a:endParaRPr>
          </a:p>
        </p:txBody>
      </p:sp>
      <p:sp>
        <p:nvSpPr>
          <p:cNvPr id="43" name="object 43"/>
          <p:cNvSpPr txBox="1"/>
          <p:nvPr/>
        </p:nvSpPr>
        <p:spPr>
          <a:xfrm rot="19440000">
            <a:off x="9309602" y="3742348"/>
            <a:ext cx="90111" cy="81433"/>
          </a:xfrm>
          <a:prstGeom prst="rect">
            <a:avLst/>
          </a:prstGeom>
        </p:spPr>
        <p:txBody>
          <a:bodyPr vert="horz" wrap="square" lIns="0" tIns="4445" rIns="0" bIns="0" rtlCol="0">
            <a:spAutoFit/>
          </a:bodyPr>
          <a:lstStyle/>
          <a:p>
            <a:pPr>
              <a:spcBef>
                <a:spcPts val="35"/>
              </a:spcBef>
            </a:pPr>
            <a:r>
              <a:rPr sz="500" spc="40" dirty="0">
                <a:latin typeface="Microsoft Sans Serif"/>
                <a:cs typeface="Microsoft Sans Serif"/>
              </a:rPr>
              <a:t>t</a:t>
            </a:r>
            <a:endParaRPr sz="500">
              <a:latin typeface="Microsoft Sans Serif"/>
              <a:cs typeface="Microsoft Sans Serif"/>
            </a:endParaRPr>
          </a:p>
        </p:txBody>
      </p:sp>
      <p:sp>
        <p:nvSpPr>
          <p:cNvPr id="44" name="object 44"/>
          <p:cNvSpPr txBox="1"/>
          <p:nvPr/>
        </p:nvSpPr>
        <p:spPr>
          <a:xfrm rot="19440000">
            <a:off x="9287661" y="3550566"/>
            <a:ext cx="426633" cy="115416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850"/>
              </a:lnSpc>
            </a:pPr>
            <a:r>
              <a:rPr sz="850" spc="-15" dirty="0">
                <a:latin typeface="Microsoft Sans Serif"/>
                <a:cs typeface="Microsoft Sans Serif"/>
              </a:rPr>
              <a:t>=</a:t>
            </a:r>
            <a:r>
              <a:rPr sz="850" spc="-5" dirty="0">
                <a:latin typeface="Microsoft Sans Serif"/>
                <a:cs typeface="Microsoft Sans Serif"/>
              </a:rPr>
              <a:t> </a:t>
            </a:r>
            <a:r>
              <a:rPr sz="850" spc="10" dirty="0">
                <a:latin typeface="Microsoft Sans Serif"/>
                <a:cs typeface="Microsoft Sans Serif"/>
              </a:rPr>
              <a:t>2,5k</a:t>
            </a:r>
            <a:r>
              <a:rPr sz="850" spc="-5" dirty="0">
                <a:latin typeface="Microsoft Sans Serif"/>
                <a:cs typeface="Microsoft Sans Serif"/>
              </a:rPr>
              <a:t> </a:t>
            </a:r>
            <a:r>
              <a:rPr sz="850" dirty="0">
                <a:latin typeface="Microsoft Sans Serif"/>
                <a:cs typeface="Microsoft Sans Serif"/>
              </a:rPr>
              <a:t>Ω</a:t>
            </a:r>
            <a:endParaRPr sz="850">
              <a:latin typeface="Microsoft Sans Serif"/>
              <a:cs typeface="Microsoft Sans Serif"/>
            </a:endParaRPr>
          </a:p>
        </p:txBody>
      </p:sp>
    </p:spTree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object 4"/>
          <p:cNvSpPr txBox="1">
            <a:spLocks noGrp="1"/>
          </p:cNvSpPr>
          <p:nvPr>
            <p:ph type="sldNum" sz="quarter" idx="7"/>
          </p:nvPr>
        </p:nvSpPr>
        <p:spPr>
          <a:xfrm>
            <a:off x="19020783" y="9462820"/>
            <a:ext cx="577061" cy="207749"/>
          </a:xfrm>
          <a:prstGeom prst="rect">
            <a:avLst/>
          </a:prstGeom>
        </p:spPr>
        <p:txBody>
          <a:bodyPr vert="horz" wrap="square" lIns="0" tIns="22860" rIns="0" bIns="0" rtlCol="0">
            <a:spAutoFit/>
          </a:bodyPr>
          <a:lstStyle/>
          <a:p>
            <a:pPr marL="38100">
              <a:spcBef>
                <a:spcPts val="180"/>
              </a:spcBef>
            </a:pPr>
            <a:fld id="{81D60167-4931-47E6-BA6A-407CBD079E47}" type="slidenum">
              <a:rPr spc="15" dirty="0"/>
              <a:pPr marL="38100">
                <a:spcBef>
                  <a:spcPts val="180"/>
                </a:spcBef>
              </a:pPr>
              <a:t>46</a:t>
            </a:fld>
            <a:endParaRPr spc="15" dirty="0"/>
          </a:p>
        </p:txBody>
      </p:sp>
      <p:sp>
        <p:nvSpPr>
          <p:cNvPr id="2" name="object 2"/>
          <p:cNvSpPr txBox="1"/>
          <p:nvPr/>
        </p:nvSpPr>
        <p:spPr>
          <a:xfrm>
            <a:off x="5761991" y="519834"/>
            <a:ext cx="664845" cy="166712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1000" b="1" dirty="0">
                <a:latin typeface="Arial"/>
                <a:cs typeface="Arial"/>
              </a:rPr>
              <a:t>Revisión</a:t>
            </a:r>
            <a:r>
              <a:rPr sz="1000" b="1" spc="-70" dirty="0">
                <a:latin typeface="Arial"/>
                <a:cs typeface="Arial"/>
              </a:rPr>
              <a:t> </a:t>
            </a:r>
            <a:r>
              <a:rPr sz="1000" b="1" spc="15" dirty="0">
                <a:latin typeface="Arial"/>
                <a:cs typeface="Arial"/>
              </a:rPr>
              <a:t>8</a:t>
            </a:r>
            <a:endParaRPr sz="1000">
              <a:latin typeface="Arial"/>
              <a:cs typeface="Arial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7987423" y="539750"/>
            <a:ext cx="4300220" cy="3536950"/>
          </a:xfrm>
          <a:prstGeom prst="rect">
            <a:avLst/>
          </a:prstGeom>
          <a:solidFill>
            <a:srgbClr val="D1D3D4"/>
          </a:solidFill>
        </p:spPr>
        <p:txBody>
          <a:bodyPr vert="horz" wrap="square" lIns="0" tIns="118110" rIns="0" bIns="0" rtlCol="0">
            <a:spAutoFit/>
          </a:bodyPr>
          <a:lstStyle/>
          <a:p>
            <a:pPr marL="379095" marR="817244" indent="-243204">
              <a:lnSpc>
                <a:spcPct val="117400"/>
              </a:lnSpc>
              <a:spcBef>
                <a:spcPts val="930"/>
              </a:spcBef>
              <a:tabLst>
                <a:tab pos="1797685" algn="l"/>
              </a:tabLst>
            </a:pPr>
            <a:r>
              <a:rPr sz="1200" spc="-15" dirty="0">
                <a:latin typeface="Microsoft Sans Serif"/>
                <a:cs typeface="Microsoft Sans Serif"/>
              </a:rPr>
              <a:t>.</a:t>
            </a:r>
            <a:r>
              <a:rPr sz="1200" spc="-10" dirty="0">
                <a:latin typeface="Microsoft Sans Serif"/>
                <a:cs typeface="Microsoft Sans Serif"/>
              </a:rPr>
              <a:t> </a:t>
            </a:r>
            <a:r>
              <a:rPr sz="1200" spc="-15" dirty="0">
                <a:latin typeface="Microsoft Sans Serif"/>
                <a:cs typeface="Microsoft Sans Serif"/>
              </a:rPr>
              <a:t>.</a:t>
            </a:r>
            <a:r>
              <a:rPr sz="1200" dirty="0">
                <a:latin typeface="Microsoft Sans Serif"/>
                <a:cs typeface="Microsoft Sans Serif"/>
              </a:rPr>
              <a:t>  </a:t>
            </a:r>
            <a:r>
              <a:rPr sz="1200" spc="-5" dirty="0">
                <a:latin typeface="Microsoft Sans Serif"/>
                <a:cs typeface="Microsoft Sans Serif"/>
              </a:rPr>
              <a:t> </a:t>
            </a:r>
            <a:r>
              <a:rPr sz="950" spc="10" dirty="0">
                <a:latin typeface="Microsoft Sans Serif"/>
                <a:cs typeface="Microsoft Sans Serif"/>
              </a:rPr>
              <a:t>Un.circuito.CA.es.</a:t>
            </a:r>
            <a:r>
              <a:rPr sz="950" u="sng" dirty="0">
                <a:uFill>
                  <a:solidFill>
                    <a:srgbClr val="000000"/>
                  </a:solidFill>
                </a:uFill>
                <a:latin typeface="Times New Roman"/>
                <a:cs typeface="Times New Roman"/>
              </a:rPr>
              <a:t> 	</a:t>
            </a:r>
            <a:r>
              <a:rPr sz="950" spc="15" dirty="0">
                <a:latin typeface="Microsoft Sans Serif"/>
                <a:cs typeface="Microsoft Sans Serif"/>
              </a:rPr>
              <a:t>.si.la.reactancia.inductiva.y.la.  </a:t>
            </a:r>
            <a:r>
              <a:rPr sz="950" spc="10" dirty="0">
                <a:latin typeface="Microsoft Sans Serif"/>
                <a:cs typeface="Microsoft Sans Serif"/>
              </a:rPr>
              <a:t>las.reactancias.capacitivas.son.iguales.</a:t>
            </a:r>
            <a:endParaRPr sz="950">
              <a:latin typeface="Microsoft Sans Serif"/>
              <a:cs typeface="Microsoft Sans Serif"/>
            </a:endParaRPr>
          </a:p>
          <a:p>
            <a:pPr>
              <a:spcBef>
                <a:spcPts val="45"/>
              </a:spcBef>
            </a:pPr>
            <a:endParaRPr sz="1100">
              <a:latin typeface="Microsoft Sans Serif"/>
              <a:cs typeface="Microsoft Sans Serif"/>
            </a:endParaRPr>
          </a:p>
          <a:p>
            <a:pPr marL="379095" marR="450215" indent="-306070">
              <a:lnSpc>
                <a:spcPct val="113900"/>
              </a:lnSpc>
              <a:tabLst>
                <a:tab pos="379095" algn="l"/>
                <a:tab pos="2563495" algn="l"/>
              </a:tabLst>
            </a:pPr>
            <a:r>
              <a:rPr sz="1200" spc="-5" dirty="0">
                <a:latin typeface="Microsoft Sans Serif"/>
                <a:cs typeface="Microsoft Sans Serif"/>
              </a:rPr>
              <a:t>2..	</a:t>
            </a:r>
            <a:r>
              <a:rPr sz="1000" spc="10" dirty="0">
                <a:latin typeface="Microsoft Sans Serif"/>
                <a:cs typeface="Microsoft Sans Serif"/>
              </a:rPr>
              <a:t>Un.circuito.de.CA.en.serie.es.</a:t>
            </a:r>
            <a:r>
              <a:rPr sz="1000" u="sng" spc="10" dirty="0">
                <a:uFill>
                  <a:solidFill>
                    <a:srgbClr val="000000"/>
                  </a:solidFill>
                </a:uFill>
                <a:latin typeface="Times New Roman"/>
                <a:cs typeface="Times New Roman"/>
              </a:rPr>
              <a:t> 	</a:t>
            </a:r>
            <a:r>
              <a:rPr sz="1000" spc="20" dirty="0">
                <a:latin typeface="Microsoft Sans Serif"/>
                <a:cs typeface="Microsoft Sans Serif"/>
              </a:rPr>
              <a:t>.si.hay.más.inductivo.  </a:t>
            </a:r>
            <a:r>
              <a:rPr sz="1000" spc="15" dirty="0">
                <a:latin typeface="Microsoft Sans Serif"/>
                <a:cs typeface="Microsoft Sans Serif"/>
              </a:rPr>
              <a:t>reactancia.que.la.reactancia.capacitiva.</a:t>
            </a:r>
            <a:endParaRPr sz="1000">
              <a:latin typeface="Microsoft Sans Serif"/>
              <a:cs typeface="Microsoft Sans Serif"/>
            </a:endParaRPr>
          </a:p>
          <a:p>
            <a:pPr>
              <a:spcBef>
                <a:spcPts val="35"/>
              </a:spcBef>
            </a:pPr>
            <a:endParaRPr sz="1100">
              <a:latin typeface="Microsoft Sans Serif"/>
              <a:cs typeface="Microsoft Sans Serif"/>
            </a:endParaRPr>
          </a:p>
          <a:p>
            <a:pPr marL="379095" marR="871855" indent="-306070">
              <a:lnSpc>
                <a:spcPct val="113900"/>
              </a:lnSpc>
              <a:tabLst>
                <a:tab pos="379095" algn="l"/>
                <a:tab pos="2563495" algn="l"/>
              </a:tabLst>
            </a:pPr>
            <a:r>
              <a:rPr sz="1200" spc="-5" dirty="0">
                <a:latin typeface="Microsoft Sans Serif"/>
                <a:cs typeface="Microsoft Sans Serif"/>
              </a:rPr>
              <a:t>3..	</a:t>
            </a:r>
            <a:r>
              <a:rPr sz="1000" spc="10" dirty="0">
                <a:latin typeface="Microsoft Sans Serif"/>
                <a:cs typeface="Microsoft Sans Serif"/>
              </a:rPr>
              <a:t>Un.circuito.de.CA.en.serie.es.</a:t>
            </a:r>
            <a:r>
              <a:rPr sz="1000" u="sng" spc="10" dirty="0">
                <a:uFill>
                  <a:solidFill>
                    <a:srgbClr val="000000"/>
                  </a:solidFill>
                </a:uFill>
                <a:latin typeface="Times New Roman"/>
                <a:cs typeface="Times New Roman"/>
              </a:rPr>
              <a:t>	</a:t>
            </a:r>
            <a:r>
              <a:rPr sz="1000" spc="10" dirty="0">
                <a:latin typeface="Microsoft Sans Serif"/>
                <a:cs typeface="Microsoft Sans Serif"/>
              </a:rPr>
              <a:t>.si.hay.más. </a:t>
            </a:r>
            <a:r>
              <a:rPr sz="1000" spc="15" dirty="0">
                <a:latin typeface="Microsoft Sans Serif"/>
                <a:cs typeface="Microsoft Sans Serif"/>
              </a:rPr>
              <a:t> </a:t>
            </a:r>
            <a:r>
              <a:rPr sz="1000" spc="20" dirty="0">
                <a:latin typeface="Microsoft Sans Serif"/>
                <a:cs typeface="Microsoft Sans Serif"/>
              </a:rPr>
              <a:t>la.reactancia.capacitiva.que.la.reactancia.inductiva.</a:t>
            </a:r>
            <a:endParaRPr sz="1000">
              <a:latin typeface="Microsoft Sans Serif"/>
              <a:cs typeface="Microsoft Sans Serif"/>
            </a:endParaRPr>
          </a:p>
          <a:p>
            <a:pPr>
              <a:spcBef>
                <a:spcPts val="45"/>
              </a:spcBef>
            </a:pPr>
            <a:endParaRPr sz="1400">
              <a:latin typeface="Microsoft Sans Serif"/>
              <a:cs typeface="Microsoft Sans Serif"/>
            </a:endParaRPr>
          </a:p>
          <a:p>
            <a:pPr marL="73025"/>
            <a:r>
              <a:rPr sz="1050" spc="-5" dirty="0">
                <a:latin typeface="Microsoft Sans Serif"/>
                <a:cs typeface="Microsoft Sans Serif"/>
              </a:rPr>
              <a:t>4..</a:t>
            </a:r>
            <a:r>
              <a:rPr sz="1050" spc="30" dirty="0">
                <a:latin typeface="Microsoft Sans Serif"/>
                <a:cs typeface="Microsoft Sans Serif"/>
              </a:rPr>
              <a:t> </a:t>
            </a:r>
            <a:r>
              <a:rPr sz="1050" spc="-15" dirty="0">
                <a:latin typeface="Microsoft Sans Serif"/>
                <a:cs typeface="Microsoft Sans Serif"/>
              </a:rPr>
              <a:t>En.a.</a:t>
            </a:r>
            <a:r>
              <a:rPr sz="1050" spc="35" dirty="0">
                <a:latin typeface="Microsoft Sans Serif"/>
                <a:cs typeface="Microsoft Sans Serif"/>
              </a:rPr>
              <a:t> </a:t>
            </a:r>
            <a:r>
              <a:rPr sz="1050" spc="10" dirty="0">
                <a:latin typeface="Microsoft Sans Serif"/>
                <a:cs typeface="Microsoft Sans Serif"/>
              </a:rPr>
              <a:t>Circuito.en.serie.de.20.V,.60.Hz.con.resistencia.de.</a:t>
            </a:r>
            <a:r>
              <a:rPr sz="1050" spc="35" dirty="0">
                <a:latin typeface="Microsoft Sans Serif"/>
                <a:cs typeface="Microsoft Sans Serif"/>
              </a:rPr>
              <a:t> </a:t>
            </a:r>
            <a:r>
              <a:rPr sz="1050" spc="5" dirty="0">
                <a:latin typeface="Microsoft Sans Serif"/>
                <a:cs typeface="Microsoft Sans Serif"/>
              </a:rPr>
              <a:t>000.</a:t>
            </a:r>
            <a:endParaRPr sz="1050">
              <a:latin typeface="Microsoft Sans Serif"/>
              <a:cs typeface="Microsoft Sans Serif"/>
            </a:endParaRPr>
          </a:p>
          <a:p>
            <a:pPr marL="379095" marR="524510" indent="73025">
              <a:lnSpc>
                <a:spcPct val="114300"/>
              </a:lnSpc>
              <a:tabLst>
                <a:tab pos="1791970" algn="l"/>
                <a:tab pos="3098800" algn="l"/>
              </a:tabLst>
            </a:pPr>
            <a:r>
              <a:rPr sz="1050" spc="-15" dirty="0">
                <a:latin typeface="Microsoft Sans Serif"/>
                <a:cs typeface="Microsoft Sans Serif"/>
              </a:rPr>
              <a:t>W,.</a:t>
            </a:r>
            <a:r>
              <a:rPr sz="1050" spc="10" dirty="0">
                <a:latin typeface="Microsoft Sans Serif"/>
                <a:cs typeface="Microsoft Sans Serif"/>
              </a:rPr>
              <a:t> </a:t>
            </a:r>
            <a:r>
              <a:rPr sz="1050" spc="20" dirty="0">
                <a:latin typeface="Microsoft Sans Serif"/>
                <a:cs typeface="Microsoft Sans Serif"/>
              </a:rPr>
              <a:t>0.mh.de.inductancia,.y.4.metroF.de.capacitancia,. </a:t>
            </a:r>
            <a:r>
              <a:rPr sz="1050" spc="-265" dirty="0">
                <a:latin typeface="Microsoft Sans Serif"/>
                <a:cs typeface="Microsoft Sans Serif"/>
              </a:rPr>
              <a:t> </a:t>
            </a:r>
            <a:r>
              <a:rPr sz="1050" spc="20" dirty="0">
                <a:latin typeface="Microsoft Sans Serif"/>
                <a:cs typeface="Microsoft Sans Serif"/>
              </a:rPr>
              <a:t>impedancia.es.</a:t>
            </a:r>
            <a:r>
              <a:rPr sz="1050" u="sng" spc="20" dirty="0">
                <a:uFill>
                  <a:solidFill>
                    <a:srgbClr val="000000"/>
                  </a:solidFill>
                </a:uFill>
                <a:latin typeface="Times New Roman"/>
                <a:cs typeface="Times New Roman"/>
              </a:rPr>
              <a:t>	</a:t>
            </a:r>
            <a:r>
              <a:rPr sz="1050" spc="10" dirty="0">
                <a:latin typeface="Microsoft Sans Serif"/>
                <a:cs typeface="Microsoft Sans Serif"/>
              </a:rPr>
              <a:t>.wy.actual.es.</a:t>
            </a:r>
            <a:r>
              <a:rPr sz="1050" u="sng" spc="10" dirty="0">
                <a:uFill>
                  <a:solidFill>
                    <a:srgbClr val="000000"/>
                  </a:solidFill>
                </a:uFill>
                <a:latin typeface="Times New Roman"/>
                <a:cs typeface="Times New Roman"/>
              </a:rPr>
              <a:t>	</a:t>
            </a:r>
            <a:r>
              <a:rPr sz="1050" spc="-20" dirty="0">
                <a:latin typeface="Microsoft Sans Serif"/>
                <a:cs typeface="Microsoft Sans Serif"/>
              </a:rPr>
              <a:t>.A.</a:t>
            </a:r>
            <a:endParaRPr sz="1050">
              <a:latin typeface="Microsoft Sans Serif"/>
              <a:cs typeface="Microsoft Sans Serif"/>
            </a:endParaRPr>
          </a:p>
          <a:p>
            <a:pPr>
              <a:spcBef>
                <a:spcPts val="15"/>
              </a:spcBef>
            </a:pPr>
            <a:endParaRPr sz="1250">
              <a:latin typeface="Microsoft Sans Serif"/>
              <a:cs typeface="Microsoft Sans Serif"/>
            </a:endParaRPr>
          </a:p>
          <a:p>
            <a:pPr marL="73025" marR="384175">
              <a:lnSpc>
                <a:spcPct val="120000"/>
              </a:lnSpc>
              <a:tabLst>
                <a:tab pos="2321560" algn="l"/>
              </a:tabLst>
            </a:pPr>
            <a:r>
              <a:rPr sz="1000" spc="-5" dirty="0">
                <a:latin typeface="Microsoft Sans Serif"/>
                <a:cs typeface="Microsoft Sans Serif"/>
              </a:rPr>
              <a:t>5..</a:t>
            </a:r>
            <a:r>
              <a:rPr sz="1000" spc="20" dirty="0">
                <a:latin typeface="Microsoft Sans Serif"/>
                <a:cs typeface="Microsoft Sans Serif"/>
              </a:rPr>
              <a:t> </a:t>
            </a:r>
            <a:r>
              <a:rPr sz="1000" spc="25" dirty="0">
                <a:latin typeface="Microsoft Sans Serif"/>
                <a:cs typeface="Microsoft Sans Serif"/>
              </a:rPr>
              <a:t>Para.un.circuito.con.un.</a:t>
            </a:r>
            <a:r>
              <a:rPr sz="1000" spc="20" dirty="0">
                <a:latin typeface="Microsoft Sans Serif"/>
                <a:cs typeface="Microsoft Sans Serif"/>
              </a:rPr>
              <a:t> </a:t>
            </a:r>
            <a:r>
              <a:rPr sz="1000" spc="15" dirty="0">
                <a:latin typeface="Microsoft Sans Serif"/>
                <a:cs typeface="Microsoft Sans Serif"/>
              </a:rPr>
              <a:t>fuente.de.20.V.CA.y.una.corriente.de. </a:t>
            </a:r>
            <a:r>
              <a:rPr sz="1000" spc="-250" dirty="0">
                <a:latin typeface="Microsoft Sans Serif"/>
                <a:cs typeface="Microsoft Sans Serif"/>
              </a:rPr>
              <a:t> </a:t>
            </a:r>
            <a:r>
              <a:rPr sz="1000" spc="15" dirty="0">
                <a:latin typeface="Microsoft Sans Serif"/>
                <a:cs typeface="Microsoft Sans Serif"/>
              </a:rPr>
              <a:t>0.A,.la.potencia.aparente.es.</a:t>
            </a:r>
            <a:r>
              <a:rPr sz="1000" u="sng" spc="15" dirty="0">
                <a:uFill>
                  <a:solidFill>
                    <a:srgbClr val="000000"/>
                  </a:solidFill>
                </a:uFill>
                <a:latin typeface="Times New Roman"/>
                <a:cs typeface="Times New Roman"/>
              </a:rPr>
              <a:t>	</a:t>
            </a:r>
            <a:r>
              <a:rPr sz="1000" spc="-30" dirty="0">
                <a:latin typeface="Microsoft Sans Serif"/>
                <a:cs typeface="Microsoft Sans Serif"/>
              </a:rPr>
              <a:t>.VA.</a:t>
            </a:r>
            <a:endParaRPr sz="1000">
              <a:latin typeface="Microsoft Sans Serif"/>
              <a:cs typeface="Microsoft Sans Serif"/>
            </a:endParaRPr>
          </a:p>
          <a:p>
            <a:pPr>
              <a:spcBef>
                <a:spcPts val="50"/>
              </a:spcBef>
            </a:pPr>
            <a:endParaRPr sz="1000">
              <a:latin typeface="Microsoft Sans Serif"/>
              <a:cs typeface="Microsoft Sans Serif"/>
            </a:endParaRPr>
          </a:p>
          <a:p>
            <a:pPr marL="379095" marR="594360" indent="-306070">
              <a:lnSpc>
                <a:spcPct val="120800"/>
              </a:lnSpc>
              <a:tabLst>
                <a:tab pos="379095" algn="l"/>
                <a:tab pos="3529965" algn="l"/>
              </a:tabLst>
            </a:pPr>
            <a:r>
              <a:rPr sz="1200" spc="-5" dirty="0">
                <a:latin typeface="Microsoft Sans Serif"/>
                <a:cs typeface="Microsoft Sans Serif"/>
              </a:rPr>
              <a:t>6..	</a:t>
            </a:r>
            <a:r>
              <a:rPr sz="900" spc="15" dirty="0">
                <a:latin typeface="Microsoft Sans Serif"/>
                <a:cs typeface="Microsoft Sans Serif"/>
              </a:rPr>
              <a:t>Para.un.circuito.con.una.potencia.aparente.de.3000.VA.y.un. </a:t>
            </a:r>
            <a:r>
              <a:rPr sz="900" spc="20" dirty="0">
                <a:latin typeface="Microsoft Sans Serif"/>
                <a:cs typeface="Microsoft Sans Serif"/>
              </a:rPr>
              <a:t> factor.de.potencia.de.0.8,.la.potencia.verdadera.es.</a:t>
            </a:r>
            <a:r>
              <a:rPr sz="900" u="sng" dirty="0">
                <a:uFill>
                  <a:solidFill>
                    <a:srgbClr val="000000"/>
                  </a:solidFill>
                </a:uFill>
                <a:latin typeface="Times New Roman"/>
                <a:cs typeface="Times New Roman"/>
              </a:rPr>
              <a:t> 	</a:t>
            </a:r>
            <a:r>
              <a:rPr sz="900" spc="-15" dirty="0">
                <a:latin typeface="Microsoft Sans Serif"/>
                <a:cs typeface="Microsoft Sans Serif"/>
              </a:rPr>
              <a:t>.W.</a:t>
            </a:r>
            <a:endParaRPr sz="900">
              <a:latin typeface="Microsoft Sans Serif"/>
              <a:cs typeface="Microsoft Sans Serif"/>
            </a:endParaRPr>
          </a:p>
        </p:txBody>
      </p:sp>
    </p:spTree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8669846" y="4188523"/>
            <a:ext cx="1467485" cy="1461770"/>
          </a:xfrm>
          <a:custGeom>
            <a:avLst/>
            <a:gdLst/>
            <a:ahLst/>
            <a:cxnLst/>
            <a:rect l="l" t="t" r="r" b="b"/>
            <a:pathLst>
              <a:path w="1467485" h="1461770">
                <a:moveTo>
                  <a:pt x="408101" y="696036"/>
                </a:moveTo>
                <a:lnTo>
                  <a:pt x="388505" y="690651"/>
                </a:lnTo>
                <a:lnTo>
                  <a:pt x="372084" y="739216"/>
                </a:lnTo>
                <a:lnTo>
                  <a:pt x="353085" y="776401"/>
                </a:lnTo>
                <a:lnTo>
                  <a:pt x="332752" y="800277"/>
                </a:lnTo>
                <a:lnTo>
                  <a:pt x="312381" y="808850"/>
                </a:lnTo>
                <a:lnTo>
                  <a:pt x="292658" y="801141"/>
                </a:lnTo>
                <a:lnTo>
                  <a:pt x="272796" y="778129"/>
                </a:lnTo>
                <a:lnTo>
                  <a:pt x="253479" y="740867"/>
                </a:lnTo>
                <a:lnTo>
                  <a:pt x="235394" y="690397"/>
                </a:lnTo>
                <a:lnTo>
                  <a:pt x="208521" y="620191"/>
                </a:lnTo>
                <a:lnTo>
                  <a:pt x="181635" y="578472"/>
                </a:lnTo>
                <a:lnTo>
                  <a:pt x="156311" y="558736"/>
                </a:lnTo>
                <a:lnTo>
                  <a:pt x="134124" y="554469"/>
                </a:lnTo>
                <a:lnTo>
                  <a:pt x="106654" y="565416"/>
                </a:lnTo>
                <a:lnTo>
                  <a:pt x="82638" y="593204"/>
                </a:lnTo>
                <a:lnTo>
                  <a:pt x="63246" y="635939"/>
                </a:lnTo>
                <a:lnTo>
                  <a:pt x="49657" y="691667"/>
                </a:lnTo>
                <a:lnTo>
                  <a:pt x="69697" y="695020"/>
                </a:lnTo>
                <a:lnTo>
                  <a:pt x="81013" y="647344"/>
                </a:lnTo>
                <a:lnTo>
                  <a:pt x="96710" y="609650"/>
                </a:lnTo>
                <a:lnTo>
                  <a:pt x="115328" y="584568"/>
                </a:lnTo>
                <a:lnTo>
                  <a:pt x="135445" y="574738"/>
                </a:lnTo>
                <a:lnTo>
                  <a:pt x="148640" y="577608"/>
                </a:lnTo>
                <a:lnTo>
                  <a:pt x="167716" y="593140"/>
                </a:lnTo>
                <a:lnTo>
                  <a:pt x="190779" y="629869"/>
                </a:lnTo>
                <a:lnTo>
                  <a:pt x="215963" y="696315"/>
                </a:lnTo>
                <a:lnTo>
                  <a:pt x="237210" y="754557"/>
                </a:lnTo>
                <a:lnTo>
                  <a:pt x="260477" y="796188"/>
                </a:lnTo>
                <a:lnTo>
                  <a:pt x="285648" y="821093"/>
                </a:lnTo>
                <a:lnTo>
                  <a:pt x="312674" y="829157"/>
                </a:lnTo>
                <a:lnTo>
                  <a:pt x="340182" y="819975"/>
                </a:lnTo>
                <a:lnTo>
                  <a:pt x="365823" y="793940"/>
                </a:lnTo>
                <a:lnTo>
                  <a:pt x="388734" y="752246"/>
                </a:lnTo>
                <a:lnTo>
                  <a:pt x="408101" y="696036"/>
                </a:lnTo>
                <a:close/>
              </a:path>
              <a:path w="1467485" h="1461770">
                <a:moveTo>
                  <a:pt x="1466938" y="497865"/>
                </a:moveTo>
                <a:lnTo>
                  <a:pt x="1459712" y="464578"/>
                </a:lnTo>
                <a:lnTo>
                  <a:pt x="1446606" y="446544"/>
                </a:lnTo>
                <a:lnTo>
                  <a:pt x="1446606" y="497865"/>
                </a:lnTo>
                <a:lnTo>
                  <a:pt x="1445945" y="506323"/>
                </a:lnTo>
                <a:lnTo>
                  <a:pt x="1443990" y="514743"/>
                </a:lnTo>
                <a:lnTo>
                  <a:pt x="1440815" y="523024"/>
                </a:lnTo>
                <a:lnTo>
                  <a:pt x="1436471" y="531050"/>
                </a:lnTo>
                <a:lnTo>
                  <a:pt x="1423416" y="520192"/>
                </a:lnTo>
                <a:lnTo>
                  <a:pt x="1423416" y="546684"/>
                </a:lnTo>
                <a:lnTo>
                  <a:pt x="1409115" y="556920"/>
                </a:lnTo>
                <a:lnTo>
                  <a:pt x="1391272" y="564908"/>
                </a:lnTo>
                <a:lnTo>
                  <a:pt x="1369733" y="570103"/>
                </a:lnTo>
                <a:lnTo>
                  <a:pt x="1344409" y="571957"/>
                </a:lnTo>
                <a:lnTo>
                  <a:pt x="1305394" y="569544"/>
                </a:lnTo>
                <a:lnTo>
                  <a:pt x="1278267" y="563194"/>
                </a:lnTo>
                <a:lnTo>
                  <a:pt x="1262430" y="554215"/>
                </a:lnTo>
                <a:lnTo>
                  <a:pt x="1257287" y="543953"/>
                </a:lnTo>
                <a:lnTo>
                  <a:pt x="1262430" y="533717"/>
                </a:lnTo>
                <a:lnTo>
                  <a:pt x="1278267" y="524738"/>
                </a:lnTo>
                <a:lnTo>
                  <a:pt x="1305394" y="518388"/>
                </a:lnTo>
                <a:lnTo>
                  <a:pt x="1344409" y="515962"/>
                </a:lnTo>
                <a:lnTo>
                  <a:pt x="1369733" y="518223"/>
                </a:lnTo>
                <a:lnTo>
                  <a:pt x="1391272" y="524548"/>
                </a:lnTo>
                <a:lnTo>
                  <a:pt x="1409115" y="534250"/>
                </a:lnTo>
                <a:lnTo>
                  <a:pt x="1423416" y="546684"/>
                </a:lnTo>
                <a:lnTo>
                  <a:pt x="1423416" y="520192"/>
                </a:lnTo>
                <a:lnTo>
                  <a:pt x="1373047" y="498208"/>
                </a:lnTo>
                <a:lnTo>
                  <a:pt x="1344409" y="495642"/>
                </a:lnTo>
                <a:lnTo>
                  <a:pt x="1298803" y="498881"/>
                </a:lnTo>
                <a:lnTo>
                  <a:pt x="1265072" y="508292"/>
                </a:lnTo>
                <a:lnTo>
                  <a:pt x="1244142" y="523455"/>
                </a:lnTo>
                <a:lnTo>
                  <a:pt x="1236954" y="543953"/>
                </a:lnTo>
                <a:lnTo>
                  <a:pt x="1244142" y="564464"/>
                </a:lnTo>
                <a:lnTo>
                  <a:pt x="1265072" y="579640"/>
                </a:lnTo>
                <a:lnTo>
                  <a:pt x="1298803" y="589051"/>
                </a:lnTo>
                <a:lnTo>
                  <a:pt x="1344409" y="592277"/>
                </a:lnTo>
                <a:lnTo>
                  <a:pt x="1373047" y="590194"/>
                </a:lnTo>
                <a:lnTo>
                  <a:pt x="1397673" y="584301"/>
                </a:lnTo>
                <a:lnTo>
                  <a:pt x="1418399" y="575208"/>
                </a:lnTo>
                <a:lnTo>
                  <a:pt x="1423085" y="571957"/>
                </a:lnTo>
                <a:lnTo>
                  <a:pt x="1435328" y="563486"/>
                </a:lnTo>
                <a:lnTo>
                  <a:pt x="1440192" y="573735"/>
                </a:lnTo>
                <a:lnTo>
                  <a:pt x="1443723" y="584339"/>
                </a:lnTo>
                <a:lnTo>
                  <a:pt x="1445869" y="595160"/>
                </a:lnTo>
                <a:lnTo>
                  <a:pt x="1446606" y="606031"/>
                </a:lnTo>
                <a:lnTo>
                  <a:pt x="1445780" y="617728"/>
                </a:lnTo>
                <a:lnTo>
                  <a:pt x="1443342" y="629348"/>
                </a:lnTo>
                <a:lnTo>
                  <a:pt x="1439265" y="640676"/>
                </a:lnTo>
                <a:lnTo>
                  <a:pt x="1433576" y="651510"/>
                </a:lnTo>
                <a:lnTo>
                  <a:pt x="1421104" y="641769"/>
                </a:lnTo>
                <a:lnTo>
                  <a:pt x="1421104" y="667219"/>
                </a:lnTo>
                <a:lnTo>
                  <a:pt x="1406906" y="678548"/>
                </a:lnTo>
                <a:lnTo>
                  <a:pt x="1389456" y="687349"/>
                </a:lnTo>
                <a:lnTo>
                  <a:pt x="1368653" y="693039"/>
                </a:lnTo>
                <a:lnTo>
                  <a:pt x="1344409" y="695058"/>
                </a:lnTo>
                <a:lnTo>
                  <a:pt x="1305394" y="692645"/>
                </a:lnTo>
                <a:lnTo>
                  <a:pt x="1278267" y="686295"/>
                </a:lnTo>
                <a:lnTo>
                  <a:pt x="1262430" y="677316"/>
                </a:lnTo>
                <a:lnTo>
                  <a:pt x="1257287" y="667054"/>
                </a:lnTo>
                <a:lnTo>
                  <a:pt x="1262430" y="656805"/>
                </a:lnTo>
                <a:lnTo>
                  <a:pt x="1278267" y="647852"/>
                </a:lnTo>
                <a:lnTo>
                  <a:pt x="1305394" y="641489"/>
                </a:lnTo>
                <a:lnTo>
                  <a:pt x="1344409" y="639076"/>
                </a:lnTo>
                <a:lnTo>
                  <a:pt x="1368653" y="641134"/>
                </a:lnTo>
                <a:lnTo>
                  <a:pt x="1389456" y="646887"/>
                </a:lnTo>
                <a:lnTo>
                  <a:pt x="1406906" y="655777"/>
                </a:lnTo>
                <a:lnTo>
                  <a:pt x="1421104" y="667219"/>
                </a:lnTo>
                <a:lnTo>
                  <a:pt x="1421104" y="641769"/>
                </a:lnTo>
                <a:lnTo>
                  <a:pt x="1371866" y="621118"/>
                </a:lnTo>
                <a:lnTo>
                  <a:pt x="1344409" y="618756"/>
                </a:lnTo>
                <a:lnTo>
                  <a:pt x="1298803" y="621995"/>
                </a:lnTo>
                <a:lnTo>
                  <a:pt x="1265072" y="631405"/>
                </a:lnTo>
                <a:lnTo>
                  <a:pt x="1244142" y="646569"/>
                </a:lnTo>
                <a:lnTo>
                  <a:pt x="1236954" y="667054"/>
                </a:lnTo>
                <a:lnTo>
                  <a:pt x="1244142" y="687565"/>
                </a:lnTo>
                <a:lnTo>
                  <a:pt x="1265072" y="702741"/>
                </a:lnTo>
                <a:lnTo>
                  <a:pt x="1298803" y="712152"/>
                </a:lnTo>
                <a:lnTo>
                  <a:pt x="1344409" y="715378"/>
                </a:lnTo>
                <a:lnTo>
                  <a:pt x="1372374" y="713066"/>
                </a:lnTo>
                <a:lnTo>
                  <a:pt x="1396492" y="706526"/>
                </a:lnTo>
                <a:lnTo>
                  <a:pt x="1416888" y="696417"/>
                </a:lnTo>
                <a:lnTo>
                  <a:pt x="1418640" y="695058"/>
                </a:lnTo>
                <a:lnTo>
                  <a:pt x="1433715" y="683387"/>
                </a:lnTo>
                <a:lnTo>
                  <a:pt x="1439341" y="694309"/>
                </a:lnTo>
                <a:lnTo>
                  <a:pt x="1443380" y="705700"/>
                </a:lnTo>
                <a:lnTo>
                  <a:pt x="1445793" y="717384"/>
                </a:lnTo>
                <a:lnTo>
                  <a:pt x="1446606" y="729119"/>
                </a:lnTo>
                <a:lnTo>
                  <a:pt x="1445780" y="740803"/>
                </a:lnTo>
                <a:lnTo>
                  <a:pt x="1443342" y="752424"/>
                </a:lnTo>
                <a:lnTo>
                  <a:pt x="1439278" y="763752"/>
                </a:lnTo>
                <a:lnTo>
                  <a:pt x="1433601" y="774598"/>
                </a:lnTo>
                <a:lnTo>
                  <a:pt x="1421104" y="764832"/>
                </a:lnTo>
                <a:lnTo>
                  <a:pt x="1421104" y="790308"/>
                </a:lnTo>
                <a:lnTo>
                  <a:pt x="1406918" y="801649"/>
                </a:lnTo>
                <a:lnTo>
                  <a:pt x="1389468" y="810437"/>
                </a:lnTo>
                <a:lnTo>
                  <a:pt x="1368653" y="816127"/>
                </a:lnTo>
                <a:lnTo>
                  <a:pt x="1344409" y="818146"/>
                </a:lnTo>
                <a:lnTo>
                  <a:pt x="1305394" y="815733"/>
                </a:lnTo>
                <a:lnTo>
                  <a:pt x="1278267" y="809371"/>
                </a:lnTo>
                <a:lnTo>
                  <a:pt x="1262430" y="800392"/>
                </a:lnTo>
                <a:lnTo>
                  <a:pt x="1257287" y="790117"/>
                </a:lnTo>
                <a:lnTo>
                  <a:pt x="1262430" y="779881"/>
                </a:lnTo>
                <a:lnTo>
                  <a:pt x="1278267" y="770915"/>
                </a:lnTo>
                <a:lnTo>
                  <a:pt x="1305394" y="764565"/>
                </a:lnTo>
                <a:lnTo>
                  <a:pt x="1344409" y="762139"/>
                </a:lnTo>
                <a:lnTo>
                  <a:pt x="1368653" y="764197"/>
                </a:lnTo>
                <a:lnTo>
                  <a:pt x="1389468" y="769950"/>
                </a:lnTo>
                <a:lnTo>
                  <a:pt x="1406918" y="778852"/>
                </a:lnTo>
                <a:lnTo>
                  <a:pt x="1421104" y="790308"/>
                </a:lnTo>
                <a:lnTo>
                  <a:pt x="1421104" y="764832"/>
                </a:lnTo>
                <a:lnTo>
                  <a:pt x="1371879" y="744194"/>
                </a:lnTo>
                <a:lnTo>
                  <a:pt x="1344409" y="741832"/>
                </a:lnTo>
                <a:lnTo>
                  <a:pt x="1298803" y="745070"/>
                </a:lnTo>
                <a:lnTo>
                  <a:pt x="1265072" y="754468"/>
                </a:lnTo>
                <a:lnTo>
                  <a:pt x="1244142" y="769632"/>
                </a:lnTo>
                <a:lnTo>
                  <a:pt x="1236954" y="790117"/>
                </a:lnTo>
                <a:lnTo>
                  <a:pt x="1244142" y="810641"/>
                </a:lnTo>
                <a:lnTo>
                  <a:pt x="1265072" y="825817"/>
                </a:lnTo>
                <a:lnTo>
                  <a:pt x="1298803" y="835240"/>
                </a:lnTo>
                <a:lnTo>
                  <a:pt x="1344409" y="838466"/>
                </a:lnTo>
                <a:lnTo>
                  <a:pt x="1372374" y="836142"/>
                </a:lnTo>
                <a:lnTo>
                  <a:pt x="1396492" y="829602"/>
                </a:lnTo>
                <a:lnTo>
                  <a:pt x="1416900" y="819505"/>
                </a:lnTo>
                <a:lnTo>
                  <a:pt x="1418640" y="818146"/>
                </a:lnTo>
                <a:lnTo>
                  <a:pt x="1433728" y="806475"/>
                </a:lnTo>
                <a:lnTo>
                  <a:pt x="1439354" y="817397"/>
                </a:lnTo>
                <a:lnTo>
                  <a:pt x="1443380" y="828789"/>
                </a:lnTo>
                <a:lnTo>
                  <a:pt x="1445793" y="840460"/>
                </a:lnTo>
                <a:lnTo>
                  <a:pt x="1446606" y="852195"/>
                </a:lnTo>
                <a:lnTo>
                  <a:pt x="1445869" y="863079"/>
                </a:lnTo>
                <a:lnTo>
                  <a:pt x="1443685" y="873899"/>
                </a:lnTo>
                <a:lnTo>
                  <a:pt x="1440091" y="884491"/>
                </a:lnTo>
                <a:lnTo>
                  <a:pt x="1435125" y="894702"/>
                </a:lnTo>
                <a:lnTo>
                  <a:pt x="1423225" y="886307"/>
                </a:lnTo>
                <a:lnTo>
                  <a:pt x="1423225" y="911072"/>
                </a:lnTo>
                <a:lnTo>
                  <a:pt x="1408950" y="923290"/>
                </a:lnTo>
                <a:lnTo>
                  <a:pt x="1391132" y="932815"/>
                </a:lnTo>
                <a:lnTo>
                  <a:pt x="1369644" y="939012"/>
                </a:lnTo>
                <a:lnTo>
                  <a:pt x="1344409" y="941222"/>
                </a:lnTo>
                <a:lnTo>
                  <a:pt x="1305394" y="938809"/>
                </a:lnTo>
                <a:lnTo>
                  <a:pt x="1278267" y="932446"/>
                </a:lnTo>
                <a:lnTo>
                  <a:pt x="1262430" y="923480"/>
                </a:lnTo>
                <a:lnTo>
                  <a:pt x="1257287" y="913218"/>
                </a:lnTo>
                <a:lnTo>
                  <a:pt x="1262430" y="902970"/>
                </a:lnTo>
                <a:lnTo>
                  <a:pt x="1278267" y="894003"/>
                </a:lnTo>
                <a:lnTo>
                  <a:pt x="1305394" y="887653"/>
                </a:lnTo>
                <a:lnTo>
                  <a:pt x="1344409" y="885228"/>
                </a:lnTo>
                <a:lnTo>
                  <a:pt x="1369644" y="887133"/>
                </a:lnTo>
                <a:lnTo>
                  <a:pt x="1391132" y="892441"/>
                </a:lnTo>
                <a:lnTo>
                  <a:pt x="1408950" y="900607"/>
                </a:lnTo>
                <a:lnTo>
                  <a:pt x="1423225" y="911072"/>
                </a:lnTo>
                <a:lnTo>
                  <a:pt x="1423225" y="886307"/>
                </a:lnTo>
                <a:lnTo>
                  <a:pt x="1372476" y="867067"/>
                </a:lnTo>
                <a:lnTo>
                  <a:pt x="1344409" y="864920"/>
                </a:lnTo>
                <a:lnTo>
                  <a:pt x="1298803" y="868159"/>
                </a:lnTo>
                <a:lnTo>
                  <a:pt x="1265072" y="877570"/>
                </a:lnTo>
                <a:lnTo>
                  <a:pt x="1244142" y="892733"/>
                </a:lnTo>
                <a:lnTo>
                  <a:pt x="1236954" y="913218"/>
                </a:lnTo>
                <a:lnTo>
                  <a:pt x="1244142" y="933729"/>
                </a:lnTo>
                <a:lnTo>
                  <a:pt x="1265072" y="948893"/>
                </a:lnTo>
                <a:lnTo>
                  <a:pt x="1298803" y="958303"/>
                </a:lnTo>
                <a:lnTo>
                  <a:pt x="1344409" y="961529"/>
                </a:lnTo>
                <a:lnTo>
                  <a:pt x="1373505" y="959053"/>
                </a:lnTo>
                <a:lnTo>
                  <a:pt x="1398473" y="952055"/>
                </a:lnTo>
                <a:lnTo>
                  <a:pt x="1419415" y="941222"/>
                </a:lnTo>
                <a:lnTo>
                  <a:pt x="1436420" y="927290"/>
                </a:lnTo>
                <a:lnTo>
                  <a:pt x="1440789" y="935583"/>
                </a:lnTo>
                <a:lnTo>
                  <a:pt x="1443990" y="944118"/>
                </a:lnTo>
                <a:lnTo>
                  <a:pt x="1445933" y="952804"/>
                </a:lnTo>
                <a:lnTo>
                  <a:pt x="1446593" y="961529"/>
                </a:lnTo>
                <a:lnTo>
                  <a:pt x="1440510" y="988631"/>
                </a:lnTo>
                <a:lnTo>
                  <a:pt x="1421841" y="1012850"/>
                </a:lnTo>
                <a:lnTo>
                  <a:pt x="1390002" y="1030262"/>
                </a:lnTo>
                <a:lnTo>
                  <a:pt x="1344409" y="1036929"/>
                </a:lnTo>
                <a:lnTo>
                  <a:pt x="1338795" y="1036929"/>
                </a:lnTo>
                <a:lnTo>
                  <a:pt x="1334249" y="1041463"/>
                </a:lnTo>
                <a:lnTo>
                  <a:pt x="1334249" y="1440954"/>
                </a:lnTo>
                <a:lnTo>
                  <a:pt x="234251" y="1440954"/>
                </a:lnTo>
                <a:lnTo>
                  <a:pt x="234251" y="918171"/>
                </a:lnTo>
                <a:lnTo>
                  <a:pt x="271094" y="914450"/>
                </a:lnTo>
                <a:lnTo>
                  <a:pt x="313436" y="901280"/>
                </a:lnTo>
                <a:lnTo>
                  <a:pt x="318147" y="898715"/>
                </a:lnTo>
                <a:lnTo>
                  <a:pt x="351777" y="880440"/>
                </a:lnTo>
                <a:lnTo>
                  <a:pt x="385191" y="852868"/>
                </a:lnTo>
                <a:lnTo>
                  <a:pt x="412762" y="819454"/>
                </a:lnTo>
                <a:lnTo>
                  <a:pt x="433603" y="781113"/>
                </a:lnTo>
                <a:lnTo>
                  <a:pt x="446773" y="738771"/>
                </a:lnTo>
                <a:lnTo>
                  <a:pt x="451370" y="693343"/>
                </a:lnTo>
                <a:lnTo>
                  <a:pt x="446773" y="647928"/>
                </a:lnTo>
                <a:lnTo>
                  <a:pt x="433603" y="605586"/>
                </a:lnTo>
                <a:lnTo>
                  <a:pt x="431050" y="600900"/>
                </a:lnTo>
                <a:lnTo>
                  <a:pt x="431050" y="693343"/>
                </a:lnTo>
                <a:lnTo>
                  <a:pt x="425615" y="740384"/>
                </a:lnTo>
                <a:lnTo>
                  <a:pt x="410133" y="783590"/>
                </a:lnTo>
                <a:lnTo>
                  <a:pt x="385864" y="821728"/>
                </a:lnTo>
                <a:lnTo>
                  <a:pt x="354037" y="853554"/>
                </a:lnTo>
                <a:lnTo>
                  <a:pt x="315912" y="877811"/>
                </a:lnTo>
                <a:lnTo>
                  <a:pt x="272707" y="893292"/>
                </a:lnTo>
                <a:lnTo>
                  <a:pt x="225679" y="898715"/>
                </a:lnTo>
                <a:lnTo>
                  <a:pt x="178638" y="893292"/>
                </a:lnTo>
                <a:lnTo>
                  <a:pt x="135445" y="877811"/>
                </a:lnTo>
                <a:lnTo>
                  <a:pt x="97307" y="853554"/>
                </a:lnTo>
                <a:lnTo>
                  <a:pt x="65481" y="821728"/>
                </a:lnTo>
                <a:lnTo>
                  <a:pt x="41224" y="783590"/>
                </a:lnTo>
                <a:lnTo>
                  <a:pt x="25742" y="740384"/>
                </a:lnTo>
                <a:lnTo>
                  <a:pt x="20320" y="693343"/>
                </a:lnTo>
                <a:lnTo>
                  <a:pt x="25742" y="646315"/>
                </a:lnTo>
                <a:lnTo>
                  <a:pt x="41224" y="603110"/>
                </a:lnTo>
                <a:lnTo>
                  <a:pt x="65481" y="564984"/>
                </a:lnTo>
                <a:lnTo>
                  <a:pt x="97307" y="533158"/>
                </a:lnTo>
                <a:lnTo>
                  <a:pt x="135445" y="508889"/>
                </a:lnTo>
                <a:lnTo>
                  <a:pt x="178638" y="493420"/>
                </a:lnTo>
                <a:lnTo>
                  <a:pt x="225679" y="487984"/>
                </a:lnTo>
                <a:lnTo>
                  <a:pt x="272707" y="493420"/>
                </a:lnTo>
                <a:lnTo>
                  <a:pt x="315912" y="508889"/>
                </a:lnTo>
                <a:lnTo>
                  <a:pt x="354037" y="533158"/>
                </a:lnTo>
                <a:lnTo>
                  <a:pt x="385864" y="564984"/>
                </a:lnTo>
                <a:lnTo>
                  <a:pt x="410133" y="603110"/>
                </a:lnTo>
                <a:lnTo>
                  <a:pt x="425615" y="646315"/>
                </a:lnTo>
                <a:lnTo>
                  <a:pt x="431050" y="693343"/>
                </a:lnTo>
                <a:lnTo>
                  <a:pt x="431050" y="600900"/>
                </a:lnTo>
                <a:lnTo>
                  <a:pt x="412762" y="567258"/>
                </a:lnTo>
                <a:lnTo>
                  <a:pt x="385191" y="533844"/>
                </a:lnTo>
                <a:lnTo>
                  <a:pt x="351777" y="506272"/>
                </a:lnTo>
                <a:lnTo>
                  <a:pt x="318147" y="487984"/>
                </a:lnTo>
                <a:lnTo>
                  <a:pt x="271094" y="472262"/>
                </a:lnTo>
                <a:lnTo>
                  <a:pt x="234251" y="468541"/>
                </a:lnTo>
                <a:lnTo>
                  <a:pt x="234251" y="20332"/>
                </a:lnTo>
                <a:lnTo>
                  <a:pt x="1334249" y="20332"/>
                </a:lnTo>
                <a:lnTo>
                  <a:pt x="1334249" y="418338"/>
                </a:lnTo>
                <a:lnTo>
                  <a:pt x="1338795" y="422897"/>
                </a:lnTo>
                <a:lnTo>
                  <a:pt x="1344409" y="422897"/>
                </a:lnTo>
                <a:lnTo>
                  <a:pt x="1390002" y="429539"/>
                </a:lnTo>
                <a:lnTo>
                  <a:pt x="1421841" y="446849"/>
                </a:lnTo>
                <a:lnTo>
                  <a:pt x="1440510" y="470928"/>
                </a:lnTo>
                <a:lnTo>
                  <a:pt x="1446606" y="497865"/>
                </a:lnTo>
                <a:lnTo>
                  <a:pt x="1446606" y="446544"/>
                </a:lnTo>
                <a:lnTo>
                  <a:pt x="1438325" y="435140"/>
                </a:lnTo>
                <a:lnTo>
                  <a:pt x="1403146" y="413435"/>
                </a:lnTo>
                <a:lnTo>
                  <a:pt x="1354569" y="403326"/>
                </a:lnTo>
                <a:lnTo>
                  <a:pt x="1354569" y="20332"/>
                </a:lnTo>
                <a:lnTo>
                  <a:pt x="1354569" y="4559"/>
                </a:lnTo>
                <a:lnTo>
                  <a:pt x="1350035" y="0"/>
                </a:lnTo>
                <a:lnTo>
                  <a:pt x="218478" y="0"/>
                </a:lnTo>
                <a:lnTo>
                  <a:pt x="213931" y="4559"/>
                </a:lnTo>
                <a:lnTo>
                  <a:pt x="213931" y="468858"/>
                </a:lnTo>
                <a:lnTo>
                  <a:pt x="180251" y="472262"/>
                </a:lnTo>
                <a:lnTo>
                  <a:pt x="137909" y="485432"/>
                </a:lnTo>
                <a:lnTo>
                  <a:pt x="99580" y="506272"/>
                </a:lnTo>
                <a:lnTo>
                  <a:pt x="66167" y="533844"/>
                </a:lnTo>
                <a:lnTo>
                  <a:pt x="38582" y="567258"/>
                </a:lnTo>
                <a:lnTo>
                  <a:pt x="17754" y="605586"/>
                </a:lnTo>
                <a:lnTo>
                  <a:pt x="4584" y="647928"/>
                </a:lnTo>
                <a:lnTo>
                  <a:pt x="0" y="693343"/>
                </a:lnTo>
                <a:lnTo>
                  <a:pt x="4584" y="738771"/>
                </a:lnTo>
                <a:lnTo>
                  <a:pt x="17754" y="781113"/>
                </a:lnTo>
                <a:lnTo>
                  <a:pt x="38582" y="819454"/>
                </a:lnTo>
                <a:lnTo>
                  <a:pt x="66167" y="852868"/>
                </a:lnTo>
                <a:lnTo>
                  <a:pt x="99580" y="880440"/>
                </a:lnTo>
                <a:lnTo>
                  <a:pt x="137909" y="901280"/>
                </a:lnTo>
                <a:lnTo>
                  <a:pt x="180251" y="914450"/>
                </a:lnTo>
                <a:lnTo>
                  <a:pt x="213931" y="917854"/>
                </a:lnTo>
                <a:lnTo>
                  <a:pt x="213931" y="1456728"/>
                </a:lnTo>
                <a:lnTo>
                  <a:pt x="218478" y="1461262"/>
                </a:lnTo>
                <a:lnTo>
                  <a:pt x="1350035" y="1461262"/>
                </a:lnTo>
                <a:lnTo>
                  <a:pt x="1354569" y="1456728"/>
                </a:lnTo>
                <a:lnTo>
                  <a:pt x="1354569" y="1440954"/>
                </a:lnTo>
                <a:lnTo>
                  <a:pt x="1354569" y="1056474"/>
                </a:lnTo>
                <a:lnTo>
                  <a:pt x="1404518" y="1046162"/>
                </a:lnTo>
                <a:lnTo>
                  <a:pt x="1439545" y="1024051"/>
                </a:lnTo>
                <a:lnTo>
                  <a:pt x="1460169" y="994410"/>
                </a:lnTo>
                <a:lnTo>
                  <a:pt x="1466938" y="961517"/>
                </a:lnTo>
                <a:lnTo>
                  <a:pt x="1465846" y="948270"/>
                </a:lnTo>
                <a:lnTo>
                  <a:pt x="1462608" y="935215"/>
                </a:lnTo>
                <a:lnTo>
                  <a:pt x="1459255" y="927290"/>
                </a:lnTo>
                <a:lnTo>
                  <a:pt x="1457261" y="922591"/>
                </a:lnTo>
                <a:lnTo>
                  <a:pt x="1449819" y="910628"/>
                </a:lnTo>
                <a:lnTo>
                  <a:pt x="1457337" y="896785"/>
                </a:lnTo>
                <a:lnTo>
                  <a:pt x="1458099" y="894702"/>
                </a:lnTo>
                <a:lnTo>
                  <a:pt x="1462684" y="882230"/>
                </a:lnTo>
                <a:lnTo>
                  <a:pt x="1465872" y="867270"/>
                </a:lnTo>
                <a:lnTo>
                  <a:pt x="1461960" y="820242"/>
                </a:lnTo>
                <a:lnTo>
                  <a:pt x="1447368" y="790676"/>
                </a:lnTo>
                <a:lnTo>
                  <a:pt x="1455889" y="776224"/>
                </a:lnTo>
                <a:lnTo>
                  <a:pt x="1456537" y="774598"/>
                </a:lnTo>
                <a:lnTo>
                  <a:pt x="1462011" y="760907"/>
                </a:lnTo>
                <a:lnTo>
                  <a:pt x="1465694" y="745096"/>
                </a:lnTo>
                <a:lnTo>
                  <a:pt x="1461947" y="697166"/>
                </a:lnTo>
                <a:lnTo>
                  <a:pt x="1447368" y="667600"/>
                </a:lnTo>
                <a:lnTo>
                  <a:pt x="1455889" y="653135"/>
                </a:lnTo>
                <a:lnTo>
                  <a:pt x="1456537" y="651510"/>
                </a:lnTo>
                <a:lnTo>
                  <a:pt x="1462011" y="637832"/>
                </a:lnTo>
                <a:lnTo>
                  <a:pt x="1465694" y="622007"/>
                </a:lnTo>
                <a:lnTo>
                  <a:pt x="1466938" y="606031"/>
                </a:lnTo>
                <a:lnTo>
                  <a:pt x="1465859" y="590956"/>
                </a:lnTo>
                <a:lnTo>
                  <a:pt x="1462646" y="576110"/>
                </a:lnTo>
                <a:lnTo>
                  <a:pt x="1457985" y="563486"/>
                </a:lnTo>
                <a:lnTo>
                  <a:pt x="1457337" y="561759"/>
                </a:lnTo>
                <a:lnTo>
                  <a:pt x="1449984" y="548144"/>
                </a:lnTo>
                <a:lnTo>
                  <a:pt x="1457439" y="536232"/>
                </a:lnTo>
                <a:lnTo>
                  <a:pt x="1459623" y="531050"/>
                </a:lnTo>
                <a:lnTo>
                  <a:pt x="1462722" y="523709"/>
                </a:lnTo>
                <a:lnTo>
                  <a:pt x="1465884" y="510832"/>
                </a:lnTo>
                <a:lnTo>
                  <a:pt x="1466938" y="497865"/>
                </a:lnTo>
                <a:close/>
              </a:path>
            </a:pathLst>
          </a:custGeom>
          <a:solidFill>
            <a:srgbClr val="636466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/>
          <p:nvPr/>
        </p:nvSpPr>
        <p:spPr>
          <a:xfrm>
            <a:off x="10302215" y="4189285"/>
            <a:ext cx="1358265" cy="1460500"/>
          </a:xfrm>
          <a:custGeom>
            <a:avLst/>
            <a:gdLst/>
            <a:ahLst/>
            <a:cxnLst/>
            <a:rect l="l" t="t" r="r" b="b"/>
            <a:pathLst>
              <a:path w="1358265" h="1460500">
                <a:moveTo>
                  <a:pt x="1248448" y="0"/>
                </a:moveTo>
                <a:lnTo>
                  <a:pt x="116890" y="0"/>
                </a:lnTo>
                <a:lnTo>
                  <a:pt x="112356" y="12700"/>
                </a:lnTo>
                <a:lnTo>
                  <a:pt x="112356" y="406400"/>
                </a:lnTo>
                <a:lnTo>
                  <a:pt x="63774" y="419100"/>
                </a:lnTo>
                <a:lnTo>
                  <a:pt x="28598" y="444500"/>
                </a:lnTo>
                <a:lnTo>
                  <a:pt x="7213" y="469900"/>
                </a:lnTo>
                <a:lnTo>
                  <a:pt x="0" y="508000"/>
                </a:lnTo>
                <a:lnTo>
                  <a:pt x="1046" y="520700"/>
                </a:lnTo>
                <a:lnTo>
                  <a:pt x="4203" y="533400"/>
                </a:lnTo>
                <a:lnTo>
                  <a:pt x="9494" y="546100"/>
                </a:lnTo>
                <a:lnTo>
                  <a:pt x="16941" y="558800"/>
                </a:lnTo>
                <a:lnTo>
                  <a:pt x="9590" y="571500"/>
                </a:lnTo>
                <a:lnTo>
                  <a:pt x="4289" y="584200"/>
                </a:lnTo>
                <a:lnTo>
                  <a:pt x="1079" y="596900"/>
                </a:lnTo>
                <a:lnTo>
                  <a:pt x="0" y="609600"/>
                </a:lnTo>
                <a:lnTo>
                  <a:pt x="1232" y="622300"/>
                </a:lnTo>
                <a:lnTo>
                  <a:pt x="4919" y="647700"/>
                </a:lnTo>
                <a:lnTo>
                  <a:pt x="11042" y="660400"/>
                </a:lnTo>
                <a:lnTo>
                  <a:pt x="19583" y="673100"/>
                </a:lnTo>
                <a:lnTo>
                  <a:pt x="11112" y="685800"/>
                </a:lnTo>
                <a:lnTo>
                  <a:pt x="4981" y="698500"/>
                </a:lnTo>
                <a:lnTo>
                  <a:pt x="1256" y="723900"/>
                </a:lnTo>
                <a:lnTo>
                  <a:pt x="0" y="736600"/>
                </a:lnTo>
                <a:lnTo>
                  <a:pt x="1232" y="749300"/>
                </a:lnTo>
                <a:lnTo>
                  <a:pt x="4916" y="762000"/>
                </a:lnTo>
                <a:lnTo>
                  <a:pt x="11031" y="787400"/>
                </a:lnTo>
                <a:lnTo>
                  <a:pt x="19558" y="800100"/>
                </a:lnTo>
                <a:lnTo>
                  <a:pt x="11101" y="812800"/>
                </a:lnTo>
                <a:lnTo>
                  <a:pt x="4978" y="825500"/>
                </a:lnTo>
                <a:lnTo>
                  <a:pt x="1255" y="838200"/>
                </a:lnTo>
                <a:lnTo>
                  <a:pt x="0" y="863600"/>
                </a:lnTo>
                <a:lnTo>
                  <a:pt x="1058" y="876300"/>
                </a:lnTo>
                <a:lnTo>
                  <a:pt x="4248" y="889000"/>
                </a:lnTo>
                <a:lnTo>
                  <a:pt x="9590" y="901700"/>
                </a:lnTo>
                <a:lnTo>
                  <a:pt x="17106" y="914400"/>
                </a:lnTo>
                <a:lnTo>
                  <a:pt x="9670" y="927100"/>
                </a:lnTo>
                <a:lnTo>
                  <a:pt x="4319" y="939800"/>
                </a:lnTo>
                <a:lnTo>
                  <a:pt x="1085" y="952500"/>
                </a:lnTo>
                <a:lnTo>
                  <a:pt x="0" y="965200"/>
                </a:lnTo>
                <a:lnTo>
                  <a:pt x="6759" y="1003300"/>
                </a:lnTo>
                <a:lnTo>
                  <a:pt x="27389" y="1028700"/>
                </a:lnTo>
                <a:lnTo>
                  <a:pt x="62413" y="1054100"/>
                </a:lnTo>
                <a:lnTo>
                  <a:pt x="112356" y="1066800"/>
                </a:lnTo>
                <a:lnTo>
                  <a:pt x="112356" y="1460500"/>
                </a:lnTo>
                <a:lnTo>
                  <a:pt x="1252994" y="1460500"/>
                </a:lnTo>
                <a:lnTo>
                  <a:pt x="1252994" y="1447800"/>
                </a:lnTo>
                <a:lnTo>
                  <a:pt x="132664" y="1447800"/>
                </a:lnTo>
                <a:lnTo>
                  <a:pt x="132664" y="1041400"/>
                </a:lnTo>
                <a:lnTo>
                  <a:pt x="76925" y="1041400"/>
                </a:lnTo>
                <a:lnTo>
                  <a:pt x="45086" y="1016000"/>
                </a:lnTo>
                <a:lnTo>
                  <a:pt x="26413" y="990600"/>
                </a:lnTo>
                <a:lnTo>
                  <a:pt x="20320" y="965200"/>
                </a:lnTo>
                <a:lnTo>
                  <a:pt x="20984" y="952500"/>
                </a:lnTo>
                <a:lnTo>
                  <a:pt x="22939" y="952500"/>
                </a:lnTo>
                <a:lnTo>
                  <a:pt x="26127" y="939800"/>
                </a:lnTo>
                <a:lnTo>
                  <a:pt x="30492" y="927100"/>
                </a:lnTo>
                <a:lnTo>
                  <a:pt x="57983" y="927100"/>
                </a:lnTo>
                <a:lnTo>
                  <a:pt x="43700" y="914400"/>
                </a:lnTo>
                <a:lnTo>
                  <a:pt x="57983" y="901700"/>
                </a:lnTo>
                <a:lnTo>
                  <a:pt x="31826" y="901700"/>
                </a:lnTo>
                <a:lnTo>
                  <a:pt x="26845" y="889000"/>
                </a:lnTo>
                <a:lnTo>
                  <a:pt x="23244" y="876300"/>
                </a:lnTo>
                <a:lnTo>
                  <a:pt x="21056" y="863600"/>
                </a:lnTo>
                <a:lnTo>
                  <a:pt x="20320" y="863600"/>
                </a:lnTo>
                <a:lnTo>
                  <a:pt x="21126" y="850900"/>
                </a:lnTo>
                <a:lnTo>
                  <a:pt x="23545" y="838200"/>
                </a:lnTo>
                <a:lnTo>
                  <a:pt x="27574" y="825500"/>
                </a:lnTo>
                <a:lnTo>
                  <a:pt x="33210" y="812800"/>
                </a:lnTo>
                <a:lnTo>
                  <a:pt x="60016" y="812800"/>
                </a:lnTo>
                <a:lnTo>
                  <a:pt x="45821" y="800100"/>
                </a:lnTo>
                <a:lnTo>
                  <a:pt x="60016" y="787400"/>
                </a:lnTo>
                <a:lnTo>
                  <a:pt x="77473" y="774700"/>
                </a:lnTo>
                <a:lnTo>
                  <a:pt x="27654" y="774700"/>
                </a:lnTo>
                <a:lnTo>
                  <a:pt x="23582" y="762000"/>
                </a:lnTo>
                <a:lnTo>
                  <a:pt x="21136" y="749300"/>
                </a:lnTo>
                <a:lnTo>
                  <a:pt x="20320" y="736600"/>
                </a:lnTo>
                <a:lnTo>
                  <a:pt x="21126" y="723900"/>
                </a:lnTo>
                <a:lnTo>
                  <a:pt x="23545" y="711200"/>
                </a:lnTo>
                <a:lnTo>
                  <a:pt x="27574" y="698500"/>
                </a:lnTo>
                <a:lnTo>
                  <a:pt x="33210" y="685800"/>
                </a:lnTo>
                <a:lnTo>
                  <a:pt x="60016" y="685800"/>
                </a:lnTo>
                <a:lnTo>
                  <a:pt x="45821" y="673100"/>
                </a:lnTo>
                <a:lnTo>
                  <a:pt x="60016" y="660400"/>
                </a:lnTo>
                <a:lnTo>
                  <a:pt x="33350" y="660400"/>
                </a:lnTo>
                <a:lnTo>
                  <a:pt x="27654" y="647700"/>
                </a:lnTo>
                <a:lnTo>
                  <a:pt x="23582" y="635000"/>
                </a:lnTo>
                <a:lnTo>
                  <a:pt x="21136" y="622300"/>
                </a:lnTo>
                <a:lnTo>
                  <a:pt x="20320" y="609600"/>
                </a:lnTo>
                <a:lnTo>
                  <a:pt x="21044" y="596900"/>
                </a:lnTo>
                <a:lnTo>
                  <a:pt x="23190" y="584200"/>
                </a:lnTo>
                <a:lnTo>
                  <a:pt x="26717" y="584200"/>
                </a:lnTo>
                <a:lnTo>
                  <a:pt x="31584" y="571500"/>
                </a:lnTo>
                <a:lnTo>
                  <a:pt x="75653" y="571500"/>
                </a:lnTo>
                <a:lnTo>
                  <a:pt x="57808" y="558800"/>
                </a:lnTo>
                <a:lnTo>
                  <a:pt x="43535" y="546100"/>
                </a:lnTo>
                <a:lnTo>
                  <a:pt x="57808" y="546100"/>
                </a:lnTo>
                <a:lnTo>
                  <a:pt x="75653" y="533400"/>
                </a:lnTo>
                <a:lnTo>
                  <a:pt x="26106" y="533400"/>
                </a:lnTo>
                <a:lnTo>
                  <a:pt x="22926" y="520700"/>
                </a:lnTo>
                <a:lnTo>
                  <a:pt x="20980" y="508000"/>
                </a:lnTo>
                <a:lnTo>
                  <a:pt x="20320" y="508000"/>
                </a:lnTo>
                <a:lnTo>
                  <a:pt x="26413" y="482600"/>
                </a:lnTo>
                <a:lnTo>
                  <a:pt x="45086" y="457200"/>
                </a:lnTo>
                <a:lnTo>
                  <a:pt x="76925" y="431800"/>
                </a:lnTo>
                <a:lnTo>
                  <a:pt x="128130" y="431800"/>
                </a:lnTo>
                <a:lnTo>
                  <a:pt x="132664" y="419100"/>
                </a:lnTo>
                <a:lnTo>
                  <a:pt x="132664" y="25400"/>
                </a:lnTo>
                <a:lnTo>
                  <a:pt x="1252994" y="25400"/>
                </a:lnTo>
                <a:lnTo>
                  <a:pt x="1252994" y="12700"/>
                </a:lnTo>
                <a:lnTo>
                  <a:pt x="1248448" y="0"/>
                </a:lnTo>
                <a:close/>
              </a:path>
              <a:path w="1358265" h="1460500">
                <a:moveTo>
                  <a:pt x="1252994" y="25400"/>
                </a:moveTo>
                <a:lnTo>
                  <a:pt x="1232674" y="25400"/>
                </a:lnTo>
                <a:lnTo>
                  <a:pt x="1232674" y="393700"/>
                </a:lnTo>
                <a:lnTo>
                  <a:pt x="1235151" y="406400"/>
                </a:lnTo>
                <a:lnTo>
                  <a:pt x="1320241" y="431800"/>
                </a:lnTo>
                <a:lnTo>
                  <a:pt x="1130096" y="508000"/>
                </a:lnTo>
                <a:lnTo>
                  <a:pt x="1127455" y="508000"/>
                </a:lnTo>
                <a:lnTo>
                  <a:pt x="1127442" y="520700"/>
                </a:lnTo>
                <a:lnTo>
                  <a:pt x="1130084" y="520700"/>
                </a:lnTo>
                <a:lnTo>
                  <a:pt x="1316202" y="596900"/>
                </a:lnTo>
                <a:lnTo>
                  <a:pt x="1130084" y="660400"/>
                </a:lnTo>
                <a:lnTo>
                  <a:pt x="1127442" y="673100"/>
                </a:lnTo>
                <a:lnTo>
                  <a:pt x="1130084" y="673100"/>
                </a:lnTo>
                <a:lnTo>
                  <a:pt x="1316202" y="749300"/>
                </a:lnTo>
                <a:lnTo>
                  <a:pt x="1130084" y="812800"/>
                </a:lnTo>
                <a:lnTo>
                  <a:pt x="1127455" y="825500"/>
                </a:lnTo>
                <a:lnTo>
                  <a:pt x="1130084" y="838200"/>
                </a:lnTo>
                <a:lnTo>
                  <a:pt x="1316367" y="901700"/>
                </a:lnTo>
                <a:lnTo>
                  <a:pt x="1133094" y="977900"/>
                </a:lnTo>
                <a:lnTo>
                  <a:pt x="1130376" y="977900"/>
                </a:lnTo>
                <a:lnTo>
                  <a:pt x="1130376" y="990600"/>
                </a:lnTo>
                <a:lnTo>
                  <a:pt x="1132700" y="990600"/>
                </a:lnTo>
                <a:lnTo>
                  <a:pt x="1232674" y="1028700"/>
                </a:lnTo>
                <a:lnTo>
                  <a:pt x="1232674" y="1447800"/>
                </a:lnTo>
                <a:lnTo>
                  <a:pt x="1252994" y="1447800"/>
                </a:lnTo>
                <a:lnTo>
                  <a:pt x="1252994" y="1028700"/>
                </a:lnTo>
                <a:lnTo>
                  <a:pt x="1250670" y="1016000"/>
                </a:lnTo>
                <a:lnTo>
                  <a:pt x="1166914" y="977900"/>
                </a:lnTo>
                <a:lnTo>
                  <a:pt x="1352715" y="914400"/>
                </a:lnTo>
                <a:lnTo>
                  <a:pt x="1355331" y="914400"/>
                </a:lnTo>
                <a:lnTo>
                  <a:pt x="1355331" y="901700"/>
                </a:lnTo>
                <a:lnTo>
                  <a:pt x="1352689" y="901700"/>
                </a:lnTo>
                <a:lnTo>
                  <a:pt x="1166583" y="825500"/>
                </a:lnTo>
                <a:lnTo>
                  <a:pt x="1352689" y="762000"/>
                </a:lnTo>
                <a:lnTo>
                  <a:pt x="1355331" y="749300"/>
                </a:lnTo>
                <a:lnTo>
                  <a:pt x="1352689" y="736600"/>
                </a:lnTo>
                <a:lnTo>
                  <a:pt x="1166583" y="673100"/>
                </a:lnTo>
                <a:lnTo>
                  <a:pt x="1352689" y="596900"/>
                </a:lnTo>
                <a:lnTo>
                  <a:pt x="1355331" y="596900"/>
                </a:lnTo>
                <a:lnTo>
                  <a:pt x="1355331" y="584200"/>
                </a:lnTo>
                <a:lnTo>
                  <a:pt x="1352689" y="584200"/>
                </a:lnTo>
                <a:lnTo>
                  <a:pt x="1166749" y="520700"/>
                </a:lnTo>
                <a:lnTo>
                  <a:pt x="1355521" y="444500"/>
                </a:lnTo>
                <a:lnTo>
                  <a:pt x="1358176" y="444500"/>
                </a:lnTo>
                <a:lnTo>
                  <a:pt x="1358239" y="431800"/>
                </a:lnTo>
                <a:lnTo>
                  <a:pt x="1355763" y="431800"/>
                </a:lnTo>
                <a:lnTo>
                  <a:pt x="1252994" y="381000"/>
                </a:lnTo>
                <a:lnTo>
                  <a:pt x="1252994" y="25400"/>
                </a:lnTo>
                <a:close/>
              </a:path>
              <a:path w="1358265" h="1460500">
                <a:moveTo>
                  <a:pt x="201852" y="889000"/>
                </a:moveTo>
                <a:lnTo>
                  <a:pt x="161522" y="889000"/>
                </a:lnTo>
                <a:lnTo>
                  <a:pt x="188653" y="901700"/>
                </a:lnTo>
                <a:lnTo>
                  <a:pt x="204500" y="914400"/>
                </a:lnTo>
                <a:lnTo>
                  <a:pt x="209651" y="914400"/>
                </a:lnTo>
                <a:lnTo>
                  <a:pt x="204500" y="927100"/>
                </a:lnTo>
                <a:lnTo>
                  <a:pt x="188653" y="939800"/>
                </a:lnTo>
                <a:lnTo>
                  <a:pt x="161522" y="939800"/>
                </a:lnTo>
                <a:lnTo>
                  <a:pt x="122516" y="952500"/>
                </a:lnTo>
                <a:lnTo>
                  <a:pt x="68451" y="952500"/>
                </a:lnTo>
                <a:lnTo>
                  <a:pt x="93420" y="965200"/>
                </a:lnTo>
                <a:lnTo>
                  <a:pt x="168115" y="965200"/>
                </a:lnTo>
                <a:lnTo>
                  <a:pt x="201852" y="952500"/>
                </a:lnTo>
                <a:lnTo>
                  <a:pt x="222784" y="939800"/>
                </a:lnTo>
                <a:lnTo>
                  <a:pt x="229971" y="914400"/>
                </a:lnTo>
                <a:lnTo>
                  <a:pt x="222784" y="901700"/>
                </a:lnTo>
                <a:lnTo>
                  <a:pt x="201852" y="889000"/>
                </a:lnTo>
                <a:close/>
              </a:path>
              <a:path w="1358265" h="1460500">
                <a:moveTo>
                  <a:pt x="57983" y="927100"/>
                </a:moveTo>
                <a:lnTo>
                  <a:pt x="30492" y="927100"/>
                </a:lnTo>
                <a:lnTo>
                  <a:pt x="47509" y="952500"/>
                </a:lnTo>
                <a:lnTo>
                  <a:pt x="122516" y="952500"/>
                </a:lnTo>
                <a:lnTo>
                  <a:pt x="97275" y="939800"/>
                </a:lnTo>
                <a:lnTo>
                  <a:pt x="75803" y="939800"/>
                </a:lnTo>
                <a:lnTo>
                  <a:pt x="57983" y="927100"/>
                </a:lnTo>
                <a:close/>
              </a:path>
              <a:path w="1358265" h="1460500">
                <a:moveTo>
                  <a:pt x="168115" y="876300"/>
                </a:moveTo>
                <a:lnTo>
                  <a:pt x="69961" y="876300"/>
                </a:lnTo>
                <a:lnTo>
                  <a:pt x="49075" y="889000"/>
                </a:lnTo>
                <a:lnTo>
                  <a:pt x="31826" y="901700"/>
                </a:lnTo>
                <a:lnTo>
                  <a:pt x="75803" y="901700"/>
                </a:lnTo>
                <a:lnTo>
                  <a:pt x="97275" y="889000"/>
                </a:lnTo>
                <a:lnTo>
                  <a:pt x="201852" y="889000"/>
                </a:lnTo>
                <a:lnTo>
                  <a:pt x="168115" y="876300"/>
                </a:lnTo>
                <a:close/>
              </a:path>
              <a:path w="1358265" h="1460500">
                <a:moveTo>
                  <a:pt x="77473" y="812800"/>
                </a:moveTo>
                <a:lnTo>
                  <a:pt x="33210" y="812800"/>
                </a:lnTo>
                <a:lnTo>
                  <a:pt x="50031" y="825500"/>
                </a:lnTo>
                <a:lnTo>
                  <a:pt x="70429" y="838200"/>
                </a:lnTo>
                <a:lnTo>
                  <a:pt x="168115" y="838200"/>
                </a:lnTo>
                <a:lnTo>
                  <a:pt x="201852" y="825500"/>
                </a:lnTo>
                <a:lnTo>
                  <a:pt x="98278" y="825500"/>
                </a:lnTo>
                <a:lnTo>
                  <a:pt x="77473" y="812800"/>
                </a:lnTo>
                <a:close/>
              </a:path>
              <a:path w="1358265" h="1460500">
                <a:moveTo>
                  <a:pt x="168115" y="749300"/>
                </a:moveTo>
                <a:lnTo>
                  <a:pt x="95056" y="749300"/>
                </a:lnTo>
                <a:lnTo>
                  <a:pt x="71042" y="762000"/>
                </a:lnTo>
                <a:lnTo>
                  <a:pt x="122516" y="762000"/>
                </a:lnTo>
                <a:lnTo>
                  <a:pt x="161522" y="774700"/>
                </a:lnTo>
                <a:lnTo>
                  <a:pt x="188653" y="774700"/>
                </a:lnTo>
                <a:lnTo>
                  <a:pt x="204500" y="787400"/>
                </a:lnTo>
                <a:lnTo>
                  <a:pt x="209651" y="800100"/>
                </a:lnTo>
                <a:lnTo>
                  <a:pt x="204500" y="800100"/>
                </a:lnTo>
                <a:lnTo>
                  <a:pt x="188653" y="812800"/>
                </a:lnTo>
                <a:lnTo>
                  <a:pt x="161522" y="825500"/>
                </a:lnTo>
                <a:lnTo>
                  <a:pt x="201852" y="825500"/>
                </a:lnTo>
                <a:lnTo>
                  <a:pt x="222784" y="812800"/>
                </a:lnTo>
                <a:lnTo>
                  <a:pt x="229971" y="800100"/>
                </a:lnTo>
                <a:lnTo>
                  <a:pt x="222784" y="774700"/>
                </a:lnTo>
                <a:lnTo>
                  <a:pt x="201852" y="762000"/>
                </a:lnTo>
                <a:lnTo>
                  <a:pt x="168115" y="749300"/>
                </a:lnTo>
                <a:close/>
              </a:path>
              <a:path w="1358265" h="1460500">
                <a:moveTo>
                  <a:pt x="122516" y="762000"/>
                </a:moveTo>
                <a:lnTo>
                  <a:pt x="50473" y="762000"/>
                </a:lnTo>
                <a:lnTo>
                  <a:pt x="33350" y="774700"/>
                </a:lnTo>
                <a:lnTo>
                  <a:pt x="98278" y="774700"/>
                </a:lnTo>
                <a:lnTo>
                  <a:pt x="122516" y="762000"/>
                </a:lnTo>
                <a:close/>
              </a:path>
              <a:path w="1358265" h="1460500">
                <a:moveTo>
                  <a:pt x="60016" y="685800"/>
                </a:moveTo>
                <a:lnTo>
                  <a:pt x="33210" y="685800"/>
                </a:lnTo>
                <a:lnTo>
                  <a:pt x="50034" y="698500"/>
                </a:lnTo>
                <a:lnTo>
                  <a:pt x="70438" y="711200"/>
                </a:lnTo>
                <a:lnTo>
                  <a:pt x="94555" y="723900"/>
                </a:lnTo>
                <a:lnTo>
                  <a:pt x="168115" y="723900"/>
                </a:lnTo>
                <a:lnTo>
                  <a:pt x="201852" y="711200"/>
                </a:lnTo>
                <a:lnTo>
                  <a:pt x="222784" y="698500"/>
                </a:lnTo>
                <a:lnTo>
                  <a:pt x="77473" y="698500"/>
                </a:lnTo>
                <a:lnTo>
                  <a:pt x="60016" y="685800"/>
                </a:lnTo>
                <a:close/>
              </a:path>
              <a:path w="1358265" h="1460500">
                <a:moveTo>
                  <a:pt x="222784" y="647700"/>
                </a:moveTo>
                <a:lnTo>
                  <a:pt x="188653" y="647700"/>
                </a:lnTo>
                <a:lnTo>
                  <a:pt x="204500" y="660400"/>
                </a:lnTo>
                <a:lnTo>
                  <a:pt x="209651" y="673100"/>
                </a:lnTo>
                <a:lnTo>
                  <a:pt x="204500" y="685800"/>
                </a:lnTo>
                <a:lnTo>
                  <a:pt x="188653" y="685800"/>
                </a:lnTo>
                <a:lnTo>
                  <a:pt x="161522" y="698500"/>
                </a:lnTo>
                <a:lnTo>
                  <a:pt x="222784" y="698500"/>
                </a:lnTo>
                <a:lnTo>
                  <a:pt x="229971" y="673100"/>
                </a:lnTo>
                <a:lnTo>
                  <a:pt x="222784" y="647700"/>
                </a:lnTo>
                <a:close/>
              </a:path>
              <a:path w="1358265" h="1460500">
                <a:moveTo>
                  <a:pt x="168115" y="622300"/>
                </a:moveTo>
                <a:lnTo>
                  <a:pt x="95061" y="622300"/>
                </a:lnTo>
                <a:lnTo>
                  <a:pt x="71046" y="635000"/>
                </a:lnTo>
                <a:lnTo>
                  <a:pt x="50475" y="647700"/>
                </a:lnTo>
                <a:lnTo>
                  <a:pt x="33350" y="660400"/>
                </a:lnTo>
                <a:lnTo>
                  <a:pt x="60016" y="660400"/>
                </a:lnTo>
                <a:lnTo>
                  <a:pt x="77473" y="647700"/>
                </a:lnTo>
                <a:lnTo>
                  <a:pt x="222784" y="647700"/>
                </a:lnTo>
                <a:lnTo>
                  <a:pt x="201852" y="635000"/>
                </a:lnTo>
                <a:lnTo>
                  <a:pt x="168115" y="622300"/>
                </a:lnTo>
                <a:close/>
              </a:path>
              <a:path w="1358265" h="1460500">
                <a:moveTo>
                  <a:pt x="212318" y="520700"/>
                </a:moveTo>
                <a:lnTo>
                  <a:pt x="161522" y="520700"/>
                </a:lnTo>
                <a:lnTo>
                  <a:pt x="188653" y="533400"/>
                </a:lnTo>
                <a:lnTo>
                  <a:pt x="204500" y="533400"/>
                </a:lnTo>
                <a:lnTo>
                  <a:pt x="209651" y="546100"/>
                </a:lnTo>
                <a:lnTo>
                  <a:pt x="204500" y="558800"/>
                </a:lnTo>
                <a:lnTo>
                  <a:pt x="188653" y="571500"/>
                </a:lnTo>
                <a:lnTo>
                  <a:pt x="31584" y="571500"/>
                </a:lnTo>
                <a:lnTo>
                  <a:pt x="48525" y="584200"/>
                </a:lnTo>
                <a:lnTo>
                  <a:pt x="69249" y="584200"/>
                </a:lnTo>
                <a:lnTo>
                  <a:pt x="93874" y="596900"/>
                </a:lnTo>
                <a:lnTo>
                  <a:pt x="168115" y="596900"/>
                </a:lnTo>
                <a:lnTo>
                  <a:pt x="201852" y="584200"/>
                </a:lnTo>
                <a:lnTo>
                  <a:pt x="222784" y="571500"/>
                </a:lnTo>
                <a:lnTo>
                  <a:pt x="229971" y="546100"/>
                </a:lnTo>
                <a:lnTo>
                  <a:pt x="222784" y="533400"/>
                </a:lnTo>
                <a:lnTo>
                  <a:pt x="212318" y="520700"/>
                </a:lnTo>
                <a:close/>
              </a:path>
              <a:path w="1358265" h="1460500">
                <a:moveTo>
                  <a:pt x="201852" y="508000"/>
                </a:moveTo>
                <a:lnTo>
                  <a:pt x="68948" y="508000"/>
                </a:lnTo>
                <a:lnTo>
                  <a:pt x="47807" y="520700"/>
                </a:lnTo>
                <a:lnTo>
                  <a:pt x="30467" y="533400"/>
                </a:lnTo>
                <a:lnTo>
                  <a:pt x="75653" y="533400"/>
                </a:lnTo>
                <a:lnTo>
                  <a:pt x="97185" y="520700"/>
                </a:lnTo>
                <a:lnTo>
                  <a:pt x="212318" y="520700"/>
                </a:lnTo>
                <a:lnTo>
                  <a:pt x="201852" y="508000"/>
                </a:lnTo>
                <a:close/>
              </a:path>
              <a:path w="1358265" h="1460500">
                <a:moveTo>
                  <a:pt x="122516" y="495300"/>
                </a:moveTo>
                <a:lnTo>
                  <a:pt x="93860" y="508000"/>
                </a:lnTo>
                <a:lnTo>
                  <a:pt x="168115" y="508000"/>
                </a:lnTo>
                <a:lnTo>
                  <a:pt x="122516" y="495300"/>
                </a:lnTo>
                <a:close/>
              </a:path>
            </a:pathLst>
          </a:custGeom>
          <a:solidFill>
            <a:srgbClr val="636466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/>
          <p:nvPr/>
        </p:nvSpPr>
        <p:spPr>
          <a:xfrm>
            <a:off x="10178669" y="4610341"/>
            <a:ext cx="0" cy="599440"/>
          </a:xfrm>
          <a:custGeom>
            <a:avLst/>
            <a:gdLst/>
            <a:ahLst/>
            <a:cxnLst/>
            <a:rect l="l" t="t" r="r" b="b"/>
            <a:pathLst>
              <a:path h="599439">
                <a:moveTo>
                  <a:pt x="0" y="0"/>
                </a:moveTo>
                <a:lnTo>
                  <a:pt x="0" y="599439"/>
                </a:lnTo>
              </a:path>
            </a:pathLst>
          </a:custGeom>
          <a:ln w="25400">
            <a:solidFill>
              <a:srgbClr val="636466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/>
          <p:nvPr/>
        </p:nvSpPr>
        <p:spPr>
          <a:xfrm>
            <a:off x="10259948" y="4610341"/>
            <a:ext cx="0" cy="599440"/>
          </a:xfrm>
          <a:custGeom>
            <a:avLst/>
            <a:gdLst/>
            <a:ahLst/>
            <a:cxnLst/>
            <a:rect l="l" t="t" r="r" b="b"/>
            <a:pathLst>
              <a:path h="599439">
                <a:moveTo>
                  <a:pt x="0" y="0"/>
                </a:moveTo>
                <a:lnTo>
                  <a:pt x="0" y="599439"/>
                </a:lnTo>
              </a:path>
            </a:pathLst>
          </a:custGeom>
          <a:ln w="25400">
            <a:solidFill>
              <a:srgbClr val="636466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" name="object 6"/>
          <p:cNvSpPr txBox="1"/>
          <p:nvPr/>
        </p:nvSpPr>
        <p:spPr>
          <a:xfrm>
            <a:off x="7957821" y="565150"/>
            <a:ext cx="1269365" cy="19749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1200" spc="40" dirty="0">
                <a:latin typeface="Microsoft Sans Serif"/>
                <a:cs typeface="Microsoft Sans Serif"/>
              </a:rPr>
              <a:t>Transformadores</a:t>
            </a:r>
            <a:endParaRPr sz="1200">
              <a:latin typeface="Microsoft Sans Serif"/>
              <a:cs typeface="Microsoft Sans Serif"/>
            </a:endParaRPr>
          </a:p>
        </p:txBody>
      </p:sp>
      <p:sp>
        <p:nvSpPr>
          <p:cNvPr id="16" name="object 16"/>
          <p:cNvSpPr txBox="1">
            <a:spLocks noGrp="1"/>
          </p:cNvSpPr>
          <p:nvPr>
            <p:ph type="sldNum" sz="quarter" idx="7"/>
          </p:nvPr>
        </p:nvSpPr>
        <p:spPr>
          <a:xfrm>
            <a:off x="19020783" y="9462820"/>
            <a:ext cx="577061" cy="207749"/>
          </a:xfrm>
          <a:prstGeom prst="rect">
            <a:avLst/>
          </a:prstGeom>
        </p:spPr>
        <p:txBody>
          <a:bodyPr vert="horz" wrap="square" lIns="0" tIns="22860" rIns="0" bIns="0" rtlCol="0">
            <a:spAutoFit/>
          </a:bodyPr>
          <a:lstStyle/>
          <a:p>
            <a:pPr marL="38100">
              <a:spcBef>
                <a:spcPts val="180"/>
              </a:spcBef>
            </a:pPr>
            <a:fld id="{81D60167-4931-47E6-BA6A-407CBD079E47}" type="slidenum">
              <a:rPr spc="15" dirty="0"/>
              <a:pPr marL="38100">
                <a:spcBef>
                  <a:spcPts val="180"/>
                </a:spcBef>
              </a:pPr>
              <a:t>47</a:t>
            </a:fld>
            <a:endParaRPr spc="15" dirty="0"/>
          </a:p>
        </p:txBody>
      </p:sp>
      <p:sp>
        <p:nvSpPr>
          <p:cNvPr id="7" name="object 7"/>
          <p:cNvSpPr txBox="1"/>
          <p:nvPr/>
        </p:nvSpPr>
        <p:spPr>
          <a:xfrm>
            <a:off x="7957795" y="1875789"/>
            <a:ext cx="4335145" cy="18542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311785">
              <a:lnSpc>
                <a:spcPct val="126299"/>
              </a:lnSpc>
              <a:spcBef>
                <a:spcPts val="100"/>
              </a:spcBef>
            </a:pPr>
            <a:r>
              <a:rPr sz="950" b="1" spc="25" dirty="0">
                <a:latin typeface="Arial"/>
                <a:cs typeface="Arial"/>
              </a:rPr>
              <a:t>Transformadores</a:t>
            </a:r>
            <a:r>
              <a:rPr sz="950" spc="25" dirty="0">
                <a:latin typeface="Microsoft Sans Serif"/>
                <a:cs typeface="Microsoft Sans Serif"/>
              </a:rPr>
              <a:t>.son.dispositivos.electromagnéticos.que.transfieren. </a:t>
            </a:r>
            <a:r>
              <a:rPr sz="950" spc="-240" dirty="0">
                <a:latin typeface="Microsoft Sans Serif"/>
                <a:cs typeface="Microsoft Sans Serif"/>
              </a:rPr>
              <a:t> </a:t>
            </a:r>
            <a:r>
              <a:rPr sz="950" spc="25" dirty="0">
                <a:latin typeface="Microsoft Sans Serif"/>
                <a:cs typeface="Microsoft Sans Serif"/>
              </a:rPr>
              <a:t>energía.eléctrica.de.un.circuito.a.otro.por.</a:t>
            </a:r>
            <a:r>
              <a:rPr sz="950" b="1" spc="25" dirty="0">
                <a:latin typeface="Arial"/>
                <a:cs typeface="Arial"/>
              </a:rPr>
              <a:t>inducción</a:t>
            </a:r>
            <a:r>
              <a:rPr sz="950" b="1" spc="-25" dirty="0">
                <a:latin typeface="Arial"/>
                <a:cs typeface="Arial"/>
              </a:rPr>
              <a:t> </a:t>
            </a:r>
            <a:r>
              <a:rPr sz="950" b="1" spc="60" dirty="0">
                <a:latin typeface="Arial"/>
                <a:cs typeface="Arial"/>
              </a:rPr>
              <a:t>mutua</a:t>
            </a:r>
            <a:endParaRPr sz="950">
              <a:latin typeface="Arial"/>
              <a:cs typeface="Arial"/>
            </a:endParaRPr>
          </a:p>
          <a:p>
            <a:pPr marL="12700" marR="5080">
              <a:lnSpc>
                <a:spcPct val="126299"/>
              </a:lnSpc>
            </a:pPr>
            <a:r>
              <a:rPr sz="950" spc="30" dirty="0">
                <a:latin typeface="Microsoft Sans Serif"/>
                <a:cs typeface="Microsoft Sans Serif"/>
              </a:rPr>
              <a:t>..Un.transformador.monofásico.tiene.dos.bobinas,.un. </a:t>
            </a:r>
            <a:r>
              <a:rPr sz="950" b="1" spc="20" dirty="0">
                <a:latin typeface="Arial"/>
                <a:cs typeface="Arial"/>
              </a:rPr>
              <a:t>primario</a:t>
            </a:r>
            <a:r>
              <a:rPr sz="950" spc="20" dirty="0">
                <a:latin typeface="Microsoft Sans Serif"/>
                <a:cs typeface="Microsoft Sans Serif"/>
              </a:rPr>
              <a:t>.y.a. </a:t>
            </a:r>
            <a:r>
              <a:rPr sz="950" spc="25" dirty="0">
                <a:latin typeface="Microsoft Sans Serif"/>
                <a:cs typeface="Microsoft Sans Serif"/>
              </a:rPr>
              <a:t> </a:t>
            </a:r>
            <a:r>
              <a:rPr sz="950" b="1" spc="20" dirty="0">
                <a:latin typeface="Arial"/>
                <a:cs typeface="Arial"/>
              </a:rPr>
              <a:t>secundario</a:t>
            </a:r>
            <a:r>
              <a:rPr sz="950" spc="20" dirty="0">
                <a:latin typeface="Microsoft Sans Serif"/>
                <a:cs typeface="Microsoft Sans Serif"/>
              </a:rPr>
              <a:t>..La.inducción.mutua.es.la.transferencia.de. </a:t>
            </a:r>
            <a:r>
              <a:rPr sz="950" spc="25" dirty="0">
                <a:latin typeface="Microsoft Sans Serif"/>
                <a:cs typeface="Microsoft Sans Serif"/>
              </a:rPr>
              <a:t> </a:t>
            </a:r>
            <a:r>
              <a:rPr sz="950" spc="20" dirty="0">
                <a:latin typeface="Microsoft Sans Serif"/>
                <a:cs typeface="Microsoft Sans Serif"/>
              </a:rPr>
              <a:t>energía.eléctrica.del.primario.al.secundario.a.través.de. </a:t>
            </a:r>
            <a:r>
              <a:rPr sz="950" spc="25" dirty="0">
                <a:latin typeface="Microsoft Sans Serif"/>
                <a:cs typeface="Microsoft Sans Serif"/>
              </a:rPr>
              <a:t> </a:t>
            </a:r>
            <a:r>
              <a:rPr sz="950" spc="20" dirty="0">
                <a:latin typeface="Microsoft Sans Serif"/>
                <a:cs typeface="Microsoft Sans Serif"/>
              </a:rPr>
              <a:t>campos.magnéticos...Por.ejemplo,.en.la.siguiente.una.una.fase. </a:t>
            </a:r>
            <a:r>
              <a:rPr sz="950" spc="25" dirty="0">
                <a:latin typeface="Microsoft Sans Serif"/>
                <a:cs typeface="Microsoft Sans Serif"/>
              </a:rPr>
              <a:t> circuito.del.transformador..El.generador.CA.proporciona.energía.eléctrica. </a:t>
            </a:r>
            <a:r>
              <a:rPr sz="950" spc="30" dirty="0">
                <a:latin typeface="Microsoft Sans Serif"/>
                <a:cs typeface="Microsoft Sans Serif"/>
              </a:rPr>
              <a:t> a.la.bobina.primaria..El.campo.magnético.producido.por.la.bobina.primaria.  </a:t>
            </a:r>
            <a:r>
              <a:rPr sz="950" spc="25" dirty="0">
                <a:latin typeface="Microsoft Sans Serif"/>
                <a:cs typeface="Microsoft Sans Serif"/>
              </a:rPr>
              <a:t>induce.un.voltaje.en.la.bobina.secundaria,.que.suministra.energía. </a:t>
            </a:r>
            <a:r>
              <a:rPr sz="950" spc="30" dirty="0">
                <a:latin typeface="Microsoft Sans Serif"/>
                <a:cs typeface="Microsoft Sans Serif"/>
              </a:rPr>
              <a:t> </a:t>
            </a:r>
            <a:r>
              <a:rPr sz="950" spc="15" dirty="0">
                <a:latin typeface="Microsoft Sans Serif"/>
                <a:cs typeface="Microsoft Sans Serif"/>
              </a:rPr>
              <a:t>a.una.carga.</a:t>
            </a:r>
            <a:endParaRPr sz="950">
              <a:latin typeface="Microsoft Sans Serif"/>
              <a:cs typeface="Microsoft Sans Serif"/>
            </a:endParaRPr>
          </a:p>
        </p:txBody>
      </p:sp>
      <p:sp>
        <p:nvSpPr>
          <p:cNvPr id="8" name="object 8"/>
          <p:cNvSpPr txBox="1"/>
          <p:nvPr/>
        </p:nvSpPr>
        <p:spPr>
          <a:xfrm>
            <a:off x="9291031" y="3986669"/>
            <a:ext cx="1908175" cy="112851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650" spc="25" dirty="0">
                <a:latin typeface="Microsoft Sans Serif"/>
                <a:cs typeface="Microsoft Sans Serif"/>
              </a:rPr>
              <a:t>Transformador</a:t>
            </a:r>
            <a:r>
              <a:rPr sz="650" spc="-5" dirty="0">
                <a:latin typeface="Microsoft Sans Serif"/>
                <a:cs typeface="Microsoft Sans Serif"/>
              </a:rPr>
              <a:t> </a:t>
            </a:r>
            <a:r>
              <a:rPr sz="650" spc="20" dirty="0">
                <a:latin typeface="Microsoft Sans Serif"/>
                <a:cs typeface="Microsoft Sans Serif"/>
              </a:rPr>
              <a:t>monofásico</a:t>
            </a:r>
            <a:r>
              <a:rPr sz="650" dirty="0">
                <a:latin typeface="Microsoft Sans Serif"/>
                <a:cs typeface="Microsoft Sans Serif"/>
              </a:rPr>
              <a:t> </a:t>
            </a:r>
            <a:r>
              <a:rPr sz="650" spc="15" dirty="0">
                <a:latin typeface="Microsoft Sans Serif"/>
                <a:cs typeface="Microsoft Sans Serif"/>
              </a:rPr>
              <a:t>con</a:t>
            </a:r>
            <a:r>
              <a:rPr sz="650" dirty="0">
                <a:latin typeface="Microsoft Sans Serif"/>
                <a:cs typeface="Microsoft Sans Serif"/>
              </a:rPr>
              <a:t> </a:t>
            </a:r>
            <a:r>
              <a:rPr sz="650" spc="20" dirty="0">
                <a:latin typeface="Microsoft Sans Serif"/>
                <a:cs typeface="Microsoft Sans Serif"/>
              </a:rPr>
              <a:t>núcleo</a:t>
            </a:r>
            <a:r>
              <a:rPr sz="650" dirty="0">
                <a:latin typeface="Microsoft Sans Serif"/>
                <a:cs typeface="Microsoft Sans Serif"/>
              </a:rPr>
              <a:t> </a:t>
            </a:r>
            <a:r>
              <a:rPr sz="650" spc="20" dirty="0">
                <a:latin typeface="Microsoft Sans Serif"/>
                <a:cs typeface="Microsoft Sans Serif"/>
              </a:rPr>
              <a:t>de</a:t>
            </a:r>
            <a:r>
              <a:rPr sz="650" spc="-5" dirty="0">
                <a:latin typeface="Microsoft Sans Serif"/>
                <a:cs typeface="Microsoft Sans Serif"/>
              </a:rPr>
              <a:t> </a:t>
            </a:r>
            <a:r>
              <a:rPr sz="650" spc="30" dirty="0">
                <a:latin typeface="Microsoft Sans Serif"/>
                <a:cs typeface="Microsoft Sans Serif"/>
              </a:rPr>
              <a:t>hierro</a:t>
            </a:r>
            <a:endParaRPr sz="650">
              <a:latin typeface="Microsoft Sans Serif"/>
              <a:cs typeface="Microsoft Sans Serif"/>
            </a:endParaRPr>
          </a:p>
        </p:txBody>
      </p:sp>
      <p:sp>
        <p:nvSpPr>
          <p:cNvPr id="9" name="object 9"/>
          <p:cNvSpPr txBox="1"/>
          <p:nvPr/>
        </p:nvSpPr>
        <p:spPr>
          <a:xfrm>
            <a:off x="9424101" y="4693044"/>
            <a:ext cx="436880" cy="27699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algn="ctr">
              <a:spcBef>
                <a:spcPts val="100"/>
              </a:spcBef>
            </a:pPr>
            <a:r>
              <a:rPr sz="800" spc="30" dirty="0">
                <a:latin typeface="Microsoft Sans Serif"/>
                <a:cs typeface="Microsoft Sans Serif"/>
              </a:rPr>
              <a:t>Primario</a:t>
            </a:r>
            <a:endParaRPr sz="800">
              <a:latin typeface="Microsoft Sans Serif"/>
              <a:cs typeface="Microsoft Sans Serif"/>
            </a:endParaRPr>
          </a:p>
          <a:p>
            <a:pPr marL="14604" algn="ctr">
              <a:spcBef>
                <a:spcPts val="540"/>
              </a:spcBef>
            </a:pPr>
            <a:r>
              <a:rPr sz="500" spc="15" dirty="0">
                <a:latin typeface="Microsoft Sans Serif"/>
                <a:cs typeface="Microsoft Sans Serif"/>
              </a:rPr>
              <a:t>Bobina</a:t>
            </a:r>
            <a:endParaRPr sz="500">
              <a:latin typeface="Microsoft Sans Serif"/>
              <a:cs typeface="Microsoft Sans Serif"/>
            </a:endParaRPr>
          </a:p>
        </p:txBody>
      </p:sp>
      <p:sp>
        <p:nvSpPr>
          <p:cNvPr id="10" name="object 10"/>
          <p:cNvSpPr txBox="1"/>
          <p:nvPr/>
        </p:nvSpPr>
        <p:spPr>
          <a:xfrm>
            <a:off x="7957809" y="4778892"/>
            <a:ext cx="577850" cy="120546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700" spc="15" dirty="0">
                <a:latin typeface="Microsoft Sans Serif"/>
                <a:cs typeface="Microsoft Sans Serif"/>
              </a:rPr>
              <a:t>Fuente</a:t>
            </a:r>
            <a:r>
              <a:rPr sz="700" spc="-40" dirty="0">
                <a:latin typeface="Microsoft Sans Serif"/>
                <a:cs typeface="Microsoft Sans Serif"/>
              </a:rPr>
              <a:t> </a:t>
            </a:r>
            <a:r>
              <a:rPr sz="700" spc="20" dirty="0">
                <a:latin typeface="Microsoft Sans Serif"/>
                <a:cs typeface="Microsoft Sans Serif"/>
              </a:rPr>
              <a:t>de</a:t>
            </a:r>
            <a:r>
              <a:rPr sz="700" spc="-40" dirty="0">
                <a:latin typeface="Microsoft Sans Serif"/>
                <a:cs typeface="Microsoft Sans Serif"/>
              </a:rPr>
              <a:t> </a:t>
            </a:r>
            <a:r>
              <a:rPr sz="700" spc="-45" dirty="0">
                <a:latin typeface="Microsoft Sans Serif"/>
                <a:cs typeface="Microsoft Sans Serif"/>
              </a:rPr>
              <a:t>CA</a:t>
            </a:r>
            <a:endParaRPr sz="700">
              <a:latin typeface="Microsoft Sans Serif"/>
              <a:cs typeface="Microsoft Sans Serif"/>
            </a:endParaRPr>
          </a:p>
        </p:txBody>
      </p:sp>
      <p:sp>
        <p:nvSpPr>
          <p:cNvPr id="11" name="object 11"/>
          <p:cNvSpPr txBox="1"/>
          <p:nvPr/>
        </p:nvSpPr>
        <p:spPr>
          <a:xfrm>
            <a:off x="10570733" y="4707022"/>
            <a:ext cx="595630" cy="284693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algn="ctr">
              <a:spcBef>
                <a:spcPts val="100"/>
              </a:spcBef>
            </a:pPr>
            <a:r>
              <a:rPr sz="850" spc="15" dirty="0">
                <a:latin typeface="Microsoft Sans Serif"/>
                <a:cs typeface="Microsoft Sans Serif"/>
              </a:rPr>
              <a:t>Secundario</a:t>
            </a:r>
            <a:endParaRPr sz="850">
              <a:latin typeface="Microsoft Sans Serif"/>
              <a:cs typeface="Microsoft Sans Serif"/>
            </a:endParaRPr>
          </a:p>
          <a:p>
            <a:pPr marL="20955" algn="ctr">
              <a:spcBef>
                <a:spcPts val="530"/>
              </a:spcBef>
            </a:pPr>
            <a:r>
              <a:rPr sz="500" spc="15" dirty="0">
                <a:latin typeface="Microsoft Sans Serif"/>
                <a:cs typeface="Microsoft Sans Serif"/>
              </a:rPr>
              <a:t>Bobina</a:t>
            </a:r>
            <a:endParaRPr sz="500">
              <a:latin typeface="Microsoft Sans Serif"/>
              <a:cs typeface="Microsoft Sans Serif"/>
            </a:endParaRPr>
          </a:p>
        </p:txBody>
      </p:sp>
      <p:sp>
        <p:nvSpPr>
          <p:cNvPr id="12" name="object 12"/>
          <p:cNvSpPr txBox="1"/>
          <p:nvPr/>
        </p:nvSpPr>
        <p:spPr>
          <a:xfrm>
            <a:off x="11717009" y="4792856"/>
            <a:ext cx="290830" cy="1282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750" spc="5" dirty="0">
                <a:latin typeface="Microsoft Sans Serif"/>
                <a:cs typeface="Microsoft Sans Serif"/>
              </a:rPr>
              <a:t>Carga</a:t>
            </a:r>
            <a:endParaRPr sz="750">
              <a:latin typeface="Microsoft Sans Serif"/>
              <a:cs typeface="Microsoft Sans Serif"/>
            </a:endParaRPr>
          </a:p>
        </p:txBody>
      </p:sp>
      <p:sp>
        <p:nvSpPr>
          <p:cNvPr id="13" name="object 13"/>
          <p:cNvSpPr txBox="1"/>
          <p:nvPr/>
        </p:nvSpPr>
        <p:spPr>
          <a:xfrm>
            <a:off x="7957810" y="5852159"/>
            <a:ext cx="4332605" cy="5740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>
              <a:lnSpc>
                <a:spcPct val="133300"/>
              </a:lnSpc>
              <a:spcBef>
                <a:spcPts val="100"/>
              </a:spcBef>
            </a:pPr>
            <a:r>
              <a:rPr sz="900" spc="-5" dirty="0">
                <a:latin typeface="Microsoft Sans Serif"/>
                <a:cs typeface="Microsoft Sans Serif"/>
              </a:rPr>
              <a:t>Los</a:t>
            </a:r>
            <a:r>
              <a:rPr sz="900" spc="-55" dirty="0">
                <a:latin typeface="Microsoft Sans Serif"/>
                <a:cs typeface="Microsoft Sans Serif"/>
              </a:rPr>
              <a:t> </a:t>
            </a:r>
            <a:r>
              <a:rPr sz="900" spc="25" dirty="0">
                <a:latin typeface="Microsoft Sans Serif"/>
                <a:cs typeface="Microsoft Sans Serif"/>
              </a:rPr>
              <a:t>transformadores.se.utilizan.para.elevar.un.voltaje.a.un.nivel.más.superior.o. </a:t>
            </a:r>
            <a:r>
              <a:rPr sz="900" spc="-229" dirty="0">
                <a:latin typeface="Microsoft Sans Serif"/>
                <a:cs typeface="Microsoft Sans Serif"/>
              </a:rPr>
              <a:t> </a:t>
            </a:r>
            <a:r>
              <a:rPr sz="900" spc="20" dirty="0">
                <a:latin typeface="Microsoft Sans Serif"/>
                <a:cs typeface="Microsoft Sans Serif"/>
              </a:rPr>
              <a:t>hasta.un.nivel.inferior..Para.comprender.la.necesidad.de. </a:t>
            </a:r>
            <a:r>
              <a:rPr sz="900" spc="25" dirty="0">
                <a:latin typeface="Microsoft Sans Serif"/>
                <a:cs typeface="Microsoft Sans Serif"/>
              </a:rPr>
              <a:t> </a:t>
            </a:r>
            <a:r>
              <a:rPr sz="900" spc="20" dirty="0">
                <a:latin typeface="Microsoft Sans Serif"/>
                <a:cs typeface="Microsoft Sans Serif"/>
              </a:rPr>
              <a:t>reducir.los.voltajes,.considerar.cómo.se.genera.la.energía.eléctrica.y.</a:t>
            </a:r>
            <a:r>
              <a:rPr sz="900" spc="-10" dirty="0">
                <a:latin typeface="Microsoft Sans Serif"/>
                <a:cs typeface="Microsoft Sans Serif"/>
              </a:rPr>
              <a:t> </a:t>
            </a:r>
            <a:r>
              <a:rPr sz="900" spc="35" dirty="0">
                <a:latin typeface="Microsoft Sans Serif"/>
                <a:cs typeface="Microsoft Sans Serif"/>
              </a:rPr>
              <a:t>repartido.</a:t>
            </a:r>
            <a:endParaRPr sz="900">
              <a:latin typeface="Microsoft Sans Serif"/>
              <a:cs typeface="Microsoft Sans Serif"/>
            </a:endParaRPr>
          </a:p>
        </p:txBody>
      </p:sp>
      <p:sp>
        <p:nvSpPr>
          <p:cNvPr id="14" name="object 14"/>
          <p:cNvSpPr txBox="1"/>
          <p:nvPr/>
        </p:nvSpPr>
        <p:spPr>
          <a:xfrm>
            <a:off x="7957809" y="6766559"/>
            <a:ext cx="4878070" cy="185547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>
              <a:lnSpc>
                <a:spcPct val="133300"/>
              </a:lnSpc>
              <a:spcBef>
                <a:spcPts val="100"/>
              </a:spcBef>
            </a:pPr>
            <a:r>
              <a:rPr sz="900" spc="-5" dirty="0">
                <a:latin typeface="Microsoft Sans Serif"/>
                <a:cs typeface="Microsoft Sans Serif"/>
              </a:rPr>
              <a:t>Los </a:t>
            </a:r>
            <a:r>
              <a:rPr sz="900" spc="30" dirty="0">
                <a:latin typeface="Microsoft Sans Serif"/>
                <a:cs typeface="Microsoft Sans Serif"/>
              </a:rPr>
              <a:t>generadores </a:t>
            </a:r>
            <a:r>
              <a:rPr sz="900" spc="35" dirty="0">
                <a:latin typeface="Microsoft Sans Serif"/>
                <a:cs typeface="Microsoft Sans Serif"/>
              </a:rPr>
              <a:t>que </a:t>
            </a:r>
            <a:r>
              <a:rPr sz="900" spc="30" dirty="0">
                <a:latin typeface="Microsoft Sans Serif"/>
                <a:cs typeface="Microsoft Sans Serif"/>
              </a:rPr>
              <a:t>utilizan </a:t>
            </a:r>
            <a:r>
              <a:rPr sz="900" dirty="0">
                <a:latin typeface="Microsoft Sans Serif"/>
                <a:cs typeface="Microsoft Sans Serif"/>
              </a:rPr>
              <a:t>las </a:t>
            </a:r>
            <a:r>
              <a:rPr sz="900" spc="20" dirty="0">
                <a:latin typeface="Microsoft Sans Serif"/>
                <a:cs typeface="Microsoft Sans Serif"/>
              </a:rPr>
              <a:t>empresas </a:t>
            </a:r>
            <a:r>
              <a:rPr sz="900" spc="15" dirty="0">
                <a:latin typeface="Microsoft Sans Serif"/>
                <a:cs typeface="Microsoft Sans Serif"/>
              </a:rPr>
              <a:t>eléctricas </a:t>
            </a:r>
            <a:r>
              <a:rPr sz="900" spc="45" dirty="0">
                <a:latin typeface="Microsoft Sans Serif"/>
                <a:cs typeface="Microsoft Sans Serif"/>
              </a:rPr>
              <a:t>normalmente </a:t>
            </a:r>
            <a:r>
              <a:rPr sz="900" spc="35" dirty="0">
                <a:latin typeface="Microsoft Sans Serif"/>
                <a:cs typeface="Microsoft Sans Serif"/>
              </a:rPr>
              <a:t>generan </a:t>
            </a:r>
            <a:r>
              <a:rPr sz="900" spc="40" dirty="0">
                <a:latin typeface="Microsoft Sans Serif"/>
                <a:cs typeface="Microsoft Sans Serif"/>
              </a:rPr>
              <a:t> </a:t>
            </a:r>
            <a:r>
              <a:rPr sz="900" spc="10" dirty="0">
                <a:latin typeface="Microsoft Sans Serif"/>
                <a:cs typeface="Microsoft Sans Serif"/>
              </a:rPr>
              <a:t>voltajes.de.30.kV.o.menos..Si </a:t>
            </a:r>
            <a:r>
              <a:rPr sz="900" spc="20" dirty="0">
                <a:latin typeface="Microsoft Sans Serif"/>
                <a:cs typeface="Microsoft Sans Serif"/>
              </a:rPr>
              <a:t>bien.este.es.un.voltaje.relativamente. </a:t>
            </a:r>
            <a:r>
              <a:rPr sz="900" spc="25" dirty="0">
                <a:latin typeface="Microsoft Sans Serif"/>
                <a:cs typeface="Microsoft Sans Serif"/>
              </a:rPr>
              <a:t> </a:t>
            </a:r>
            <a:r>
              <a:rPr sz="900" spc="20" dirty="0">
                <a:latin typeface="Microsoft Sans Serif"/>
                <a:cs typeface="Microsoft Sans Serif"/>
              </a:rPr>
              <a:t>comparado.con.los.voltajes.usados.por.los.clientes.de.energía,.es. </a:t>
            </a:r>
            <a:r>
              <a:rPr sz="900" spc="25" dirty="0">
                <a:latin typeface="Microsoft Sans Serif"/>
                <a:cs typeface="Microsoft Sans Serif"/>
              </a:rPr>
              <a:t> </a:t>
            </a:r>
            <a:r>
              <a:rPr sz="900" spc="20" dirty="0">
                <a:latin typeface="Microsoft Sans Serif"/>
                <a:cs typeface="Microsoft Sans Serif"/>
              </a:rPr>
              <a:t>más.eficiente.para.las.empresas.de.servicios.públicos.transmitir.esta.potencia.a.un.mayor. </a:t>
            </a:r>
            <a:r>
              <a:rPr sz="900" spc="-225" dirty="0">
                <a:latin typeface="Microsoft Sans Serif"/>
                <a:cs typeface="Microsoft Sans Serif"/>
              </a:rPr>
              <a:t> </a:t>
            </a:r>
            <a:r>
              <a:rPr sz="900" spc="10" dirty="0">
                <a:latin typeface="Microsoft Sans Serif"/>
                <a:cs typeface="Microsoft Sans Serif"/>
              </a:rPr>
              <a:t>voltajes,.hasta.el.alto.765.kV..</a:t>
            </a:r>
            <a:endParaRPr sz="900">
              <a:latin typeface="Microsoft Sans Serif"/>
              <a:cs typeface="Microsoft Sans Serif"/>
            </a:endParaRPr>
          </a:p>
          <a:p>
            <a:pPr>
              <a:spcBef>
                <a:spcPts val="35"/>
              </a:spcBef>
            </a:pPr>
            <a:endParaRPr sz="1250">
              <a:latin typeface="Microsoft Sans Serif"/>
              <a:cs typeface="Microsoft Sans Serif"/>
            </a:endParaRPr>
          </a:p>
          <a:p>
            <a:pPr marL="12700" marR="799465">
              <a:lnSpc>
                <a:spcPct val="126299"/>
              </a:lnSpc>
            </a:pPr>
            <a:r>
              <a:rPr sz="950" spc="20" dirty="0">
                <a:latin typeface="Microsoft Sans Serif"/>
                <a:cs typeface="Microsoft Sans Serif"/>
              </a:rPr>
              <a:t>La.energía.eléctrica.se.recibe.en.los.transformadores.de.la.subestación. </a:t>
            </a:r>
            <a:r>
              <a:rPr sz="950" spc="-240" dirty="0">
                <a:latin typeface="Microsoft Sans Serif"/>
                <a:cs typeface="Microsoft Sans Serif"/>
              </a:rPr>
              <a:t> </a:t>
            </a:r>
            <a:r>
              <a:rPr sz="950" spc="20" dirty="0">
                <a:latin typeface="Microsoft Sans Serif"/>
                <a:cs typeface="Microsoft Sans Serif"/>
              </a:rPr>
              <a:t>a.muchas.millas.de.distancia.donde.se.reduce.y.se.distribuye. </a:t>
            </a:r>
            <a:r>
              <a:rPr sz="950" spc="25" dirty="0">
                <a:latin typeface="Microsoft Sans Serif"/>
                <a:cs typeface="Microsoft Sans Serif"/>
              </a:rPr>
              <a:t> </a:t>
            </a:r>
            <a:r>
              <a:rPr sz="950" spc="15" dirty="0">
                <a:latin typeface="Microsoft Sans Serif"/>
                <a:cs typeface="Microsoft Sans Serif"/>
              </a:rPr>
              <a:t>localmente..Cuando.llega.a.la.ubicación.del.cliente,.es.más. </a:t>
            </a:r>
            <a:r>
              <a:rPr sz="950" spc="20" dirty="0">
                <a:latin typeface="Microsoft Sans Serif"/>
                <a:cs typeface="Microsoft Sans Serif"/>
              </a:rPr>
              <a:t> descendido.al.nivel.necesario.para.el.tipo.de.cliente.</a:t>
            </a:r>
            <a:endParaRPr sz="950">
              <a:latin typeface="Microsoft Sans Serif"/>
              <a:cs typeface="Microsoft Sans Serif"/>
            </a:endParaRPr>
          </a:p>
        </p:txBody>
      </p:sp>
      <p:sp>
        <p:nvSpPr>
          <p:cNvPr id="15" name="object 15"/>
          <p:cNvSpPr txBox="1"/>
          <p:nvPr/>
        </p:nvSpPr>
        <p:spPr>
          <a:xfrm>
            <a:off x="7957809" y="8961119"/>
            <a:ext cx="4067810" cy="3911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>
              <a:lnSpc>
                <a:spcPct val="133300"/>
              </a:lnSpc>
              <a:spcBef>
                <a:spcPts val="100"/>
              </a:spcBef>
            </a:pPr>
            <a:r>
              <a:rPr sz="900" spc="20" dirty="0">
                <a:latin typeface="Microsoft Sans Serif"/>
                <a:cs typeface="Microsoft Sans Serif"/>
              </a:rPr>
              <a:t>Incluso.dentro.de.las.instalaciones.de.un.cliente,.el.voltaje.puede.necesitar. </a:t>
            </a:r>
            <a:r>
              <a:rPr sz="900" spc="-225" dirty="0">
                <a:latin typeface="Microsoft Sans Serif"/>
                <a:cs typeface="Microsoft Sans Serif"/>
              </a:rPr>
              <a:t> </a:t>
            </a:r>
            <a:r>
              <a:rPr sz="900" spc="20" dirty="0">
                <a:latin typeface="Microsoft Sans Serif"/>
                <a:cs typeface="Microsoft Sans Serif"/>
              </a:rPr>
              <a:t>ser.reducida.más.para.cumplir.con.los.requisitos.de.algunos.</a:t>
            </a:r>
            <a:r>
              <a:rPr sz="900" spc="5" dirty="0">
                <a:latin typeface="Microsoft Sans Serif"/>
                <a:cs typeface="Microsoft Sans Serif"/>
              </a:rPr>
              <a:t> </a:t>
            </a:r>
            <a:r>
              <a:rPr sz="900" spc="30" dirty="0">
                <a:latin typeface="Microsoft Sans Serif"/>
                <a:cs typeface="Microsoft Sans Serif"/>
              </a:rPr>
              <a:t>equipo.</a:t>
            </a:r>
            <a:endParaRPr sz="900">
              <a:latin typeface="Microsoft Sans Serif"/>
              <a:cs typeface="Microsoft Sans Serif"/>
            </a:endParaRPr>
          </a:p>
        </p:txBody>
      </p:sp>
    </p:spTree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7970508" y="3250337"/>
            <a:ext cx="832485" cy="1773555"/>
            <a:chOff x="2915907" y="3250336"/>
            <a:chExt cx="832485" cy="1773555"/>
          </a:xfrm>
        </p:grpSpPr>
        <p:sp>
          <p:nvSpPr>
            <p:cNvPr id="3" name="object 3"/>
            <p:cNvSpPr/>
            <p:nvPr/>
          </p:nvSpPr>
          <p:spPr>
            <a:xfrm>
              <a:off x="2918193" y="3552088"/>
              <a:ext cx="826769" cy="1127760"/>
            </a:xfrm>
            <a:custGeom>
              <a:avLst/>
              <a:gdLst/>
              <a:ahLst/>
              <a:cxnLst/>
              <a:rect l="l" t="t" r="r" b="b"/>
              <a:pathLst>
                <a:path w="826770" h="1127760">
                  <a:moveTo>
                    <a:pt x="405002" y="0"/>
                  </a:moveTo>
                  <a:lnTo>
                    <a:pt x="458205" y="10459"/>
                  </a:lnTo>
                  <a:lnTo>
                    <a:pt x="507738" y="42466"/>
                  </a:lnTo>
                  <a:lnTo>
                    <a:pt x="551957" y="96961"/>
                  </a:lnTo>
                  <a:lnTo>
                    <a:pt x="571558" y="132937"/>
                  </a:lnTo>
                  <a:lnTo>
                    <a:pt x="589214" y="174888"/>
                  </a:lnTo>
                  <a:lnTo>
                    <a:pt x="604718" y="222932"/>
                  </a:lnTo>
                  <a:lnTo>
                    <a:pt x="617864" y="277187"/>
                  </a:lnTo>
                  <a:lnTo>
                    <a:pt x="628447" y="337771"/>
                  </a:lnTo>
                  <a:lnTo>
                    <a:pt x="636261" y="404801"/>
                  </a:lnTo>
                  <a:lnTo>
                    <a:pt x="641100" y="478396"/>
                  </a:lnTo>
                  <a:lnTo>
                    <a:pt x="642759" y="558673"/>
                  </a:lnTo>
                  <a:lnTo>
                    <a:pt x="641234" y="639285"/>
                  </a:lnTo>
                  <a:lnTo>
                    <a:pt x="636768" y="713426"/>
                  </a:lnTo>
                  <a:lnTo>
                    <a:pt x="629527" y="781177"/>
                  </a:lnTo>
                  <a:lnTo>
                    <a:pt x="619677" y="842616"/>
                  </a:lnTo>
                  <a:lnTo>
                    <a:pt x="607384" y="897825"/>
                  </a:lnTo>
                  <a:lnTo>
                    <a:pt x="592814" y="946883"/>
                  </a:lnTo>
                  <a:lnTo>
                    <a:pt x="576132" y="989869"/>
                  </a:lnTo>
                  <a:lnTo>
                    <a:pt x="557504" y="1026865"/>
                  </a:lnTo>
                  <a:lnTo>
                    <a:pt x="515074" y="1083203"/>
                  </a:lnTo>
                  <a:lnTo>
                    <a:pt x="466851" y="1116536"/>
                  </a:lnTo>
                  <a:lnTo>
                    <a:pt x="414159" y="1127505"/>
                  </a:lnTo>
                  <a:lnTo>
                    <a:pt x="387323" y="1124777"/>
                  </a:lnTo>
                  <a:lnTo>
                    <a:pt x="336450" y="1102705"/>
                  </a:lnTo>
                  <a:lnTo>
                    <a:pt x="290501" y="1057949"/>
                  </a:lnTo>
                  <a:lnTo>
                    <a:pt x="250901" y="989869"/>
                  </a:lnTo>
                  <a:lnTo>
                    <a:pt x="233927" y="946883"/>
                  </a:lnTo>
                  <a:lnTo>
                    <a:pt x="219076" y="897825"/>
                  </a:lnTo>
                  <a:lnTo>
                    <a:pt x="206525" y="842616"/>
                  </a:lnTo>
                  <a:lnTo>
                    <a:pt x="196453" y="781177"/>
                  </a:lnTo>
                  <a:lnTo>
                    <a:pt x="189038" y="713426"/>
                  </a:lnTo>
                  <a:lnTo>
                    <a:pt x="184458" y="639285"/>
                  </a:lnTo>
                  <a:lnTo>
                    <a:pt x="182892" y="558673"/>
                  </a:lnTo>
                  <a:lnTo>
                    <a:pt x="184325" y="478396"/>
                  </a:lnTo>
                  <a:lnTo>
                    <a:pt x="188531" y="404801"/>
                  </a:lnTo>
                  <a:lnTo>
                    <a:pt x="195372" y="337771"/>
                  </a:lnTo>
                  <a:lnTo>
                    <a:pt x="204710" y="277187"/>
                  </a:lnTo>
                  <a:lnTo>
                    <a:pt x="216407" y="222932"/>
                  </a:lnTo>
                  <a:lnTo>
                    <a:pt x="230323" y="174888"/>
                  </a:lnTo>
                  <a:lnTo>
                    <a:pt x="246322" y="132937"/>
                  </a:lnTo>
                  <a:lnTo>
                    <a:pt x="264265" y="96961"/>
                  </a:lnTo>
                  <a:lnTo>
                    <a:pt x="305430" y="42466"/>
                  </a:lnTo>
                  <a:lnTo>
                    <a:pt x="352711" y="10459"/>
                  </a:lnTo>
                  <a:lnTo>
                    <a:pt x="405002" y="0"/>
                  </a:lnTo>
                  <a:close/>
                </a:path>
                <a:path w="826770" h="1127760">
                  <a:moveTo>
                    <a:pt x="614426" y="856856"/>
                  </a:moveTo>
                  <a:lnTo>
                    <a:pt x="591276" y="827176"/>
                  </a:lnTo>
                  <a:lnTo>
                    <a:pt x="581521" y="793140"/>
                  </a:lnTo>
                  <a:lnTo>
                    <a:pt x="584123" y="758961"/>
                  </a:lnTo>
                  <a:lnTo>
                    <a:pt x="598043" y="728852"/>
                  </a:lnTo>
                </a:path>
                <a:path w="826770" h="1127760">
                  <a:moveTo>
                    <a:pt x="618121" y="855840"/>
                  </a:moveTo>
                  <a:lnTo>
                    <a:pt x="661852" y="833957"/>
                  </a:lnTo>
                  <a:lnTo>
                    <a:pt x="716140" y="825702"/>
                  </a:lnTo>
                  <a:lnTo>
                    <a:pt x="769415" y="828490"/>
                  </a:lnTo>
                  <a:lnTo>
                    <a:pt x="810106" y="839736"/>
                  </a:lnTo>
                  <a:lnTo>
                    <a:pt x="826643" y="856856"/>
                  </a:lnTo>
                  <a:lnTo>
                    <a:pt x="812127" y="876125"/>
                  </a:lnTo>
                  <a:lnTo>
                    <a:pt x="774644" y="889052"/>
                  </a:lnTo>
                  <a:lnTo>
                    <a:pt x="723287" y="892344"/>
                  </a:lnTo>
                  <a:lnTo>
                    <a:pt x="667150" y="882709"/>
                  </a:lnTo>
                  <a:lnTo>
                    <a:pt x="615327" y="856856"/>
                  </a:lnTo>
                </a:path>
                <a:path w="826770" h="1127760">
                  <a:moveTo>
                    <a:pt x="616343" y="710564"/>
                  </a:moveTo>
                  <a:lnTo>
                    <a:pt x="593573" y="680736"/>
                  </a:lnTo>
                  <a:lnTo>
                    <a:pt x="583922" y="646377"/>
                  </a:lnTo>
                  <a:lnTo>
                    <a:pt x="586798" y="611854"/>
                  </a:lnTo>
                  <a:lnTo>
                    <a:pt x="601611" y="581533"/>
                  </a:lnTo>
                </a:path>
                <a:path w="826770" h="1127760">
                  <a:moveTo>
                    <a:pt x="597039" y="728852"/>
                  </a:moveTo>
                  <a:lnTo>
                    <a:pt x="623458" y="696154"/>
                  </a:lnTo>
                  <a:lnTo>
                    <a:pt x="667634" y="677958"/>
                  </a:lnTo>
                  <a:lnTo>
                    <a:pt x="719620" y="672004"/>
                  </a:lnTo>
                  <a:lnTo>
                    <a:pt x="769468" y="676030"/>
                  </a:lnTo>
                  <a:lnTo>
                    <a:pt x="807230" y="687774"/>
                  </a:lnTo>
                  <a:lnTo>
                    <a:pt x="822960" y="704976"/>
                  </a:lnTo>
                  <a:lnTo>
                    <a:pt x="808359" y="723959"/>
                  </a:lnTo>
                  <a:lnTo>
                    <a:pt x="770709" y="736871"/>
                  </a:lnTo>
                  <a:lnTo>
                    <a:pt x="719239" y="740291"/>
                  </a:lnTo>
                  <a:lnTo>
                    <a:pt x="663179" y="730799"/>
                  </a:lnTo>
                  <a:lnTo>
                    <a:pt x="611759" y="704976"/>
                  </a:lnTo>
                </a:path>
                <a:path w="826770" h="1127760">
                  <a:moveTo>
                    <a:pt x="599833" y="581533"/>
                  </a:moveTo>
                  <a:lnTo>
                    <a:pt x="626207" y="548949"/>
                  </a:lnTo>
                  <a:lnTo>
                    <a:pt x="670367" y="530925"/>
                  </a:lnTo>
                  <a:lnTo>
                    <a:pt x="722352" y="525129"/>
                  </a:lnTo>
                  <a:lnTo>
                    <a:pt x="772199" y="529227"/>
                  </a:lnTo>
                  <a:lnTo>
                    <a:pt x="809949" y="540890"/>
                  </a:lnTo>
                  <a:lnTo>
                    <a:pt x="825639" y="557784"/>
                  </a:lnTo>
                  <a:lnTo>
                    <a:pt x="811136" y="576766"/>
                  </a:lnTo>
                  <a:lnTo>
                    <a:pt x="773680" y="589678"/>
                  </a:lnTo>
                  <a:lnTo>
                    <a:pt x="722355" y="593098"/>
                  </a:lnTo>
                  <a:lnTo>
                    <a:pt x="666243" y="583606"/>
                  </a:lnTo>
                  <a:lnTo>
                    <a:pt x="614426" y="557784"/>
                  </a:lnTo>
                  <a:lnTo>
                    <a:pt x="591276" y="527619"/>
                  </a:lnTo>
                  <a:lnTo>
                    <a:pt x="581521" y="493442"/>
                  </a:lnTo>
                  <a:lnTo>
                    <a:pt x="584123" y="459432"/>
                  </a:lnTo>
                  <a:lnTo>
                    <a:pt x="598043" y="429767"/>
                  </a:lnTo>
                </a:path>
                <a:path w="826770" h="1127760">
                  <a:moveTo>
                    <a:pt x="616343" y="411479"/>
                  </a:moveTo>
                  <a:lnTo>
                    <a:pt x="593573" y="381301"/>
                  </a:lnTo>
                  <a:lnTo>
                    <a:pt x="583922" y="347027"/>
                  </a:lnTo>
                  <a:lnTo>
                    <a:pt x="586798" y="312753"/>
                  </a:lnTo>
                  <a:lnTo>
                    <a:pt x="601611" y="282575"/>
                  </a:lnTo>
                </a:path>
                <a:path w="826770" h="1127760">
                  <a:moveTo>
                    <a:pt x="597039" y="429767"/>
                  </a:moveTo>
                  <a:lnTo>
                    <a:pt x="623458" y="397074"/>
                  </a:lnTo>
                  <a:lnTo>
                    <a:pt x="667634" y="378873"/>
                  </a:lnTo>
                  <a:lnTo>
                    <a:pt x="719620" y="372872"/>
                  </a:lnTo>
                  <a:lnTo>
                    <a:pt x="769468" y="376776"/>
                  </a:lnTo>
                  <a:lnTo>
                    <a:pt x="807230" y="388293"/>
                  </a:lnTo>
                  <a:lnTo>
                    <a:pt x="822960" y="405129"/>
                  </a:lnTo>
                  <a:lnTo>
                    <a:pt x="808359" y="424449"/>
                  </a:lnTo>
                  <a:lnTo>
                    <a:pt x="770709" y="437402"/>
                  </a:lnTo>
                  <a:lnTo>
                    <a:pt x="719239" y="440696"/>
                  </a:lnTo>
                  <a:lnTo>
                    <a:pt x="663179" y="431036"/>
                  </a:lnTo>
                  <a:lnTo>
                    <a:pt x="611759" y="405129"/>
                  </a:lnTo>
                </a:path>
                <a:path w="826770" h="1127760">
                  <a:moveTo>
                    <a:pt x="599833" y="282575"/>
                  </a:moveTo>
                  <a:lnTo>
                    <a:pt x="626207" y="249943"/>
                  </a:lnTo>
                  <a:lnTo>
                    <a:pt x="670367" y="231878"/>
                  </a:lnTo>
                  <a:lnTo>
                    <a:pt x="722352" y="226012"/>
                  </a:lnTo>
                  <a:lnTo>
                    <a:pt x="772199" y="229978"/>
                  </a:lnTo>
                  <a:lnTo>
                    <a:pt x="809949" y="241408"/>
                  </a:lnTo>
                  <a:lnTo>
                    <a:pt x="825639" y="257937"/>
                  </a:lnTo>
                  <a:lnTo>
                    <a:pt x="811136" y="277200"/>
                  </a:lnTo>
                  <a:lnTo>
                    <a:pt x="773680" y="290123"/>
                  </a:lnTo>
                  <a:lnTo>
                    <a:pt x="722355" y="293415"/>
                  </a:lnTo>
                  <a:lnTo>
                    <a:pt x="666243" y="283784"/>
                  </a:lnTo>
                  <a:lnTo>
                    <a:pt x="614426" y="257937"/>
                  </a:lnTo>
                </a:path>
                <a:path w="826770" h="1127760">
                  <a:moveTo>
                    <a:pt x="615327" y="856856"/>
                  </a:moveTo>
                  <a:lnTo>
                    <a:pt x="592616" y="887111"/>
                  </a:lnTo>
                  <a:lnTo>
                    <a:pt x="582906" y="921600"/>
                  </a:lnTo>
                  <a:lnTo>
                    <a:pt x="585532" y="955947"/>
                  </a:lnTo>
                  <a:lnTo>
                    <a:pt x="613020" y="998862"/>
                  </a:lnTo>
                  <a:lnTo>
                    <a:pt x="648727" y="1015463"/>
                  </a:lnTo>
                  <a:lnTo>
                    <a:pt x="671207" y="1017765"/>
                  </a:lnTo>
                  <a:lnTo>
                    <a:pt x="734187" y="1017765"/>
                  </a:lnTo>
                  <a:lnTo>
                    <a:pt x="734187" y="1123823"/>
                  </a:lnTo>
                </a:path>
                <a:path w="826770" h="1127760">
                  <a:moveTo>
                    <a:pt x="614426" y="257937"/>
                  </a:moveTo>
                  <a:lnTo>
                    <a:pt x="591276" y="228268"/>
                  </a:lnTo>
                  <a:lnTo>
                    <a:pt x="581521" y="194325"/>
                  </a:lnTo>
                  <a:lnTo>
                    <a:pt x="584123" y="160406"/>
                  </a:lnTo>
                  <a:lnTo>
                    <a:pt x="611574" y="117144"/>
                  </a:lnTo>
                  <a:lnTo>
                    <a:pt x="646595" y="100204"/>
                  </a:lnTo>
                  <a:lnTo>
                    <a:pt x="668413" y="97904"/>
                  </a:lnTo>
                  <a:lnTo>
                    <a:pt x="734187" y="97904"/>
                  </a:lnTo>
                  <a:lnTo>
                    <a:pt x="734187" y="4572"/>
                  </a:lnTo>
                </a:path>
                <a:path w="826770" h="1127760">
                  <a:moveTo>
                    <a:pt x="212991" y="856856"/>
                  </a:moveTo>
                  <a:lnTo>
                    <a:pt x="236147" y="827176"/>
                  </a:lnTo>
                  <a:lnTo>
                    <a:pt x="245846" y="793140"/>
                  </a:lnTo>
                  <a:lnTo>
                    <a:pt x="243020" y="758961"/>
                  </a:lnTo>
                  <a:lnTo>
                    <a:pt x="228600" y="728852"/>
                  </a:lnTo>
                </a:path>
                <a:path w="826770" h="1127760">
                  <a:moveTo>
                    <a:pt x="208406" y="855840"/>
                  </a:moveTo>
                  <a:lnTo>
                    <a:pt x="164727" y="833957"/>
                  </a:lnTo>
                  <a:lnTo>
                    <a:pt x="110454" y="825702"/>
                  </a:lnTo>
                  <a:lnTo>
                    <a:pt x="57179" y="828490"/>
                  </a:lnTo>
                  <a:lnTo>
                    <a:pt x="16497" y="839736"/>
                  </a:lnTo>
                  <a:lnTo>
                    <a:pt x="0" y="856856"/>
                  </a:lnTo>
                  <a:lnTo>
                    <a:pt x="14588" y="876125"/>
                  </a:lnTo>
                  <a:lnTo>
                    <a:pt x="52215" y="889052"/>
                  </a:lnTo>
                  <a:lnTo>
                    <a:pt x="103668" y="892344"/>
                  </a:lnTo>
                  <a:lnTo>
                    <a:pt x="159737" y="882709"/>
                  </a:lnTo>
                  <a:lnTo>
                    <a:pt x="211213" y="856856"/>
                  </a:lnTo>
                </a:path>
                <a:path w="826770" h="1127760">
                  <a:moveTo>
                    <a:pt x="210312" y="710564"/>
                  </a:moveTo>
                  <a:lnTo>
                    <a:pt x="233153" y="680736"/>
                  </a:lnTo>
                  <a:lnTo>
                    <a:pt x="243073" y="646377"/>
                  </a:lnTo>
                  <a:lnTo>
                    <a:pt x="240488" y="611854"/>
                  </a:lnTo>
                  <a:lnTo>
                    <a:pt x="225818" y="581533"/>
                  </a:lnTo>
                </a:path>
                <a:path w="826770" h="1127760">
                  <a:moveTo>
                    <a:pt x="229501" y="728852"/>
                  </a:moveTo>
                  <a:lnTo>
                    <a:pt x="203188" y="696154"/>
                  </a:lnTo>
                  <a:lnTo>
                    <a:pt x="159162" y="677958"/>
                  </a:lnTo>
                  <a:lnTo>
                    <a:pt x="107310" y="672004"/>
                  </a:lnTo>
                  <a:lnTo>
                    <a:pt x="57521" y="676030"/>
                  </a:lnTo>
                  <a:lnTo>
                    <a:pt x="19682" y="687774"/>
                  </a:lnTo>
                  <a:lnTo>
                    <a:pt x="3682" y="704976"/>
                  </a:lnTo>
                  <a:lnTo>
                    <a:pt x="18280" y="723959"/>
                  </a:lnTo>
                  <a:lnTo>
                    <a:pt x="55958" y="736871"/>
                  </a:lnTo>
                  <a:lnTo>
                    <a:pt x="107548" y="740291"/>
                  </a:lnTo>
                  <a:lnTo>
                    <a:pt x="163881" y="730799"/>
                  </a:lnTo>
                  <a:lnTo>
                    <a:pt x="215785" y="704976"/>
                  </a:lnTo>
                </a:path>
                <a:path w="826770" h="1127760">
                  <a:moveTo>
                    <a:pt x="226694" y="581533"/>
                  </a:moveTo>
                  <a:lnTo>
                    <a:pt x="200333" y="548949"/>
                  </a:lnTo>
                  <a:lnTo>
                    <a:pt x="156192" y="530925"/>
                  </a:lnTo>
                  <a:lnTo>
                    <a:pt x="104225" y="525129"/>
                  </a:lnTo>
                  <a:lnTo>
                    <a:pt x="54386" y="529227"/>
                  </a:lnTo>
                  <a:lnTo>
                    <a:pt x="16627" y="540890"/>
                  </a:lnTo>
                  <a:lnTo>
                    <a:pt x="901" y="557784"/>
                  </a:lnTo>
                  <a:lnTo>
                    <a:pt x="15497" y="576766"/>
                  </a:lnTo>
                  <a:lnTo>
                    <a:pt x="53172" y="589678"/>
                  </a:lnTo>
                  <a:lnTo>
                    <a:pt x="104759" y="593098"/>
                  </a:lnTo>
                  <a:lnTo>
                    <a:pt x="161088" y="583606"/>
                  </a:lnTo>
                  <a:lnTo>
                    <a:pt x="212991" y="557784"/>
                  </a:lnTo>
                  <a:lnTo>
                    <a:pt x="236147" y="527619"/>
                  </a:lnTo>
                  <a:lnTo>
                    <a:pt x="245846" y="493442"/>
                  </a:lnTo>
                  <a:lnTo>
                    <a:pt x="243020" y="459432"/>
                  </a:lnTo>
                  <a:lnTo>
                    <a:pt x="228600" y="429767"/>
                  </a:lnTo>
                </a:path>
                <a:path w="826770" h="1127760">
                  <a:moveTo>
                    <a:pt x="210312" y="411479"/>
                  </a:moveTo>
                  <a:lnTo>
                    <a:pt x="233153" y="381301"/>
                  </a:lnTo>
                  <a:lnTo>
                    <a:pt x="243073" y="347027"/>
                  </a:lnTo>
                  <a:lnTo>
                    <a:pt x="240488" y="312753"/>
                  </a:lnTo>
                  <a:lnTo>
                    <a:pt x="225818" y="282575"/>
                  </a:lnTo>
                </a:path>
                <a:path w="826770" h="1127760">
                  <a:moveTo>
                    <a:pt x="229501" y="429767"/>
                  </a:moveTo>
                  <a:lnTo>
                    <a:pt x="203188" y="397074"/>
                  </a:lnTo>
                  <a:lnTo>
                    <a:pt x="159162" y="378873"/>
                  </a:lnTo>
                  <a:lnTo>
                    <a:pt x="107310" y="372872"/>
                  </a:lnTo>
                  <a:lnTo>
                    <a:pt x="57521" y="376776"/>
                  </a:lnTo>
                  <a:lnTo>
                    <a:pt x="19682" y="388293"/>
                  </a:lnTo>
                  <a:lnTo>
                    <a:pt x="3682" y="405129"/>
                  </a:lnTo>
                  <a:lnTo>
                    <a:pt x="18280" y="424449"/>
                  </a:lnTo>
                  <a:lnTo>
                    <a:pt x="55958" y="437402"/>
                  </a:lnTo>
                  <a:lnTo>
                    <a:pt x="107548" y="440696"/>
                  </a:lnTo>
                  <a:lnTo>
                    <a:pt x="163881" y="431036"/>
                  </a:lnTo>
                  <a:lnTo>
                    <a:pt x="215785" y="405129"/>
                  </a:lnTo>
                </a:path>
                <a:path w="826770" h="1127760">
                  <a:moveTo>
                    <a:pt x="226694" y="282575"/>
                  </a:moveTo>
                  <a:lnTo>
                    <a:pt x="200333" y="249943"/>
                  </a:lnTo>
                  <a:lnTo>
                    <a:pt x="156192" y="231878"/>
                  </a:lnTo>
                  <a:lnTo>
                    <a:pt x="104225" y="226012"/>
                  </a:lnTo>
                  <a:lnTo>
                    <a:pt x="54386" y="229978"/>
                  </a:lnTo>
                  <a:lnTo>
                    <a:pt x="16627" y="241408"/>
                  </a:lnTo>
                  <a:lnTo>
                    <a:pt x="901" y="257937"/>
                  </a:lnTo>
                  <a:lnTo>
                    <a:pt x="15497" y="277200"/>
                  </a:lnTo>
                  <a:lnTo>
                    <a:pt x="53172" y="290123"/>
                  </a:lnTo>
                  <a:lnTo>
                    <a:pt x="104759" y="293415"/>
                  </a:lnTo>
                  <a:lnTo>
                    <a:pt x="161088" y="283784"/>
                  </a:lnTo>
                  <a:lnTo>
                    <a:pt x="212991" y="257937"/>
                  </a:lnTo>
                </a:path>
                <a:path w="826770" h="1127760">
                  <a:moveTo>
                    <a:pt x="211213" y="856856"/>
                  </a:moveTo>
                  <a:lnTo>
                    <a:pt x="234101" y="887111"/>
                  </a:lnTo>
                  <a:lnTo>
                    <a:pt x="244009" y="921600"/>
                  </a:lnTo>
                  <a:lnTo>
                    <a:pt x="241390" y="955947"/>
                  </a:lnTo>
                  <a:lnTo>
                    <a:pt x="213547" y="998862"/>
                  </a:lnTo>
                  <a:lnTo>
                    <a:pt x="178285" y="1015463"/>
                  </a:lnTo>
                  <a:lnTo>
                    <a:pt x="156337" y="1017765"/>
                  </a:lnTo>
                  <a:lnTo>
                    <a:pt x="92341" y="1017765"/>
                  </a:lnTo>
                  <a:lnTo>
                    <a:pt x="92341" y="1123823"/>
                  </a:lnTo>
                </a:path>
                <a:path w="826770" h="1127760">
                  <a:moveTo>
                    <a:pt x="212991" y="257937"/>
                  </a:moveTo>
                  <a:lnTo>
                    <a:pt x="236147" y="228268"/>
                  </a:lnTo>
                  <a:lnTo>
                    <a:pt x="245846" y="194325"/>
                  </a:lnTo>
                  <a:lnTo>
                    <a:pt x="243020" y="160406"/>
                  </a:lnTo>
                  <a:lnTo>
                    <a:pt x="215379" y="117144"/>
                  </a:lnTo>
                  <a:lnTo>
                    <a:pt x="180070" y="100204"/>
                  </a:lnTo>
                  <a:lnTo>
                    <a:pt x="158127" y="97904"/>
                  </a:lnTo>
                  <a:lnTo>
                    <a:pt x="92341" y="97904"/>
                  </a:lnTo>
                  <a:lnTo>
                    <a:pt x="92341" y="4572"/>
                  </a:lnTo>
                </a:path>
              </a:pathLst>
            </a:custGeom>
            <a:ln w="4572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" name="object 4"/>
            <p:cNvSpPr/>
            <p:nvPr/>
          </p:nvSpPr>
          <p:spPr>
            <a:xfrm>
              <a:off x="2980308" y="3254908"/>
              <a:ext cx="639445" cy="1722120"/>
            </a:xfrm>
            <a:custGeom>
              <a:avLst/>
              <a:gdLst/>
              <a:ahLst/>
              <a:cxnLst/>
              <a:rect l="l" t="t" r="r" b="b"/>
              <a:pathLst>
                <a:path w="639445" h="1722120">
                  <a:moveTo>
                    <a:pt x="343916" y="1721865"/>
                  </a:moveTo>
                  <a:lnTo>
                    <a:pt x="292195" y="1715090"/>
                  </a:lnTo>
                  <a:lnTo>
                    <a:pt x="243131" y="1694602"/>
                  </a:lnTo>
                  <a:lnTo>
                    <a:pt x="197203" y="1660159"/>
                  </a:lnTo>
                  <a:lnTo>
                    <a:pt x="154887" y="1611519"/>
                  </a:lnTo>
                  <a:lnTo>
                    <a:pt x="116663" y="1548440"/>
                  </a:lnTo>
                  <a:lnTo>
                    <a:pt x="99234" y="1511411"/>
                  </a:lnTo>
                  <a:lnTo>
                    <a:pt x="83008" y="1470680"/>
                  </a:lnTo>
                  <a:lnTo>
                    <a:pt x="68043" y="1426219"/>
                  </a:lnTo>
                  <a:lnTo>
                    <a:pt x="54399" y="1377997"/>
                  </a:lnTo>
                  <a:lnTo>
                    <a:pt x="42137" y="1325983"/>
                  </a:lnTo>
                  <a:lnTo>
                    <a:pt x="31316" y="1270148"/>
                  </a:lnTo>
                  <a:lnTo>
                    <a:pt x="21996" y="1210460"/>
                  </a:lnTo>
                  <a:lnTo>
                    <a:pt x="14237" y="1146891"/>
                  </a:lnTo>
                  <a:lnTo>
                    <a:pt x="8098" y="1079409"/>
                  </a:lnTo>
                  <a:lnTo>
                    <a:pt x="3639" y="1007984"/>
                  </a:lnTo>
                  <a:lnTo>
                    <a:pt x="919" y="932587"/>
                  </a:lnTo>
                  <a:lnTo>
                    <a:pt x="0" y="853185"/>
                  </a:lnTo>
                  <a:lnTo>
                    <a:pt x="978" y="770189"/>
                  </a:lnTo>
                  <a:lnTo>
                    <a:pt x="3872" y="691779"/>
                  </a:lnTo>
                  <a:lnTo>
                    <a:pt x="8619" y="617899"/>
                  </a:lnTo>
                  <a:lnTo>
                    <a:pt x="15156" y="548496"/>
                  </a:lnTo>
                  <a:lnTo>
                    <a:pt x="23420" y="483512"/>
                  </a:lnTo>
                  <a:lnTo>
                    <a:pt x="33349" y="422895"/>
                  </a:lnTo>
                  <a:lnTo>
                    <a:pt x="44879" y="366587"/>
                  </a:lnTo>
                  <a:lnTo>
                    <a:pt x="57949" y="314535"/>
                  </a:lnTo>
                  <a:lnTo>
                    <a:pt x="72494" y="266683"/>
                  </a:lnTo>
                  <a:lnTo>
                    <a:pt x="88453" y="222976"/>
                  </a:lnTo>
                  <a:lnTo>
                    <a:pt x="105763" y="183359"/>
                  </a:lnTo>
                  <a:lnTo>
                    <a:pt x="124361" y="147776"/>
                  </a:lnTo>
                  <a:lnTo>
                    <a:pt x="165169" y="88495"/>
                  </a:lnTo>
                  <a:lnTo>
                    <a:pt x="210376" y="44691"/>
                  </a:lnTo>
                  <a:lnTo>
                    <a:pt x="259480" y="15923"/>
                  </a:lnTo>
                  <a:lnTo>
                    <a:pt x="311978" y="1750"/>
                  </a:lnTo>
                  <a:lnTo>
                    <a:pt x="339344" y="0"/>
                  </a:lnTo>
                </a:path>
                <a:path w="639445" h="1722120">
                  <a:moveTo>
                    <a:pt x="341109" y="153670"/>
                  </a:moveTo>
                  <a:lnTo>
                    <a:pt x="393245" y="161585"/>
                  </a:lnTo>
                  <a:lnTo>
                    <a:pt x="442908" y="185701"/>
                  </a:lnTo>
                  <a:lnTo>
                    <a:pt x="489120" y="226577"/>
                  </a:lnTo>
                  <a:lnTo>
                    <a:pt x="530903" y="284768"/>
                  </a:lnTo>
                  <a:lnTo>
                    <a:pt x="549829" y="320532"/>
                  </a:lnTo>
                  <a:lnTo>
                    <a:pt x="567281" y="360833"/>
                  </a:lnTo>
                  <a:lnTo>
                    <a:pt x="583137" y="405742"/>
                  </a:lnTo>
                  <a:lnTo>
                    <a:pt x="597275" y="455327"/>
                  </a:lnTo>
                  <a:lnTo>
                    <a:pt x="609574" y="509660"/>
                  </a:lnTo>
                  <a:lnTo>
                    <a:pt x="619910" y="568809"/>
                  </a:lnTo>
                  <a:lnTo>
                    <a:pt x="628162" y="632845"/>
                  </a:lnTo>
                  <a:lnTo>
                    <a:pt x="634208" y="701836"/>
                  </a:lnTo>
                  <a:lnTo>
                    <a:pt x="637924" y="775852"/>
                  </a:lnTo>
                  <a:lnTo>
                    <a:pt x="639191" y="854963"/>
                  </a:lnTo>
                  <a:lnTo>
                    <a:pt x="638030" y="934183"/>
                  </a:lnTo>
                  <a:lnTo>
                    <a:pt x="634612" y="1008504"/>
                  </a:lnTo>
                  <a:lnTo>
                    <a:pt x="629037" y="1077971"/>
                  </a:lnTo>
                  <a:lnTo>
                    <a:pt x="621401" y="1142629"/>
                  </a:lnTo>
                  <a:lnTo>
                    <a:pt x="611802" y="1202524"/>
                  </a:lnTo>
                  <a:lnTo>
                    <a:pt x="600340" y="1257700"/>
                  </a:lnTo>
                  <a:lnTo>
                    <a:pt x="587111" y="1308203"/>
                  </a:lnTo>
                  <a:lnTo>
                    <a:pt x="572214" y="1354078"/>
                  </a:lnTo>
                  <a:lnTo>
                    <a:pt x="555747" y="1395369"/>
                  </a:lnTo>
                  <a:lnTo>
                    <a:pt x="537807" y="1432123"/>
                  </a:lnTo>
                  <a:lnTo>
                    <a:pt x="497904" y="1492196"/>
                  </a:lnTo>
                  <a:lnTo>
                    <a:pt x="453289" y="1534659"/>
                  </a:lnTo>
                  <a:lnTo>
                    <a:pt x="404746" y="1559871"/>
                  </a:lnTo>
                  <a:lnTo>
                    <a:pt x="353060" y="1568195"/>
                  </a:lnTo>
                  <a:lnTo>
                    <a:pt x="326808" y="1566122"/>
                  </a:lnTo>
                  <a:lnTo>
                    <a:pt x="276257" y="1549399"/>
                  </a:lnTo>
                  <a:lnTo>
                    <a:pt x="229027" y="1515606"/>
                  </a:lnTo>
                  <a:lnTo>
                    <a:pt x="185975" y="1464383"/>
                  </a:lnTo>
                  <a:lnTo>
                    <a:pt x="147959" y="1395369"/>
                  </a:lnTo>
                  <a:lnTo>
                    <a:pt x="131108" y="1354078"/>
                  </a:lnTo>
                  <a:lnTo>
                    <a:pt x="115838" y="1308203"/>
                  </a:lnTo>
                  <a:lnTo>
                    <a:pt x="102255" y="1257700"/>
                  </a:lnTo>
                  <a:lnTo>
                    <a:pt x="90468" y="1202524"/>
                  </a:lnTo>
                  <a:lnTo>
                    <a:pt x="80584" y="1142629"/>
                  </a:lnTo>
                  <a:lnTo>
                    <a:pt x="72709" y="1077971"/>
                  </a:lnTo>
                  <a:lnTo>
                    <a:pt x="66952" y="1008504"/>
                  </a:lnTo>
                  <a:lnTo>
                    <a:pt x="63418" y="934183"/>
                  </a:lnTo>
                  <a:lnTo>
                    <a:pt x="62217" y="854963"/>
                  </a:lnTo>
                  <a:lnTo>
                    <a:pt x="63312" y="775852"/>
                  </a:lnTo>
                  <a:lnTo>
                    <a:pt x="66543" y="701836"/>
                  </a:lnTo>
                  <a:lnTo>
                    <a:pt x="71826" y="632845"/>
                  </a:lnTo>
                  <a:lnTo>
                    <a:pt x="79078" y="568809"/>
                  </a:lnTo>
                  <a:lnTo>
                    <a:pt x="88218" y="509660"/>
                  </a:lnTo>
                  <a:lnTo>
                    <a:pt x="99163" y="455327"/>
                  </a:lnTo>
                  <a:lnTo>
                    <a:pt x="111828" y="405742"/>
                  </a:lnTo>
                  <a:lnTo>
                    <a:pt x="126133" y="360833"/>
                  </a:lnTo>
                  <a:lnTo>
                    <a:pt x="141993" y="320532"/>
                  </a:lnTo>
                  <a:lnTo>
                    <a:pt x="159327" y="284768"/>
                  </a:lnTo>
                  <a:lnTo>
                    <a:pt x="198084" y="226577"/>
                  </a:lnTo>
                  <a:lnTo>
                    <a:pt x="241741" y="185701"/>
                  </a:lnTo>
                  <a:lnTo>
                    <a:pt x="289637" y="161585"/>
                  </a:lnTo>
                  <a:lnTo>
                    <a:pt x="341109" y="153670"/>
                  </a:lnTo>
                  <a:close/>
                </a:path>
              </a:pathLst>
            </a:custGeom>
            <a:ln w="9144">
              <a:solidFill>
                <a:srgbClr val="000000"/>
              </a:solidFill>
              <a:prstDash val="dot"/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" name="object 5"/>
            <p:cNvSpPr/>
            <p:nvPr/>
          </p:nvSpPr>
          <p:spPr>
            <a:xfrm>
              <a:off x="3455784" y="4987696"/>
              <a:ext cx="292735" cy="0"/>
            </a:xfrm>
            <a:custGeom>
              <a:avLst/>
              <a:gdLst/>
              <a:ahLst/>
              <a:cxnLst/>
              <a:rect l="l" t="t" r="r" b="b"/>
              <a:pathLst>
                <a:path w="292735">
                  <a:moveTo>
                    <a:pt x="0" y="0"/>
                  </a:moveTo>
                  <a:lnTo>
                    <a:pt x="292608" y="0"/>
                  </a:lnTo>
                </a:path>
              </a:pathLst>
            </a:custGeom>
            <a:ln w="9144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6" name="object 6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3385845" y="4951641"/>
              <a:ext cx="90627" cy="72224"/>
            </a:xfrm>
            <a:prstGeom prst="rect">
              <a:avLst/>
            </a:prstGeom>
          </p:spPr>
        </p:pic>
      </p:grpSp>
      <p:grpSp>
        <p:nvGrpSpPr>
          <p:cNvPr id="7" name="object 7"/>
          <p:cNvGrpSpPr/>
          <p:nvPr/>
        </p:nvGrpSpPr>
        <p:grpSpPr>
          <a:xfrm>
            <a:off x="10440302" y="3554374"/>
            <a:ext cx="936625" cy="1123950"/>
            <a:chOff x="5385701" y="3554374"/>
            <a:chExt cx="936625" cy="1123950"/>
          </a:xfrm>
        </p:grpSpPr>
        <p:sp>
          <p:nvSpPr>
            <p:cNvPr id="8" name="object 8"/>
            <p:cNvSpPr/>
            <p:nvPr/>
          </p:nvSpPr>
          <p:spPr>
            <a:xfrm>
              <a:off x="5531459" y="3588664"/>
              <a:ext cx="747395" cy="1004569"/>
            </a:xfrm>
            <a:custGeom>
              <a:avLst/>
              <a:gdLst/>
              <a:ahLst/>
              <a:cxnLst/>
              <a:rect l="l" t="t" r="r" b="b"/>
              <a:pathLst>
                <a:path w="747395" h="1004570">
                  <a:moveTo>
                    <a:pt x="747140" y="0"/>
                  </a:moveTo>
                  <a:lnTo>
                    <a:pt x="0" y="0"/>
                  </a:lnTo>
                  <a:lnTo>
                    <a:pt x="0" y="1004062"/>
                  </a:lnTo>
                  <a:lnTo>
                    <a:pt x="747140" y="1004062"/>
                  </a:lnTo>
                  <a:lnTo>
                    <a:pt x="747140" y="0"/>
                  </a:lnTo>
                  <a:close/>
                </a:path>
              </a:pathLst>
            </a:custGeom>
            <a:solidFill>
              <a:srgbClr val="E6E7E8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" name="object 9"/>
            <p:cNvSpPr/>
            <p:nvPr/>
          </p:nvSpPr>
          <p:spPr>
            <a:xfrm>
              <a:off x="5531459" y="3588664"/>
              <a:ext cx="747395" cy="1004569"/>
            </a:xfrm>
            <a:custGeom>
              <a:avLst/>
              <a:gdLst/>
              <a:ahLst/>
              <a:cxnLst/>
              <a:rect l="l" t="t" r="r" b="b"/>
              <a:pathLst>
                <a:path w="747395" h="1004570">
                  <a:moveTo>
                    <a:pt x="0" y="0"/>
                  </a:moveTo>
                  <a:lnTo>
                    <a:pt x="747140" y="0"/>
                  </a:lnTo>
                  <a:lnTo>
                    <a:pt x="747140" y="1004062"/>
                  </a:lnTo>
                  <a:lnTo>
                    <a:pt x="0" y="1004062"/>
                  </a:lnTo>
                  <a:lnTo>
                    <a:pt x="0" y="0"/>
                  </a:lnTo>
                  <a:close/>
                </a:path>
              </a:pathLst>
            </a:custGeom>
            <a:ln w="4572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0" name="object 10"/>
            <p:cNvSpPr/>
            <p:nvPr/>
          </p:nvSpPr>
          <p:spPr>
            <a:xfrm>
              <a:off x="5657723" y="3720363"/>
              <a:ext cx="486409" cy="741680"/>
            </a:xfrm>
            <a:custGeom>
              <a:avLst/>
              <a:gdLst/>
              <a:ahLst/>
              <a:cxnLst/>
              <a:rect l="l" t="t" r="r" b="b"/>
              <a:pathLst>
                <a:path w="486410" h="741679">
                  <a:moveTo>
                    <a:pt x="486384" y="0"/>
                  </a:moveTo>
                  <a:lnTo>
                    <a:pt x="0" y="0"/>
                  </a:lnTo>
                  <a:lnTo>
                    <a:pt x="0" y="741565"/>
                  </a:lnTo>
                  <a:lnTo>
                    <a:pt x="486384" y="741565"/>
                  </a:lnTo>
                  <a:lnTo>
                    <a:pt x="486384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1" name="object 11"/>
            <p:cNvSpPr/>
            <p:nvPr/>
          </p:nvSpPr>
          <p:spPr>
            <a:xfrm>
              <a:off x="5493118" y="3556660"/>
              <a:ext cx="826769" cy="1119505"/>
            </a:xfrm>
            <a:custGeom>
              <a:avLst/>
              <a:gdLst/>
              <a:ahLst/>
              <a:cxnLst/>
              <a:rect l="l" t="t" r="r" b="b"/>
              <a:pathLst>
                <a:path w="826770" h="1119504">
                  <a:moveTo>
                    <a:pt x="164604" y="163702"/>
                  </a:moveTo>
                  <a:lnTo>
                    <a:pt x="650989" y="163702"/>
                  </a:lnTo>
                  <a:lnTo>
                    <a:pt x="650989" y="905255"/>
                  </a:lnTo>
                  <a:lnTo>
                    <a:pt x="164604" y="905255"/>
                  </a:lnTo>
                  <a:lnTo>
                    <a:pt x="164604" y="163702"/>
                  </a:lnTo>
                  <a:close/>
                </a:path>
                <a:path w="826770" h="1119504">
                  <a:moveTo>
                    <a:pt x="614438" y="852284"/>
                  </a:moveTo>
                  <a:lnTo>
                    <a:pt x="591333" y="822604"/>
                  </a:lnTo>
                  <a:lnTo>
                    <a:pt x="581566" y="788568"/>
                  </a:lnTo>
                  <a:lnTo>
                    <a:pt x="584136" y="754389"/>
                  </a:lnTo>
                  <a:lnTo>
                    <a:pt x="598043" y="724280"/>
                  </a:lnTo>
                </a:path>
                <a:path w="826770" h="1119504">
                  <a:moveTo>
                    <a:pt x="618109" y="851268"/>
                  </a:moveTo>
                  <a:lnTo>
                    <a:pt x="661857" y="829385"/>
                  </a:lnTo>
                  <a:lnTo>
                    <a:pt x="716174" y="821130"/>
                  </a:lnTo>
                  <a:lnTo>
                    <a:pt x="769469" y="823918"/>
                  </a:lnTo>
                  <a:lnTo>
                    <a:pt x="810155" y="835164"/>
                  </a:lnTo>
                  <a:lnTo>
                    <a:pt x="826643" y="852284"/>
                  </a:lnTo>
                  <a:lnTo>
                    <a:pt x="823456" y="860038"/>
                  </a:lnTo>
                  <a:lnTo>
                    <a:pt x="814863" y="867789"/>
                  </a:lnTo>
                  <a:lnTo>
                    <a:pt x="802318" y="874871"/>
                  </a:lnTo>
                  <a:lnTo>
                    <a:pt x="787273" y="880617"/>
                  </a:lnTo>
                </a:path>
                <a:path w="826770" h="1119504">
                  <a:moveTo>
                    <a:pt x="653796" y="875156"/>
                  </a:moveTo>
                  <a:lnTo>
                    <a:pt x="642399" y="870638"/>
                  </a:lnTo>
                  <a:lnTo>
                    <a:pt x="633248" y="865392"/>
                  </a:lnTo>
                  <a:lnTo>
                    <a:pt x="624787" y="859310"/>
                  </a:lnTo>
                  <a:lnTo>
                    <a:pt x="615454" y="852284"/>
                  </a:lnTo>
                </a:path>
                <a:path w="826770" h="1119504">
                  <a:moveTo>
                    <a:pt x="616343" y="705992"/>
                  </a:moveTo>
                  <a:lnTo>
                    <a:pt x="593582" y="676164"/>
                  </a:lnTo>
                  <a:lnTo>
                    <a:pt x="583976" y="641805"/>
                  </a:lnTo>
                  <a:lnTo>
                    <a:pt x="586902" y="607282"/>
                  </a:lnTo>
                  <a:lnTo>
                    <a:pt x="601738" y="576961"/>
                  </a:lnTo>
                </a:path>
                <a:path w="826770" h="1119504">
                  <a:moveTo>
                    <a:pt x="597166" y="724280"/>
                  </a:moveTo>
                  <a:lnTo>
                    <a:pt x="623527" y="691582"/>
                  </a:lnTo>
                  <a:lnTo>
                    <a:pt x="667666" y="673386"/>
                  </a:lnTo>
                  <a:lnTo>
                    <a:pt x="719631" y="667432"/>
                  </a:lnTo>
                  <a:lnTo>
                    <a:pt x="769469" y="671458"/>
                  </a:lnTo>
                  <a:lnTo>
                    <a:pt x="807230" y="683202"/>
                  </a:lnTo>
                  <a:lnTo>
                    <a:pt x="822960" y="700404"/>
                  </a:lnTo>
                  <a:lnTo>
                    <a:pt x="820348" y="708063"/>
                  </a:lnTo>
                  <a:lnTo>
                    <a:pt x="813022" y="715429"/>
                  </a:lnTo>
                  <a:lnTo>
                    <a:pt x="801743" y="721918"/>
                  </a:lnTo>
                  <a:lnTo>
                    <a:pt x="787273" y="726947"/>
                  </a:lnTo>
                </a:path>
                <a:path w="826770" h="1119504">
                  <a:moveTo>
                    <a:pt x="650989" y="723264"/>
                  </a:moveTo>
                  <a:lnTo>
                    <a:pt x="640262" y="719619"/>
                  </a:lnTo>
                  <a:lnTo>
                    <a:pt x="630716" y="714306"/>
                  </a:lnTo>
                  <a:lnTo>
                    <a:pt x="621499" y="707757"/>
                  </a:lnTo>
                  <a:lnTo>
                    <a:pt x="611759" y="700404"/>
                  </a:lnTo>
                </a:path>
                <a:path w="826770" h="1119504">
                  <a:moveTo>
                    <a:pt x="599821" y="576961"/>
                  </a:moveTo>
                  <a:lnTo>
                    <a:pt x="626200" y="544377"/>
                  </a:lnTo>
                  <a:lnTo>
                    <a:pt x="670368" y="526353"/>
                  </a:lnTo>
                  <a:lnTo>
                    <a:pt x="722366" y="520557"/>
                  </a:lnTo>
                  <a:lnTo>
                    <a:pt x="772237" y="524655"/>
                  </a:lnTo>
                  <a:lnTo>
                    <a:pt x="810023" y="536318"/>
                  </a:lnTo>
                  <a:lnTo>
                    <a:pt x="825766" y="553212"/>
                  </a:lnTo>
                  <a:lnTo>
                    <a:pt x="822577" y="560832"/>
                  </a:lnTo>
                  <a:lnTo>
                    <a:pt x="813981" y="568304"/>
                  </a:lnTo>
                  <a:lnTo>
                    <a:pt x="801431" y="575087"/>
                  </a:lnTo>
                  <a:lnTo>
                    <a:pt x="786384" y="580643"/>
                  </a:lnTo>
                </a:path>
                <a:path w="826770" h="1119504">
                  <a:moveTo>
                    <a:pt x="652907" y="575182"/>
                  </a:moveTo>
                  <a:lnTo>
                    <a:pt x="614438" y="553212"/>
                  </a:lnTo>
                  <a:lnTo>
                    <a:pt x="581566" y="488870"/>
                  </a:lnTo>
                  <a:lnTo>
                    <a:pt x="584136" y="454860"/>
                  </a:lnTo>
                  <a:lnTo>
                    <a:pt x="598043" y="425195"/>
                  </a:lnTo>
                </a:path>
                <a:path w="826770" h="1119504">
                  <a:moveTo>
                    <a:pt x="616343" y="406907"/>
                  </a:moveTo>
                  <a:lnTo>
                    <a:pt x="593582" y="376729"/>
                  </a:lnTo>
                  <a:lnTo>
                    <a:pt x="583976" y="342455"/>
                  </a:lnTo>
                  <a:lnTo>
                    <a:pt x="586902" y="308181"/>
                  </a:lnTo>
                  <a:lnTo>
                    <a:pt x="601738" y="278002"/>
                  </a:lnTo>
                </a:path>
                <a:path w="826770" h="1119504">
                  <a:moveTo>
                    <a:pt x="597166" y="425195"/>
                  </a:moveTo>
                  <a:lnTo>
                    <a:pt x="623527" y="392502"/>
                  </a:lnTo>
                  <a:lnTo>
                    <a:pt x="667666" y="374301"/>
                  </a:lnTo>
                  <a:lnTo>
                    <a:pt x="719631" y="368300"/>
                  </a:lnTo>
                  <a:lnTo>
                    <a:pt x="769469" y="372204"/>
                  </a:lnTo>
                  <a:lnTo>
                    <a:pt x="807230" y="383721"/>
                  </a:lnTo>
                  <a:lnTo>
                    <a:pt x="822960" y="400557"/>
                  </a:lnTo>
                  <a:lnTo>
                    <a:pt x="820459" y="408442"/>
                  </a:lnTo>
                  <a:lnTo>
                    <a:pt x="813244" y="416428"/>
                  </a:lnTo>
                  <a:lnTo>
                    <a:pt x="801743" y="423559"/>
                  </a:lnTo>
                  <a:lnTo>
                    <a:pt x="786384" y="428878"/>
                  </a:lnTo>
                </a:path>
                <a:path w="826770" h="1119504">
                  <a:moveTo>
                    <a:pt x="648335" y="420624"/>
                  </a:moveTo>
                  <a:lnTo>
                    <a:pt x="638606" y="416952"/>
                  </a:lnTo>
                  <a:lnTo>
                    <a:pt x="628289" y="411924"/>
                  </a:lnTo>
                  <a:lnTo>
                    <a:pt x="618850" y="406229"/>
                  </a:lnTo>
                  <a:lnTo>
                    <a:pt x="611759" y="400557"/>
                  </a:lnTo>
                </a:path>
                <a:path w="826770" h="1119504">
                  <a:moveTo>
                    <a:pt x="599821" y="278002"/>
                  </a:moveTo>
                  <a:lnTo>
                    <a:pt x="626200" y="245371"/>
                  </a:lnTo>
                  <a:lnTo>
                    <a:pt x="670368" y="227306"/>
                  </a:lnTo>
                  <a:lnTo>
                    <a:pt x="722366" y="221440"/>
                  </a:lnTo>
                  <a:lnTo>
                    <a:pt x="772237" y="225406"/>
                  </a:lnTo>
                  <a:lnTo>
                    <a:pt x="810023" y="236836"/>
                  </a:lnTo>
                  <a:lnTo>
                    <a:pt x="825766" y="253364"/>
                  </a:lnTo>
                  <a:lnTo>
                    <a:pt x="823022" y="263366"/>
                  </a:lnTo>
                  <a:lnTo>
                    <a:pt x="814860" y="272414"/>
                  </a:lnTo>
                  <a:lnTo>
                    <a:pt x="801388" y="279939"/>
                  </a:lnTo>
                  <a:lnTo>
                    <a:pt x="782713" y="285368"/>
                  </a:lnTo>
                </a:path>
                <a:path w="826770" h="1119504">
                  <a:moveTo>
                    <a:pt x="653796" y="275208"/>
                  </a:moveTo>
                  <a:lnTo>
                    <a:pt x="643036" y="271147"/>
                  </a:lnTo>
                  <a:lnTo>
                    <a:pt x="632779" y="265996"/>
                  </a:lnTo>
                  <a:lnTo>
                    <a:pt x="623190" y="259991"/>
                  </a:lnTo>
                  <a:lnTo>
                    <a:pt x="614438" y="253364"/>
                  </a:lnTo>
                </a:path>
                <a:path w="826770" h="1119504">
                  <a:moveTo>
                    <a:pt x="615454" y="852284"/>
                  </a:moveTo>
                  <a:lnTo>
                    <a:pt x="592659" y="882539"/>
                  </a:lnTo>
                  <a:lnTo>
                    <a:pt x="582910" y="917028"/>
                  </a:lnTo>
                  <a:lnTo>
                    <a:pt x="585525" y="951375"/>
                  </a:lnTo>
                  <a:lnTo>
                    <a:pt x="613067" y="994290"/>
                  </a:lnTo>
                  <a:lnTo>
                    <a:pt x="648734" y="1010891"/>
                  </a:lnTo>
                  <a:lnTo>
                    <a:pt x="671182" y="1013193"/>
                  </a:lnTo>
                  <a:lnTo>
                    <a:pt x="734313" y="1013193"/>
                  </a:lnTo>
                  <a:lnTo>
                    <a:pt x="734313" y="1119251"/>
                  </a:lnTo>
                </a:path>
                <a:path w="826770" h="1119504">
                  <a:moveTo>
                    <a:pt x="614438" y="253364"/>
                  </a:moveTo>
                  <a:lnTo>
                    <a:pt x="591333" y="223696"/>
                  </a:lnTo>
                  <a:lnTo>
                    <a:pt x="581566" y="189753"/>
                  </a:lnTo>
                  <a:lnTo>
                    <a:pt x="584136" y="155834"/>
                  </a:lnTo>
                  <a:lnTo>
                    <a:pt x="611576" y="112572"/>
                  </a:lnTo>
                  <a:lnTo>
                    <a:pt x="646586" y="95632"/>
                  </a:lnTo>
                  <a:lnTo>
                    <a:pt x="668413" y="93332"/>
                  </a:lnTo>
                  <a:lnTo>
                    <a:pt x="734313" y="93332"/>
                  </a:lnTo>
                  <a:lnTo>
                    <a:pt x="734313" y="0"/>
                  </a:lnTo>
                </a:path>
                <a:path w="826770" h="1119504">
                  <a:moveTo>
                    <a:pt x="213118" y="852284"/>
                  </a:moveTo>
                  <a:lnTo>
                    <a:pt x="236200" y="822604"/>
                  </a:lnTo>
                  <a:lnTo>
                    <a:pt x="245862" y="788568"/>
                  </a:lnTo>
                  <a:lnTo>
                    <a:pt x="243022" y="754389"/>
                  </a:lnTo>
                  <a:lnTo>
                    <a:pt x="228600" y="724280"/>
                  </a:lnTo>
                </a:path>
                <a:path w="826770" h="1119504">
                  <a:moveTo>
                    <a:pt x="208534" y="851268"/>
                  </a:moveTo>
                  <a:lnTo>
                    <a:pt x="164796" y="829385"/>
                  </a:lnTo>
                  <a:lnTo>
                    <a:pt x="110483" y="821130"/>
                  </a:lnTo>
                  <a:lnTo>
                    <a:pt x="57186" y="823918"/>
                  </a:lnTo>
                  <a:lnTo>
                    <a:pt x="16494" y="835164"/>
                  </a:lnTo>
                  <a:lnTo>
                    <a:pt x="0" y="852284"/>
                  </a:lnTo>
                  <a:lnTo>
                    <a:pt x="2907" y="859899"/>
                  </a:lnTo>
                  <a:lnTo>
                    <a:pt x="10875" y="867343"/>
                  </a:lnTo>
                  <a:lnTo>
                    <a:pt x="22776" y="874115"/>
                  </a:lnTo>
                  <a:lnTo>
                    <a:pt x="37477" y="879716"/>
                  </a:lnTo>
                </a:path>
                <a:path w="826770" h="1119504">
                  <a:moveTo>
                    <a:pt x="163702" y="878700"/>
                  </a:moveTo>
                  <a:lnTo>
                    <a:pt x="176102" y="873686"/>
                  </a:lnTo>
                  <a:lnTo>
                    <a:pt x="188448" y="867216"/>
                  </a:lnTo>
                  <a:lnTo>
                    <a:pt x="200300" y="859883"/>
                  </a:lnTo>
                  <a:lnTo>
                    <a:pt x="211213" y="852284"/>
                  </a:lnTo>
                </a:path>
                <a:path w="826770" h="1119504">
                  <a:moveTo>
                    <a:pt x="210312" y="705992"/>
                  </a:moveTo>
                  <a:lnTo>
                    <a:pt x="233201" y="676164"/>
                  </a:lnTo>
                  <a:lnTo>
                    <a:pt x="243116" y="641805"/>
                  </a:lnTo>
                  <a:lnTo>
                    <a:pt x="240505" y="607282"/>
                  </a:lnTo>
                  <a:lnTo>
                    <a:pt x="225818" y="576961"/>
                  </a:lnTo>
                </a:path>
                <a:path w="826770" h="1119504">
                  <a:moveTo>
                    <a:pt x="229488" y="724280"/>
                  </a:moveTo>
                  <a:lnTo>
                    <a:pt x="203184" y="691582"/>
                  </a:lnTo>
                  <a:lnTo>
                    <a:pt x="159178" y="673386"/>
                  </a:lnTo>
                  <a:lnTo>
                    <a:pt x="107348" y="667432"/>
                  </a:lnTo>
                  <a:lnTo>
                    <a:pt x="57572" y="671458"/>
                  </a:lnTo>
                  <a:lnTo>
                    <a:pt x="19728" y="683202"/>
                  </a:lnTo>
                  <a:lnTo>
                    <a:pt x="3695" y="700404"/>
                  </a:lnTo>
                  <a:lnTo>
                    <a:pt x="5868" y="708063"/>
                  </a:lnTo>
                  <a:lnTo>
                    <a:pt x="12231" y="715429"/>
                  </a:lnTo>
                  <a:lnTo>
                    <a:pt x="22549" y="721918"/>
                  </a:lnTo>
                  <a:lnTo>
                    <a:pt x="36588" y="726947"/>
                  </a:lnTo>
                </a:path>
                <a:path w="826770" h="1119504">
                  <a:moveTo>
                    <a:pt x="165493" y="725157"/>
                  </a:moveTo>
                  <a:lnTo>
                    <a:pt x="178255" y="721162"/>
                  </a:lnTo>
                  <a:lnTo>
                    <a:pt x="191342" y="715205"/>
                  </a:lnTo>
                  <a:lnTo>
                    <a:pt x="204075" y="708035"/>
                  </a:lnTo>
                  <a:lnTo>
                    <a:pt x="215773" y="700404"/>
                  </a:lnTo>
                </a:path>
                <a:path w="826770" h="1119504">
                  <a:moveTo>
                    <a:pt x="226834" y="576961"/>
                  </a:moveTo>
                  <a:lnTo>
                    <a:pt x="200415" y="544377"/>
                  </a:lnTo>
                  <a:lnTo>
                    <a:pt x="156236" y="526353"/>
                  </a:lnTo>
                  <a:lnTo>
                    <a:pt x="104246" y="520557"/>
                  </a:lnTo>
                  <a:lnTo>
                    <a:pt x="54393" y="524655"/>
                  </a:lnTo>
                  <a:lnTo>
                    <a:pt x="16624" y="536318"/>
                  </a:lnTo>
                  <a:lnTo>
                    <a:pt x="888" y="553212"/>
                  </a:lnTo>
                  <a:lnTo>
                    <a:pt x="3500" y="560832"/>
                  </a:lnTo>
                  <a:lnTo>
                    <a:pt x="10828" y="568304"/>
                  </a:lnTo>
                  <a:lnTo>
                    <a:pt x="22111" y="575087"/>
                  </a:lnTo>
                  <a:lnTo>
                    <a:pt x="36588" y="580643"/>
                  </a:lnTo>
                </a:path>
                <a:path w="826770" h="1119504">
                  <a:moveTo>
                    <a:pt x="165493" y="578865"/>
                  </a:moveTo>
                  <a:lnTo>
                    <a:pt x="201782" y="560804"/>
                  </a:lnTo>
                  <a:lnTo>
                    <a:pt x="236200" y="523047"/>
                  </a:lnTo>
                  <a:lnTo>
                    <a:pt x="245862" y="488870"/>
                  </a:lnTo>
                  <a:lnTo>
                    <a:pt x="243022" y="454860"/>
                  </a:lnTo>
                  <a:lnTo>
                    <a:pt x="228600" y="425195"/>
                  </a:lnTo>
                </a:path>
                <a:path w="826770" h="1119504">
                  <a:moveTo>
                    <a:pt x="210312" y="406907"/>
                  </a:moveTo>
                  <a:lnTo>
                    <a:pt x="233201" y="376729"/>
                  </a:lnTo>
                  <a:lnTo>
                    <a:pt x="243116" y="342455"/>
                  </a:lnTo>
                  <a:lnTo>
                    <a:pt x="240505" y="308181"/>
                  </a:lnTo>
                  <a:lnTo>
                    <a:pt x="225818" y="278002"/>
                  </a:lnTo>
                </a:path>
                <a:path w="826770" h="1119504">
                  <a:moveTo>
                    <a:pt x="229488" y="425195"/>
                  </a:moveTo>
                  <a:lnTo>
                    <a:pt x="203184" y="392502"/>
                  </a:lnTo>
                  <a:lnTo>
                    <a:pt x="159178" y="374301"/>
                  </a:lnTo>
                  <a:lnTo>
                    <a:pt x="107348" y="368300"/>
                  </a:lnTo>
                  <a:lnTo>
                    <a:pt x="57572" y="372204"/>
                  </a:lnTo>
                  <a:lnTo>
                    <a:pt x="19728" y="383721"/>
                  </a:lnTo>
                  <a:lnTo>
                    <a:pt x="3695" y="400557"/>
                  </a:lnTo>
                  <a:lnTo>
                    <a:pt x="5868" y="408303"/>
                  </a:lnTo>
                  <a:lnTo>
                    <a:pt x="12231" y="415983"/>
                  </a:lnTo>
                  <a:lnTo>
                    <a:pt x="22549" y="422808"/>
                  </a:lnTo>
                  <a:lnTo>
                    <a:pt x="36588" y="427989"/>
                  </a:lnTo>
                </a:path>
                <a:path w="826770" h="1119504">
                  <a:moveTo>
                    <a:pt x="165493" y="427989"/>
                  </a:moveTo>
                  <a:lnTo>
                    <a:pt x="178255" y="423559"/>
                  </a:lnTo>
                  <a:lnTo>
                    <a:pt x="191342" y="416650"/>
                  </a:lnTo>
                  <a:lnTo>
                    <a:pt x="204075" y="408553"/>
                  </a:lnTo>
                  <a:lnTo>
                    <a:pt x="215773" y="400557"/>
                  </a:lnTo>
                </a:path>
                <a:path w="826770" h="1119504">
                  <a:moveTo>
                    <a:pt x="226834" y="278002"/>
                  </a:moveTo>
                  <a:lnTo>
                    <a:pt x="200415" y="245371"/>
                  </a:lnTo>
                  <a:lnTo>
                    <a:pt x="156236" y="227306"/>
                  </a:lnTo>
                  <a:lnTo>
                    <a:pt x="104246" y="221440"/>
                  </a:lnTo>
                  <a:lnTo>
                    <a:pt x="54393" y="225406"/>
                  </a:lnTo>
                  <a:lnTo>
                    <a:pt x="16624" y="236836"/>
                  </a:lnTo>
                  <a:lnTo>
                    <a:pt x="888" y="253364"/>
                  </a:lnTo>
                  <a:lnTo>
                    <a:pt x="3657" y="261624"/>
                  </a:lnTo>
                  <a:lnTo>
                    <a:pt x="11320" y="269568"/>
                  </a:lnTo>
                  <a:lnTo>
                    <a:pt x="22914" y="276491"/>
                  </a:lnTo>
                  <a:lnTo>
                    <a:pt x="37477" y="281686"/>
                  </a:lnTo>
                </a:path>
                <a:path w="826770" h="1119504">
                  <a:moveTo>
                    <a:pt x="165493" y="279780"/>
                  </a:moveTo>
                  <a:lnTo>
                    <a:pt x="177823" y="275258"/>
                  </a:lnTo>
                  <a:lnTo>
                    <a:pt x="189968" y="268949"/>
                  </a:lnTo>
                  <a:lnTo>
                    <a:pt x="201782" y="261451"/>
                  </a:lnTo>
                  <a:lnTo>
                    <a:pt x="213118" y="253364"/>
                  </a:lnTo>
                </a:path>
                <a:path w="826770" h="1119504">
                  <a:moveTo>
                    <a:pt x="211213" y="852284"/>
                  </a:moveTo>
                  <a:lnTo>
                    <a:pt x="234115" y="882539"/>
                  </a:lnTo>
                  <a:lnTo>
                    <a:pt x="244070" y="917028"/>
                  </a:lnTo>
                  <a:lnTo>
                    <a:pt x="241501" y="951375"/>
                  </a:lnTo>
                  <a:lnTo>
                    <a:pt x="213603" y="994290"/>
                  </a:lnTo>
                  <a:lnTo>
                    <a:pt x="178276" y="1010891"/>
                  </a:lnTo>
                  <a:lnTo>
                    <a:pt x="156337" y="1013193"/>
                  </a:lnTo>
                  <a:lnTo>
                    <a:pt x="92341" y="1013193"/>
                  </a:lnTo>
                  <a:lnTo>
                    <a:pt x="92341" y="1119251"/>
                  </a:lnTo>
                </a:path>
                <a:path w="826770" h="1119504">
                  <a:moveTo>
                    <a:pt x="213118" y="253364"/>
                  </a:moveTo>
                  <a:lnTo>
                    <a:pt x="236200" y="223696"/>
                  </a:lnTo>
                  <a:lnTo>
                    <a:pt x="245862" y="189753"/>
                  </a:lnTo>
                  <a:lnTo>
                    <a:pt x="243022" y="155834"/>
                  </a:lnTo>
                  <a:lnTo>
                    <a:pt x="215433" y="112572"/>
                  </a:lnTo>
                  <a:lnTo>
                    <a:pt x="180136" y="95632"/>
                  </a:lnTo>
                  <a:lnTo>
                    <a:pt x="158254" y="93332"/>
                  </a:lnTo>
                  <a:lnTo>
                    <a:pt x="92341" y="93332"/>
                  </a:lnTo>
                  <a:lnTo>
                    <a:pt x="92341" y="0"/>
                  </a:lnTo>
                </a:path>
              </a:pathLst>
            </a:custGeom>
            <a:ln w="4572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2" name="object 12"/>
            <p:cNvSpPr/>
            <p:nvPr/>
          </p:nvSpPr>
          <p:spPr>
            <a:xfrm>
              <a:off x="5534266" y="3599713"/>
              <a:ext cx="743585" cy="977900"/>
            </a:xfrm>
            <a:custGeom>
              <a:avLst/>
              <a:gdLst/>
              <a:ahLst/>
              <a:cxnLst/>
              <a:rect l="l" t="t" r="r" b="b"/>
              <a:pathLst>
                <a:path w="743585" h="977900">
                  <a:moveTo>
                    <a:pt x="352056" y="0"/>
                  </a:moveTo>
                  <a:lnTo>
                    <a:pt x="423079" y="1880"/>
                  </a:lnTo>
                  <a:lnTo>
                    <a:pt x="491060" y="10188"/>
                  </a:lnTo>
                  <a:lnTo>
                    <a:pt x="554331" y="28928"/>
                  </a:lnTo>
                  <a:lnTo>
                    <a:pt x="611220" y="62102"/>
                  </a:lnTo>
                  <a:lnTo>
                    <a:pt x="660057" y="113713"/>
                  </a:lnTo>
                  <a:lnTo>
                    <a:pt x="680934" y="147683"/>
                  </a:lnTo>
                  <a:lnTo>
                    <a:pt x="699173" y="187763"/>
                  </a:lnTo>
                  <a:lnTo>
                    <a:pt x="714563" y="234454"/>
                  </a:lnTo>
                  <a:lnTo>
                    <a:pt x="726897" y="288256"/>
                  </a:lnTo>
                  <a:lnTo>
                    <a:pt x="735965" y="349670"/>
                  </a:lnTo>
                  <a:lnTo>
                    <a:pt x="741559" y="419195"/>
                  </a:lnTo>
                  <a:lnTo>
                    <a:pt x="743470" y="497331"/>
                  </a:lnTo>
                  <a:lnTo>
                    <a:pt x="741807" y="579778"/>
                  </a:lnTo>
                  <a:lnTo>
                    <a:pt x="736900" y="651671"/>
                  </a:lnTo>
                  <a:lnTo>
                    <a:pt x="728870" y="713733"/>
                  </a:lnTo>
                  <a:lnTo>
                    <a:pt x="717840" y="766687"/>
                  </a:lnTo>
                  <a:lnTo>
                    <a:pt x="703932" y="811254"/>
                  </a:lnTo>
                  <a:lnTo>
                    <a:pt x="687269" y="848157"/>
                  </a:lnTo>
                  <a:lnTo>
                    <a:pt x="646166" y="901858"/>
                  </a:lnTo>
                  <a:lnTo>
                    <a:pt x="595508" y="933569"/>
                  </a:lnTo>
                  <a:lnTo>
                    <a:pt x="536273" y="949067"/>
                  </a:lnTo>
                  <a:lnTo>
                    <a:pt x="469439" y="954128"/>
                  </a:lnTo>
                  <a:lnTo>
                    <a:pt x="433479" y="954551"/>
                  </a:lnTo>
                  <a:lnTo>
                    <a:pt x="395986" y="954531"/>
                  </a:lnTo>
                  <a:lnTo>
                    <a:pt x="360016" y="954555"/>
                  </a:lnTo>
                  <a:lnTo>
                    <a:pt x="289796" y="952937"/>
                  </a:lnTo>
                  <a:lnTo>
                    <a:pt x="223314" y="945086"/>
                  </a:lnTo>
                  <a:lnTo>
                    <a:pt x="162303" y="926184"/>
                  </a:lnTo>
                  <a:lnTo>
                    <a:pt x="108497" y="891415"/>
                  </a:lnTo>
                  <a:lnTo>
                    <a:pt x="63630" y="835962"/>
                  </a:lnTo>
                  <a:lnTo>
                    <a:pt x="45090" y="798974"/>
                  </a:lnTo>
                  <a:lnTo>
                    <a:pt x="29436" y="755008"/>
                  </a:lnTo>
                  <a:lnTo>
                    <a:pt x="16882" y="703463"/>
                  </a:lnTo>
                  <a:lnTo>
                    <a:pt x="7647" y="643737"/>
                  </a:lnTo>
                  <a:lnTo>
                    <a:pt x="1948" y="575227"/>
                  </a:lnTo>
                  <a:lnTo>
                    <a:pt x="0" y="497331"/>
                  </a:lnTo>
                  <a:lnTo>
                    <a:pt x="1693" y="414602"/>
                  </a:lnTo>
                  <a:lnTo>
                    <a:pt x="6687" y="341560"/>
                  </a:lnTo>
                  <a:lnTo>
                    <a:pt x="14856" y="277604"/>
                  </a:lnTo>
                  <a:lnTo>
                    <a:pt x="26073" y="222134"/>
                  </a:lnTo>
                  <a:lnTo>
                    <a:pt x="40209" y="174552"/>
                  </a:lnTo>
                  <a:lnTo>
                    <a:pt x="57138" y="134255"/>
                  </a:lnTo>
                  <a:lnTo>
                    <a:pt x="76733" y="100644"/>
                  </a:lnTo>
                  <a:lnTo>
                    <a:pt x="123410" y="51081"/>
                  </a:lnTo>
                  <a:lnTo>
                    <a:pt x="179225" y="21060"/>
                  </a:lnTo>
                  <a:lnTo>
                    <a:pt x="243158" y="5781"/>
                  </a:lnTo>
                  <a:lnTo>
                    <a:pt x="314193" y="442"/>
                  </a:lnTo>
                  <a:lnTo>
                    <a:pt x="352056" y="0"/>
                  </a:lnTo>
                  <a:close/>
                </a:path>
                <a:path w="743585" h="977900">
                  <a:moveTo>
                    <a:pt x="353809" y="41148"/>
                  </a:moveTo>
                  <a:lnTo>
                    <a:pt x="423815" y="43299"/>
                  </a:lnTo>
                  <a:lnTo>
                    <a:pt x="490566" y="52883"/>
                  </a:lnTo>
                  <a:lnTo>
                    <a:pt x="552189" y="74594"/>
                  </a:lnTo>
                  <a:lnTo>
                    <a:pt x="606809" y="113125"/>
                  </a:lnTo>
                  <a:lnTo>
                    <a:pt x="652553" y="173170"/>
                  </a:lnTo>
                  <a:lnTo>
                    <a:pt x="671511" y="212728"/>
                  </a:lnTo>
                  <a:lnTo>
                    <a:pt x="687547" y="259425"/>
                  </a:lnTo>
                  <a:lnTo>
                    <a:pt x="700427" y="313847"/>
                  </a:lnTo>
                  <a:lnTo>
                    <a:pt x="709918" y="376582"/>
                  </a:lnTo>
                  <a:lnTo>
                    <a:pt x="715783" y="448216"/>
                  </a:lnTo>
                  <a:lnTo>
                    <a:pt x="717791" y="529336"/>
                  </a:lnTo>
                  <a:lnTo>
                    <a:pt x="716034" y="615185"/>
                  </a:lnTo>
                  <a:lnTo>
                    <a:pt x="710857" y="689310"/>
                  </a:lnTo>
                  <a:lnTo>
                    <a:pt x="702396" y="752571"/>
                  </a:lnTo>
                  <a:lnTo>
                    <a:pt x="690789" y="805827"/>
                  </a:lnTo>
                  <a:lnTo>
                    <a:pt x="676176" y="849940"/>
                  </a:lnTo>
                  <a:lnTo>
                    <a:pt x="658693" y="885769"/>
                  </a:lnTo>
                  <a:lnTo>
                    <a:pt x="615669" y="936015"/>
                  </a:lnTo>
                  <a:lnTo>
                    <a:pt x="562823" y="963450"/>
                  </a:lnTo>
                  <a:lnTo>
                    <a:pt x="501256" y="974953"/>
                  </a:lnTo>
                  <a:lnTo>
                    <a:pt x="432073" y="977407"/>
                  </a:lnTo>
                  <a:lnTo>
                    <a:pt x="394970" y="977391"/>
                  </a:lnTo>
                  <a:lnTo>
                    <a:pt x="359355" y="977413"/>
                  </a:lnTo>
                  <a:lnTo>
                    <a:pt x="290041" y="975461"/>
                  </a:lnTo>
                  <a:lnTo>
                    <a:pt x="224880" y="966122"/>
                  </a:lnTo>
                  <a:lnTo>
                    <a:pt x="165794" y="943727"/>
                  </a:lnTo>
                  <a:lnTo>
                    <a:pt x="114701" y="902605"/>
                  </a:lnTo>
                  <a:lnTo>
                    <a:pt x="73521" y="837085"/>
                  </a:lnTo>
                  <a:lnTo>
                    <a:pt x="57249" y="793404"/>
                  </a:lnTo>
                  <a:lnTo>
                    <a:pt x="44175" y="741498"/>
                  </a:lnTo>
                  <a:lnTo>
                    <a:pt x="34539" y="680656"/>
                  </a:lnTo>
                  <a:lnTo>
                    <a:pt x="28582" y="610172"/>
                  </a:lnTo>
                  <a:lnTo>
                    <a:pt x="26542" y="529336"/>
                  </a:lnTo>
                  <a:lnTo>
                    <a:pt x="28120" y="448216"/>
                  </a:lnTo>
                  <a:lnTo>
                    <a:pt x="32771" y="376582"/>
                  </a:lnTo>
                  <a:lnTo>
                    <a:pt x="40377" y="313847"/>
                  </a:lnTo>
                  <a:lnTo>
                    <a:pt x="50819" y="259425"/>
                  </a:lnTo>
                  <a:lnTo>
                    <a:pt x="63977" y="212728"/>
                  </a:lnTo>
                  <a:lnTo>
                    <a:pt x="79732" y="173170"/>
                  </a:lnTo>
                  <a:lnTo>
                    <a:pt x="118552" y="113125"/>
                  </a:lnTo>
                  <a:lnTo>
                    <a:pt x="166326" y="74594"/>
                  </a:lnTo>
                  <a:lnTo>
                    <a:pt x="222097" y="52883"/>
                  </a:lnTo>
                  <a:lnTo>
                    <a:pt x="284910" y="43299"/>
                  </a:lnTo>
                  <a:lnTo>
                    <a:pt x="318658" y="41588"/>
                  </a:lnTo>
                  <a:lnTo>
                    <a:pt x="353809" y="41148"/>
                  </a:lnTo>
                  <a:close/>
                </a:path>
                <a:path w="743585" h="977900">
                  <a:moveTo>
                    <a:pt x="356615" y="83185"/>
                  </a:moveTo>
                  <a:lnTo>
                    <a:pt x="425639" y="85782"/>
                  </a:lnTo>
                  <a:lnTo>
                    <a:pt x="490753" y="97715"/>
                  </a:lnTo>
                  <a:lnTo>
                    <a:pt x="549511" y="125192"/>
                  </a:lnTo>
                  <a:lnTo>
                    <a:pt x="599469" y="174423"/>
                  </a:lnTo>
                  <a:lnTo>
                    <a:pt x="620383" y="209137"/>
                  </a:lnTo>
                  <a:lnTo>
                    <a:pt x="638180" y="251617"/>
                  </a:lnTo>
                  <a:lnTo>
                    <a:pt x="652554" y="302640"/>
                  </a:lnTo>
                  <a:lnTo>
                    <a:pt x="663200" y="362983"/>
                  </a:lnTo>
                  <a:lnTo>
                    <a:pt x="669812" y="433421"/>
                  </a:lnTo>
                  <a:lnTo>
                    <a:pt x="672084" y="514730"/>
                  </a:lnTo>
                  <a:lnTo>
                    <a:pt x="670332" y="595699"/>
                  </a:lnTo>
                  <a:lnTo>
                    <a:pt x="665177" y="664837"/>
                  </a:lnTo>
                  <a:lnTo>
                    <a:pt x="656768" y="723080"/>
                  </a:lnTo>
                  <a:lnTo>
                    <a:pt x="645255" y="771359"/>
                  </a:lnTo>
                  <a:lnTo>
                    <a:pt x="630788" y="810610"/>
                  </a:lnTo>
                  <a:lnTo>
                    <a:pt x="593588" y="865759"/>
                  </a:lnTo>
                  <a:lnTo>
                    <a:pt x="546365" y="895994"/>
                  </a:lnTo>
                  <a:lnTo>
                    <a:pt x="490317" y="908786"/>
                  </a:lnTo>
                  <a:lnTo>
                    <a:pt x="426640" y="911603"/>
                  </a:lnTo>
                  <a:lnTo>
                    <a:pt x="392315" y="911605"/>
                  </a:lnTo>
                  <a:lnTo>
                    <a:pt x="357083" y="911603"/>
                  </a:lnTo>
                  <a:lnTo>
                    <a:pt x="288946" y="908786"/>
                  </a:lnTo>
                  <a:lnTo>
                    <a:pt x="225981" y="895994"/>
                  </a:lnTo>
                  <a:lnTo>
                    <a:pt x="170668" y="865758"/>
                  </a:lnTo>
                  <a:lnTo>
                    <a:pt x="125489" y="810610"/>
                  </a:lnTo>
                  <a:lnTo>
                    <a:pt x="107474" y="771359"/>
                  </a:lnTo>
                  <a:lnTo>
                    <a:pt x="92923" y="723080"/>
                  </a:lnTo>
                  <a:lnTo>
                    <a:pt x="82146" y="664837"/>
                  </a:lnTo>
                  <a:lnTo>
                    <a:pt x="75452" y="595699"/>
                  </a:lnTo>
                  <a:lnTo>
                    <a:pt x="73151" y="514730"/>
                  </a:lnTo>
                  <a:lnTo>
                    <a:pt x="74932" y="433421"/>
                  </a:lnTo>
                  <a:lnTo>
                    <a:pt x="80170" y="362983"/>
                  </a:lnTo>
                  <a:lnTo>
                    <a:pt x="88712" y="302640"/>
                  </a:lnTo>
                  <a:lnTo>
                    <a:pt x="100404" y="251617"/>
                  </a:lnTo>
                  <a:lnTo>
                    <a:pt x="115090" y="209137"/>
                  </a:lnTo>
                  <a:lnTo>
                    <a:pt x="132618" y="174423"/>
                  </a:lnTo>
                  <a:lnTo>
                    <a:pt x="175580" y="125192"/>
                  </a:lnTo>
                  <a:lnTo>
                    <a:pt x="228056" y="97715"/>
                  </a:lnTo>
                  <a:lnTo>
                    <a:pt x="288813" y="85782"/>
                  </a:lnTo>
                  <a:lnTo>
                    <a:pt x="356615" y="83185"/>
                  </a:lnTo>
                  <a:close/>
                </a:path>
              </a:pathLst>
            </a:custGeom>
            <a:ln w="9144">
              <a:solidFill>
                <a:srgbClr val="000000"/>
              </a:solidFill>
              <a:prstDash val="dot"/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13" name="object 13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5385701" y="3644061"/>
              <a:ext cx="90500" cy="72212"/>
            </a:xfrm>
            <a:prstGeom prst="rect">
              <a:avLst/>
            </a:prstGeom>
          </p:spPr>
        </p:pic>
      </p:grpSp>
      <p:sp>
        <p:nvSpPr>
          <p:cNvPr id="14" name="object 14"/>
          <p:cNvSpPr txBox="1"/>
          <p:nvPr/>
        </p:nvSpPr>
        <p:spPr>
          <a:xfrm>
            <a:off x="7957809" y="489304"/>
            <a:ext cx="4410710" cy="2608663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>
              <a:lnSpc>
                <a:spcPct val="120000"/>
              </a:lnSpc>
              <a:spcBef>
                <a:spcPts val="100"/>
              </a:spcBef>
            </a:pPr>
            <a:r>
              <a:rPr sz="1000" spc="25" dirty="0">
                <a:latin typeface="Microsoft Sans Serif"/>
                <a:cs typeface="Microsoft Sans Serif"/>
              </a:rPr>
              <a:t>Este.proceso.de.aumentar.o.disminuir.el.voltaje.a.lo.largo.de.un. </a:t>
            </a:r>
            <a:r>
              <a:rPr sz="1000" spc="30" dirty="0">
                <a:latin typeface="Microsoft Sans Serif"/>
                <a:cs typeface="Microsoft Sans Serif"/>
              </a:rPr>
              <a:t> </a:t>
            </a:r>
            <a:r>
              <a:rPr sz="1000" spc="25" dirty="0">
                <a:latin typeface="Microsoft Sans Serif"/>
                <a:cs typeface="Microsoft Sans Serif"/>
              </a:rPr>
              <a:t>el.sistema.de.distribución.de.energía.se.realiza.usando.transformadores.. </a:t>
            </a:r>
            <a:r>
              <a:rPr sz="1000" spc="-254" dirty="0">
                <a:latin typeface="Microsoft Sans Serif"/>
                <a:cs typeface="Microsoft Sans Serif"/>
              </a:rPr>
              <a:t> </a:t>
            </a:r>
            <a:r>
              <a:rPr sz="1000" spc="20" dirty="0">
                <a:latin typeface="Microsoft Sans Serif"/>
                <a:cs typeface="Microsoft Sans Serif"/>
              </a:rPr>
              <a:t>El.tamaño.y.las.clasificaciones.de.los.transformadores. </a:t>
            </a:r>
            <a:r>
              <a:rPr sz="1000" spc="25" dirty="0">
                <a:latin typeface="Microsoft Sans Serif"/>
                <a:cs typeface="Microsoft Sans Serif"/>
              </a:rPr>
              <a:t> el.funcionamiento.de.estos.dispositivos.es.el.mismo.</a:t>
            </a:r>
            <a:endParaRPr sz="1000">
              <a:latin typeface="Microsoft Sans Serif"/>
              <a:cs typeface="Microsoft Sans Serif"/>
            </a:endParaRPr>
          </a:p>
          <a:p>
            <a:pPr>
              <a:spcBef>
                <a:spcPts val="50"/>
              </a:spcBef>
            </a:pPr>
            <a:endParaRPr sz="1200">
              <a:latin typeface="Microsoft Sans Serif"/>
              <a:cs typeface="Microsoft Sans Serif"/>
            </a:endParaRPr>
          </a:p>
          <a:p>
            <a:pPr marL="12700" marR="605155">
              <a:lnSpc>
                <a:spcPct val="141200"/>
              </a:lnSpc>
            </a:pPr>
            <a:r>
              <a:rPr sz="850" spc="20" dirty="0">
                <a:latin typeface="Microsoft Sans Serif"/>
                <a:cs typeface="Microsoft Sans Serif"/>
              </a:rPr>
              <a:t>La.inductancia.mútua.entre.dos.bobinas.depende.de.su.flujo. </a:t>
            </a:r>
            <a:r>
              <a:rPr sz="850" spc="25" dirty="0">
                <a:latin typeface="Microsoft Sans Serif"/>
                <a:cs typeface="Microsoft Sans Serif"/>
              </a:rPr>
              <a:t> </a:t>
            </a:r>
            <a:r>
              <a:rPr sz="850" spc="20" dirty="0">
                <a:latin typeface="Microsoft Sans Serif"/>
                <a:cs typeface="Microsoft Sans Serif"/>
              </a:rPr>
              <a:t>conexión..El.acoplamiento.máximo.ocurre.cuando.todas.las.líneas.de.flujo. </a:t>
            </a:r>
            <a:r>
              <a:rPr sz="850" spc="-215" dirty="0">
                <a:latin typeface="Microsoft Sans Serif"/>
                <a:cs typeface="Microsoft Sans Serif"/>
              </a:rPr>
              <a:t> </a:t>
            </a:r>
            <a:r>
              <a:rPr sz="850" spc="20" dirty="0">
                <a:latin typeface="Microsoft Sans Serif"/>
                <a:cs typeface="Microsoft Sans Serif"/>
              </a:rPr>
              <a:t>desde.la.bobina.primaria.corta.a.través.del.devanado.secundario..</a:t>
            </a:r>
            <a:endParaRPr sz="850">
              <a:latin typeface="Microsoft Sans Serif"/>
              <a:cs typeface="Microsoft Sans Serif"/>
            </a:endParaRPr>
          </a:p>
          <a:p>
            <a:pPr marL="12700" marR="274955">
              <a:lnSpc>
                <a:spcPct val="141200"/>
              </a:lnSpc>
            </a:pPr>
            <a:r>
              <a:rPr sz="850" spc="20" dirty="0">
                <a:latin typeface="Microsoft Sans Serif"/>
                <a:cs typeface="Microsoft Sans Serif"/>
              </a:rPr>
              <a:t>La.cantidad.de.acoplamiento.que.se.realiza.se.denomina. </a:t>
            </a:r>
            <a:r>
              <a:rPr sz="850" b="1" spc="20" dirty="0">
                <a:latin typeface="Arial"/>
                <a:cs typeface="Arial"/>
              </a:rPr>
              <a:t>coeficiente de </a:t>
            </a:r>
            <a:r>
              <a:rPr sz="850" b="1" spc="25" dirty="0">
                <a:latin typeface="Arial"/>
                <a:cs typeface="Arial"/>
              </a:rPr>
              <a:t> </a:t>
            </a:r>
            <a:r>
              <a:rPr sz="850" b="1" spc="20" dirty="0">
                <a:latin typeface="Arial"/>
                <a:cs typeface="Arial"/>
              </a:rPr>
              <a:t>acoplamiento</a:t>
            </a:r>
            <a:r>
              <a:rPr sz="850" spc="20" dirty="0">
                <a:latin typeface="Microsoft Sans Serif"/>
                <a:cs typeface="Microsoft Sans Serif"/>
              </a:rPr>
              <a:t>..Para.maximizar.el.coeficiente.de.acoplamiento,.</a:t>
            </a:r>
            <a:r>
              <a:rPr sz="850" spc="35" dirty="0">
                <a:latin typeface="Microsoft Sans Serif"/>
                <a:cs typeface="Microsoft Sans Serif"/>
              </a:rPr>
              <a:t> </a:t>
            </a:r>
            <a:r>
              <a:rPr sz="850" spc="20" dirty="0">
                <a:latin typeface="Microsoft Sans Serif"/>
                <a:cs typeface="Microsoft Sans Serif"/>
              </a:rPr>
              <a:t>ambas.bobinas.a </a:t>
            </a:r>
            <a:r>
              <a:rPr sz="850" spc="-210" dirty="0">
                <a:latin typeface="Microsoft Sans Serif"/>
                <a:cs typeface="Microsoft Sans Serif"/>
              </a:rPr>
              <a:t> </a:t>
            </a:r>
            <a:r>
              <a:rPr sz="850" spc="20" dirty="0">
                <a:latin typeface="Microsoft Sans Serif"/>
                <a:cs typeface="Microsoft Sans Serif"/>
              </a:rPr>
              <a:t>menudo.se.enrollan.en.un.núcleo.de.hierro.que.se.utiliza.para. </a:t>
            </a:r>
            <a:r>
              <a:rPr sz="850" spc="25" dirty="0">
                <a:latin typeface="Microsoft Sans Serif"/>
                <a:cs typeface="Microsoft Sans Serif"/>
              </a:rPr>
              <a:t> </a:t>
            </a:r>
            <a:r>
              <a:rPr sz="850" spc="20" dirty="0">
                <a:latin typeface="Microsoft Sans Serif"/>
                <a:cs typeface="Microsoft Sans Serif"/>
              </a:rPr>
              <a:t>proporcionar.un.camino.para.las.líneas.de.flujo..La.siguiente.discusión.de.</a:t>
            </a:r>
            <a:endParaRPr sz="850">
              <a:latin typeface="Microsoft Sans Serif"/>
              <a:cs typeface="Microsoft Sans Serif"/>
            </a:endParaRPr>
          </a:p>
          <a:p>
            <a:pPr marL="12700" marR="433070">
              <a:lnSpc>
                <a:spcPct val="141200"/>
              </a:lnSpc>
            </a:pPr>
            <a:r>
              <a:rPr sz="850" spc="20" dirty="0">
                <a:latin typeface="Microsoft Sans Serif"/>
                <a:cs typeface="Microsoft Sans Serif"/>
              </a:rPr>
              <a:t>Los.transformadores.elevadores.y.reductores.se.aplica.a.los.transformadores. </a:t>
            </a:r>
            <a:r>
              <a:rPr sz="850" spc="-215" dirty="0">
                <a:latin typeface="Microsoft Sans Serif"/>
                <a:cs typeface="Microsoft Sans Serif"/>
              </a:rPr>
              <a:t> </a:t>
            </a:r>
            <a:r>
              <a:rPr sz="850" spc="25" dirty="0">
                <a:latin typeface="Microsoft Sans Serif"/>
                <a:cs typeface="Microsoft Sans Serif"/>
              </a:rPr>
              <a:t>con.un.núcleo.de.hierro.</a:t>
            </a:r>
            <a:endParaRPr sz="850">
              <a:latin typeface="Microsoft Sans Serif"/>
              <a:cs typeface="Microsoft Sans Serif"/>
            </a:endParaRPr>
          </a:p>
        </p:txBody>
      </p:sp>
      <p:sp>
        <p:nvSpPr>
          <p:cNvPr id="18" name="object 18"/>
          <p:cNvSpPr txBox="1">
            <a:spLocks noGrp="1"/>
          </p:cNvSpPr>
          <p:nvPr>
            <p:ph type="sldNum" sz="quarter" idx="7"/>
          </p:nvPr>
        </p:nvSpPr>
        <p:spPr>
          <a:xfrm>
            <a:off x="19020783" y="9462820"/>
            <a:ext cx="577061" cy="207749"/>
          </a:xfrm>
          <a:prstGeom prst="rect">
            <a:avLst/>
          </a:prstGeom>
        </p:spPr>
        <p:txBody>
          <a:bodyPr vert="horz" wrap="square" lIns="0" tIns="22860" rIns="0" bIns="0" rtlCol="0">
            <a:spAutoFit/>
          </a:bodyPr>
          <a:lstStyle/>
          <a:p>
            <a:pPr marL="38100">
              <a:spcBef>
                <a:spcPts val="180"/>
              </a:spcBef>
            </a:pPr>
            <a:fld id="{81D60167-4931-47E6-BA6A-407CBD079E47}" type="slidenum">
              <a:rPr spc="15" dirty="0"/>
              <a:pPr marL="38100">
                <a:spcBef>
                  <a:spcPts val="180"/>
                </a:spcBef>
              </a:pPr>
              <a:t>48</a:t>
            </a:fld>
            <a:endParaRPr spc="15" dirty="0"/>
          </a:p>
        </p:txBody>
      </p:sp>
      <p:sp>
        <p:nvSpPr>
          <p:cNvPr id="15" name="object 15"/>
          <p:cNvSpPr txBox="1"/>
          <p:nvPr/>
        </p:nvSpPr>
        <p:spPr>
          <a:xfrm>
            <a:off x="9577988" y="3464366"/>
            <a:ext cx="915035" cy="361637"/>
          </a:xfrm>
          <a:prstGeom prst="rect">
            <a:avLst/>
          </a:prstGeom>
        </p:spPr>
        <p:txBody>
          <a:bodyPr vert="horz" wrap="square" lIns="0" tIns="27940" rIns="0" bIns="0" rtlCol="0">
            <a:spAutoFit/>
          </a:bodyPr>
          <a:lstStyle/>
          <a:p>
            <a:pPr marL="12700">
              <a:spcBef>
                <a:spcPts val="220"/>
              </a:spcBef>
            </a:pPr>
            <a:r>
              <a:rPr sz="650" spc="5" dirty="0">
                <a:latin typeface="Microsoft Sans Serif"/>
                <a:cs typeface="Microsoft Sans Serif"/>
              </a:rPr>
              <a:t>Líneas</a:t>
            </a:r>
            <a:r>
              <a:rPr sz="650" spc="-35" dirty="0">
                <a:latin typeface="Microsoft Sans Serif"/>
                <a:cs typeface="Microsoft Sans Serif"/>
              </a:rPr>
              <a:t> </a:t>
            </a:r>
            <a:r>
              <a:rPr sz="650" spc="20" dirty="0">
                <a:latin typeface="Microsoft Sans Serif"/>
                <a:cs typeface="Microsoft Sans Serif"/>
              </a:rPr>
              <a:t>de</a:t>
            </a:r>
            <a:r>
              <a:rPr sz="650" spc="-30" dirty="0">
                <a:latin typeface="Microsoft Sans Serif"/>
                <a:cs typeface="Microsoft Sans Serif"/>
              </a:rPr>
              <a:t> </a:t>
            </a:r>
            <a:r>
              <a:rPr sz="650" spc="30" dirty="0">
                <a:latin typeface="Microsoft Sans Serif"/>
                <a:cs typeface="Microsoft Sans Serif"/>
              </a:rPr>
              <a:t>flujo</a:t>
            </a:r>
            <a:endParaRPr sz="650">
              <a:latin typeface="Microsoft Sans Serif"/>
              <a:cs typeface="Microsoft Sans Serif"/>
            </a:endParaRPr>
          </a:p>
          <a:p>
            <a:pPr marL="12700">
              <a:spcBef>
                <a:spcPts val="130"/>
              </a:spcBef>
              <a:tabLst>
                <a:tab pos="901700" algn="l"/>
              </a:tabLst>
            </a:pPr>
            <a:r>
              <a:rPr sz="700" spc="15" dirty="0">
                <a:latin typeface="Microsoft Sans Serif"/>
                <a:cs typeface="Microsoft Sans Serif"/>
              </a:rPr>
              <a:t>Confinada</a:t>
            </a:r>
            <a:r>
              <a:rPr sz="700" spc="-35" dirty="0">
                <a:latin typeface="Microsoft Sans Serif"/>
                <a:cs typeface="Microsoft Sans Serif"/>
              </a:rPr>
              <a:t> </a:t>
            </a:r>
            <a:r>
              <a:rPr sz="700" dirty="0">
                <a:latin typeface="Microsoft Sans Serif"/>
                <a:cs typeface="Microsoft Sans Serif"/>
              </a:rPr>
              <a:t>a  </a:t>
            </a:r>
            <a:r>
              <a:rPr sz="700" spc="45" dirty="0">
                <a:latin typeface="Microsoft Sans Serif"/>
                <a:cs typeface="Microsoft Sans Serif"/>
              </a:rPr>
              <a:t> </a:t>
            </a:r>
            <a:r>
              <a:rPr sz="700" u="sng" dirty="0">
                <a:uFill>
                  <a:solidFill>
                    <a:srgbClr val="000000"/>
                  </a:solidFill>
                </a:uFill>
                <a:latin typeface="Times New Roman"/>
                <a:cs typeface="Times New Roman"/>
              </a:rPr>
              <a:t> 	</a:t>
            </a:r>
            <a:endParaRPr sz="700">
              <a:latin typeface="Times New Roman"/>
              <a:cs typeface="Times New Roman"/>
            </a:endParaRPr>
          </a:p>
          <a:p>
            <a:pPr marL="12700">
              <a:spcBef>
                <a:spcPts val="420"/>
              </a:spcBef>
            </a:pPr>
            <a:r>
              <a:rPr sz="400" spc="10" dirty="0">
                <a:latin typeface="Microsoft Sans Serif"/>
                <a:cs typeface="Microsoft Sans Serif"/>
              </a:rPr>
              <a:t>Nucleo</a:t>
            </a:r>
            <a:r>
              <a:rPr sz="400" spc="-5" dirty="0">
                <a:latin typeface="Microsoft Sans Serif"/>
                <a:cs typeface="Microsoft Sans Serif"/>
              </a:rPr>
              <a:t> </a:t>
            </a:r>
            <a:r>
              <a:rPr sz="400" spc="10" dirty="0">
                <a:latin typeface="Microsoft Sans Serif"/>
                <a:cs typeface="Microsoft Sans Serif"/>
              </a:rPr>
              <a:t>de</a:t>
            </a:r>
            <a:r>
              <a:rPr sz="400" spc="-5" dirty="0">
                <a:latin typeface="Microsoft Sans Serif"/>
                <a:cs typeface="Microsoft Sans Serif"/>
              </a:rPr>
              <a:t> </a:t>
            </a:r>
            <a:r>
              <a:rPr sz="400" spc="20" dirty="0">
                <a:latin typeface="Microsoft Sans Serif"/>
                <a:cs typeface="Microsoft Sans Serif"/>
              </a:rPr>
              <a:t>hierro</a:t>
            </a:r>
            <a:endParaRPr sz="400">
              <a:latin typeface="Microsoft Sans Serif"/>
              <a:cs typeface="Microsoft Sans Serif"/>
            </a:endParaRPr>
          </a:p>
        </p:txBody>
      </p:sp>
      <p:sp>
        <p:nvSpPr>
          <p:cNvPr id="16" name="object 16"/>
          <p:cNvSpPr txBox="1"/>
          <p:nvPr/>
        </p:nvSpPr>
        <p:spPr>
          <a:xfrm>
            <a:off x="8860304" y="4848319"/>
            <a:ext cx="645795" cy="257810"/>
          </a:xfrm>
          <a:prstGeom prst="rect">
            <a:avLst/>
          </a:prstGeom>
        </p:spPr>
        <p:txBody>
          <a:bodyPr vert="horz" wrap="square" lIns="0" tIns="21590" rIns="0" bIns="0" rtlCol="0">
            <a:spAutoFit/>
          </a:bodyPr>
          <a:lstStyle/>
          <a:p>
            <a:pPr marL="12700">
              <a:spcBef>
                <a:spcPts val="170"/>
              </a:spcBef>
            </a:pPr>
            <a:r>
              <a:rPr sz="650" spc="5" dirty="0">
                <a:latin typeface="Microsoft Sans Serif"/>
                <a:cs typeface="Microsoft Sans Serif"/>
              </a:rPr>
              <a:t>Líneas</a:t>
            </a:r>
            <a:r>
              <a:rPr sz="650" spc="-35" dirty="0">
                <a:latin typeface="Microsoft Sans Serif"/>
                <a:cs typeface="Microsoft Sans Serif"/>
              </a:rPr>
              <a:t> </a:t>
            </a:r>
            <a:r>
              <a:rPr sz="650" spc="20" dirty="0">
                <a:latin typeface="Microsoft Sans Serif"/>
                <a:cs typeface="Microsoft Sans Serif"/>
              </a:rPr>
              <a:t>de</a:t>
            </a:r>
            <a:r>
              <a:rPr sz="650" spc="-30" dirty="0">
                <a:latin typeface="Microsoft Sans Serif"/>
                <a:cs typeface="Microsoft Sans Serif"/>
              </a:rPr>
              <a:t> </a:t>
            </a:r>
            <a:r>
              <a:rPr sz="650" spc="30" dirty="0">
                <a:latin typeface="Microsoft Sans Serif"/>
                <a:cs typeface="Microsoft Sans Serif"/>
              </a:rPr>
              <a:t>flujo</a:t>
            </a:r>
            <a:endParaRPr sz="650">
              <a:latin typeface="Microsoft Sans Serif"/>
              <a:cs typeface="Microsoft Sans Serif"/>
            </a:endParaRPr>
          </a:p>
          <a:p>
            <a:pPr marL="12700">
              <a:spcBef>
                <a:spcPts val="80"/>
              </a:spcBef>
            </a:pPr>
            <a:r>
              <a:rPr sz="750" spc="30" dirty="0">
                <a:latin typeface="Microsoft Sans Serif"/>
                <a:cs typeface="Microsoft Sans Serif"/>
              </a:rPr>
              <a:t>que</a:t>
            </a:r>
            <a:r>
              <a:rPr sz="750" spc="-35" dirty="0">
                <a:latin typeface="Microsoft Sans Serif"/>
                <a:cs typeface="Microsoft Sans Serif"/>
              </a:rPr>
              <a:t> </a:t>
            </a:r>
            <a:r>
              <a:rPr sz="750" spc="40" dirty="0">
                <a:latin typeface="Microsoft Sans Serif"/>
                <a:cs typeface="Microsoft Sans Serif"/>
              </a:rPr>
              <a:t>no</a:t>
            </a:r>
            <a:r>
              <a:rPr sz="750" spc="-35" dirty="0">
                <a:latin typeface="Microsoft Sans Serif"/>
                <a:cs typeface="Microsoft Sans Serif"/>
              </a:rPr>
              <a:t> </a:t>
            </a:r>
            <a:r>
              <a:rPr sz="750" spc="20" dirty="0">
                <a:latin typeface="Microsoft Sans Serif"/>
                <a:cs typeface="Microsoft Sans Serif"/>
              </a:rPr>
              <a:t>pareja</a:t>
            </a:r>
            <a:endParaRPr sz="750">
              <a:latin typeface="Microsoft Sans Serif"/>
              <a:cs typeface="Microsoft Sans Serif"/>
            </a:endParaRPr>
          </a:p>
        </p:txBody>
      </p:sp>
      <p:sp>
        <p:nvSpPr>
          <p:cNvPr id="17" name="object 17"/>
          <p:cNvSpPr txBox="1"/>
          <p:nvPr/>
        </p:nvSpPr>
        <p:spPr>
          <a:xfrm>
            <a:off x="7957353" y="5362347"/>
            <a:ext cx="4450080" cy="27686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>
              <a:lnSpc>
                <a:spcPct val="126299"/>
              </a:lnSpc>
              <a:spcBef>
                <a:spcPts val="100"/>
              </a:spcBef>
            </a:pPr>
            <a:r>
              <a:rPr sz="950" spc="20" dirty="0">
                <a:latin typeface="Microsoft Sans Serif"/>
                <a:cs typeface="Microsoft Sans Serif"/>
              </a:rPr>
              <a:t>Existe.una.relación.directa.entre.voltaje,.impedancia,. </a:t>
            </a:r>
            <a:r>
              <a:rPr sz="950" spc="25" dirty="0">
                <a:latin typeface="Microsoft Sans Serif"/>
                <a:cs typeface="Microsoft Sans Serif"/>
              </a:rPr>
              <a:t> la.corriente.y.el.número.de.vueltas.de.la.bobina.primaria.y.secundaria.en.una. </a:t>
            </a:r>
            <a:r>
              <a:rPr sz="950" spc="15" dirty="0">
                <a:latin typeface="Microsoft Sans Serif"/>
                <a:cs typeface="Microsoft Sans Serif"/>
              </a:rPr>
              <a:t> </a:t>
            </a:r>
            <a:r>
              <a:rPr sz="950" spc="25" dirty="0">
                <a:latin typeface="Microsoft Sans Serif"/>
                <a:cs typeface="Microsoft Sans Serif"/>
              </a:rPr>
              <a:t>transformador..Esta.relación.puede.usarse.para.encontrar.ya. </a:t>
            </a:r>
            <a:r>
              <a:rPr sz="950" spc="30" dirty="0">
                <a:latin typeface="Microsoft Sans Serif"/>
                <a:cs typeface="Microsoft Sans Serif"/>
              </a:rPr>
              <a:t> </a:t>
            </a:r>
            <a:r>
              <a:rPr sz="950" spc="20" dirty="0">
                <a:latin typeface="Microsoft Sans Serif"/>
                <a:cs typeface="Microsoft Sans Serif"/>
              </a:rPr>
              <a:t>o.voltaje.secundario,.corriente.y.el.número.de.vueltas.en.cada. </a:t>
            </a:r>
            <a:r>
              <a:rPr sz="950" spc="25" dirty="0">
                <a:latin typeface="Microsoft Sans Serif"/>
                <a:cs typeface="Microsoft Sans Serif"/>
              </a:rPr>
              <a:t> </a:t>
            </a:r>
            <a:r>
              <a:rPr sz="950" spc="20" dirty="0">
                <a:latin typeface="Microsoft Sans Serif"/>
                <a:cs typeface="Microsoft Sans Serif"/>
              </a:rPr>
              <a:t>bobina..Las.siguientes.“reglas</a:t>
            </a:r>
            <a:r>
              <a:rPr sz="950" spc="-5" dirty="0">
                <a:latin typeface="Microsoft Sans Serif"/>
                <a:cs typeface="Microsoft Sans Serif"/>
              </a:rPr>
              <a:t> </a:t>
            </a:r>
            <a:r>
              <a:rPr sz="950" spc="15" dirty="0">
                <a:latin typeface="Microsoft Sans Serif"/>
                <a:cs typeface="Microsoft Sans Serif"/>
              </a:rPr>
              <a:t>generales”.se</a:t>
            </a:r>
            <a:r>
              <a:rPr sz="950" spc="-5" dirty="0">
                <a:latin typeface="Microsoft Sans Serif"/>
                <a:cs typeface="Microsoft Sans Serif"/>
              </a:rPr>
              <a:t> </a:t>
            </a:r>
            <a:r>
              <a:rPr sz="950" spc="25" dirty="0">
                <a:latin typeface="Microsoft Sans Serif"/>
                <a:cs typeface="Microsoft Sans Serif"/>
              </a:rPr>
              <a:t>aplican.a.los.transformadores:</a:t>
            </a:r>
            <a:endParaRPr sz="950">
              <a:latin typeface="Microsoft Sans Serif"/>
              <a:cs typeface="Microsoft Sans Serif"/>
            </a:endParaRPr>
          </a:p>
          <a:p>
            <a:pPr>
              <a:lnSpc>
                <a:spcPct val="100000"/>
              </a:lnSpc>
            </a:pPr>
            <a:endParaRPr sz="1050">
              <a:latin typeface="Microsoft Sans Serif"/>
              <a:cs typeface="Microsoft Sans Serif"/>
            </a:endParaRPr>
          </a:p>
          <a:p>
            <a:pPr marL="109855" marR="415925" indent="-109855">
              <a:lnSpc>
                <a:spcPct val="120800"/>
              </a:lnSpc>
              <a:buChar char="•"/>
              <a:tabLst>
                <a:tab pos="109855" algn="l"/>
                <a:tab pos="354965" algn="l"/>
              </a:tabLst>
            </a:pPr>
            <a:r>
              <a:rPr sz="1200" spc="-15" dirty="0">
                <a:latin typeface="Microsoft Sans Serif"/>
                <a:cs typeface="Microsoft Sans Serif"/>
              </a:rPr>
              <a:t>.	</a:t>
            </a:r>
            <a:r>
              <a:rPr sz="900" spc="20" dirty="0">
                <a:latin typeface="Microsoft Sans Serif"/>
                <a:cs typeface="Microsoft Sans Serif"/>
              </a:rPr>
              <a:t>Si.la.bobina.primaria.tiene.menos.espiras.que.la.bobina.secundaria,. </a:t>
            </a:r>
            <a:r>
              <a:rPr sz="900" spc="-225" dirty="0">
                <a:latin typeface="Microsoft Sans Serif"/>
                <a:cs typeface="Microsoft Sans Serif"/>
              </a:rPr>
              <a:t> </a:t>
            </a:r>
            <a:r>
              <a:rPr sz="900" spc="30" dirty="0">
                <a:latin typeface="Microsoft Sans Serif"/>
                <a:cs typeface="Microsoft Sans Serif"/>
              </a:rPr>
              <a:t>el.transformador.es.un.</a:t>
            </a:r>
            <a:r>
              <a:rPr sz="900" b="1" spc="30" dirty="0">
                <a:latin typeface="Arial"/>
                <a:cs typeface="Arial"/>
              </a:rPr>
              <a:t>transformador</a:t>
            </a:r>
            <a:r>
              <a:rPr sz="900" b="1" spc="-20" dirty="0">
                <a:latin typeface="Arial"/>
                <a:cs typeface="Arial"/>
              </a:rPr>
              <a:t> </a:t>
            </a:r>
            <a:r>
              <a:rPr sz="900" b="1" spc="20" dirty="0">
                <a:latin typeface="Arial"/>
                <a:cs typeface="Arial"/>
              </a:rPr>
              <a:t>elevador</a:t>
            </a:r>
            <a:r>
              <a:rPr sz="900" spc="20" dirty="0">
                <a:latin typeface="Microsoft Sans Serif"/>
                <a:cs typeface="Microsoft Sans Serif"/>
              </a:rPr>
              <a:t>.</a:t>
            </a:r>
            <a:endParaRPr sz="900">
              <a:latin typeface="Microsoft Sans Serif"/>
              <a:cs typeface="Microsoft Sans Serif"/>
            </a:endParaRPr>
          </a:p>
          <a:p>
            <a:pPr>
              <a:spcBef>
                <a:spcPts val="5"/>
              </a:spcBef>
              <a:buFont typeface="Microsoft Sans Serif"/>
              <a:buChar char="•"/>
            </a:pPr>
            <a:endParaRPr sz="1100">
              <a:latin typeface="Microsoft Sans Serif"/>
              <a:cs typeface="Microsoft Sans Serif"/>
            </a:endParaRPr>
          </a:p>
          <a:p>
            <a:pPr marL="110489" marR="361950" indent="-110489">
              <a:lnSpc>
                <a:spcPct val="117400"/>
              </a:lnSpc>
              <a:buChar char="•"/>
              <a:tabLst>
                <a:tab pos="110489" algn="l"/>
                <a:tab pos="354965" algn="l"/>
              </a:tabLst>
            </a:pPr>
            <a:r>
              <a:rPr sz="1200" spc="-15" dirty="0">
                <a:latin typeface="Microsoft Sans Serif"/>
                <a:cs typeface="Microsoft Sans Serif"/>
              </a:rPr>
              <a:t>.	</a:t>
            </a:r>
            <a:r>
              <a:rPr sz="950" spc="20" dirty="0">
                <a:latin typeface="Microsoft Sans Serif"/>
                <a:cs typeface="Microsoft Sans Serif"/>
              </a:rPr>
              <a:t>Si.la.bobina.primaria.tiene.más.vueltas.que.la.bobina.secundaria,. </a:t>
            </a:r>
            <a:r>
              <a:rPr sz="950" spc="-240" dirty="0">
                <a:latin typeface="Microsoft Sans Serif"/>
                <a:cs typeface="Microsoft Sans Serif"/>
              </a:rPr>
              <a:t> </a:t>
            </a:r>
            <a:r>
              <a:rPr sz="950" spc="35" dirty="0">
                <a:latin typeface="Microsoft Sans Serif"/>
                <a:cs typeface="Microsoft Sans Serif"/>
              </a:rPr>
              <a:t>el.transformador.es.un.</a:t>
            </a:r>
            <a:r>
              <a:rPr sz="950" b="1" spc="35" dirty="0">
                <a:latin typeface="Arial"/>
                <a:cs typeface="Arial"/>
              </a:rPr>
              <a:t>transformador</a:t>
            </a:r>
            <a:r>
              <a:rPr sz="950" b="1" spc="-25" dirty="0">
                <a:latin typeface="Arial"/>
                <a:cs typeface="Arial"/>
              </a:rPr>
              <a:t> </a:t>
            </a:r>
            <a:r>
              <a:rPr sz="950" b="1" spc="30" dirty="0">
                <a:latin typeface="Arial"/>
                <a:cs typeface="Arial"/>
              </a:rPr>
              <a:t>reductor</a:t>
            </a:r>
            <a:r>
              <a:rPr sz="950" spc="30" dirty="0">
                <a:latin typeface="Microsoft Sans Serif"/>
                <a:cs typeface="Microsoft Sans Serif"/>
              </a:rPr>
              <a:t>.</a:t>
            </a:r>
            <a:endParaRPr sz="950">
              <a:latin typeface="Microsoft Sans Serif"/>
              <a:cs typeface="Microsoft Sans Serif"/>
            </a:endParaRPr>
          </a:p>
          <a:p>
            <a:pPr>
              <a:spcBef>
                <a:spcPts val="25"/>
              </a:spcBef>
            </a:pPr>
            <a:endParaRPr sz="1250">
              <a:latin typeface="Microsoft Sans Serif"/>
              <a:cs typeface="Microsoft Sans Serif"/>
            </a:endParaRPr>
          </a:p>
          <a:p>
            <a:pPr marL="12700" marR="134620">
              <a:lnSpc>
                <a:spcPct val="126299"/>
              </a:lnSpc>
            </a:pPr>
            <a:r>
              <a:rPr sz="950" spc="25" dirty="0">
                <a:latin typeface="Microsoft Sans Serif"/>
                <a:cs typeface="Microsoft Sans Serif"/>
              </a:rPr>
              <a:t>Cuando.el.número.de.encendidos.del.principal.y.del.secundario. </a:t>
            </a:r>
            <a:r>
              <a:rPr sz="950" spc="30" dirty="0">
                <a:latin typeface="Microsoft Sans Serif"/>
                <a:cs typeface="Microsoft Sans Serif"/>
              </a:rPr>
              <a:t> </a:t>
            </a:r>
            <a:r>
              <a:rPr sz="950" spc="25" dirty="0">
                <a:latin typeface="Microsoft Sans Serif"/>
                <a:cs typeface="Microsoft Sans Serif"/>
              </a:rPr>
              <a:t>bobinas.de.un.transformador.son.iguales,.voltaje.de.entrada,.impedancia.y. </a:t>
            </a:r>
            <a:r>
              <a:rPr sz="950" spc="-240" dirty="0">
                <a:latin typeface="Microsoft Sans Serif"/>
                <a:cs typeface="Microsoft Sans Serif"/>
              </a:rPr>
              <a:t> </a:t>
            </a:r>
            <a:r>
              <a:rPr sz="950" spc="20" dirty="0">
                <a:latin typeface="Microsoft Sans Serif"/>
                <a:cs typeface="Microsoft Sans Serif"/>
              </a:rPr>
              <a:t>son.iguales.a.la.tensión.de.salida,.la.impedancia.y.la.corriente.</a:t>
            </a:r>
            <a:endParaRPr sz="950">
              <a:latin typeface="Microsoft Sans Serif"/>
              <a:cs typeface="Microsoft Sans Serif"/>
            </a:endParaRPr>
          </a:p>
        </p:txBody>
      </p:sp>
    </p:spTree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8307959" y="3458311"/>
            <a:ext cx="393700" cy="0"/>
          </a:xfrm>
          <a:custGeom>
            <a:avLst/>
            <a:gdLst/>
            <a:ahLst/>
            <a:cxnLst/>
            <a:rect l="l" t="t" r="r" b="b"/>
            <a:pathLst>
              <a:path w="393700">
                <a:moveTo>
                  <a:pt x="0" y="0"/>
                </a:moveTo>
                <a:lnTo>
                  <a:pt x="393700" y="0"/>
                </a:lnTo>
              </a:path>
            </a:pathLst>
          </a:custGeom>
          <a:ln w="12700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/>
          <p:nvPr/>
        </p:nvSpPr>
        <p:spPr>
          <a:xfrm>
            <a:off x="9171560" y="3458311"/>
            <a:ext cx="334645" cy="0"/>
          </a:xfrm>
          <a:custGeom>
            <a:avLst/>
            <a:gdLst/>
            <a:ahLst/>
            <a:cxnLst/>
            <a:rect l="l" t="t" r="r" b="b"/>
            <a:pathLst>
              <a:path w="334645">
                <a:moveTo>
                  <a:pt x="0" y="0"/>
                </a:moveTo>
                <a:lnTo>
                  <a:pt x="334429" y="0"/>
                </a:lnTo>
              </a:path>
            </a:pathLst>
          </a:custGeom>
          <a:ln w="12700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/>
          <p:nvPr/>
        </p:nvSpPr>
        <p:spPr>
          <a:xfrm>
            <a:off x="8347278" y="4809350"/>
            <a:ext cx="351790" cy="0"/>
          </a:xfrm>
          <a:custGeom>
            <a:avLst/>
            <a:gdLst/>
            <a:ahLst/>
            <a:cxnLst/>
            <a:rect l="l" t="t" r="r" b="b"/>
            <a:pathLst>
              <a:path w="351789">
                <a:moveTo>
                  <a:pt x="0" y="0"/>
                </a:moveTo>
                <a:lnTo>
                  <a:pt x="351370" y="0"/>
                </a:lnTo>
              </a:path>
            </a:pathLst>
          </a:custGeom>
          <a:ln w="12700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/>
          <p:nvPr/>
        </p:nvSpPr>
        <p:spPr>
          <a:xfrm>
            <a:off x="8275840" y="5869597"/>
            <a:ext cx="368300" cy="0"/>
          </a:xfrm>
          <a:custGeom>
            <a:avLst/>
            <a:gdLst/>
            <a:ahLst/>
            <a:cxnLst/>
            <a:rect l="l" t="t" r="r" b="b"/>
            <a:pathLst>
              <a:path w="368300">
                <a:moveTo>
                  <a:pt x="0" y="0"/>
                </a:moveTo>
                <a:lnTo>
                  <a:pt x="368300" y="0"/>
                </a:lnTo>
              </a:path>
            </a:pathLst>
          </a:custGeom>
          <a:ln w="12700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" name="object 6"/>
          <p:cNvSpPr/>
          <p:nvPr/>
        </p:nvSpPr>
        <p:spPr>
          <a:xfrm>
            <a:off x="9018092" y="5869597"/>
            <a:ext cx="339090" cy="0"/>
          </a:xfrm>
          <a:custGeom>
            <a:avLst/>
            <a:gdLst/>
            <a:ahLst/>
            <a:cxnLst/>
            <a:rect l="l" t="t" r="r" b="b"/>
            <a:pathLst>
              <a:path w="339089">
                <a:moveTo>
                  <a:pt x="0" y="0"/>
                </a:moveTo>
                <a:lnTo>
                  <a:pt x="338658" y="0"/>
                </a:lnTo>
              </a:path>
            </a:pathLst>
          </a:custGeom>
          <a:ln w="12700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" name="object 7"/>
          <p:cNvSpPr/>
          <p:nvPr/>
        </p:nvSpPr>
        <p:spPr>
          <a:xfrm>
            <a:off x="8280832" y="6853859"/>
            <a:ext cx="385445" cy="0"/>
          </a:xfrm>
          <a:custGeom>
            <a:avLst/>
            <a:gdLst/>
            <a:ahLst/>
            <a:cxnLst/>
            <a:rect l="l" t="t" r="r" b="b"/>
            <a:pathLst>
              <a:path w="385445">
                <a:moveTo>
                  <a:pt x="0" y="0"/>
                </a:moveTo>
                <a:lnTo>
                  <a:pt x="385229" y="0"/>
                </a:lnTo>
              </a:path>
            </a:pathLst>
          </a:custGeom>
          <a:ln w="12700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" name="object 8"/>
          <p:cNvSpPr/>
          <p:nvPr/>
        </p:nvSpPr>
        <p:spPr>
          <a:xfrm>
            <a:off x="9086329" y="6853859"/>
            <a:ext cx="381000" cy="0"/>
          </a:xfrm>
          <a:custGeom>
            <a:avLst/>
            <a:gdLst/>
            <a:ahLst/>
            <a:cxnLst/>
            <a:rect l="l" t="t" r="r" b="b"/>
            <a:pathLst>
              <a:path w="381000">
                <a:moveTo>
                  <a:pt x="0" y="0"/>
                </a:moveTo>
                <a:lnTo>
                  <a:pt x="380987" y="0"/>
                </a:lnTo>
              </a:path>
            </a:pathLst>
          </a:custGeom>
          <a:ln w="12700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" name="object 9"/>
          <p:cNvSpPr txBox="1"/>
          <p:nvPr/>
        </p:nvSpPr>
        <p:spPr>
          <a:xfrm>
            <a:off x="5761991" y="545235"/>
            <a:ext cx="1566545" cy="13593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800" b="1" spc="15" dirty="0">
                <a:latin typeface="Arial"/>
                <a:cs typeface="Arial"/>
              </a:rPr>
              <a:t>Fórmulas</a:t>
            </a:r>
            <a:r>
              <a:rPr sz="800" b="1" spc="-40" dirty="0">
                <a:latin typeface="Arial"/>
                <a:cs typeface="Arial"/>
              </a:rPr>
              <a:t> </a:t>
            </a:r>
            <a:r>
              <a:rPr sz="800" b="1" spc="20" dirty="0">
                <a:latin typeface="Arial"/>
                <a:cs typeface="Arial"/>
              </a:rPr>
              <a:t>de</a:t>
            </a:r>
            <a:r>
              <a:rPr sz="800" b="1" spc="-40" dirty="0">
                <a:latin typeface="Arial"/>
                <a:cs typeface="Arial"/>
              </a:rPr>
              <a:t> </a:t>
            </a:r>
            <a:r>
              <a:rPr sz="800" b="1" spc="25" dirty="0">
                <a:latin typeface="Arial"/>
                <a:cs typeface="Arial"/>
              </a:rPr>
              <a:t>transformadores</a:t>
            </a:r>
            <a:r>
              <a:rPr sz="800" spc="25" dirty="0">
                <a:latin typeface="Microsoft Sans Serif"/>
                <a:cs typeface="Microsoft Sans Serif"/>
              </a:rPr>
              <a:t>.</a:t>
            </a:r>
            <a:endParaRPr sz="800">
              <a:latin typeface="Microsoft Sans Serif"/>
              <a:cs typeface="Microsoft Sans Serif"/>
            </a:endParaRPr>
          </a:p>
        </p:txBody>
      </p:sp>
      <p:sp>
        <p:nvSpPr>
          <p:cNvPr id="34" name="object 34"/>
          <p:cNvSpPr txBox="1"/>
          <p:nvPr/>
        </p:nvSpPr>
        <p:spPr>
          <a:xfrm>
            <a:off x="8953500" y="9462820"/>
            <a:ext cx="113030" cy="207749"/>
          </a:xfrm>
          <a:prstGeom prst="rect">
            <a:avLst/>
          </a:prstGeom>
        </p:spPr>
        <p:txBody>
          <a:bodyPr vert="horz" wrap="square" lIns="0" tIns="22860" rIns="0" bIns="0" rtlCol="0">
            <a:spAutoFit/>
          </a:bodyPr>
          <a:lstStyle/>
          <a:p>
            <a:pPr marL="12700">
              <a:spcBef>
                <a:spcPts val="180"/>
              </a:spcBef>
            </a:pPr>
            <a:r>
              <a:rPr sz="1200" spc="15" dirty="0">
                <a:latin typeface="Microsoft Sans Serif"/>
                <a:cs typeface="Microsoft Sans Serif"/>
              </a:rPr>
              <a:t>4</a:t>
            </a:r>
            <a:endParaRPr sz="1200">
              <a:latin typeface="Microsoft Sans Serif"/>
              <a:cs typeface="Microsoft Sans Serif"/>
            </a:endParaRPr>
          </a:p>
        </p:txBody>
      </p:sp>
      <p:sp>
        <p:nvSpPr>
          <p:cNvPr id="10" name="object 10"/>
          <p:cNvSpPr txBox="1"/>
          <p:nvPr/>
        </p:nvSpPr>
        <p:spPr>
          <a:xfrm>
            <a:off x="7957770" y="489354"/>
            <a:ext cx="4295775" cy="9398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 indent="-635">
              <a:lnSpc>
                <a:spcPct val="120000"/>
              </a:lnSpc>
              <a:spcBef>
                <a:spcPts val="100"/>
              </a:spcBef>
            </a:pPr>
            <a:r>
              <a:rPr sz="1000" spc="20" dirty="0">
                <a:latin typeface="Microsoft Sans Serif"/>
                <a:cs typeface="Microsoft Sans Serif"/>
              </a:rPr>
              <a:t>Hay.varias.fórmulas.útiles.para.calcular,.voltaje,. </a:t>
            </a:r>
            <a:r>
              <a:rPr sz="1000" spc="25" dirty="0">
                <a:latin typeface="Microsoft Sans Serif"/>
                <a:cs typeface="Microsoft Sans Serif"/>
              </a:rPr>
              <a:t> corriente,.y.el.número.de.vueltas.entre.el.primario.y.el. </a:t>
            </a:r>
            <a:r>
              <a:rPr sz="1000" spc="30" dirty="0">
                <a:latin typeface="Microsoft Sans Serif"/>
                <a:cs typeface="Microsoft Sans Serif"/>
              </a:rPr>
              <a:t> </a:t>
            </a:r>
            <a:r>
              <a:rPr sz="1000" spc="25" dirty="0">
                <a:latin typeface="Microsoft Sans Serif"/>
                <a:cs typeface="Microsoft Sans Serif"/>
              </a:rPr>
              <a:t>secundario.de.un.transformador..Estas.fórmulas.pueden.usarse.con.</a:t>
            </a:r>
            <a:r>
              <a:rPr sz="1000" spc="130" dirty="0">
                <a:latin typeface="Microsoft Sans Serif"/>
                <a:cs typeface="Microsoft Sans Serif"/>
              </a:rPr>
              <a:t> </a:t>
            </a:r>
            <a:r>
              <a:rPr sz="1000" spc="5" dirty="0">
                <a:latin typeface="Microsoft Sans Serif"/>
                <a:cs typeface="Microsoft Sans Serif"/>
              </a:rPr>
              <a:t>ya </a:t>
            </a:r>
            <a:r>
              <a:rPr sz="1000" spc="-250" dirty="0">
                <a:latin typeface="Microsoft Sans Serif"/>
                <a:cs typeface="Microsoft Sans Serif"/>
              </a:rPr>
              <a:t> </a:t>
            </a:r>
            <a:r>
              <a:rPr sz="1000" spc="25" dirty="0">
                <a:latin typeface="Microsoft Sans Serif"/>
                <a:cs typeface="Microsoft Sans Serif"/>
              </a:rPr>
              <a:t>sea.transformadores.elevadores.o.reductores..La.siguiente.leyenda. </a:t>
            </a:r>
            <a:r>
              <a:rPr sz="1000" spc="30" dirty="0">
                <a:latin typeface="Microsoft Sans Serif"/>
                <a:cs typeface="Microsoft Sans Serif"/>
              </a:rPr>
              <a:t> aplica.a.las.fórmulas.del.transformador:</a:t>
            </a:r>
            <a:endParaRPr sz="1000">
              <a:latin typeface="Microsoft Sans Serif"/>
              <a:cs typeface="Microsoft Sans Serif"/>
            </a:endParaRPr>
          </a:p>
        </p:txBody>
      </p:sp>
      <p:sp>
        <p:nvSpPr>
          <p:cNvPr id="11" name="object 11"/>
          <p:cNvSpPr txBox="1"/>
          <p:nvPr/>
        </p:nvSpPr>
        <p:spPr>
          <a:xfrm>
            <a:off x="7957810" y="1589177"/>
            <a:ext cx="2218055" cy="1116330"/>
          </a:xfrm>
          <a:prstGeom prst="rect">
            <a:avLst/>
          </a:prstGeom>
        </p:spPr>
        <p:txBody>
          <a:bodyPr vert="horz" wrap="square" lIns="0" tIns="19050" rIns="0" bIns="0" rtlCol="0">
            <a:spAutoFit/>
          </a:bodyPr>
          <a:lstStyle/>
          <a:p>
            <a:pPr marL="12700" marR="5080">
              <a:lnSpc>
                <a:spcPts val="1440"/>
              </a:lnSpc>
              <a:spcBef>
                <a:spcPts val="150"/>
              </a:spcBef>
            </a:pPr>
            <a:r>
              <a:rPr sz="1100" b="1" spc="10" dirty="0">
                <a:latin typeface="Arial"/>
                <a:cs typeface="Arial"/>
              </a:rPr>
              <a:t>ES</a:t>
            </a:r>
            <a:r>
              <a:rPr sz="1100" spc="10" dirty="0">
                <a:latin typeface="Microsoft Sans Serif"/>
                <a:cs typeface="Microsoft Sans Serif"/>
              </a:rPr>
              <a:t>.=.voltaje.secundario </a:t>
            </a:r>
            <a:r>
              <a:rPr sz="1100" spc="15" dirty="0">
                <a:latin typeface="Microsoft Sans Serif"/>
                <a:cs typeface="Microsoft Sans Serif"/>
              </a:rPr>
              <a:t> </a:t>
            </a:r>
            <a:r>
              <a:rPr sz="1100" b="1" spc="20" dirty="0">
                <a:latin typeface="Arial"/>
                <a:cs typeface="Arial"/>
              </a:rPr>
              <a:t>EP</a:t>
            </a:r>
            <a:r>
              <a:rPr sz="1100" spc="20" dirty="0">
                <a:latin typeface="Microsoft Sans Serif"/>
                <a:cs typeface="Microsoft Sans Serif"/>
              </a:rPr>
              <a:t>.=.voltaje.primario </a:t>
            </a:r>
            <a:r>
              <a:rPr sz="1100" spc="25" dirty="0">
                <a:latin typeface="Microsoft Sans Serif"/>
                <a:cs typeface="Microsoft Sans Serif"/>
              </a:rPr>
              <a:t> </a:t>
            </a:r>
            <a:r>
              <a:rPr sz="950" b="1" spc="10" dirty="0">
                <a:latin typeface="Arial"/>
                <a:cs typeface="Arial"/>
              </a:rPr>
              <a:t>ES</a:t>
            </a:r>
            <a:r>
              <a:rPr sz="950" spc="10" dirty="0">
                <a:latin typeface="Microsoft Sans Serif"/>
                <a:cs typeface="Microsoft Sans Serif"/>
              </a:rPr>
              <a:t>.=.corriente.secundaria </a:t>
            </a:r>
            <a:r>
              <a:rPr sz="950" spc="15" dirty="0">
                <a:latin typeface="Microsoft Sans Serif"/>
                <a:cs typeface="Microsoft Sans Serif"/>
              </a:rPr>
              <a:t> </a:t>
            </a:r>
            <a:r>
              <a:rPr sz="950" b="1" spc="25" dirty="0">
                <a:latin typeface="Arial"/>
                <a:cs typeface="Arial"/>
              </a:rPr>
              <a:t>IP</a:t>
            </a:r>
            <a:r>
              <a:rPr sz="950" spc="25" dirty="0">
                <a:latin typeface="Microsoft Sans Serif"/>
                <a:cs typeface="Microsoft Sans Serif"/>
              </a:rPr>
              <a:t>.=.corriente.principal </a:t>
            </a:r>
            <a:r>
              <a:rPr sz="950" spc="30" dirty="0">
                <a:latin typeface="Microsoft Sans Serif"/>
                <a:cs typeface="Microsoft Sans Serif"/>
              </a:rPr>
              <a:t> </a:t>
            </a:r>
            <a:r>
              <a:rPr sz="850" b="1" spc="15" dirty="0">
                <a:latin typeface="Arial"/>
                <a:cs typeface="Arial"/>
              </a:rPr>
              <a:t>NS</a:t>
            </a:r>
            <a:r>
              <a:rPr sz="850" spc="15" dirty="0">
                <a:latin typeface="Microsoft Sans Serif"/>
                <a:cs typeface="Microsoft Sans Serif"/>
              </a:rPr>
              <a:t>.=.giros.en.la.bobina.secundaria</a:t>
            </a:r>
            <a:r>
              <a:rPr sz="850" spc="20" dirty="0">
                <a:latin typeface="Microsoft Sans Serif"/>
                <a:cs typeface="Microsoft Sans Serif"/>
              </a:rPr>
              <a:t> </a:t>
            </a:r>
            <a:r>
              <a:rPr sz="850" b="1" spc="35" dirty="0">
                <a:latin typeface="Arial"/>
                <a:cs typeface="Arial"/>
              </a:rPr>
              <a:t>notario </a:t>
            </a:r>
            <a:r>
              <a:rPr sz="850" b="1" spc="-220" dirty="0">
                <a:latin typeface="Arial"/>
                <a:cs typeface="Arial"/>
              </a:rPr>
              <a:t> </a:t>
            </a:r>
            <a:r>
              <a:rPr sz="850" b="1" spc="20" dirty="0">
                <a:latin typeface="Arial"/>
                <a:cs typeface="Arial"/>
              </a:rPr>
              <a:t>público</a:t>
            </a:r>
            <a:r>
              <a:rPr sz="850" spc="20" dirty="0">
                <a:latin typeface="Microsoft Sans Serif"/>
                <a:cs typeface="Microsoft Sans Serif"/>
              </a:rPr>
              <a:t>.=.gira.en.la.bobina.primaria</a:t>
            </a:r>
            <a:endParaRPr sz="850">
              <a:latin typeface="Microsoft Sans Serif"/>
              <a:cs typeface="Microsoft Sans Serif"/>
            </a:endParaRPr>
          </a:p>
        </p:txBody>
      </p:sp>
      <p:sp>
        <p:nvSpPr>
          <p:cNvPr id="12" name="object 12"/>
          <p:cNvSpPr txBox="1"/>
          <p:nvPr/>
        </p:nvSpPr>
        <p:spPr>
          <a:xfrm>
            <a:off x="7957808" y="2941726"/>
            <a:ext cx="998219" cy="112851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650" spc="15" dirty="0">
                <a:latin typeface="Microsoft Sans Serif"/>
                <a:cs typeface="Microsoft Sans Serif"/>
              </a:rPr>
              <a:t>Para.encontrar.el.voltaje:</a:t>
            </a:r>
            <a:endParaRPr sz="650">
              <a:latin typeface="Microsoft Sans Serif"/>
              <a:cs typeface="Microsoft Sans Serif"/>
            </a:endParaRPr>
          </a:p>
        </p:txBody>
      </p:sp>
      <p:sp>
        <p:nvSpPr>
          <p:cNvPr id="13" name="object 13"/>
          <p:cNvSpPr txBox="1"/>
          <p:nvPr/>
        </p:nvSpPr>
        <p:spPr>
          <a:xfrm>
            <a:off x="7990820" y="3299507"/>
            <a:ext cx="1550035" cy="166712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38100">
              <a:spcBef>
                <a:spcPts val="100"/>
              </a:spcBef>
            </a:pPr>
            <a:r>
              <a:rPr sz="1500" spc="97" baseline="-19444" dirty="0">
                <a:latin typeface="Microsoft Sans Serif"/>
                <a:cs typeface="Microsoft Sans Serif"/>
              </a:rPr>
              <a:t>mi</a:t>
            </a:r>
            <a:r>
              <a:rPr sz="1500" spc="-15" baseline="-19444" dirty="0">
                <a:latin typeface="Microsoft Sans Serif"/>
                <a:cs typeface="Microsoft Sans Serif"/>
              </a:rPr>
              <a:t> </a:t>
            </a:r>
            <a:r>
              <a:rPr sz="1500" spc="-22" baseline="-19444" dirty="0">
                <a:latin typeface="Microsoft Sans Serif"/>
                <a:cs typeface="Microsoft Sans Serif"/>
              </a:rPr>
              <a:t>=</a:t>
            </a:r>
            <a:r>
              <a:rPr sz="1500" baseline="-19444" dirty="0">
                <a:latin typeface="Microsoft Sans Serif"/>
                <a:cs typeface="Microsoft Sans Serif"/>
              </a:rPr>
              <a:t> </a:t>
            </a:r>
            <a:r>
              <a:rPr sz="1500" spc="-195" baseline="-19444" dirty="0">
                <a:latin typeface="Microsoft Sans Serif"/>
                <a:cs typeface="Microsoft Sans Serif"/>
              </a:rPr>
              <a:t> </a:t>
            </a:r>
            <a:r>
              <a:rPr sz="1200" spc="-135" baseline="24305" dirty="0">
                <a:latin typeface="Microsoft Sans Serif"/>
                <a:cs typeface="Microsoft Sans Serif"/>
              </a:rPr>
              <a:t>E</a:t>
            </a:r>
            <a:r>
              <a:rPr sz="1200" spc="-75" baseline="24305" dirty="0">
                <a:latin typeface="Microsoft Sans Serif"/>
                <a:cs typeface="Microsoft Sans Serif"/>
              </a:rPr>
              <a:t> </a:t>
            </a:r>
            <a:r>
              <a:rPr sz="600" spc="-365" dirty="0">
                <a:latin typeface="Microsoft Sans Serif"/>
                <a:cs typeface="Microsoft Sans Serif"/>
              </a:rPr>
              <a:t>P</a:t>
            </a:r>
            <a:r>
              <a:rPr sz="1200" spc="-127" baseline="24305" dirty="0">
                <a:latin typeface="Microsoft Sans Serif"/>
                <a:cs typeface="Microsoft Sans Serif"/>
              </a:rPr>
              <a:t>x</a:t>
            </a:r>
            <a:r>
              <a:rPr sz="600" spc="-95" dirty="0">
                <a:latin typeface="Microsoft Sans Serif"/>
                <a:cs typeface="Microsoft Sans Serif"/>
              </a:rPr>
              <a:t>A</a:t>
            </a:r>
            <a:r>
              <a:rPr sz="1200" spc="-494" baseline="24305" dirty="0">
                <a:latin typeface="Microsoft Sans Serif"/>
                <a:cs typeface="Microsoft Sans Serif"/>
              </a:rPr>
              <a:t>y</a:t>
            </a:r>
            <a:r>
              <a:rPr sz="600" spc="-135" dirty="0">
                <a:latin typeface="Microsoft Sans Serif"/>
                <a:cs typeface="Microsoft Sans Serif"/>
              </a:rPr>
              <a:t>G</a:t>
            </a:r>
            <a:r>
              <a:rPr sz="1200" spc="-525" baseline="24305" dirty="0">
                <a:latin typeface="Microsoft Sans Serif"/>
                <a:cs typeface="Microsoft Sans Serif"/>
              </a:rPr>
              <a:t>o</a:t>
            </a:r>
            <a:r>
              <a:rPr sz="600" spc="-75" dirty="0">
                <a:latin typeface="Microsoft Sans Serif"/>
                <a:cs typeface="Microsoft Sans Serif"/>
              </a:rPr>
              <a:t>S</a:t>
            </a:r>
            <a:r>
              <a:rPr sz="600" spc="-5" dirty="0">
                <a:latin typeface="Microsoft Sans Serif"/>
                <a:cs typeface="Microsoft Sans Serif"/>
              </a:rPr>
              <a:t> </a:t>
            </a:r>
            <a:r>
              <a:rPr sz="600" spc="-40" dirty="0">
                <a:latin typeface="Microsoft Sans Serif"/>
                <a:cs typeface="Microsoft Sans Serif"/>
              </a:rPr>
              <a:t>PAGS</a:t>
            </a:r>
            <a:r>
              <a:rPr sz="600" dirty="0">
                <a:latin typeface="Microsoft Sans Serif"/>
                <a:cs typeface="Microsoft Sans Serif"/>
              </a:rPr>
              <a:t> </a:t>
            </a:r>
            <a:r>
              <a:rPr sz="600" spc="60" dirty="0">
                <a:latin typeface="Microsoft Sans Serif"/>
                <a:cs typeface="Microsoft Sans Serif"/>
              </a:rPr>
              <a:t> </a:t>
            </a:r>
            <a:r>
              <a:rPr sz="1500" spc="150" baseline="-19444" dirty="0">
                <a:latin typeface="Microsoft Sans Serif"/>
                <a:cs typeface="Microsoft Sans Serif"/>
              </a:rPr>
              <a:t>m</a:t>
            </a:r>
            <a:r>
              <a:rPr sz="1500" spc="112" baseline="-19444" dirty="0">
                <a:latin typeface="Microsoft Sans Serif"/>
                <a:cs typeface="Microsoft Sans Serif"/>
              </a:rPr>
              <a:t>i</a:t>
            </a:r>
            <a:r>
              <a:rPr sz="1500" spc="-22" baseline="-19444" dirty="0">
                <a:latin typeface="Microsoft Sans Serif"/>
                <a:cs typeface="Microsoft Sans Serif"/>
              </a:rPr>
              <a:t>=</a:t>
            </a:r>
            <a:r>
              <a:rPr sz="1500" baseline="-19444" dirty="0">
                <a:latin typeface="Microsoft Sans Serif"/>
                <a:cs typeface="Microsoft Sans Serif"/>
              </a:rPr>
              <a:t> </a:t>
            </a:r>
            <a:r>
              <a:rPr sz="1500" spc="67" baseline="-19444" dirty="0">
                <a:latin typeface="Microsoft Sans Serif"/>
                <a:cs typeface="Microsoft Sans Serif"/>
              </a:rPr>
              <a:t> </a:t>
            </a:r>
            <a:r>
              <a:rPr sz="1200" spc="-135" baseline="24305" dirty="0">
                <a:latin typeface="Microsoft Sans Serif"/>
                <a:cs typeface="Microsoft Sans Serif"/>
              </a:rPr>
              <a:t>E</a:t>
            </a:r>
            <a:r>
              <a:rPr sz="1200" spc="-75" baseline="24305" dirty="0">
                <a:latin typeface="Microsoft Sans Serif"/>
                <a:cs typeface="Microsoft Sans Serif"/>
              </a:rPr>
              <a:t> </a:t>
            </a:r>
            <a:r>
              <a:rPr sz="600" spc="-365" dirty="0">
                <a:latin typeface="Microsoft Sans Serif"/>
                <a:cs typeface="Microsoft Sans Serif"/>
              </a:rPr>
              <a:t>S</a:t>
            </a:r>
            <a:r>
              <a:rPr sz="1200" spc="30" baseline="24305" dirty="0">
                <a:latin typeface="Microsoft Sans Serif"/>
                <a:cs typeface="Microsoft Sans Serif"/>
              </a:rPr>
              <a:t>x</a:t>
            </a:r>
            <a:r>
              <a:rPr sz="1200" spc="-7" baseline="24305" dirty="0">
                <a:latin typeface="Microsoft Sans Serif"/>
                <a:cs typeface="Microsoft Sans Serif"/>
              </a:rPr>
              <a:t> </a:t>
            </a:r>
            <a:r>
              <a:rPr sz="1200" spc="30" baseline="24305" dirty="0">
                <a:latin typeface="Microsoft Sans Serif"/>
                <a:cs typeface="Microsoft Sans Serif"/>
              </a:rPr>
              <a:t>yo</a:t>
            </a:r>
            <a:r>
              <a:rPr sz="1200" spc="-165" baseline="24305" dirty="0">
                <a:latin typeface="Microsoft Sans Serif"/>
                <a:cs typeface="Microsoft Sans Serif"/>
              </a:rPr>
              <a:t> </a:t>
            </a:r>
            <a:r>
              <a:rPr sz="600" spc="-75" dirty="0">
                <a:latin typeface="Microsoft Sans Serif"/>
                <a:cs typeface="Microsoft Sans Serif"/>
              </a:rPr>
              <a:t>S</a:t>
            </a:r>
            <a:endParaRPr sz="600">
              <a:latin typeface="Microsoft Sans Serif"/>
              <a:cs typeface="Microsoft Sans Serif"/>
            </a:endParaRPr>
          </a:p>
        </p:txBody>
      </p:sp>
      <p:sp>
        <p:nvSpPr>
          <p:cNvPr id="14" name="object 14"/>
          <p:cNvSpPr txBox="1"/>
          <p:nvPr/>
        </p:nvSpPr>
        <p:spPr>
          <a:xfrm>
            <a:off x="9261671" y="3478029"/>
            <a:ext cx="301625" cy="166712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38100">
              <a:spcBef>
                <a:spcPts val="100"/>
              </a:spcBef>
            </a:pPr>
            <a:r>
              <a:rPr sz="1500" spc="-60" baseline="19444" dirty="0">
                <a:latin typeface="Microsoft Sans Serif"/>
                <a:cs typeface="Microsoft Sans Serif"/>
              </a:rPr>
              <a:t>I</a:t>
            </a:r>
            <a:r>
              <a:rPr sz="600" spc="-40" dirty="0">
                <a:latin typeface="Microsoft Sans Serif"/>
                <a:cs typeface="Microsoft Sans Serif"/>
              </a:rPr>
              <a:t>PAGS</a:t>
            </a:r>
            <a:endParaRPr sz="600">
              <a:latin typeface="Microsoft Sans Serif"/>
              <a:cs typeface="Microsoft Sans Serif"/>
            </a:endParaRPr>
          </a:p>
        </p:txBody>
      </p:sp>
      <p:sp>
        <p:nvSpPr>
          <p:cNvPr id="15" name="object 15"/>
          <p:cNvSpPr txBox="1"/>
          <p:nvPr/>
        </p:nvSpPr>
        <p:spPr>
          <a:xfrm>
            <a:off x="8093816" y="3434980"/>
            <a:ext cx="1056005" cy="105157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  <a:tabLst>
                <a:tab pos="850265" algn="l"/>
              </a:tabLst>
            </a:pPr>
            <a:r>
              <a:rPr sz="600" spc="-75" dirty="0">
                <a:latin typeface="Microsoft Sans Serif"/>
                <a:cs typeface="Microsoft Sans Serif"/>
              </a:rPr>
              <a:t>S	</a:t>
            </a:r>
            <a:r>
              <a:rPr sz="600" spc="-40" dirty="0">
                <a:latin typeface="Microsoft Sans Serif"/>
                <a:cs typeface="Microsoft Sans Serif"/>
              </a:rPr>
              <a:t>PAGS</a:t>
            </a:r>
            <a:endParaRPr sz="600">
              <a:latin typeface="Microsoft Sans Serif"/>
              <a:cs typeface="Microsoft Sans Serif"/>
            </a:endParaRPr>
          </a:p>
        </p:txBody>
      </p:sp>
      <p:sp>
        <p:nvSpPr>
          <p:cNvPr id="16" name="object 16"/>
          <p:cNvSpPr txBox="1"/>
          <p:nvPr/>
        </p:nvSpPr>
        <p:spPr>
          <a:xfrm>
            <a:off x="8427704" y="3435742"/>
            <a:ext cx="151130" cy="166712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38100">
              <a:spcBef>
                <a:spcPts val="100"/>
              </a:spcBef>
            </a:pPr>
            <a:r>
              <a:rPr sz="1000" spc="-50" dirty="0">
                <a:latin typeface="Microsoft Sans Serif"/>
                <a:cs typeface="Microsoft Sans Serif"/>
              </a:rPr>
              <a:t>I</a:t>
            </a:r>
            <a:r>
              <a:rPr sz="900" spc="-75" baseline="-32407" dirty="0">
                <a:latin typeface="Microsoft Sans Serif"/>
                <a:cs typeface="Microsoft Sans Serif"/>
              </a:rPr>
              <a:t>S</a:t>
            </a:r>
            <a:endParaRPr sz="900" baseline="-32407">
              <a:latin typeface="Microsoft Sans Serif"/>
              <a:cs typeface="Microsoft Sans Serif"/>
            </a:endParaRPr>
          </a:p>
        </p:txBody>
      </p:sp>
      <p:sp>
        <p:nvSpPr>
          <p:cNvPr id="17" name="object 17"/>
          <p:cNvSpPr txBox="1"/>
          <p:nvPr/>
        </p:nvSpPr>
        <p:spPr>
          <a:xfrm>
            <a:off x="9068812" y="4790559"/>
            <a:ext cx="855980" cy="166712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  <a:tabLst>
                <a:tab pos="697230" algn="l"/>
              </a:tabLst>
            </a:pPr>
            <a:r>
              <a:rPr sz="1000" spc="15" dirty="0">
                <a:latin typeface="Microsoft Sans Serif"/>
                <a:cs typeface="Microsoft Sans Serif"/>
              </a:rPr>
              <a:t>10</a:t>
            </a:r>
            <a:r>
              <a:rPr sz="1000" spc="-10" dirty="0">
                <a:latin typeface="Microsoft Sans Serif"/>
                <a:cs typeface="Microsoft Sans Serif"/>
              </a:rPr>
              <a:t> </a:t>
            </a:r>
            <a:r>
              <a:rPr sz="1000" spc="-30" dirty="0">
                <a:latin typeface="Microsoft Sans Serif"/>
                <a:cs typeface="Microsoft Sans Serif"/>
              </a:rPr>
              <a:t>A</a:t>
            </a:r>
            <a:r>
              <a:rPr sz="1000" dirty="0">
                <a:latin typeface="Microsoft Sans Serif"/>
                <a:cs typeface="Microsoft Sans Serif"/>
              </a:rPr>
              <a:t>	</a:t>
            </a:r>
            <a:r>
              <a:rPr sz="1500" spc="22" baseline="2777" dirty="0">
                <a:latin typeface="Microsoft Sans Serif"/>
                <a:cs typeface="Microsoft Sans Serif"/>
              </a:rPr>
              <a:t>10</a:t>
            </a:r>
            <a:endParaRPr sz="1500" baseline="2777">
              <a:latin typeface="Microsoft Sans Serif"/>
              <a:cs typeface="Microsoft Sans Serif"/>
            </a:endParaRPr>
          </a:p>
        </p:txBody>
      </p:sp>
      <p:sp>
        <p:nvSpPr>
          <p:cNvPr id="18" name="object 18"/>
          <p:cNvSpPr txBox="1"/>
          <p:nvPr/>
        </p:nvSpPr>
        <p:spPr>
          <a:xfrm>
            <a:off x="7945110" y="3825645"/>
            <a:ext cx="4062095" cy="9906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25400" marR="17780">
              <a:lnSpc>
                <a:spcPct val="126299"/>
              </a:lnSpc>
              <a:spcBef>
                <a:spcPts val="100"/>
              </a:spcBef>
            </a:pPr>
            <a:r>
              <a:rPr sz="950" spc="25" dirty="0">
                <a:latin typeface="Microsoft Sans Serif"/>
                <a:cs typeface="Microsoft Sans Serif"/>
              </a:rPr>
              <a:t>Por.ejemplo,.si.un.transformador.tiene.una.tensión.primaria.de.240.V,. </a:t>
            </a:r>
            <a:r>
              <a:rPr sz="950" spc="-240" dirty="0">
                <a:latin typeface="Microsoft Sans Serif"/>
                <a:cs typeface="Microsoft Sans Serif"/>
              </a:rPr>
              <a:t> </a:t>
            </a:r>
            <a:r>
              <a:rPr sz="950" spc="25" dirty="0">
                <a:latin typeface="Microsoft Sans Serif"/>
                <a:cs typeface="Microsoft Sans Serif"/>
              </a:rPr>
              <a:t>una.corriente.primaria.de.5.A,.y.una.corriente.secundaria.de. </a:t>
            </a:r>
            <a:r>
              <a:rPr sz="950" spc="-5" dirty="0">
                <a:latin typeface="Microsoft Sans Serif"/>
                <a:cs typeface="Microsoft Sans Serif"/>
              </a:rPr>
              <a:t>0.A,.la. </a:t>
            </a:r>
            <a:r>
              <a:rPr sz="950" dirty="0">
                <a:latin typeface="Microsoft Sans Serif"/>
                <a:cs typeface="Microsoft Sans Serif"/>
              </a:rPr>
              <a:t> </a:t>
            </a:r>
            <a:r>
              <a:rPr sz="950" spc="20" dirty="0">
                <a:latin typeface="Microsoft Sans Serif"/>
                <a:cs typeface="Microsoft Sans Serif"/>
              </a:rPr>
              <a:t>el.voltaje.secundario.puede.calcularse.como.se.muestra.abajo.</a:t>
            </a:r>
            <a:endParaRPr sz="950">
              <a:latin typeface="Microsoft Sans Serif"/>
              <a:cs typeface="Microsoft Sans Serif"/>
            </a:endParaRPr>
          </a:p>
          <a:p>
            <a:pPr>
              <a:spcBef>
                <a:spcPts val="40"/>
              </a:spcBef>
            </a:pPr>
            <a:endParaRPr>
              <a:latin typeface="Microsoft Sans Serif"/>
              <a:cs typeface="Microsoft Sans Serif"/>
            </a:endParaRPr>
          </a:p>
          <a:p>
            <a:pPr marL="121285"/>
            <a:r>
              <a:rPr sz="1200" spc="75" baseline="-34722" dirty="0">
                <a:latin typeface="Microsoft Sans Serif"/>
                <a:cs typeface="Microsoft Sans Serif"/>
              </a:rPr>
              <a:t>mi</a:t>
            </a:r>
            <a:r>
              <a:rPr sz="1200" spc="-7" baseline="-34722" dirty="0">
                <a:latin typeface="Microsoft Sans Serif"/>
                <a:cs typeface="Microsoft Sans Serif"/>
              </a:rPr>
              <a:t> </a:t>
            </a:r>
            <a:r>
              <a:rPr sz="1200" spc="-15" baseline="-34722" dirty="0">
                <a:latin typeface="Microsoft Sans Serif"/>
                <a:cs typeface="Microsoft Sans Serif"/>
              </a:rPr>
              <a:t>=</a:t>
            </a:r>
            <a:r>
              <a:rPr sz="1200" baseline="-34722" dirty="0">
                <a:latin typeface="Microsoft Sans Serif"/>
                <a:cs typeface="Microsoft Sans Serif"/>
              </a:rPr>
              <a:t>  </a:t>
            </a:r>
            <a:r>
              <a:rPr sz="1200" spc="22" baseline="-34722" dirty="0">
                <a:latin typeface="Microsoft Sans Serif"/>
                <a:cs typeface="Microsoft Sans Serif"/>
              </a:rPr>
              <a:t> </a:t>
            </a:r>
            <a:r>
              <a:rPr sz="1500" spc="150" baseline="8333" dirty="0">
                <a:latin typeface="Microsoft Sans Serif"/>
                <a:cs typeface="Microsoft Sans Serif"/>
              </a:rPr>
              <a:t>m</a:t>
            </a:r>
            <a:r>
              <a:rPr sz="1500" spc="112" baseline="8333" dirty="0">
                <a:latin typeface="Microsoft Sans Serif"/>
                <a:cs typeface="Microsoft Sans Serif"/>
              </a:rPr>
              <a:t>i</a:t>
            </a:r>
            <a:r>
              <a:rPr sz="1500" spc="37" baseline="8333" dirty="0">
                <a:latin typeface="Microsoft Sans Serif"/>
                <a:cs typeface="Microsoft Sans Serif"/>
              </a:rPr>
              <a:t>x</a:t>
            </a:r>
            <a:r>
              <a:rPr sz="1500" spc="-15" baseline="8333" dirty="0">
                <a:latin typeface="Microsoft Sans Serif"/>
                <a:cs typeface="Microsoft Sans Serif"/>
              </a:rPr>
              <a:t> </a:t>
            </a:r>
            <a:r>
              <a:rPr sz="1500" spc="-382" baseline="8333" dirty="0">
                <a:latin typeface="Microsoft Sans Serif"/>
                <a:cs typeface="Microsoft Sans Serif"/>
              </a:rPr>
              <a:t>y</a:t>
            </a:r>
            <a:r>
              <a:rPr sz="900" spc="-209" baseline="-13888" dirty="0">
                <a:latin typeface="Microsoft Sans Serif"/>
                <a:cs typeface="Microsoft Sans Serif"/>
              </a:rPr>
              <a:t>P</a:t>
            </a:r>
            <a:r>
              <a:rPr sz="1500" spc="-697" baseline="8333" dirty="0">
                <a:latin typeface="Microsoft Sans Serif"/>
                <a:cs typeface="Microsoft Sans Serif"/>
              </a:rPr>
              <a:t>o</a:t>
            </a:r>
            <a:r>
              <a:rPr sz="900" spc="-30" baseline="-13888" dirty="0">
                <a:latin typeface="Microsoft Sans Serif"/>
                <a:cs typeface="Microsoft Sans Serif"/>
              </a:rPr>
              <a:t>A</a:t>
            </a:r>
            <a:r>
              <a:rPr sz="900" spc="-502" baseline="-13888" dirty="0">
                <a:latin typeface="Microsoft Sans Serif"/>
                <a:cs typeface="Microsoft Sans Serif"/>
              </a:rPr>
              <a:t>G</a:t>
            </a:r>
            <a:r>
              <a:rPr sz="1500" spc="-434" baseline="-25000" dirty="0">
                <a:latin typeface="Microsoft Sans Serif"/>
                <a:cs typeface="Microsoft Sans Serif"/>
              </a:rPr>
              <a:t>=</a:t>
            </a:r>
            <a:r>
              <a:rPr sz="900" spc="-112" baseline="-13888" dirty="0">
                <a:latin typeface="Microsoft Sans Serif"/>
                <a:cs typeface="Microsoft Sans Serif"/>
              </a:rPr>
              <a:t>S</a:t>
            </a:r>
            <a:r>
              <a:rPr sz="900" baseline="-13888" dirty="0">
                <a:latin typeface="Microsoft Sans Serif"/>
                <a:cs typeface="Microsoft Sans Serif"/>
              </a:rPr>
              <a:t>  </a:t>
            </a:r>
            <a:r>
              <a:rPr sz="900" spc="-104" baseline="-13888" dirty="0">
                <a:latin typeface="Microsoft Sans Serif"/>
                <a:cs typeface="Microsoft Sans Serif"/>
              </a:rPr>
              <a:t> </a:t>
            </a:r>
            <a:r>
              <a:rPr sz="950" u="sng" spc="15" dirty="0">
                <a:uFill>
                  <a:solidFill>
                    <a:srgbClr val="000000"/>
                  </a:solidFill>
                </a:uFill>
                <a:latin typeface="Microsoft Sans Serif"/>
                <a:cs typeface="Microsoft Sans Serif"/>
              </a:rPr>
              <a:t>240</a:t>
            </a:r>
            <a:r>
              <a:rPr sz="950" u="sng" spc="-10" dirty="0">
                <a:uFill>
                  <a:solidFill>
                    <a:srgbClr val="000000"/>
                  </a:solidFill>
                </a:uFill>
                <a:latin typeface="Microsoft Sans Serif"/>
                <a:cs typeface="Microsoft Sans Serif"/>
              </a:rPr>
              <a:t> </a:t>
            </a:r>
            <a:r>
              <a:rPr sz="950" u="sng" spc="-65" dirty="0">
                <a:uFill>
                  <a:solidFill>
                    <a:srgbClr val="000000"/>
                  </a:solidFill>
                </a:uFill>
                <a:latin typeface="Microsoft Sans Serif"/>
                <a:cs typeface="Microsoft Sans Serif"/>
              </a:rPr>
              <a:t>V</a:t>
            </a:r>
            <a:r>
              <a:rPr sz="950" u="sng" spc="-10" dirty="0">
                <a:uFill>
                  <a:solidFill>
                    <a:srgbClr val="000000"/>
                  </a:solidFill>
                </a:uFill>
                <a:latin typeface="Microsoft Sans Serif"/>
                <a:cs typeface="Microsoft Sans Serif"/>
              </a:rPr>
              <a:t> </a:t>
            </a:r>
            <a:r>
              <a:rPr sz="950" u="sng" spc="25" dirty="0">
                <a:uFill>
                  <a:solidFill>
                    <a:srgbClr val="000000"/>
                  </a:solidFill>
                </a:uFill>
                <a:latin typeface="Microsoft Sans Serif"/>
                <a:cs typeface="Microsoft Sans Serif"/>
              </a:rPr>
              <a:t>x</a:t>
            </a:r>
            <a:r>
              <a:rPr sz="950" u="sng" spc="-10" dirty="0">
                <a:uFill>
                  <a:solidFill>
                    <a:srgbClr val="000000"/>
                  </a:solidFill>
                </a:uFill>
                <a:latin typeface="Microsoft Sans Serif"/>
                <a:cs typeface="Microsoft Sans Serif"/>
              </a:rPr>
              <a:t> </a:t>
            </a:r>
            <a:r>
              <a:rPr sz="950" u="sng" spc="15" dirty="0">
                <a:uFill>
                  <a:solidFill>
                    <a:srgbClr val="000000"/>
                  </a:solidFill>
                </a:uFill>
                <a:latin typeface="Microsoft Sans Serif"/>
                <a:cs typeface="Microsoft Sans Serif"/>
              </a:rPr>
              <a:t>5</a:t>
            </a:r>
            <a:r>
              <a:rPr sz="950" u="sng" spc="-10" dirty="0">
                <a:uFill>
                  <a:solidFill>
                    <a:srgbClr val="000000"/>
                  </a:solidFill>
                </a:uFill>
                <a:latin typeface="Microsoft Sans Serif"/>
                <a:cs typeface="Microsoft Sans Serif"/>
              </a:rPr>
              <a:t> </a:t>
            </a:r>
            <a:r>
              <a:rPr sz="950" u="sng" spc="-30" dirty="0">
                <a:uFill>
                  <a:solidFill>
                    <a:srgbClr val="000000"/>
                  </a:solidFill>
                </a:uFill>
                <a:latin typeface="Microsoft Sans Serif"/>
                <a:cs typeface="Microsoft Sans Serif"/>
              </a:rPr>
              <a:t>A</a:t>
            </a:r>
            <a:r>
              <a:rPr sz="950" dirty="0">
                <a:latin typeface="Microsoft Sans Serif"/>
                <a:cs typeface="Microsoft Sans Serif"/>
              </a:rPr>
              <a:t> </a:t>
            </a:r>
            <a:r>
              <a:rPr sz="950" spc="80" dirty="0">
                <a:latin typeface="Microsoft Sans Serif"/>
                <a:cs typeface="Microsoft Sans Serif"/>
              </a:rPr>
              <a:t> </a:t>
            </a:r>
            <a:r>
              <a:rPr sz="1500" spc="-22" baseline="-25000" dirty="0">
                <a:latin typeface="Microsoft Sans Serif"/>
                <a:cs typeface="Microsoft Sans Serif"/>
              </a:rPr>
              <a:t>=</a:t>
            </a:r>
            <a:r>
              <a:rPr sz="1500" spc="97" baseline="-25000" dirty="0">
                <a:latin typeface="Microsoft Sans Serif"/>
                <a:cs typeface="Microsoft Sans Serif"/>
              </a:rPr>
              <a:t> </a:t>
            </a:r>
            <a:r>
              <a:rPr sz="1500" u="sng" spc="22" baseline="2777" dirty="0">
                <a:uFill>
                  <a:solidFill>
                    <a:srgbClr val="000000"/>
                  </a:solidFill>
                </a:uFill>
                <a:latin typeface="Microsoft Sans Serif"/>
                <a:cs typeface="Microsoft Sans Serif"/>
              </a:rPr>
              <a:t>1200</a:t>
            </a:r>
            <a:r>
              <a:rPr sz="1500" spc="60" baseline="2777" dirty="0">
                <a:latin typeface="Microsoft Sans Serif"/>
                <a:cs typeface="Microsoft Sans Serif"/>
              </a:rPr>
              <a:t> </a:t>
            </a:r>
            <a:r>
              <a:rPr sz="1350" spc="-22" baseline="-30864" dirty="0">
                <a:latin typeface="Microsoft Sans Serif"/>
                <a:cs typeface="Microsoft Sans Serif"/>
              </a:rPr>
              <a:t>=</a:t>
            </a:r>
            <a:r>
              <a:rPr sz="1350" spc="-15" baseline="-30864" dirty="0">
                <a:latin typeface="Microsoft Sans Serif"/>
                <a:cs typeface="Microsoft Sans Serif"/>
              </a:rPr>
              <a:t> </a:t>
            </a:r>
            <a:r>
              <a:rPr sz="1350" spc="15" baseline="-30864" dirty="0">
                <a:latin typeface="Microsoft Sans Serif"/>
                <a:cs typeface="Microsoft Sans Serif"/>
              </a:rPr>
              <a:t>120</a:t>
            </a:r>
            <a:r>
              <a:rPr sz="1350" spc="-15" baseline="-30864" dirty="0">
                <a:latin typeface="Microsoft Sans Serif"/>
                <a:cs typeface="Microsoft Sans Serif"/>
              </a:rPr>
              <a:t> </a:t>
            </a:r>
            <a:r>
              <a:rPr sz="1350" spc="-97" baseline="-30864" dirty="0">
                <a:latin typeface="Microsoft Sans Serif"/>
                <a:cs typeface="Microsoft Sans Serif"/>
              </a:rPr>
              <a:t>V</a:t>
            </a:r>
            <a:endParaRPr sz="1350" baseline="-30864">
              <a:latin typeface="Microsoft Sans Serif"/>
              <a:cs typeface="Microsoft Sans Serif"/>
            </a:endParaRPr>
          </a:p>
        </p:txBody>
      </p:sp>
      <p:sp>
        <p:nvSpPr>
          <p:cNvPr id="19" name="object 19"/>
          <p:cNvSpPr txBox="1"/>
          <p:nvPr/>
        </p:nvSpPr>
        <p:spPr>
          <a:xfrm>
            <a:off x="8131915" y="4794752"/>
            <a:ext cx="67310" cy="105157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600" spc="-75" dirty="0">
                <a:latin typeface="Microsoft Sans Serif"/>
                <a:cs typeface="Microsoft Sans Serif"/>
              </a:rPr>
              <a:t>S</a:t>
            </a:r>
            <a:endParaRPr sz="600">
              <a:latin typeface="Microsoft Sans Serif"/>
              <a:cs typeface="Microsoft Sans Serif"/>
            </a:endParaRPr>
          </a:p>
        </p:txBody>
      </p:sp>
      <p:sp>
        <p:nvSpPr>
          <p:cNvPr id="20" name="object 20"/>
          <p:cNvSpPr txBox="1"/>
          <p:nvPr/>
        </p:nvSpPr>
        <p:spPr>
          <a:xfrm>
            <a:off x="8286476" y="4765159"/>
            <a:ext cx="253365" cy="218008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ts val="505"/>
              </a:lnSpc>
              <a:spcBef>
                <a:spcPts val="100"/>
              </a:spcBef>
            </a:pPr>
            <a:r>
              <a:rPr sz="500" spc="-35" dirty="0">
                <a:latin typeface="Microsoft Sans Serif"/>
                <a:cs typeface="Microsoft Sans Serif"/>
              </a:rPr>
              <a:t>PAGS</a:t>
            </a:r>
            <a:endParaRPr sz="500">
              <a:latin typeface="Microsoft Sans Serif"/>
              <a:cs typeface="Microsoft Sans Serif"/>
            </a:endParaRPr>
          </a:p>
          <a:p>
            <a:pPr marR="5080" algn="r">
              <a:lnSpc>
                <a:spcPts val="1105"/>
              </a:lnSpc>
            </a:pPr>
            <a:r>
              <a:rPr sz="1000" spc="60" dirty="0">
                <a:latin typeface="Microsoft Sans Serif"/>
                <a:cs typeface="Microsoft Sans Serif"/>
              </a:rPr>
              <a:t>I</a:t>
            </a:r>
            <a:endParaRPr sz="1000">
              <a:latin typeface="Microsoft Sans Serif"/>
              <a:cs typeface="Microsoft Sans Serif"/>
            </a:endParaRPr>
          </a:p>
        </p:txBody>
      </p:sp>
      <p:sp>
        <p:nvSpPr>
          <p:cNvPr id="21" name="object 21"/>
          <p:cNvSpPr txBox="1"/>
          <p:nvPr/>
        </p:nvSpPr>
        <p:spPr>
          <a:xfrm>
            <a:off x="8504034" y="4909765"/>
            <a:ext cx="67310" cy="105157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600" spc="-75" dirty="0">
                <a:latin typeface="Microsoft Sans Serif"/>
                <a:cs typeface="Microsoft Sans Serif"/>
              </a:rPr>
              <a:t>S</a:t>
            </a:r>
            <a:endParaRPr sz="600">
              <a:latin typeface="Microsoft Sans Serif"/>
              <a:cs typeface="Microsoft Sans Serif"/>
            </a:endParaRPr>
          </a:p>
        </p:txBody>
      </p:sp>
      <p:sp>
        <p:nvSpPr>
          <p:cNvPr id="22" name="object 22"/>
          <p:cNvSpPr txBox="1"/>
          <p:nvPr/>
        </p:nvSpPr>
        <p:spPr>
          <a:xfrm>
            <a:off x="7945110" y="5321707"/>
            <a:ext cx="1457325" cy="56324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25400">
              <a:spcBef>
                <a:spcPts val="100"/>
              </a:spcBef>
            </a:pPr>
            <a:r>
              <a:rPr sz="750" spc="15" dirty="0">
                <a:latin typeface="Microsoft Sans Serif"/>
                <a:cs typeface="Microsoft Sans Serif"/>
              </a:rPr>
              <a:t>Para.encontrar.actual:</a:t>
            </a:r>
            <a:endParaRPr sz="750">
              <a:latin typeface="Microsoft Sans Serif"/>
              <a:cs typeface="Microsoft Sans Serif"/>
            </a:endParaRPr>
          </a:p>
          <a:p>
            <a:pPr>
              <a:lnSpc>
                <a:spcPct val="100000"/>
              </a:lnSpc>
            </a:pPr>
            <a:endParaRPr sz="1000">
              <a:latin typeface="Microsoft Sans Serif"/>
              <a:cs typeface="Microsoft Sans Serif"/>
            </a:endParaRPr>
          </a:p>
          <a:p>
            <a:pPr>
              <a:spcBef>
                <a:spcPts val="35"/>
              </a:spcBef>
            </a:pPr>
            <a:endParaRPr sz="850">
              <a:latin typeface="Microsoft Sans Serif"/>
              <a:cs typeface="Microsoft Sans Serif"/>
            </a:endParaRPr>
          </a:p>
          <a:p>
            <a:pPr marL="95885"/>
            <a:r>
              <a:rPr sz="1500" spc="37" baseline="-25000" dirty="0">
                <a:latin typeface="Microsoft Sans Serif"/>
                <a:cs typeface="Microsoft Sans Serif"/>
              </a:rPr>
              <a:t>yo</a:t>
            </a:r>
            <a:r>
              <a:rPr sz="1500" spc="-15" baseline="-25000" dirty="0">
                <a:latin typeface="Microsoft Sans Serif"/>
                <a:cs typeface="Microsoft Sans Serif"/>
              </a:rPr>
              <a:t> </a:t>
            </a:r>
            <a:r>
              <a:rPr sz="1500" spc="15" baseline="-25000" dirty="0">
                <a:latin typeface="Microsoft Sans Serif"/>
                <a:cs typeface="Microsoft Sans Serif"/>
              </a:rPr>
              <a:t>=</a:t>
            </a:r>
            <a:r>
              <a:rPr sz="1200" spc="-135" baseline="24305" dirty="0">
                <a:latin typeface="Microsoft Sans Serif"/>
                <a:cs typeface="Microsoft Sans Serif"/>
              </a:rPr>
              <a:t>E</a:t>
            </a:r>
            <a:r>
              <a:rPr sz="1200" spc="-75" baseline="24305" dirty="0">
                <a:latin typeface="Microsoft Sans Serif"/>
                <a:cs typeface="Microsoft Sans Serif"/>
              </a:rPr>
              <a:t> </a:t>
            </a:r>
            <a:r>
              <a:rPr sz="600" spc="-365" dirty="0">
                <a:latin typeface="Microsoft Sans Serif"/>
                <a:cs typeface="Microsoft Sans Serif"/>
              </a:rPr>
              <a:t>P</a:t>
            </a:r>
            <a:r>
              <a:rPr sz="1200" spc="-127" baseline="24305" dirty="0">
                <a:latin typeface="Microsoft Sans Serif"/>
                <a:cs typeface="Microsoft Sans Serif"/>
              </a:rPr>
              <a:t>x</a:t>
            </a:r>
            <a:r>
              <a:rPr sz="600" spc="-95" dirty="0">
                <a:latin typeface="Microsoft Sans Serif"/>
                <a:cs typeface="Microsoft Sans Serif"/>
              </a:rPr>
              <a:t>A</a:t>
            </a:r>
            <a:r>
              <a:rPr sz="1200" spc="-494" baseline="24305" dirty="0">
                <a:latin typeface="Microsoft Sans Serif"/>
                <a:cs typeface="Microsoft Sans Serif"/>
              </a:rPr>
              <a:t>y</a:t>
            </a:r>
            <a:r>
              <a:rPr sz="600" spc="-135" dirty="0">
                <a:latin typeface="Microsoft Sans Serif"/>
                <a:cs typeface="Microsoft Sans Serif"/>
              </a:rPr>
              <a:t>G</a:t>
            </a:r>
            <a:r>
              <a:rPr sz="1200" spc="-525" baseline="24305" dirty="0">
                <a:latin typeface="Microsoft Sans Serif"/>
                <a:cs typeface="Microsoft Sans Serif"/>
              </a:rPr>
              <a:t>o</a:t>
            </a:r>
            <a:r>
              <a:rPr sz="600" spc="-75" dirty="0">
                <a:latin typeface="Microsoft Sans Serif"/>
                <a:cs typeface="Microsoft Sans Serif"/>
              </a:rPr>
              <a:t>S</a:t>
            </a:r>
            <a:r>
              <a:rPr sz="600" spc="-5" dirty="0">
                <a:latin typeface="Microsoft Sans Serif"/>
                <a:cs typeface="Microsoft Sans Serif"/>
              </a:rPr>
              <a:t> </a:t>
            </a:r>
            <a:r>
              <a:rPr sz="600" spc="-40" dirty="0">
                <a:latin typeface="Microsoft Sans Serif"/>
                <a:cs typeface="Microsoft Sans Serif"/>
              </a:rPr>
              <a:t>PAGS</a:t>
            </a:r>
            <a:r>
              <a:rPr sz="600" spc="-30" dirty="0">
                <a:latin typeface="Microsoft Sans Serif"/>
                <a:cs typeface="Microsoft Sans Serif"/>
              </a:rPr>
              <a:t> </a:t>
            </a:r>
            <a:r>
              <a:rPr sz="1500" spc="89" baseline="-25000" dirty="0">
                <a:latin typeface="Microsoft Sans Serif"/>
                <a:cs typeface="Microsoft Sans Serif"/>
              </a:rPr>
              <a:t>I</a:t>
            </a:r>
            <a:r>
              <a:rPr sz="1500" baseline="-25000" dirty="0">
                <a:latin typeface="Microsoft Sans Serif"/>
                <a:cs typeface="Microsoft Sans Serif"/>
              </a:rPr>
              <a:t> </a:t>
            </a:r>
            <a:r>
              <a:rPr sz="1500" spc="30" baseline="-25000" dirty="0">
                <a:latin typeface="Microsoft Sans Serif"/>
                <a:cs typeface="Microsoft Sans Serif"/>
              </a:rPr>
              <a:t> </a:t>
            </a:r>
            <a:r>
              <a:rPr sz="1500" spc="-22" baseline="-25000" dirty="0">
                <a:latin typeface="Microsoft Sans Serif"/>
                <a:cs typeface="Microsoft Sans Serif"/>
              </a:rPr>
              <a:t>=</a:t>
            </a:r>
            <a:r>
              <a:rPr sz="1500" spc="104" baseline="-25000" dirty="0">
                <a:latin typeface="Microsoft Sans Serif"/>
                <a:cs typeface="Microsoft Sans Serif"/>
              </a:rPr>
              <a:t> </a:t>
            </a:r>
            <a:r>
              <a:rPr sz="1200" spc="-135" baseline="24305" dirty="0">
                <a:latin typeface="Microsoft Sans Serif"/>
                <a:cs typeface="Microsoft Sans Serif"/>
              </a:rPr>
              <a:t>E</a:t>
            </a:r>
            <a:r>
              <a:rPr sz="1200" spc="-75" baseline="24305" dirty="0">
                <a:latin typeface="Microsoft Sans Serif"/>
                <a:cs typeface="Microsoft Sans Serif"/>
              </a:rPr>
              <a:t> </a:t>
            </a:r>
            <a:r>
              <a:rPr sz="600" spc="-365" dirty="0">
                <a:latin typeface="Microsoft Sans Serif"/>
                <a:cs typeface="Microsoft Sans Serif"/>
              </a:rPr>
              <a:t>S</a:t>
            </a:r>
            <a:r>
              <a:rPr sz="1200" spc="30" baseline="24305" dirty="0">
                <a:latin typeface="Microsoft Sans Serif"/>
                <a:cs typeface="Microsoft Sans Serif"/>
              </a:rPr>
              <a:t>x</a:t>
            </a:r>
            <a:r>
              <a:rPr sz="1200" spc="-7" baseline="24305" dirty="0">
                <a:latin typeface="Microsoft Sans Serif"/>
                <a:cs typeface="Microsoft Sans Serif"/>
              </a:rPr>
              <a:t> </a:t>
            </a:r>
            <a:r>
              <a:rPr sz="1200" spc="30" baseline="24305" dirty="0">
                <a:latin typeface="Microsoft Sans Serif"/>
                <a:cs typeface="Microsoft Sans Serif"/>
              </a:rPr>
              <a:t>yo</a:t>
            </a:r>
            <a:r>
              <a:rPr sz="1200" spc="-165" baseline="24305" dirty="0">
                <a:latin typeface="Microsoft Sans Serif"/>
                <a:cs typeface="Microsoft Sans Serif"/>
              </a:rPr>
              <a:t> </a:t>
            </a:r>
            <a:r>
              <a:rPr sz="600" spc="-75" dirty="0">
                <a:latin typeface="Microsoft Sans Serif"/>
                <a:cs typeface="Microsoft Sans Serif"/>
              </a:rPr>
              <a:t>S</a:t>
            </a:r>
            <a:endParaRPr sz="600">
              <a:latin typeface="Microsoft Sans Serif"/>
              <a:cs typeface="Microsoft Sans Serif"/>
            </a:endParaRPr>
          </a:p>
        </p:txBody>
      </p:sp>
      <p:sp>
        <p:nvSpPr>
          <p:cNvPr id="23" name="object 23"/>
          <p:cNvSpPr txBox="1"/>
          <p:nvPr/>
        </p:nvSpPr>
        <p:spPr>
          <a:xfrm>
            <a:off x="9087901" y="5889312"/>
            <a:ext cx="346075" cy="166712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38100">
              <a:spcBef>
                <a:spcPts val="100"/>
              </a:spcBef>
            </a:pPr>
            <a:r>
              <a:rPr sz="1500" spc="-157" baseline="19444" dirty="0">
                <a:latin typeface="Microsoft Sans Serif"/>
                <a:cs typeface="Microsoft Sans Serif"/>
              </a:rPr>
              <a:t>m</a:t>
            </a:r>
            <a:r>
              <a:rPr sz="600" spc="-105" dirty="0">
                <a:latin typeface="Microsoft Sans Serif"/>
                <a:cs typeface="Microsoft Sans Serif"/>
              </a:rPr>
              <a:t>P</a:t>
            </a:r>
            <a:r>
              <a:rPr sz="1500" spc="-157" baseline="19444" dirty="0">
                <a:latin typeface="Microsoft Sans Serif"/>
                <a:cs typeface="Microsoft Sans Serif"/>
              </a:rPr>
              <a:t>i</a:t>
            </a:r>
            <a:r>
              <a:rPr sz="600" spc="-105" dirty="0">
                <a:latin typeface="Microsoft Sans Serif"/>
                <a:cs typeface="Microsoft Sans Serif"/>
              </a:rPr>
              <a:t>AGS</a:t>
            </a:r>
            <a:endParaRPr sz="600">
              <a:latin typeface="Microsoft Sans Serif"/>
              <a:cs typeface="Microsoft Sans Serif"/>
            </a:endParaRPr>
          </a:p>
        </p:txBody>
      </p:sp>
      <p:sp>
        <p:nvSpPr>
          <p:cNvPr id="24" name="object 24"/>
          <p:cNvSpPr txBox="1"/>
          <p:nvPr/>
        </p:nvSpPr>
        <p:spPr>
          <a:xfrm>
            <a:off x="8061686" y="5854735"/>
            <a:ext cx="67310" cy="105157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600" spc="-75" dirty="0">
                <a:latin typeface="Microsoft Sans Serif"/>
                <a:cs typeface="Microsoft Sans Serif"/>
              </a:rPr>
              <a:t>S</a:t>
            </a:r>
            <a:endParaRPr sz="600">
              <a:latin typeface="Microsoft Sans Serif"/>
              <a:cs typeface="Microsoft Sans Serif"/>
            </a:endParaRPr>
          </a:p>
        </p:txBody>
      </p:sp>
      <p:sp>
        <p:nvSpPr>
          <p:cNvPr id="25" name="object 25"/>
          <p:cNvSpPr txBox="1"/>
          <p:nvPr/>
        </p:nvSpPr>
        <p:spPr>
          <a:xfrm>
            <a:off x="8810999" y="5854735"/>
            <a:ext cx="217804" cy="105157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600" spc="-40" dirty="0">
                <a:latin typeface="Microsoft Sans Serif"/>
                <a:cs typeface="Microsoft Sans Serif"/>
              </a:rPr>
              <a:t>PAGS</a:t>
            </a:r>
            <a:endParaRPr sz="600">
              <a:latin typeface="Microsoft Sans Serif"/>
              <a:cs typeface="Microsoft Sans Serif"/>
            </a:endParaRPr>
          </a:p>
        </p:txBody>
      </p:sp>
      <p:sp>
        <p:nvSpPr>
          <p:cNvPr id="26" name="object 26"/>
          <p:cNvSpPr txBox="1"/>
          <p:nvPr/>
        </p:nvSpPr>
        <p:spPr>
          <a:xfrm>
            <a:off x="8360478" y="5847021"/>
            <a:ext cx="227965" cy="166712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38100">
              <a:spcBef>
                <a:spcPts val="100"/>
              </a:spcBef>
            </a:pPr>
            <a:r>
              <a:rPr sz="1000" spc="-95" dirty="0">
                <a:latin typeface="Microsoft Sans Serif"/>
                <a:cs typeface="Microsoft Sans Serif"/>
              </a:rPr>
              <a:t>m</a:t>
            </a:r>
            <a:r>
              <a:rPr sz="900" spc="-142" baseline="-32407" dirty="0">
                <a:latin typeface="Microsoft Sans Serif"/>
                <a:cs typeface="Microsoft Sans Serif"/>
              </a:rPr>
              <a:t>S</a:t>
            </a:r>
            <a:r>
              <a:rPr sz="1000" spc="-95" dirty="0">
                <a:latin typeface="Microsoft Sans Serif"/>
                <a:cs typeface="Microsoft Sans Serif"/>
              </a:rPr>
              <a:t>i</a:t>
            </a:r>
            <a:endParaRPr sz="1000">
              <a:latin typeface="Microsoft Sans Serif"/>
              <a:cs typeface="Microsoft Sans Serif"/>
            </a:endParaRPr>
          </a:p>
        </p:txBody>
      </p:sp>
      <p:sp>
        <p:nvSpPr>
          <p:cNvPr id="27" name="object 27"/>
          <p:cNvSpPr txBox="1"/>
          <p:nvPr/>
        </p:nvSpPr>
        <p:spPr>
          <a:xfrm>
            <a:off x="7957810" y="6300876"/>
            <a:ext cx="2120265" cy="120546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700" spc="15" dirty="0">
                <a:latin typeface="Microsoft Sans Serif"/>
                <a:cs typeface="Microsoft Sans Serif"/>
              </a:rPr>
              <a:t>Para.encontrar.el.número.de.vueltas.de.la.bobina:</a:t>
            </a:r>
            <a:endParaRPr sz="700">
              <a:latin typeface="Microsoft Sans Serif"/>
              <a:cs typeface="Microsoft Sans Serif"/>
            </a:endParaRPr>
          </a:p>
        </p:txBody>
      </p:sp>
      <p:sp>
        <p:nvSpPr>
          <p:cNvPr id="28" name="object 28"/>
          <p:cNvSpPr txBox="1"/>
          <p:nvPr/>
        </p:nvSpPr>
        <p:spPr>
          <a:xfrm>
            <a:off x="9202701" y="6841876"/>
            <a:ext cx="177165" cy="166712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1000" spc="65" dirty="0">
                <a:latin typeface="Microsoft Sans Serif"/>
                <a:cs typeface="Microsoft Sans Serif"/>
              </a:rPr>
              <a:t>mi</a:t>
            </a:r>
            <a:endParaRPr sz="1000">
              <a:latin typeface="Microsoft Sans Serif"/>
              <a:cs typeface="Microsoft Sans Serif"/>
            </a:endParaRPr>
          </a:p>
        </p:txBody>
      </p:sp>
      <p:sp>
        <p:nvSpPr>
          <p:cNvPr id="29" name="object 29"/>
          <p:cNvSpPr txBox="1"/>
          <p:nvPr/>
        </p:nvSpPr>
        <p:spPr>
          <a:xfrm>
            <a:off x="8238537" y="6699299"/>
            <a:ext cx="617220" cy="159018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38100">
              <a:spcBef>
                <a:spcPts val="100"/>
              </a:spcBef>
            </a:pPr>
            <a:r>
              <a:rPr sz="1425" spc="-165" baseline="20467" dirty="0">
                <a:latin typeface="Microsoft Sans Serif"/>
                <a:cs typeface="Microsoft Sans Serif"/>
              </a:rPr>
              <a:t>E</a:t>
            </a:r>
            <a:r>
              <a:rPr sz="1425" spc="-15" baseline="20467" dirty="0">
                <a:latin typeface="Microsoft Sans Serif"/>
                <a:cs typeface="Microsoft Sans Serif"/>
              </a:rPr>
              <a:t> </a:t>
            </a:r>
            <a:r>
              <a:rPr sz="1425" spc="37" baseline="20467" dirty="0">
                <a:latin typeface="Microsoft Sans Serif"/>
                <a:cs typeface="Microsoft Sans Serif"/>
              </a:rPr>
              <a:t>x</a:t>
            </a:r>
            <a:r>
              <a:rPr sz="1425" spc="-15" baseline="20467" dirty="0">
                <a:latin typeface="Microsoft Sans Serif"/>
                <a:cs typeface="Microsoft Sans Serif"/>
              </a:rPr>
              <a:t> </a:t>
            </a:r>
            <a:r>
              <a:rPr sz="1425" spc="52" baseline="20467" dirty="0">
                <a:latin typeface="Microsoft Sans Serif"/>
                <a:cs typeface="Microsoft Sans Serif"/>
              </a:rPr>
              <a:t>N</a:t>
            </a:r>
            <a:r>
              <a:rPr sz="1425" baseline="20467" dirty="0">
                <a:latin typeface="Microsoft Sans Serif"/>
                <a:cs typeface="Microsoft Sans Serif"/>
              </a:rPr>
              <a:t> </a:t>
            </a:r>
            <a:r>
              <a:rPr sz="1425" spc="-15" baseline="20467" dirty="0">
                <a:latin typeface="Microsoft Sans Serif"/>
                <a:cs typeface="Microsoft Sans Serif"/>
              </a:rPr>
              <a:t> </a:t>
            </a:r>
            <a:r>
              <a:rPr sz="600" spc="-40" dirty="0">
                <a:latin typeface="Microsoft Sans Serif"/>
                <a:cs typeface="Microsoft Sans Serif"/>
              </a:rPr>
              <a:t>PAGS</a:t>
            </a:r>
            <a:endParaRPr sz="600">
              <a:latin typeface="Microsoft Sans Serif"/>
              <a:cs typeface="Microsoft Sans Serif"/>
            </a:endParaRPr>
          </a:p>
        </p:txBody>
      </p:sp>
      <p:sp>
        <p:nvSpPr>
          <p:cNvPr id="30" name="object 30"/>
          <p:cNvSpPr txBox="1"/>
          <p:nvPr/>
        </p:nvSpPr>
        <p:spPr>
          <a:xfrm>
            <a:off x="9041911" y="6699299"/>
            <a:ext cx="466725" cy="159018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38100">
              <a:spcBef>
                <a:spcPts val="100"/>
              </a:spcBef>
            </a:pPr>
            <a:r>
              <a:rPr sz="1425" spc="-165" baseline="20467" dirty="0">
                <a:latin typeface="Microsoft Sans Serif"/>
                <a:cs typeface="Microsoft Sans Serif"/>
              </a:rPr>
              <a:t>E</a:t>
            </a:r>
            <a:r>
              <a:rPr sz="1425" spc="-254" baseline="20467" dirty="0">
                <a:latin typeface="Microsoft Sans Serif"/>
                <a:cs typeface="Microsoft Sans Serif"/>
              </a:rPr>
              <a:t> </a:t>
            </a:r>
            <a:r>
              <a:rPr sz="600" spc="-240" dirty="0">
                <a:latin typeface="Microsoft Sans Serif"/>
                <a:cs typeface="Microsoft Sans Serif"/>
              </a:rPr>
              <a:t>P</a:t>
            </a:r>
            <a:r>
              <a:rPr sz="1425" spc="-419" baseline="20467" dirty="0">
                <a:latin typeface="Microsoft Sans Serif"/>
                <a:cs typeface="Microsoft Sans Serif"/>
              </a:rPr>
              <a:t>x</a:t>
            </a:r>
            <a:r>
              <a:rPr sz="600" spc="-20" dirty="0">
                <a:latin typeface="Microsoft Sans Serif"/>
                <a:cs typeface="Microsoft Sans Serif"/>
              </a:rPr>
              <a:t>A</a:t>
            </a:r>
            <a:r>
              <a:rPr sz="600" spc="-300" dirty="0">
                <a:latin typeface="Microsoft Sans Serif"/>
                <a:cs typeface="Microsoft Sans Serif"/>
              </a:rPr>
              <a:t>G</a:t>
            </a:r>
            <a:r>
              <a:rPr sz="1425" spc="-630" baseline="20467" dirty="0">
                <a:latin typeface="Microsoft Sans Serif"/>
                <a:cs typeface="Microsoft Sans Serif"/>
              </a:rPr>
              <a:t>N</a:t>
            </a:r>
            <a:r>
              <a:rPr sz="600" spc="-75" dirty="0">
                <a:latin typeface="Microsoft Sans Serif"/>
                <a:cs typeface="Microsoft Sans Serif"/>
              </a:rPr>
              <a:t>S</a:t>
            </a:r>
            <a:r>
              <a:rPr sz="600" dirty="0">
                <a:latin typeface="Microsoft Sans Serif"/>
                <a:cs typeface="Microsoft Sans Serif"/>
              </a:rPr>
              <a:t>   </a:t>
            </a:r>
            <a:r>
              <a:rPr sz="600" spc="-20" dirty="0">
                <a:latin typeface="Microsoft Sans Serif"/>
                <a:cs typeface="Microsoft Sans Serif"/>
              </a:rPr>
              <a:t> </a:t>
            </a:r>
            <a:r>
              <a:rPr sz="600" spc="-75" dirty="0">
                <a:latin typeface="Microsoft Sans Serif"/>
                <a:cs typeface="Microsoft Sans Serif"/>
              </a:rPr>
              <a:t>S</a:t>
            </a:r>
            <a:endParaRPr sz="600">
              <a:latin typeface="Microsoft Sans Serif"/>
              <a:cs typeface="Microsoft Sans Serif"/>
            </a:endParaRPr>
          </a:p>
        </p:txBody>
      </p:sp>
      <p:sp>
        <p:nvSpPr>
          <p:cNvPr id="31" name="object 31"/>
          <p:cNvSpPr txBox="1"/>
          <p:nvPr/>
        </p:nvSpPr>
        <p:spPr>
          <a:xfrm>
            <a:off x="7932410" y="6743799"/>
            <a:ext cx="1156335" cy="166712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38100">
              <a:spcBef>
                <a:spcPts val="100"/>
              </a:spcBef>
              <a:tabLst>
                <a:tab pos="833755" algn="l"/>
              </a:tabLst>
            </a:pPr>
            <a:r>
              <a:rPr sz="800" spc="45" dirty="0">
                <a:latin typeface="Microsoft Sans Serif"/>
                <a:cs typeface="Microsoft Sans Serif"/>
              </a:rPr>
              <a:t>n</a:t>
            </a:r>
            <a:r>
              <a:rPr sz="800" spc="-225" dirty="0">
                <a:latin typeface="Microsoft Sans Serif"/>
                <a:cs typeface="Microsoft Sans Serif"/>
              </a:rPr>
              <a:t>o</a:t>
            </a:r>
            <a:r>
              <a:rPr sz="900" spc="-225" baseline="-32407" dirty="0">
                <a:latin typeface="Microsoft Sans Serif"/>
                <a:cs typeface="Microsoft Sans Serif"/>
              </a:rPr>
              <a:t>S</a:t>
            </a:r>
            <a:r>
              <a:rPr sz="800" spc="45" dirty="0">
                <a:latin typeface="Microsoft Sans Serif"/>
                <a:cs typeface="Microsoft Sans Serif"/>
              </a:rPr>
              <a:t>rte</a:t>
            </a:r>
            <a:r>
              <a:rPr sz="800" spc="-5" dirty="0">
                <a:latin typeface="Microsoft Sans Serif"/>
                <a:cs typeface="Microsoft Sans Serif"/>
              </a:rPr>
              <a:t> </a:t>
            </a:r>
            <a:r>
              <a:rPr sz="800" spc="-10" dirty="0">
                <a:latin typeface="Microsoft Sans Serif"/>
                <a:cs typeface="Microsoft Sans Serif"/>
              </a:rPr>
              <a:t>=</a:t>
            </a:r>
            <a:r>
              <a:rPr sz="800" spc="-5" dirty="0">
                <a:latin typeface="Microsoft Sans Serif"/>
                <a:cs typeface="Microsoft Sans Serif"/>
              </a:rPr>
              <a:t> </a:t>
            </a:r>
            <a:r>
              <a:rPr sz="500" spc="-60" dirty="0">
                <a:latin typeface="Microsoft Sans Serif"/>
                <a:cs typeface="Microsoft Sans Serif"/>
              </a:rPr>
              <a:t>S</a:t>
            </a:r>
            <a:r>
              <a:rPr sz="500" dirty="0">
                <a:latin typeface="Microsoft Sans Serif"/>
                <a:cs typeface="Microsoft Sans Serif"/>
              </a:rPr>
              <a:t> </a:t>
            </a:r>
            <a:r>
              <a:rPr sz="500" spc="10" dirty="0">
                <a:latin typeface="Microsoft Sans Serif"/>
                <a:cs typeface="Microsoft Sans Serif"/>
              </a:rPr>
              <a:t> </a:t>
            </a:r>
            <a:r>
              <a:rPr sz="1500" spc="97" baseline="-41666" dirty="0">
                <a:latin typeface="Microsoft Sans Serif"/>
                <a:cs typeface="Microsoft Sans Serif"/>
              </a:rPr>
              <a:t>mi</a:t>
            </a:r>
            <a:r>
              <a:rPr sz="1500" baseline="-41666" dirty="0">
                <a:latin typeface="Microsoft Sans Serif"/>
                <a:cs typeface="Microsoft Sans Serif"/>
              </a:rPr>
              <a:t>	</a:t>
            </a:r>
            <a:r>
              <a:rPr sz="400" spc="25" dirty="0">
                <a:latin typeface="Microsoft Sans Serif"/>
                <a:cs typeface="Microsoft Sans Serif"/>
              </a:rPr>
              <a:t>nor</a:t>
            </a:r>
            <a:r>
              <a:rPr sz="400" spc="-50" dirty="0">
                <a:latin typeface="Microsoft Sans Serif"/>
                <a:cs typeface="Microsoft Sans Serif"/>
              </a:rPr>
              <a:t>t</a:t>
            </a:r>
            <a:r>
              <a:rPr sz="900" spc="-494" baseline="-32407" dirty="0">
                <a:latin typeface="Microsoft Sans Serif"/>
                <a:cs typeface="Microsoft Sans Serif"/>
              </a:rPr>
              <a:t>P</a:t>
            </a:r>
            <a:r>
              <a:rPr sz="400" dirty="0">
                <a:latin typeface="Microsoft Sans Serif"/>
                <a:cs typeface="Microsoft Sans Serif"/>
              </a:rPr>
              <a:t>e</a:t>
            </a:r>
            <a:r>
              <a:rPr sz="400" spc="-50" dirty="0">
                <a:latin typeface="Microsoft Sans Serif"/>
                <a:cs typeface="Microsoft Sans Serif"/>
              </a:rPr>
              <a:t> </a:t>
            </a:r>
            <a:r>
              <a:rPr sz="900" spc="-202" baseline="-32407" dirty="0">
                <a:latin typeface="Microsoft Sans Serif"/>
                <a:cs typeface="Microsoft Sans Serif"/>
              </a:rPr>
              <a:t>A</a:t>
            </a:r>
            <a:r>
              <a:rPr sz="1000" spc="-475" dirty="0">
                <a:latin typeface="Microsoft Sans Serif"/>
                <a:cs typeface="Microsoft Sans Serif"/>
              </a:rPr>
              <a:t>=</a:t>
            </a:r>
            <a:r>
              <a:rPr sz="900" spc="-82" baseline="-32407" dirty="0">
                <a:latin typeface="Microsoft Sans Serif"/>
                <a:cs typeface="Microsoft Sans Serif"/>
              </a:rPr>
              <a:t>GS</a:t>
            </a:r>
            <a:endParaRPr sz="900" baseline="-32407">
              <a:latin typeface="Microsoft Sans Serif"/>
              <a:cs typeface="Microsoft Sans Serif"/>
            </a:endParaRPr>
          </a:p>
        </p:txBody>
      </p:sp>
      <p:sp>
        <p:nvSpPr>
          <p:cNvPr id="32" name="object 32"/>
          <p:cNvSpPr txBox="1"/>
          <p:nvPr/>
        </p:nvSpPr>
        <p:spPr>
          <a:xfrm>
            <a:off x="8476928" y="6934970"/>
            <a:ext cx="217804" cy="105157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600" spc="-40" dirty="0">
                <a:latin typeface="Microsoft Sans Serif"/>
                <a:cs typeface="Microsoft Sans Serif"/>
              </a:rPr>
              <a:t>PAGS</a:t>
            </a:r>
            <a:endParaRPr sz="600">
              <a:latin typeface="Microsoft Sans Serif"/>
              <a:cs typeface="Microsoft Sans Serif"/>
            </a:endParaRPr>
          </a:p>
        </p:txBody>
      </p:sp>
      <p:sp>
        <p:nvSpPr>
          <p:cNvPr id="33" name="object 33"/>
          <p:cNvSpPr txBox="1"/>
          <p:nvPr/>
        </p:nvSpPr>
        <p:spPr>
          <a:xfrm>
            <a:off x="9280299" y="6934970"/>
            <a:ext cx="67310" cy="105157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600" spc="-75" dirty="0">
                <a:latin typeface="Microsoft Sans Serif"/>
                <a:cs typeface="Microsoft Sans Serif"/>
              </a:rPr>
              <a:t>S</a:t>
            </a:r>
            <a:endParaRPr sz="600">
              <a:latin typeface="Microsoft Sans Serif"/>
              <a:cs typeface="Microsoft Sans Serif"/>
            </a:endParaRPr>
          </a:p>
        </p:txBody>
      </p:sp>
    </p:spTree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8094320" y="7127583"/>
            <a:ext cx="3326765" cy="2328545"/>
            <a:chOff x="3039719" y="7127582"/>
            <a:chExt cx="3326765" cy="2328545"/>
          </a:xfrm>
        </p:grpSpPr>
        <p:pic>
          <p:nvPicPr>
            <p:cNvPr id="3" name="object 3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3039719" y="7127582"/>
              <a:ext cx="3326498" cy="1859584"/>
            </a:xfrm>
            <a:prstGeom prst="rect">
              <a:avLst/>
            </a:prstGeom>
          </p:spPr>
        </p:pic>
        <p:sp>
          <p:nvSpPr>
            <p:cNvPr id="4" name="object 4"/>
            <p:cNvSpPr/>
            <p:nvPr/>
          </p:nvSpPr>
          <p:spPr>
            <a:xfrm>
              <a:off x="3052622" y="8057946"/>
              <a:ext cx="3299460" cy="0"/>
            </a:xfrm>
            <a:custGeom>
              <a:avLst/>
              <a:gdLst/>
              <a:ahLst/>
              <a:cxnLst/>
              <a:rect l="l" t="t" r="r" b="b"/>
              <a:pathLst>
                <a:path w="3299460">
                  <a:moveTo>
                    <a:pt x="0" y="0"/>
                  </a:moveTo>
                  <a:lnTo>
                    <a:pt x="3299142" y="0"/>
                  </a:lnTo>
                </a:path>
              </a:pathLst>
            </a:custGeom>
            <a:ln w="1270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" name="object 5"/>
            <p:cNvSpPr/>
            <p:nvPr/>
          </p:nvSpPr>
          <p:spPr>
            <a:xfrm>
              <a:off x="3746080" y="8048942"/>
              <a:ext cx="1278890" cy="1400175"/>
            </a:xfrm>
            <a:custGeom>
              <a:avLst/>
              <a:gdLst/>
              <a:ahLst/>
              <a:cxnLst/>
              <a:rect l="l" t="t" r="r" b="b"/>
              <a:pathLst>
                <a:path w="1278889" h="1400175">
                  <a:moveTo>
                    <a:pt x="1278686" y="0"/>
                  </a:moveTo>
                  <a:lnTo>
                    <a:pt x="1278686" y="1400022"/>
                  </a:lnTo>
                </a:path>
                <a:path w="1278889" h="1400175">
                  <a:moveTo>
                    <a:pt x="639343" y="7874"/>
                  </a:moveTo>
                  <a:lnTo>
                    <a:pt x="639343" y="1258455"/>
                  </a:lnTo>
                </a:path>
                <a:path w="1278889" h="1400175">
                  <a:moveTo>
                    <a:pt x="0" y="6743"/>
                  </a:moveTo>
                  <a:lnTo>
                    <a:pt x="0" y="1098905"/>
                  </a:lnTo>
                </a:path>
              </a:pathLst>
            </a:custGeom>
            <a:ln w="12700">
              <a:solidFill>
                <a:srgbClr val="000000"/>
              </a:solidFill>
              <a:prstDash val="sysDash"/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" name="object 6"/>
            <p:cNvSpPr/>
            <p:nvPr/>
          </p:nvSpPr>
          <p:spPr>
            <a:xfrm>
              <a:off x="3549523" y="9094609"/>
              <a:ext cx="157480" cy="0"/>
            </a:xfrm>
            <a:custGeom>
              <a:avLst/>
              <a:gdLst/>
              <a:ahLst/>
              <a:cxnLst/>
              <a:rect l="l" t="t" r="r" b="b"/>
              <a:pathLst>
                <a:path w="157479">
                  <a:moveTo>
                    <a:pt x="157479" y="0"/>
                  </a:moveTo>
                  <a:lnTo>
                    <a:pt x="0" y="0"/>
                  </a:lnTo>
                </a:path>
              </a:pathLst>
            </a:custGeom>
            <a:ln w="9144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" name="object 7"/>
            <p:cNvSpPr/>
            <p:nvPr/>
          </p:nvSpPr>
          <p:spPr>
            <a:xfrm>
              <a:off x="3657117" y="9054325"/>
              <a:ext cx="62230" cy="80645"/>
            </a:xfrm>
            <a:custGeom>
              <a:avLst/>
              <a:gdLst/>
              <a:ahLst/>
              <a:cxnLst/>
              <a:rect l="l" t="t" r="r" b="b"/>
              <a:pathLst>
                <a:path w="62229" h="80645">
                  <a:moveTo>
                    <a:pt x="0" y="80518"/>
                  </a:moveTo>
                  <a:lnTo>
                    <a:pt x="62090" y="40284"/>
                  </a:lnTo>
                  <a:lnTo>
                    <a:pt x="0" y="0"/>
                  </a:lnTo>
                </a:path>
              </a:pathLst>
            </a:custGeom>
            <a:ln w="12801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" name="object 8"/>
            <p:cNvSpPr/>
            <p:nvPr/>
          </p:nvSpPr>
          <p:spPr>
            <a:xfrm>
              <a:off x="3090456" y="9094609"/>
              <a:ext cx="150495" cy="0"/>
            </a:xfrm>
            <a:custGeom>
              <a:avLst/>
              <a:gdLst/>
              <a:ahLst/>
              <a:cxnLst/>
              <a:rect l="l" t="t" r="r" b="b"/>
              <a:pathLst>
                <a:path w="150494">
                  <a:moveTo>
                    <a:pt x="0" y="0"/>
                  </a:moveTo>
                  <a:lnTo>
                    <a:pt x="149923" y="0"/>
                  </a:lnTo>
                </a:path>
              </a:pathLst>
            </a:custGeom>
            <a:ln w="9144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" name="object 9"/>
            <p:cNvSpPr/>
            <p:nvPr/>
          </p:nvSpPr>
          <p:spPr>
            <a:xfrm>
              <a:off x="3078251" y="9054376"/>
              <a:ext cx="62230" cy="80645"/>
            </a:xfrm>
            <a:custGeom>
              <a:avLst/>
              <a:gdLst/>
              <a:ahLst/>
              <a:cxnLst/>
              <a:rect l="l" t="t" r="r" b="b"/>
              <a:pathLst>
                <a:path w="62230" h="80645">
                  <a:moveTo>
                    <a:pt x="62077" y="0"/>
                  </a:moveTo>
                  <a:lnTo>
                    <a:pt x="0" y="40233"/>
                  </a:lnTo>
                  <a:lnTo>
                    <a:pt x="62077" y="80505"/>
                  </a:lnTo>
                </a:path>
              </a:pathLst>
            </a:custGeom>
            <a:ln w="12801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0" name="object 10"/>
            <p:cNvSpPr/>
            <p:nvPr/>
          </p:nvSpPr>
          <p:spPr>
            <a:xfrm>
              <a:off x="4194467" y="9255277"/>
              <a:ext cx="148590" cy="0"/>
            </a:xfrm>
            <a:custGeom>
              <a:avLst/>
              <a:gdLst/>
              <a:ahLst/>
              <a:cxnLst/>
              <a:rect l="l" t="t" r="r" b="b"/>
              <a:pathLst>
                <a:path w="148589">
                  <a:moveTo>
                    <a:pt x="148285" y="0"/>
                  </a:moveTo>
                  <a:lnTo>
                    <a:pt x="0" y="0"/>
                  </a:lnTo>
                </a:path>
              </a:pathLst>
            </a:custGeom>
            <a:ln w="9144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1" name="object 11"/>
            <p:cNvSpPr/>
            <p:nvPr/>
          </p:nvSpPr>
          <p:spPr>
            <a:xfrm>
              <a:off x="4292879" y="9215005"/>
              <a:ext cx="62230" cy="80645"/>
            </a:xfrm>
            <a:custGeom>
              <a:avLst/>
              <a:gdLst/>
              <a:ahLst/>
              <a:cxnLst/>
              <a:rect l="l" t="t" r="r" b="b"/>
              <a:pathLst>
                <a:path w="62229" h="80645">
                  <a:moveTo>
                    <a:pt x="0" y="80517"/>
                  </a:moveTo>
                  <a:lnTo>
                    <a:pt x="62064" y="40271"/>
                  </a:lnTo>
                  <a:lnTo>
                    <a:pt x="0" y="0"/>
                  </a:lnTo>
                </a:path>
              </a:pathLst>
            </a:custGeom>
            <a:ln w="12801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2" name="object 12"/>
            <p:cNvSpPr/>
            <p:nvPr/>
          </p:nvSpPr>
          <p:spPr>
            <a:xfrm>
              <a:off x="4832693" y="9409214"/>
              <a:ext cx="154940" cy="0"/>
            </a:xfrm>
            <a:custGeom>
              <a:avLst/>
              <a:gdLst/>
              <a:ahLst/>
              <a:cxnLst/>
              <a:rect l="l" t="t" r="r" b="b"/>
              <a:pathLst>
                <a:path w="154939">
                  <a:moveTo>
                    <a:pt x="154762" y="0"/>
                  </a:moveTo>
                  <a:lnTo>
                    <a:pt x="0" y="0"/>
                  </a:lnTo>
                </a:path>
              </a:pathLst>
            </a:custGeom>
            <a:ln w="9144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3" name="object 13"/>
            <p:cNvSpPr/>
            <p:nvPr/>
          </p:nvSpPr>
          <p:spPr>
            <a:xfrm>
              <a:off x="4937594" y="9368942"/>
              <a:ext cx="62230" cy="80645"/>
            </a:xfrm>
            <a:custGeom>
              <a:avLst/>
              <a:gdLst/>
              <a:ahLst/>
              <a:cxnLst/>
              <a:rect l="l" t="t" r="r" b="b"/>
              <a:pathLst>
                <a:path w="62229" h="80645">
                  <a:moveTo>
                    <a:pt x="0" y="80505"/>
                  </a:moveTo>
                  <a:lnTo>
                    <a:pt x="62064" y="40271"/>
                  </a:lnTo>
                  <a:lnTo>
                    <a:pt x="0" y="0"/>
                  </a:lnTo>
                </a:path>
              </a:pathLst>
            </a:custGeom>
            <a:ln w="12801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4" name="object 14"/>
            <p:cNvSpPr/>
            <p:nvPr/>
          </p:nvSpPr>
          <p:spPr>
            <a:xfrm>
              <a:off x="3090456" y="9255277"/>
              <a:ext cx="774700" cy="0"/>
            </a:xfrm>
            <a:custGeom>
              <a:avLst/>
              <a:gdLst/>
              <a:ahLst/>
              <a:cxnLst/>
              <a:rect l="l" t="t" r="r" b="b"/>
              <a:pathLst>
                <a:path w="774700">
                  <a:moveTo>
                    <a:pt x="0" y="0"/>
                  </a:moveTo>
                  <a:lnTo>
                    <a:pt x="774153" y="0"/>
                  </a:lnTo>
                </a:path>
              </a:pathLst>
            </a:custGeom>
            <a:ln w="9144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5" name="object 15"/>
            <p:cNvSpPr/>
            <p:nvPr/>
          </p:nvSpPr>
          <p:spPr>
            <a:xfrm>
              <a:off x="3078251" y="9215043"/>
              <a:ext cx="62230" cy="80645"/>
            </a:xfrm>
            <a:custGeom>
              <a:avLst/>
              <a:gdLst/>
              <a:ahLst/>
              <a:cxnLst/>
              <a:rect l="l" t="t" r="r" b="b"/>
              <a:pathLst>
                <a:path w="62230" h="80645">
                  <a:moveTo>
                    <a:pt x="62077" y="0"/>
                  </a:moveTo>
                  <a:lnTo>
                    <a:pt x="0" y="40233"/>
                  </a:lnTo>
                  <a:lnTo>
                    <a:pt x="62077" y="80492"/>
                  </a:lnTo>
                </a:path>
              </a:pathLst>
            </a:custGeom>
            <a:ln w="12801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6" name="object 16"/>
            <p:cNvSpPr/>
            <p:nvPr/>
          </p:nvSpPr>
          <p:spPr>
            <a:xfrm>
              <a:off x="3096437" y="9409214"/>
              <a:ext cx="1395095" cy="0"/>
            </a:xfrm>
            <a:custGeom>
              <a:avLst/>
              <a:gdLst/>
              <a:ahLst/>
              <a:cxnLst/>
              <a:rect l="l" t="t" r="r" b="b"/>
              <a:pathLst>
                <a:path w="1395095">
                  <a:moveTo>
                    <a:pt x="0" y="0"/>
                  </a:moveTo>
                  <a:lnTo>
                    <a:pt x="1394675" y="0"/>
                  </a:lnTo>
                </a:path>
              </a:pathLst>
            </a:custGeom>
            <a:ln w="9144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7" name="object 17"/>
            <p:cNvSpPr/>
            <p:nvPr/>
          </p:nvSpPr>
          <p:spPr>
            <a:xfrm>
              <a:off x="3084233" y="9368980"/>
              <a:ext cx="62230" cy="80645"/>
            </a:xfrm>
            <a:custGeom>
              <a:avLst/>
              <a:gdLst/>
              <a:ahLst/>
              <a:cxnLst/>
              <a:rect l="l" t="t" r="r" b="b"/>
              <a:pathLst>
                <a:path w="62230" h="80645">
                  <a:moveTo>
                    <a:pt x="62064" y="0"/>
                  </a:moveTo>
                  <a:lnTo>
                    <a:pt x="0" y="40233"/>
                  </a:lnTo>
                  <a:lnTo>
                    <a:pt x="62064" y="80479"/>
                  </a:lnTo>
                </a:path>
              </a:pathLst>
            </a:custGeom>
            <a:ln w="12801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8" name="object 18"/>
            <p:cNvSpPr/>
            <p:nvPr/>
          </p:nvSpPr>
          <p:spPr>
            <a:xfrm>
              <a:off x="3053930" y="8993923"/>
              <a:ext cx="0" cy="438784"/>
            </a:xfrm>
            <a:custGeom>
              <a:avLst/>
              <a:gdLst/>
              <a:ahLst/>
              <a:cxnLst/>
              <a:rect l="l" t="t" r="r" b="b"/>
              <a:pathLst>
                <a:path h="438784">
                  <a:moveTo>
                    <a:pt x="0" y="0"/>
                  </a:moveTo>
                  <a:lnTo>
                    <a:pt x="0" y="438188"/>
                  </a:lnTo>
                </a:path>
              </a:pathLst>
            </a:custGeom>
            <a:ln w="12700">
              <a:solidFill>
                <a:srgbClr val="000000"/>
              </a:solidFill>
              <a:prstDash val="sysDash"/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9" name="object 19"/>
          <p:cNvSpPr txBox="1"/>
          <p:nvPr/>
        </p:nvSpPr>
        <p:spPr>
          <a:xfrm>
            <a:off x="5761990" y="564285"/>
            <a:ext cx="1498600" cy="112851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650" b="1" dirty="0">
                <a:latin typeface="Arial"/>
                <a:cs typeface="Arial"/>
              </a:rPr>
              <a:t>Clasificaciones</a:t>
            </a:r>
            <a:r>
              <a:rPr sz="650" b="1" spc="-30" dirty="0">
                <a:latin typeface="Arial"/>
                <a:cs typeface="Arial"/>
              </a:rPr>
              <a:t> </a:t>
            </a:r>
            <a:r>
              <a:rPr sz="650" b="1" spc="15" dirty="0">
                <a:latin typeface="Arial"/>
                <a:cs typeface="Arial"/>
              </a:rPr>
              <a:t>de</a:t>
            </a:r>
            <a:r>
              <a:rPr sz="650" b="1" spc="-25" dirty="0">
                <a:latin typeface="Arial"/>
                <a:cs typeface="Arial"/>
              </a:rPr>
              <a:t> </a:t>
            </a:r>
            <a:r>
              <a:rPr sz="650" b="1" spc="20" dirty="0">
                <a:latin typeface="Arial"/>
                <a:cs typeface="Arial"/>
              </a:rPr>
              <a:t>transformadores</a:t>
            </a:r>
            <a:r>
              <a:rPr sz="650" spc="20" dirty="0">
                <a:latin typeface="Microsoft Sans Serif"/>
                <a:cs typeface="Microsoft Sans Serif"/>
              </a:rPr>
              <a:t>.</a:t>
            </a:r>
            <a:endParaRPr sz="650">
              <a:latin typeface="Microsoft Sans Serif"/>
              <a:cs typeface="Microsoft Sans Serif"/>
            </a:endParaRPr>
          </a:p>
        </p:txBody>
      </p:sp>
      <p:sp>
        <p:nvSpPr>
          <p:cNvPr id="32" name="object 32"/>
          <p:cNvSpPr txBox="1"/>
          <p:nvPr/>
        </p:nvSpPr>
        <p:spPr>
          <a:xfrm>
            <a:off x="8953501" y="9462820"/>
            <a:ext cx="200025" cy="207749"/>
          </a:xfrm>
          <a:prstGeom prst="rect">
            <a:avLst/>
          </a:prstGeom>
        </p:spPr>
        <p:txBody>
          <a:bodyPr vert="horz" wrap="square" lIns="0" tIns="22860" rIns="0" bIns="0" rtlCol="0">
            <a:spAutoFit/>
          </a:bodyPr>
          <a:lstStyle/>
          <a:p>
            <a:pPr marL="12700">
              <a:spcBef>
                <a:spcPts val="180"/>
              </a:spcBef>
            </a:pPr>
            <a:r>
              <a:rPr sz="1200" spc="15" dirty="0">
                <a:latin typeface="Microsoft Sans Serif"/>
                <a:cs typeface="Microsoft Sans Serif"/>
              </a:rPr>
              <a:t>50</a:t>
            </a:r>
            <a:endParaRPr sz="1200">
              <a:latin typeface="Microsoft Sans Serif"/>
              <a:cs typeface="Microsoft Sans Serif"/>
            </a:endParaRPr>
          </a:p>
        </p:txBody>
      </p:sp>
      <p:sp>
        <p:nvSpPr>
          <p:cNvPr id="20" name="object 20"/>
          <p:cNvSpPr txBox="1"/>
          <p:nvPr/>
        </p:nvSpPr>
        <p:spPr>
          <a:xfrm>
            <a:off x="7957768" y="484275"/>
            <a:ext cx="4118610" cy="1325043"/>
          </a:xfrm>
          <a:prstGeom prst="rect">
            <a:avLst/>
          </a:prstGeom>
        </p:spPr>
        <p:txBody>
          <a:bodyPr vert="horz" wrap="square" lIns="0" tIns="22860" rIns="0" bIns="0" rtlCol="0">
            <a:spAutoFit/>
          </a:bodyPr>
          <a:lstStyle/>
          <a:p>
            <a:pPr marL="12700" marR="5080">
              <a:lnSpc>
                <a:spcPct val="141300"/>
              </a:lnSpc>
              <a:spcBef>
                <a:spcPts val="180"/>
              </a:spcBef>
            </a:pPr>
            <a:r>
              <a:rPr sz="800" spc="-5" dirty="0">
                <a:latin typeface="Microsoft Sans Serif"/>
                <a:cs typeface="Microsoft Sans Serif"/>
              </a:rPr>
              <a:t>Los</a:t>
            </a:r>
            <a:r>
              <a:rPr sz="800" spc="5" dirty="0">
                <a:latin typeface="Microsoft Sans Serif"/>
                <a:cs typeface="Microsoft Sans Serif"/>
              </a:rPr>
              <a:t> </a:t>
            </a:r>
            <a:r>
              <a:rPr sz="800" spc="20" dirty="0">
                <a:latin typeface="Microsoft Sans Serif"/>
                <a:cs typeface="Microsoft Sans Serif"/>
              </a:rPr>
              <a:t>transformadores.están.clasificados.para.la.cantidad.de.potencia.aparente.que. </a:t>
            </a:r>
            <a:r>
              <a:rPr sz="800" spc="25" dirty="0">
                <a:latin typeface="Microsoft Sans Serif"/>
                <a:cs typeface="Microsoft Sans Serif"/>
              </a:rPr>
              <a:t> </a:t>
            </a:r>
            <a:r>
              <a:rPr sz="800" spc="20" dirty="0">
                <a:latin typeface="Microsoft Sans Serif"/>
                <a:cs typeface="Microsoft Sans Serif"/>
              </a:rPr>
              <a:t>puede.proporcionar..Debido.a.que.los.valores.de.potencia.aparente.a </a:t>
            </a:r>
            <a:r>
              <a:rPr sz="800" spc="25" dirty="0">
                <a:latin typeface="Microsoft Sans Serif"/>
                <a:cs typeface="Microsoft Sans Serif"/>
              </a:rPr>
              <a:t> menudo.son.grandes,.</a:t>
            </a:r>
            <a:r>
              <a:rPr sz="800" spc="10" dirty="0">
                <a:latin typeface="Microsoft Sans Serif"/>
                <a:cs typeface="Microsoft Sans Serif"/>
              </a:rPr>
              <a:t> </a:t>
            </a:r>
            <a:r>
              <a:rPr sz="800" spc="25" dirty="0">
                <a:latin typeface="Microsoft Sans Serif"/>
                <a:cs typeface="Microsoft Sans Serif"/>
              </a:rPr>
              <a:t>la.potencia.aparente.del.transformador.se.da.frecuentemente. </a:t>
            </a:r>
            <a:r>
              <a:rPr sz="800" spc="-195" dirty="0">
                <a:latin typeface="Microsoft Sans Serif"/>
                <a:cs typeface="Microsoft Sans Serif"/>
              </a:rPr>
              <a:t> </a:t>
            </a:r>
            <a:r>
              <a:rPr sz="900" spc="10" dirty="0">
                <a:latin typeface="Microsoft Sans Serif"/>
                <a:cs typeface="Microsoft Sans Serif"/>
              </a:rPr>
              <a:t>en.</a:t>
            </a:r>
            <a:r>
              <a:rPr sz="900" b="1" spc="10" dirty="0">
                <a:latin typeface="Arial"/>
                <a:cs typeface="Arial"/>
              </a:rPr>
              <a:t>kVA </a:t>
            </a:r>
            <a:r>
              <a:rPr sz="900" b="1" spc="15" dirty="0">
                <a:latin typeface="Arial"/>
                <a:cs typeface="Arial"/>
              </a:rPr>
              <a:t>(kilovoltios-amperios)</a:t>
            </a:r>
            <a:r>
              <a:rPr sz="900" spc="15" dirty="0">
                <a:latin typeface="Microsoft Sans Serif"/>
                <a:cs typeface="Microsoft Sans Serif"/>
              </a:rPr>
              <a:t>..La.clasificación.kVA.determina.la. </a:t>
            </a:r>
            <a:r>
              <a:rPr sz="900" spc="20" dirty="0">
                <a:latin typeface="Microsoft Sans Serif"/>
                <a:cs typeface="Microsoft Sans Serif"/>
              </a:rPr>
              <a:t> </a:t>
            </a:r>
            <a:r>
              <a:rPr sz="900" spc="25" dirty="0">
                <a:latin typeface="Microsoft Sans Serif"/>
                <a:cs typeface="Microsoft Sans Serif"/>
              </a:rPr>
              <a:t>corriente.y.voltaje.que.un.transformador.puede.entregar.a.su.carga.sin. </a:t>
            </a:r>
            <a:r>
              <a:rPr sz="900" spc="30" dirty="0">
                <a:latin typeface="Microsoft Sans Serif"/>
                <a:cs typeface="Microsoft Sans Serif"/>
              </a:rPr>
              <a:t> </a:t>
            </a:r>
            <a:r>
              <a:rPr sz="900" spc="35" dirty="0">
                <a:latin typeface="Microsoft Sans Serif"/>
                <a:cs typeface="Microsoft Sans Serif"/>
              </a:rPr>
              <a:t>calentamiento</a:t>
            </a:r>
            <a:r>
              <a:rPr sz="900" spc="-15" dirty="0">
                <a:latin typeface="Microsoft Sans Serif"/>
                <a:cs typeface="Microsoft Sans Serif"/>
              </a:rPr>
              <a:t> </a:t>
            </a:r>
            <a:r>
              <a:rPr sz="900" spc="5" dirty="0">
                <a:latin typeface="Microsoft Sans Serif"/>
                <a:cs typeface="Microsoft Sans Serif"/>
              </a:rPr>
              <a:t>excesivo..</a:t>
            </a:r>
            <a:endParaRPr sz="900">
              <a:latin typeface="Microsoft Sans Serif"/>
              <a:cs typeface="Microsoft Sans Serif"/>
            </a:endParaRPr>
          </a:p>
        </p:txBody>
      </p:sp>
      <p:sp>
        <p:nvSpPr>
          <p:cNvPr id="21" name="object 21"/>
          <p:cNvSpPr txBox="1"/>
          <p:nvPr/>
        </p:nvSpPr>
        <p:spPr>
          <a:xfrm>
            <a:off x="7957807" y="1768247"/>
            <a:ext cx="4604385" cy="130238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>
              <a:lnSpc>
                <a:spcPct val="126299"/>
              </a:lnSpc>
              <a:spcBef>
                <a:spcPts val="100"/>
              </a:spcBef>
            </a:pPr>
            <a:r>
              <a:rPr sz="950" spc="25" dirty="0">
                <a:latin typeface="Microsoft Sans Serif"/>
                <a:cs typeface="Microsoft Sans Serif"/>
              </a:rPr>
              <a:t>Para.un.transformador.monofásico,.la.potencia.aparente.nominal.es. </a:t>
            </a:r>
            <a:r>
              <a:rPr sz="950" spc="30" dirty="0">
                <a:latin typeface="Microsoft Sans Serif"/>
                <a:cs typeface="Microsoft Sans Serif"/>
              </a:rPr>
              <a:t> </a:t>
            </a:r>
            <a:r>
              <a:rPr sz="950" spc="25" dirty="0">
                <a:latin typeface="Microsoft Sans Serif"/>
                <a:cs typeface="Microsoft Sans Serif"/>
              </a:rPr>
              <a:t>calculado.multiplicando.la.tensión.secundaria.por.la.máxima. </a:t>
            </a:r>
            <a:r>
              <a:rPr sz="950" spc="30" dirty="0">
                <a:latin typeface="Microsoft Sans Serif"/>
                <a:cs typeface="Microsoft Sans Serif"/>
              </a:rPr>
              <a:t> </a:t>
            </a:r>
            <a:r>
              <a:rPr sz="950" spc="25" dirty="0">
                <a:latin typeface="Microsoft Sans Serif"/>
                <a:cs typeface="Microsoft Sans Serif"/>
              </a:rPr>
              <a:t>corriente.de.carga..Esto.significa.que.si.un.transformador.necesita.proporcionar. </a:t>
            </a:r>
            <a:r>
              <a:rPr sz="950" spc="-240" dirty="0">
                <a:latin typeface="Microsoft Sans Serif"/>
                <a:cs typeface="Microsoft Sans Serif"/>
              </a:rPr>
              <a:t> </a:t>
            </a:r>
            <a:r>
              <a:rPr sz="950" spc="20" dirty="0">
                <a:latin typeface="Microsoft Sans Serif"/>
                <a:cs typeface="Microsoft Sans Serif"/>
              </a:rPr>
              <a:t>tensión.secundaria.de.240.V.a.una.corriente.de.carga.máxima.de.75.A,. </a:t>
            </a:r>
            <a:r>
              <a:rPr sz="950" spc="25" dirty="0">
                <a:latin typeface="Microsoft Sans Serif"/>
                <a:cs typeface="Microsoft Sans Serif"/>
              </a:rPr>
              <a:t> el.valor.kVA.del.transformador.debe.ser.al</a:t>
            </a:r>
            <a:r>
              <a:rPr sz="950" spc="-15" dirty="0">
                <a:latin typeface="Microsoft Sans Serif"/>
                <a:cs typeface="Microsoft Sans Serif"/>
              </a:rPr>
              <a:t> </a:t>
            </a:r>
            <a:r>
              <a:rPr sz="950" spc="30" dirty="0">
                <a:latin typeface="Microsoft Sans Serif"/>
                <a:cs typeface="Microsoft Sans Serif"/>
              </a:rPr>
              <a:t>menos.</a:t>
            </a:r>
            <a:r>
              <a:rPr sz="950" spc="-10" dirty="0">
                <a:latin typeface="Microsoft Sans Serif"/>
                <a:cs typeface="Microsoft Sans Serif"/>
              </a:rPr>
              <a:t> </a:t>
            </a:r>
            <a:r>
              <a:rPr sz="950" spc="-15" dirty="0">
                <a:latin typeface="Microsoft Sans Serif"/>
                <a:cs typeface="Microsoft Sans Serif"/>
              </a:rPr>
              <a:t>8.kVA..</a:t>
            </a:r>
            <a:endParaRPr sz="950">
              <a:latin typeface="Microsoft Sans Serif"/>
              <a:cs typeface="Microsoft Sans Serif"/>
            </a:endParaRPr>
          </a:p>
          <a:p>
            <a:pPr>
              <a:spcBef>
                <a:spcPts val="15"/>
              </a:spcBef>
            </a:pPr>
            <a:endParaRPr sz="1500">
              <a:latin typeface="Microsoft Sans Serif"/>
              <a:cs typeface="Microsoft Sans Serif"/>
            </a:endParaRPr>
          </a:p>
          <a:p>
            <a:pPr marL="12700"/>
            <a:r>
              <a:rPr sz="950" spc="15" dirty="0">
                <a:latin typeface="Microsoft Sans Serif"/>
                <a:cs typeface="Microsoft Sans Serif"/>
              </a:rPr>
              <a:t>240</a:t>
            </a:r>
            <a:r>
              <a:rPr sz="950" spc="-10" dirty="0">
                <a:latin typeface="Microsoft Sans Serif"/>
                <a:cs typeface="Microsoft Sans Serif"/>
              </a:rPr>
              <a:t> </a:t>
            </a:r>
            <a:r>
              <a:rPr sz="950" spc="-65" dirty="0">
                <a:latin typeface="Microsoft Sans Serif"/>
                <a:cs typeface="Microsoft Sans Serif"/>
              </a:rPr>
              <a:t>V</a:t>
            </a:r>
            <a:r>
              <a:rPr sz="950" spc="-10" dirty="0">
                <a:latin typeface="Microsoft Sans Serif"/>
                <a:cs typeface="Microsoft Sans Serif"/>
              </a:rPr>
              <a:t> </a:t>
            </a:r>
            <a:r>
              <a:rPr sz="950" spc="25" dirty="0">
                <a:latin typeface="Microsoft Sans Serif"/>
                <a:cs typeface="Microsoft Sans Serif"/>
              </a:rPr>
              <a:t>x</a:t>
            </a:r>
            <a:r>
              <a:rPr sz="950" spc="-10" dirty="0">
                <a:latin typeface="Microsoft Sans Serif"/>
                <a:cs typeface="Microsoft Sans Serif"/>
              </a:rPr>
              <a:t> </a:t>
            </a:r>
            <a:r>
              <a:rPr sz="950" spc="15" dirty="0">
                <a:latin typeface="Microsoft Sans Serif"/>
                <a:cs typeface="Microsoft Sans Serif"/>
              </a:rPr>
              <a:t>75</a:t>
            </a:r>
            <a:r>
              <a:rPr sz="950" spc="-10" dirty="0">
                <a:latin typeface="Microsoft Sans Serif"/>
                <a:cs typeface="Microsoft Sans Serif"/>
              </a:rPr>
              <a:t> </a:t>
            </a:r>
            <a:r>
              <a:rPr sz="950" spc="-30" dirty="0">
                <a:latin typeface="Microsoft Sans Serif"/>
                <a:cs typeface="Microsoft Sans Serif"/>
              </a:rPr>
              <a:t>A</a:t>
            </a:r>
            <a:r>
              <a:rPr sz="950" spc="-10" dirty="0">
                <a:latin typeface="Microsoft Sans Serif"/>
                <a:cs typeface="Microsoft Sans Serif"/>
              </a:rPr>
              <a:t> </a:t>
            </a:r>
            <a:r>
              <a:rPr sz="950" spc="-15" dirty="0">
                <a:latin typeface="Microsoft Sans Serif"/>
                <a:cs typeface="Microsoft Sans Serif"/>
              </a:rPr>
              <a:t>=</a:t>
            </a:r>
            <a:r>
              <a:rPr sz="950" spc="-10" dirty="0">
                <a:latin typeface="Microsoft Sans Serif"/>
                <a:cs typeface="Microsoft Sans Serif"/>
              </a:rPr>
              <a:t> </a:t>
            </a:r>
            <a:r>
              <a:rPr sz="950" spc="15" dirty="0">
                <a:latin typeface="Microsoft Sans Serif"/>
                <a:cs typeface="Microsoft Sans Serif"/>
              </a:rPr>
              <a:t>18</a:t>
            </a:r>
            <a:r>
              <a:rPr sz="950" spc="-10" dirty="0">
                <a:latin typeface="Microsoft Sans Serif"/>
                <a:cs typeface="Microsoft Sans Serif"/>
              </a:rPr>
              <a:t> </a:t>
            </a:r>
            <a:r>
              <a:rPr sz="950" spc="15" dirty="0">
                <a:latin typeface="Microsoft Sans Serif"/>
                <a:cs typeface="Microsoft Sans Serif"/>
              </a:rPr>
              <a:t>000</a:t>
            </a:r>
            <a:r>
              <a:rPr sz="950" spc="-10" dirty="0">
                <a:latin typeface="Microsoft Sans Serif"/>
                <a:cs typeface="Microsoft Sans Serif"/>
              </a:rPr>
              <a:t> </a:t>
            </a:r>
            <a:r>
              <a:rPr sz="950" spc="-50" dirty="0">
                <a:latin typeface="Microsoft Sans Serif"/>
                <a:cs typeface="Microsoft Sans Serif"/>
              </a:rPr>
              <a:t>VA</a:t>
            </a:r>
            <a:r>
              <a:rPr sz="950" spc="-10" dirty="0">
                <a:latin typeface="Microsoft Sans Serif"/>
                <a:cs typeface="Microsoft Sans Serif"/>
              </a:rPr>
              <a:t> </a:t>
            </a:r>
            <a:r>
              <a:rPr sz="950" spc="-15" dirty="0">
                <a:latin typeface="Microsoft Sans Serif"/>
                <a:cs typeface="Microsoft Sans Serif"/>
              </a:rPr>
              <a:t>=</a:t>
            </a:r>
            <a:r>
              <a:rPr sz="950" spc="-10" dirty="0">
                <a:latin typeface="Microsoft Sans Serif"/>
                <a:cs typeface="Microsoft Sans Serif"/>
              </a:rPr>
              <a:t> </a:t>
            </a:r>
            <a:r>
              <a:rPr sz="950" spc="15" dirty="0">
                <a:latin typeface="Microsoft Sans Serif"/>
                <a:cs typeface="Microsoft Sans Serif"/>
              </a:rPr>
              <a:t>18</a:t>
            </a:r>
            <a:r>
              <a:rPr sz="950" spc="-10" dirty="0">
                <a:latin typeface="Microsoft Sans Serif"/>
                <a:cs typeface="Microsoft Sans Serif"/>
              </a:rPr>
              <a:t> </a:t>
            </a:r>
            <a:r>
              <a:rPr sz="950" spc="-20" dirty="0">
                <a:latin typeface="Microsoft Sans Serif"/>
                <a:cs typeface="Microsoft Sans Serif"/>
              </a:rPr>
              <a:t>kVA</a:t>
            </a:r>
            <a:endParaRPr sz="950">
              <a:latin typeface="Microsoft Sans Serif"/>
              <a:cs typeface="Microsoft Sans Serif"/>
            </a:endParaRPr>
          </a:p>
        </p:txBody>
      </p:sp>
      <p:sp>
        <p:nvSpPr>
          <p:cNvPr id="22" name="object 22"/>
          <p:cNvSpPr txBox="1"/>
          <p:nvPr/>
        </p:nvSpPr>
        <p:spPr>
          <a:xfrm>
            <a:off x="5761991" y="3370984"/>
            <a:ext cx="1364615" cy="1282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750" b="1" spc="10" dirty="0">
                <a:latin typeface="Arial"/>
                <a:cs typeface="Arial"/>
              </a:rPr>
              <a:t>Pérdidas</a:t>
            </a:r>
            <a:r>
              <a:rPr sz="750" b="1" spc="-25" dirty="0">
                <a:latin typeface="Arial"/>
                <a:cs typeface="Arial"/>
              </a:rPr>
              <a:t> </a:t>
            </a:r>
            <a:r>
              <a:rPr sz="750" b="1" spc="20" dirty="0">
                <a:latin typeface="Arial"/>
                <a:cs typeface="Arial"/>
              </a:rPr>
              <a:t>del</a:t>
            </a:r>
            <a:r>
              <a:rPr sz="750" b="1" spc="-25" dirty="0">
                <a:latin typeface="Arial"/>
                <a:cs typeface="Arial"/>
              </a:rPr>
              <a:t> </a:t>
            </a:r>
            <a:r>
              <a:rPr sz="750" b="1" spc="25" dirty="0">
                <a:latin typeface="Arial"/>
                <a:cs typeface="Arial"/>
              </a:rPr>
              <a:t>transformador</a:t>
            </a:r>
            <a:r>
              <a:rPr sz="750" spc="25" dirty="0">
                <a:latin typeface="Microsoft Sans Serif"/>
                <a:cs typeface="Microsoft Sans Serif"/>
              </a:rPr>
              <a:t>.</a:t>
            </a:r>
            <a:endParaRPr sz="750">
              <a:latin typeface="Microsoft Sans Serif"/>
              <a:cs typeface="Microsoft Sans Serif"/>
            </a:endParaRPr>
          </a:p>
        </p:txBody>
      </p:sp>
      <p:sp>
        <p:nvSpPr>
          <p:cNvPr id="23" name="object 23"/>
          <p:cNvSpPr txBox="1"/>
          <p:nvPr/>
        </p:nvSpPr>
        <p:spPr>
          <a:xfrm>
            <a:off x="7957768" y="3306214"/>
            <a:ext cx="4316730" cy="9398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>
              <a:lnSpc>
                <a:spcPct val="133300"/>
              </a:lnSpc>
              <a:spcBef>
                <a:spcPts val="100"/>
              </a:spcBef>
            </a:pPr>
            <a:r>
              <a:rPr sz="900" spc="25" dirty="0">
                <a:latin typeface="Microsoft Sans Serif"/>
                <a:cs typeface="Microsoft Sans Serif"/>
              </a:rPr>
              <a:t>La.mayor.parte.de.la.energía.eléctrica.suministrada.al.primario.de.un. </a:t>
            </a:r>
            <a:r>
              <a:rPr sz="900" spc="30" dirty="0">
                <a:latin typeface="Microsoft Sans Serif"/>
                <a:cs typeface="Microsoft Sans Serif"/>
              </a:rPr>
              <a:t> </a:t>
            </a:r>
            <a:r>
              <a:rPr sz="900" spc="25" dirty="0">
                <a:latin typeface="Microsoft Sans Serif"/>
                <a:cs typeface="Microsoft Sans Serif"/>
              </a:rPr>
              <a:t>transformador.se.transfiere.al.secundario..Algo.de.energía,. </a:t>
            </a:r>
            <a:r>
              <a:rPr sz="900" spc="20" dirty="0">
                <a:latin typeface="Microsoft Sans Serif"/>
                <a:cs typeface="Microsoft Sans Serif"/>
              </a:rPr>
              <a:t>sin </a:t>
            </a:r>
            <a:r>
              <a:rPr sz="900" spc="25" dirty="0">
                <a:latin typeface="Microsoft Sans Serif"/>
                <a:cs typeface="Microsoft Sans Serif"/>
              </a:rPr>
              <a:t> </a:t>
            </a:r>
            <a:r>
              <a:rPr sz="900" spc="20" dirty="0">
                <a:latin typeface="Microsoft Sans Serif"/>
                <a:cs typeface="Microsoft Sans Serif"/>
              </a:rPr>
              <a:t>embargo,.se.pierde.en.calor.en.el.cableado.o.en.el.núcleo..Algunas.pérdidas.en.  </a:t>
            </a:r>
            <a:r>
              <a:rPr sz="900" spc="25" dirty="0">
                <a:latin typeface="Microsoft Sans Serif"/>
                <a:cs typeface="Microsoft Sans Serif"/>
              </a:rPr>
              <a:t>el.núcleo.puede.reducirse.construyendo.el.núcleo.de.un.número.de.pisos. </a:t>
            </a:r>
            <a:r>
              <a:rPr sz="900" spc="30" dirty="0">
                <a:latin typeface="Microsoft Sans Serif"/>
                <a:cs typeface="Microsoft Sans Serif"/>
              </a:rPr>
              <a:t> </a:t>
            </a:r>
            <a:r>
              <a:rPr sz="900" spc="15" dirty="0">
                <a:latin typeface="Microsoft Sans Serif"/>
                <a:cs typeface="Microsoft Sans Serif"/>
              </a:rPr>
              <a:t>secciones.llamadas.laminaciones.</a:t>
            </a:r>
            <a:endParaRPr sz="900">
              <a:latin typeface="Microsoft Sans Serif"/>
              <a:cs typeface="Microsoft Sans Serif"/>
            </a:endParaRPr>
          </a:p>
        </p:txBody>
      </p:sp>
      <p:sp>
        <p:nvSpPr>
          <p:cNvPr id="24" name="object 24"/>
          <p:cNvSpPr txBox="1"/>
          <p:nvPr/>
        </p:nvSpPr>
        <p:spPr>
          <a:xfrm>
            <a:off x="5761991" y="4417465"/>
            <a:ext cx="895985" cy="189796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1150" b="1" spc="-70" dirty="0">
                <a:latin typeface="Arial"/>
                <a:cs typeface="Arial"/>
              </a:rPr>
              <a:t>CA</a:t>
            </a:r>
            <a:r>
              <a:rPr sz="1150" b="1" spc="-25" dirty="0">
                <a:latin typeface="Arial"/>
                <a:cs typeface="Arial"/>
              </a:rPr>
              <a:t> </a:t>
            </a:r>
            <a:r>
              <a:rPr sz="1150" b="1" spc="30" dirty="0">
                <a:latin typeface="Arial"/>
                <a:cs typeface="Arial"/>
              </a:rPr>
              <a:t>trifásica</a:t>
            </a:r>
            <a:r>
              <a:rPr sz="1150" spc="-15" dirty="0">
                <a:latin typeface="Microsoft Sans Serif"/>
                <a:cs typeface="Microsoft Sans Serif"/>
              </a:rPr>
              <a:t>.</a:t>
            </a:r>
            <a:endParaRPr sz="1150">
              <a:latin typeface="Microsoft Sans Serif"/>
              <a:cs typeface="Microsoft Sans Serif"/>
            </a:endParaRPr>
          </a:p>
        </p:txBody>
      </p:sp>
      <p:sp>
        <p:nvSpPr>
          <p:cNvPr id="25" name="object 25"/>
          <p:cNvSpPr txBox="1"/>
          <p:nvPr/>
        </p:nvSpPr>
        <p:spPr>
          <a:xfrm>
            <a:off x="7957769" y="4404765"/>
            <a:ext cx="4211320" cy="574040"/>
          </a:xfrm>
          <a:prstGeom prst="rect">
            <a:avLst/>
          </a:prstGeom>
        </p:spPr>
        <p:txBody>
          <a:bodyPr vert="horz" wrap="square" lIns="0" tIns="50800" rIns="0" bIns="0" rtlCol="0">
            <a:spAutoFit/>
          </a:bodyPr>
          <a:lstStyle/>
          <a:p>
            <a:pPr marL="12700">
              <a:spcBef>
                <a:spcPts val="400"/>
              </a:spcBef>
            </a:pPr>
            <a:r>
              <a:rPr sz="950" spc="25" dirty="0">
                <a:latin typeface="Microsoft Sans Serif"/>
                <a:cs typeface="Microsoft Sans Serif"/>
              </a:rPr>
              <a:t>Hasta.ahora,.hemos.hablado.solo.sobre.</a:t>
            </a:r>
            <a:r>
              <a:rPr sz="950" b="1" spc="25" dirty="0">
                <a:latin typeface="Arial"/>
                <a:cs typeface="Arial"/>
              </a:rPr>
              <a:t>alimentación</a:t>
            </a:r>
            <a:r>
              <a:rPr sz="950" b="1" spc="-10" dirty="0">
                <a:latin typeface="Arial"/>
                <a:cs typeface="Arial"/>
              </a:rPr>
              <a:t> </a:t>
            </a:r>
            <a:r>
              <a:rPr sz="950" b="1" spc="25" dirty="0">
                <a:latin typeface="Arial"/>
                <a:cs typeface="Arial"/>
              </a:rPr>
              <a:t>de</a:t>
            </a:r>
            <a:r>
              <a:rPr sz="950" b="1" spc="-5" dirty="0">
                <a:latin typeface="Arial"/>
                <a:cs typeface="Arial"/>
              </a:rPr>
              <a:t> </a:t>
            </a:r>
            <a:r>
              <a:rPr sz="950" b="1" spc="-60" dirty="0">
                <a:latin typeface="Arial"/>
                <a:cs typeface="Arial"/>
              </a:rPr>
              <a:t>CA</a:t>
            </a:r>
            <a:r>
              <a:rPr sz="950" b="1" spc="-10" dirty="0">
                <a:latin typeface="Arial"/>
                <a:cs typeface="Arial"/>
              </a:rPr>
              <a:t> </a:t>
            </a:r>
            <a:r>
              <a:rPr sz="950" b="1" spc="20" dirty="0">
                <a:latin typeface="Arial"/>
                <a:cs typeface="Arial"/>
              </a:rPr>
              <a:t>monofásica</a:t>
            </a:r>
            <a:endParaRPr sz="950">
              <a:latin typeface="Arial"/>
              <a:cs typeface="Arial"/>
            </a:endParaRPr>
          </a:p>
          <a:p>
            <a:pPr marL="12700" marR="1014730">
              <a:lnSpc>
                <a:spcPct val="126299"/>
              </a:lnSpc>
            </a:pPr>
            <a:r>
              <a:rPr sz="950" spc="15" dirty="0">
                <a:latin typeface="Microsoft Sans Serif"/>
                <a:cs typeface="Microsoft Sans Serif"/>
              </a:rPr>
              <a:t>..La.energía.monofásica.se.utiliza.en.hogares,.oficinas.y. </a:t>
            </a:r>
            <a:r>
              <a:rPr sz="950" spc="-240" dirty="0">
                <a:latin typeface="Microsoft Sans Serif"/>
                <a:cs typeface="Microsoft Sans Serif"/>
              </a:rPr>
              <a:t> </a:t>
            </a:r>
            <a:r>
              <a:rPr sz="950" spc="25" dirty="0">
                <a:latin typeface="Microsoft Sans Serif"/>
                <a:cs typeface="Microsoft Sans Serif"/>
              </a:rPr>
              <a:t>muchos.otros.tipos.de.instalaciones..</a:t>
            </a:r>
            <a:endParaRPr sz="950">
              <a:latin typeface="Microsoft Sans Serif"/>
              <a:cs typeface="Microsoft Sans Serif"/>
            </a:endParaRPr>
          </a:p>
        </p:txBody>
      </p:sp>
      <p:sp>
        <p:nvSpPr>
          <p:cNvPr id="26" name="object 26"/>
          <p:cNvSpPr txBox="1"/>
          <p:nvPr/>
        </p:nvSpPr>
        <p:spPr>
          <a:xfrm>
            <a:off x="7957810" y="5136285"/>
            <a:ext cx="4892675" cy="167258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>
              <a:lnSpc>
                <a:spcPct val="126299"/>
              </a:lnSpc>
              <a:spcBef>
                <a:spcPts val="100"/>
              </a:spcBef>
            </a:pPr>
            <a:r>
              <a:rPr sz="950" spc="-10" dirty="0">
                <a:latin typeface="Microsoft Sans Serif"/>
                <a:cs typeface="Microsoft Sans Serif"/>
              </a:rPr>
              <a:t>Sin </a:t>
            </a:r>
            <a:r>
              <a:rPr sz="950" spc="25" dirty="0">
                <a:latin typeface="Microsoft Sans Serif"/>
                <a:cs typeface="Microsoft Sans Serif"/>
              </a:rPr>
              <a:t>embargo,.las.empresas.de.energía.generan.y.distribuyen.</a:t>
            </a:r>
            <a:r>
              <a:rPr sz="950" b="1" spc="25" dirty="0">
                <a:latin typeface="Arial"/>
                <a:cs typeface="Arial"/>
              </a:rPr>
              <a:t>potencia </a:t>
            </a:r>
            <a:r>
              <a:rPr sz="950" b="1" spc="30" dirty="0">
                <a:latin typeface="Arial"/>
                <a:cs typeface="Arial"/>
              </a:rPr>
              <a:t> </a:t>
            </a:r>
            <a:r>
              <a:rPr sz="950" b="1" spc="15" dirty="0">
                <a:latin typeface="Arial"/>
                <a:cs typeface="Arial"/>
              </a:rPr>
              <a:t>trifasica</a:t>
            </a:r>
            <a:r>
              <a:rPr sz="950" spc="15" dirty="0">
                <a:latin typeface="Microsoft Sans Serif"/>
                <a:cs typeface="Microsoft Sans Serif"/>
              </a:rPr>
              <a:t>..La.energía.trifásica.se.utiliza.en.comerciales.y. </a:t>
            </a:r>
            <a:r>
              <a:rPr sz="950" spc="20" dirty="0">
                <a:latin typeface="Microsoft Sans Serif"/>
                <a:cs typeface="Microsoft Sans Serif"/>
              </a:rPr>
              <a:t> </a:t>
            </a:r>
            <a:r>
              <a:rPr sz="950" spc="25" dirty="0">
                <a:latin typeface="Microsoft Sans Serif"/>
                <a:cs typeface="Microsoft Sans Serif"/>
              </a:rPr>
              <a:t>aplicaciones.industriales.que.tienen.requerimientos.de.potencia.más.superiores.a.los. </a:t>
            </a:r>
            <a:r>
              <a:rPr sz="950" spc="-240" dirty="0">
                <a:latin typeface="Microsoft Sans Serif"/>
                <a:cs typeface="Microsoft Sans Serif"/>
              </a:rPr>
              <a:t> </a:t>
            </a:r>
            <a:r>
              <a:rPr sz="950" spc="20" dirty="0">
                <a:latin typeface="Microsoft Sans Serif"/>
                <a:cs typeface="Microsoft Sans Serif"/>
              </a:rPr>
              <a:t>una.residencia.típica.</a:t>
            </a:r>
            <a:endParaRPr sz="950">
              <a:latin typeface="Microsoft Sans Serif"/>
              <a:cs typeface="Microsoft Sans Serif"/>
            </a:endParaRPr>
          </a:p>
          <a:p>
            <a:pPr>
              <a:spcBef>
                <a:spcPts val="35"/>
              </a:spcBef>
            </a:pPr>
            <a:endParaRPr sz="1250">
              <a:latin typeface="Microsoft Sans Serif"/>
              <a:cs typeface="Microsoft Sans Serif"/>
            </a:endParaRPr>
          </a:p>
          <a:p>
            <a:pPr marL="12700" marR="556895">
              <a:lnSpc>
                <a:spcPct val="120000"/>
              </a:lnSpc>
            </a:pPr>
            <a:r>
              <a:rPr sz="1000" spc="20" dirty="0">
                <a:latin typeface="Microsoft Sans Serif"/>
                <a:cs typeface="Microsoft Sans Serif"/>
              </a:rPr>
              <a:t>La.potencia.trifásica,.como.se.muestra.en.la.siguiente.ilustración,.es.un. </a:t>
            </a:r>
            <a:r>
              <a:rPr sz="1000" spc="25" dirty="0">
                <a:latin typeface="Microsoft Sans Serif"/>
                <a:cs typeface="Microsoft Sans Serif"/>
              </a:rPr>
              <a:t> </a:t>
            </a:r>
            <a:r>
              <a:rPr sz="1000" spc="15" dirty="0">
                <a:latin typeface="Microsoft Sans Serif"/>
                <a:cs typeface="Microsoft Sans Serif"/>
              </a:rPr>
              <a:t>serie.continua.de.tres.ciclos.de.CA.superpuestos..Cada.onda. </a:t>
            </a:r>
            <a:r>
              <a:rPr sz="1000" spc="20" dirty="0">
                <a:latin typeface="Microsoft Sans Serif"/>
                <a:cs typeface="Microsoft Sans Serif"/>
              </a:rPr>
              <a:t> </a:t>
            </a:r>
            <a:r>
              <a:rPr sz="1000" spc="25" dirty="0">
                <a:latin typeface="Microsoft Sans Serif"/>
                <a:cs typeface="Microsoft Sans Serif"/>
              </a:rPr>
              <a:t>representa.una.fase.y.está.compensada.por.</a:t>
            </a:r>
            <a:r>
              <a:rPr sz="1000" spc="-70" dirty="0">
                <a:latin typeface="Microsoft Sans Serif"/>
                <a:cs typeface="Microsoft Sans Serif"/>
              </a:rPr>
              <a:t> </a:t>
            </a:r>
            <a:r>
              <a:rPr sz="1000" spc="20" dirty="0">
                <a:latin typeface="Microsoft Sans Serif"/>
                <a:cs typeface="Microsoft Sans Serif"/>
              </a:rPr>
              <a:t>20.grados.eléctricos.desde. </a:t>
            </a:r>
            <a:r>
              <a:rPr sz="1000" spc="-254" dirty="0">
                <a:latin typeface="Microsoft Sans Serif"/>
                <a:cs typeface="Microsoft Sans Serif"/>
              </a:rPr>
              <a:t> </a:t>
            </a:r>
            <a:r>
              <a:rPr sz="1000" spc="15" dirty="0">
                <a:latin typeface="Microsoft Sans Serif"/>
                <a:cs typeface="Microsoft Sans Serif"/>
              </a:rPr>
              <a:t>cada.una.de.las.otras.dos.fases.</a:t>
            </a:r>
            <a:endParaRPr sz="1000">
              <a:latin typeface="Microsoft Sans Serif"/>
              <a:cs typeface="Microsoft Sans Serif"/>
            </a:endParaRPr>
          </a:p>
        </p:txBody>
      </p:sp>
      <p:sp>
        <p:nvSpPr>
          <p:cNvPr id="27" name="object 27"/>
          <p:cNvSpPr txBox="1"/>
          <p:nvPr/>
        </p:nvSpPr>
        <p:spPr>
          <a:xfrm>
            <a:off x="7957810" y="7042445"/>
            <a:ext cx="90805" cy="151323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900" spc="-15" dirty="0">
                <a:solidFill>
                  <a:srgbClr val="221F1F"/>
                </a:solidFill>
                <a:latin typeface="Microsoft Sans Serif"/>
                <a:cs typeface="Microsoft Sans Serif"/>
              </a:rPr>
              <a:t>+</a:t>
            </a:r>
            <a:endParaRPr sz="900">
              <a:latin typeface="Microsoft Sans Serif"/>
              <a:cs typeface="Microsoft Sans Serif"/>
            </a:endParaRPr>
          </a:p>
        </p:txBody>
      </p:sp>
      <p:sp>
        <p:nvSpPr>
          <p:cNvPr id="28" name="object 28"/>
          <p:cNvSpPr txBox="1"/>
          <p:nvPr/>
        </p:nvSpPr>
        <p:spPr>
          <a:xfrm>
            <a:off x="8360992" y="6997367"/>
            <a:ext cx="1729105" cy="159018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  <a:tabLst>
                <a:tab pos="714375" algn="l"/>
                <a:tab pos="1351915" algn="l"/>
              </a:tabLst>
            </a:pPr>
            <a:r>
              <a:rPr sz="950" spc="-25" dirty="0">
                <a:latin typeface="Microsoft Sans Serif"/>
                <a:cs typeface="Microsoft Sans Serif"/>
              </a:rPr>
              <a:t>Fase</a:t>
            </a:r>
            <a:r>
              <a:rPr sz="950" spc="-10" dirty="0">
                <a:latin typeface="Microsoft Sans Serif"/>
                <a:cs typeface="Microsoft Sans Serif"/>
              </a:rPr>
              <a:t> </a:t>
            </a:r>
            <a:r>
              <a:rPr sz="950" spc="-30" dirty="0">
                <a:latin typeface="Microsoft Sans Serif"/>
                <a:cs typeface="Microsoft Sans Serif"/>
              </a:rPr>
              <a:t>A</a:t>
            </a:r>
            <a:r>
              <a:rPr sz="950" dirty="0">
                <a:latin typeface="Microsoft Sans Serif"/>
                <a:cs typeface="Microsoft Sans Serif"/>
              </a:rPr>
              <a:t>	</a:t>
            </a:r>
            <a:r>
              <a:rPr sz="950" spc="-25" dirty="0">
                <a:latin typeface="Microsoft Sans Serif"/>
                <a:cs typeface="Microsoft Sans Serif"/>
              </a:rPr>
              <a:t>Fase</a:t>
            </a:r>
            <a:r>
              <a:rPr sz="950" spc="-10" dirty="0">
                <a:latin typeface="Microsoft Sans Serif"/>
                <a:cs typeface="Microsoft Sans Serif"/>
              </a:rPr>
              <a:t> </a:t>
            </a:r>
            <a:r>
              <a:rPr sz="950" spc="-20" dirty="0">
                <a:latin typeface="Microsoft Sans Serif"/>
                <a:cs typeface="Microsoft Sans Serif"/>
              </a:rPr>
              <a:t>B</a:t>
            </a:r>
            <a:r>
              <a:rPr sz="950" dirty="0">
                <a:latin typeface="Microsoft Sans Serif"/>
                <a:cs typeface="Microsoft Sans Serif"/>
              </a:rPr>
              <a:t>	</a:t>
            </a:r>
            <a:r>
              <a:rPr sz="950" spc="-25" dirty="0">
                <a:latin typeface="Microsoft Sans Serif"/>
                <a:cs typeface="Microsoft Sans Serif"/>
              </a:rPr>
              <a:t>Fase</a:t>
            </a:r>
            <a:r>
              <a:rPr sz="950" spc="-10" dirty="0">
                <a:latin typeface="Microsoft Sans Serif"/>
                <a:cs typeface="Microsoft Sans Serif"/>
              </a:rPr>
              <a:t> </a:t>
            </a:r>
            <a:r>
              <a:rPr sz="950" spc="-90" dirty="0">
                <a:latin typeface="Microsoft Sans Serif"/>
                <a:cs typeface="Microsoft Sans Serif"/>
              </a:rPr>
              <a:t>C</a:t>
            </a:r>
            <a:endParaRPr sz="950">
              <a:latin typeface="Microsoft Sans Serif"/>
              <a:cs typeface="Microsoft Sans Serif"/>
            </a:endParaRPr>
          </a:p>
        </p:txBody>
      </p:sp>
      <p:sp>
        <p:nvSpPr>
          <p:cNvPr id="29" name="object 29"/>
          <p:cNvSpPr txBox="1"/>
          <p:nvPr/>
        </p:nvSpPr>
        <p:spPr>
          <a:xfrm>
            <a:off x="7959974" y="7978325"/>
            <a:ext cx="80010" cy="1282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750" spc="10" dirty="0">
                <a:solidFill>
                  <a:srgbClr val="221F1F"/>
                </a:solidFill>
                <a:latin typeface="Microsoft Sans Serif"/>
                <a:cs typeface="Microsoft Sans Serif"/>
              </a:rPr>
              <a:t>0</a:t>
            </a:r>
            <a:endParaRPr sz="750">
              <a:latin typeface="Microsoft Sans Serif"/>
              <a:cs typeface="Microsoft Sans Serif"/>
            </a:endParaRPr>
          </a:p>
        </p:txBody>
      </p:sp>
      <p:sp>
        <p:nvSpPr>
          <p:cNvPr id="30" name="object 30"/>
          <p:cNvSpPr txBox="1"/>
          <p:nvPr/>
        </p:nvSpPr>
        <p:spPr>
          <a:xfrm>
            <a:off x="7977387" y="8746845"/>
            <a:ext cx="73025" cy="189796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1150" spc="-15" dirty="0">
                <a:solidFill>
                  <a:srgbClr val="221F1F"/>
                </a:solidFill>
                <a:latin typeface="Microsoft Sans Serif"/>
                <a:cs typeface="Microsoft Sans Serif"/>
              </a:rPr>
              <a:t>-</a:t>
            </a:r>
            <a:endParaRPr sz="1150">
              <a:latin typeface="Microsoft Sans Serif"/>
              <a:cs typeface="Microsoft Sans Serif"/>
            </a:endParaRPr>
          </a:p>
        </p:txBody>
      </p:sp>
      <p:sp>
        <p:nvSpPr>
          <p:cNvPr id="31" name="object 31"/>
          <p:cNvSpPr txBox="1"/>
          <p:nvPr/>
        </p:nvSpPr>
        <p:spPr>
          <a:xfrm>
            <a:off x="8351144" y="8983484"/>
            <a:ext cx="1502410" cy="488950"/>
          </a:xfrm>
          <a:prstGeom prst="rect">
            <a:avLst/>
          </a:prstGeom>
        </p:spPr>
        <p:txBody>
          <a:bodyPr vert="horz" wrap="square" lIns="0" tIns="45085" rIns="0" bIns="0" rtlCol="0">
            <a:spAutoFit/>
          </a:bodyPr>
          <a:lstStyle/>
          <a:p>
            <a:pPr marL="12700">
              <a:spcBef>
                <a:spcPts val="355"/>
              </a:spcBef>
            </a:pPr>
            <a:r>
              <a:rPr sz="800" spc="15" dirty="0">
                <a:latin typeface="Microsoft Sans Serif"/>
                <a:cs typeface="Microsoft Sans Serif"/>
              </a:rPr>
              <a:t>120</a:t>
            </a:r>
            <a:r>
              <a:rPr sz="450" spc="15" dirty="0">
                <a:latin typeface="Microsoft Sans Serif"/>
                <a:cs typeface="Microsoft Sans Serif"/>
              </a:rPr>
              <a:t>o</a:t>
            </a:r>
            <a:endParaRPr sz="450">
              <a:latin typeface="Microsoft Sans Serif"/>
              <a:cs typeface="Microsoft Sans Serif"/>
            </a:endParaRPr>
          </a:p>
          <a:p>
            <a:pPr marL="654685">
              <a:spcBef>
                <a:spcPts val="254"/>
              </a:spcBef>
            </a:pPr>
            <a:r>
              <a:rPr sz="800" spc="15" dirty="0">
                <a:latin typeface="Microsoft Sans Serif"/>
                <a:cs typeface="Microsoft Sans Serif"/>
              </a:rPr>
              <a:t>240</a:t>
            </a:r>
            <a:r>
              <a:rPr sz="450" spc="15" dirty="0">
                <a:latin typeface="Microsoft Sans Serif"/>
                <a:cs typeface="Microsoft Sans Serif"/>
              </a:rPr>
              <a:t>o</a:t>
            </a:r>
            <a:endParaRPr sz="450">
              <a:latin typeface="Microsoft Sans Serif"/>
              <a:cs typeface="Microsoft Sans Serif"/>
            </a:endParaRPr>
          </a:p>
          <a:p>
            <a:pPr marL="1280160">
              <a:spcBef>
                <a:spcPts val="254"/>
              </a:spcBef>
            </a:pPr>
            <a:r>
              <a:rPr sz="800" spc="10" dirty="0">
                <a:latin typeface="Microsoft Sans Serif"/>
                <a:cs typeface="Microsoft Sans Serif"/>
              </a:rPr>
              <a:t>360</a:t>
            </a:r>
            <a:r>
              <a:rPr sz="450" spc="20" dirty="0">
                <a:latin typeface="Microsoft Sans Serif"/>
                <a:cs typeface="Microsoft Sans Serif"/>
              </a:rPr>
              <a:t>o</a:t>
            </a:r>
            <a:endParaRPr sz="450">
              <a:latin typeface="Microsoft Sans Serif"/>
              <a:cs typeface="Microsoft Sans Serif"/>
            </a:endParaRPr>
          </a:p>
        </p:txBody>
      </p:sp>
    </p:spTree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8142579" y="3736124"/>
            <a:ext cx="612140" cy="974090"/>
            <a:chOff x="3087979" y="3736124"/>
            <a:chExt cx="612140" cy="974090"/>
          </a:xfrm>
        </p:grpSpPr>
        <p:sp>
          <p:nvSpPr>
            <p:cNvPr id="3" name="object 3"/>
            <p:cNvSpPr/>
            <p:nvPr/>
          </p:nvSpPr>
          <p:spPr>
            <a:xfrm>
              <a:off x="3090265" y="3896841"/>
              <a:ext cx="560070" cy="810895"/>
            </a:xfrm>
            <a:custGeom>
              <a:avLst/>
              <a:gdLst/>
              <a:ahLst/>
              <a:cxnLst/>
              <a:rect l="l" t="t" r="r" b="b"/>
              <a:pathLst>
                <a:path w="560070" h="810895">
                  <a:moveTo>
                    <a:pt x="76707" y="520002"/>
                  </a:moveTo>
                  <a:lnTo>
                    <a:pt x="71479" y="482797"/>
                  </a:lnTo>
                  <a:lnTo>
                    <a:pt x="79835" y="448676"/>
                  </a:lnTo>
                  <a:lnTo>
                    <a:pt x="98978" y="420722"/>
                  </a:lnTo>
                  <a:lnTo>
                    <a:pt x="126111" y="402019"/>
                  </a:lnTo>
                </a:path>
                <a:path w="560070" h="810895">
                  <a:moveTo>
                    <a:pt x="81280" y="520891"/>
                  </a:moveTo>
                  <a:lnTo>
                    <a:pt x="129904" y="523749"/>
                  </a:lnTo>
                  <a:lnTo>
                    <a:pt x="180961" y="543511"/>
                  </a:lnTo>
                  <a:lnTo>
                    <a:pt x="225727" y="572271"/>
                  </a:lnTo>
                  <a:lnTo>
                    <a:pt x="255479" y="602122"/>
                  </a:lnTo>
                  <a:lnTo>
                    <a:pt x="261493" y="625158"/>
                  </a:lnTo>
                  <a:lnTo>
                    <a:pt x="239388" y="635204"/>
                  </a:lnTo>
                  <a:lnTo>
                    <a:pt x="200392" y="628047"/>
                  </a:lnTo>
                  <a:lnTo>
                    <a:pt x="154160" y="605352"/>
                  </a:lnTo>
                  <a:lnTo>
                    <a:pt x="110348" y="568782"/>
                  </a:lnTo>
                  <a:lnTo>
                    <a:pt x="78612" y="520002"/>
                  </a:lnTo>
                </a:path>
                <a:path w="560070" h="810895">
                  <a:moveTo>
                    <a:pt x="152654" y="395669"/>
                  </a:moveTo>
                  <a:lnTo>
                    <a:pt x="146996" y="357138"/>
                  </a:lnTo>
                  <a:lnTo>
                    <a:pt x="155400" y="321834"/>
                  </a:lnTo>
                  <a:lnTo>
                    <a:pt x="174781" y="293031"/>
                  </a:lnTo>
                  <a:lnTo>
                    <a:pt x="202056" y="274003"/>
                  </a:lnTo>
                </a:path>
                <a:path w="560070" h="810895">
                  <a:moveTo>
                    <a:pt x="126111" y="401130"/>
                  </a:moveTo>
                  <a:lnTo>
                    <a:pt x="165515" y="385449"/>
                  </a:lnTo>
                  <a:lnTo>
                    <a:pt x="212907" y="391337"/>
                  </a:lnTo>
                  <a:lnTo>
                    <a:pt x="260900" y="411893"/>
                  </a:lnTo>
                  <a:lnTo>
                    <a:pt x="302111" y="440218"/>
                  </a:lnTo>
                  <a:lnTo>
                    <a:pt x="329154" y="469410"/>
                  </a:lnTo>
                  <a:lnTo>
                    <a:pt x="334644" y="492570"/>
                  </a:lnTo>
                  <a:lnTo>
                    <a:pt x="312098" y="501421"/>
                  </a:lnTo>
                  <a:lnTo>
                    <a:pt x="272782" y="493795"/>
                  </a:lnTo>
                  <a:lnTo>
                    <a:pt x="226261" y="471228"/>
                  </a:lnTo>
                  <a:lnTo>
                    <a:pt x="182098" y="435255"/>
                  </a:lnTo>
                  <a:lnTo>
                    <a:pt x="149859" y="387414"/>
                  </a:lnTo>
                </a:path>
                <a:path w="560070" h="810895">
                  <a:moveTo>
                    <a:pt x="202056" y="273114"/>
                  </a:moveTo>
                  <a:lnTo>
                    <a:pt x="241108" y="258315"/>
                  </a:lnTo>
                  <a:lnTo>
                    <a:pt x="288369" y="265000"/>
                  </a:lnTo>
                  <a:lnTo>
                    <a:pt x="336343" y="286163"/>
                  </a:lnTo>
                  <a:lnTo>
                    <a:pt x="377533" y="314798"/>
                  </a:lnTo>
                  <a:lnTo>
                    <a:pt x="404442" y="343899"/>
                  </a:lnTo>
                  <a:lnTo>
                    <a:pt x="409574" y="366459"/>
                  </a:lnTo>
                  <a:lnTo>
                    <a:pt x="387463" y="375591"/>
                  </a:lnTo>
                  <a:lnTo>
                    <a:pt x="348417" y="367977"/>
                  </a:lnTo>
                  <a:lnTo>
                    <a:pt x="302050" y="345281"/>
                  </a:lnTo>
                  <a:lnTo>
                    <a:pt x="257975" y="309169"/>
                  </a:lnTo>
                  <a:lnTo>
                    <a:pt x="225806" y="261303"/>
                  </a:lnTo>
                  <a:lnTo>
                    <a:pt x="221037" y="223358"/>
                  </a:lnTo>
                  <a:lnTo>
                    <a:pt x="248933" y="159897"/>
                  </a:lnTo>
                  <a:lnTo>
                    <a:pt x="276097" y="140526"/>
                  </a:lnTo>
                </a:path>
                <a:path w="560070" h="810895">
                  <a:moveTo>
                    <a:pt x="301752" y="135065"/>
                  </a:moveTo>
                  <a:lnTo>
                    <a:pt x="296729" y="97221"/>
                  </a:lnTo>
                  <a:lnTo>
                    <a:pt x="305006" y="62627"/>
                  </a:lnTo>
                  <a:lnTo>
                    <a:pt x="324451" y="34534"/>
                  </a:lnTo>
                  <a:lnTo>
                    <a:pt x="352932" y="16193"/>
                  </a:lnTo>
                </a:path>
                <a:path w="560070" h="810895">
                  <a:moveTo>
                    <a:pt x="275208" y="142431"/>
                  </a:moveTo>
                  <a:lnTo>
                    <a:pt x="314511" y="126635"/>
                  </a:lnTo>
                  <a:lnTo>
                    <a:pt x="361752" y="132313"/>
                  </a:lnTo>
                  <a:lnTo>
                    <a:pt x="409606" y="152575"/>
                  </a:lnTo>
                  <a:lnTo>
                    <a:pt x="450751" y="180531"/>
                  </a:lnTo>
                  <a:lnTo>
                    <a:pt x="477862" y="209291"/>
                  </a:lnTo>
                  <a:lnTo>
                    <a:pt x="483616" y="231966"/>
                  </a:lnTo>
                  <a:lnTo>
                    <a:pt x="461565" y="242012"/>
                  </a:lnTo>
                  <a:lnTo>
                    <a:pt x="422550" y="234855"/>
                  </a:lnTo>
                  <a:lnTo>
                    <a:pt x="376183" y="212160"/>
                  </a:lnTo>
                  <a:lnTo>
                    <a:pt x="332077" y="175590"/>
                  </a:lnTo>
                  <a:lnTo>
                    <a:pt x="299846" y="126810"/>
                  </a:lnTo>
                </a:path>
                <a:path w="560070" h="810895">
                  <a:moveTo>
                    <a:pt x="352044" y="15291"/>
                  </a:moveTo>
                  <a:lnTo>
                    <a:pt x="390716" y="0"/>
                  </a:lnTo>
                  <a:lnTo>
                    <a:pt x="437736" y="6208"/>
                  </a:lnTo>
                  <a:lnTo>
                    <a:pt x="485616" y="26907"/>
                  </a:lnTo>
                  <a:lnTo>
                    <a:pt x="526871" y="55087"/>
                  </a:lnTo>
                  <a:lnTo>
                    <a:pt x="554015" y="83740"/>
                  </a:lnTo>
                  <a:lnTo>
                    <a:pt x="559561" y="105855"/>
                  </a:lnTo>
                  <a:lnTo>
                    <a:pt x="537450" y="115413"/>
                  </a:lnTo>
                  <a:lnTo>
                    <a:pt x="498404" y="108013"/>
                  </a:lnTo>
                  <a:lnTo>
                    <a:pt x="452037" y="85317"/>
                  </a:lnTo>
                  <a:lnTo>
                    <a:pt x="407962" y="48991"/>
                  </a:lnTo>
                  <a:lnTo>
                    <a:pt x="375793" y="699"/>
                  </a:lnTo>
                </a:path>
                <a:path w="560070" h="810895">
                  <a:moveTo>
                    <a:pt x="78612" y="520002"/>
                  </a:moveTo>
                  <a:lnTo>
                    <a:pt x="43946" y="535321"/>
                  </a:lnTo>
                  <a:lnTo>
                    <a:pt x="18013" y="560737"/>
                  </a:lnTo>
                  <a:lnTo>
                    <a:pt x="2726" y="592297"/>
                  </a:lnTo>
                  <a:lnTo>
                    <a:pt x="0" y="626047"/>
                  </a:lnTo>
                  <a:lnTo>
                    <a:pt x="5214" y="643507"/>
                  </a:lnTo>
                  <a:lnTo>
                    <a:pt x="14287" y="659813"/>
                  </a:lnTo>
                  <a:lnTo>
                    <a:pt x="27646" y="674571"/>
                  </a:lnTo>
                  <a:lnTo>
                    <a:pt x="45719" y="687388"/>
                  </a:lnTo>
                  <a:lnTo>
                    <a:pt x="100583" y="718503"/>
                  </a:lnTo>
                  <a:lnTo>
                    <a:pt x="46608" y="810832"/>
                  </a:lnTo>
                </a:path>
              </a:pathLst>
            </a:custGeom>
            <a:ln w="4572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4" name="object 4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3458490" y="3736124"/>
              <a:ext cx="241121" cy="163702"/>
            </a:xfrm>
            <a:prstGeom prst="rect">
              <a:avLst/>
            </a:prstGeom>
          </p:spPr>
        </p:pic>
      </p:grpSp>
      <p:grpSp>
        <p:nvGrpSpPr>
          <p:cNvPr id="5" name="object 5"/>
          <p:cNvGrpSpPr/>
          <p:nvPr/>
        </p:nvGrpSpPr>
        <p:grpSpPr>
          <a:xfrm>
            <a:off x="8751531" y="3736124"/>
            <a:ext cx="612140" cy="974090"/>
            <a:chOff x="3696931" y="3736124"/>
            <a:chExt cx="612140" cy="974090"/>
          </a:xfrm>
        </p:grpSpPr>
        <p:sp>
          <p:nvSpPr>
            <p:cNvPr id="6" name="object 6"/>
            <p:cNvSpPr/>
            <p:nvPr/>
          </p:nvSpPr>
          <p:spPr>
            <a:xfrm>
              <a:off x="3746728" y="3896841"/>
              <a:ext cx="560070" cy="810895"/>
            </a:xfrm>
            <a:custGeom>
              <a:avLst/>
              <a:gdLst/>
              <a:ahLst/>
              <a:cxnLst/>
              <a:rect l="l" t="t" r="r" b="b"/>
              <a:pathLst>
                <a:path w="560070" h="810895">
                  <a:moveTo>
                    <a:pt x="482841" y="520002"/>
                  </a:moveTo>
                  <a:lnTo>
                    <a:pt x="488129" y="482797"/>
                  </a:lnTo>
                  <a:lnTo>
                    <a:pt x="479767" y="448676"/>
                  </a:lnTo>
                  <a:lnTo>
                    <a:pt x="460595" y="420722"/>
                  </a:lnTo>
                  <a:lnTo>
                    <a:pt x="433451" y="402019"/>
                  </a:lnTo>
                </a:path>
                <a:path w="560070" h="810895">
                  <a:moveTo>
                    <a:pt x="478282" y="520891"/>
                  </a:moveTo>
                  <a:lnTo>
                    <a:pt x="429706" y="523749"/>
                  </a:lnTo>
                  <a:lnTo>
                    <a:pt x="378655" y="543511"/>
                  </a:lnTo>
                  <a:lnTo>
                    <a:pt x="333870" y="572271"/>
                  </a:lnTo>
                  <a:lnTo>
                    <a:pt x="304094" y="602122"/>
                  </a:lnTo>
                  <a:lnTo>
                    <a:pt x="298069" y="625158"/>
                  </a:lnTo>
                  <a:lnTo>
                    <a:pt x="320171" y="635204"/>
                  </a:lnTo>
                  <a:lnTo>
                    <a:pt x="359165" y="628047"/>
                  </a:lnTo>
                  <a:lnTo>
                    <a:pt x="405395" y="605352"/>
                  </a:lnTo>
                  <a:lnTo>
                    <a:pt x="449208" y="568782"/>
                  </a:lnTo>
                  <a:lnTo>
                    <a:pt x="480949" y="520002"/>
                  </a:lnTo>
                </a:path>
                <a:path w="560070" h="810895">
                  <a:moveTo>
                    <a:pt x="406908" y="395669"/>
                  </a:moveTo>
                  <a:lnTo>
                    <a:pt x="412565" y="357138"/>
                  </a:lnTo>
                  <a:lnTo>
                    <a:pt x="404161" y="321834"/>
                  </a:lnTo>
                  <a:lnTo>
                    <a:pt x="384780" y="293031"/>
                  </a:lnTo>
                  <a:lnTo>
                    <a:pt x="357505" y="274003"/>
                  </a:lnTo>
                </a:path>
                <a:path w="560070" h="810895">
                  <a:moveTo>
                    <a:pt x="433451" y="401130"/>
                  </a:moveTo>
                  <a:lnTo>
                    <a:pt x="394085" y="385449"/>
                  </a:lnTo>
                  <a:lnTo>
                    <a:pt x="346705" y="391337"/>
                  </a:lnTo>
                  <a:lnTo>
                    <a:pt x="298703" y="411893"/>
                  </a:lnTo>
                  <a:lnTo>
                    <a:pt x="257476" y="440218"/>
                  </a:lnTo>
                  <a:lnTo>
                    <a:pt x="230415" y="469410"/>
                  </a:lnTo>
                  <a:lnTo>
                    <a:pt x="224917" y="492570"/>
                  </a:lnTo>
                  <a:lnTo>
                    <a:pt x="247462" y="501421"/>
                  </a:lnTo>
                  <a:lnTo>
                    <a:pt x="286778" y="493795"/>
                  </a:lnTo>
                  <a:lnTo>
                    <a:pt x="333298" y="471228"/>
                  </a:lnTo>
                  <a:lnTo>
                    <a:pt x="377456" y="435255"/>
                  </a:lnTo>
                  <a:lnTo>
                    <a:pt x="409689" y="387414"/>
                  </a:lnTo>
                </a:path>
                <a:path w="560070" h="810895">
                  <a:moveTo>
                    <a:pt x="357505" y="273114"/>
                  </a:moveTo>
                  <a:lnTo>
                    <a:pt x="318452" y="258315"/>
                  </a:lnTo>
                  <a:lnTo>
                    <a:pt x="271189" y="265000"/>
                  </a:lnTo>
                  <a:lnTo>
                    <a:pt x="223213" y="286163"/>
                  </a:lnTo>
                  <a:lnTo>
                    <a:pt x="182022" y="314798"/>
                  </a:lnTo>
                  <a:lnTo>
                    <a:pt x="155114" y="343899"/>
                  </a:lnTo>
                  <a:lnTo>
                    <a:pt x="149987" y="366459"/>
                  </a:lnTo>
                  <a:lnTo>
                    <a:pt x="172096" y="375591"/>
                  </a:lnTo>
                  <a:lnTo>
                    <a:pt x="211140" y="367977"/>
                  </a:lnTo>
                  <a:lnTo>
                    <a:pt x="257505" y="345281"/>
                  </a:lnTo>
                  <a:lnTo>
                    <a:pt x="301581" y="309169"/>
                  </a:lnTo>
                  <a:lnTo>
                    <a:pt x="333756" y="261303"/>
                  </a:lnTo>
                  <a:lnTo>
                    <a:pt x="338524" y="223358"/>
                  </a:lnTo>
                  <a:lnTo>
                    <a:pt x="310628" y="159897"/>
                  </a:lnTo>
                  <a:lnTo>
                    <a:pt x="283464" y="140526"/>
                  </a:lnTo>
                </a:path>
                <a:path w="560070" h="810895">
                  <a:moveTo>
                    <a:pt x="257937" y="135065"/>
                  </a:moveTo>
                  <a:lnTo>
                    <a:pt x="262886" y="97221"/>
                  </a:lnTo>
                  <a:lnTo>
                    <a:pt x="254571" y="62627"/>
                  </a:lnTo>
                  <a:lnTo>
                    <a:pt x="235112" y="34534"/>
                  </a:lnTo>
                  <a:lnTo>
                    <a:pt x="206629" y="16193"/>
                  </a:lnTo>
                </a:path>
                <a:path w="560070" h="810895">
                  <a:moveTo>
                    <a:pt x="284353" y="142431"/>
                  </a:moveTo>
                  <a:lnTo>
                    <a:pt x="245058" y="126635"/>
                  </a:lnTo>
                  <a:lnTo>
                    <a:pt x="197837" y="132313"/>
                  </a:lnTo>
                  <a:lnTo>
                    <a:pt x="150002" y="152575"/>
                  </a:lnTo>
                  <a:lnTo>
                    <a:pt x="108867" y="180531"/>
                  </a:lnTo>
                  <a:lnTo>
                    <a:pt x="81743" y="209291"/>
                  </a:lnTo>
                  <a:lnTo>
                    <a:pt x="75946" y="231966"/>
                  </a:lnTo>
                  <a:lnTo>
                    <a:pt x="98055" y="242012"/>
                  </a:lnTo>
                  <a:lnTo>
                    <a:pt x="137099" y="234855"/>
                  </a:lnTo>
                  <a:lnTo>
                    <a:pt x="183464" y="212160"/>
                  </a:lnTo>
                  <a:lnTo>
                    <a:pt x="227540" y="175590"/>
                  </a:lnTo>
                  <a:lnTo>
                    <a:pt x="259715" y="126810"/>
                  </a:lnTo>
                </a:path>
                <a:path w="560070" h="810895">
                  <a:moveTo>
                    <a:pt x="207645" y="15291"/>
                  </a:moveTo>
                  <a:lnTo>
                    <a:pt x="168962" y="0"/>
                  </a:lnTo>
                  <a:lnTo>
                    <a:pt x="121920" y="6208"/>
                  </a:lnTo>
                  <a:lnTo>
                    <a:pt x="74009" y="26907"/>
                  </a:lnTo>
                  <a:lnTo>
                    <a:pt x="32723" y="55087"/>
                  </a:lnTo>
                  <a:lnTo>
                    <a:pt x="5556" y="83740"/>
                  </a:lnTo>
                  <a:lnTo>
                    <a:pt x="0" y="105855"/>
                  </a:lnTo>
                  <a:lnTo>
                    <a:pt x="22111" y="115413"/>
                  </a:lnTo>
                  <a:lnTo>
                    <a:pt x="61157" y="108013"/>
                  </a:lnTo>
                  <a:lnTo>
                    <a:pt x="107524" y="85317"/>
                  </a:lnTo>
                  <a:lnTo>
                    <a:pt x="151599" y="48991"/>
                  </a:lnTo>
                  <a:lnTo>
                    <a:pt x="183769" y="699"/>
                  </a:lnTo>
                </a:path>
                <a:path w="560070" h="810895">
                  <a:moveTo>
                    <a:pt x="480949" y="520002"/>
                  </a:moveTo>
                  <a:lnTo>
                    <a:pt x="515663" y="535321"/>
                  </a:lnTo>
                  <a:lnTo>
                    <a:pt x="541601" y="560737"/>
                  </a:lnTo>
                  <a:lnTo>
                    <a:pt x="556894" y="592297"/>
                  </a:lnTo>
                  <a:lnTo>
                    <a:pt x="559676" y="626047"/>
                  </a:lnTo>
                  <a:lnTo>
                    <a:pt x="554463" y="643507"/>
                  </a:lnTo>
                  <a:lnTo>
                    <a:pt x="545393" y="659813"/>
                  </a:lnTo>
                  <a:lnTo>
                    <a:pt x="532035" y="674571"/>
                  </a:lnTo>
                  <a:lnTo>
                    <a:pt x="513956" y="687388"/>
                  </a:lnTo>
                  <a:lnTo>
                    <a:pt x="459105" y="718503"/>
                  </a:lnTo>
                  <a:lnTo>
                    <a:pt x="512953" y="810832"/>
                  </a:lnTo>
                </a:path>
              </a:pathLst>
            </a:custGeom>
            <a:ln w="4572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7" name="object 7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3696931" y="3736124"/>
              <a:ext cx="241136" cy="163702"/>
            </a:xfrm>
            <a:prstGeom prst="rect">
              <a:avLst/>
            </a:prstGeom>
          </p:spPr>
        </p:pic>
      </p:grpSp>
      <p:grpSp>
        <p:nvGrpSpPr>
          <p:cNvPr id="8" name="object 8"/>
          <p:cNvGrpSpPr/>
          <p:nvPr/>
        </p:nvGrpSpPr>
        <p:grpSpPr>
          <a:xfrm>
            <a:off x="8175472" y="4614837"/>
            <a:ext cx="1149350" cy="250825"/>
            <a:chOff x="3120872" y="4614836"/>
            <a:chExt cx="1149350" cy="250825"/>
          </a:xfrm>
        </p:grpSpPr>
        <p:sp>
          <p:nvSpPr>
            <p:cNvPr id="9" name="object 9"/>
            <p:cNvSpPr/>
            <p:nvPr/>
          </p:nvSpPr>
          <p:spPr>
            <a:xfrm>
              <a:off x="3137763" y="4617122"/>
              <a:ext cx="1119505" cy="246379"/>
            </a:xfrm>
            <a:custGeom>
              <a:avLst/>
              <a:gdLst/>
              <a:ahLst/>
              <a:cxnLst/>
              <a:rect l="l" t="t" r="r" b="b"/>
              <a:pathLst>
                <a:path w="1119504" h="246379">
                  <a:moveTo>
                    <a:pt x="852169" y="213106"/>
                  </a:moveTo>
                  <a:lnTo>
                    <a:pt x="822559" y="236190"/>
                  </a:lnTo>
                  <a:lnTo>
                    <a:pt x="788543" y="245854"/>
                  </a:lnTo>
                  <a:lnTo>
                    <a:pt x="754336" y="243015"/>
                  </a:lnTo>
                  <a:lnTo>
                    <a:pt x="724154" y="228587"/>
                  </a:lnTo>
                </a:path>
                <a:path w="1119504" h="246379">
                  <a:moveTo>
                    <a:pt x="851281" y="208534"/>
                  </a:moveTo>
                  <a:lnTo>
                    <a:pt x="829330" y="164791"/>
                  </a:lnTo>
                  <a:lnTo>
                    <a:pt x="821034" y="110477"/>
                  </a:lnTo>
                  <a:lnTo>
                    <a:pt x="823803" y="57182"/>
                  </a:lnTo>
                  <a:lnTo>
                    <a:pt x="835045" y="16493"/>
                  </a:lnTo>
                  <a:lnTo>
                    <a:pt x="852169" y="0"/>
                  </a:lnTo>
                  <a:lnTo>
                    <a:pt x="871493" y="14587"/>
                  </a:lnTo>
                  <a:lnTo>
                    <a:pt x="884444" y="52210"/>
                  </a:lnTo>
                  <a:lnTo>
                    <a:pt x="887734" y="103660"/>
                  </a:lnTo>
                  <a:lnTo>
                    <a:pt x="878073" y="159726"/>
                  </a:lnTo>
                  <a:lnTo>
                    <a:pt x="852169" y="211200"/>
                  </a:lnTo>
                </a:path>
                <a:path w="1119504" h="246379">
                  <a:moveTo>
                    <a:pt x="705866" y="210312"/>
                  </a:moveTo>
                  <a:lnTo>
                    <a:pt x="676116" y="233194"/>
                  </a:lnTo>
                  <a:lnTo>
                    <a:pt x="641794" y="243104"/>
                  </a:lnTo>
                  <a:lnTo>
                    <a:pt x="607282" y="240492"/>
                  </a:lnTo>
                  <a:lnTo>
                    <a:pt x="576960" y="225806"/>
                  </a:lnTo>
                </a:path>
                <a:path w="1119504" h="246379">
                  <a:moveTo>
                    <a:pt x="724154" y="229488"/>
                  </a:moveTo>
                  <a:lnTo>
                    <a:pt x="691509" y="203184"/>
                  </a:lnTo>
                  <a:lnTo>
                    <a:pt x="673349" y="159178"/>
                  </a:lnTo>
                  <a:lnTo>
                    <a:pt x="667416" y="107346"/>
                  </a:lnTo>
                  <a:lnTo>
                    <a:pt x="671453" y="57568"/>
                  </a:lnTo>
                  <a:lnTo>
                    <a:pt x="683202" y="19721"/>
                  </a:lnTo>
                  <a:lnTo>
                    <a:pt x="700405" y="3683"/>
                  </a:lnTo>
                  <a:lnTo>
                    <a:pt x="719387" y="18278"/>
                  </a:lnTo>
                  <a:lnTo>
                    <a:pt x="732299" y="55953"/>
                  </a:lnTo>
                  <a:lnTo>
                    <a:pt x="735719" y="107537"/>
                  </a:lnTo>
                  <a:lnTo>
                    <a:pt x="726227" y="163863"/>
                  </a:lnTo>
                  <a:lnTo>
                    <a:pt x="700405" y="215760"/>
                  </a:lnTo>
                </a:path>
                <a:path w="1119504" h="246379">
                  <a:moveTo>
                    <a:pt x="576960" y="226822"/>
                  </a:moveTo>
                  <a:lnTo>
                    <a:pt x="544333" y="200402"/>
                  </a:lnTo>
                  <a:lnTo>
                    <a:pt x="526297" y="156224"/>
                  </a:lnTo>
                  <a:lnTo>
                    <a:pt x="520509" y="104235"/>
                  </a:lnTo>
                  <a:lnTo>
                    <a:pt x="524627" y="54384"/>
                  </a:lnTo>
                  <a:lnTo>
                    <a:pt x="536309" y="16619"/>
                  </a:lnTo>
                  <a:lnTo>
                    <a:pt x="553211" y="888"/>
                  </a:lnTo>
                  <a:lnTo>
                    <a:pt x="572194" y="15496"/>
                  </a:lnTo>
                  <a:lnTo>
                    <a:pt x="585106" y="53201"/>
                  </a:lnTo>
                  <a:lnTo>
                    <a:pt x="588526" y="104823"/>
                  </a:lnTo>
                  <a:lnTo>
                    <a:pt x="579034" y="161184"/>
                  </a:lnTo>
                  <a:lnTo>
                    <a:pt x="553211" y="213106"/>
                  </a:lnTo>
                  <a:lnTo>
                    <a:pt x="523047" y="236190"/>
                  </a:lnTo>
                  <a:lnTo>
                    <a:pt x="488870" y="245854"/>
                  </a:lnTo>
                  <a:lnTo>
                    <a:pt x="454860" y="243015"/>
                  </a:lnTo>
                  <a:lnTo>
                    <a:pt x="425195" y="228587"/>
                  </a:lnTo>
                </a:path>
                <a:path w="1119504" h="246379">
                  <a:moveTo>
                    <a:pt x="406907" y="210312"/>
                  </a:moveTo>
                  <a:lnTo>
                    <a:pt x="376729" y="233194"/>
                  </a:lnTo>
                  <a:lnTo>
                    <a:pt x="342455" y="243104"/>
                  </a:lnTo>
                  <a:lnTo>
                    <a:pt x="308181" y="240492"/>
                  </a:lnTo>
                  <a:lnTo>
                    <a:pt x="278003" y="225806"/>
                  </a:lnTo>
                </a:path>
                <a:path w="1119504" h="246379">
                  <a:moveTo>
                    <a:pt x="425195" y="229488"/>
                  </a:moveTo>
                  <a:lnTo>
                    <a:pt x="392494" y="203184"/>
                  </a:lnTo>
                  <a:lnTo>
                    <a:pt x="374273" y="159178"/>
                  </a:lnTo>
                  <a:lnTo>
                    <a:pt x="368252" y="107346"/>
                  </a:lnTo>
                  <a:lnTo>
                    <a:pt x="372147" y="57568"/>
                  </a:lnTo>
                  <a:lnTo>
                    <a:pt x="383676" y="19721"/>
                  </a:lnTo>
                  <a:lnTo>
                    <a:pt x="400557" y="3683"/>
                  </a:lnTo>
                  <a:lnTo>
                    <a:pt x="419821" y="18278"/>
                  </a:lnTo>
                  <a:lnTo>
                    <a:pt x="432744" y="55953"/>
                  </a:lnTo>
                  <a:lnTo>
                    <a:pt x="436036" y="107537"/>
                  </a:lnTo>
                  <a:lnTo>
                    <a:pt x="426405" y="163863"/>
                  </a:lnTo>
                  <a:lnTo>
                    <a:pt x="400557" y="215760"/>
                  </a:lnTo>
                </a:path>
                <a:path w="1119504" h="246379">
                  <a:moveTo>
                    <a:pt x="278003" y="226822"/>
                  </a:moveTo>
                  <a:lnTo>
                    <a:pt x="245362" y="200402"/>
                  </a:lnTo>
                  <a:lnTo>
                    <a:pt x="227273" y="156224"/>
                  </a:lnTo>
                  <a:lnTo>
                    <a:pt x="221376" y="104235"/>
                  </a:lnTo>
                  <a:lnTo>
                    <a:pt x="225312" y="54384"/>
                  </a:lnTo>
                  <a:lnTo>
                    <a:pt x="236719" y="16619"/>
                  </a:lnTo>
                  <a:lnTo>
                    <a:pt x="253237" y="888"/>
                  </a:lnTo>
                  <a:lnTo>
                    <a:pt x="272562" y="15496"/>
                  </a:lnTo>
                  <a:lnTo>
                    <a:pt x="285516" y="53201"/>
                  </a:lnTo>
                  <a:lnTo>
                    <a:pt x="288808" y="104823"/>
                  </a:lnTo>
                  <a:lnTo>
                    <a:pt x="279145" y="161184"/>
                  </a:lnTo>
                  <a:lnTo>
                    <a:pt x="253237" y="213106"/>
                  </a:lnTo>
                </a:path>
                <a:path w="1119504" h="246379">
                  <a:moveTo>
                    <a:pt x="852169" y="211200"/>
                  </a:moveTo>
                  <a:lnTo>
                    <a:pt x="882493" y="234108"/>
                  </a:lnTo>
                  <a:lnTo>
                    <a:pt x="917019" y="244062"/>
                  </a:lnTo>
                  <a:lnTo>
                    <a:pt x="951378" y="241490"/>
                  </a:lnTo>
                  <a:lnTo>
                    <a:pt x="994292" y="213594"/>
                  </a:lnTo>
                  <a:lnTo>
                    <a:pt x="1010902" y="178280"/>
                  </a:lnTo>
                  <a:lnTo>
                    <a:pt x="1013206" y="156337"/>
                  </a:lnTo>
                  <a:lnTo>
                    <a:pt x="1013206" y="92328"/>
                  </a:lnTo>
                  <a:lnTo>
                    <a:pt x="1119250" y="92328"/>
                  </a:lnTo>
                </a:path>
                <a:path w="1119504" h="246379">
                  <a:moveTo>
                    <a:pt x="253237" y="213106"/>
                  </a:moveTo>
                  <a:lnTo>
                    <a:pt x="223635" y="236190"/>
                  </a:lnTo>
                  <a:lnTo>
                    <a:pt x="189728" y="245854"/>
                  </a:lnTo>
                  <a:lnTo>
                    <a:pt x="155825" y="243015"/>
                  </a:lnTo>
                  <a:lnTo>
                    <a:pt x="112559" y="215422"/>
                  </a:lnTo>
                  <a:lnTo>
                    <a:pt x="95537" y="180129"/>
                  </a:lnTo>
                  <a:lnTo>
                    <a:pt x="93217" y="158241"/>
                  </a:lnTo>
                  <a:lnTo>
                    <a:pt x="93217" y="92328"/>
                  </a:lnTo>
                  <a:lnTo>
                    <a:pt x="0" y="92328"/>
                  </a:lnTo>
                </a:path>
              </a:pathLst>
            </a:custGeom>
            <a:ln w="4572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0" name="object 10"/>
            <p:cNvSpPr/>
            <p:nvPr/>
          </p:nvSpPr>
          <p:spPr>
            <a:xfrm>
              <a:off x="3123158" y="4693068"/>
              <a:ext cx="30480" cy="30480"/>
            </a:xfrm>
            <a:custGeom>
              <a:avLst/>
              <a:gdLst/>
              <a:ahLst/>
              <a:cxnLst/>
              <a:rect l="l" t="t" r="r" b="b"/>
              <a:pathLst>
                <a:path w="30480" h="30479">
                  <a:moveTo>
                    <a:pt x="22859" y="0"/>
                  </a:moveTo>
                  <a:lnTo>
                    <a:pt x="14605" y="0"/>
                  </a:lnTo>
                  <a:lnTo>
                    <a:pt x="7238" y="0"/>
                  </a:lnTo>
                  <a:lnTo>
                    <a:pt x="0" y="8127"/>
                  </a:lnTo>
                  <a:lnTo>
                    <a:pt x="0" y="23749"/>
                  </a:lnTo>
                  <a:lnTo>
                    <a:pt x="7238" y="30099"/>
                  </a:lnTo>
                  <a:lnTo>
                    <a:pt x="22859" y="30099"/>
                  </a:lnTo>
                  <a:lnTo>
                    <a:pt x="30099" y="23749"/>
                  </a:lnTo>
                  <a:lnTo>
                    <a:pt x="30099" y="8127"/>
                  </a:lnTo>
                  <a:lnTo>
                    <a:pt x="22859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1" name="object 11"/>
            <p:cNvSpPr/>
            <p:nvPr/>
          </p:nvSpPr>
          <p:spPr>
            <a:xfrm>
              <a:off x="3123158" y="4693068"/>
              <a:ext cx="30480" cy="30480"/>
            </a:xfrm>
            <a:custGeom>
              <a:avLst/>
              <a:gdLst/>
              <a:ahLst/>
              <a:cxnLst/>
              <a:rect l="l" t="t" r="r" b="b"/>
              <a:pathLst>
                <a:path w="30480" h="30479">
                  <a:moveTo>
                    <a:pt x="14605" y="0"/>
                  </a:moveTo>
                  <a:lnTo>
                    <a:pt x="22859" y="0"/>
                  </a:lnTo>
                  <a:lnTo>
                    <a:pt x="30099" y="8127"/>
                  </a:lnTo>
                  <a:lnTo>
                    <a:pt x="30099" y="15481"/>
                  </a:lnTo>
                  <a:lnTo>
                    <a:pt x="30099" y="23749"/>
                  </a:lnTo>
                  <a:lnTo>
                    <a:pt x="22859" y="30099"/>
                  </a:lnTo>
                  <a:lnTo>
                    <a:pt x="14605" y="30099"/>
                  </a:lnTo>
                  <a:lnTo>
                    <a:pt x="7238" y="30099"/>
                  </a:lnTo>
                  <a:lnTo>
                    <a:pt x="0" y="23749"/>
                  </a:lnTo>
                  <a:lnTo>
                    <a:pt x="0" y="15481"/>
                  </a:lnTo>
                  <a:lnTo>
                    <a:pt x="0" y="8127"/>
                  </a:lnTo>
                  <a:lnTo>
                    <a:pt x="7238" y="0"/>
                  </a:lnTo>
                  <a:lnTo>
                    <a:pt x="14605" y="0"/>
                  </a:lnTo>
                  <a:close/>
                </a:path>
              </a:pathLst>
            </a:custGeom>
            <a:ln w="4572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2" name="object 12"/>
            <p:cNvSpPr/>
            <p:nvPr/>
          </p:nvSpPr>
          <p:spPr>
            <a:xfrm>
              <a:off x="4237824" y="4693068"/>
              <a:ext cx="30480" cy="30480"/>
            </a:xfrm>
            <a:custGeom>
              <a:avLst/>
              <a:gdLst/>
              <a:ahLst/>
              <a:cxnLst/>
              <a:rect l="l" t="t" r="r" b="b"/>
              <a:pathLst>
                <a:path w="30479" h="30479">
                  <a:moveTo>
                    <a:pt x="22860" y="0"/>
                  </a:moveTo>
                  <a:lnTo>
                    <a:pt x="14617" y="0"/>
                  </a:lnTo>
                  <a:lnTo>
                    <a:pt x="7251" y="0"/>
                  </a:lnTo>
                  <a:lnTo>
                    <a:pt x="0" y="8127"/>
                  </a:lnTo>
                  <a:lnTo>
                    <a:pt x="0" y="23749"/>
                  </a:lnTo>
                  <a:lnTo>
                    <a:pt x="7251" y="30099"/>
                  </a:lnTo>
                  <a:lnTo>
                    <a:pt x="22860" y="30099"/>
                  </a:lnTo>
                  <a:lnTo>
                    <a:pt x="30099" y="23749"/>
                  </a:lnTo>
                  <a:lnTo>
                    <a:pt x="30099" y="8127"/>
                  </a:lnTo>
                  <a:lnTo>
                    <a:pt x="22860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3" name="object 13"/>
            <p:cNvSpPr/>
            <p:nvPr/>
          </p:nvSpPr>
          <p:spPr>
            <a:xfrm>
              <a:off x="4237824" y="4693068"/>
              <a:ext cx="30480" cy="30480"/>
            </a:xfrm>
            <a:custGeom>
              <a:avLst/>
              <a:gdLst/>
              <a:ahLst/>
              <a:cxnLst/>
              <a:rect l="l" t="t" r="r" b="b"/>
              <a:pathLst>
                <a:path w="30479" h="30479">
                  <a:moveTo>
                    <a:pt x="14617" y="0"/>
                  </a:moveTo>
                  <a:lnTo>
                    <a:pt x="22860" y="0"/>
                  </a:lnTo>
                  <a:lnTo>
                    <a:pt x="30099" y="8127"/>
                  </a:lnTo>
                  <a:lnTo>
                    <a:pt x="30099" y="15481"/>
                  </a:lnTo>
                  <a:lnTo>
                    <a:pt x="30099" y="23749"/>
                  </a:lnTo>
                  <a:lnTo>
                    <a:pt x="22860" y="30099"/>
                  </a:lnTo>
                  <a:lnTo>
                    <a:pt x="14617" y="30099"/>
                  </a:lnTo>
                  <a:lnTo>
                    <a:pt x="7251" y="30099"/>
                  </a:lnTo>
                  <a:lnTo>
                    <a:pt x="0" y="23749"/>
                  </a:lnTo>
                  <a:lnTo>
                    <a:pt x="0" y="15481"/>
                  </a:lnTo>
                  <a:lnTo>
                    <a:pt x="0" y="8127"/>
                  </a:lnTo>
                  <a:lnTo>
                    <a:pt x="7251" y="0"/>
                  </a:lnTo>
                  <a:lnTo>
                    <a:pt x="14617" y="0"/>
                  </a:lnTo>
                  <a:close/>
                </a:path>
              </a:pathLst>
            </a:custGeom>
            <a:ln w="4572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14" name="object 14"/>
          <p:cNvGrpSpPr/>
          <p:nvPr/>
        </p:nvGrpSpPr>
        <p:grpSpPr>
          <a:xfrm>
            <a:off x="8735035" y="3723298"/>
            <a:ext cx="2032635" cy="34925"/>
            <a:chOff x="3680434" y="3723297"/>
            <a:chExt cx="2032635" cy="34925"/>
          </a:xfrm>
        </p:grpSpPr>
        <p:sp>
          <p:nvSpPr>
            <p:cNvPr id="15" name="object 15"/>
            <p:cNvSpPr/>
            <p:nvPr/>
          </p:nvSpPr>
          <p:spPr>
            <a:xfrm>
              <a:off x="3682720" y="3725583"/>
              <a:ext cx="30480" cy="30480"/>
            </a:xfrm>
            <a:custGeom>
              <a:avLst/>
              <a:gdLst/>
              <a:ahLst/>
              <a:cxnLst/>
              <a:rect l="l" t="t" r="r" b="b"/>
              <a:pathLst>
                <a:path w="30479" h="30479">
                  <a:moveTo>
                    <a:pt x="22847" y="0"/>
                  </a:moveTo>
                  <a:lnTo>
                    <a:pt x="14604" y="0"/>
                  </a:lnTo>
                  <a:lnTo>
                    <a:pt x="7365" y="0"/>
                  </a:lnTo>
                  <a:lnTo>
                    <a:pt x="0" y="8242"/>
                  </a:lnTo>
                  <a:lnTo>
                    <a:pt x="0" y="23749"/>
                  </a:lnTo>
                  <a:lnTo>
                    <a:pt x="7365" y="30225"/>
                  </a:lnTo>
                  <a:lnTo>
                    <a:pt x="22847" y="30225"/>
                  </a:lnTo>
                  <a:lnTo>
                    <a:pt x="30225" y="23749"/>
                  </a:lnTo>
                  <a:lnTo>
                    <a:pt x="30225" y="8242"/>
                  </a:lnTo>
                  <a:lnTo>
                    <a:pt x="22847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6" name="object 16"/>
            <p:cNvSpPr/>
            <p:nvPr/>
          </p:nvSpPr>
          <p:spPr>
            <a:xfrm>
              <a:off x="3682720" y="3725583"/>
              <a:ext cx="2030095" cy="30480"/>
            </a:xfrm>
            <a:custGeom>
              <a:avLst/>
              <a:gdLst/>
              <a:ahLst/>
              <a:cxnLst/>
              <a:rect l="l" t="t" r="r" b="b"/>
              <a:pathLst>
                <a:path w="2030095" h="30479">
                  <a:moveTo>
                    <a:pt x="14604" y="0"/>
                  </a:moveTo>
                  <a:lnTo>
                    <a:pt x="22847" y="0"/>
                  </a:lnTo>
                  <a:lnTo>
                    <a:pt x="30225" y="8242"/>
                  </a:lnTo>
                  <a:lnTo>
                    <a:pt x="30225" y="15493"/>
                  </a:lnTo>
                  <a:lnTo>
                    <a:pt x="30225" y="23749"/>
                  </a:lnTo>
                  <a:lnTo>
                    <a:pt x="22847" y="30225"/>
                  </a:lnTo>
                  <a:lnTo>
                    <a:pt x="14604" y="30225"/>
                  </a:lnTo>
                  <a:lnTo>
                    <a:pt x="7365" y="30225"/>
                  </a:lnTo>
                  <a:lnTo>
                    <a:pt x="0" y="23749"/>
                  </a:lnTo>
                  <a:lnTo>
                    <a:pt x="0" y="15493"/>
                  </a:lnTo>
                  <a:lnTo>
                    <a:pt x="0" y="8242"/>
                  </a:lnTo>
                  <a:lnTo>
                    <a:pt x="7365" y="0"/>
                  </a:lnTo>
                  <a:lnTo>
                    <a:pt x="14604" y="0"/>
                  </a:lnTo>
                  <a:close/>
                </a:path>
                <a:path w="2030095" h="30479">
                  <a:moveTo>
                    <a:pt x="5880" y="15493"/>
                  </a:moveTo>
                  <a:lnTo>
                    <a:pt x="2029955" y="15493"/>
                  </a:lnTo>
                </a:path>
              </a:pathLst>
            </a:custGeom>
            <a:ln w="4572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17" name="object 17"/>
          <p:cNvGrpSpPr/>
          <p:nvPr/>
        </p:nvGrpSpPr>
        <p:grpSpPr>
          <a:xfrm>
            <a:off x="8190967" y="4704384"/>
            <a:ext cx="2578735" cy="970280"/>
            <a:chOff x="3136366" y="4704384"/>
            <a:chExt cx="2578735" cy="970280"/>
          </a:xfrm>
        </p:grpSpPr>
        <p:sp>
          <p:nvSpPr>
            <p:cNvPr id="18" name="object 18"/>
            <p:cNvSpPr/>
            <p:nvPr/>
          </p:nvSpPr>
          <p:spPr>
            <a:xfrm>
              <a:off x="3138652" y="4706670"/>
              <a:ext cx="2573655" cy="965835"/>
            </a:xfrm>
            <a:custGeom>
              <a:avLst/>
              <a:gdLst/>
              <a:ahLst/>
              <a:cxnLst/>
              <a:rect l="l" t="t" r="r" b="b"/>
              <a:pathLst>
                <a:path w="2573654" h="965835">
                  <a:moveTo>
                    <a:pt x="1113790" y="1993"/>
                  </a:moveTo>
                  <a:lnTo>
                    <a:pt x="2573655" y="0"/>
                  </a:lnTo>
                </a:path>
                <a:path w="2573654" h="965835">
                  <a:moveTo>
                    <a:pt x="0" y="5562"/>
                  </a:moveTo>
                  <a:lnTo>
                    <a:pt x="0" y="965695"/>
                  </a:lnTo>
                  <a:lnTo>
                    <a:pt x="2565285" y="965695"/>
                  </a:lnTo>
                </a:path>
              </a:pathLst>
            </a:custGeom>
            <a:ln w="4572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9" name="object 19"/>
            <p:cNvSpPr/>
            <p:nvPr/>
          </p:nvSpPr>
          <p:spPr>
            <a:xfrm>
              <a:off x="5287200" y="4786541"/>
              <a:ext cx="0" cy="306705"/>
            </a:xfrm>
            <a:custGeom>
              <a:avLst/>
              <a:gdLst/>
              <a:ahLst/>
              <a:cxnLst/>
              <a:rect l="l" t="t" r="r" b="b"/>
              <a:pathLst>
                <a:path h="306704">
                  <a:moveTo>
                    <a:pt x="0" y="306324"/>
                  </a:moveTo>
                  <a:lnTo>
                    <a:pt x="0" y="0"/>
                  </a:lnTo>
                </a:path>
              </a:pathLst>
            </a:custGeom>
            <a:ln w="9144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0" name="object 20"/>
            <p:cNvSpPr/>
            <p:nvPr/>
          </p:nvSpPr>
          <p:spPr>
            <a:xfrm>
              <a:off x="5264200" y="4724577"/>
              <a:ext cx="46355" cy="77470"/>
            </a:xfrm>
            <a:custGeom>
              <a:avLst/>
              <a:gdLst/>
              <a:ahLst/>
              <a:cxnLst/>
              <a:rect l="l" t="t" r="r" b="b"/>
              <a:pathLst>
                <a:path w="46354" h="77470">
                  <a:moveTo>
                    <a:pt x="23050" y="0"/>
                  </a:moveTo>
                  <a:lnTo>
                    <a:pt x="13627" y="40373"/>
                  </a:lnTo>
                  <a:lnTo>
                    <a:pt x="0" y="77444"/>
                  </a:lnTo>
                  <a:lnTo>
                    <a:pt x="46126" y="77444"/>
                  </a:lnTo>
                  <a:lnTo>
                    <a:pt x="32473" y="40373"/>
                  </a:lnTo>
                  <a:lnTo>
                    <a:pt x="24340" y="8044"/>
                  </a:lnTo>
                  <a:lnTo>
                    <a:pt x="23050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21" name="object 21"/>
          <p:cNvGrpSpPr/>
          <p:nvPr/>
        </p:nvGrpSpPr>
        <p:grpSpPr>
          <a:xfrm>
            <a:off x="10318801" y="3753408"/>
            <a:ext cx="46355" cy="368300"/>
            <a:chOff x="5264200" y="3753408"/>
            <a:chExt cx="46355" cy="368300"/>
          </a:xfrm>
        </p:grpSpPr>
        <p:sp>
          <p:nvSpPr>
            <p:cNvPr id="22" name="object 22"/>
            <p:cNvSpPr/>
            <p:nvPr/>
          </p:nvSpPr>
          <p:spPr>
            <a:xfrm>
              <a:off x="5287200" y="3815372"/>
              <a:ext cx="0" cy="306705"/>
            </a:xfrm>
            <a:custGeom>
              <a:avLst/>
              <a:gdLst/>
              <a:ahLst/>
              <a:cxnLst/>
              <a:rect l="l" t="t" r="r" b="b"/>
              <a:pathLst>
                <a:path h="306704">
                  <a:moveTo>
                    <a:pt x="0" y="306324"/>
                  </a:moveTo>
                  <a:lnTo>
                    <a:pt x="0" y="0"/>
                  </a:lnTo>
                </a:path>
              </a:pathLst>
            </a:custGeom>
            <a:ln w="9144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3" name="object 23"/>
            <p:cNvSpPr/>
            <p:nvPr/>
          </p:nvSpPr>
          <p:spPr>
            <a:xfrm>
              <a:off x="5264200" y="3753408"/>
              <a:ext cx="46355" cy="77470"/>
            </a:xfrm>
            <a:custGeom>
              <a:avLst/>
              <a:gdLst/>
              <a:ahLst/>
              <a:cxnLst/>
              <a:rect l="l" t="t" r="r" b="b"/>
              <a:pathLst>
                <a:path w="46354" h="77470">
                  <a:moveTo>
                    <a:pt x="23050" y="0"/>
                  </a:moveTo>
                  <a:lnTo>
                    <a:pt x="13627" y="40360"/>
                  </a:lnTo>
                  <a:lnTo>
                    <a:pt x="0" y="77444"/>
                  </a:lnTo>
                  <a:lnTo>
                    <a:pt x="46126" y="77444"/>
                  </a:lnTo>
                  <a:lnTo>
                    <a:pt x="32473" y="40360"/>
                  </a:lnTo>
                  <a:lnTo>
                    <a:pt x="24340" y="8044"/>
                  </a:lnTo>
                  <a:lnTo>
                    <a:pt x="23050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24" name="object 24"/>
          <p:cNvGrpSpPr/>
          <p:nvPr/>
        </p:nvGrpSpPr>
        <p:grpSpPr>
          <a:xfrm>
            <a:off x="10318751" y="5315368"/>
            <a:ext cx="46355" cy="368300"/>
            <a:chOff x="5264150" y="5315368"/>
            <a:chExt cx="46355" cy="368300"/>
          </a:xfrm>
        </p:grpSpPr>
        <p:sp>
          <p:nvSpPr>
            <p:cNvPr id="25" name="object 25"/>
            <p:cNvSpPr/>
            <p:nvPr/>
          </p:nvSpPr>
          <p:spPr>
            <a:xfrm>
              <a:off x="5287264" y="5315368"/>
              <a:ext cx="0" cy="306705"/>
            </a:xfrm>
            <a:custGeom>
              <a:avLst/>
              <a:gdLst/>
              <a:ahLst/>
              <a:cxnLst/>
              <a:rect l="l" t="t" r="r" b="b"/>
              <a:pathLst>
                <a:path h="306704">
                  <a:moveTo>
                    <a:pt x="0" y="0"/>
                  </a:moveTo>
                  <a:lnTo>
                    <a:pt x="0" y="306324"/>
                  </a:lnTo>
                </a:path>
              </a:pathLst>
            </a:custGeom>
            <a:ln w="9144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6" name="object 26"/>
            <p:cNvSpPr/>
            <p:nvPr/>
          </p:nvSpPr>
          <p:spPr>
            <a:xfrm>
              <a:off x="5264150" y="5606211"/>
              <a:ext cx="46355" cy="77470"/>
            </a:xfrm>
            <a:custGeom>
              <a:avLst/>
              <a:gdLst/>
              <a:ahLst/>
              <a:cxnLst/>
              <a:rect l="l" t="t" r="r" b="b"/>
              <a:pathLst>
                <a:path w="46354" h="77470">
                  <a:moveTo>
                    <a:pt x="46126" y="0"/>
                  </a:moveTo>
                  <a:lnTo>
                    <a:pt x="0" y="0"/>
                  </a:lnTo>
                  <a:lnTo>
                    <a:pt x="2363" y="5499"/>
                  </a:lnTo>
                  <a:lnTo>
                    <a:pt x="5886" y="14497"/>
                  </a:lnTo>
                  <a:lnTo>
                    <a:pt x="19742" y="59763"/>
                  </a:lnTo>
                  <a:lnTo>
                    <a:pt x="23063" y="77444"/>
                  </a:lnTo>
                  <a:lnTo>
                    <a:pt x="24353" y="69400"/>
                  </a:lnTo>
                  <a:lnTo>
                    <a:pt x="35862" y="26608"/>
                  </a:lnTo>
                  <a:lnTo>
                    <a:pt x="39196" y="17416"/>
                  </a:lnTo>
                  <a:lnTo>
                    <a:pt x="46126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27" name="object 27"/>
          <p:cNvGrpSpPr/>
          <p:nvPr/>
        </p:nvGrpSpPr>
        <p:grpSpPr>
          <a:xfrm>
            <a:off x="10318751" y="4331499"/>
            <a:ext cx="46355" cy="368300"/>
            <a:chOff x="5264150" y="4331499"/>
            <a:chExt cx="46355" cy="368300"/>
          </a:xfrm>
        </p:grpSpPr>
        <p:sp>
          <p:nvSpPr>
            <p:cNvPr id="28" name="object 28"/>
            <p:cNvSpPr/>
            <p:nvPr/>
          </p:nvSpPr>
          <p:spPr>
            <a:xfrm>
              <a:off x="5287264" y="4331499"/>
              <a:ext cx="0" cy="306705"/>
            </a:xfrm>
            <a:custGeom>
              <a:avLst/>
              <a:gdLst/>
              <a:ahLst/>
              <a:cxnLst/>
              <a:rect l="l" t="t" r="r" b="b"/>
              <a:pathLst>
                <a:path h="306704">
                  <a:moveTo>
                    <a:pt x="0" y="0"/>
                  </a:moveTo>
                  <a:lnTo>
                    <a:pt x="0" y="306324"/>
                  </a:lnTo>
                </a:path>
              </a:pathLst>
            </a:custGeom>
            <a:ln w="9144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9" name="object 29"/>
            <p:cNvSpPr/>
            <p:nvPr/>
          </p:nvSpPr>
          <p:spPr>
            <a:xfrm>
              <a:off x="5264150" y="4622342"/>
              <a:ext cx="46355" cy="77470"/>
            </a:xfrm>
            <a:custGeom>
              <a:avLst/>
              <a:gdLst/>
              <a:ahLst/>
              <a:cxnLst/>
              <a:rect l="l" t="t" r="r" b="b"/>
              <a:pathLst>
                <a:path w="46354" h="77470">
                  <a:moveTo>
                    <a:pt x="46126" y="0"/>
                  </a:moveTo>
                  <a:lnTo>
                    <a:pt x="0" y="0"/>
                  </a:lnTo>
                  <a:lnTo>
                    <a:pt x="2363" y="5499"/>
                  </a:lnTo>
                  <a:lnTo>
                    <a:pt x="5886" y="14497"/>
                  </a:lnTo>
                  <a:lnTo>
                    <a:pt x="19742" y="59763"/>
                  </a:lnTo>
                  <a:lnTo>
                    <a:pt x="23063" y="77444"/>
                  </a:lnTo>
                  <a:lnTo>
                    <a:pt x="24353" y="69400"/>
                  </a:lnTo>
                  <a:lnTo>
                    <a:pt x="35862" y="26608"/>
                  </a:lnTo>
                  <a:lnTo>
                    <a:pt x="39196" y="17416"/>
                  </a:lnTo>
                  <a:lnTo>
                    <a:pt x="46126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30" name="object 30"/>
          <p:cNvSpPr txBox="1"/>
          <p:nvPr/>
        </p:nvSpPr>
        <p:spPr>
          <a:xfrm>
            <a:off x="5761991" y="519834"/>
            <a:ext cx="1793239" cy="166712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1000" b="1" spc="25" dirty="0">
                <a:latin typeface="Arial"/>
                <a:cs typeface="Arial"/>
              </a:rPr>
              <a:t>Transformadores</a:t>
            </a:r>
            <a:r>
              <a:rPr sz="1000" b="1" spc="-50" dirty="0">
                <a:latin typeface="Arial"/>
                <a:cs typeface="Arial"/>
              </a:rPr>
              <a:t> </a:t>
            </a:r>
            <a:r>
              <a:rPr sz="1000" b="1" dirty="0">
                <a:latin typeface="Arial"/>
                <a:cs typeface="Arial"/>
              </a:rPr>
              <a:t>Trifásicos</a:t>
            </a:r>
            <a:r>
              <a:rPr sz="1000" dirty="0">
                <a:latin typeface="Microsoft Sans Serif"/>
                <a:cs typeface="Microsoft Sans Serif"/>
              </a:rPr>
              <a:t>.</a:t>
            </a:r>
            <a:endParaRPr sz="1000">
              <a:latin typeface="Microsoft Sans Serif"/>
              <a:cs typeface="Microsoft Sans Serif"/>
            </a:endParaRPr>
          </a:p>
        </p:txBody>
      </p:sp>
      <p:sp>
        <p:nvSpPr>
          <p:cNvPr id="42" name="object 42"/>
          <p:cNvSpPr txBox="1"/>
          <p:nvPr/>
        </p:nvSpPr>
        <p:spPr>
          <a:xfrm>
            <a:off x="8953500" y="9462820"/>
            <a:ext cx="113030" cy="207749"/>
          </a:xfrm>
          <a:prstGeom prst="rect">
            <a:avLst/>
          </a:prstGeom>
        </p:spPr>
        <p:txBody>
          <a:bodyPr vert="horz" wrap="square" lIns="0" tIns="22860" rIns="0" bIns="0" rtlCol="0">
            <a:spAutoFit/>
          </a:bodyPr>
          <a:lstStyle/>
          <a:p>
            <a:pPr marL="12700">
              <a:spcBef>
                <a:spcPts val="180"/>
              </a:spcBef>
            </a:pPr>
            <a:r>
              <a:rPr sz="1200" spc="15" dirty="0">
                <a:latin typeface="Microsoft Sans Serif"/>
                <a:cs typeface="Microsoft Sans Serif"/>
              </a:rPr>
              <a:t>5</a:t>
            </a:r>
            <a:endParaRPr sz="1200">
              <a:latin typeface="Microsoft Sans Serif"/>
              <a:cs typeface="Microsoft Sans Serif"/>
            </a:endParaRPr>
          </a:p>
        </p:txBody>
      </p:sp>
      <p:sp>
        <p:nvSpPr>
          <p:cNvPr id="31" name="object 31"/>
          <p:cNvSpPr txBox="1"/>
          <p:nvPr/>
        </p:nvSpPr>
        <p:spPr>
          <a:xfrm>
            <a:off x="7957810" y="489354"/>
            <a:ext cx="4298315" cy="5740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>
              <a:lnSpc>
                <a:spcPct val="120000"/>
              </a:lnSpc>
              <a:spcBef>
                <a:spcPts val="100"/>
              </a:spcBef>
            </a:pPr>
            <a:r>
              <a:rPr sz="1000" b="1" spc="25" dirty="0">
                <a:latin typeface="Arial"/>
                <a:cs typeface="Arial"/>
              </a:rPr>
              <a:t>Transformadores </a:t>
            </a:r>
            <a:r>
              <a:rPr sz="1000" b="1" spc="20" dirty="0">
                <a:latin typeface="Arial"/>
                <a:cs typeface="Arial"/>
              </a:rPr>
              <a:t>trifásicos</a:t>
            </a:r>
            <a:r>
              <a:rPr sz="1000" spc="20" dirty="0">
                <a:latin typeface="Microsoft Sans Serif"/>
                <a:cs typeface="Microsoft Sans Serif"/>
              </a:rPr>
              <a:t>se.utilizan.cuando.la.energía.trifásica. </a:t>
            </a:r>
            <a:r>
              <a:rPr sz="1000" spc="25" dirty="0">
                <a:latin typeface="Microsoft Sans Serif"/>
                <a:cs typeface="Microsoft Sans Serif"/>
              </a:rPr>
              <a:t> se.requiere.para.cargas.más.grandes.como.motores.industriales..Hay. </a:t>
            </a:r>
            <a:r>
              <a:rPr sz="1000" spc="30" dirty="0">
                <a:latin typeface="Microsoft Sans Serif"/>
                <a:cs typeface="Microsoft Sans Serif"/>
              </a:rPr>
              <a:t> </a:t>
            </a:r>
            <a:r>
              <a:rPr sz="1000" spc="20" dirty="0">
                <a:latin typeface="Microsoft Sans Serif"/>
                <a:cs typeface="Microsoft Sans Serif"/>
              </a:rPr>
              <a:t>dos.conexiones.básicas.de.transformadores.trifásicos,.</a:t>
            </a:r>
            <a:r>
              <a:rPr sz="1000" b="1" spc="45" dirty="0">
                <a:latin typeface="Arial"/>
                <a:cs typeface="Arial"/>
              </a:rPr>
              <a:t>delta</a:t>
            </a:r>
            <a:r>
              <a:rPr sz="1000" spc="-5" dirty="0">
                <a:latin typeface="Microsoft Sans Serif"/>
                <a:cs typeface="Microsoft Sans Serif"/>
              </a:rPr>
              <a:t>.y.</a:t>
            </a:r>
            <a:r>
              <a:rPr sz="1000" b="1" spc="30" dirty="0">
                <a:latin typeface="Arial"/>
                <a:cs typeface="Arial"/>
              </a:rPr>
              <a:t>estrella</a:t>
            </a:r>
            <a:r>
              <a:rPr sz="1000" spc="-10" dirty="0">
                <a:latin typeface="Microsoft Sans Serif"/>
                <a:cs typeface="Microsoft Sans Serif"/>
              </a:rPr>
              <a:t>..</a:t>
            </a:r>
            <a:endParaRPr sz="1000">
              <a:latin typeface="Microsoft Sans Serif"/>
              <a:cs typeface="Microsoft Sans Serif"/>
            </a:endParaRPr>
          </a:p>
        </p:txBody>
      </p:sp>
      <p:sp>
        <p:nvSpPr>
          <p:cNvPr id="32" name="object 32"/>
          <p:cNvSpPr txBox="1"/>
          <p:nvPr/>
        </p:nvSpPr>
        <p:spPr>
          <a:xfrm>
            <a:off x="5761990" y="1232306"/>
            <a:ext cx="1333500" cy="189796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1150" b="1" spc="5" dirty="0">
                <a:latin typeface="Arial"/>
                <a:cs typeface="Arial"/>
              </a:rPr>
              <a:t>Conexiones</a:t>
            </a:r>
            <a:r>
              <a:rPr sz="1150" b="1" spc="-60" dirty="0">
                <a:latin typeface="Arial"/>
                <a:cs typeface="Arial"/>
              </a:rPr>
              <a:t> </a:t>
            </a:r>
            <a:r>
              <a:rPr sz="1150" b="1" spc="40" dirty="0">
                <a:latin typeface="Arial"/>
                <a:cs typeface="Arial"/>
              </a:rPr>
              <a:t>Delta</a:t>
            </a:r>
            <a:r>
              <a:rPr sz="1150" spc="40" dirty="0">
                <a:latin typeface="Microsoft Sans Serif"/>
                <a:cs typeface="Microsoft Sans Serif"/>
              </a:rPr>
              <a:t>.</a:t>
            </a:r>
            <a:endParaRPr sz="1150">
              <a:latin typeface="Microsoft Sans Serif"/>
              <a:cs typeface="Microsoft Sans Serif"/>
            </a:endParaRPr>
          </a:p>
        </p:txBody>
      </p:sp>
      <p:sp>
        <p:nvSpPr>
          <p:cNvPr id="33" name="object 33"/>
          <p:cNvSpPr txBox="1"/>
          <p:nvPr/>
        </p:nvSpPr>
        <p:spPr>
          <a:xfrm>
            <a:off x="7957769" y="1217065"/>
            <a:ext cx="4229100" cy="112268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>
              <a:lnSpc>
                <a:spcPct val="141200"/>
              </a:lnSpc>
              <a:spcBef>
                <a:spcPts val="100"/>
              </a:spcBef>
            </a:pPr>
            <a:r>
              <a:rPr sz="850" spc="25" dirty="0">
                <a:latin typeface="Microsoft Sans Serif"/>
                <a:cs typeface="Microsoft Sans Serif"/>
              </a:rPr>
              <a:t>Los.transformadores.delta.están.dibujados.esquemáticamente.en.un.triángulo..La. </a:t>
            </a:r>
            <a:r>
              <a:rPr sz="850" spc="15" dirty="0">
                <a:latin typeface="Microsoft Sans Serif"/>
                <a:cs typeface="Microsoft Sans Serif"/>
              </a:rPr>
              <a:t> voltajes.a </a:t>
            </a:r>
            <a:r>
              <a:rPr sz="850" spc="20" dirty="0">
                <a:latin typeface="Microsoft Sans Serif"/>
                <a:cs typeface="Microsoft Sans Serif"/>
              </a:rPr>
              <a:t>través.de.cada.devanado.del.triángulo.delta.representa. </a:t>
            </a:r>
            <a:r>
              <a:rPr sz="850" spc="25" dirty="0">
                <a:latin typeface="Microsoft Sans Serif"/>
                <a:cs typeface="Microsoft Sans Serif"/>
              </a:rPr>
              <a:t> </a:t>
            </a:r>
            <a:r>
              <a:rPr sz="850" spc="15" dirty="0">
                <a:latin typeface="Microsoft Sans Serif"/>
                <a:cs typeface="Microsoft Sans Serif"/>
              </a:rPr>
              <a:t>una.fase.de.un.sistema.trifásico..El.voltaje.es.siempre.el. </a:t>
            </a:r>
            <a:r>
              <a:rPr sz="850" spc="20" dirty="0">
                <a:latin typeface="Microsoft Sans Serif"/>
                <a:cs typeface="Microsoft Sans Serif"/>
              </a:rPr>
              <a:t> </a:t>
            </a:r>
            <a:r>
              <a:rPr sz="850" spc="15" dirty="0">
                <a:latin typeface="Microsoft Sans Serif"/>
                <a:cs typeface="Microsoft Sans Serif"/>
              </a:rPr>
              <a:t>mismo.entre.cualquiera.dos.cables..Una.fase.simple.(como.L </a:t>
            </a:r>
            <a:r>
              <a:rPr sz="850" spc="-10" dirty="0">
                <a:latin typeface="Microsoft Sans Serif"/>
                <a:cs typeface="Microsoft Sans Serif"/>
              </a:rPr>
              <a:t>.a.L2). </a:t>
            </a:r>
            <a:r>
              <a:rPr sz="850" spc="-5" dirty="0">
                <a:latin typeface="Microsoft Sans Serif"/>
                <a:cs typeface="Microsoft Sans Serif"/>
              </a:rPr>
              <a:t> </a:t>
            </a:r>
            <a:r>
              <a:rPr sz="850" spc="15" dirty="0">
                <a:latin typeface="Microsoft Sans Serif"/>
                <a:cs typeface="Microsoft Sans Serif"/>
              </a:rPr>
              <a:t>pueden.usarse.para.alimentar.cargas.monofásicas..Las.tres.fases.son. </a:t>
            </a:r>
            <a:r>
              <a:rPr sz="850" spc="20" dirty="0">
                <a:latin typeface="Microsoft Sans Serif"/>
                <a:cs typeface="Microsoft Sans Serif"/>
              </a:rPr>
              <a:t> utilizado.para.alimentar.cargas.trifásicas.</a:t>
            </a:r>
            <a:endParaRPr sz="850">
              <a:latin typeface="Microsoft Sans Serif"/>
              <a:cs typeface="Microsoft Sans Serif"/>
            </a:endParaRPr>
          </a:p>
        </p:txBody>
      </p:sp>
      <p:sp>
        <p:nvSpPr>
          <p:cNvPr id="34" name="object 34"/>
          <p:cNvSpPr txBox="1"/>
          <p:nvPr/>
        </p:nvSpPr>
        <p:spPr>
          <a:xfrm>
            <a:off x="7957770" y="2512468"/>
            <a:ext cx="4536440" cy="1311275"/>
          </a:xfrm>
          <a:prstGeom prst="rect">
            <a:avLst/>
          </a:prstGeom>
        </p:spPr>
        <p:txBody>
          <a:bodyPr vert="horz" wrap="square" lIns="0" tIns="5080" rIns="0" bIns="0" rtlCol="0">
            <a:spAutoFit/>
          </a:bodyPr>
          <a:lstStyle/>
          <a:p>
            <a:pPr marL="12700" marR="474980">
              <a:lnSpc>
                <a:spcPct val="104299"/>
              </a:lnSpc>
              <a:spcBef>
                <a:spcPts val="40"/>
              </a:spcBef>
            </a:pPr>
            <a:r>
              <a:rPr sz="1150" spc="-50" dirty="0">
                <a:latin typeface="Microsoft Sans Serif"/>
                <a:cs typeface="Microsoft Sans Serif"/>
              </a:rPr>
              <a:t>El </a:t>
            </a:r>
            <a:r>
              <a:rPr sz="1150" spc="35" dirty="0">
                <a:latin typeface="Microsoft Sans Serif"/>
                <a:cs typeface="Microsoft Sans Serif"/>
              </a:rPr>
              <a:t>secundario de </a:t>
            </a:r>
            <a:r>
              <a:rPr sz="1150" spc="70" dirty="0">
                <a:latin typeface="Microsoft Sans Serif"/>
                <a:cs typeface="Microsoft Sans Serif"/>
              </a:rPr>
              <a:t>un </a:t>
            </a:r>
            <a:r>
              <a:rPr sz="1150" spc="60" dirty="0">
                <a:latin typeface="Microsoft Sans Serif"/>
                <a:cs typeface="Microsoft Sans Serif"/>
              </a:rPr>
              <a:t>transformador </a:t>
            </a:r>
            <a:r>
              <a:rPr sz="1150" spc="40" dirty="0">
                <a:latin typeface="Microsoft Sans Serif"/>
                <a:cs typeface="Microsoft Sans Serif"/>
              </a:rPr>
              <a:t>delta </a:t>
            </a:r>
            <a:r>
              <a:rPr sz="1150" spc="-10" dirty="0">
                <a:latin typeface="Microsoft Sans Serif"/>
                <a:cs typeface="Microsoft Sans Serif"/>
              </a:rPr>
              <a:t>se </a:t>
            </a:r>
            <a:r>
              <a:rPr sz="1150" spc="40" dirty="0">
                <a:latin typeface="Microsoft Sans Serif"/>
                <a:cs typeface="Microsoft Sans Serif"/>
              </a:rPr>
              <a:t>ilustra </a:t>
            </a:r>
            <a:r>
              <a:rPr sz="1150" spc="5" dirty="0">
                <a:latin typeface="Microsoft Sans Serif"/>
                <a:cs typeface="Microsoft Sans Serif"/>
              </a:rPr>
              <a:t>a </a:t>
            </a:r>
            <a:r>
              <a:rPr sz="1150" spc="10" dirty="0">
                <a:latin typeface="Microsoft Sans Serif"/>
                <a:cs typeface="Microsoft Sans Serif"/>
              </a:rPr>
              <a:t> </a:t>
            </a:r>
            <a:r>
              <a:rPr sz="1150" spc="35" dirty="0">
                <a:latin typeface="Microsoft Sans Serif"/>
                <a:cs typeface="Microsoft Sans Serif"/>
              </a:rPr>
              <a:t>continuación.</a:t>
            </a:r>
            <a:r>
              <a:rPr sz="1150" spc="-5" dirty="0">
                <a:latin typeface="Microsoft Sans Serif"/>
                <a:cs typeface="Microsoft Sans Serif"/>
              </a:rPr>
              <a:t> </a:t>
            </a:r>
            <a:r>
              <a:rPr sz="1150" spc="20" dirty="0">
                <a:latin typeface="Microsoft Sans Serif"/>
                <a:cs typeface="Microsoft Sans Serif"/>
              </a:rPr>
              <a:t>los</a:t>
            </a:r>
            <a:r>
              <a:rPr sz="1150" spc="-5" dirty="0">
                <a:latin typeface="Microsoft Sans Serif"/>
                <a:cs typeface="Microsoft Sans Serif"/>
              </a:rPr>
              <a:t> </a:t>
            </a:r>
            <a:r>
              <a:rPr sz="1150" spc="25" dirty="0">
                <a:latin typeface="Microsoft Sans Serif"/>
                <a:cs typeface="Microsoft Sans Serif"/>
              </a:rPr>
              <a:t>voltajes</a:t>
            </a:r>
            <a:r>
              <a:rPr sz="1150" spc="-5" dirty="0">
                <a:latin typeface="Microsoft Sans Serif"/>
                <a:cs typeface="Microsoft Sans Serif"/>
              </a:rPr>
              <a:t> </a:t>
            </a:r>
            <a:r>
              <a:rPr sz="1150" spc="45" dirty="0">
                <a:latin typeface="Microsoft Sans Serif"/>
                <a:cs typeface="Microsoft Sans Serif"/>
              </a:rPr>
              <a:t>que</a:t>
            </a:r>
            <a:r>
              <a:rPr sz="1150" spc="-5" dirty="0">
                <a:latin typeface="Microsoft Sans Serif"/>
                <a:cs typeface="Microsoft Sans Serif"/>
              </a:rPr>
              <a:t> </a:t>
            </a:r>
            <a:r>
              <a:rPr sz="1150" spc="-10" dirty="0">
                <a:latin typeface="Microsoft Sans Serif"/>
                <a:cs typeface="Microsoft Sans Serif"/>
              </a:rPr>
              <a:t>se</a:t>
            </a:r>
            <a:r>
              <a:rPr sz="1150" spc="-5" dirty="0">
                <a:latin typeface="Microsoft Sans Serif"/>
                <a:cs typeface="Microsoft Sans Serif"/>
              </a:rPr>
              <a:t> </a:t>
            </a:r>
            <a:r>
              <a:rPr sz="1150" spc="50" dirty="0">
                <a:latin typeface="Microsoft Sans Serif"/>
                <a:cs typeface="Microsoft Sans Serif"/>
              </a:rPr>
              <a:t>muestran</a:t>
            </a:r>
            <a:r>
              <a:rPr sz="1150" spc="-5" dirty="0">
                <a:latin typeface="Microsoft Sans Serif"/>
                <a:cs typeface="Microsoft Sans Serif"/>
              </a:rPr>
              <a:t> </a:t>
            </a:r>
            <a:r>
              <a:rPr sz="1150" spc="40" dirty="0">
                <a:latin typeface="Microsoft Sans Serif"/>
                <a:cs typeface="Microsoft Sans Serif"/>
              </a:rPr>
              <a:t>en</a:t>
            </a:r>
            <a:r>
              <a:rPr sz="1150" spc="-5" dirty="0">
                <a:latin typeface="Microsoft Sans Serif"/>
                <a:cs typeface="Microsoft Sans Serif"/>
              </a:rPr>
              <a:t> </a:t>
            </a:r>
            <a:r>
              <a:rPr sz="1150" spc="20" dirty="0">
                <a:latin typeface="Microsoft Sans Serif"/>
                <a:cs typeface="Microsoft Sans Serif"/>
              </a:rPr>
              <a:t>la</a:t>
            </a:r>
            <a:r>
              <a:rPr sz="1150" spc="-5" dirty="0">
                <a:latin typeface="Microsoft Sans Serif"/>
                <a:cs typeface="Microsoft Sans Serif"/>
              </a:rPr>
              <a:t> </a:t>
            </a:r>
            <a:r>
              <a:rPr sz="1150" spc="40" dirty="0">
                <a:latin typeface="Microsoft Sans Serif"/>
                <a:cs typeface="Microsoft Sans Serif"/>
              </a:rPr>
              <a:t>ilustración </a:t>
            </a:r>
            <a:r>
              <a:rPr sz="1150" spc="-290" dirty="0">
                <a:latin typeface="Microsoft Sans Serif"/>
                <a:cs typeface="Microsoft Sans Serif"/>
              </a:rPr>
              <a:t> </a:t>
            </a:r>
            <a:r>
              <a:rPr sz="1150" spc="30" dirty="0">
                <a:latin typeface="Microsoft Sans Serif"/>
                <a:cs typeface="Microsoft Sans Serif"/>
              </a:rPr>
              <a:t>son</a:t>
            </a:r>
            <a:r>
              <a:rPr sz="1150" spc="-15" dirty="0">
                <a:latin typeface="Microsoft Sans Serif"/>
                <a:cs typeface="Microsoft Sans Serif"/>
              </a:rPr>
              <a:t> </a:t>
            </a:r>
            <a:r>
              <a:rPr sz="1150" spc="30" dirty="0">
                <a:latin typeface="Microsoft Sans Serif"/>
                <a:cs typeface="Microsoft Sans Serif"/>
              </a:rPr>
              <a:t>ejemplos.</a:t>
            </a:r>
            <a:endParaRPr sz="1150">
              <a:latin typeface="Microsoft Sans Serif"/>
              <a:cs typeface="Microsoft Sans Serif"/>
            </a:endParaRPr>
          </a:p>
          <a:p>
            <a:pPr marL="12700" marR="5080">
              <a:lnSpc>
                <a:spcPct val="104299"/>
              </a:lnSpc>
            </a:pPr>
            <a:r>
              <a:rPr sz="1150" spc="35" dirty="0">
                <a:latin typeface="Microsoft Sans Serif"/>
                <a:cs typeface="Microsoft Sans Serif"/>
              </a:rPr>
              <a:t>un.transformador.monofásico,.la.tensión.secundaria.depende.de. </a:t>
            </a:r>
            <a:r>
              <a:rPr sz="1150" spc="-295" dirty="0">
                <a:latin typeface="Microsoft Sans Serif"/>
                <a:cs typeface="Microsoft Sans Serif"/>
              </a:rPr>
              <a:t> </a:t>
            </a:r>
            <a:r>
              <a:rPr sz="1150" spc="30" dirty="0">
                <a:latin typeface="Microsoft Sans Serif"/>
                <a:cs typeface="Microsoft Sans Serif"/>
              </a:rPr>
              <a:t>tanto.la.tensión.primaria.como.la.relación.de.vueltas.</a:t>
            </a:r>
            <a:endParaRPr sz="1150">
              <a:latin typeface="Microsoft Sans Serif"/>
              <a:cs typeface="Microsoft Sans Serif"/>
            </a:endParaRPr>
          </a:p>
          <a:p>
            <a:pPr>
              <a:spcBef>
                <a:spcPts val="30"/>
              </a:spcBef>
            </a:pPr>
            <a:endParaRPr sz="1550">
              <a:latin typeface="Microsoft Sans Serif"/>
              <a:cs typeface="Microsoft Sans Serif"/>
            </a:endParaRPr>
          </a:p>
          <a:p>
            <a:pPr marL="1309370" algn="ctr"/>
            <a:r>
              <a:rPr sz="1000" spc="-10" dirty="0">
                <a:latin typeface="Microsoft Sans Serif"/>
                <a:cs typeface="Microsoft Sans Serif"/>
              </a:rPr>
              <a:t>L1</a:t>
            </a:r>
            <a:endParaRPr sz="1000">
              <a:latin typeface="Microsoft Sans Serif"/>
              <a:cs typeface="Microsoft Sans Serif"/>
            </a:endParaRPr>
          </a:p>
        </p:txBody>
      </p:sp>
      <p:sp>
        <p:nvSpPr>
          <p:cNvPr id="35" name="object 35"/>
          <p:cNvSpPr txBox="1"/>
          <p:nvPr/>
        </p:nvSpPr>
        <p:spPr>
          <a:xfrm>
            <a:off x="7957809" y="4022700"/>
            <a:ext cx="320040" cy="151323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900" spc="10" dirty="0">
                <a:latin typeface="Microsoft Sans Serif"/>
                <a:cs typeface="Microsoft Sans Serif"/>
              </a:rPr>
              <a:t>480</a:t>
            </a:r>
            <a:r>
              <a:rPr sz="900" spc="-10" dirty="0">
                <a:latin typeface="Microsoft Sans Serif"/>
                <a:cs typeface="Microsoft Sans Serif"/>
              </a:rPr>
              <a:t> </a:t>
            </a:r>
            <a:r>
              <a:rPr sz="900" spc="-65" dirty="0">
                <a:latin typeface="Microsoft Sans Serif"/>
                <a:cs typeface="Microsoft Sans Serif"/>
              </a:rPr>
              <a:t>V</a:t>
            </a:r>
            <a:endParaRPr sz="900">
              <a:latin typeface="Microsoft Sans Serif"/>
              <a:cs typeface="Microsoft Sans Serif"/>
            </a:endParaRPr>
          </a:p>
        </p:txBody>
      </p:sp>
      <p:sp>
        <p:nvSpPr>
          <p:cNvPr id="36" name="object 36"/>
          <p:cNvSpPr txBox="1"/>
          <p:nvPr/>
        </p:nvSpPr>
        <p:spPr>
          <a:xfrm>
            <a:off x="9223828" y="4022700"/>
            <a:ext cx="320040" cy="151323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900" spc="10" dirty="0">
                <a:latin typeface="Microsoft Sans Serif"/>
                <a:cs typeface="Microsoft Sans Serif"/>
              </a:rPr>
              <a:t>480</a:t>
            </a:r>
            <a:r>
              <a:rPr sz="900" spc="-10" dirty="0">
                <a:latin typeface="Microsoft Sans Serif"/>
                <a:cs typeface="Microsoft Sans Serif"/>
              </a:rPr>
              <a:t> </a:t>
            </a:r>
            <a:r>
              <a:rPr sz="900" spc="-65" dirty="0">
                <a:latin typeface="Microsoft Sans Serif"/>
                <a:cs typeface="Microsoft Sans Serif"/>
              </a:rPr>
              <a:t>V</a:t>
            </a:r>
            <a:endParaRPr sz="900">
              <a:latin typeface="Microsoft Sans Serif"/>
              <a:cs typeface="Microsoft Sans Serif"/>
            </a:endParaRPr>
          </a:p>
        </p:txBody>
      </p:sp>
      <p:sp>
        <p:nvSpPr>
          <p:cNvPr id="37" name="object 37"/>
          <p:cNvSpPr txBox="1"/>
          <p:nvPr/>
        </p:nvSpPr>
        <p:spPr>
          <a:xfrm>
            <a:off x="10173146" y="4127475"/>
            <a:ext cx="789940" cy="66684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900" spc="10" dirty="0">
                <a:latin typeface="Microsoft Sans Serif"/>
                <a:cs typeface="Microsoft Sans Serif"/>
              </a:rPr>
              <a:t>480</a:t>
            </a:r>
            <a:r>
              <a:rPr sz="900" spc="-50" dirty="0">
                <a:latin typeface="Microsoft Sans Serif"/>
                <a:cs typeface="Microsoft Sans Serif"/>
              </a:rPr>
              <a:t> </a:t>
            </a:r>
            <a:r>
              <a:rPr sz="900" spc="-65" dirty="0">
                <a:latin typeface="Microsoft Sans Serif"/>
                <a:cs typeface="Microsoft Sans Serif"/>
              </a:rPr>
              <a:t>V</a:t>
            </a:r>
            <a:endParaRPr sz="900">
              <a:latin typeface="Microsoft Sans Serif"/>
              <a:cs typeface="Microsoft Sans Serif"/>
            </a:endParaRPr>
          </a:p>
          <a:p>
            <a:pPr>
              <a:lnSpc>
                <a:spcPct val="100000"/>
              </a:lnSpc>
            </a:pPr>
            <a:endParaRPr sz="1200">
              <a:latin typeface="Microsoft Sans Serif"/>
              <a:cs typeface="Microsoft Sans Serif"/>
            </a:endParaRPr>
          </a:p>
          <a:p>
            <a:pPr>
              <a:spcBef>
                <a:spcPts val="15"/>
              </a:spcBef>
            </a:pPr>
            <a:endParaRPr sz="1150">
              <a:latin typeface="Microsoft Sans Serif"/>
              <a:cs typeface="Microsoft Sans Serif"/>
            </a:endParaRPr>
          </a:p>
          <a:p>
            <a:pPr marR="5080" algn="r"/>
            <a:r>
              <a:rPr sz="1000" spc="-10" dirty="0">
                <a:latin typeface="Microsoft Sans Serif"/>
                <a:cs typeface="Microsoft Sans Serif"/>
              </a:rPr>
              <a:t>L2</a:t>
            </a:r>
            <a:endParaRPr sz="1000">
              <a:latin typeface="Microsoft Sans Serif"/>
              <a:cs typeface="Microsoft Sans Serif"/>
            </a:endParaRPr>
          </a:p>
        </p:txBody>
      </p:sp>
      <p:sp>
        <p:nvSpPr>
          <p:cNvPr id="38" name="object 38"/>
          <p:cNvSpPr txBox="1"/>
          <p:nvPr/>
        </p:nvSpPr>
        <p:spPr>
          <a:xfrm>
            <a:off x="8562126" y="4874334"/>
            <a:ext cx="320040" cy="151323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900" spc="10" dirty="0">
                <a:latin typeface="Microsoft Sans Serif"/>
                <a:cs typeface="Microsoft Sans Serif"/>
              </a:rPr>
              <a:t>480</a:t>
            </a:r>
            <a:r>
              <a:rPr sz="900" spc="-10" dirty="0">
                <a:latin typeface="Microsoft Sans Serif"/>
                <a:cs typeface="Microsoft Sans Serif"/>
              </a:rPr>
              <a:t> </a:t>
            </a:r>
            <a:r>
              <a:rPr sz="900" spc="-65" dirty="0">
                <a:latin typeface="Microsoft Sans Serif"/>
                <a:cs typeface="Microsoft Sans Serif"/>
              </a:rPr>
              <a:t>V</a:t>
            </a:r>
            <a:endParaRPr sz="900">
              <a:latin typeface="Microsoft Sans Serif"/>
              <a:cs typeface="Microsoft Sans Serif"/>
            </a:endParaRPr>
          </a:p>
        </p:txBody>
      </p:sp>
      <p:sp>
        <p:nvSpPr>
          <p:cNvPr id="39" name="object 39"/>
          <p:cNvSpPr txBox="1"/>
          <p:nvPr/>
        </p:nvSpPr>
        <p:spPr>
          <a:xfrm>
            <a:off x="10173146" y="5092674"/>
            <a:ext cx="320040" cy="151323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900" spc="10" dirty="0">
                <a:latin typeface="Microsoft Sans Serif"/>
                <a:cs typeface="Microsoft Sans Serif"/>
              </a:rPr>
              <a:t>480</a:t>
            </a:r>
            <a:r>
              <a:rPr sz="900" spc="-10" dirty="0">
                <a:latin typeface="Microsoft Sans Serif"/>
                <a:cs typeface="Microsoft Sans Serif"/>
              </a:rPr>
              <a:t> </a:t>
            </a:r>
            <a:r>
              <a:rPr sz="900" spc="-65" dirty="0">
                <a:latin typeface="Microsoft Sans Serif"/>
                <a:cs typeface="Microsoft Sans Serif"/>
              </a:rPr>
              <a:t>V</a:t>
            </a:r>
            <a:endParaRPr sz="900">
              <a:latin typeface="Microsoft Sans Serif"/>
              <a:cs typeface="Microsoft Sans Serif"/>
            </a:endParaRPr>
          </a:p>
        </p:txBody>
      </p:sp>
      <p:sp>
        <p:nvSpPr>
          <p:cNvPr id="40" name="object 40"/>
          <p:cNvSpPr txBox="1"/>
          <p:nvPr/>
        </p:nvSpPr>
        <p:spPr>
          <a:xfrm>
            <a:off x="10798368" y="5576238"/>
            <a:ext cx="165100" cy="166712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1000" spc="-10" dirty="0">
                <a:latin typeface="Microsoft Sans Serif"/>
                <a:cs typeface="Microsoft Sans Serif"/>
              </a:rPr>
              <a:t>L3</a:t>
            </a:r>
            <a:endParaRPr sz="1000">
              <a:latin typeface="Microsoft Sans Serif"/>
              <a:cs typeface="Microsoft Sans Serif"/>
            </a:endParaRPr>
          </a:p>
        </p:txBody>
      </p:sp>
      <p:sp>
        <p:nvSpPr>
          <p:cNvPr id="41" name="object 41"/>
          <p:cNvSpPr txBox="1"/>
          <p:nvPr/>
        </p:nvSpPr>
        <p:spPr>
          <a:xfrm>
            <a:off x="7957811" y="6133643"/>
            <a:ext cx="4229100" cy="1488356"/>
          </a:xfrm>
          <a:prstGeom prst="rect">
            <a:avLst/>
          </a:prstGeom>
        </p:spPr>
        <p:txBody>
          <a:bodyPr vert="horz" wrap="square" lIns="0" tIns="66040" rIns="0" bIns="0" rtlCol="0">
            <a:spAutoFit/>
          </a:bodyPr>
          <a:lstStyle/>
          <a:p>
            <a:pPr marL="12700">
              <a:spcBef>
                <a:spcPts val="520"/>
              </a:spcBef>
            </a:pPr>
            <a:r>
              <a:rPr sz="850" spc="15" dirty="0">
                <a:latin typeface="Microsoft Sans Serif"/>
                <a:cs typeface="Microsoft Sans Serif"/>
              </a:rPr>
              <a:t>Cuando.la.corriente.es.la.misma.en.las.tres.bobinas,.se.dice.que.es.</a:t>
            </a:r>
            <a:r>
              <a:rPr sz="850" dirty="0">
                <a:latin typeface="Microsoft Sans Serif"/>
                <a:cs typeface="Microsoft Sans Serif"/>
              </a:rPr>
              <a:t> </a:t>
            </a:r>
            <a:r>
              <a:rPr sz="850" b="1" spc="25" dirty="0">
                <a:latin typeface="Arial"/>
                <a:cs typeface="Arial"/>
              </a:rPr>
              <a:t>equilibrado</a:t>
            </a:r>
            <a:endParaRPr sz="850">
              <a:latin typeface="Arial"/>
              <a:cs typeface="Arial"/>
            </a:endParaRPr>
          </a:p>
          <a:p>
            <a:pPr marL="12700" marR="5080">
              <a:lnSpc>
                <a:spcPct val="141200"/>
              </a:lnSpc>
            </a:pPr>
            <a:r>
              <a:rPr sz="850" spc="15" dirty="0">
                <a:latin typeface="Microsoft Sans Serif"/>
                <a:cs typeface="Microsoft Sans Serif"/>
              </a:rPr>
              <a:t>..En.cada.fase,.la.corriente.tiene.dos.caminos.a </a:t>
            </a:r>
            <a:r>
              <a:rPr sz="850" spc="10" dirty="0">
                <a:latin typeface="Microsoft Sans Serif"/>
                <a:cs typeface="Microsoft Sans Serif"/>
              </a:rPr>
              <a:t>seguir..Para. </a:t>
            </a:r>
            <a:r>
              <a:rPr sz="850" spc="15" dirty="0">
                <a:latin typeface="Microsoft Sans Serif"/>
                <a:cs typeface="Microsoft Sans Serif"/>
              </a:rPr>
              <a:t> </a:t>
            </a:r>
            <a:r>
              <a:rPr sz="850" spc="20" dirty="0">
                <a:latin typeface="Microsoft Sans Serif"/>
                <a:cs typeface="Microsoft Sans Serif"/>
              </a:rPr>
              <a:t>ejemplo,.la.corriente.que.fluye.desde.L .hasta.el.punto.de.conexión.en. </a:t>
            </a:r>
            <a:r>
              <a:rPr sz="850" spc="25" dirty="0">
                <a:latin typeface="Microsoft Sans Serif"/>
                <a:cs typeface="Microsoft Sans Serif"/>
              </a:rPr>
              <a:t> la.parte.superior.del.triángulo.puede.fluir.abajo.a</a:t>
            </a:r>
            <a:r>
              <a:rPr sz="850" spc="135" dirty="0">
                <a:latin typeface="Microsoft Sans Serif"/>
                <a:cs typeface="Microsoft Sans Serif"/>
              </a:rPr>
              <a:t> </a:t>
            </a:r>
            <a:r>
              <a:rPr sz="850" spc="15" dirty="0">
                <a:latin typeface="Microsoft Sans Serif"/>
                <a:cs typeface="Microsoft Sans Serif"/>
              </a:rPr>
              <a:t>través.de.una.bobina.hasta.L2,.y. </a:t>
            </a:r>
            <a:r>
              <a:rPr sz="850" spc="-210" dirty="0">
                <a:latin typeface="Microsoft Sans Serif"/>
                <a:cs typeface="Microsoft Sans Serif"/>
              </a:rPr>
              <a:t> </a:t>
            </a:r>
            <a:r>
              <a:rPr sz="850" spc="15" dirty="0">
                <a:latin typeface="Microsoft Sans Serif"/>
                <a:cs typeface="Microsoft Sans Serif"/>
              </a:rPr>
              <a:t>abajo.a.traves.de.otra.bobina.a.L3..Cuando.la.corriente.está.equilibrada,.la. </a:t>
            </a:r>
            <a:r>
              <a:rPr sz="850" spc="20" dirty="0">
                <a:latin typeface="Microsoft Sans Serif"/>
                <a:cs typeface="Microsoft Sans Serif"/>
              </a:rPr>
              <a:t> </a:t>
            </a:r>
            <a:r>
              <a:rPr sz="850" spc="10" dirty="0">
                <a:latin typeface="Microsoft Sans Serif"/>
                <a:cs typeface="Microsoft Sans Serif"/>
              </a:rPr>
              <a:t>la.corriente.en.cada.línea.es.igual.a.la.raíz.cuadrada.de.3.veces.la. </a:t>
            </a:r>
            <a:r>
              <a:rPr sz="850" spc="15" dirty="0">
                <a:latin typeface="Microsoft Sans Serif"/>
                <a:cs typeface="Microsoft Sans Serif"/>
              </a:rPr>
              <a:t> </a:t>
            </a:r>
            <a:r>
              <a:rPr sz="850" spc="20" dirty="0">
                <a:latin typeface="Microsoft Sans Serif"/>
                <a:cs typeface="Microsoft Sans Serif"/>
              </a:rPr>
              <a:t>corriente.en.cada.bobina..</a:t>
            </a:r>
            <a:endParaRPr sz="850">
              <a:latin typeface="Microsoft Sans Serif"/>
              <a:cs typeface="Microsoft Sans Serif"/>
            </a:endParaRPr>
          </a:p>
        </p:txBody>
      </p:sp>
    </p:spTree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11546193" y="2617470"/>
            <a:ext cx="46355" cy="1351280"/>
            <a:chOff x="6491592" y="2617470"/>
            <a:chExt cx="46355" cy="1351280"/>
          </a:xfrm>
        </p:grpSpPr>
        <p:sp>
          <p:nvSpPr>
            <p:cNvPr id="3" name="object 3"/>
            <p:cNvSpPr/>
            <p:nvPr/>
          </p:nvSpPr>
          <p:spPr>
            <a:xfrm>
              <a:off x="6514591" y="2679433"/>
              <a:ext cx="0" cy="1289050"/>
            </a:xfrm>
            <a:custGeom>
              <a:avLst/>
              <a:gdLst/>
              <a:ahLst/>
              <a:cxnLst/>
              <a:rect l="l" t="t" r="r" b="b"/>
              <a:pathLst>
                <a:path h="1289050">
                  <a:moveTo>
                    <a:pt x="0" y="0"/>
                  </a:moveTo>
                  <a:lnTo>
                    <a:pt x="0" y="1288770"/>
                  </a:lnTo>
                </a:path>
              </a:pathLst>
            </a:custGeom>
            <a:ln w="9144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" name="object 4"/>
            <p:cNvSpPr/>
            <p:nvPr/>
          </p:nvSpPr>
          <p:spPr>
            <a:xfrm>
              <a:off x="6491592" y="2617470"/>
              <a:ext cx="46355" cy="77470"/>
            </a:xfrm>
            <a:custGeom>
              <a:avLst/>
              <a:gdLst/>
              <a:ahLst/>
              <a:cxnLst/>
              <a:rect l="l" t="t" r="r" b="b"/>
              <a:pathLst>
                <a:path w="46354" h="77469">
                  <a:moveTo>
                    <a:pt x="23050" y="0"/>
                  </a:moveTo>
                  <a:lnTo>
                    <a:pt x="13627" y="40360"/>
                  </a:lnTo>
                  <a:lnTo>
                    <a:pt x="0" y="77431"/>
                  </a:lnTo>
                  <a:lnTo>
                    <a:pt x="46126" y="77431"/>
                  </a:lnTo>
                  <a:lnTo>
                    <a:pt x="32473" y="40360"/>
                  </a:lnTo>
                  <a:lnTo>
                    <a:pt x="24340" y="8044"/>
                  </a:lnTo>
                  <a:lnTo>
                    <a:pt x="23050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5" name="object 5"/>
          <p:cNvGrpSpPr/>
          <p:nvPr/>
        </p:nvGrpSpPr>
        <p:grpSpPr>
          <a:xfrm>
            <a:off x="11546079" y="4123970"/>
            <a:ext cx="46355" cy="1290955"/>
            <a:chOff x="6491478" y="4123969"/>
            <a:chExt cx="46355" cy="1290955"/>
          </a:xfrm>
        </p:grpSpPr>
        <p:sp>
          <p:nvSpPr>
            <p:cNvPr id="6" name="object 6"/>
            <p:cNvSpPr/>
            <p:nvPr/>
          </p:nvSpPr>
          <p:spPr>
            <a:xfrm>
              <a:off x="6514592" y="4123969"/>
              <a:ext cx="0" cy="1229360"/>
            </a:xfrm>
            <a:custGeom>
              <a:avLst/>
              <a:gdLst/>
              <a:ahLst/>
              <a:cxnLst/>
              <a:rect l="l" t="t" r="r" b="b"/>
              <a:pathLst>
                <a:path h="1229360">
                  <a:moveTo>
                    <a:pt x="0" y="1228750"/>
                  </a:moveTo>
                  <a:lnTo>
                    <a:pt x="0" y="0"/>
                  </a:lnTo>
                </a:path>
              </a:pathLst>
            </a:custGeom>
            <a:ln w="9144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" name="object 7"/>
            <p:cNvSpPr/>
            <p:nvPr/>
          </p:nvSpPr>
          <p:spPr>
            <a:xfrm>
              <a:off x="6491478" y="5337250"/>
              <a:ext cx="46355" cy="77470"/>
            </a:xfrm>
            <a:custGeom>
              <a:avLst/>
              <a:gdLst/>
              <a:ahLst/>
              <a:cxnLst/>
              <a:rect l="l" t="t" r="r" b="b"/>
              <a:pathLst>
                <a:path w="46354" h="77470">
                  <a:moveTo>
                    <a:pt x="46126" y="0"/>
                  </a:moveTo>
                  <a:lnTo>
                    <a:pt x="0" y="0"/>
                  </a:lnTo>
                  <a:lnTo>
                    <a:pt x="2363" y="5492"/>
                  </a:lnTo>
                  <a:lnTo>
                    <a:pt x="5886" y="14487"/>
                  </a:lnTo>
                  <a:lnTo>
                    <a:pt x="19742" y="59751"/>
                  </a:lnTo>
                  <a:lnTo>
                    <a:pt x="23063" y="77431"/>
                  </a:lnTo>
                  <a:lnTo>
                    <a:pt x="24353" y="69387"/>
                  </a:lnTo>
                  <a:lnTo>
                    <a:pt x="35867" y="26603"/>
                  </a:lnTo>
                  <a:lnTo>
                    <a:pt x="39198" y="17411"/>
                  </a:lnTo>
                  <a:lnTo>
                    <a:pt x="46126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8" name="object 8"/>
          <p:cNvGrpSpPr/>
          <p:nvPr/>
        </p:nvGrpSpPr>
        <p:grpSpPr>
          <a:xfrm>
            <a:off x="9055849" y="3493490"/>
            <a:ext cx="612140" cy="974090"/>
            <a:chOff x="4001249" y="3493490"/>
            <a:chExt cx="612140" cy="974090"/>
          </a:xfrm>
        </p:grpSpPr>
        <p:sp>
          <p:nvSpPr>
            <p:cNvPr id="9" name="object 9"/>
            <p:cNvSpPr/>
            <p:nvPr/>
          </p:nvSpPr>
          <p:spPr>
            <a:xfrm>
              <a:off x="4003535" y="3654281"/>
              <a:ext cx="560070" cy="810895"/>
            </a:xfrm>
            <a:custGeom>
              <a:avLst/>
              <a:gdLst/>
              <a:ahLst/>
              <a:cxnLst/>
              <a:rect l="l" t="t" r="r" b="b"/>
              <a:pathLst>
                <a:path w="560070" h="810895">
                  <a:moveTo>
                    <a:pt x="76835" y="520056"/>
                  </a:moveTo>
                  <a:lnTo>
                    <a:pt x="71554" y="482856"/>
                  </a:lnTo>
                  <a:lnTo>
                    <a:pt x="79921" y="448736"/>
                  </a:lnTo>
                  <a:lnTo>
                    <a:pt x="99098" y="420783"/>
                  </a:lnTo>
                  <a:lnTo>
                    <a:pt x="126250" y="402086"/>
                  </a:lnTo>
                </a:path>
                <a:path w="560070" h="810895">
                  <a:moveTo>
                    <a:pt x="81419" y="520958"/>
                  </a:moveTo>
                  <a:lnTo>
                    <a:pt x="129994" y="523798"/>
                  </a:lnTo>
                  <a:lnTo>
                    <a:pt x="181042" y="543535"/>
                  </a:lnTo>
                  <a:lnTo>
                    <a:pt x="225822" y="572276"/>
                  </a:lnTo>
                  <a:lnTo>
                    <a:pt x="255595" y="602132"/>
                  </a:lnTo>
                  <a:lnTo>
                    <a:pt x="261620" y="625212"/>
                  </a:lnTo>
                  <a:lnTo>
                    <a:pt x="239522" y="635252"/>
                  </a:lnTo>
                  <a:lnTo>
                    <a:pt x="200529" y="628074"/>
                  </a:lnTo>
                  <a:lnTo>
                    <a:pt x="154299" y="605360"/>
                  </a:lnTo>
                  <a:lnTo>
                    <a:pt x="110488" y="568793"/>
                  </a:lnTo>
                  <a:lnTo>
                    <a:pt x="78752" y="520056"/>
                  </a:lnTo>
                </a:path>
                <a:path w="560070" h="810895">
                  <a:moveTo>
                    <a:pt x="152793" y="395596"/>
                  </a:moveTo>
                  <a:lnTo>
                    <a:pt x="147128" y="357092"/>
                  </a:lnTo>
                  <a:lnTo>
                    <a:pt x="155528" y="321836"/>
                  </a:lnTo>
                  <a:lnTo>
                    <a:pt x="174908" y="293078"/>
                  </a:lnTo>
                  <a:lnTo>
                    <a:pt x="202184" y="274070"/>
                  </a:lnTo>
                </a:path>
                <a:path w="560070" h="810895">
                  <a:moveTo>
                    <a:pt x="126250" y="401197"/>
                  </a:moveTo>
                  <a:lnTo>
                    <a:pt x="165610" y="385471"/>
                  </a:lnTo>
                  <a:lnTo>
                    <a:pt x="212987" y="391347"/>
                  </a:lnTo>
                  <a:lnTo>
                    <a:pt x="260986" y="411911"/>
                  </a:lnTo>
                  <a:lnTo>
                    <a:pt x="302213" y="440252"/>
                  </a:lnTo>
                  <a:lnTo>
                    <a:pt x="329273" y="469461"/>
                  </a:lnTo>
                  <a:lnTo>
                    <a:pt x="334772" y="492624"/>
                  </a:lnTo>
                  <a:lnTo>
                    <a:pt x="312225" y="501421"/>
                  </a:lnTo>
                  <a:lnTo>
                    <a:pt x="272909" y="493768"/>
                  </a:lnTo>
                  <a:lnTo>
                    <a:pt x="226388" y="471202"/>
                  </a:lnTo>
                  <a:lnTo>
                    <a:pt x="182225" y="435261"/>
                  </a:lnTo>
                  <a:lnTo>
                    <a:pt x="149987" y="387481"/>
                  </a:lnTo>
                </a:path>
                <a:path w="560070" h="810895">
                  <a:moveTo>
                    <a:pt x="202184" y="273181"/>
                  </a:moveTo>
                  <a:lnTo>
                    <a:pt x="241235" y="258336"/>
                  </a:lnTo>
                  <a:lnTo>
                    <a:pt x="288496" y="265003"/>
                  </a:lnTo>
                  <a:lnTo>
                    <a:pt x="336470" y="286162"/>
                  </a:lnTo>
                  <a:lnTo>
                    <a:pt x="377660" y="314793"/>
                  </a:lnTo>
                  <a:lnTo>
                    <a:pt x="404569" y="343879"/>
                  </a:lnTo>
                  <a:lnTo>
                    <a:pt x="409702" y="366399"/>
                  </a:lnTo>
                  <a:lnTo>
                    <a:pt x="387590" y="375574"/>
                  </a:lnTo>
                  <a:lnTo>
                    <a:pt x="348544" y="367966"/>
                  </a:lnTo>
                  <a:lnTo>
                    <a:pt x="302177" y="345254"/>
                  </a:lnTo>
                  <a:lnTo>
                    <a:pt x="258102" y="309119"/>
                  </a:lnTo>
                  <a:lnTo>
                    <a:pt x="225933" y="261243"/>
                  </a:lnTo>
                  <a:lnTo>
                    <a:pt x="221164" y="223371"/>
                  </a:lnTo>
                  <a:lnTo>
                    <a:pt x="249060" y="159962"/>
                  </a:lnTo>
                  <a:lnTo>
                    <a:pt x="276225" y="140593"/>
                  </a:lnTo>
                </a:path>
                <a:path w="560070" h="810895">
                  <a:moveTo>
                    <a:pt x="301752" y="135005"/>
                  </a:moveTo>
                  <a:lnTo>
                    <a:pt x="296802" y="97161"/>
                  </a:lnTo>
                  <a:lnTo>
                    <a:pt x="305117" y="62567"/>
                  </a:lnTo>
                  <a:lnTo>
                    <a:pt x="324576" y="34474"/>
                  </a:lnTo>
                  <a:lnTo>
                    <a:pt x="353060" y="16133"/>
                  </a:lnTo>
                </a:path>
                <a:path w="560070" h="810895">
                  <a:moveTo>
                    <a:pt x="275336" y="142358"/>
                  </a:moveTo>
                  <a:lnTo>
                    <a:pt x="314630" y="126564"/>
                  </a:lnTo>
                  <a:lnTo>
                    <a:pt x="361851" y="132248"/>
                  </a:lnTo>
                  <a:lnTo>
                    <a:pt x="409686" y="152524"/>
                  </a:lnTo>
                  <a:lnTo>
                    <a:pt x="450821" y="180505"/>
                  </a:lnTo>
                  <a:lnTo>
                    <a:pt x="477945" y="209303"/>
                  </a:lnTo>
                  <a:lnTo>
                    <a:pt x="483743" y="232033"/>
                  </a:lnTo>
                  <a:lnTo>
                    <a:pt x="461631" y="242067"/>
                  </a:lnTo>
                  <a:lnTo>
                    <a:pt x="422585" y="234886"/>
                  </a:lnTo>
                  <a:lnTo>
                    <a:pt x="376218" y="212172"/>
                  </a:lnTo>
                  <a:lnTo>
                    <a:pt x="332143" y="175608"/>
                  </a:lnTo>
                  <a:lnTo>
                    <a:pt x="299974" y="126877"/>
                  </a:lnTo>
                </a:path>
                <a:path w="560070" h="810895">
                  <a:moveTo>
                    <a:pt x="352044" y="15244"/>
                  </a:moveTo>
                  <a:lnTo>
                    <a:pt x="390726" y="0"/>
                  </a:lnTo>
                  <a:lnTo>
                    <a:pt x="437769" y="6236"/>
                  </a:lnTo>
                  <a:lnTo>
                    <a:pt x="485679" y="26943"/>
                  </a:lnTo>
                  <a:lnTo>
                    <a:pt x="526965" y="55112"/>
                  </a:lnTo>
                  <a:lnTo>
                    <a:pt x="554132" y="83732"/>
                  </a:lnTo>
                  <a:lnTo>
                    <a:pt x="559689" y="105795"/>
                  </a:lnTo>
                  <a:lnTo>
                    <a:pt x="537577" y="115414"/>
                  </a:lnTo>
                  <a:lnTo>
                    <a:pt x="498531" y="108044"/>
                  </a:lnTo>
                  <a:lnTo>
                    <a:pt x="452164" y="85349"/>
                  </a:lnTo>
                  <a:lnTo>
                    <a:pt x="408089" y="48992"/>
                  </a:lnTo>
                  <a:lnTo>
                    <a:pt x="375920" y="639"/>
                  </a:lnTo>
                </a:path>
                <a:path w="560070" h="810895">
                  <a:moveTo>
                    <a:pt x="78752" y="520056"/>
                  </a:moveTo>
                  <a:lnTo>
                    <a:pt x="44035" y="535311"/>
                  </a:lnTo>
                  <a:lnTo>
                    <a:pt x="18092" y="560707"/>
                  </a:lnTo>
                  <a:lnTo>
                    <a:pt x="2791" y="592292"/>
                  </a:lnTo>
                  <a:lnTo>
                    <a:pt x="0" y="626114"/>
                  </a:lnTo>
                  <a:lnTo>
                    <a:pt x="5222" y="643517"/>
                  </a:lnTo>
                  <a:lnTo>
                    <a:pt x="14297" y="659811"/>
                  </a:lnTo>
                  <a:lnTo>
                    <a:pt x="27653" y="674561"/>
                  </a:lnTo>
                  <a:lnTo>
                    <a:pt x="45720" y="687328"/>
                  </a:lnTo>
                  <a:lnTo>
                    <a:pt x="100584" y="718443"/>
                  </a:lnTo>
                  <a:lnTo>
                    <a:pt x="46736" y="810772"/>
                  </a:lnTo>
                </a:path>
              </a:pathLst>
            </a:custGeom>
            <a:ln w="4572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10" name="object 10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4371884" y="3493490"/>
              <a:ext cx="241123" cy="163715"/>
            </a:xfrm>
            <a:prstGeom prst="rect">
              <a:avLst/>
            </a:prstGeom>
          </p:spPr>
        </p:pic>
      </p:grpSp>
      <p:grpSp>
        <p:nvGrpSpPr>
          <p:cNvPr id="11" name="object 11"/>
          <p:cNvGrpSpPr/>
          <p:nvPr/>
        </p:nvGrpSpPr>
        <p:grpSpPr>
          <a:xfrm>
            <a:off x="9101569" y="4460976"/>
            <a:ext cx="612140" cy="974090"/>
            <a:chOff x="4046969" y="4460976"/>
            <a:chExt cx="612140" cy="974090"/>
          </a:xfrm>
        </p:grpSpPr>
        <p:sp>
          <p:nvSpPr>
            <p:cNvPr id="12" name="object 12"/>
            <p:cNvSpPr/>
            <p:nvPr/>
          </p:nvSpPr>
          <p:spPr>
            <a:xfrm>
              <a:off x="4096880" y="4621714"/>
              <a:ext cx="560070" cy="810895"/>
            </a:xfrm>
            <a:custGeom>
              <a:avLst/>
              <a:gdLst/>
              <a:ahLst/>
              <a:cxnLst/>
              <a:rect l="l" t="t" r="r" b="b"/>
              <a:pathLst>
                <a:path w="560070" h="810895">
                  <a:moveTo>
                    <a:pt x="482726" y="519995"/>
                  </a:moveTo>
                  <a:lnTo>
                    <a:pt x="488016" y="482788"/>
                  </a:lnTo>
                  <a:lnTo>
                    <a:pt x="479669" y="448663"/>
                  </a:lnTo>
                  <a:lnTo>
                    <a:pt x="460534" y="420709"/>
                  </a:lnTo>
                  <a:lnTo>
                    <a:pt x="433463" y="402012"/>
                  </a:lnTo>
                </a:path>
                <a:path w="560070" h="810895">
                  <a:moveTo>
                    <a:pt x="478154" y="520871"/>
                  </a:moveTo>
                  <a:lnTo>
                    <a:pt x="429592" y="523730"/>
                  </a:lnTo>
                  <a:lnTo>
                    <a:pt x="378572" y="543496"/>
                  </a:lnTo>
                  <a:lnTo>
                    <a:pt x="333826" y="572259"/>
                  </a:lnTo>
                  <a:lnTo>
                    <a:pt x="304081" y="602113"/>
                  </a:lnTo>
                  <a:lnTo>
                    <a:pt x="298069" y="625151"/>
                  </a:lnTo>
                  <a:lnTo>
                    <a:pt x="320177" y="635197"/>
                  </a:lnTo>
                  <a:lnTo>
                    <a:pt x="359174" y="628040"/>
                  </a:lnTo>
                  <a:lnTo>
                    <a:pt x="405404" y="605345"/>
                  </a:lnTo>
                  <a:lnTo>
                    <a:pt x="449214" y="568775"/>
                  </a:lnTo>
                  <a:lnTo>
                    <a:pt x="480949" y="519995"/>
                  </a:lnTo>
                </a:path>
                <a:path w="560070" h="810895">
                  <a:moveTo>
                    <a:pt x="406908" y="395662"/>
                  </a:moveTo>
                  <a:lnTo>
                    <a:pt x="412565" y="357126"/>
                  </a:lnTo>
                  <a:lnTo>
                    <a:pt x="404161" y="321822"/>
                  </a:lnTo>
                  <a:lnTo>
                    <a:pt x="384780" y="293022"/>
                  </a:lnTo>
                  <a:lnTo>
                    <a:pt x="357504" y="273996"/>
                  </a:lnTo>
                </a:path>
                <a:path w="560070" h="810895">
                  <a:moveTo>
                    <a:pt x="433463" y="401123"/>
                  </a:moveTo>
                  <a:lnTo>
                    <a:pt x="394048" y="385436"/>
                  </a:lnTo>
                  <a:lnTo>
                    <a:pt x="346652" y="391321"/>
                  </a:lnTo>
                  <a:lnTo>
                    <a:pt x="298657" y="411876"/>
                  </a:lnTo>
                  <a:lnTo>
                    <a:pt x="257448" y="440202"/>
                  </a:lnTo>
                  <a:lnTo>
                    <a:pt x="230406" y="469397"/>
                  </a:lnTo>
                  <a:lnTo>
                    <a:pt x="224916" y="492563"/>
                  </a:lnTo>
                  <a:lnTo>
                    <a:pt x="247462" y="501414"/>
                  </a:lnTo>
                  <a:lnTo>
                    <a:pt x="286771" y="493788"/>
                  </a:lnTo>
                  <a:lnTo>
                    <a:pt x="333273" y="471220"/>
                  </a:lnTo>
                  <a:lnTo>
                    <a:pt x="377398" y="435248"/>
                  </a:lnTo>
                  <a:lnTo>
                    <a:pt x="409575" y="387407"/>
                  </a:lnTo>
                </a:path>
                <a:path w="560070" h="810895">
                  <a:moveTo>
                    <a:pt x="357504" y="273107"/>
                  </a:moveTo>
                  <a:lnTo>
                    <a:pt x="318453" y="258307"/>
                  </a:lnTo>
                  <a:lnTo>
                    <a:pt x="271192" y="264989"/>
                  </a:lnTo>
                  <a:lnTo>
                    <a:pt x="223218" y="286149"/>
                  </a:lnTo>
                  <a:lnTo>
                    <a:pt x="182028" y="314781"/>
                  </a:lnTo>
                  <a:lnTo>
                    <a:pt x="155119" y="343880"/>
                  </a:lnTo>
                  <a:lnTo>
                    <a:pt x="149987" y="366439"/>
                  </a:lnTo>
                  <a:lnTo>
                    <a:pt x="172037" y="375576"/>
                  </a:lnTo>
                  <a:lnTo>
                    <a:pt x="211052" y="367963"/>
                  </a:lnTo>
                  <a:lnTo>
                    <a:pt x="257419" y="345268"/>
                  </a:lnTo>
                  <a:lnTo>
                    <a:pt x="301525" y="309156"/>
                  </a:lnTo>
                  <a:lnTo>
                    <a:pt x="333756" y="261296"/>
                  </a:lnTo>
                  <a:lnTo>
                    <a:pt x="338470" y="223350"/>
                  </a:lnTo>
                  <a:lnTo>
                    <a:pt x="310610" y="159890"/>
                  </a:lnTo>
                  <a:lnTo>
                    <a:pt x="283463" y="140519"/>
                  </a:lnTo>
                </a:path>
                <a:path w="560070" h="810895">
                  <a:moveTo>
                    <a:pt x="257810" y="135070"/>
                  </a:moveTo>
                  <a:lnTo>
                    <a:pt x="262814" y="97213"/>
                  </a:lnTo>
                  <a:lnTo>
                    <a:pt x="254508" y="62615"/>
                  </a:lnTo>
                  <a:lnTo>
                    <a:pt x="235057" y="34520"/>
                  </a:lnTo>
                  <a:lnTo>
                    <a:pt x="206628" y="16173"/>
                  </a:lnTo>
                </a:path>
                <a:path w="560070" h="810895">
                  <a:moveTo>
                    <a:pt x="284352" y="142424"/>
                  </a:moveTo>
                  <a:lnTo>
                    <a:pt x="245049" y="126628"/>
                  </a:lnTo>
                  <a:lnTo>
                    <a:pt x="197805" y="132305"/>
                  </a:lnTo>
                  <a:lnTo>
                    <a:pt x="149940" y="152566"/>
                  </a:lnTo>
                  <a:lnTo>
                    <a:pt x="108776" y="180520"/>
                  </a:lnTo>
                  <a:lnTo>
                    <a:pt x="81633" y="209276"/>
                  </a:lnTo>
                  <a:lnTo>
                    <a:pt x="75831" y="231946"/>
                  </a:lnTo>
                  <a:lnTo>
                    <a:pt x="97938" y="241998"/>
                  </a:lnTo>
                  <a:lnTo>
                    <a:pt x="136990" y="234845"/>
                  </a:lnTo>
                  <a:lnTo>
                    <a:pt x="183377" y="212152"/>
                  </a:lnTo>
                  <a:lnTo>
                    <a:pt x="227488" y="175583"/>
                  </a:lnTo>
                  <a:lnTo>
                    <a:pt x="259714" y="126803"/>
                  </a:lnTo>
                </a:path>
                <a:path w="560070" h="810895">
                  <a:moveTo>
                    <a:pt x="207517" y="15297"/>
                  </a:moveTo>
                  <a:lnTo>
                    <a:pt x="168840" y="0"/>
                  </a:lnTo>
                  <a:lnTo>
                    <a:pt x="121803" y="6204"/>
                  </a:lnTo>
                  <a:lnTo>
                    <a:pt x="73902" y="26901"/>
                  </a:lnTo>
                  <a:lnTo>
                    <a:pt x="32637" y="55080"/>
                  </a:lnTo>
                  <a:lnTo>
                    <a:pt x="5503" y="83732"/>
                  </a:lnTo>
                  <a:lnTo>
                    <a:pt x="0" y="105848"/>
                  </a:lnTo>
                  <a:lnTo>
                    <a:pt x="22116" y="115400"/>
                  </a:lnTo>
                  <a:lnTo>
                    <a:pt x="61162" y="107996"/>
                  </a:lnTo>
                  <a:lnTo>
                    <a:pt x="107527" y="85298"/>
                  </a:lnTo>
                  <a:lnTo>
                    <a:pt x="151600" y="48971"/>
                  </a:lnTo>
                  <a:lnTo>
                    <a:pt x="183769" y="679"/>
                  </a:lnTo>
                </a:path>
                <a:path w="560070" h="810895">
                  <a:moveTo>
                    <a:pt x="480949" y="519995"/>
                  </a:moveTo>
                  <a:lnTo>
                    <a:pt x="515597" y="535312"/>
                  </a:lnTo>
                  <a:lnTo>
                    <a:pt x="541501" y="560725"/>
                  </a:lnTo>
                  <a:lnTo>
                    <a:pt x="556781" y="592284"/>
                  </a:lnTo>
                  <a:lnTo>
                    <a:pt x="559562" y="626040"/>
                  </a:lnTo>
                  <a:lnTo>
                    <a:pt x="554347" y="643500"/>
                  </a:lnTo>
                  <a:lnTo>
                    <a:pt x="545274" y="659806"/>
                  </a:lnTo>
                  <a:lnTo>
                    <a:pt x="531915" y="674563"/>
                  </a:lnTo>
                  <a:lnTo>
                    <a:pt x="513841" y="687381"/>
                  </a:lnTo>
                  <a:lnTo>
                    <a:pt x="458977" y="718496"/>
                  </a:lnTo>
                  <a:lnTo>
                    <a:pt x="512952" y="810825"/>
                  </a:lnTo>
                </a:path>
              </a:pathLst>
            </a:custGeom>
            <a:ln w="4572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13" name="object 13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4046969" y="4460976"/>
              <a:ext cx="241253" cy="163703"/>
            </a:xfrm>
            <a:prstGeom prst="rect">
              <a:avLst/>
            </a:prstGeom>
          </p:spPr>
        </p:pic>
      </p:grpSp>
      <p:grpSp>
        <p:nvGrpSpPr>
          <p:cNvPr id="14" name="object 14"/>
          <p:cNvGrpSpPr/>
          <p:nvPr/>
        </p:nvGrpSpPr>
        <p:grpSpPr>
          <a:xfrm>
            <a:off x="7970507" y="4367645"/>
            <a:ext cx="1150620" cy="250825"/>
            <a:chOff x="2915907" y="4367644"/>
            <a:chExt cx="1150620" cy="250825"/>
          </a:xfrm>
        </p:grpSpPr>
        <p:sp>
          <p:nvSpPr>
            <p:cNvPr id="15" name="object 15"/>
            <p:cNvSpPr/>
            <p:nvPr/>
          </p:nvSpPr>
          <p:spPr>
            <a:xfrm>
              <a:off x="2933699" y="4369930"/>
              <a:ext cx="1119505" cy="246379"/>
            </a:xfrm>
            <a:custGeom>
              <a:avLst/>
              <a:gdLst/>
              <a:ahLst/>
              <a:cxnLst/>
              <a:rect l="l" t="t" r="r" b="b"/>
              <a:pathLst>
                <a:path w="1119504" h="246379">
                  <a:moveTo>
                    <a:pt x="852284" y="213106"/>
                  </a:moveTo>
                  <a:lnTo>
                    <a:pt x="822619" y="236242"/>
                  </a:lnTo>
                  <a:lnTo>
                    <a:pt x="788609" y="245898"/>
                  </a:lnTo>
                  <a:lnTo>
                    <a:pt x="754432" y="243032"/>
                  </a:lnTo>
                  <a:lnTo>
                    <a:pt x="724268" y="228600"/>
                  </a:lnTo>
                </a:path>
                <a:path w="1119504" h="246379">
                  <a:moveTo>
                    <a:pt x="851395" y="208534"/>
                  </a:moveTo>
                  <a:lnTo>
                    <a:pt x="829449" y="164803"/>
                  </a:lnTo>
                  <a:lnTo>
                    <a:pt x="821154" y="110514"/>
                  </a:lnTo>
                  <a:lnTo>
                    <a:pt x="823921" y="57237"/>
                  </a:lnTo>
                  <a:lnTo>
                    <a:pt x="835160" y="16542"/>
                  </a:lnTo>
                  <a:lnTo>
                    <a:pt x="852284" y="0"/>
                  </a:lnTo>
                  <a:lnTo>
                    <a:pt x="871609" y="14600"/>
                  </a:lnTo>
                  <a:lnTo>
                    <a:pt x="884566" y="52255"/>
                  </a:lnTo>
                  <a:lnTo>
                    <a:pt x="887859" y="103742"/>
                  </a:lnTo>
                  <a:lnTo>
                    <a:pt x="878197" y="159840"/>
                  </a:lnTo>
                  <a:lnTo>
                    <a:pt x="852284" y="211327"/>
                  </a:lnTo>
                </a:path>
                <a:path w="1119504" h="246379">
                  <a:moveTo>
                    <a:pt x="705980" y="210312"/>
                  </a:moveTo>
                  <a:lnTo>
                    <a:pt x="676164" y="233219"/>
                  </a:lnTo>
                  <a:lnTo>
                    <a:pt x="641819" y="243173"/>
                  </a:lnTo>
                  <a:lnTo>
                    <a:pt x="607332" y="240601"/>
                  </a:lnTo>
                  <a:lnTo>
                    <a:pt x="577088" y="225933"/>
                  </a:lnTo>
                </a:path>
                <a:path w="1119504" h="246379">
                  <a:moveTo>
                    <a:pt x="724268" y="229615"/>
                  </a:moveTo>
                  <a:lnTo>
                    <a:pt x="691575" y="203253"/>
                  </a:lnTo>
                  <a:lnTo>
                    <a:pt x="673387" y="159210"/>
                  </a:lnTo>
                  <a:lnTo>
                    <a:pt x="667445" y="107357"/>
                  </a:lnTo>
                  <a:lnTo>
                    <a:pt x="671491" y="57570"/>
                  </a:lnTo>
                  <a:lnTo>
                    <a:pt x="683269" y="19721"/>
                  </a:lnTo>
                  <a:lnTo>
                    <a:pt x="700519" y="3683"/>
                  </a:lnTo>
                  <a:lnTo>
                    <a:pt x="719446" y="18290"/>
                  </a:lnTo>
                  <a:lnTo>
                    <a:pt x="732327" y="55995"/>
                  </a:lnTo>
                  <a:lnTo>
                    <a:pt x="735745" y="107617"/>
                  </a:lnTo>
                  <a:lnTo>
                    <a:pt x="726282" y="163978"/>
                  </a:lnTo>
                  <a:lnTo>
                    <a:pt x="700519" y="215900"/>
                  </a:lnTo>
                </a:path>
                <a:path w="1119504" h="246379">
                  <a:moveTo>
                    <a:pt x="577088" y="226809"/>
                  </a:moveTo>
                  <a:lnTo>
                    <a:pt x="544446" y="200439"/>
                  </a:lnTo>
                  <a:lnTo>
                    <a:pt x="526385" y="156281"/>
                  </a:lnTo>
                  <a:lnTo>
                    <a:pt x="520568" y="104297"/>
                  </a:lnTo>
                  <a:lnTo>
                    <a:pt x="524657" y="54449"/>
                  </a:lnTo>
                  <a:lnTo>
                    <a:pt x="536317" y="16701"/>
                  </a:lnTo>
                  <a:lnTo>
                    <a:pt x="553212" y="1015"/>
                  </a:lnTo>
                  <a:lnTo>
                    <a:pt x="572190" y="15611"/>
                  </a:lnTo>
                  <a:lnTo>
                    <a:pt x="585100" y="53287"/>
                  </a:lnTo>
                  <a:lnTo>
                    <a:pt x="588522" y="104873"/>
                  </a:lnTo>
                  <a:lnTo>
                    <a:pt x="579033" y="161202"/>
                  </a:lnTo>
                  <a:lnTo>
                    <a:pt x="553212" y="213106"/>
                  </a:lnTo>
                  <a:lnTo>
                    <a:pt x="523101" y="236242"/>
                  </a:lnTo>
                  <a:lnTo>
                    <a:pt x="488918" y="245898"/>
                  </a:lnTo>
                  <a:lnTo>
                    <a:pt x="454878" y="243032"/>
                  </a:lnTo>
                  <a:lnTo>
                    <a:pt x="425196" y="228600"/>
                  </a:lnTo>
                </a:path>
                <a:path w="1119504" h="246379">
                  <a:moveTo>
                    <a:pt x="406908" y="210312"/>
                  </a:moveTo>
                  <a:lnTo>
                    <a:pt x="376776" y="233219"/>
                  </a:lnTo>
                  <a:lnTo>
                    <a:pt x="342493" y="243173"/>
                  </a:lnTo>
                  <a:lnTo>
                    <a:pt x="308192" y="240601"/>
                  </a:lnTo>
                  <a:lnTo>
                    <a:pt x="278002" y="225933"/>
                  </a:lnTo>
                </a:path>
                <a:path w="1119504" h="246379">
                  <a:moveTo>
                    <a:pt x="425196" y="229615"/>
                  </a:moveTo>
                  <a:lnTo>
                    <a:pt x="392541" y="203253"/>
                  </a:lnTo>
                  <a:lnTo>
                    <a:pt x="374349" y="159210"/>
                  </a:lnTo>
                  <a:lnTo>
                    <a:pt x="368336" y="107357"/>
                  </a:lnTo>
                  <a:lnTo>
                    <a:pt x="372220" y="57570"/>
                  </a:lnTo>
                  <a:lnTo>
                    <a:pt x="383717" y="19721"/>
                  </a:lnTo>
                  <a:lnTo>
                    <a:pt x="400545" y="3683"/>
                  </a:lnTo>
                  <a:lnTo>
                    <a:pt x="419875" y="18290"/>
                  </a:lnTo>
                  <a:lnTo>
                    <a:pt x="432832" y="55995"/>
                  </a:lnTo>
                  <a:lnTo>
                    <a:pt x="436124" y="107617"/>
                  </a:lnTo>
                  <a:lnTo>
                    <a:pt x="426459" y="163978"/>
                  </a:lnTo>
                  <a:lnTo>
                    <a:pt x="400545" y="215900"/>
                  </a:lnTo>
                </a:path>
                <a:path w="1119504" h="246379">
                  <a:moveTo>
                    <a:pt x="278002" y="226809"/>
                  </a:moveTo>
                  <a:lnTo>
                    <a:pt x="245370" y="200439"/>
                  </a:lnTo>
                  <a:lnTo>
                    <a:pt x="227303" y="156281"/>
                  </a:lnTo>
                  <a:lnTo>
                    <a:pt x="221434" y="104297"/>
                  </a:lnTo>
                  <a:lnTo>
                    <a:pt x="225396" y="54449"/>
                  </a:lnTo>
                  <a:lnTo>
                    <a:pt x="236825" y="16701"/>
                  </a:lnTo>
                  <a:lnTo>
                    <a:pt x="253352" y="1015"/>
                  </a:lnTo>
                  <a:lnTo>
                    <a:pt x="272682" y="15611"/>
                  </a:lnTo>
                  <a:lnTo>
                    <a:pt x="285639" y="53287"/>
                  </a:lnTo>
                  <a:lnTo>
                    <a:pt x="288931" y="104873"/>
                  </a:lnTo>
                  <a:lnTo>
                    <a:pt x="279266" y="161202"/>
                  </a:lnTo>
                  <a:lnTo>
                    <a:pt x="253352" y="213106"/>
                  </a:lnTo>
                </a:path>
                <a:path w="1119504" h="246379">
                  <a:moveTo>
                    <a:pt x="852284" y="211327"/>
                  </a:moveTo>
                  <a:lnTo>
                    <a:pt x="882589" y="234162"/>
                  </a:lnTo>
                  <a:lnTo>
                    <a:pt x="917076" y="244076"/>
                  </a:lnTo>
                  <a:lnTo>
                    <a:pt x="951396" y="241487"/>
                  </a:lnTo>
                  <a:lnTo>
                    <a:pt x="994290" y="213642"/>
                  </a:lnTo>
                  <a:lnTo>
                    <a:pt x="1010891" y="178346"/>
                  </a:lnTo>
                  <a:lnTo>
                    <a:pt x="1013193" y="156463"/>
                  </a:lnTo>
                  <a:lnTo>
                    <a:pt x="1013193" y="92456"/>
                  </a:lnTo>
                  <a:lnTo>
                    <a:pt x="1119238" y="92456"/>
                  </a:lnTo>
                </a:path>
                <a:path w="1119504" h="246379">
                  <a:moveTo>
                    <a:pt x="253352" y="213106"/>
                  </a:moveTo>
                  <a:lnTo>
                    <a:pt x="223707" y="236242"/>
                  </a:lnTo>
                  <a:lnTo>
                    <a:pt x="189793" y="245898"/>
                  </a:lnTo>
                  <a:lnTo>
                    <a:pt x="155877" y="243032"/>
                  </a:lnTo>
                  <a:lnTo>
                    <a:pt x="112622" y="215445"/>
                  </a:lnTo>
                  <a:lnTo>
                    <a:pt x="95660" y="180188"/>
                  </a:lnTo>
                  <a:lnTo>
                    <a:pt x="93344" y="158254"/>
                  </a:lnTo>
                  <a:lnTo>
                    <a:pt x="93344" y="92456"/>
                  </a:lnTo>
                  <a:lnTo>
                    <a:pt x="0" y="92456"/>
                  </a:lnTo>
                </a:path>
              </a:pathLst>
            </a:custGeom>
            <a:ln w="4572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6" name="object 16"/>
            <p:cNvSpPr/>
            <p:nvPr/>
          </p:nvSpPr>
          <p:spPr>
            <a:xfrm>
              <a:off x="4033774" y="4445876"/>
              <a:ext cx="30480" cy="30480"/>
            </a:xfrm>
            <a:custGeom>
              <a:avLst/>
              <a:gdLst/>
              <a:ahLst/>
              <a:cxnLst/>
              <a:rect l="l" t="t" r="r" b="b"/>
              <a:pathLst>
                <a:path w="30479" h="30479">
                  <a:moveTo>
                    <a:pt x="22847" y="0"/>
                  </a:moveTo>
                  <a:lnTo>
                    <a:pt x="14604" y="0"/>
                  </a:lnTo>
                  <a:lnTo>
                    <a:pt x="7365" y="0"/>
                  </a:lnTo>
                  <a:lnTo>
                    <a:pt x="0" y="8254"/>
                  </a:lnTo>
                  <a:lnTo>
                    <a:pt x="0" y="23736"/>
                  </a:lnTo>
                  <a:lnTo>
                    <a:pt x="7365" y="30225"/>
                  </a:lnTo>
                  <a:lnTo>
                    <a:pt x="22847" y="30225"/>
                  </a:lnTo>
                  <a:lnTo>
                    <a:pt x="30225" y="23736"/>
                  </a:lnTo>
                  <a:lnTo>
                    <a:pt x="30225" y="8254"/>
                  </a:lnTo>
                  <a:lnTo>
                    <a:pt x="22847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7" name="object 17"/>
            <p:cNvSpPr/>
            <p:nvPr/>
          </p:nvSpPr>
          <p:spPr>
            <a:xfrm>
              <a:off x="4033774" y="4445876"/>
              <a:ext cx="30480" cy="30480"/>
            </a:xfrm>
            <a:custGeom>
              <a:avLst/>
              <a:gdLst/>
              <a:ahLst/>
              <a:cxnLst/>
              <a:rect l="l" t="t" r="r" b="b"/>
              <a:pathLst>
                <a:path w="30479" h="30479">
                  <a:moveTo>
                    <a:pt x="14604" y="0"/>
                  </a:moveTo>
                  <a:lnTo>
                    <a:pt x="22847" y="0"/>
                  </a:lnTo>
                  <a:lnTo>
                    <a:pt x="30225" y="8254"/>
                  </a:lnTo>
                  <a:lnTo>
                    <a:pt x="30225" y="15493"/>
                  </a:lnTo>
                  <a:lnTo>
                    <a:pt x="30225" y="23736"/>
                  </a:lnTo>
                  <a:lnTo>
                    <a:pt x="22847" y="30225"/>
                  </a:lnTo>
                  <a:lnTo>
                    <a:pt x="14604" y="30225"/>
                  </a:lnTo>
                  <a:lnTo>
                    <a:pt x="7365" y="30225"/>
                  </a:lnTo>
                  <a:lnTo>
                    <a:pt x="0" y="23736"/>
                  </a:lnTo>
                  <a:lnTo>
                    <a:pt x="0" y="15493"/>
                  </a:lnTo>
                  <a:lnTo>
                    <a:pt x="0" y="8254"/>
                  </a:lnTo>
                  <a:lnTo>
                    <a:pt x="7365" y="0"/>
                  </a:lnTo>
                  <a:lnTo>
                    <a:pt x="14604" y="0"/>
                  </a:lnTo>
                  <a:close/>
                </a:path>
              </a:pathLst>
            </a:custGeom>
            <a:ln w="4572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8" name="object 18"/>
            <p:cNvSpPr/>
            <p:nvPr/>
          </p:nvSpPr>
          <p:spPr>
            <a:xfrm>
              <a:off x="2918193" y="4446765"/>
              <a:ext cx="30480" cy="30480"/>
            </a:xfrm>
            <a:custGeom>
              <a:avLst/>
              <a:gdLst/>
              <a:ahLst/>
              <a:cxnLst/>
              <a:rect l="l" t="t" r="r" b="b"/>
              <a:pathLst>
                <a:path w="30480" h="30479">
                  <a:moveTo>
                    <a:pt x="22860" y="0"/>
                  </a:moveTo>
                  <a:lnTo>
                    <a:pt x="14605" y="0"/>
                  </a:lnTo>
                  <a:lnTo>
                    <a:pt x="7366" y="0"/>
                  </a:lnTo>
                  <a:lnTo>
                    <a:pt x="0" y="8254"/>
                  </a:lnTo>
                  <a:lnTo>
                    <a:pt x="0" y="23749"/>
                  </a:lnTo>
                  <a:lnTo>
                    <a:pt x="7366" y="30213"/>
                  </a:lnTo>
                  <a:lnTo>
                    <a:pt x="22860" y="30213"/>
                  </a:lnTo>
                  <a:lnTo>
                    <a:pt x="30225" y="23749"/>
                  </a:lnTo>
                  <a:lnTo>
                    <a:pt x="30225" y="8254"/>
                  </a:lnTo>
                  <a:lnTo>
                    <a:pt x="22860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9" name="object 19"/>
            <p:cNvSpPr/>
            <p:nvPr/>
          </p:nvSpPr>
          <p:spPr>
            <a:xfrm>
              <a:off x="2918193" y="4446765"/>
              <a:ext cx="30480" cy="30480"/>
            </a:xfrm>
            <a:custGeom>
              <a:avLst/>
              <a:gdLst/>
              <a:ahLst/>
              <a:cxnLst/>
              <a:rect l="l" t="t" r="r" b="b"/>
              <a:pathLst>
                <a:path w="30480" h="30479">
                  <a:moveTo>
                    <a:pt x="14605" y="0"/>
                  </a:moveTo>
                  <a:lnTo>
                    <a:pt x="22860" y="0"/>
                  </a:lnTo>
                  <a:lnTo>
                    <a:pt x="30225" y="8254"/>
                  </a:lnTo>
                  <a:lnTo>
                    <a:pt x="30225" y="15621"/>
                  </a:lnTo>
                  <a:lnTo>
                    <a:pt x="30225" y="23749"/>
                  </a:lnTo>
                  <a:lnTo>
                    <a:pt x="22860" y="30213"/>
                  </a:lnTo>
                  <a:lnTo>
                    <a:pt x="14605" y="30213"/>
                  </a:lnTo>
                  <a:lnTo>
                    <a:pt x="7366" y="30213"/>
                  </a:lnTo>
                  <a:lnTo>
                    <a:pt x="0" y="23749"/>
                  </a:lnTo>
                  <a:lnTo>
                    <a:pt x="0" y="15621"/>
                  </a:lnTo>
                  <a:lnTo>
                    <a:pt x="0" y="8254"/>
                  </a:lnTo>
                  <a:lnTo>
                    <a:pt x="7366" y="0"/>
                  </a:lnTo>
                  <a:lnTo>
                    <a:pt x="14605" y="0"/>
                  </a:lnTo>
                  <a:close/>
                </a:path>
              </a:pathLst>
            </a:custGeom>
            <a:ln w="4572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20" name="object 20"/>
          <p:cNvGrpSpPr/>
          <p:nvPr/>
        </p:nvGrpSpPr>
        <p:grpSpPr>
          <a:xfrm>
            <a:off x="9642971" y="5412842"/>
            <a:ext cx="34925" cy="34925"/>
            <a:chOff x="4588370" y="5412841"/>
            <a:chExt cx="34925" cy="34925"/>
          </a:xfrm>
        </p:grpSpPr>
        <p:sp>
          <p:nvSpPr>
            <p:cNvPr id="21" name="object 21"/>
            <p:cNvSpPr/>
            <p:nvPr/>
          </p:nvSpPr>
          <p:spPr>
            <a:xfrm>
              <a:off x="4590656" y="5415127"/>
              <a:ext cx="30480" cy="30480"/>
            </a:xfrm>
            <a:custGeom>
              <a:avLst/>
              <a:gdLst/>
              <a:ahLst/>
              <a:cxnLst/>
              <a:rect l="l" t="t" r="r" b="b"/>
              <a:pathLst>
                <a:path w="30479" h="30479">
                  <a:moveTo>
                    <a:pt x="22860" y="0"/>
                  </a:moveTo>
                  <a:lnTo>
                    <a:pt x="14617" y="0"/>
                  </a:lnTo>
                  <a:lnTo>
                    <a:pt x="7238" y="0"/>
                  </a:lnTo>
                  <a:lnTo>
                    <a:pt x="0" y="8267"/>
                  </a:lnTo>
                  <a:lnTo>
                    <a:pt x="0" y="23761"/>
                  </a:lnTo>
                  <a:lnTo>
                    <a:pt x="7238" y="30225"/>
                  </a:lnTo>
                  <a:lnTo>
                    <a:pt x="22860" y="30225"/>
                  </a:lnTo>
                  <a:lnTo>
                    <a:pt x="30099" y="23761"/>
                  </a:lnTo>
                  <a:lnTo>
                    <a:pt x="30099" y="8267"/>
                  </a:lnTo>
                  <a:lnTo>
                    <a:pt x="22860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2" name="object 22"/>
            <p:cNvSpPr/>
            <p:nvPr/>
          </p:nvSpPr>
          <p:spPr>
            <a:xfrm>
              <a:off x="4590656" y="5415127"/>
              <a:ext cx="30480" cy="30480"/>
            </a:xfrm>
            <a:custGeom>
              <a:avLst/>
              <a:gdLst/>
              <a:ahLst/>
              <a:cxnLst/>
              <a:rect l="l" t="t" r="r" b="b"/>
              <a:pathLst>
                <a:path w="30479" h="30479">
                  <a:moveTo>
                    <a:pt x="14617" y="0"/>
                  </a:moveTo>
                  <a:lnTo>
                    <a:pt x="22860" y="0"/>
                  </a:lnTo>
                  <a:lnTo>
                    <a:pt x="30099" y="8267"/>
                  </a:lnTo>
                  <a:lnTo>
                    <a:pt x="30099" y="15506"/>
                  </a:lnTo>
                  <a:lnTo>
                    <a:pt x="30099" y="23761"/>
                  </a:lnTo>
                  <a:lnTo>
                    <a:pt x="22860" y="30225"/>
                  </a:lnTo>
                  <a:lnTo>
                    <a:pt x="14617" y="30225"/>
                  </a:lnTo>
                  <a:lnTo>
                    <a:pt x="7238" y="30225"/>
                  </a:lnTo>
                  <a:lnTo>
                    <a:pt x="0" y="23761"/>
                  </a:lnTo>
                  <a:lnTo>
                    <a:pt x="0" y="15506"/>
                  </a:lnTo>
                  <a:lnTo>
                    <a:pt x="0" y="8267"/>
                  </a:lnTo>
                  <a:lnTo>
                    <a:pt x="7238" y="0"/>
                  </a:lnTo>
                  <a:lnTo>
                    <a:pt x="14617" y="0"/>
                  </a:lnTo>
                  <a:close/>
                </a:path>
              </a:pathLst>
            </a:custGeom>
            <a:ln w="4572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23" name="object 23"/>
          <p:cNvGrpSpPr/>
          <p:nvPr/>
        </p:nvGrpSpPr>
        <p:grpSpPr>
          <a:xfrm>
            <a:off x="7986015" y="2601964"/>
            <a:ext cx="3744595" cy="1863725"/>
            <a:chOff x="2931414" y="2601963"/>
            <a:chExt cx="3744595" cy="1863725"/>
          </a:xfrm>
        </p:grpSpPr>
        <p:sp>
          <p:nvSpPr>
            <p:cNvPr id="24" name="object 24"/>
            <p:cNvSpPr/>
            <p:nvPr/>
          </p:nvSpPr>
          <p:spPr>
            <a:xfrm>
              <a:off x="4594352" y="3482060"/>
              <a:ext cx="30480" cy="30480"/>
            </a:xfrm>
            <a:custGeom>
              <a:avLst/>
              <a:gdLst/>
              <a:ahLst/>
              <a:cxnLst/>
              <a:rect l="l" t="t" r="r" b="b"/>
              <a:pathLst>
                <a:path w="30479" h="30479">
                  <a:moveTo>
                    <a:pt x="22847" y="0"/>
                  </a:moveTo>
                  <a:lnTo>
                    <a:pt x="14592" y="0"/>
                  </a:lnTo>
                  <a:lnTo>
                    <a:pt x="7226" y="0"/>
                  </a:lnTo>
                  <a:lnTo>
                    <a:pt x="0" y="8267"/>
                  </a:lnTo>
                  <a:lnTo>
                    <a:pt x="0" y="23749"/>
                  </a:lnTo>
                  <a:lnTo>
                    <a:pt x="7226" y="30238"/>
                  </a:lnTo>
                  <a:lnTo>
                    <a:pt x="22847" y="30238"/>
                  </a:lnTo>
                  <a:lnTo>
                    <a:pt x="30086" y="23749"/>
                  </a:lnTo>
                  <a:lnTo>
                    <a:pt x="30086" y="8267"/>
                  </a:lnTo>
                  <a:lnTo>
                    <a:pt x="22847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5" name="object 25"/>
            <p:cNvSpPr/>
            <p:nvPr/>
          </p:nvSpPr>
          <p:spPr>
            <a:xfrm>
              <a:off x="2933700" y="2604249"/>
              <a:ext cx="3740150" cy="1859280"/>
            </a:xfrm>
            <a:custGeom>
              <a:avLst/>
              <a:gdLst/>
              <a:ahLst/>
              <a:cxnLst/>
              <a:rect l="l" t="t" r="r" b="b"/>
              <a:pathLst>
                <a:path w="3740150" h="1859279">
                  <a:moveTo>
                    <a:pt x="1675244" y="877811"/>
                  </a:moveTo>
                  <a:lnTo>
                    <a:pt x="1683499" y="877811"/>
                  </a:lnTo>
                  <a:lnTo>
                    <a:pt x="1690738" y="886078"/>
                  </a:lnTo>
                  <a:lnTo>
                    <a:pt x="1690738" y="893445"/>
                  </a:lnTo>
                  <a:lnTo>
                    <a:pt x="1690738" y="901560"/>
                  </a:lnTo>
                  <a:lnTo>
                    <a:pt x="1683499" y="908050"/>
                  </a:lnTo>
                  <a:lnTo>
                    <a:pt x="1675244" y="908050"/>
                  </a:lnTo>
                  <a:lnTo>
                    <a:pt x="1667878" y="908050"/>
                  </a:lnTo>
                  <a:lnTo>
                    <a:pt x="1660652" y="901560"/>
                  </a:lnTo>
                  <a:lnTo>
                    <a:pt x="1660652" y="893445"/>
                  </a:lnTo>
                  <a:lnTo>
                    <a:pt x="1660652" y="886078"/>
                  </a:lnTo>
                  <a:lnTo>
                    <a:pt x="1667878" y="877811"/>
                  </a:lnTo>
                  <a:lnTo>
                    <a:pt x="1675244" y="877811"/>
                  </a:lnTo>
                  <a:close/>
                </a:path>
                <a:path w="3740150" h="1859279">
                  <a:moveTo>
                    <a:pt x="0" y="1859013"/>
                  </a:moveTo>
                  <a:lnTo>
                    <a:pt x="0" y="0"/>
                  </a:lnTo>
                  <a:lnTo>
                    <a:pt x="3739896" y="0"/>
                  </a:lnTo>
                </a:path>
              </a:pathLst>
            </a:custGeom>
            <a:ln w="4572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26" name="object 26"/>
          <p:cNvSpPr/>
          <p:nvPr/>
        </p:nvSpPr>
        <p:spPr>
          <a:xfrm>
            <a:off x="9665322" y="5429746"/>
            <a:ext cx="2063114" cy="1905"/>
          </a:xfrm>
          <a:custGeom>
            <a:avLst/>
            <a:gdLst/>
            <a:ahLst/>
            <a:cxnLst/>
            <a:rect l="l" t="t" r="r" b="b"/>
            <a:pathLst>
              <a:path w="2063115" h="1904">
                <a:moveTo>
                  <a:pt x="0" y="1892"/>
                </a:moveTo>
                <a:lnTo>
                  <a:pt x="2062873" y="0"/>
                </a:lnTo>
              </a:path>
            </a:pathLst>
          </a:custGeom>
          <a:ln w="4572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7" name="object 27"/>
          <p:cNvSpPr/>
          <p:nvPr/>
        </p:nvSpPr>
        <p:spPr>
          <a:xfrm>
            <a:off x="9665322" y="3495776"/>
            <a:ext cx="1301750" cy="2540"/>
          </a:xfrm>
          <a:custGeom>
            <a:avLst/>
            <a:gdLst/>
            <a:ahLst/>
            <a:cxnLst/>
            <a:rect l="l" t="t" r="r" b="b"/>
            <a:pathLst>
              <a:path w="1301750" h="2539">
                <a:moveTo>
                  <a:pt x="0" y="1917"/>
                </a:moveTo>
                <a:lnTo>
                  <a:pt x="1301242" y="0"/>
                </a:lnTo>
              </a:path>
            </a:pathLst>
          </a:custGeom>
          <a:ln w="4572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8" name="object 28"/>
          <p:cNvSpPr/>
          <p:nvPr/>
        </p:nvSpPr>
        <p:spPr>
          <a:xfrm>
            <a:off x="9114029" y="4459593"/>
            <a:ext cx="1301115" cy="1905"/>
          </a:xfrm>
          <a:custGeom>
            <a:avLst/>
            <a:gdLst/>
            <a:ahLst/>
            <a:cxnLst/>
            <a:rect l="l" t="t" r="r" b="b"/>
            <a:pathLst>
              <a:path w="1301114" h="1904">
                <a:moveTo>
                  <a:pt x="0" y="1777"/>
                </a:moveTo>
                <a:lnTo>
                  <a:pt x="1301102" y="0"/>
                </a:lnTo>
              </a:path>
            </a:pathLst>
          </a:custGeom>
          <a:ln w="4572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grpSp>
        <p:nvGrpSpPr>
          <p:cNvPr id="29" name="object 29"/>
          <p:cNvGrpSpPr/>
          <p:nvPr/>
        </p:nvGrpSpPr>
        <p:grpSpPr>
          <a:xfrm>
            <a:off x="10838409" y="3510661"/>
            <a:ext cx="46355" cy="866775"/>
            <a:chOff x="5783808" y="3510660"/>
            <a:chExt cx="46355" cy="866775"/>
          </a:xfrm>
        </p:grpSpPr>
        <p:sp>
          <p:nvSpPr>
            <p:cNvPr id="30" name="object 30"/>
            <p:cNvSpPr/>
            <p:nvPr/>
          </p:nvSpPr>
          <p:spPr>
            <a:xfrm>
              <a:off x="5806820" y="3572624"/>
              <a:ext cx="0" cy="804545"/>
            </a:xfrm>
            <a:custGeom>
              <a:avLst/>
              <a:gdLst/>
              <a:ahLst/>
              <a:cxnLst/>
              <a:rect l="l" t="t" r="r" b="b"/>
              <a:pathLst>
                <a:path h="804545">
                  <a:moveTo>
                    <a:pt x="0" y="0"/>
                  </a:moveTo>
                  <a:lnTo>
                    <a:pt x="0" y="804430"/>
                  </a:lnTo>
                </a:path>
              </a:pathLst>
            </a:custGeom>
            <a:ln w="9144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1" name="object 31"/>
            <p:cNvSpPr/>
            <p:nvPr/>
          </p:nvSpPr>
          <p:spPr>
            <a:xfrm>
              <a:off x="5783808" y="3510660"/>
              <a:ext cx="46355" cy="77470"/>
            </a:xfrm>
            <a:custGeom>
              <a:avLst/>
              <a:gdLst/>
              <a:ahLst/>
              <a:cxnLst/>
              <a:rect l="l" t="t" r="r" b="b"/>
              <a:pathLst>
                <a:path w="46354" h="77470">
                  <a:moveTo>
                    <a:pt x="23063" y="0"/>
                  </a:moveTo>
                  <a:lnTo>
                    <a:pt x="13639" y="40360"/>
                  </a:lnTo>
                  <a:lnTo>
                    <a:pt x="0" y="77444"/>
                  </a:lnTo>
                  <a:lnTo>
                    <a:pt x="46126" y="77444"/>
                  </a:lnTo>
                  <a:lnTo>
                    <a:pt x="32486" y="40360"/>
                  </a:lnTo>
                  <a:lnTo>
                    <a:pt x="24351" y="8045"/>
                  </a:lnTo>
                  <a:lnTo>
                    <a:pt x="23063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32" name="object 32"/>
          <p:cNvGrpSpPr/>
          <p:nvPr/>
        </p:nvGrpSpPr>
        <p:grpSpPr>
          <a:xfrm>
            <a:off x="10427818" y="2620290"/>
            <a:ext cx="46355" cy="360045"/>
            <a:chOff x="5373217" y="2620289"/>
            <a:chExt cx="46355" cy="360045"/>
          </a:xfrm>
        </p:grpSpPr>
        <p:sp>
          <p:nvSpPr>
            <p:cNvPr id="33" name="object 33"/>
            <p:cNvSpPr/>
            <p:nvPr/>
          </p:nvSpPr>
          <p:spPr>
            <a:xfrm>
              <a:off x="5396230" y="2682252"/>
              <a:ext cx="0" cy="298450"/>
            </a:xfrm>
            <a:custGeom>
              <a:avLst/>
              <a:gdLst/>
              <a:ahLst/>
              <a:cxnLst/>
              <a:rect l="l" t="t" r="r" b="b"/>
              <a:pathLst>
                <a:path h="298450">
                  <a:moveTo>
                    <a:pt x="0" y="0"/>
                  </a:moveTo>
                  <a:lnTo>
                    <a:pt x="0" y="297853"/>
                  </a:lnTo>
                </a:path>
              </a:pathLst>
            </a:custGeom>
            <a:ln w="9144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4" name="object 34"/>
            <p:cNvSpPr/>
            <p:nvPr/>
          </p:nvSpPr>
          <p:spPr>
            <a:xfrm>
              <a:off x="5373217" y="2620289"/>
              <a:ext cx="46355" cy="77470"/>
            </a:xfrm>
            <a:custGeom>
              <a:avLst/>
              <a:gdLst/>
              <a:ahLst/>
              <a:cxnLst/>
              <a:rect l="l" t="t" r="r" b="b"/>
              <a:pathLst>
                <a:path w="46354" h="77469">
                  <a:moveTo>
                    <a:pt x="23063" y="0"/>
                  </a:moveTo>
                  <a:lnTo>
                    <a:pt x="13639" y="40373"/>
                  </a:lnTo>
                  <a:lnTo>
                    <a:pt x="0" y="77444"/>
                  </a:lnTo>
                  <a:lnTo>
                    <a:pt x="46126" y="77444"/>
                  </a:lnTo>
                  <a:lnTo>
                    <a:pt x="32486" y="40373"/>
                  </a:lnTo>
                  <a:lnTo>
                    <a:pt x="24346" y="8046"/>
                  </a:lnTo>
                  <a:lnTo>
                    <a:pt x="23063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35" name="object 35"/>
          <p:cNvGrpSpPr/>
          <p:nvPr/>
        </p:nvGrpSpPr>
        <p:grpSpPr>
          <a:xfrm>
            <a:off x="9753944" y="2618358"/>
            <a:ext cx="46355" cy="519430"/>
            <a:chOff x="4699343" y="2618358"/>
            <a:chExt cx="46355" cy="519430"/>
          </a:xfrm>
        </p:grpSpPr>
        <p:sp>
          <p:nvSpPr>
            <p:cNvPr id="36" name="object 36"/>
            <p:cNvSpPr/>
            <p:nvPr/>
          </p:nvSpPr>
          <p:spPr>
            <a:xfrm>
              <a:off x="4722355" y="2680322"/>
              <a:ext cx="0" cy="457200"/>
            </a:xfrm>
            <a:custGeom>
              <a:avLst/>
              <a:gdLst/>
              <a:ahLst/>
              <a:cxnLst/>
              <a:rect l="l" t="t" r="r" b="b"/>
              <a:pathLst>
                <a:path h="457200">
                  <a:moveTo>
                    <a:pt x="0" y="0"/>
                  </a:moveTo>
                  <a:lnTo>
                    <a:pt x="0" y="457047"/>
                  </a:lnTo>
                </a:path>
              </a:pathLst>
            </a:custGeom>
            <a:ln w="9144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7" name="object 37"/>
            <p:cNvSpPr/>
            <p:nvPr/>
          </p:nvSpPr>
          <p:spPr>
            <a:xfrm>
              <a:off x="4699343" y="2618358"/>
              <a:ext cx="46355" cy="77470"/>
            </a:xfrm>
            <a:custGeom>
              <a:avLst/>
              <a:gdLst/>
              <a:ahLst/>
              <a:cxnLst/>
              <a:rect l="l" t="t" r="r" b="b"/>
              <a:pathLst>
                <a:path w="46354" h="77469">
                  <a:moveTo>
                    <a:pt x="23063" y="0"/>
                  </a:moveTo>
                  <a:lnTo>
                    <a:pt x="13639" y="40373"/>
                  </a:lnTo>
                  <a:lnTo>
                    <a:pt x="0" y="77444"/>
                  </a:lnTo>
                  <a:lnTo>
                    <a:pt x="46126" y="77444"/>
                  </a:lnTo>
                  <a:lnTo>
                    <a:pt x="32486" y="40373"/>
                  </a:lnTo>
                  <a:lnTo>
                    <a:pt x="24351" y="8051"/>
                  </a:lnTo>
                  <a:lnTo>
                    <a:pt x="23063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38" name="object 38"/>
          <p:cNvGrpSpPr/>
          <p:nvPr/>
        </p:nvGrpSpPr>
        <p:grpSpPr>
          <a:xfrm>
            <a:off x="10427704" y="3115424"/>
            <a:ext cx="46355" cy="326390"/>
            <a:chOff x="5373103" y="3115424"/>
            <a:chExt cx="46355" cy="326390"/>
          </a:xfrm>
        </p:grpSpPr>
        <p:sp>
          <p:nvSpPr>
            <p:cNvPr id="39" name="object 39"/>
            <p:cNvSpPr/>
            <p:nvPr/>
          </p:nvSpPr>
          <p:spPr>
            <a:xfrm>
              <a:off x="5396230" y="3115424"/>
              <a:ext cx="0" cy="264795"/>
            </a:xfrm>
            <a:custGeom>
              <a:avLst/>
              <a:gdLst/>
              <a:ahLst/>
              <a:cxnLst/>
              <a:rect l="l" t="t" r="r" b="b"/>
              <a:pathLst>
                <a:path h="264795">
                  <a:moveTo>
                    <a:pt x="0" y="264287"/>
                  </a:moveTo>
                  <a:lnTo>
                    <a:pt x="0" y="0"/>
                  </a:lnTo>
                </a:path>
              </a:pathLst>
            </a:custGeom>
            <a:ln w="9144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0" name="object 40"/>
            <p:cNvSpPr/>
            <p:nvPr/>
          </p:nvSpPr>
          <p:spPr>
            <a:xfrm>
              <a:off x="5373103" y="3364230"/>
              <a:ext cx="46355" cy="77470"/>
            </a:xfrm>
            <a:custGeom>
              <a:avLst/>
              <a:gdLst/>
              <a:ahLst/>
              <a:cxnLst/>
              <a:rect l="l" t="t" r="r" b="b"/>
              <a:pathLst>
                <a:path w="46354" h="77470">
                  <a:moveTo>
                    <a:pt x="46126" y="0"/>
                  </a:moveTo>
                  <a:lnTo>
                    <a:pt x="0" y="0"/>
                  </a:lnTo>
                  <a:lnTo>
                    <a:pt x="2368" y="5499"/>
                  </a:lnTo>
                  <a:lnTo>
                    <a:pt x="5892" y="14497"/>
                  </a:lnTo>
                  <a:lnTo>
                    <a:pt x="19745" y="59758"/>
                  </a:lnTo>
                  <a:lnTo>
                    <a:pt x="23075" y="77444"/>
                  </a:lnTo>
                  <a:lnTo>
                    <a:pt x="24364" y="69398"/>
                  </a:lnTo>
                  <a:lnTo>
                    <a:pt x="35867" y="26608"/>
                  </a:lnTo>
                  <a:lnTo>
                    <a:pt x="39198" y="17416"/>
                  </a:lnTo>
                  <a:lnTo>
                    <a:pt x="46126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41" name="object 41"/>
          <p:cNvGrpSpPr/>
          <p:nvPr/>
        </p:nvGrpSpPr>
        <p:grpSpPr>
          <a:xfrm>
            <a:off x="10838308" y="4548161"/>
            <a:ext cx="46355" cy="868044"/>
            <a:chOff x="5783707" y="4548161"/>
            <a:chExt cx="46355" cy="868044"/>
          </a:xfrm>
        </p:grpSpPr>
        <p:sp>
          <p:nvSpPr>
            <p:cNvPr id="42" name="object 42"/>
            <p:cNvSpPr/>
            <p:nvPr/>
          </p:nvSpPr>
          <p:spPr>
            <a:xfrm>
              <a:off x="5806821" y="4548161"/>
              <a:ext cx="0" cy="805815"/>
            </a:xfrm>
            <a:custGeom>
              <a:avLst/>
              <a:gdLst/>
              <a:ahLst/>
              <a:cxnLst/>
              <a:rect l="l" t="t" r="r" b="b"/>
              <a:pathLst>
                <a:path h="805814">
                  <a:moveTo>
                    <a:pt x="0" y="805459"/>
                  </a:moveTo>
                  <a:lnTo>
                    <a:pt x="0" y="0"/>
                  </a:lnTo>
                </a:path>
              </a:pathLst>
            </a:custGeom>
            <a:ln w="9144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3" name="object 43"/>
            <p:cNvSpPr/>
            <p:nvPr/>
          </p:nvSpPr>
          <p:spPr>
            <a:xfrm>
              <a:off x="5783707" y="5338140"/>
              <a:ext cx="46355" cy="77470"/>
            </a:xfrm>
            <a:custGeom>
              <a:avLst/>
              <a:gdLst/>
              <a:ahLst/>
              <a:cxnLst/>
              <a:rect l="l" t="t" r="r" b="b"/>
              <a:pathLst>
                <a:path w="46354" h="77470">
                  <a:moveTo>
                    <a:pt x="46113" y="0"/>
                  </a:moveTo>
                  <a:lnTo>
                    <a:pt x="0" y="0"/>
                  </a:lnTo>
                  <a:lnTo>
                    <a:pt x="2361" y="5497"/>
                  </a:lnTo>
                  <a:lnTo>
                    <a:pt x="5881" y="14492"/>
                  </a:lnTo>
                  <a:lnTo>
                    <a:pt x="19737" y="59758"/>
                  </a:lnTo>
                  <a:lnTo>
                    <a:pt x="23063" y="77444"/>
                  </a:lnTo>
                  <a:lnTo>
                    <a:pt x="24351" y="69398"/>
                  </a:lnTo>
                  <a:lnTo>
                    <a:pt x="35862" y="26603"/>
                  </a:lnTo>
                  <a:lnTo>
                    <a:pt x="39195" y="17411"/>
                  </a:lnTo>
                  <a:lnTo>
                    <a:pt x="46113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44" name="object 44"/>
          <p:cNvGrpSpPr/>
          <p:nvPr/>
        </p:nvGrpSpPr>
        <p:grpSpPr>
          <a:xfrm>
            <a:off x="9753842" y="3330308"/>
            <a:ext cx="46355" cy="1122680"/>
            <a:chOff x="4699241" y="3330308"/>
            <a:chExt cx="46355" cy="1122680"/>
          </a:xfrm>
        </p:grpSpPr>
        <p:sp>
          <p:nvSpPr>
            <p:cNvPr id="45" name="object 45"/>
            <p:cNvSpPr/>
            <p:nvPr/>
          </p:nvSpPr>
          <p:spPr>
            <a:xfrm>
              <a:off x="4722355" y="3330308"/>
              <a:ext cx="0" cy="1061085"/>
            </a:xfrm>
            <a:custGeom>
              <a:avLst/>
              <a:gdLst/>
              <a:ahLst/>
              <a:cxnLst/>
              <a:rect l="l" t="t" r="r" b="b"/>
              <a:pathLst>
                <a:path h="1061085">
                  <a:moveTo>
                    <a:pt x="0" y="1060576"/>
                  </a:moveTo>
                  <a:lnTo>
                    <a:pt x="0" y="0"/>
                  </a:lnTo>
                </a:path>
              </a:pathLst>
            </a:custGeom>
            <a:ln w="9144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6" name="object 46"/>
            <p:cNvSpPr/>
            <p:nvPr/>
          </p:nvSpPr>
          <p:spPr>
            <a:xfrm>
              <a:off x="4699241" y="4375404"/>
              <a:ext cx="46355" cy="77470"/>
            </a:xfrm>
            <a:custGeom>
              <a:avLst/>
              <a:gdLst/>
              <a:ahLst/>
              <a:cxnLst/>
              <a:rect l="l" t="t" r="r" b="b"/>
              <a:pathLst>
                <a:path w="46354" h="77470">
                  <a:moveTo>
                    <a:pt x="46126" y="0"/>
                  </a:moveTo>
                  <a:lnTo>
                    <a:pt x="0" y="0"/>
                  </a:lnTo>
                  <a:lnTo>
                    <a:pt x="2363" y="5499"/>
                  </a:lnTo>
                  <a:lnTo>
                    <a:pt x="5886" y="14497"/>
                  </a:lnTo>
                  <a:lnTo>
                    <a:pt x="19742" y="59763"/>
                  </a:lnTo>
                  <a:lnTo>
                    <a:pt x="23063" y="77444"/>
                  </a:lnTo>
                  <a:lnTo>
                    <a:pt x="24353" y="69400"/>
                  </a:lnTo>
                  <a:lnTo>
                    <a:pt x="35862" y="26608"/>
                  </a:lnTo>
                  <a:lnTo>
                    <a:pt x="39196" y="17416"/>
                  </a:lnTo>
                  <a:lnTo>
                    <a:pt x="46126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47" name="object 47"/>
          <p:cNvGrpSpPr/>
          <p:nvPr/>
        </p:nvGrpSpPr>
        <p:grpSpPr>
          <a:xfrm>
            <a:off x="10119716" y="3500348"/>
            <a:ext cx="46355" cy="384810"/>
            <a:chOff x="5065115" y="3500348"/>
            <a:chExt cx="46355" cy="384810"/>
          </a:xfrm>
        </p:grpSpPr>
        <p:sp>
          <p:nvSpPr>
            <p:cNvPr id="48" name="object 48"/>
            <p:cNvSpPr/>
            <p:nvPr/>
          </p:nvSpPr>
          <p:spPr>
            <a:xfrm>
              <a:off x="5088128" y="3562312"/>
              <a:ext cx="0" cy="322580"/>
            </a:xfrm>
            <a:custGeom>
              <a:avLst/>
              <a:gdLst/>
              <a:ahLst/>
              <a:cxnLst/>
              <a:rect l="l" t="t" r="r" b="b"/>
              <a:pathLst>
                <a:path h="322579">
                  <a:moveTo>
                    <a:pt x="0" y="0"/>
                  </a:moveTo>
                  <a:lnTo>
                    <a:pt x="0" y="322275"/>
                  </a:lnTo>
                </a:path>
              </a:pathLst>
            </a:custGeom>
            <a:ln w="9144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9" name="object 49"/>
            <p:cNvSpPr/>
            <p:nvPr/>
          </p:nvSpPr>
          <p:spPr>
            <a:xfrm>
              <a:off x="5065115" y="3500348"/>
              <a:ext cx="46355" cy="77470"/>
            </a:xfrm>
            <a:custGeom>
              <a:avLst/>
              <a:gdLst/>
              <a:ahLst/>
              <a:cxnLst/>
              <a:rect l="l" t="t" r="r" b="b"/>
              <a:pathLst>
                <a:path w="46354" h="77470">
                  <a:moveTo>
                    <a:pt x="23063" y="0"/>
                  </a:moveTo>
                  <a:lnTo>
                    <a:pt x="13639" y="40373"/>
                  </a:lnTo>
                  <a:lnTo>
                    <a:pt x="0" y="77444"/>
                  </a:lnTo>
                  <a:lnTo>
                    <a:pt x="46126" y="77444"/>
                  </a:lnTo>
                  <a:lnTo>
                    <a:pt x="32486" y="40373"/>
                  </a:lnTo>
                  <a:lnTo>
                    <a:pt x="24351" y="8046"/>
                  </a:lnTo>
                  <a:lnTo>
                    <a:pt x="23063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50" name="object 50"/>
          <p:cNvGrpSpPr/>
          <p:nvPr/>
        </p:nvGrpSpPr>
        <p:grpSpPr>
          <a:xfrm>
            <a:off x="10119615" y="4060940"/>
            <a:ext cx="46355" cy="380365"/>
            <a:chOff x="5065014" y="4060939"/>
            <a:chExt cx="46355" cy="380365"/>
          </a:xfrm>
        </p:grpSpPr>
        <p:sp>
          <p:nvSpPr>
            <p:cNvPr id="51" name="object 51"/>
            <p:cNvSpPr/>
            <p:nvPr/>
          </p:nvSpPr>
          <p:spPr>
            <a:xfrm>
              <a:off x="5088128" y="4060939"/>
              <a:ext cx="0" cy="318770"/>
            </a:xfrm>
            <a:custGeom>
              <a:avLst/>
              <a:gdLst/>
              <a:ahLst/>
              <a:cxnLst/>
              <a:rect l="l" t="t" r="r" b="b"/>
              <a:pathLst>
                <a:path h="318770">
                  <a:moveTo>
                    <a:pt x="0" y="318236"/>
                  </a:moveTo>
                  <a:lnTo>
                    <a:pt x="0" y="0"/>
                  </a:lnTo>
                </a:path>
              </a:pathLst>
            </a:custGeom>
            <a:ln w="9144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2" name="object 52"/>
            <p:cNvSpPr/>
            <p:nvPr/>
          </p:nvSpPr>
          <p:spPr>
            <a:xfrm>
              <a:off x="5065014" y="4363694"/>
              <a:ext cx="46355" cy="77470"/>
            </a:xfrm>
            <a:custGeom>
              <a:avLst/>
              <a:gdLst/>
              <a:ahLst/>
              <a:cxnLst/>
              <a:rect l="l" t="t" r="r" b="b"/>
              <a:pathLst>
                <a:path w="46354" h="77470">
                  <a:moveTo>
                    <a:pt x="46126" y="0"/>
                  </a:moveTo>
                  <a:lnTo>
                    <a:pt x="0" y="0"/>
                  </a:lnTo>
                  <a:lnTo>
                    <a:pt x="2363" y="5499"/>
                  </a:lnTo>
                  <a:lnTo>
                    <a:pt x="5886" y="14497"/>
                  </a:lnTo>
                  <a:lnTo>
                    <a:pt x="19737" y="59763"/>
                  </a:lnTo>
                  <a:lnTo>
                    <a:pt x="23063" y="77444"/>
                  </a:lnTo>
                  <a:lnTo>
                    <a:pt x="24353" y="69400"/>
                  </a:lnTo>
                  <a:lnTo>
                    <a:pt x="35862" y="26608"/>
                  </a:lnTo>
                  <a:lnTo>
                    <a:pt x="39196" y="17416"/>
                  </a:lnTo>
                  <a:lnTo>
                    <a:pt x="46126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53" name="object 53"/>
          <p:cNvGrpSpPr/>
          <p:nvPr/>
        </p:nvGrpSpPr>
        <p:grpSpPr>
          <a:xfrm>
            <a:off x="10121482" y="4481829"/>
            <a:ext cx="46355" cy="386080"/>
            <a:chOff x="5066881" y="4481829"/>
            <a:chExt cx="46355" cy="386080"/>
          </a:xfrm>
        </p:grpSpPr>
        <p:sp>
          <p:nvSpPr>
            <p:cNvPr id="54" name="object 54"/>
            <p:cNvSpPr/>
            <p:nvPr/>
          </p:nvSpPr>
          <p:spPr>
            <a:xfrm>
              <a:off x="5089893" y="4543793"/>
              <a:ext cx="0" cy="323850"/>
            </a:xfrm>
            <a:custGeom>
              <a:avLst/>
              <a:gdLst/>
              <a:ahLst/>
              <a:cxnLst/>
              <a:rect l="l" t="t" r="r" b="b"/>
              <a:pathLst>
                <a:path h="323850">
                  <a:moveTo>
                    <a:pt x="0" y="0"/>
                  </a:moveTo>
                  <a:lnTo>
                    <a:pt x="0" y="323596"/>
                  </a:lnTo>
                </a:path>
              </a:pathLst>
            </a:custGeom>
            <a:ln w="9144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5" name="object 55"/>
            <p:cNvSpPr/>
            <p:nvPr/>
          </p:nvSpPr>
          <p:spPr>
            <a:xfrm>
              <a:off x="5066881" y="4481829"/>
              <a:ext cx="46355" cy="77470"/>
            </a:xfrm>
            <a:custGeom>
              <a:avLst/>
              <a:gdLst/>
              <a:ahLst/>
              <a:cxnLst/>
              <a:rect l="l" t="t" r="r" b="b"/>
              <a:pathLst>
                <a:path w="46354" h="77470">
                  <a:moveTo>
                    <a:pt x="23063" y="0"/>
                  </a:moveTo>
                  <a:lnTo>
                    <a:pt x="13627" y="40373"/>
                  </a:lnTo>
                  <a:lnTo>
                    <a:pt x="0" y="77444"/>
                  </a:lnTo>
                  <a:lnTo>
                    <a:pt x="46126" y="77444"/>
                  </a:lnTo>
                  <a:lnTo>
                    <a:pt x="32486" y="40373"/>
                  </a:lnTo>
                  <a:lnTo>
                    <a:pt x="24346" y="8044"/>
                  </a:lnTo>
                  <a:lnTo>
                    <a:pt x="23063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56" name="object 56"/>
          <p:cNvGrpSpPr/>
          <p:nvPr/>
        </p:nvGrpSpPr>
        <p:grpSpPr>
          <a:xfrm>
            <a:off x="10121367" y="5039119"/>
            <a:ext cx="46355" cy="380365"/>
            <a:chOff x="5066766" y="5039118"/>
            <a:chExt cx="46355" cy="380365"/>
          </a:xfrm>
        </p:grpSpPr>
        <p:sp>
          <p:nvSpPr>
            <p:cNvPr id="57" name="object 57"/>
            <p:cNvSpPr/>
            <p:nvPr/>
          </p:nvSpPr>
          <p:spPr>
            <a:xfrm>
              <a:off x="5089893" y="5039118"/>
              <a:ext cx="0" cy="318770"/>
            </a:xfrm>
            <a:custGeom>
              <a:avLst/>
              <a:gdLst/>
              <a:ahLst/>
              <a:cxnLst/>
              <a:rect l="l" t="t" r="r" b="b"/>
              <a:pathLst>
                <a:path h="318770">
                  <a:moveTo>
                    <a:pt x="0" y="318236"/>
                  </a:moveTo>
                  <a:lnTo>
                    <a:pt x="0" y="0"/>
                  </a:lnTo>
                </a:path>
              </a:pathLst>
            </a:custGeom>
            <a:ln w="9144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8" name="object 58"/>
            <p:cNvSpPr/>
            <p:nvPr/>
          </p:nvSpPr>
          <p:spPr>
            <a:xfrm>
              <a:off x="5066766" y="5341874"/>
              <a:ext cx="46355" cy="77470"/>
            </a:xfrm>
            <a:custGeom>
              <a:avLst/>
              <a:gdLst/>
              <a:ahLst/>
              <a:cxnLst/>
              <a:rect l="l" t="t" r="r" b="b"/>
              <a:pathLst>
                <a:path w="46354" h="77470">
                  <a:moveTo>
                    <a:pt x="46126" y="0"/>
                  </a:moveTo>
                  <a:lnTo>
                    <a:pt x="0" y="0"/>
                  </a:lnTo>
                  <a:lnTo>
                    <a:pt x="2363" y="5497"/>
                  </a:lnTo>
                  <a:lnTo>
                    <a:pt x="5888" y="14492"/>
                  </a:lnTo>
                  <a:lnTo>
                    <a:pt x="19745" y="59753"/>
                  </a:lnTo>
                  <a:lnTo>
                    <a:pt x="23075" y="77444"/>
                  </a:lnTo>
                  <a:lnTo>
                    <a:pt x="24364" y="69393"/>
                  </a:lnTo>
                  <a:lnTo>
                    <a:pt x="35867" y="26603"/>
                  </a:lnTo>
                  <a:lnTo>
                    <a:pt x="39198" y="17411"/>
                  </a:lnTo>
                  <a:lnTo>
                    <a:pt x="46126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59" name="object 59"/>
          <p:cNvSpPr/>
          <p:nvPr/>
        </p:nvSpPr>
        <p:spPr>
          <a:xfrm>
            <a:off x="9121521" y="2379522"/>
            <a:ext cx="236854" cy="161290"/>
          </a:xfrm>
          <a:custGeom>
            <a:avLst/>
            <a:gdLst/>
            <a:ahLst/>
            <a:cxnLst/>
            <a:rect l="l" t="t" r="r" b="b"/>
            <a:pathLst>
              <a:path w="236854" h="161289">
                <a:moveTo>
                  <a:pt x="0" y="117386"/>
                </a:moveTo>
                <a:lnTo>
                  <a:pt x="22961" y="117386"/>
                </a:lnTo>
                <a:lnTo>
                  <a:pt x="55600" y="160896"/>
                </a:lnTo>
                <a:lnTo>
                  <a:pt x="73075" y="2133"/>
                </a:lnTo>
                <a:lnTo>
                  <a:pt x="236461" y="0"/>
                </a:lnTo>
              </a:path>
            </a:pathLst>
          </a:custGeom>
          <a:ln w="12700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0" name="object 60"/>
          <p:cNvSpPr txBox="1"/>
          <p:nvPr/>
        </p:nvSpPr>
        <p:spPr>
          <a:xfrm>
            <a:off x="5761991" y="538885"/>
            <a:ext cx="1274445" cy="14362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850" b="1" spc="5" dirty="0">
                <a:latin typeface="Arial"/>
                <a:cs typeface="Arial"/>
              </a:rPr>
              <a:t>Conexiones</a:t>
            </a:r>
            <a:r>
              <a:rPr sz="850" b="1" spc="-50" dirty="0">
                <a:latin typeface="Arial"/>
                <a:cs typeface="Arial"/>
              </a:rPr>
              <a:t> </a:t>
            </a:r>
            <a:r>
              <a:rPr sz="850" b="1" spc="30" dirty="0">
                <a:latin typeface="Arial"/>
                <a:cs typeface="Arial"/>
              </a:rPr>
              <a:t>en</a:t>
            </a:r>
            <a:r>
              <a:rPr sz="850" b="1" spc="-45" dirty="0">
                <a:latin typeface="Arial"/>
                <a:cs typeface="Arial"/>
              </a:rPr>
              <a:t> </a:t>
            </a:r>
            <a:r>
              <a:rPr sz="850" b="1" spc="25" dirty="0">
                <a:latin typeface="Arial"/>
                <a:cs typeface="Arial"/>
              </a:rPr>
              <a:t>estrella</a:t>
            </a:r>
            <a:r>
              <a:rPr sz="850" spc="25" dirty="0">
                <a:latin typeface="Microsoft Sans Serif"/>
                <a:cs typeface="Microsoft Sans Serif"/>
              </a:rPr>
              <a:t>.</a:t>
            </a:r>
            <a:endParaRPr sz="850">
              <a:latin typeface="Microsoft Sans Serif"/>
              <a:cs typeface="Microsoft Sans Serif"/>
            </a:endParaRPr>
          </a:p>
        </p:txBody>
      </p:sp>
      <p:sp>
        <p:nvSpPr>
          <p:cNvPr id="74" name="object 74"/>
          <p:cNvSpPr txBox="1">
            <a:spLocks noGrp="1"/>
          </p:cNvSpPr>
          <p:nvPr>
            <p:ph type="sldNum" sz="quarter" idx="7"/>
          </p:nvPr>
        </p:nvSpPr>
        <p:spPr>
          <a:xfrm>
            <a:off x="19020783" y="9462820"/>
            <a:ext cx="577061" cy="207749"/>
          </a:xfrm>
          <a:prstGeom prst="rect">
            <a:avLst/>
          </a:prstGeom>
        </p:spPr>
        <p:txBody>
          <a:bodyPr vert="horz" wrap="square" lIns="0" tIns="22860" rIns="0" bIns="0" rtlCol="0">
            <a:spAutoFit/>
          </a:bodyPr>
          <a:lstStyle/>
          <a:p>
            <a:pPr marL="38100">
              <a:spcBef>
                <a:spcPts val="180"/>
              </a:spcBef>
            </a:pPr>
            <a:fld id="{81D60167-4931-47E6-BA6A-407CBD079E47}" type="slidenum">
              <a:rPr spc="15" dirty="0"/>
              <a:pPr marL="38100">
                <a:spcBef>
                  <a:spcPts val="180"/>
                </a:spcBef>
              </a:pPr>
              <a:t>52</a:t>
            </a:fld>
            <a:endParaRPr spc="15" dirty="0"/>
          </a:p>
        </p:txBody>
      </p:sp>
      <p:sp>
        <p:nvSpPr>
          <p:cNvPr id="61" name="object 61"/>
          <p:cNvSpPr txBox="1"/>
          <p:nvPr/>
        </p:nvSpPr>
        <p:spPr>
          <a:xfrm>
            <a:off x="7957769" y="486814"/>
            <a:ext cx="4121150" cy="16713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>
              <a:lnSpc>
                <a:spcPct val="133300"/>
              </a:lnSpc>
              <a:spcBef>
                <a:spcPts val="100"/>
              </a:spcBef>
            </a:pPr>
            <a:r>
              <a:rPr sz="900" spc="15" dirty="0">
                <a:latin typeface="Microsoft Sans Serif"/>
                <a:cs typeface="Microsoft Sans Serif"/>
              </a:rPr>
              <a:t>La.conexión.en.estrella.también.se.conoce.como.conexión.en.estrella..Tres. </a:t>
            </a:r>
            <a:r>
              <a:rPr sz="900" spc="20" dirty="0">
                <a:latin typeface="Microsoft Sans Serif"/>
                <a:cs typeface="Microsoft Sans Serif"/>
              </a:rPr>
              <a:t> bobinas.están.conectadas.para.formar.una.“Y”..El.transformador.en.estrella. </a:t>
            </a:r>
            <a:r>
              <a:rPr sz="900" spc="25" dirty="0">
                <a:latin typeface="Microsoft Sans Serif"/>
                <a:cs typeface="Microsoft Sans Serif"/>
              </a:rPr>
              <a:t> el.secundario.tiene.cuatro.conductores,.conductores.trifásicos.y.uno.neutro. </a:t>
            </a:r>
            <a:r>
              <a:rPr sz="900" spc="-225" dirty="0">
                <a:latin typeface="Microsoft Sans Serif"/>
                <a:cs typeface="Microsoft Sans Serif"/>
              </a:rPr>
              <a:t> </a:t>
            </a:r>
            <a:r>
              <a:rPr sz="900" spc="15" dirty="0">
                <a:latin typeface="Microsoft Sans Serif"/>
                <a:cs typeface="Microsoft Sans Serif"/>
              </a:rPr>
              <a:t>conductor..El.voltaje.a través.de.cualquier.fase.(línea </a:t>
            </a:r>
            <a:r>
              <a:rPr sz="900" dirty="0">
                <a:latin typeface="Microsoft Sans Serif"/>
                <a:cs typeface="Microsoft Sans Serif"/>
              </a:rPr>
              <a:t>a </a:t>
            </a:r>
            <a:r>
              <a:rPr sz="900" spc="30" dirty="0">
                <a:latin typeface="Microsoft Sans Serif"/>
                <a:cs typeface="Microsoft Sans Serif"/>
              </a:rPr>
              <a:t>neutro).siempre. </a:t>
            </a:r>
            <a:r>
              <a:rPr sz="900" spc="35" dirty="0">
                <a:latin typeface="Microsoft Sans Serif"/>
                <a:cs typeface="Microsoft Sans Serif"/>
              </a:rPr>
              <a:t> </a:t>
            </a:r>
            <a:r>
              <a:rPr sz="900" spc="15" dirty="0">
                <a:latin typeface="Microsoft Sans Serif"/>
                <a:cs typeface="Microsoft Sans Serif"/>
              </a:rPr>
              <a:t>ser.menor.que.el.voltaje.de.línea..El.voltaje.de.línea. </a:t>
            </a:r>
            <a:r>
              <a:rPr sz="900" spc="20" dirty="0">
                <a:latin typeface="Microsoft Sans Serif"/>
                <a:cs typeface="Microsoft Sans Serif"/>
              </a:rPr>
              <a:t> </a:t>
            </a:r>
            <a:r>
              <a:rPr sz="900" spc="10" dirty="0">
                <a:latin typeface="Microsoft Sans Serif"/>
                <a:cs typeface="Microsoft Sans Serif"/>
              </a:rPr>
              <a:t>es.la.raíz.cuadrada.de.3.veces.el.voltaje.de.línea-a-neutro..El. </a:t>
            </a:r>
            <a:r>
              <a:rPr sz="900" spc="15" dirty="0">
                <a:latin typeface="Microsoft Sans Serif"/>
                <a:cs typeface="Microsoft Sans Serif"/>
              </a:rPr>
              <a:t> </a:t>
            </a:r>
            <a:r>
              <a:rPr sz="900" spc="30" dirty="0">
                <a:latin typeface="Microsoft Sans Serif"/>
                <a:cs typeface="Microsoft Sans Serif"/>
              </a:rPr>
              <a:t>siguiente.ejemplo.muestra.un.transformador.secundario.en.estrella.con.un. </a:t>
            </a:r>
            <a:r>
              <a:rPr sz="900" spc="-225" dirty="0">
                <a:latin typeface="Microsoft Sans Serif"/>
                <a:cs typeface="Microsoft Sans Serif"/>
              </a:rPr>
              <a:t> </a:t>
            </a:r>
            <a:r>
              <a:rPr sz="900" spc="15" dirty="0">
                <a:latin typeface="Microsoft Sans Serif"/>
                <a:cs typeface="Microsoft Sans Serif"/>
              </a:rPr>
              <a:t>el.voltaje.de.línea.a.neutro.es.de.277.voltios.y.un.voltaje.de.línea.a.línea.de. </a:t>
            </a:r>
            <a:r>
              <a:rPr sz="900" spc="20" dirty="0">
                <a:latin typeface="Microsoft Sans Serif"/>
                <a:cs typeface="Microsoft Sans Serif"/>
              </a:rPr>
              <a:t> </a:t>
            </a:r>
            <a:r>
              <a:rPr sz="900" spc="15" dirty="0">
                <a:latin typeface="Microsoft Sans Serif"/>
                <a:cs typeface="Microsoft Sans Serif"/>
              </a:rPr>
              <a:t>480.voltios.</a:t>
            </a:r>
            <a:endParaRPr sz="900">
              <a:latin typeface="Microsoft Sans Serif"/>
              <a:cs typeface="Microsoft Sans Serif"/>
            </a:endParaRPr>
          </a:p>
        </p:txBody>
      </p:sp>
      <p:sp>
        <p:nvSpPr>
          <p:cNvPr id="62" name="object 62"/>
          <p:cNvSpPr txBox="1"/>
          <p:nvPr/>
        </p:nvSpPr>
        <p:spPr>
          <a:xfrm>
            <a:off x="8425216" y="2393368"/>
            <a:ext cx="628650" cy="166712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38100">
              <a:spcBef>
                <a:spcPts val="100"/>
              </a:spcBef>
            </a:pPr>
            <a:r>
              <a:rPr sz="1500" baseline="19444" dirty="0">
                <a:latin typeface="Microsoft Sans Serif"/>
                <a:cs typeface="Microsoft Sans Serif"/>
              </a:rPr>
              <a:t>V</a:t>
            </a:r>
            <a:r>
              <a:rPr sz="550" dirty="0">
                <a:latin typeface="Microsoft Sans Serif"/>
                <a:cs typeface="Microsoft Sans Serif"/>
              </a:rPr>
              <a:t>línea</a:t>
            </a:r>
            <a:r>
              <a:rPr sz="550" spc="-20" dirty="0">
                <a:latin typeface="Microsoft Sans Serif"/>
                <a:cs typeface="Microsoft Sans Serif"/>
              </a:rPr>
              <a:t> </a:t>
            </a:r>
            <a:r>
              <a:rPr sz="550" dirty="0">
                <a:latin typeface="Microsoft Sans Serif"/>
                <a:cs typeface="Microsoft Sans Serif"/>
              </a:rPr>
              <a:t>a</a:t>
            </a:r>
            <a:r>
              <a:rPr sz="550" spc="-15" dirty="0">
                <a:latin typeface="Microsoft Sans Serif"/>
                <a:cs typeface="Microsoft Sans Serif"/>
              </a:rPr>
              <a:t> </a:t>
            </a:r>
            <a:r>
              <a:rPr sz="550" spc="10" dirty="0">
                <a:latin typeface="Microsoft Sans Serif"/>
                <a:cs typeface="Microsoft Sans Serif"/>
              </a:rPr>
              <a:t>línea</a:t>
            </a:r>
            <a:r>
              <a:rPr sz="550" spc="-15" dirty="0">
                <a:latin typeface="Microsoft Sans Serif"/>
                <a:cs typeface="Microsoft Sans Serif"/>
              </a:rPr>
              <a:t> </a:t>
            </a:r>
            <a:r>
              <a:rPr sz="900" spc="-15" dirty="0">
                <a:latin typeface="Microsoft Sans Serif"/>
                <a:cs typeface="Microsoft Sans Serif"/>
              </a:rPr>
              <a:t>=</a:t>
            </a:r>
            <a:endParaRPr sz="900">
              <a:latin typeface="Microsoft Sans Serif"/>
              <a:cs typeface="Microsoft Sans Serif"/>
            </a:endParaRPr>
          </a:p>
        </p:txBody>
      </p:sp>
      <p:sp>
        <p:nvSpPr>
          <p:cNvPr id="63" name="object 63"/>
          <p:cNvSpPr txBox="1"/>
          <p:nvPr/>
        </p:nvSpPr>
        <p:spPr>
          <a:xfrm>
            <a:off x="9237336" y="2382696"/>
            <a:ext cx="1852295" cy="159018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950" spc="15" dirty="0">
                <a:latin typeface="Microsoft Sans Serif"/>
                <a:cs typeface="Microsoft Sans Serif"/>
              </a:rPr>
              <a:t>3</a:t>
            </a:r>
            <a:r>
              <a:rPr sz="950" spc="-10" dirty="0">
                <a:latin typeface="Microsoft Sans Serif"/>
                <a:cs typeface="Microsoft Sans Serif"/>
              </a:rPr>
              <a:t> </a:t>
            </a:r>
            <a:r>
              <a:rPr sz="950" spc="25" dirty="0">
                <a:latin typeface="Microsoft Sans Serif"/>
                <a:cs typeface="Microsoft Sans Serif"/>
              </a:rPr>
              <a:t>x</a:t>
            </a:r>
            <a:r>
              <a:rPr sz="950" spc="-10" dirty="0">
                <a:latin typeface="Microsoft Sans Serif"/>
                <a:cs typeface="Microsoft Sans Serif"/>
              </a:rPr>
              <a:t> </a:t>
            </a:r>
            <a:r>
              <a:rPr sz="950" spc="15" dirty="0">
                <a:latin typeface="Microsoft Sans Serif"/>
                <a:cs typeface="Microsoft Sans Serif"/>
              </a:rPr>
              <a:t>277</a:t>
            </a:r>
            <a:r>
              <a:rPr sz="950" spc="-10" dirty="0">
                <a:latin typeface="Microsoft Sans Serif"/>
                <a:cs typeface="Microsoft Sans Serif"/>
              </a:rPr>
              <a:t> </a:t>
            </a:r>
            <a:r>
              <a:rPr sz="950" spc="-65" dirty="0">
                <a:latin typeface="Microsoft Sans Serif"/>
                <a:cs typeface="Microsoft Sans Serif"/>
              </a:rPr>
              <a:t>V</a:t>
            </a:r>
            <a:r>
              <a:rPr sz="950" spc="-10" dirty="0">
                <a:latin typeface="Microsoft Sans Serif"/>
                <a:cs typeface="Microsoft Sans Serif"/>
              </a:rPr>
              <a:t> </a:t>
            </a:r>
            <a:r>
              <a:rPr sz="950" spc="-15" dirty="0">
                <a:latin typeface="Microsoft Sans Serif"/>
                <a:cs typeface="Microsoft Sans Serif"/>
              </a:rPr>
              <a:t>=</a:t>
            </a:r>
            <a:r>
              <a:rPr sz="950" spc="-10" dirty="0">
                <a:latin typeface="Microsoft Sans Serif"/>
                <a:cs typeface="Microsoft Sans Serif"/>
              </a:rPr>
              <a:t> </a:t>
            </a:r>
            <a:r>
              <a:rPr sz="950" spc="10" dirty="0">
                <a:latin typeface="Microsoft Sans Serif"/>
                <a:cs typeface="Microsoft Sans Serif"/>
              </a:rPr>
              <a:t>1,732</a:t>
            </a:r>
            <a:r>
              <a:rPr sz="950" spc="-10" dirty="0">
                <a:latin typeface="Microsoft Sans Serif"/>
                <a:cs typeface="Microsoft Sans Serif"/>
              </a:rPr>
              <a:t> </a:t>
            </a:r>
            <a:r>
              <a:rPr sz="950" spc="25" dirty="0">
                <a:latin typeface="Microsoft Sans Serif"/>
                <a:cs typeface="Microsoft Sans Serif"/>
              </a:rPr>
              <a:t>x</a:t>
            </a:r>
            <a:r>
              <a:rPr sz="950" spc="-10" dirty="0">
                <a:latin typeface="Microsoft Sans Serif"/>
                <a:cs typeface="Microsoft Sans Serif"/>
              </a:rPr>
              <a:t> </a:t>
            </a:r>
            <a:r>
              <a:rPr sz="950" spc="15" dirty="0">
                <a:latin typeface="Microsoft Sans Serif"/>
                <a:cs typeface="Microsoft Sans Serif"/>
              </a:rPr>
              <a:t>277</a:t>
            </a:r>
            <a:r>
              <a:rPr sz="950" spc="-10" dirty="0">
                <a:latin typeface="Microsoft Sans Serif"/>
                <a:cs typeface="Microsoft Sans Serif"/>
              </a:rPr>
              <a:t> </a:t>
            </a:r>
            <a:r>
              <a:rPr sz="950" spc="-65" dirty="0">
                <a:latin typeface="Microsoft Sans Serif"/>
                <a:cs typeface="Microsoft Sans Serif"/>
              </a:rPr>
              <a:t>V</a:t>
            </a:r>
            <a:r>
              <a:rPr sz="950" spc="-10" dirty="0">
                <a:latin typeface="Microsoft Sans Serif"/>
                <a:cs typeface="Microsoft Sans Serif"/>
              </a:rPr>
              <a:t> </a:t>
            </a:r>
            <a:r>
              <a:rPr sz="950" spc="-15" dirty="0">
                <a:latin typeface="Microsoft Sans Serif"/>
                <a:cs typeface="Microsoft Sans Serif"/>
              </a:rPr>
              <a:t>=</a:t>
            </a:r>
            <a:r>
              <a:rPr sz="950" spc="-10" dirty="0">
                <a:latin typeface="Microsoft Sans Serif"/>
                <a:cs typeface="Microsoft Sans Serif"/>
              </a:rPr>
              <a:t> </a:t>
            </a:r>
            <a:r>
              <a:rPr sz="950" spc="15" dirty="0">
                <a:latin typeface="Microsoft Sans Serif"/>
                <a:cs typeface="Microsoft Sans Serif"/>
              </a:rPr>
              <a:t>480</a:t>
            </a:r>
            <a:r>
              <a:rPr sz="950" spc="-10" dirty="0">
                <a:latin typeface="Microsoft Sans Serif"/>
                <a:cs typeface="Microsoft Sans Serif"/>
              </a:rPr>
              <a:t> </a:t>
            </a:r>
            <a:r>
              <a:rPr sz="950" spc="-65" dirty="0">
                <a:latin typeface="Microsoft Sans Serif"/>
                <a:cs typeface="Microsoft Sans Serif"/>
              </a:rPr>
              <a:t>V</a:t>
            </a:r>
            <a:endParaRPr sz="950">
              <a:latin typeface="Microsoft Sans Serif"/>
              <a:cs typeface="Microsoft Sans Serif"/>
            </a:endParaRPr>
          </a:p>
        </p:txBody>
      </p:sp>
      <p:sp>
        <p:nvSpPr>
          <p:cNvPr id="64" name="object 64"/>
          <p:cNvSpPr txBox="1"/>
          <p:nvPr/>
        </p:nvSpPr>
        <p:spPr>
          <a:xfrm>
            <a:off x="11507460" y="2414446"/>
            <a:ext cx="165100" cy="166712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1000" spc="-10" dirty="0">
                <a:latin typeface="Microsoft Sans Serif"/>
                <a:cs typeface="Microsoft Sans Serif"/>
              </a:rPr>
              <a:t>L1</a:t>
            </a:r>
            <a:endParaRPr sz="1000">
              <a:latin typeface="Microsoft Sans Serif"/>
              <a:cs typeface="Microsoft Sans Serif"/>
            </a:endParaRPr>
          </a:p>
        </p:txBody>
      </p:sp>
      <p:sp>
        <p:nvSpPr>
          <p:cNvPr id="65" name="object 65"/>
          <p:cNvSpPr txBox="1"/>
          <p:nvPr/>
        </p:nvSpPr>
        <p:spPr>
          <a:xfrm>
            <a:off x="9621510" y="2900856"/>
            <a:ext cx="1346200" cy="586740"/>
          </a:xfrm>
          <a:prstGeom prst="rect">
            <a:avLst/>
          </a:prstGeom>
        </p:spPr>
        <p:txBody>
          <a:bodyPr vert="horz" wrap="square" lIns="0" tIns="72390" rIns="0" bIns="0" rtlCol="0">
            <a:spAutoFit/>
          </a:bodyPr>
          <a:lstStyle/>
          <a:p>
            <a:pPr marL="673100">
              <a:spcBef>
                <a:spcPts val="570"/>
              </a:spcBef>
            </a:pPr>
            <a:r>
              <a:rPr sz="900" spc="10" dirty="0">
                <a:latin typeface="Microsoft Sans Serif"/>
                <a:cs typeface="Microsoft Sans Serif"/>
              </a:rPr>
              <a:t>480</a:t>
            </a:r>
            <a:r>
              <a:rPr sz="900" spc="-50" dirty="0">
                <a:latin typeface="Microsoft Sans Serif"/>
                <a:cs typeface="Microsoft Sans Serif"/>
              </a:rPr>
              <a:t> </a:t>
            </a:r>
            <a:r>
              <a:rPr sz="900" spc="-65" dirty="0">
                <a:latin typeface="Microsoft Sans Serif"/>
                <a:cs typeface="Microsoft Sans Serif"/>
              </a:rPr>
              <a:t>V</a:t>
            </a:r>
            <a:endParaRPr sz="900">
              <a:latin typeface="Microsoft Sans Serif"/>
              <a:cs typeface="Microsoft Sans Serif"/>
            </a:endParaRPr>
          </a:p>
          <a:p>
            <a:pPr marL="12700">
              <a:spcBef>
                <a:spcPts val="470"/>
              </a:spcBef>
            </a:pPr>
            <a:r>
              <a:rPr sz="900" spc="10" dirty="0">
                <a:latin typeface="Microsoft Sans Serif"/>
                <a:cs typeface="Microsoft Sans Serif"/>
              </a:rPr>
              <a:t>277</a:t>
            </a:r>
            <a:r>
              <a:rPr sz="900" spc="-50" dirty="0">
                <a:latin typeface="Microsoft Sans Serif"/>
                <a:cs typeface="Microsoft Sans Serif"/>
              </a:rPr>
              <a:t> </a:t>
            </a:r>
            <a:r>
              <a:rPr sz="900" spc="-65" dirty="0">
                <a:latin typeface="Microsoft Sans Serif"/>
                <a:cs typeface="Microsoft Sans Serif"/>
              </a:rPr>
              <a:t>V</a:t>
            </a:r>
            <a:endParaRPr sz="900">
              <a:latin typeface="Microsoft Sans Serif"/>
              <a:cs typeface="Microsoft Sans Serif"/>
            </a:endParaRPr>
          </a:p>
          <a:p>
            <a:pPr marR="5080" algn="r">
              <a:spcBef>
                <a:spcPts val="120"/>
              </a:spcBef>
            </a:pPr>
            <a:r>
              <a:rPr sz="1000" spc="-10" dirty="0">
                <a:latin typeface="Microsoft Sans Serif"/>
                <a:cs typeface="Microsoft Sans Serif"/>
              </a:rPr>
              <a:t>L2</a:t>
            </a:r>
            <a:endParaRPr sz="1000">
              <a:latin typeface="Microsoft Sans Serif"/>
              <a:cs typeface="Microsoft Sans Serif"/>
            </a:endParaRPr>
          </a:p>
        </p:txBody>
      </p:sp>
      <p:sp>
        <p:nvSpPr>
          <p:cNvPr id="66" name="object 66"/>
          <p:cNvSpPr txBox="1"/>
          <p:nvPr/>
        </p:nvSpPr>
        <p:spPr>
          <a:xfrm>
            <a:off x="9983460" y="3893997"/>
            <a:ext cx="320040" cy="151323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900" spc="10" dirty="0">
                <a:latin typeface="Microsoft Sans Serif"/>
                <a:cs typeface="Microsoft Sans Serif"/>
              </a:rPr>
              <a:t>277</a:t>
            </a:r>
            <a:r>
              <a:rPr sz="900" spc="-10" dirty="0">
                <a:latin typeface="Microsoft Sans Serif"/>
                <a:cs typeface="Microsoft Sans Serif"/>
              </a:rPr>
              <a:t> </a:t>
            </a:r>
            <a:r>
              <a:rPr sz="900" spc="-65" dirty="0">
                <a:latin typeface="Microsoft Sans Serif"/>
                <a:cs typeface="Microsoft Sans Serif"/>
              </a:rPr>
              <a:t>V</a:t>
            </a:r>
            <a:endParaRPr sz="900">
              <a:latin typeface="Microsoft Sans Serif"/>
              <a:cs typeface="Microsoft Sans Serif"/>
            </a:endParaRPr>
          </a:p>
        </p:txBody>
      </p:sp>
      <p:sp>
        <p:nvSpPr>
          <p:cNvPr id="67" name="object 67"/>
          <p:cNvSpPr txBox="1"/>
          <p:nvPr/>
        </p:nvSpPr>
        <p:spPr>
          <a:xfrm>
            <a:off x="11399510" y="3970197"/>
            <a:ext cx="320040" cy="151323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900" spc="10" dirty="0">
                <a:latin typeface="Microsoft Sans Serif"/>
                <a:cs typeface="Microsoft Sans Serif"/>
              </a:rPr>
              <a:t>480</a:t>
            </a:r>
            <a:r>
              <a:rPr sz="900" spc="-10" dirty="0">
                <a:latin typeface="Microsoft Sans Serif"/>
                <a:cs typeface="Microsoft Sans Serif"/>
              </a:rPr>
              <a:t> </a:t>
            </a:r>
            <a:r>
              <a:rPr sz="900" spc="-65" dirty="0">
                <a:latin typeface="Microsoft Sans Serif"/>
                <a:cs typeface="Microsoft Sans Serif"/>
              </a:rPr>
              <a:t>V</a:t>
            </a:r>
            <a:endParaRPr sz="900">
              <a:latin typeface="Microsoft Sans Serif"/>
              <a:cs typeface="Microsoft Sans Serif"/>
            </a:endParaRPr>
          </a:p>
        </p:txBody>
      </p:sp>
      <p:sp>
        <p:nvSpPr>
          <p:cNvPr id="68" name="object 68"/>
          <p:cNvSpPr txBox="1"/>
          <p:nvPr/>
        </p:nvSpPr>
        <p:spPr>
          <a:xfrm>
            <a:off x="10313661" y="4363897"/>
            <a:ext cx="155575" cy="7437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400" spc="20" dirty="0">
                <a:latin typeface="Microsoft Sans Serif"/>
                <a:cs typeface="Microsoft Sans Serif"/>
              </a:rPr>
              <a:t>norte</a:t>
            </a:r>
            <a:endParaRPr sz="400">
              <a:latin typeface="Microsoft Sans Serif"/>
              <a:cs typeface="Microsoft Sans Serif"/>
            </a:endParaRPr>
          </a:p>
        </p:txBody>
      </p:sp>
      <p:sp>
        <p:nvSpPr>
          <p:cNvPr id="69" name="object 69"/>
          <p:cNvSpPr txBox="1"/>
          <p:nvPr/>
        </p:nvSpPr>
        <p:spPr>
          <a:xfrm>
            <a:off x="10688310" y="4376597"/>
            <a:ext cx="320040" cy="151323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900" spc="10" dirty="0">
                <a:latin typeface="Microsoft Sans Serif"/>
                <a:cs typeface="Microsoft Sans Serif"/>
              </a:rPr>
              <a:t>480</a:t>
            </a:r>
            <a:r>
              <a:rPr sz="900" spc="-10" dirty="0">
                <a:latin typeface="Microsoft Sans Serif"/>
                <a:cs typeface="Microsoft Sans Serif"/>
              </a:rPr>
              <a:t> </a:t>
            </a:r>
            <a:r>
              <a:rPr sz="900" spc="-65" dirty="0">
                <a:latin typeface="Microsoft Sans Serif"/>
                <a:cs typeface="Microsoft Sans Serif"/>
              </a:rPr>
              <a:t>V</a:t>
            </a:r>
            <a:endParaRPr sz="900">
              <a:latin typeface="Microsoft Sans Serif"/>
              <a:cs typeface="Microsoft Sans Serif"/>
            </a:endParaRPr>
          </a:p>
        </p:txBody>
      </p:sp>
      <p:sp>
        <p:nvSpPr>
          <p:cNvPr id="70" name="object 70"/>
          <p:cNvSpPr txBox="1"/>
          <p:nvPr/>
        </p:nvSpPr>
        <p:spPr>
          <a:xfrm>
            <a:off x="9983460" y="4859197"/>
            <a:ext cx="320040" cy="151323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900" spc="10" dirty="0">
                <a:latin typeface="Microsoft Sans Serif"/>
                <a:cs typeface="Microsoft Sans Serif"/>
              </a:rPr>
              <a:t>277</a:t>
            </a:r>
            <a:r>
              <a:rPr sz="900" spc="-10" dirty="0">
                <a:latin typeface="Microsoft Sans Serif"/>
                <a:cs typeface="Microsoft Sans Serif"/>
              </a:rPr>
              <a:t> </a:t>
            </a:r>
            <a:r>
              <a:rPr sz="900" spc="-65" dirty="0">
                <a:latin typeface="Microsoft Sans Serif"/>
                <a:cs typeface="Microsoft Sans Serif"/>
              </a:rPr>
              <a:t>V</a:t>
            </a:r>
            <a:endParaRPr sz="900">
              <a:latin typeface="Microsoft Sans Serif"/>
              <a:cs typeface="Microsoft Sans Serif"/>
            </a:endParaRPr>
          </a:p>
        </p:txBody>
      </p:sp>
      <p:sp>
        <p:nvSpPr>
          <p:cNvPr id="71" name="object 71"/>
          <p:cNvSpPr txBox="1"/>
          <p:nvPr/>
        </p:nvSpPr>
        <p:spPr>
          <a:xfrm>
            <a:off x="11507460" y="5398946"/>
            <a:ext cx="165100" cy="166712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1000" spc="-10" dirty="0">
                <a:latin typeface="Microsoft Sans Serif"/>
                <a:cs typeface="Microsoft Sans Serif"/>
              </a:rPr>
              <a:t>L3</a:t>
            </a:r>
            <a:endParaRPr sz="1000">
              <a:latin typeface="Microsoft Sans Serif"/>
              <a:cs typeface="Microsoft Sans Serif"/>
            </a:endParaRPr>
          </a:p>
        </p:txBody>
      </p:sp>
      <p:sp>
        <p:nvSpPr>
          <p:cNvPr id="72" name="object 72"/>
          <p:cNvSpPr txBox="1"/>
          <p:nvPr/>
        </p:nvSpPr>
        <p:spPr>
          <a:xfrm>
            <a:off x="5761991" y="5786931"/>
            <a:ext cx="664845" cy="166712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1000" b="1" dirty="0">
                <a:latin typeface="Arial"/>
                <a:cs typeface="Arial"/>
              </a:rPr>
              <a:t>Revisión</a:t>
            </a:r>
            <a:r>
              <a:rPr sz="1000" b="1" spc="-70" dirty="0">
                <a:latin typeface="Arial"/>
                <a:cs typeface="Arial"/>
              </a:rPr>
              <a:t> </a:t>
            </a:r>
            <a:r>
              <a:rPr sz="1000" b="1" spc="15" dirty="0">
                <a:latin typeface="Arial"/>
                <a:cs typeface="Arial"/>
              </a:rPr>
              <a:t>9</a:t>
            </a:r>
            <a:endParaRPr sz="1000">
              <a:latin typeface="Arial"/>
              <a:cs typeface="Arial"/>
            </a:endParaRPr>
          </a:p>
        </p:txBody>
      </p:sp>
      <p:sp>
        <p:nvSpPr>
          <p:cNvPr id="73" name="object 73"/>
          <p:cNvSpPr txBox="1"/>
          <p:nvPr/>
        </p:nvSpPr>
        <p:spPr>
          <a:xfrm>
            <a:off x="7970939" y="5816601"/>
            <a:ext cx="4300220" cy="3079817"/>
          </a:xfrm>
          <a:prstGeom prst="rect">
            <a:avLst/>
          </a:prstGeom>
          <a:solidFill>
            <a:srgbClr val="D1D3D4"/>
          </a:solidFill>
        </p:spPr>
        <p:txBody>
          <a:bodyPr vert="horz" wrap="square" lIns="0" tIns="114935" rIns="0" bIns="0" rtlCol="0">
            <a:spAutoFit/>
          </a:bodyPr>
          <a:lstStyle/>
          <a:p>
            <a:pPr marL="395605" marR="440055" indent="-243204">
              <a:lnSpc>
                <a:spcPct val="113900"/>
              </a:lnSpc>
              <a:spcBef>
                <a:spcPts val="905"/>
              </a:spcBef>
              <a:tabLst>
                <a:tab pos="2903220" algn="l"/>
              </a:tabLst>
            </a:pPr>
            <a:r>
              <a:rPr sz="1200" spc="-15" dirty="0">
                <a:latin typeface="Microsoft Sans Serif"/>
                <a:cs typeface="Microsoft Sans Serif"/>
              </a:rPr>
              <a:t>.</a:t>
            </a:r>
            <a:r>
              <a:rPr sz="1200" spc="-35" dirty="0">
                <a:latin typeface="Microsoft Sans Serif"/>
                <a:cs typeface="Microsoft Sans Serif"/>
              </a:rPr>
              <a:t> </a:t>
            </a:r>
            <a:r>
              <a:rPr sz="1200" spc="-15" dirty="0">
                <a:latin typeface="Microsoft Sans Serif"/>
                <a:cs typeface="Microsoft Sans Serif"/>
              </a:rPr>
              <a:t>.</a:t>
            </a:r>
            <a:r>
              <a:rPr sz="1200" spc="275" dirty="0">
                <a:latin typeface="Microsoft Sans Serif"/>
                <a:cs typeface="Microsoft Sans Serif"/>
              </a:rPr>
              <a:t> </a:t>
            </a:r>
            <a:r>
              <a:rPr sz="1000" spc="30" dirty="0">
                <a:latin typeface="Microsoft Sans Serif"/>
                <a:cs typeface="Microsoft Sans Serif"/>
              </a:rPr>
              <a:t>Si.el.primario.de.un.transformador.tiene.más.espiras.que. </a:t>
            </a:r>
            <a:r>
              <a:rPr sz="1000" spc="-254" dirty="0">
                <a:latin typeface="Microsoft Sans Serif"/>
                <a:cs typeface="Microsoft Sans Serif"/>
              </a:rPr>
              <a:t> </a:t>
            </a:r>
            <a:r>
              <a:rPr sz="1000" spc="30" dirty="0">
                <a:latin typeface="Microsoft Sans Serif"/>
                <a:cs typeface="Microsoft Sans Serif"/>
              </a:rPr>
              <a:t>secundario,.es.un.transformador.</a:t>
            </a:r>
            <a:r>
              <a:rPr sz="1000" u="sng" spc="30" dirty="0">
                <a:uFill>
                  <a:solidFill>
                    <a:srgbClr val="000000"/>
                  </a:solidFill>
                </a:uFill>
                <a:latin typeface="Times New Roman"/>
                <a:cs typeface="Times New Roman"/>
              </a:rPr>
              <a:t>	</a:t>
            </a:r>
            <a:r>
              <a:rPr sz="1000" spc="-10" dirty="0">
                <a:latin typeface="Microsoft Sans Serif"/>
                <a:cs typeface="Microsoft Sans Serif"/>
              </a:rPr>
              <a:t>.</a:t>
            </a:r>
            <a:endParaRPr sz="1000">
              <a:latin typeface="Microsoft Sans Serif"/>
              <a:cs typeface="Microsoft Sans Serif"/>
            </a:endParaRPr>
          </a:p>
          <a:p>
            <a:pPr>
              <a:spcBef>
                <a:spcPts val="40"/>
              </a:spcBef>
            </a:pPr>
            <a:endParaRPr sz="1050">
              <a:latin typeface="Microsoft Sans Serif"/>
              <a:cs typeface="Microsoft Sans Serif"/>
            </a:endParaRPr>
          </a:p>
          <a:p>
            <a:pPr marL="395605" marR="334645" indent="-306070">
              <a:lnSpc>
                <a:spcPct val="117400"/>
              </a:lnSpc>
              <a:tabLst>
                <a:tab pos="395605" algn="l"/>
                <a:tab pos="2778125" algn="l"/>
              </a:tabLst>
            </a:pPr>
            <a:r>
              <a:rPr sz="1200" spc="-5" dirty="0">
                <a:latin typeface="Microsoft Sans Serif"/>
                <a:cs typeface="Microsoft Sans Serif"/>
              </a:rPr>
              <a:t>2..	</a:t>
            </a:r>
            <a:r>
              <a:rPr sz="950" spc="25" dirty="0">
                <a:latin typeface="Microsoft Sans Serif"/>
                <a:cs typeface="Microsoft Sans Serif"/>
              </a:rPr>
              <a:t>Si.el.primario.de.un.transformador.tiene.menos.espiras.que.el. </a:t>
            </a:r>
            <a:r>
              <a:rPr sz="950" spc="-240" dirty="0">
                <a:latin typeface="Microsoft Sans Serif"/>
                <a:cs typeface="Microsoft Sans Serif"/>
              </a:rPr>
              <a:t> </a:t>
            </a:r>
            <a:r>
              <a:rPr sz="950" spc="30" dirty="0">
                <a:latin typeface="Microsoft Sans Serif"/>
                <a:cs typeface="Microsoft Sans Serif"/>
              </a:rPr>
              <a:t>secundario,.es.un.transformador.</a:t>
            </a:r>
            <a:r>
              <a:rPr sz="950" u="sng" spc="30" dirty="0">
                <a:uFill>
                  <a:solidFill>
                    <a:srgbClr val="000000"/>
                  </a:solidFill>
                </a:uFill>
                <a:latin typeface="Times New Roman"/>
                <a:cs typeface="Times New Roman"/>
              </a:rPr>
              <a:t>	</a:t>
            </a:r>
            <a:r>
              <a:rPr sz="950" spc="-10" dirty="0">
                <a:latin typeface="Microsoft Sans Serif"/>
                <a:cs typeface="Microsoft Sans Serif"/>
              </a:rPr>
              <a:t>.</a:t>
            </a:r>
            <a:endParaRPr sz="950">
              <a:latin typeface="Microsoft Sans Serif"/>
              <a:cs typeface="Microsoft Sans Serif"/>
            </a:endParaRPr>
          </a:p>
          <a:p>
            <a:pPr>
              <a:spcBef>
                <a:spcPts val="20"/>
              </a:spcBef>
            </a:pPr>
            <a:endParaRPr sz="1300">
              <a:latin typeface="Microsoft Sans Serif"/>
              <a:cs typeface="Microsoft Sans Serif"/>
            </a:endParaRPr>
          </a:p>
          <a:p>
            <a:pPr marL="89535">
              <a:tabLst>
                <a:tab pos="395605" algn="l"/>
              </a:tabLst>
            </a:pPr>
            <a:r>
              <a:rPr sz="1200" spc="-5" dirty="0">
                <a:latin typeface="Microsoft Sans Serif"/>
                <a:cs typeface="Microsoft Sans Serif"/>
              </a:rPr>
              <a:t>3..	</a:t>
            </a:r>
            <a:r>
              <a:rPr sz="900" spc="25" dirty="0">
                <a:latin typeface="Microsoft Sans Serif"/>
                <a:cs typeface="Microsoft Sans Serif"/>
              </a:rPr>
              <a:t>El.voltaje.secundario.de.un.transformador.con.núcleo.de.hierro.con.</a:t>
            </a:r>
            <a:endParaRPr sz="900">
              <a:latin typeface="Microsoft Sans Serif"/>
              <a:cs typeface="Microsoft Sans Serif"/>
            </a:endParaRPr>
          </a:p>
          <a:p>
            <a:pPr marL="395605" marR="1029969">
              <a:lnSpc>
                <a:spcPts val="1440"/>
              </a:lnSpc>
              <a:spcBef>
                <a:spcPts val="45"/>
              </a:spcBef>
              <a:tabLst>
                <a:tab pos="1701800" algn="l"/>
              </a:tabLst>
            </a:pPr>
            <a:r>
              <a:rPr sz="900" spc="15" dirty="0">
                <a:latin typeface="Microsoft Sans Serif"/>
                <a:cs typeface="Microsoft Sans Serif"/>
              </a:rPr>
              <a:t>240.V.en.el.primario,.40.A.en.el.primario,.y.20.A.en.el.  el.secundario.es.</a:t>
            </a:r>
            <a:r>
              <a:rPr sz="900" u="sng" spc="15" dirty="0">
                <a:uFill>
                  <a:solidFill>
                    <a:srgbClr val="000000"/>
                  </a:solidFill>
                </a:uFill>
                <a:latin typeface="Times New Roman"/>
                <a:cs typeface="Times New Roman"/>
              </a:rPr>
              <a:t>	</a:t>
            </a:r>
            <a:r>
              <a:rPr sz="900" spc="-30" dirty="0">
                <a:latin typeface="Microsoft Sans Serif"/>
                <a:cs typeface="Microsoft Sans Serif"/>
              </a:rPr>
              <a:t>.V.</a:t>
            </a:r>
            <a:endParaRPr sz="900">
              <a:latin typeface="Microsoft Sans Serif"/>
              <a:cs typeface="Microsoft Sans Serif"/>
            </a:endParaRPr>
          </a:p>
          <a:p>
            <a:pPr>
              <a:spcBef>
                <a:spcPts val="20"/>
              </a:spcBef>
            </a:pPr>
            <a:endParaRPr sz="1000">
              <a:latin typeface="Microsoft Sans Serif"/>
              <a:cs typeface="Microsoft Sans Serif"/>
            </a:endParaRPr>
          </a:p>
          <a:p>
            <a:pPr marL="395605" marR="250190" indent="-306070">
              <a:lnSpc>
                <a:spcPct val="116900"/>
              </a:lnSpc>
              <a:tabLst>
                <a:tab pos="395605" algn="l"/>
                <a:tab pos="2680970" algn="l"/>
              </a:tabLst>
            </a:pPr>
            <a:r>
              <a:rPr sz="1200" spc="-5" dirty="0">
                <a:latin typeface="Microsoft Sans Serif"/>
                <a:cs typeface="Microsoft Sans Serif"/>
              </a:rPr>
              <a:t>4..	</a:t>
            </a:r>
            <a:r>
              <a:rPr sz="1000" spc="25" dirty="0">
                <a:latin typeface="Microsoft Sans Serif"/>
                <a:cs typeface="Microsoft Sans Serif"/>
              </a:rPr>
              <a:t>Un.transformador.monofásico.de.480.V.y.un. </a:t>
            </a:r>
            <a:r>
              <a:rPr sz="1000" spc="30" dirty="0">
                <a:latin typeface="Microsoft Sans Serif"/>
                <a:cs typeface="Microsoft Sans Serif"/>
              </a:rPr>
              <a:t> </a:t>
            </a:r>
            <a:r>
              <a:rPr sz="1000" spc="25" dirty="0">
                <a:latin typeface="Microsoft Sans Serif"/>
                <a:cs typeface="Microsoft Sans Serif"/>
              </a:rPr>
              <a:t>corriente.de.carga.máxima.de.20.A.debe.tener.una.aparente. </a:t>
            </a:r>
            <a:r>
              <a:rPr sz="1000" spc="-254" dirty="0">
                <a:latin typeface="Microsoft Sans Serif"/>
                <a:cs typeface="Microsoft Sans Serif"/>
              </a:rPr>
              <a:t> </a:t>
            </a:r>
            <a:r>
              <a:rPr sz="1000" spc="30" dirty="0">
                <a:latin typeface="Microsoft Sans Serif"/>
                <a:cs typeface="Microsoft Sans Serif"/>
              </a:rPr>
              <a:t>potencia.nominal.de.al</a:t>
            </a:r>
            <a:r>
              <a:rPr sz="1000" dirty="0">
                <a:latin typeface="Microsoft Sans Serif"/>
                <a:cs typeface="Microsoft Sans Serif"/>
              </a:rPr>
              <a:t> </a:t>
            </a:r>
            <a:r>
              <a:rPr sz="1000" spc="30" dirty="0">
                <a:latin typeface="Microsoft Sans Serif"/>
                <a:cs typeface="Microsoft Sans Serif"/>
              </a:rPr>
              <a:t>menos.</a:t>
            </a:r>
            <a:r>
              <a:rPr sz="1000" u="sng" spc="30" dirty="0">
                <a:uFill>
                  <a:solidFill>
                    <a:srgbClr val="000000"/>
                  </a:solidFill>
                </a:uFill>
                <a:latin typeface="Times New Roman"/>
                <a:cs typeface="Times New Roman"/>
              </a:rPr>
              <a:t>	</a:t>
            </a:r>
            <a:r>
              <a:rPr sz="1000" spc="-20" dirty="0">
                <a:latin typeface="Microsoft Sans Serif"/>
                <a:cs typeface="Microsoft Sans Serif"/>
              </a:rPr>
              <a:t>.kVA.</a:t>
            </a:r>
            <a:endParaRPr sz="1000">
              <a:latin typeface="Microsoft Sans Serif"/>
              <a:cs typeface="Microsoft Sans Serif"/>
            </a:endParaRPr>
          </a:p>
          <a:p>
            <a:pPr>
              <a:spcBef>
                <a:spcPts val="35"/>
              </a:spcBef>
            </a:pPr>
            <a:endParaRPr sz="1100">
              <a:latin typeface="Microsoft Sans Serif"/>
              <a:cs typeface="Microsoft Sans Serif"/>
            </a:endParaRPr>
          </a:p>
          <a:p>
            <a:pPr marL="395605" marR="257810" indent="-306070">
              <a:lnSpc>
                <a:spcPct val="113900"/>
              </a:lnSpc>
              <a:tabLst>
                <a:tab pos="395605" algn="l"/>
                <a:tab pos="2635885" algn="l"/>
              </a:tabLst>
            </a:pPr>
            <a:r>
              <a:rPr sz="1200" spc="-5" dirty="0">
                <a:latin typeface="Microsoft Sans Serif"/>
                <a:cs typeface="Microsoft Sans Serif"/>
              </a:rPr>
              <a:t>5..	</a:t>
            </a:r>
            <a:r>
              <a:rPr sz="1000" spc="30" dirty="0">
                <a:latin typeface="Microsoft Sans Serif"/>
                <a:cs typeface="Microsoft Sans Serif"/>
              </a:rPr>
              <a:t>Un.transformador.secundario.trifásico.conectado.en.estrella.  </a:t>
            </a:r>
            <a:r>
              <a:rPr sz="1000" spc="10" dirty="0">
                <a:latin typeface="Microsoft Sans Serif"/>
                <a:cs typeface="Microsoft Sans Serif"/>
              </a:rPr>
              <a:t>con.208.V.línea</a:t>
            </a:r>
            <a:r>
              <a:rPr sz="1000" dirty="0">
                <a:latin typeface="Microsoft Sans Serif"/>
                <a:cs typeface="Microsoft Sans Serif"/>
              </a:rPr>
              <a:t> a </a:t>
            </a:r>
            <a:r>
              <a:rPr sz="1000" spc="30" dirty="0">
                <a:latin typeface="Microsoft Sans Serif"/>
                <a:cs typeface="Microsoft Sans Serif"/>
              </a:rPr>
              <a:t>línea.tendrá.</a:t>
            </a:r>
            <a:r>
              <a:rPr sz="1000" u="sng" spc="30" dirty="0">
                <a:uFill>
                  <a:solidFill>
                    <a:srgbClr val="000000"/>
                  </a:solidFill>
                </a:uFill>
                <a:latin typeface="Times New Roman"/>
                <a:cs typeface="Times New Roman"/>
              </a:rPr>
              <a:t>	</a:t>
            </a:r>
            <a:r>
              <a:rPr sz="1000" spc="30" dirty="0">
                <a:latin typeface="Microsoft Sans Serif"/>
                <a:cs typeface="Microsoft Sans Serif"/>
              </a:rPr>
              <a:t>.V.línea-tononeutro.</a:t>
            </a:r>
            <a:endParaRPr sz="1000">
              <a:latin typeface="Microsoft Sans Serif"/>
              <a:cs typeface="Microsoft Sans Serif"/>
            </a:endParaRPr>
          </a:p>
        </p:txBody>
      </p:sp>
    </p:spTree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object 20"/>
          <p:cNvSpPr txBox="1">
            <a:spLocks noGrp="1"/>
          </p:cNvSpPr>
          <p:nvPr>
            <p:ph type="sldNum" sz="quarter" idx="7"/>
          </p:nvPr>
        </p:nvSpPr>
        <p:spPr>
          <a:xfrm>
            <a:off x="19020783" y="9462820"/>
            <a:ext cx="577061" cy="207749"/>
          </a:xfrm>
          <a:prstGeom prst="rect">
            <a:avLst/>
          </a:prstGeom>
        </p:spPr>
        <p:txBody>
          <a:bodyPr vert="horz" wrap="square" lIns="0" tIns="22860" rIns="0" bIns="0" rtlCol="0">
            <a:spAutoFit/>
          </a:bodyPr>
          <a:lstStyle/>
          <a:p>
            <a:pPr marL="38100">
              <a:spcBef>
                <a:spcPts val="180"/>
              </a:spcBef>
            </a:pPr>
            <a:fld id="{81D60167-4931-47E6-BA6A-407CBD079E47}" type="slidenum">
              <a:rPr spc="15" dirty="0"/>
              <a:pPr marL="38100">
                <a:spcBef>
                  <a:spcPts val="180"/>
                </a:spcBef>
              </a:pPr>
              <a:t>53</a:t>
            </a:fld>
            <a:endParaRPr spc="15" dirty="0"/>
          </a:p>
        </p:txBody>
      </p:sp>
      <p:sp>
        <p:nvSpPr>
          <p:cNvPr id="2" name="object 2"/>
          <p:cNvSpPr txBox="1"/>
          <p:nvPr/>
        </p:nvSpPr>
        <p:spPr>
          <a:xfrm>
            <a:off x="7957820" y="565150"/>
            <a:ext cx="1604010" cy="19749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1200" dirty="0">
                <a:latin typeface="Microsoft Sans Serif"/>
                <a:cs typeface="Microsoft Sans Serif"/>
              </a:rPr>
              <a:t>Revisar</a:t>
            </a:r>
            <a:r>
              <a:rPr sz="1200" spc="-35" dirty="0">
                <a:latin typeface="Microsoft Sans Serif"/>
                <a:cs typeface="Microsoft Sans Serif"/>
              </a:rPr>
              <a:t> </a:t>
            </a:r>
            <a:r>
              <a:rPr sz="1200" spc="5" dirty="0">
                <a:latin typeface="Microsoft Sans Serif"/>
                <a:cs typeface="Microsoft Sans Serif"/>
              </a:rPr>
              <a:t>las</a:t>
            </a:r>
            <a:r>
              <a:rPr sz="1200" spc="-30" dirty="0">
                <a:latin typeface="Microsoft Sans Serif"/>
                <a:cs typeface="Microsoft Sans Serif"/>
              </a:rPr>
              <a:t> </a:t>
            </a:r>
            <a:r>
              <a:rPr sz="1200" spc="25" dirty="0">
                <a:latin typeface="Microsoft Sans Serif"/>
                <a:cs typeface="Microsoft Sans Serif"/>
              </a:rPr>
              <a:t>respuestas</a:t>
            </a:r>
            <a:endParaRPr sz="1200">
              <a:latin typeface="Microsoft Sans Serif"/>
              <a:cs typeface="Microsoft Sans Serif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5761990" y="1901191"/>
            <a:ext cx="702310" cy="174407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1050" b="1" spc="25" dirty="0">
                <a:latin typeface="Arial"/>
                <a:cs typeface="Arial"/>
              </a:rPr>
              <a:t>Opinión</a:t>
            </a:r>
            <a:r>
              <a:rPr sz="1050" b="1" spc="-70" dirty="0">
                <a:latin typeface="Arial"/>
                <a:cs typeface="Arial"/>
              </a:rPr>
              <a:t> </a:t>
            </a:r>
            <a:r>
              <a:rPr sz="1050" b="1" dirty="0">
                <a:latin typeface="Arial"/>
                <a:cs typeface="Arial"/>
              </a:rPr>
              <a:t>1</a:t>
            </a:r>
            <a:r>
              <a:rPr sz="1050" dirty="0">
                <a:latin typeface="Microsoft Sans Serif"/>
                <a:cs typeface="Microsoft Sans Serif"/>
              </a:rPr>
              <a:t>.</a:t>
            </a:r>
            <a:endParaRPr sz="1050">
              <a:latin typeface="Microsoft Sans Serif"/>
              <a:cs typeface="Microsoft Sans Serif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7957769" y="1891914"/>
            <a:ext cx="3812540" cy="380365"/>
          </a:xfrm>
          <a:prstGeom prst="rect">
            <a:avLst/>
          </a:prstGeom>
        </p:spPr>
        <p:txBody>
          <a:bodyPr vert="horz" wrap="square" lIns="0" tIns="21590" rIns="0" bIns="0" rtlCol="0">
            <a:spAutoFit/>
          </a:bodyPr>
          <a:lstStyle/>
          <a:p>
            <a:pPr marL="97155">
              <a:spcBef>
                <a:spcPts val="170"/>
              </a:spcBef>
            </a:pPr>
            <a:r>
              <a:rPr sz="1050" spc="-35" dirty="0">
                <a:latin typeface="Microsoft Sans Serif"/>
                <a:cs typeface="Microsoft Sans Serif"/>
              </a:rPr>
              <a:t>) </a:t>
            </a:r>
            <a:r>
              <a:rPr sz="1050" spc="-15" dirty="0">
                <a:latin typeface="Microsoft Sans Serif"/>
                <a:cs typeface="Microsoft Sans Serif"/>
              </a:rPr>
              <a:t>.</a:t>
            </a:r>
            <a:r>
              <a:rPr sz="1050" spc="-35" dirty="0">
                <a:latin typeface="Microsoft Sans Serif"/>
                <a:cs typeface="Microsoft Sans Serif"/>
              </a:rPr>
              <a:t> </a:t>
            </a:r>
            <a:r>
              <a:rPr sz="1050" spc="25" dirty="0">
                <a:latin typeface="Microsoft Sans Serif"/>
                <a:cs typeface="Microsoft Sans Serif"/>
              </a:rPr>
              <a:t>electrón.(-),.protón.(+),.neutrón.(neutro);.2).conductores;.</a:t>
            </a:r>
            <a:endParaRPr sz="1050">
              <a:latin typeface="Microsoft Sans Serif"/>
              <a:cs typeface="Microsoft Sans Serif"/>
            </a:endParaRPr>
          </a:p>
          <a:p>
            <a:pPr marL="12700">
              <a:spcBef>
                <a:spcPts val="80"/>
              </a:spcBef>
            </a:pPr>
            <a:r>
              <a:rPr sz="1150" dirty="0">
                <a:latin typeface="Microsoft Sans Serif"/>
                <a:cs typeface="Microsoft Sans Serif"/>
              </a:rPr>
              <a:t>3).a,.c,.e,.g;.4).aislantes.</a:t>
            </a:r>
            <a:endParaRPr sz="1150">
              <a:latin typeface="Microsoft Sans Serif"/>
              <a:cs typeface="Microsoft Sans Serif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5761990" y="2456180"/>
            <a:ext cx="699135" cy="72898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1000" b="1" dirty="0">
                <a:latin typeface="Arial"/>
                <a:cs typeface="Arial"/>
              </a:rPr>
              <a:t>Revisión</a:t>
            </a:r>
            <a:r>
              <a:rPr sz="1000" b="1" spc="-20" dirty="0">
                <a:latin typeface="Arial"/>
                <a:cs typeface="Arial"/>
              </a:rPr>
              <a:t> </a:t>
            </a:r>
            <a:r>
              <a:rPr sz="1000" b="1" spc="15" dirty="0">
                <a:latin typeface="Arial"/>
                <a:cs typeface="Arial"/>
              </a:rPr>
              <a:t>2</a:t>
            </a:r>
            <a:r>
              <a:rPr sz="1000" spc="-10" dirty="0">
                <a:latin typeface="Microsoft Sans Serif"/>
                <a:cs typeface="Microsoft Sans Serif"/>
              </a:rPr>
              <a:t>.</a:t>
            </a:r>
            <a:endParaRPr sz="1000">
              <a:latin typeface="Microsoft Sans Serif"/>
              <a:cs typeface="Microsoft Sans Serif"/>
            </a:endParaRPr>
          </a:p>
          <a:p>
            <a:pPr marL="12700">
              <a:spcBef>
                <a:spcPts val="40"/>
              </a:spcBef>
            </a:pPr>
            <a:r>
              <a:rPr sz="1200" spc="-15" dirty="0">
                <a:latin typeface="Microsoft Sans Serif"/>
                <a:cs typeface="Microsoft Sans Serif"/>
              </a:rPr>
              <a:t>.</a:t>
            </a:r>
            <a:endParaRPr sz="1200">
              <a:latin typeface="Microsoft Sans Serif"/>
              <a:cs typeface="Microsoft Sans Serif"/>
            </a:endParaRPr>
          </a:p>
          <a:p>
            <a:pPr>
              <a:spcBef>
                <a:spcPts val="10"/>
              </a:spcBef>
            </a:pPr>
            <a:endParaRPr sz="1350">
              <a:latin typeface="Microsoft Sans Serif"/>
              <a:cs typeface="Microsoft Sans Serif"/>
            </a:endParaRPr>
          </a:p>
          <a:p>
            <a:pPr marL="12700"/>
            <a:r>
              <a:rPr sz="1100" b="1" spc="5" dirty="0">
                <a:latin typeface="Arial"/>
                <a:cs typeface="Arial"/>
              </a:rPr>
              <a:t>Reseña</a:t>
            </a:r>
            <a:r>
              <a:rPr sz="1100" b="1" spc="-20" dirty="0">
                <a:latin typeface="Arial"/>
                <a:cs typeface="Arial"/>
              </a:rPr>
              <a:t> </a:t>
            </a:r>
            <a:r>
              <a:rPr sz="1100" b="1" spc="15" dirty="0">
                <a:latin typeface="Arial"/>
                <a:cs typeface="Arial"/>
              </a:rPr>
              <a:t>3</a:t>
            </a:r>
            <a:r>
              <a:rPr sz="1100" spc="-15" dirty="0">
                <a:latin typeface="Microsoft Sans Serif"/>
                <a:cs typeface="Microsoft Sans Serif"/>
              </a:rPr>
              <a:t>.</a:t>
            </a:r>
            <a:endParaRPr sz="1100">
              <a:latin typeface="Microsoft Sans Serif"/>
              <a:cs typeface="Microsoft Sans Serif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7957768" y="2433200"/>
            <a:ext cx="3247390" cy="385445"/>
          </a:xfrm>
          <a:prstGeom prst="rect">
            <a:avLst/>
          </a:prstGeom>
        </p:spPr>
        <p:txBody>
          <a:bodyPr vert="horz" wrap="square" lIns="0" tIns="35560" rIns="0" bIns="0" rtlCol="0">
            <a:spAutoFit/>
          </a:bodyPr>
          <a:lstStyle/>
          <a:p>
            <a:pPr marL="97155">
              <a:spcBef>
                <a:spcPts val="280"/>
              </a:spcBef>
            </a:pPr>
            <a:r>
              <a:rPr sz="1000" spc="-35" dirty="0">
                <a:latin typeface="Microsoft Sans Serif"/>
                <a:cs typeface="Microsoft Sans Serif"/>
              </a:rPr>
              <a:t>)</a:t>
            </a:r>
            <a:r>
              <a:rPr sz="1000" spc="-10" dirty="0">
                <a:latin typeface="Microsoft Sans Serif"/>
                <a:cs typeface="Microsoft Sans Serif"/>
              </a:rPr>
              <a:t> . </a:t>
            </a:r>
            <a:r>
              <a:rPr sz="1000" spc="20" dirty="0">
                <a:latin typeface="Microsoft Sans Serif"/>
                <a:cs typeface="Microsoft Sans Serif"/>
              </a:rPr>
              <a:t>negativo;.2).positivo;.3).repeler,.atraer;.f).Tensión;.</a:t>
            </a:r>
            <a:endParaRPr sz="1000">
              <a:latin typeface="Microsoft Sans Serif"/>
              <a:cs typeface="Microsoft Sans Serif"/>
            </a:endParaRPr>
          </a:p>
          <a:p>
            <a:pPr marL="12700">
              <a:spcBef>
                <a:spcPts val="190"/>
              </a:spcBef>
            </a:pPr>
            <a:r>
              <a:rPr sz="1050" spc="20" dirty="0">
                <a:latin typeface="Microsoft Sans Serif"/>
                <a:cs typeface="Microsoft Sans Serif"/>
              </a:rPr>
              <a:t>6).negativo,.positivo;.7).a..ohm,.b..ampere,.c..volt.</a:t>
            </a:r>
            <a:endParaRPr sz="1050">
              <a:latin typeface="Microsoft Sans Serif"/>
              <a:cs typeface="Microsoft Sans Serif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8042504" y="2985769"/>
            <a:ext cx="2320925" cy="189796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1150" spc="-40" dirty="0">
                <a:latin typeface="Microsoft Sans Serif"/>
                <a:cs typeface="Microsoft Sans Serif"/>
              </a:rPr>
              <a:t>)</a:t>
            </a:r>
            <a:r>
              <a:rPr sz="1150" spc="-30" dirty="0">
                <a:latin typeface="Microsoft Sans Serif"/>
                <a:cs typeface="Microsoft Sans Serif"/>
              </a:rPr>
              <a:t> </a:t>
            </a:r>
            <a:r>
              <a:rPr sz="1150" spc="-15" dirty="0">
                <a:latin typeface="Microsoft Sans Serif"/>
                <a:cs typeface="Microsoft Sans Serif"/>
              </a:rPr>
              <a:t>.</a:t>
            </a:r>
            <a:r>
              <a:rPr sz="1150" spc="-25" dirty="0">
                <a:latin typeface="Microsoft Sans Serif"/>
                <a:cs typeface="Microsoft Sans Serif"/>
              </a:rPr>
              <a:t> </a:t>
            </a:r>
            <a:r>
              <a:rPr sz="1150" spc="-5" dirty="0">
                <a:latin typeface="Microsoft Sans Serif"/>
                <a:cs typeface="Microsoft Sans Serif"/>
              </a:rPr>
              <a:t>0.5;.2).45;.3).30;.4).5;.5).6;.6).</a:t>
            </a:r>
            <a:r>
              <a:rPr sz="1150" spc="-25" dirty="0">
                <a:latin typeface="Microsoft Sans Serif"/>
                <a:cs typeface="Microsoft Sans Serif"/>
              </a:rPr>
              <a:t> </a:t>
            </a:r>
            <a:r>
              <a:rPr sz="1150" spc="15" dirty="0">
                <a:latin typeface="Microsoft Sans Serif"/>
                <a:cs typeface="Microsoft Sans Serif"/>
              </a:rPr>
              <a:t>20</a:t>
            </a:r>
            <a:endParaRPr sz="1150">
              <a:latin typeface="Microsoft Sans Serif"/>
              <a:cs typeface="Microsoft Sans Serif"/>
            </a:endParaRPr>
          </a:p>
        </p:txBody>
      </p:sp>
      <p:sp>
        <p:nvSpPr>
          <p:cNvPr id="8" name="object 8"/>
          <p:cNvSpPr txBox="1"/>
          <p:nvPr/>
        </p:nvSpPr>
        <p:spPr>
          <a:xfrm>
            <a:off x="5761990" y="3357881"/>
            <a:ext cx="681990" cy="182101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1100" b="1" spc="5" dirty="0">
                <a:latin typeface="Arial"/>
                <a:cs typeface="Arial"/>
              </a:rPr>
              <a:t>Reseña</a:t>
            </a:r>
            <a:r>
              <a:rPr sz="1100" b="1" spc="-20" dirty="0">
                <a:latin typeface="Arial"/>
                <a:cs typeface="Arial"/>
              </a:rPr>
              <a:t> </a:t>
            </a:r>
            <a:r>
              <a:rPr sz="1100" b="1" spc="15" dirty="0">
                <a:latin typeface="Arial"/>
                <a:cs typeface="Arial"/>
              </a:rPr>
              <a:t>4</a:t>
            </a:r>
            <a:r>
              <a:rPr sz="1100" spc="-15" dirty="0">
                <a:latin typeface="Microsoft Sans Serif"/>
                <a:cs typeface="Microsoft Sans Serif"/>
              </a:rPr>
              <a:t>.</a:t>
            </a:r>
            <a:endParaRPr sz="1100">
              <a:latin typeface="Microsoft Sans Serif"/>
              <a:cs typeface="Microsoft Sans Serif"/>
            </a:endParaRPr>
          </a:p>
        </p:txBody>
      </p:sp>
      <p:sp>
        <p:nvSpPr>
          <p:cNvPr id="9" name="object 9"/>
          <p:cNvSpPr txBox="1"/>
          <p:nvPr/>
        </p:nvSpPr>
        <p:spPr>
          <a:xfrm>
            <a:off x="8042504" y="3364231"/>
            <a:ext cx="3766185" cy="174407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1050" spc="-35" dirty="0">
                <a:latin typeface="Microsoft Sans Serif"/>
                <a:cs typeface="Microsoft Sans Serif"/>
              </a:rPr>
              <a:t>)</a:t>
            </a:r>
            <a:r>
              <a:rPr sz="1050" spc="10" dirty="0">
                <a:latin typeface="Microsoft Sans Serif"/>
                <a:cs typeface="Microsoft Sans Serif"/>
              </a:rPr>
              <a:t> </a:t>
            </a:r>
            <a:r>
              <a:rPr sz="1050" spc="-15" dirty="0">
                <a:latin typeface="Microsoft Sans Serif"/>
                <a:cs typeface="Microsoft Sans Serif"/>
              </a:rPr>
              <a:t>.</a:t>
            </a:r>
            <a:r>
              <a:rPr sz="1050" spc="10" dirty="0">
                <a:latin typeface="Microsoft Sans Serif"/>
                <a:cs typeface="Microsoft Sans Serif"/>
              </a:rPr>
              <a:t> </a:t>
            </a:r>
            <a:r>
              <a:rPr sz="1050" spc="25" dirty="0">
                <a:latin typeface="Microsoft Sans Serif"/>
                <a:cs typeface="Microsoft Sans Serif"/>
              </a:rPr>
              <a:t>hierro,.norte-sur;.2).norte,.sur;.3).electrón,.líneas.de.flujo.</a:t>
            </a:r>
            <a:endParaRPr sz="1050">
              <a:latin typeface="Microsoft Sans Serif"/>
              <a:cs typeface="Microsoft Sans Serif"/>
            </a:endParaRPr>
          </a:p>
        </p:txBody>
      </p:sp>
      <p:sp>
        <p:nvSpPr>
          <p:cNvPr id="10" name="object 10"/>
          <p:cNvSpPr txBox="1"/>
          <p:nvPr/>
        </p:nvSpPr>
        <p:spPr>
          <a:xfrm>
            <a:off x="5761990" y="3723641"/>
            <a:ext cx="681990" cy="182101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1100" b="1" spc="5" dirty="0">
                <a:latin typeface="Arial"/>
                <a:cs typeface="Arial"/>
              </a:rPr>
              <a:t>Reseña</a:t>
            </a:r>
            <a:r>
              <a:rPr sz="1100" b="1" spc="-20" dirty="0">
                <a:latin typeface="Arial"/>
                <a:cs typeface="Arial"/>
              </a:rPr>
              <a:t> </a:t>
            </a:r>
            <a:r>
              <a:rPr sz="1100" b="1" spc="15" dirty="0">
                <a:latin typeface="Arial"/>
                <a:cs typeface="Arial"/>
              </a:rPr>
              <a:t>5</a:t>
            </a:r>
            <a:r>
              <a:rPr sz="1100" spc="-15" dirty="0">
                <a:latin typeface="Microsoft Sans Serif"/>
                <a:cs typeface="Microsoft Sans Serif"/>
              </a:rPr>
              <a:t>.</a:t>
            </a:r>
            <a:endParaRPr sz="1100">
              <a:latin typeface="Microsoft Sans Serif"/>
              <a:cs typeface="Microsoft Sans Serif"/>
            </a:endParaRPr>
          </a:p>
        </p:txBody>
      </p:sp>
      <p:sp>
        <p:nvSpPr>
          <p:cNvPr id="11" name="object 11"/>
          <p:cNvSpPr txBox="1"/>
          <p:nvPr/>
        </p:nvSpPr>
        <p:spPr>
          <a:xfrm>
            <a:off x="8042504" y="3736340"/>
            <a:ext cx="2610485" cy="166712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1000" spc="-35" dirty="0">
                <a:latin typeface="Microsoft Sans Serif"/>
                <a:cs typeface="Microsoft Sans Serif"/>
              </a:rPr>
              <a:t>)</a:t>
            </a:r>
            <a:r>
              <a:rPr sz="1000" spc="-20" dirty="0">
                <a:latin typeface="Microsoft Sans Serif"/>
                <a:cs typeface="Microsoft Sans Serif"/>
              </a:rPr>
              <a:t> </a:t>
            </a:r>
            <a:r>
              <a:rPr sz="1000" spc="-10" dirty="0">
                <a:latin typeface="Microsoft Sans Serif"/>
                <a:cs typeface="Microsoft Sans Serif"/>
              </a:rPr>
              <a:t>.</a:t>
            </a:r>
            <a:r>
              <a:rPr sz="1000" spc="-15" dirty="0">
                <a:latin typeface="Microsoft Sans Serif"/>
                <a:cs typeface="Microsoft Sans Serif"/>
              </a:rPr>
              <a:t> </a:t>
            </a:r>
            <a:r>
              <a:rPr sz="1000" spc="15" dirty="0">
                <a:latin typeface="Microsoft Sans Serif"/>
                <a:cs typeface="Microsoft Sans Serif"/>
              </a:rPr>
              <a:t>onda.sinusoidal;.2).una;.3).-</a:t>
            </a:r>
            <a:r>
              <a:rPr sz="1000" spc="-15" dirty="0">
                <a:latin typeface="Microsoft Sans Serif"/>
                <a:cs typeface="Microsoft Sans Serif"/>
              </a:rPr>
              <a:t> </a:t>
            </a:r>
            <a:r>
              <a:rPr sz="1000" spc="15" dirty="0">
                <a:latin typeface="Microsoft Sans Serif"/>
                <a:cs typeface="Microsoft Sans Serif"/>
              </a:rPr>
              <a:t>2</a:t>
            </a:r>
            <a:r>
              <a:rPr sz="1000" spc="-20" dirty="0">
                <a:latin typeface="Microsoft Sans Serif"/>
                <a:cs typeface="Microsoft Sans Serif"/>
              </a:rPr>
              <a:t> </a:t>
            </a:r>
            <a:r>
              <a:rPr sz="1000" spc="-10" dirty="0">
                <a:latin typeface="Microsoft Sans Serif"/>
                <a:cs typeface="Microsoft Sans Serif"/>
              </a:rPr>
              <a:t>.</a:t>
            </a:r>
            <a:r>
              <a:rPr sz="1000" spc="-15" dirty="0">
                <a:latin typeface="Microsoft Sans Serif"/>
                <a:cs typeface="Microsoft Sans Serif"/>
              </a:rPr>
              <a:t> </a:t>
            </a:r>
            <a:r>
              <a:rPr sz="1000" spc="-10" dirty="0">
                <a:latin typeface="Microsoft Sans Serif"/>
                <a:cs typeface="Microsoft Sans Serif"/>
              </a:rPr>
              <a:t>;.4).</a:t>
            </a:r>
            <a:r>
              <a:rPr sz="1000" spc="-15" dirty="0">
                <a:latin typeface="Microsoft Sans Serif"/>
                <a:cs typeface="Microsoft Sans Serif"/>
              </a:rPr>
              <a:t> </a:t>
            </a:r>
            <a:r>
              <a:rPr sz="1000" spc="5" dirty="0">
                <a:latin typeface="Microsoft Sans Serif"/>
                <a:cs typeface="Microsoft Sans Serif"/>
              </a:rPr>
              <a:t>06.05.</a:t>
            </a:r>
            <a:endParaRPr sz="1000">
              <a:latin typeface="Microsoft Sans Serif"/>
              <a:cs typeface="Microsoft Sans Serif"/>
            </a:endParaRPr>
          </a:p>
        </p:txBody>
      </p:sp>
      <p:sp>
        <p:nvSpPr>
          <p:cNvPr id="12" name="object 12"/>
          <p:cNvSpPr txBox="1"/>
          <p:nvPr/>
        </p:nvSpPr>
        <p:spPr>
          <a:xfrm>
            <a:off x="5761990" y="4089401"/>
            <a:ext cx="681990" cy="182101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1100" b="1" spc="5" dirty="0">
                <a:latin typeface="Arial"/>
                <a:cs typeface="Arial"/>
              </a:rPr>
              <a:t>Reseña</a:t>
            </a:r>
            <a:r>
              <a:rPr sz="1100" b="1" spc="-20" dirty="0">
                <a:latin typeface="Arial"/>
                <a:cs typeface="Arial"/>
              </a:rPr>
              <a:t> </a:t>
            </a:r>
            <a:r>
              <a:rPr sz="1100" b="1" spc="15" dirty="0">
                <a:latin typeface="Arial"/>
                <a:cs typeface="Arial"/>
              </a:rPr>
              <a:t>6</a:t>
            </a:r>
            <a:r>
              <a:rPr sz="1100" spc="-15" dirty="0">
                <a:latin typeface="Microsoft Sans Serif"/>
                <a:cs typeface="Microsoft Sans Serif"/>
              </a:rPr>
              <a:t>.</a:t>
            </a:r>
            <a:endParaRPr sz="1100">
              <a:latin typeface="Microsoft Sans Serif"/>
              <a:cs typeface="Microsoft Sans Serif"/>
            </a:endParaRPr>
          </a:p>
        </p:txBody>
      </p:sp>
      <p:sp>
        <p:nvSpPr>
          <p:cNvPr id="13" name="object 13"/>
          <p:cNvSpPr txBox="1"/>
          <p:nvPr/>
        </p:nvSpPr>
        <p:spPr>
          <a:xfrm>
            <a:off x="8042503" y="4089401"/>
            <a:ext cx="1551940" cy="182101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1100" spc="-40" dirty="0">
                <a:latin typeface="Microsoft Sans Serif"/>
                <a:cs typeface="Microsoft Sans Serif"/>
              </a:rPr>
              <a:t>)</a:t>
            </a:r>
            <a:r>
              <a:rPr sz="1100" spc="-25" dirty="0">
                <a:latin typeface="Microsoft Sans Serif"/>
                <a:cs typeface="Microsoft Sans Serif"/>
              </a:rPr>
              <a:t> </a:t>
            </a:r>
            <a:r>
              <a:rPr sz="1100" spc="-15" dirty="0">
                <a:latin typeface="Microsoft Sans Serif"/>
                <a:cs typeface="Microsoft Sans Serif"/>
              </a:rPr>
              <a:t>.</a:t>
            </a:r>
            <a:r>
              <a:rPr sz="1100" spc="-25" dirty="0">
                <a:latin typeface="Microsoft Sans Serif"/>
                <a:cs typeface="Microsoft Sans Serif"/>
              </a:rPr>
              <a:t> </a:t>
            </a:r>
            <a:r>
              <a:rPr sz="1100" spc="-5" dirty="0">
                <a:latin typeface="Microsoft Sans Serif"/>
                <a:cs typeface="Microsoft Sans Serif"/>
              </a:rPr>
              <a:t>0;.2).2.5;.3).2.5;.4).25.</a:t>
            </a:r>
            <a:endParaRPr sz="1100">
              <a:latin typeface="Microsoft Sans Serif"/>
              <a:cs typeface="Microsoft Sans Serif"/>
            </a:endParaRPr>
          </a:p>
        </p:txBody>
      </p:sp>
      <p:sp>
        <p:nvSpPr>
          <p:cNvPr id="14" name="object 14"/>
          <p:cNvSpPr txBox="1"/>
          <p:nvPr/>
        </p:nvSpPr>
        <p:spPr>
          <a:xfrm>
            <a:off x="5761990" y="4455160"/>
            <a:ext cx="681990" cy="182101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1100" b="1" spc="5" dirty="0">
                <a:latin typeface="Arial"/>
                <a:cs typeface="Arial"/>
              </a:rPr>
              <a:t>Reseña</a:t>
            </a:r>
            <a:r>
              <a:rPr sz="1100" b="1" spc="-20" dirty="0">
                <a:latin typeface="Arial"/>
                <a:cs typeface="Arial"/>
              </a:rPr>
              <a:t> </a:t>
            </a:r>
            <a:r>
              <a:rPr sz="1100" b="1" spc="15" dirty="0">
                <a:latin typeface="Arial"/>
                <a:cs typeface="Arial"/>
              </a:rPr>
              <a:t>7</a:t>
            </a:r>
            <a:r>
              <a:rPr sz="1100" spc="-15" dirty="0">
                <a:latin typeface="Microsoft Sans Serif"/>
                <a:cs typeface="Microsoft Sans Serif"/>
              </a:rPr>
              <a:t>.</a:t>
            </a:r>
            <a:endParaRPr sz="1100">
              <a:latin typeface="Microsoft Sans Serif"/>
              <a:cs typeface="Microsoft Sans Serif"/>
            </a:endParaRPr>
          </a:p>
        </p:txBody>
      </p:sp>
      <p:sp>
        <p:nvSpPr>
          <p:cNvPr id="15" name="object 15"/>
          <p:cNvSpPr txBox="1"/>
          <p:nvPr/>
        </p:nvSpPr>
        <p:spPr>
          <a:xfrm>
            <a:off x="7957769" y="4446656"/>
            <a:ext cx="3690620" cy="386080"/>
          </a:xfrm>
          <a:prstGeom prst="rect">
            <a:avLst/>
          </a:prstGeom>
        </p:spPr>
        <p:txBody>
          <a:bodyPr vert="horz" wrap="square" lIns="0" tIns="20955" rIns="0" bIns="0" rtlCol="0">
            <a:spAutoFit/>
          </a:bodyPr>
          <a:lstStyle/>
          <a:p>
            <a:pPr marL="97155">
              <a:spcBef>
                <a:spcPts val="165"/>
              </a:spcBef>
            </a:pPr>
            <a:r>
              <a:rPr sz="1100" spc="-40" dirty="0">
                <a:latin typeface="Microsoft Sans Serif"/>
                <a:cs typeface="Microsoft Sans Serif"/>
              </a:rPr>
              <a:t>)</a:t>
            </a:r>
            <a:r>
              <a:rPr sz="1100" spc="-15" dirty="0">
                <a:latin typeface="Microsoft Sans Serif"/>
                <a:cs typeface="Microsoft Sans Serif"/>
              </a:rPr>
              <a:t> . </a:t>
            </a:r>
            <a:r>
              <a:rPr sz="1100" spc="10" dirty="0">
                <a:latin typeface="Microsoft Sans Serif"/>
                <a:cs typeface="Microsoft Sans Serif"/>
              </a:rPr>
              <a:t>Reactancia;.2).Impedancia;.3).3.</a:t>
            </a:r>
            <a:r>
              <a:rPr sz="1100" spc="-15" dirty="0">
                <a:latin typeface="Microsoft Sans Serif"/>
                <a:cs typeface="Microsoft Sans Serif"/>
              </a:rPr>
              <a:t> </a:t>
            </a:r>
            <a:r>
              <a:rPr sz="1100" spc="-5" dirty="0">
                <a:latin typeface="Microsoft Sans Serif"/>
                <a:cs typeface="Microsoft Sans Serif"/>
              </a:rPr>
              <a:t>4;.4).c;.5).b;.6).3</a:t>
            </a:r>
            <a:r>
              <a:rPr sz="1100" spc="-15" dirty="0">
                <a:latin typeface="Microsoft Sans Serif"/>
                <a:cs typeface="Microsoft Sans Serif"/>
              </a:rPr>
              <a:t> </a:t>
            </a:r>
            <a:r>
              <a:rPr sz="1100" dirty="0">
                <a:latin typeface="Microsoft Sans Serif"/>
                <a:cs typeface="Microsoft Sans Serif"/>
              </a:rPr>
              <a:t>8.5;.</a:t>
            </a:r>
            <a:endParaRPr sz="1100">
              <a:latin typeface="Microsoft Sans Serif"/>
              <a:cs typeface="Microsoft Sans Serif"/>
            </a:endParaRPr>
          </a:p>
          <a:p>
            <a:pPr marL="12700">
              <a:spcBef>
                <a:spcPts val="70"/>
              </a:spcBef>
            </a:pPr>
            <a:r>
              <a:rPr sz="1150" spc="-15" dirty="0">
                <a:latin typeface="Microsoft Sans Serif"/>
                <a:cs typeface="Microsoft Sans Serif"/>
              </a:rPr>
              <a:t>7).</a:t>
            </a:r>
            <a:r>
              <a:rPr sz="1150" spc="-30" dirty="0">
                <a:latin typeface="Microsoft Sans Serif"/>
                <a:cs typeface="Microsoft Sans Serif"/>
              </a:rPr>
              <a:t> </a:t>
            </a:r>
            <a:r>
              <a:rPr sz="1150" spc="-15" dirty="0">
                <a:latin typeface="Microsoft Sans Serif"/>
                <a:cs typeface="Microsoft Sans Serif"/>
              </a:rPr>
              <a:t>.</a:t>
            </a:r>
            <a:r>
              <a:rPr sz="1150" spc="-25" dirty="0">
                <a:latin typeface="Microsoft Sans Serif"/>
                <a:cs typeface="Microsoft Sans Serif"/>
              </a:rPr>
              <a:t> </a:t>
            </a:r>
            <a:r>
              <a:rPr sz="1150" spc="-5" dirty="0">
                <a:latin typeface="Microsoft Sans Serif"/>
                <a:cs typeface="Microsoft Sans Serif"/>
              </a:rPr>
              <a:t>8;.8).6.4.</a:t>
            </a:r>
            <a:endParaRPr sz="1150">
              <a:latin typeface="Microsoft Sans Serif"/>
              <a:cs typeface="Microsoft Sans Serif"/>
            </a:endParaRPr>
          </a:p>
        </p:txBody>
      </p:sp>
      <p:sp>
        <p:nvSpPr>
          <p:cNvPr id="16" name="object 16"/>
          <p:cNvSpPr txBox="1"/>
          <p:nvPr/>
        </p:nvSpPr>
        <p:spPr>
          <a:xfrm>
            <a:off x="5761990" y="5016500"/>
            <a:ext cx="699135" cy="351378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1000" b="1" dirty="0">
                <a:latin typeface="Arial"/>
                <a:cs typeface="Arial"/>
              </a:rPr>
              <a:t>Revisión</a:t>
            </a:r>
            <a:r>
              <a:rPr sz="1000" b="1" spc="-65" dirty="0">
                <a:latin typeface="Arial"/>
                <a:cs typeface="Arial"/>
              </a:rPr>
              <a:t> </a:t>
            </a:r>
            <a:r>
              <a:rPr sz="1000" b="1" dirty="0">
                <a:latin typeface="Arial"/>
                <a:cs typeface="Arial"/>
              </a:rPr>
              <a:t>8</a:t>
            </a:r>
            <a:r>
              <a:rPr sz="1000" dirty="0">
                <a:latin typeface="Microsoft Sans Serif"/>
                <a:cs typeface="Microsoft Sans Serif"/>
              </a:rPr>
              <a:t>.</a:t>
            </a:r>
            <a:endParaRPr sz="1000">
              <a:latin typeface="Microsoft Sans Serif"/>
              <a:cs typeface="Microsoft Sans Serif"/>
            </a:endParaRPr>
          </a:p>
          <a:p>
            <a:pPr marL="12700">
              <a:spcBef>
                <a:spcPts val="40"/>
              </a:spcBef>
            </a:pPr>
            <a:r>
              <a:rPr sz="1200" spc="-15" dirty="0">
                <a:latin typeface="Microsoft Sans Serif"/>
                <a:cs typeface="Microsoft Sans Serif"/>
              </a:rPr>
              <a:t>.</a:t>
            </a:r>
            <a:endParaRPr sz="1200">
              <a:latin typeface="Microsoft Sans Serif"/>
              <a:cs typeface="Microsoft Sans Serif"/>
            </a:endParaRPr>
          </a:p>
        </p:txBody>
      </p:sp>
      <p:sp>
        <p:nvSpPr>
          <p:cNvPr id="17" name="object 17"/>
          <p:cNvSpPr txBox="1"/>
          <p:nvPr/>
        </p:nvSpPr>
        <p:spPr>
          <a:xfrm>
            <a:off x="7957768" y="4997450"/>
            <a:ext cx="3312160" cy="383540"/>
          </a:xfrm>
          <a:prstGeom prst="rect">
            <a:avLst/>
          </a:prstGeom>
        </p:spPr>
        <p:txBody>
          <a:bodyPr vert="horz" wrap="square" lIns="0" tIns="5080" rIns="0" bIns="0" rtlCol="0">
            <a:spAutoFit/>
          </a:bodyPr>
          <a:lstStyle/>
          <a:p>
            <a:pPr marL="12700" marR="5080" indent="84455">
              <a:lnSpc>
                <a:spcPct val="104299"/>
              </a:lnSpc>
              <a:spcBef>
                <a:spcPts val="40"/>
              </a:spcBef>
            </a:pPr>
            <a:r>
              <a:rPr sz="1150" spc="-40" dirty="0">
                <a:latin typeface="Microsoft Sans Serif"/>
                <a:cs typeface="Microsoft Sans Serif"/>
              </a:rPr>
              <a:t>)</a:t>
            </a:r>
            <a:r>
              <a:rPr sz="1150" spc="-30" dirty="0">
                <a:latin typeface="Microsoft Sans Serif"/>
                <a:cs typeface="Microsoft Sans Serif"/>
              </a:rPr>
              <a:t> </a:t>
            </a:r>
            <a:r>
              <a:rPr sz="1150" spc="-15" dirty="0">
                <a:latin typeface="Microsoft Sans Serif"/>
                <a:cs typeface="Microsoft Sans Serif"/>
              </a:rPr>
              <a:t>.</a:t>
            </a:r>
            <a:r>
              <a:rPr sz="1150" spc="-30" dirty="0">
                <a:latin typeface="Microsoft Sans Serif"/>
                <a:cs typeface="Microsoft Sans Serif"/>
              </a:rPr>
              <a:t> </a:t>
            </a:r>
            <a:r>
              <a:rPr sz="1150" spc="15" dirty="0">
                <a:latin typeface="Microsoft Sans Serif"/>
                <a:cs typeface="Microsoft Sans Serif"/>
              </a:rPr>
              <a:t>resistiva;.2).inductiva;.3).capacitiva;.4).</a:t>
            </a:r>
            <a:r>
              <a:rPr sz="1150" spc="-30" dirty="0">
                <a:latin typeface="Microsoft Sans Serif"/>
                <a:cs typeface="Microsoft Sans Serif"/>
              </a:rPr>
              <a:t> </a:t>
            </a:r>
            <a:r>
              <a:rPr sz="1150" dirty="0">
                <a:latin typeface="Microsoft Sans Serif"/>
                <a:cs typeface="Microsoft Sans Serif"/>
              </a:rPr>
              <a:t>8,.0.</a:t>
            </a:r>
            <a:r>
              <a:rPr sz="1150" spc="-30" dirty="0">
                <a:latin typeface="Microsoft Sans Serif"/>
                <a:cs typeface="Microsoft Sans Serif"/>
              </a:rPr>
              <a:t> </a:t>
            </a:r>
            <a:r>
              <a:rPr sz="1150" spc="-15" dirty="0">
                <a:latin typeface="Microsoft Sans Serif"/>
                <a:cs typeface="Microsoft Sans Serif"/>
              </a:rPr>
              <a:t>;. </a:t>
            </a:r>
            <a:r>
              <a:rPr sz="1150" spc="-290" dirty="0">
                <a:latin typeface="Microsoft Sans Serif"/>
                <a:cs typeface="Microsoft Sans Serif"/>
              </a:rPr>
              <a:t> </a:t>
            </a:r>
            <a:r>
              <a:rPr sz="1150" spc="-15" dirty="0">
                <a:latin typeface="Microsoft Sans Serif"/>
                <a:cs typeface="Microsoft Sans Serif"/>
              </a:rPr>
              <a:t>5). </a:t>
            </a:r>
            <a:r>
              <a:rPr sz="1150" dirty="0">
                <a:latin typeface="Microsoft Sans Serif"/>
                <a:cs typeface="Microsoft Sans Serif"/>
              </a:rPr>
              <a:t>200;.6).2400..</a:t>
            </a:r>
            <a:endParaRPr sz="1150">
              <a:latin typeface="Microsoft Sans Serif"/>
              <a:cs typeface="Microsoft Sans Serif"/>
            </a:endParaRPr>
          </a:p>
        </p:txBody>
      </p:sp>
      <p:sp>
        <p:nvSpPr>
          <p:cNvPr id="18" name="object 18"/>
          <p:cNvSpPr txBox="1"/>
          <p:nvPr/>
        </p:nvSpPr>
        <p:spPr>
          <a:xfrm>
            <a:off x="5761991" y="5565140"/>
            <a:ext cx="699135" cy="166712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1000" b="1" dirty="0">
                <a:latin typeface="Arial"/>
                <a:cs typeface="Arial"/>
              </a:rPr>
              <a:t>Revisión</a:t>
            </a:r>
            <a:r>
              <a:rPr sz="1000" b="1" spc="-65" dirty="0">
                <a:latin typeface="Arial"/>
                <a:cs typeface="Arial"/>
              </a:rPr>
              <a:t> </a:t>
            </a:r>
            <a:r>
              <a:rPr sz="1000" b="1" dirty="0">
                <a:latin typeface="Arial"/>
                <a:cs typeface="Arial"/>
              </a:rPr>
              <a:t>9</a:t>
            </a:r>
            <a:r>
              <a:rPr sz="1000" dirty="0">
                <a:latin typeface="Microsoft Sans Serif"/>
                <a:cs typeface="Microsoft Sans Serif"/>
              </a:rPr>
              <a:t>.</a:t>
            </a:r>
            <a:endParaRPr sz="1000">
              <a:latin typeface="Microsoft Sans Serif"/>
              <a:cs typeface="Microsoft Sans Serif"/>
            </a:endParaRPr>
          </a:p>
        </p:txBody>
      </p:sp>
      <p:sp>
        <p:nvSpPr>
          <p:cNvPr id="19" name="object 19"/>
          <p:cNvSpPr txBox="1"/>
          <p:nvPr/>
        </p:nvSpPr>
        <p:spPr>
          <a:xfrm>
            <a:off x="8042503" y="5558791"/>
            <a:ext cx="3027680" cy="174407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1050" spc="-35" dirty="0">
                <a:latin typeface="Microsoft Sans Serif"/>
                <a:cs typeface="Microsoft Sans Serif"/>
              </a:rPr>
              <a:t>)</a:t>
            </a:r>
            <a:r>
              <a:rPr sz="1050" spc="-10" dirty="0">
                <a:latin typeface="Microsoft Sans Serif"/>
                <a:cs typeface="Microsoft Sans Serif"/>
              </a:rPr>
              <a:t> </a:t>
            </a:r>
            <a:r>
              <a:rPr sz="1050" spc="-15" dirty="0">
                <a:latin typeface="Microsoft Sans Serif"/>
                <a:cs typeface="Microsoft Sans Serif"/>
              </a:rPr>
              <a:t>.</a:t>
            </a:r>
            <a:r>
              <a:rPr sz="1050" spc="-10" dirty="0">
                <a:latin typeface="Microsoft Sans Serif"/>
                <a:cs typeface="Microsoft Sans Serif"/>
              </a:rPr>
              <a:t> </a:t>
            </a:r>
            <a:r>
              <a:rPr sz="1050" spc="20" dirty="0">
                <a:latin typeface="Microsoft Sans Serif"/>
                <a:cs typeface="Microsoft Sans Serif"/>
              </a:rPr>
              <a:t>reductor;.2).intensificador;.3).480;.4).</a:t>
            </a:r>
            <a:r>
              <a:rPr sz="1050" spc="-5" dirty="0">
                <a:latin typeface="Microsoft Sans Serif"/>
                <a:cs typeface="Microsoft Sans Serif"/>
              </a:rPr>
              <a:t> </a:t>
            </a:r>
            <a:r>
              <a:rPr sz="1050" spc="-10" dirty="0">
                <a:latin typeface="Microsoft Sans Serif"/>
                <a:cs typeface="Microsoft Sans Serif"/>
              </a:rPr>
              <a:t>.6;.5). </a:t>
            </a:r>
            <a:r>
              <a:rPr sz="1050" spc="15" dirty="0">
                <a:latin typeface="Microsoft Sans Serif"/>
                <a:cs typeface="Microsoft Sans Serif"/>
              </a:rPr>
              <a:t>20</a:t>
            </a:r>
            <a:endParaRPr sz="1050">
              <a:latin typeface="Microsoft Sans Serif"/>
              <a:cs typeface="Microsoft Sans Serif"/>
            </a:endParaRPr>
          </a:p>
        </p:txBody>
      </p:sp>
    </p:spTree>
  </p:cSld>
  <p:clrMapOvr>
    <a:masterClrMapping/>
  </p:clrMapOvr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sldNum" sz="quarter" idx="7"/>
          </p:nvPr>
        </p:nvSpPr>
        <p:spPr>
          <a:xfrm>
            <a:off x="19020783" y="9462820"/>
            <a:ext cx="577061" cy="207749"/>
          </a:xfrm>
          <a:prstGeom prst="rect">
            <a:avLst/>
          </a:prstGeom>
        </p:spPr>
        <p:txBody>
          <a:bodyPr vert="horz" wrap="square" lIns="0" tIns="22860" rIns="0" bIns="0" rtlCol="0">
            <a:spAutoFit/>
          </a:bodyPr>
          <a:lstStyle/>
          <a:p>
            <a:pPr marL="38100">
              <a:spcBef>
                <a:spcPts val="180"/>
              </a:spcBef>
            </a:pPr>
            <a:fld id="{81D60167-4931-47E6-BA6A-407CBD079E47}" type="slidenum">
              <a:rPr spc="15" dirty="0"/>
              <a:pPr marL="38100">
                <a:spcBef>
                  <a:spcPts val="180"/>
                </a:spcBef>
              </a:pPr>
              <a:t>54</a:t>
            </a:fld>
            <a:endParaRPr spc="15" dirty="0"/>
          </a:p>
        </p:txBody>
      </p:sp>
    </p:spTree>
  </p:cSld>
  <p:clrMapOvr>
    <a:masterClrMapping/>
  </p:clrMapOvr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sldNum" sz="quarter" idx="7"/>
          </p:nvPr>
        </p:nvSpPr>
        <p:spPr>
          <a:xfrm>
            <a:off x="19020783" y="9462820"/>
            <a:ext cx="577061" cy="207749"/>
          </a:xfrm>
          <a:prstGeom prst="rect">
            <a:avLst/>
          </a:prstGeom>
        </p:spPr>
        <p:txBody>
          <a:bodyPr vert="horz" wrap="square" lIns="0" tIns="22860" rIns="0" bIns="0" rtlCol="0">
            <a:spAutoFit/>
          </a:bodyPr>
          <a:lstStyle/>
          <a:p>
            <a:pPr marL="38100">
              <a:spcBef>
                <a:spcPts val="180"/>
              </a:spcBef>
            </a:pPr>
            <a:fld id="{81D60167-4931-47E6-BA6A-407CBD079E47}" type="slidenum">
              <a:rPr spc="15" dirty="0"/>
              <a:pPr marL="38100">
                <a:spcBef>
                  <a:spcPts val="180"/>
                </a:spcBef>
              </a:pPr>
              <a:t>55</a:t>
            </a:fld>
            <a:endParaRPr spc="15" dirty="0"/>
          </a:p>
        </p:txBody>
      </p:sp>
    </p:spTree>
  </p:cSld>
  <p:clrMapOvr>
    <a:masterClrMapping/>
  </p:clrMapOvr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7984529" y="4820921"/>
            <a:ext cx="2407920" cy="1246505"/>
            <a:chOff x="2929929" y="4820920"/>
            <a:chExt cx="2407920" cy="1246505"/>
          </a:xfrm>
        </p:grpSpPr>
        <p:pic>
          <p:nvPicPr>
            <p:cNvPr id="3" name="object 3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2929929" y="4820920"/>
              <a:ext cx="2407528" cy="1246119"/>
            </a:xfrm>
            <a:prstGeom prst="rect">
              <a:avLst/>
            </a:prstGeom>
          </p:spPr>
        </p:pic>
        <p:sp>
          <p:nvSpPr>
            <p:cNvPr id="4" name="object 4"/>
            <p:cNvSpPr/>
            <p:nvPr/>
          </p:nvSpPr>
          <p:spPr>
            <a:xfrm>
              <a:off x="3742651" y="5682386"/>
              <a:ext cx="351155" cy="0"/>
            </a:xfrm>
            <a:custGeom>
              <a:avLst/>
              <a:gdLst/>
              <a:ahLst/>
              <a:cxnLst/>
              <a:rect l="l" t="t" r="r" b="b"/>
              <a:pathLst>
                <a:path w="351154">
                  <a:moveTo>
                    <a:pt x="350913" y="0"/>
                  </a:moveTo>
                  <a:lnTo>
                    <a:pt x="0" y="0"/>
                  </a:lnTo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5" name="object 5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3656583" y="5650293"/>
              <a:ext cx="107556" cy="64058"/>
            </a:xfrm>
            <a:prstGeom prst="rect">
              <a:avLst/>
            </a:prstGeom>
          </p:spPr>
        </p:pic>
        <p:sp>
          <p:nvSpPr>
            <p:cNvPr id="6" name="object 6"/>
            <p:cNvSpPr/>
            <p:nvPr/>
          </p:nvSpPr>
          <p:spPr>
            <a:xfrm>
              <a:off x="3742651" y="5682386"/>
              <a:ext cx="351155" cy="0"/>
            </a:xfrm>
            <a:custGeom>
              <a:avLst/>
              <a:gdLst/>
              <a:ahLst/>
              <a:cxnLst/>
              <a:rect l="l" t="t" r="r" b="b"/>
              <a:pathLst>
                <a:path w="351154">
                  <a:moveTo>
                    <a:pt x="0" y="0"/>
                  </a:moveTo>
                  <a:lnTo>
                    <a:pt x="350913" y="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7" name="object 7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3613556" y="5634240"/>
              <a:ext cx="161328" cy="96088"/>
            </a:xfrm>
            <a:prstGeom prst="rect">
              <a:avLst/>
            </a:prstGeom>
          </p:spPr>
        </p:pic>
      </p:grpSp>
      <p:sp>
        <p:nvSpPr>
          <p:cNvPr id="8" name="object 8"/>
          <p:cNvSpPr txBox="1"/>
          <p:nvPr/>
        </p:nvSpPr>
        <p:spPr>
          <a:xfrm>
            <a:off x="7957820" y="552451"/>
            <a:ext cx="1026794" cy="21287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1300" spc="20" dirty="0">
                <a:latin typeface="Microsoft Sans Serif"/>
                <a:cs typeface="Microsoft Sans Serif"/>
              </a:rPr>
              <a:t>Examen</a:t>
            </a:r>
            <a:r>
              <a:rPr sz="1300" spc="-85" dirty="0">
                <a:latin typeface="Microsoft Sans Serif"/>
                <a:cs typeface="Microsoft Sans Serif"/>
              </a:rPr>
              <a:t> </a:t>
            </a:r>
            <a:r>
              <a:rPr sz="1300" spc="50" dirty="0">
                <a:latin typeface="Microsoft Sans Serif"/>
                <a:cs typeface="Microsoft Sans Serif"/>
              </a:rPr>
              <a:t>final</a:t>
            </a:r>
            <a:endParaRPr sz="1300">
              <a:latin typeface="Microsoft Sans Serif"/>
              <a:cs typeface="Microsoft Sans Serif"/>
            </a:endParaRPr>
          </a:p>
        </p:txBody>
      </p:sp>
      <p:sp>
        <p:nvSpPr>
          <p:cNvPr id="11" name="object 11"/>
          <p:cNvSpPr txBox="1">
            <a:spLocks noGrp="1"/>
          </p:cNvSpPr>
          <p:nvPr>
            <p:ph type="sldNum" sz="quarter" idx="7"/>
          </p:nvPr>
        </p:nvSpPr>
        <p:spPr>
          <a:xfrm>
            <a:off x="19020783" y="9462820"/>
            <a:ext cx="577061" cy="207749"/>
          </a:xfrm>
          <a:prstGeom prst="rect">
            <a:avLst/>
          </a:prstGeom>
        </p:spPr>
        <p:txBody>
          <a:bodyPr vert="horz" wrap="square" lIns="0" tIns="22860" rIns="0" bIns="0" rtlCol="0">
            <a:spAutoFit/>
          </a:bodyPr>
          <a:lstStyle/>
          <a:p>
            <a:pPr marL="38100">
              <a:spcBef>
                <a:spcPts val="180"/>
              </a:spcBef>
            </a:pPr>
            <a:fld id="{81D60167-4931-47E6-BA6A-407CBD079E47}" type="slidenum">
              <a:rPr spc="15" dirty="0"/>
              <a:pPr marL="38100">
                <a:spcBef>
                  <a:spcPts val="180"/>
                </a:spcBef>
              </a:pPr>
              <a:t>56</a:t>
            </a:fld>
            <a:endParaRPr spc="15" dirty="0"/>
          </a:p>
        </p:txBody>
      </p:sp>
      <p:sp>
        <p:nvSpPr>
          <p:cNvPr id="9" name="object 9"/>
          <p:cNvSpPr txBox="1"/>
          <p:nvPr/>
        </p:nvSpPr>
        <p:spPr>
          <a:xfrm>
            <a:off x="7957759" y="1874520"/>
            <a:ext cx="4289425" cy="27686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49530">
              <a:lnSpc>
                <a:spcPct val="133300"/>
              </a:lnSpc>
              <a:spcBef>
                <a:spcPts val="100"/>
              </a:spcBef>
            </a:pPr>
            <a:r>
              <a:rPr sz="900" spc="20" dirty="0">
                <a:latin typeface="Microsoft Sans Serif"/>
                <a:cs typeface="Microsoft Sans Serif"/>
              </a:rPr>
              <a:t>Puede.probar.sus.conocimientos.realizando.el.examen.final.para.este. </a:t>
            </a:r>
            <a:r>
              <a:rPr sz="900" spc="25" dirty="0">
                <a:latin typeface="Microsoft Sans Serif"/>
                <a:cs typeface="Microsoft Sans Serif"/>
              </a:rPr>
              <a:t> curso.online.en.</a:t>
            </a:r>
            <a:r>
              <a:rPr sz="900" b="1" spc="25" dirty="0">
                <a:latin typeface="Arial"/>
                <a:cs typeface="Arial"/>
                <a:hlinkClick r:id="rId5"/>
              </a:rPr>
              <a:t>http://www.usa.siemens.com/step</a:t>
            </a:r>
            <a:r>
              <a:rPr sz="900" spc="25" dirty="0">
                <a:latin typeface="Microsoft Sans Serif"/>
                <a:cs typeface="Microsoft Sans Serif"/>
                <a:hlinkClick r:id="rId5"/>
              </a:rPr>
              <a:t>..Esta. </a:t>
            </a:r>
            <a:r>
              <a:rPr sz="900" spc="30" dirty="0">
                <a:latin typeface="Microsoft Sans Serif"/>
                <a:cs typeface="Microsoft Sans Serif"/>
              </a:rPr>
              <a:t> </a:t>
            </a:r>
            <a:r>
              <a:rPr sz="900" spc="15" dirty="0">
                <a:latin typeface="Microsoft Sans Serif"/>
                <a:cs typeface="Microsoft Sans Serif"/>
              </a:rPr>
              <a:t>página.web.proporciona.enlaces.a.una.variedad.de.nuestros.quickSTEP.online. </a:t>
            </a:r>
            <a:r>
              <a:rPr sz="900" spc="-225" dirty="0">
                <a:latin typeface="Microsoft Sans Serif"/>
                <a:cs typeface="Microsoft Sans Serif"/>
              </a:rPr>
              <a:t> </a:t>
            </a:r>
            <a:r>
              <a:rPr sz="900" spc="15" dirty="0">
                <a:latin typeface="Microsoft Sans Serif"/>
                <a:cs typeface="Microsoft Sans Serif"/>
              </a:rPr>
              <a:t>cursos..Para.completar.el.examen.final.de.este.curso,.haga.clic.en.el.</a:t>
            </a:r>
            <a:endParaRPr sz="900">
              <a:latin typeface="Microsoft Sans Serif"/>
              <a:cs typeface="Microsoft Sans Serif"/>
            </a:endParaRPr>
          </a:p>
          <a:p>
            <a:pPr marL="12700">
              <a:spcBef>
                <a:spcPts val="360"/>
              </a:spcBef>
            </a:pPr>
            <a:r>
              <a:rPr sz="900" b="1" spc="25" dirty="0">
                <a:latin typeface="Arial"/>
                <a:cs typeface="Arial"/>
              </a:rPr>
              <a:t>Fundamentos</a:t>
            </a:r>
            <a:r>
              <a:rPr sz="900" b="1" spc="-40" dirty="0">
                <a:latin typeface="Arial"/>
                <a:cs typeface="Arial"/>
              </a:rPr>
              <a:t> </a:t>
            </a:r>
            <a:r>
              <a:rPr sz="900" b="1" spc="25" dirty="0">
                <a:latin typeface="Arial"/>
                <a:cs typeface="Arial"/>
              </a:rPr>
              <a:t>de</a:t>
            </a:r>
            <a:r>
              <a:rPr sz="900" b="1" spc="-35" dirty="0">
                <a:latin typeface="Arial"/>
                <a:cs typeface="Arial"/>
              </a:rPr>
              <a:t> </a:t>
            </a:r>
            <a:r>
              <a:rPr sz="900" b="1" spc="30" dirty="0">
                <a:latin typeface="Arial"/>
                <a:cs typeface="Arial"/>
              </a:rPr>
              <a:t>la</a:t>
            </a:r>
            <a:r>
              <a:rPr sz="900" b="1" spc="-35" dirty="0">
                <a:latin typeface="Arial"/>
                <a:cs typeface="Arial"/>
              </a:rPr>
              <a:t> </a:t>
            </a:r>
            <a:r>
              <a:rPr sz="900" b="1" spc="5" dirty="0">
                <a:latin typeface="Arial"/>
                <a:cs typeface="Arial"/>
              </a:rPr>
              <a:t>Electricidad</a:t>
            </a:r>
            <a:r>
              <a:rPr sz="900" spc="5" dirty="0">
                <a:latin typeface="Microsoft Sans Serif"/>
                <a:cs typeface="Microsoft Sans Serif"/>
              </a:rPr>
              <a:t>.Enlace..</a:t>
            </a:r>
            <a:endParaRPr sz="900">
              <a:latin typeface="Microsoft Sans Serif"/>
              <a:cs typeface="Microsoft Sans Serif"/>
            </a:endParaRPr>
          </a:p>
          <a:p>
            <a:pPr>
              <a:spcBef>
                <a:spcPts val="25"/>
              </a:spcBef>
            </a:pPr>
            <a:endParaRPr sz="1250">
              <a:latin typeface="Microsoft Sans Serif"/>
              <a:cs typeface="Microsoft Sans Serif"/>
            </a:endParaRPr>
          </a:p>
          <a:p>
            <a:pPr marL="12700" marR="5080">
              <a:lnSpc>
                <a:spcPct val="133300"/>
              </a:lnSpc>
            </a:pPr>
            <a:r>
              <a:rPr sz="900" spc="-30" dirty="0">
                <a:latin typeface="Microsoft Sans Serif"/>
                <a:cs typeface="Microsoft Sans Serif"/>
              </a:rPr>
              <a:t>A</a:t>
            </a:r>
            <a:r>
              <a:rPr sz="900" dirty="0">
                <a:latin typeface="Microsoft Sans Serif"/>
                <a:cs typeface="Microsoft Sans Serif"/>
              </a:rPr>
              <a:t> </a:t>
            </a:r>
            <a:r>
              <a:rPr sz="900" spc="20" dirty="0">
                <a:latin typeface="Microsoft Sans Serif"/>
                <a:cs typeface="Microsoft Sans Serif"/>
              </a:rPr>
              <a:t>continuación,.mueva.el.ratón.hacia.la.izquierda.para.que.la.navegación. </a:t>
            </a:r>
            <a:r>
              <a:rPr sz="900" spc="25" dirty="0">
                <a:latin typeface="Microsoft Sans Serif"/>
                <a:cs typeface="Microsoft Sans Serif"/>
              </a:rPr>
              <a:t> </a:t>
            </a:r>
            <a:r>
              <a:rPr sz="900" spc="15" dirty="0">
                <a:latin typeface="Microsoft Sans Serif"/>
                <a:cs typeface="Microsoft Sans Serif"/>
              </a:rPr>
              <a:t>barra.aparecerá.y.seleccione.la.</a:t>
            </a:r>
            <a:r>
              <a:rPr sz="900" b="1" spc="15" dirty="0">
                <a:latin typeface="Arial"/>
                <a:cs typeface="Arial"/>
              </a:rPr>
              <a:t>Examen final</a:t>
            </a:r>
            <a:r>
              <a:rPr sz="900" spc="15" dirty="0">
                <a:latin typeface="Microsoft Sans Serif"/>
                <a:cs typeface="Microsoft Sans Serif"/>
              </a:rPr>
              <a:t>.enlace..La.última. </a:t>
            </a:r>
            <a:r>
              <a:rPr sz="900" spc="20" dirty="0">
                <a:latin typeface="Microsoft Sans Serif"/>
                <a:cs typeface="Microsoft Sans Serif"/>
              </a:rPr>
              <a:t> </a:t>
            </a:r>
            <a:r>
              <a:rPr sz="900" spc="15" dirty="0">
                <a:latin typeface="Microsoft Sans Serif"/>
                <a:cs typeface="Microsoft Sans Serif"/>
              </a:rPr>
              <a:t>aparecerá.la.página.del.examen..Antes.de.realizar.el.examen.final,.es. </a:t>
            </a:r>
            <a:r>
              <a:rPr sz="900" spc="20" dirty="0">
                <a:latin typeface="Microsoft Sans Serif"/>
                <a:cs typeface="Microsoft Sans Serif"/>
              </a:rPr>
              <a:t> </a:t>
            </a:r>
            <a:r>
              <a:rPr sz="900" spc="25" dirty="0">
                <a:latin typeface="Microsoft Sans Serif"/>
                <a:cs typeface="Microsoft Sans Serif"/>
              </a:rPr>
              <a:t>recomendado.que.borre.los.archivos.temporales.de.su. </a:t>
            </a:r>
            <a:r>
              <a:rPr sz="900" spc="30" dirty="0">
                <a:latin typeface="Microsoft Sans Serif"/>
                <a:cs typeface="Microsoft Sans Serif"/>
              </a:rPr>
              <a:t> </a:t>
            </a:r>
            <a:r>
              <a:rPr sz="900" spc="15" dirty="0">
                <a:latin typeface="Microsoft Sans Serif"/>
                <a:cs typeface="Microsoft Sans Serif"/>
              </a:rPr>
              <a:t>equipo..Para.la.mayoría.de.las.versiones.de.</a:t>
            </a:r>
            <a:r>
              <a:rPr sz="900" b="1" spc="15" dirty="0">
                <a:latin typeface="Arial"/>
                <a:cs typeface="Arial"/>
              </a:rPr>
              <a:t>explorador</a:t>
            </a:r>
            <a:r>
              <a:rPr sz="900" b="1" spc="50" dirty="0">
                <a:latin typeface="Arial"/>
                <a:cs typeface="Arial"/>
              </a:rPr>
              <a:t> </a:t>
            </a:r>
            <a:r>
              <a:rPr sz="900" b="1" spc="25" dirty="0">
                <a:latin typeface="Arial"/>
                <a:cs typeface="Arial"/>
              </a:rPr>
              <a:t>de</a:t>
            </a:r>
            <a:r>
              <a:rPr sz="900" b="1" spc="55" dirty="0">
                <a:latin typeface="Arial"/>
                <a:cs typeface="Arial"/>
              </a:rPr>
              <a:t> </a:t>
            </a:r>
            <a:r>
              <a:rPr sz="900" b="1" spc="45" dirty="0">
                <a:latin typeface="Arial"/>
                <a:cs typeface="Arial"/>
              </a:rPr>
              <a:t>Internet</a:t>
            </a:r>
            <a:r>
              <a:rPr sz="900" spc="45" dirty="0">
                <a:latin typeface="Microsoft Sans Serif"/>
                <a:cs typeface="Microsoft Sans Serif"/>
              </a:rPr>
              <a:t>,.tu</a:t>
            </a:r>
            <a:r>
              <a:rPr sz="900" spc="65" dirty="0">
                <a:latin typeface="Microsoft Sans Serif"/>
                <a:cs typeface="Microsoft Sans Serif"/>
              </a:rPr>
              <a:t> </a:t>
            </a:r>
            <a:r>
              <a:rPr sz="900" spc="25" dirty="0">
                <a:latin typeface="Microsoft Sans Serif"/>
                <a:cs typeface="Microsoft Sans Serif"/>
              </a:rPr>
              <a:t>puedes </a:t>
            </a:r>
            <a:r>
              <a:rPr sz="900" spc="-225" dirty="0">
                <a:latin typeface="Microsoft Sans Serif"/>
                <a:cs typeface="Microsoft Sans Serif"/>
              </a:rPr>
              <a:t> </a:t>
            </a:r>
            <a:r>
              <a:rPr sz="900" spc="15" dirty="0">
                <a:latin typeface="Microsoft Sans Serif"/>
                <a:cs typeface="Microsoft Sans Serif"/>
              </a:rPr>
              <a:t>hacer.</a:t>
            </a:r>
            <a:r>
              <a:rPr sz="900" spc="-5" dirty="0">
                <a:latin typeface="Microsoft Sans Serif"/>
                <a:cs typeface="Microsoft Sans Serif"/>
              </a:rPr>
              <a:t> </a:t>
            </a:r>
            <a:r>
              <a:rPr sz="900" spc="10" dirty="0">
                <a:latin typeface="Microsoft Sans Serif"/>
                <a:cs typeface="Microsoft Sans Serif"/>
              </a:rPr>
              <a:t>esto.seleccionando.</a:t>
            </a:r>
            <a:r>
              <a:rPr sz="900" b="1" spc="10" dirty="0">
                <a:latin typeface="Arial"/>
                <a:cs typeface="Arial"/>
              </a:rPr>
              <a:t>opciones</a:t>
            </a:r>
            <a:r>
              <a:rPr sz="900" b="1" spc="-10" dirty="0">
                <a:latin typeface="Arial"/>
                <a:cs typeface="Arial"/>
              </a:rPr>
              <a:t> </a:t>
            </a:r>
            <a:r>
              <a:rPr sz="900" b="1" spc="25" dirty="0">
                <a:latin typeface="Arial"/>
                <a:cs typeface="Arial"/>
              </a:rPr>
              <a:t>de</a:t>
            </a:r>
            <a:r>
              <a:rPr sz="900" b="1" spc="-15" dirty="0">
                <a:latin typeface="Arial"/>
                <a:cs typeface="Arial"/>
              </a:rPr>
              <a:t> </a:t>
            </a:r>
            <a:r>
              <a:rPr sz="900" b="1" spc="40" dirty="0">
                <a:latin typeface="Arial"/>
                <a:cs typeface="Arial"/>
              </a:rPr>
              <a:t>Internet</a:t>
            </a:r>
            <a:r>
              <a:rPr sz="900" spc="40" dirty="0">
                <a:latin typeface="Microsoft Sans Serif"/>
                <a:cs typeface="Microsoft Sans Serif"/>
              </a:rPr>
              <a:t>.desde</a:t>
            </a:r>
            <a:r>
              <a:rPr sz="900" dirty="0">
                <a:latin typeface="Microsoft Sans Serif"/>
                <a:cs typeface="Microsoft Sans Serif"/>
              </a:rPr>
              <a:t> </a:t>
            </a:r>
            <a:r>
              <a:rPr sz="900" spc="30" dirty="0">
                <a:latin typeface="Microsoft Sans Serif"/>
                <a:cs typeface="Microsoft Sans Serif"/>
              </a:rPr>
              <a:t>el.</a:t>
            </a:r>
            <a:r>
              <a:rPr sz="900" b="1" spc="30" dirty="0">
                <a:latin typeface="Arial"/>
                <a:cs typeface="Arial"/>
              </a:rPr>
              <a:t>Instrumentos</a:t>
            </a:r>
            <a:endParaRPr sz="900">
              <a:latin typeface="Arial"/>
              <a:cs typeface="Arial"/>
            </a:endParaRPr>
          </a:p>
          <a:p>
            <a:pPr marL="12700" marR="721360" indent="-635">
              <a:lnSpc>
                <a:spcPct val="133300"/>
              </a:lnSpc>
            </a:pPr>
            <a:r>
              <a:rPr sz="900" spc="20" dirty="0">
                <a:latin typeface="Microsoft Sans Serif"/>
                <a:cs typeface="Microsoft Sans Serif"/>
              </a:rPr>
              <a:t>.menú.y. luego.haciendo.clic.en.la.</a:t>
            </a:r>
            <a:r>
              <a:rPr sz="900" b="1" spc="20" dirty="0">
                <a:latin typeface="Arial"/>
                <a:cs typeface="Arial"/>
              </a:rPr>
              <a:t>Borrar </a:t>
            </a:r>
            <a:r>
              <a:rPr sz="900" b="1" spc="10" dirty="0">
                <a:latin typeface="Arial"/>
                <a:cs typeface="Arial"/>
              </a:rPr>
              <a:t>archivos</a:t>
            </a:r>
            <a:r>
              <a:rPr sz="900" spc="10" dirty="0">
                <a:latin typeface="Microsoft Sans Serif"/>
                <a:cs typeface="Microsoft Sans Serif"/>
              </a:rPr>
              <a:t>.si.no.realiza. </a:t>
            </a:r>
            <a:r>
              <a:rPr sz="900" spc="15" dirty="0">
                <a:latin typeface="Microsoft Sans Serif"/>
                <a:cs typeface="Microsoft Sans Serif"/>
              </a:rPr>
              <a:t> este.paso,.puede.ver.una.puntuación.de.0%.después.de.enviar.su. </a:t>
            </a:r>
            <a:r>
              <a:rPr sz="900" spc="-225" dirty="0">
                <a:latin typeface="Microsoft Sans Serif"/>
                <a:cs typeface="Microsoft Sans Serif"/>
              </a:rPr>
              <a:t> </a:t>
            </a:r>
            <a:r>
              <a:rPr sz="900" spc="20" dirty="0">
                <a:latin typeface="Microsoft Sans Serif"/>
                <a:cs typeface="Microsoft Sans Serif"/>
              </a:rPr>
              <a:t>examen.para.calificar.</a:t>
            </a:r>
            <a:endParaRPr sz="900">
              <a:latin typeface="Microsoft Sans Serif"/>
              <a:cs typeface="Microsoft Sans Serif"/>
            </a:endParaRPr>
          </a:p>
        </p:txBody>
      </p:sp>
      <p:sp>
        <p:nvSpPr>
          <p:cNvPr id="10" name="object 10"/>
          <p:cNvSpPr txBox="1"/>
          <p:nvPr/>
        </p:nvSpPr>
        <p:spPr>
          <a:xfrm>
            <a:off x="7957807" y="6305301"/>
            <a:ext cx="4264660" cy="204088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42545">
              <a:lnSpc>
                <a:spcPct val="114300"/>
              </a:lnSpc>
              <a:spcBef>
                <a:spcPts val="100"/>
              </a:spcBef>
            </a:pPr>
            <a:r>
              <a:rPr sz="1050" spc="20" dirty="0">
                <a:latin typeface="Microsoft Sans Serif"/>
                <a:cs typeface="Microsoft Sans Serif"/>
              </a:rPr>
              <a:t>Después.de.completar.el.examen.final,.haga.clic.en.el.</a:t>
            </a:r>
            <a:r>
              <a:rPr sz="1050" b="1" spc="20" dirty="0">
                <a:latin typeface="Arial"/>
                <a:cs typeface="Arial"/>
              </a:rPr>
              <a:t>calificar </a:t>
            </a:r>
            <a:r>
              <a:rPr sz="1050" b="1" spc="30" dirty="0">
                <a:latin typeface="Arial"/>
                <a:cs typeface="Arial"/>
              </a:rPr>
              <a:t>el </a:t>
            </a:r>
            <a:r>
              <a:rPr sz="1050" b="1" spc="35" dirty="0">
                <a:latin typeface="Arial"/>
                <a:cs typeface="Arial"/>
              </a:rPr>
              <a:t> </a:t>
            </a:r>
            <a:r>
              <a:rPr sz="1050" b="1" spc="25" dirty="0">
                <a:latin typeface="Arial"/>
                <a:cs typeface="Arial"/>
              </a:rPr>
              <a:t>examen</a:t>
            </a:r>
            <a:r>
              <a:rPr sz="1050" spc="25" dirty="0">
                <a:latin typeface="Microsoft Sans Serif"/>
                <a:cs typeface="Microsoft Sans Serif"/>
              </a:rPr>
              <a:t>.en.la.parte.inferior.de.la.página..Su.puntaje.en.el.examen. </a:t>
            </a:r>
            <a:r>
              <a:rPr sz="1050" spc="-265" dirty="0">
                <a:latin typeface="Microsoft Sans Serif"/>
                <a:cs typeface="Microsoft Sans Serif"/>
              </a:rPr>
              <a:t> </a:t>
            </a:r>
            <a:r>
              <a:rPr sz="1050" spc="25" dirty="0">
                <a:latin typeface="Microsoft Sans Serif"/>
                <a:cs typeface="Microsoft Sans Serif"/>
              </a:rPr>
              <a:t>se.mostrará.junto.con.las.preguntas.que.se.olvidó..</a:t>
            </a:r>
            <a:endParaRPr sz="1050">
              <a:latin typeface="Microsoft Sans Serif"/>
              <a:cs typeface="Microsoft Sans Serif"/>
            </a:endParaRPr>
          </a:p>
          <a:p>
            <a:pPr>
              <a:spcBef>
                <a:spcPts val="15"/>
              </a:spcBef>
            </a:pPr>
            <a:endParaRPr sz="1250">
              <a:latin typeface="Microsoft Sans Serif"/>
              <a:cs typeface="Microsoft Sans Serif"/>
            </a:endParaRPr>
          </a:p>
          <a:p>
            <a:pPr marL="12700" marR="5080">
              <a:lnSpc>
                <a:spcPct val="120000"/>
              </a:lnSpc>
            </a:pPr>
            <a:r>
              <a:rPr sz="1000" spc="20" dirty="0">
                <a:latin typeface="Microsoft Sans Serif"/>
                <a:cs typeface="Microsoft Sans Serif"/>
              </a:rPr>
              <a:t>Si.obtiene.una.puntuación.de.70%.o.mejor.en.el.examen,.se.darán.dos. </a:t>
            </a:r>
            <a:r>
              <a:rPr sz="1000" spc="-254" dirty="0">
                <a:latin typeface="Microsoft Sans Serif"/>
                <a:cs typeface="Microsoft Sans Serif"/>
              </a:rPr>
              <a:t> </a:t>
            </a:r>
            <a:r>
              <a:rPr sz="1000" spc="30" dirty="0">
                <a:latin typeface="Microsoft Sans Serif"/>
                <a:cs typeface="Microsoft Sans Serif"/>
              </a:rPr>
              <a:t>opciones.para.mostrar.e.imprimir.un.certificado.de.finalización..</a:t>
            </a:r>
            <a:r>
              <a:rPr sz="1000" spc="-10" dirty="0">
                <a:latin typeface="Microsoft Sans Serif"/>
                <a:cs typeface="Microsoft Sans Serif"/>
              </a:rPr>
              <a:t> </a:t>
            </a:r>
            <a:r>
              <a:rPr sz="1000" spc="-35" dirty="0">
                <a:latin typeface="Microsoft Sans Serif"/>
                <a:cs typeface="Microsoft Sans Serif"/>
              </a:rPr>
              <a:t>El.</a:t>
            </a:r>
            <a:endParaRPr sz="1000">
              <a:latin typeface="Microsoft Sans Serif"/>
              <a:cs typeface="Microsoft Sans Serif"/>
            </a:endParaRPr>
          </a:p>
          <a:p>
            <a:pPr marL="12700" marR="50800">
              <a:lnSpc>
                <a:spcPct val="120000"/>
              </a:lnSpc>
            </a:pPr>
            <a:r>
              <a:rPr sz="1000" b="1" spc="60" dirty="0">
                <a:latin typeface="Arial"/>
                <a:cs typeface="Arial"/>
              </a:rPr>
              <a:t>Imprimir </a:t>
            </a:r>
            <a:r>
              <a:rPr sz="1000" b="1" spc="30" dirty="0">
                <a:latin typeface="Arial"/>
                <a:cs typeface="Arial"/>
              </a:rPr>
              <a:t>certificado</a:t>
            </a:r>
            <a:r>
              <a:rPr sz="1000" spc="30" dirty="0">
                <a:latin typeface="Microsoft Sans Serif"/>
                <a:cs typeface="Microsoft Sans Serif"/>
              </a:rPr>
              <a:t>.opción.le.permite.mostrar.e.imprimir.la. </a:t>
            </a:r>
            <a:r>
              <a:rPr sz="1000" spc="35" dirty="0">
                <a:latin typeface="Microsoft Sans Serif"/>
                <a:cs typeface="Microsoft Sans Serif"/>
              </a:rPr>
              <a:t> </a:t>
            </a:r>
            <a:r>
              <a:rPr sz="1000" spc="25" dirty="0">
                <a:latin typeface="Microsoft Sans Serif"/>
                <a:cs typeface="Microsoft Sans Serif"/>
              </a:rPr>
              <a:t>certificado.sin.guardar.su.puntuación.en.nuestra.base.de.datos.y.la. </a:t>
            </a:r>
            <a:r>
              <a:rPr sz="1000" spc="30" dirty="0">
                <a:latin typeface="Microsoft Sans Serif"/>
                <a:cs typeface="Microsoft Sans Serif"/>
              </a:rPr>
              <a:t> </a:t>
            </a:r>
            <a:r>
              <a:rPr sz="1000" b="1" spc="30" dirty="0">
                <a:latin typeface="Arial"/>
                <a:cs typeface="Arial"/>
              </a:rPr>
              <a:t>Guardar</a:t>
            </a:r>
            <a:r>
              <a:rPr sz="1000" b="1" spc="140" dirty="0">
                <a:latin typeface="Arial"/>
                <a:cs typeface="Arial"/>
              </a:rPr>
              <a:t> </a:t>
            </a:r>
            <a:r>
              <a:rPr sz="1000" b="1" spc="30" dirty="0">
                <a:latin typeface="Arial"/>
                <a:cs typeface="Arial"/>
              </a:rPr>
              <a:t>puntuación</a:t>
            </a:r>
            <a:r>
              <a:rPr sz="1000" spc="30" dirty="0">
                <a:latin typeface="Microsoft Sans Serif"/>
                <a:cs typeface="Microsoft Sans Serif"/>
              </a:rPr>
              <a:t>.opción.le.permite.guardar.su.puntaje.y.mostrar. </a:t>
            </a:r>
            <a:r>
              <a:rPr sz="1000" spc="-250" dirty="0">
                <a:latin typeface="Microsoft Sans Serif"/>
                <a:cs typeface="Microsoft Sans Serif"/>
              </a:rPr>
              <a:t> </a:t>
            </a:r>
            <a:r>
              <a:rPr sz="1000" spc="30" dirty="0">
                <a:latin typeface="Microsoft Sans Serif"/>
                <a:cs typeface="Microsoft Sans Serif"/>
              </a:rPr>
              <a:t>e.imprima.su.certificado.</a:t>
            </a:r>
            <a:endParaRPr sz="1000">
              <a:latin typeface="Microsoft Sans Serif"/>
              <a:cs typeface="Microsoft Sans Serif"/>
            </a:endParaRPr>
          </a:p>
          <a:p>
            <a:pPr marL="12700">
              <a:spcBef>
                <a:spcPts val="40"/>
              </a:spcBef>
            </a:pPr>
            <a:r>
              <a:rPr sz="1200" spc="-15" dirty="0">
                <a:latin typeface="Microsoft Sans Serif"/>
                <a:cs typeface="Microsoft Sans Serif"/>
              </a:rPr>
              <a:t>.</a:t>
            </a:r>
            <a:endParaRPr sz="1200">
              <a:latin typeface="Microsoft Sans Serif"/>
              <a:cs typeface="Microsoft Sans Serif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0</TotalTime>
  <Words>6138</Words>
  <Application>Microsoft Office PowerPoint</Application>
  <PresentationFormat>Personalizado</PresentationFormat>
  <Paragraphs>1336</Paragraphs>
  <Slides>56</Slides>
  <Notes>0</Notes>
  <HiddenSlides>0</HiddenSlides>
  <MMClips>0</MMClips>
  <ScaleCrop>false</ScaleCrop>
  <HeadingPairs>
    <vt:vector size="6" baseType="variant">
      <vt:variant>
        <vt:lpstr>Fuentes usadas</vt:lpstr>
      </vt:variant>
      <vt:variant>
        <vt:i4>4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56</vt:i4>
      </vt:variant>
    </vt:vector>
  </HeadingPairs>
  <TitlesOfParts>
    <vt:vector size="61" baseType="lpstr">
      <vt:lpstr>Arial</vt:lpstr>
      <vt:lpstr>Calibri</vt:lpstr>
      <vt:lpstr>Microsoft Sans Serif</vt:lpstr>
      <vt:lpstr>Times New Roman</vt:lpstr>
      <vt:lpstr>Office Theme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Presentación de PowerPoint</dc:title>
  <cp:lastModifiedBy>Marita</cp:lastModifiedBy>
  <cp:revision>1</cp:revision>
  <dcterms:created xsi:type="dcterms:W3CDTF">2023-02-06T04:16:37Z</dcterms:created>
  <dcterms:modified xsi:type="dcterms:W3CDTF">2023-02-06T04:18:40Z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reated">
    <vt:filetime>2010-03-29T00:00:00Z</vt:filetime>
  </property>
  <property fmtid="{D5CDD505-2E9C-101B-9397-08002B2CF9AE}" pid="3" name="Creator">
    <vt:lpwstr>Adobe InDesign CS2 (4.0)</vt:lpwstr>
  </property>
  <property fmtid="{D5CDD505-2E9C-101B-9397-08002B2CF9AE}" pid="4" name="LastSaved">
    <vt:filetime>2023-02-06T00:00:00Z</vt:filetime>
  </property>
</Properties>
</file>