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136" y="-3240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74752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onlinedoctranslator.com/es/?utm_source=onlinedoctranslator&amp;utm_medium=pdf&amp;utm_campaign=attribution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26" Type="http://schemas.openxmlformats.org/officeDocument/2006/relationships/image" Target="../media/image111.png"/><Relationship Id="rId3" Type="http://schemas.openxmlformats.org/officeDocument/2006/relationships/image" Target="../media/image88.png"/><Relationship Id="rId21" Type="http://schemas.openxmlformats.org/officeDocument/2006/relationships/image" Target="../media/image106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5" Type="http://schemas.openxmlformats.org/officeDocument/2006/relationships/image" Target="../media/image110.png"/><Relationship Id="rId2" Type="http://schemas.openxmlformats.org/officeDocument/2006/relationships/image" Target="../media/image87.png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29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24" Type="http://schemas.openxmlformats.org/officeDocument/2006/relationships/image" Target="../media/image109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28" Type="http://schemas.openxmlformats.org/officeDocument/2006/relationships/image" Target="../media/image113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31" Type="http://schemas.openxmlformats.org/officeDocument/2006/relationships/image" Target="../media/image116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Relationship Id="rId27" Type="http://schemas.openxmlformats.org/officeDocument/2006/relationships/image" Target="../media/image112.png"/><Relationship Id="rId30" Type="http://schemas.openxmlformats.org/officeDocument/2006/relationships/image" Target="../media/image115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18451" y="542925"/>
            <a:ext cx="16211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latin typeface="Microsoft Sans Serif"/>
                <a:cs typeface="Microsoft Sans Serif"/>
              </a:rPr>
              <a:t>Tabla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de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55" dirty="0"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18451" y="1871864"/>
            <a:ext cx="4163695" cy="560578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spcBef>
                <a:spcPts val="710"/>
              </a:spcBef>
            </a:pPr>
            <a:r>
              <a:rPr sz="1050" spc="45" dirty="0">
                <a:latin typeface="Microsoft Sans Serif"/>
                <a:cs typeface="Microsoft Sans Serif"/>
              </a:rPr>
              <a:t>Introducción</a:t>
            </a:r>
            <a:r>
              <a:rPr sz="1050" spc="8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</a:t>
            </a:r>
            <a:r>
              <a:rPr sz="1050" spc="8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......................................2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0"/>
              </a:spcBef>
            </a:pPr>
            <a:r>
              <a:rPr sz="1100" spc="20" dirty="0">
                <a:latin typeface="Microsoft Sans Serif"/>
                <a:cs typeface="Microsoft Sans Serif"/>
              </a:rPr>
              <a:t>Supervisión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gestión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energía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eléctrica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con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-105" dirty="0">
                <a:latin typeface="Microsoft Sans Serif"/>
                <a:cs typeface="Microsoft Sans Serif"/>
              </a:rPr>
              <a:t>ACCESS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.......4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805"/>
              </a:spcBef>
            </a:pPr>
            <a:r>
              <a:rPr sz="1000" spc="35" dirty="0">
                <a:latin typeface="Microsoft Sans Serif"/>
                <a:cs typeface="Microsoft Sans Serif"/>
              </a:rPr>
              <a:t>Distribución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energía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eléctrica</a:t>
            </a:r>
            <a:r>
              <a:rPr sz="1000" spc="-10" dirty="0">
                <a:latin typeface="Microsoft Sans Serif"/>
                <a:cs typeface="Microsoft Sans Serif"/>
              </a:rPr>
              <a:t> ............................................... ...........5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825"/>
              </a:spcBef>
            </a:pPr>
            <a:r>
              <a:rPr sz="1000" spc="10" dirty="0">
                <a:latin typeface="Microsoft Sans Serif"/>
                <a:cs typeface="Microsoft Sans Serif"/>
              </a:rPr>
              <a:t>Valores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voltaje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corriente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...............................................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...............9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875"/>
              </a:spcBef>
            </a:pPr>
            <a:r>
              <a:rPr sz="950" spc="15" dirty="0">
                <a:latin typeface="Microsoft Sans Serif"/>
                <a:cs typeface="Microsoft Sans Serif"/>
              </a:rPr>
              <a:t>Cambios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...............................................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......dieciséis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810"/>
              </a:spcBef>
            </a:pPr>
            <a:r>
              <a:rPr sz="950" spc="10" dirty="0">
                <a:latin typeface="Microsoft Sans Serif"/>
                <a:cs typeface="Microsoft Sans Serif"/>
              </a:rPr>
              <a:t>Frecuencia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Armónicos</a:t>
            </a:r>
            <a:r>
              <a:rPr sz="950" spc="-10" dirty="0">
                <a:latin typeface="Microsoft Sans Serif"/>
                <a:cs typeface="Microsoft Sans Serif"/>
              </a:rPr>
              <a:t> ..............................................................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............ </a:t>
            </a:r>
            <a:r>
              <a:rPr sz="950" spc="15" dirty="0">
                <a:latin typeface="Microsoft Sans Serif"/>
                <a:cs typeface="Microsoft Sans Serif"/>
              </a:rPr>
              <a:t>22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785"/>
              </a:spcBef>
            </a:pPr>
            <a:r>
              <a:rPr sz="1050" spc="20" dirty="0">
                <a:latin typeface="Microsoft Sans Serif"/>
                <a:cs typeface="Microsoft Sans Serif"/>
              </a:rPr>
              <a:t>Potencia</a:t>
            </a:r>
            <a:r>
              <a:rPr sz="1050" spc="10" dirty="0">
                <a:latin typeface="Microsoft Sans Serif"/>
                <a:cs typeface="Microsoft Sans Serif"/>
              </a:rPr>
              <a:t> y </a:t>
            </a:r>
            <a:r>
              <a:rPr sz="1050" spc="45" dirty="0">
                <a:latin typeface="Microsoft Sans Serif"/>
                <a:cs typeface="Microsoft Sans Serif"/>
              </a:rPr>
              <a:t>factor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potencia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27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65"/>
              </a:spcBef>
            </a:pPr>
            <a:r>
              <a:rPr sz="1050" spc="10" dirty="0">
                <a:latin typeface="Microsoft Sans Serif"/>
                <a:cs typeface="Microsoft Sans Serif"/>
              </a:rPr>
              <a:t>Sistema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-100" dirty="0">
                <a:latin typeface="Microsoft Sans Serif"/>
                <a:cs typeface="Microsoft Sans Serif"/>
              </a:rPr>
              <a:t>ACCESS</a:t>
            </a:r>
            <a:r>
              <a:rPr sz="1050" spc="6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37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15"/>
              </a:spcBef>
            </a:pPr>
            <a:r>
              <a:rPr sz="1100" spc="15" dirty="0">
                <a:latin typeface="Microsoft Sans Serif"/>
                <a:cs typeface="Microsoft Sans Serif"/>
              </a:rPr>
              <a:t>WinPM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SIEServe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...............................................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</a:t>
            </a:r>
            <a:r>
              <a:rPr sz="1100" spc="3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38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680"/>
              </a:spcBef>
            </a:pPr>
            <a:r>
              <a:rPr sz="1050" spc="30" dirty="0">
                <a:latin typeface="Microsoft Sans Serif"/>
                <a:cs typeface="Microsoft Sans Serif"/>
              </a:rPr>
              <a:t>Protocolos</a:t>
            </a:r>
            <a:r>
              <a:rPr sz="1050" spc="10" dirty="0">
                <a:latin typeface="Microsoft Sans Serif"/>
                <a:cs typeface="Microsoft Sans Serif"/>
              </a:rPr>
              <a:t> y </a:t>
            </a:r>
            <a:r>
              <a:rPr sz="1050" spc="25" dirty="0">
                <a:latin typeface="Microsoft Sans Serif"/>
                <a:cs typeface="Microsoft Sans Serif"/>
              </a:rPr>
              <a:t>estándares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comunicación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41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715"/>
              </a:spcBef>
            </a:pPr>
            <a:r>
              <a:rPr sz="1100" spc="-15" dirty="0">
                <a:latin typeface="Microsoft Sans Serif"/>
                <a:cs typeface="Microsoft Sans Serif"/>
              </a:rPr>
              <a:t>Redes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área</a:t>
            </a:r>
            <a:r>
              <a:rPr sz="1100" spc="20" dirty="0">
                <a:latin typeface="Microsoft Sans Serif"/>
                <a:cs typeface="Microsoft Sans Serif"/>
              </a:rPr>
              <a:t> local </a:t>
            </a:r>
            <a:r>
              <a:rPr sz="1100" spc="-15" dirty="0">
                <a:latin typeface="Microsoft Sans Serif"/>
                <a:cs typeface="Microsoft Sans Serif"/>
              </a:rPr>
              <a:t>...............................................</a:t>
            </a:r>
            <a:r>
              <a:rPr sz="1100" spc="25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.....................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44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55"/>
              </a:spcBef>
            </a:pPr>
            <a:r>
              <a:rPr sz="1050" spc="25" dirty="0">
                <a:latin typeface="Microsoft Sans Serif"/>
                <a:cs typeface="Microsoft Sans Serif"/>
              </a:rPr>
              <a:t>Comunicación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serial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</a:t>
            </a:r>
            <a:r>
              <a:rPr sz="1050" spc="4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</a:t>
            </a:r>
            <a:r>
              <a:rPr sz="1050" spc="4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46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865"/>
              </a:spcBef>
            </a:pPr>
            <a:r>
              <a:rPr sz="950" spc="30" dirty="0">
                <a:latin typeface="Microsoft Sans Serif"/>
                <a:cs typeface="Microsoft Sans Serif"/>
              </a:rPr>
              <a:t>Medición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potencia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.................................................. .............................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54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860"/>
              </a:spcBef>
            </a:pPr>
            <a:r>
              <a:rPr sz="900" spc="10" dirty="0">
                <a:latin typeface="Microsoft Sans Serif"/>
                <a:cs typeface="Microsoft Sans Serif"/>
              </a:rPr>
              <a:t>Funciones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medidor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..............................................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...................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63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944"/>
              </a:spcBef>
            </a:pPr>
            <a:r>
              <a:rPr sz="900" spc="-15" dirty="0">
                <a:latin typeface="Microsoft Sans Serif"/>
                <a:cs typeface="Microsoft Sans Serif"/>
              </a:rPr>
              <a:t>Relés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protección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unidades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disparo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...............................................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....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66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894"/>
              </a:spcBef>
            </a:pPr>
            <a:r>
              <a:rPr sz="950" spc="20" dirty="0">
                <a:latin typeface="Microsoft Sans Serif"/>
                <a:cs typeface="Microsoft Sans Serif"/>
              </a:rPr>
              <a:t>Unidades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disparo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disyuntores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...............................................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68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710"/>
              </a:spcBef>
            </a:pPr>
            <a:r>
              <a:rPr sz="1050" dirty="0">
                <a:latin typeface="Microsoft Sans Serif"/>
                <a:cs typeface="Microsoft Sans Serif"/>
              </a:rPr>
              <a:t>SAMM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70" dirty="0">
                <a:latin typeface="Microsoft Sans Serif"/>
                <a:cs typeface="Microsoft Sans Serif"/>
              </a:rPr>
              <a:t>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..........................................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72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865"/>
              </a:spcBef>
            </a:pPr>
            <a:r>
              <a:rPr sz="950" spc="25" dirty="0">
                <a:latin typeface="Microsoft Sans Serif"/>
                <a:cs typeface="Microsoft Sans Serif"/>
              </a:rPr>
              <a:t>Dispositivo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E/S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S7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.............................................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.....................................74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63600"/>
              </a:lnSpc>
              <a:spcBef>
                <a:spcPts val="70"/>
              </a:spcBef>
            </a:pPr>
            <a:r>
              <a:rPr sz="1000" spc="10" dirty="0">
                <a:latin typeface="Microsoft Sans Serif"/>
                <a:cs typeface="Microsoft Sans Serif"/>
              </a:rPr>
              <a:t>Sistema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control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iluminación</a:t>
            </a:r>
            <a:r>
              <a:rPr sz="1000" spc="-10" dirty="0">
                <a:latin typeface="Microsoft Sans Serif"/>
                <a:cs typeface="Microsoft Sans Serif"/>
              </a:rPr>
              <a:t> ..............................................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..........76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Ejemplo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20" dirty="0">
                <a:latin typeface="Microsoft Sans Serif"/>
                <a:cs typeface="Microsoft Sans Serif"/>
              </a:rPr>
              <a:t>aplicación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25" dirty="0">
                <a:latin typeface="Microsoft Sans Serif"/>
                <a:cs typeface="Microsoft Sans Serif"/>
              </a:rPr>
              <a:t>sistema </a:t>
            </a:r>
            <a:r>
              <a:rPr sz="1050" spc="-100" dirty="0">
                <a:latin typeface="Microsoft Sans Serif"/>
                <a:cs typeface="Microsoft Sans Serif"/>
              </a:rPr>
              <a:t>ACCESS </a:t>
            </a:r>
            <a:r>
              <a:rPr sz="1050" spc="-15" dirty="0">
                <a:latin typeface="Microsoft Sans Serif"/>
                <a:cs typeface="Microsoft Sans Serif"/>
              </a:rPr>
              <a:t>................................ </a:t>
            </a:r>
            <a:r>
              <a:rPr sz="1050" spc="15" dirty="0">
                <a:latin typeface="Microsoft Sans Serif"/>
                <a:cs typeface="Microsoft Sans Serif"/>
              </a:rPr>
              <a:t>79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Revisar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respuestas</a:t>
            </a:r>
            <a:r>
              <a:rPr sz="950" spc="-10" dirty="0">
                <a:latin typeface="Microsoft Sans Serif"/>
                <a:cs typeface="Microsoft Sans Serif"/>
              </a:rPr>
              <a:t> .................................................. .......................... </a:t>
            </a:r>
            <a:r>
              <a:rPr sz="950" spc="15" dirty="0">
                <a:latin typeface="Microsoft Sans Serif"/>
                <a:cs typeface="Microsoft Sans Serif"/>
              </a:rPr>
              <a:t>81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835"/>
              </a:spcBef>
            </a:pPr>
            <a:r>
              <a:rPr sz="1000" spc="15" dirty="0">
                <a:latin typeface="Microsoft Sans Serif"/>
                <a:cs typeface="Microsoft Sans Serif"/>
              </a:rPr>
              <a:t>Examen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final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................................................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......................................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82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85650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5576" y="530225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75575" y="1924049"/>
            <a:ext cx="41986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Bienvenido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60" dirty="0">
                <a:latin typeface="Microsoft Sans Serif"/>
                <a:cs typeface="Microsoft Sans Serif"/>
              </a:rPr>
              <a:t>otro </a:t>
            </a:r>
            <a:r>
              <a:rPr sz="950" spc="25" dirty="0">
                <a:latin typeface="Microsoft Sans Serif"/>
                <a:cs typeface="Microsoft Sans Serif"/>
              </a:rPr>
              <a:t>curso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serie </a:t>
            </a:r>
            <a:r>
              <a:rPr sz="950" spc="-85" dirty="0">
                <a:latin typeface="Microsoft Sans Serif"/>
                <a:cs typeface="Microsoft Sans Serif"/>
              </a:rPr>
              <a:t>STEP </a:t>
            </a:r>
            <a:r>
              <a:rPr sz="950" spc="10" dirty="0">
                <a:latin typeface="Microsoft Sans Serif"/>
                <a:cs typeface="Microsoft Sans Serif"/>
              </a:rPr>
              <a:t>2000, </a:t>
            </a:r>
            <a:r>
              <a:rPr sz="950" b="1" spc="5" dirty="0">
                <a:latin typeface="Arial"/>
                <a:cs typeface="Arial"/>
              </a:rPr>
              <a:t>S</a:t>
            </a:r>
            <a:r>
              <a:rPr sz="950" spc="5" dirty="0">
                <a:latin typeface="Microsoft Sans Serif"/>
                <a:cs typeface="Microsoft Sans Serif"/>
              </a:rPr>
              <a:t>iemens </a:t>
            </a:r>
            <a:r>
              <a:rPr sz="950" b="1" spc="15" dirty="0">
                <a:latin typeface="Arial"/>
                <a:cs typeface="Arial"/>
              </a:rPr>
              <a:t>T</a:t>
            </a:r>
            <a:r>
              <a:rPr sz="950" spc="15" dirty="0">
                <a:latin typeface="Microsoft Sans Serif"/>
                <a:cs typeface="Microsoft Sans Serif"/>
              </a:rPr>
              <a:t>técnico </a:t>
            </a:r>
            <a:r>
              <a:rPr sz="950" b="1" spc="55" dirty="0">
                <a:latin typeface="Arial"/>
                <a:cs typeface="Arial"/>
              </a:rPr>
              <a:t>mi </a:t>
            </a:r>
            <a:r>
              <a:rPr sz="950" b="1" spc="60" dirty="0">
                <a:latin typeface="Arial"/>
                <a:cs typeface="Arial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educacion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b="1" spc="10" dirty="0">
                <a:latin typeface="Arial"/>
                <a:cs typeface="Arial"/>
              </a:rPr>
              <a:t>PAGS</a:t>
            </a:r>
            <a:r>
              <a:rPr sz="950" spc="10" dirty="0">
                <a:latin typeface="Microsoft Sans Serif"/>
                <a:cs typeface="Microsoft Sans Serif"/>
              </a:rPr>
              <a:t>programa,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diseñado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preparar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nuestro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personal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ventas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distribuidores para vender </a:t>
            </a:r>
            <a:r>
              <a:rPr sz="950" spc="40" dirty="0">
                <a:latin typeface="Microsoft Sans Serif"/>
                <a:cs typeface="Microsoft Sans Serif"/>
              </a:rPr>
              <a:t>productos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15" dirty="0">
                <a:latin typeface="Microsoft Sans Serif"/>
                <a:cs typeface="Microsoft Sans Serif"/>
              </a:rPr>
              <a:t>Energy </a:t>
            </a:r>
            <a:r>
              <a:rPr sz="950" spc="60" dirty="0">
                <a:latin typeface="Microsoft Sans Serif"/>
                <a:cs typeface="Microsoft Sans Serif"/>
              </a:rPr>
              <a:t>&amp; </a:t>
            </a:r>
            <a:r>
              <a:rPr sz="950" spc="6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Automation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manera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15" dirty="0">
                <a:latin typeface="Microsoft Sans Serif"/>
                <a:cs typeface="Microsoft Sans Serif"/>
              </a:rPr>
              <a:t>efectiva. </a:t>
            </a: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25" dirty="0">
                <a:latin typeface="Microsoft Sans Serif"/>
                <a:cs typeface="Microsoft Sans Serif"/>
              </a:rPr>
              <a:t>curso </a:t>
            </a:r>
            <a:r>
              <a:rPr sz="950" spc="35" dirty="0">
                <a:latin typeface="Microsoft Sans Serif"/>
                <a:cs typeface="Microsoft Sans Serif"/>
              </a:rPr>
              <a:t>cubre </a:t>
            </a:r>
            <a:r>
              <a:rPr sz="950" b="1" spc="40" dirty="0">
                <a:latin typeface="Arial"/>
                <a:cs typeface="Arial"/>
              </a:rPr>
              <a:t>Monitoreo </a:t>
            </a:r>
            <a:r>
              <a:rPr sz="950" b="1" spc="10" dirty="0">
                <a:latin typeface="Arial"/>
                <a:cs typeface="Arial"/>
              </a:rPr>
              <a:t>y </a:t>
            </a:r>
            <a:r>
              <a:rPr sz="950" b="1" spc="15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administración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energía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con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90" dirty="0">
                <a:latin typeface="Arial"/>
                <a:cs typeface="Arial"/>
              </a:rPr>
              <a:t>ACCESS</a:t>
            </a:r>
            <a:r>
              <a:rPr sz="950" b="1" spc="-15" dirty="0">
                <a:latin typeface="Arial"/>
                <a:cs typeface="Arial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productos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relacionados.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3213100"/>
            <a:ext cx="4243705" cy="580774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325120">
              <a:lnSpc>
                <a:spcPct val="103299"/>
              </a:lnSpc>
              <a:spcBef>
                <a:spcPts val="55"/>
              </a:spcBef>
            </a:pPr>
            <a:r>
              <a:rPr sz="1150" dirty="0">
                <a:latin typeface="Microsoft Sans Serif"/>
                <a:cs typeface="Microsoft Sans Serif"/>
              </a:rPr>
              <a:t>Al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finalizar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b="1" spc="50" dirty="0">
                <a:latin typeface="Arial"/>
                <a:cs typeface="Arial"/>
              </a:rPr>
              <a:t>Monitoreo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35" dirty="0">
                <a:latin typeface="Arial"/>
                <a:cs typeface="Arial"/>
              </a:rPr>
              <a:t>administración</a:t>
            </a:r>
            <a:r>
              <a:rPr sz="1150" b="1" spc="-30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45" dirty="0">
                <a:latin typeface="Arial"/>
                <a:cs typeface="Arial"/>
              </a:rPr>
              <a:t>energía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con </a:t>
            </a:r>
            <a:r>
              <a:rPr sz="1150" b="1" spc="-305" dirty="0">
                <a:latin typeface="Arial"/>
                <a:cs typeface="Arial"/>
              </a:rPr>
              <a:t> </a:t>
            </a:r>
            <a:r>
              <a:rPr sz="1150" b="1" spc="-105" dirty="0">
                <a:latin typeface="Arial"/>
                <a:cs typeface="Arial"/>
              </a:rPr>
              <a:t>ACCESS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deberias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ser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dirty="0">
                <a:latin typeface="Microsoft Sans Serif"/>
                <a:cs typeface="Microsoft Sans Serif"/>
              </a:rPr>
              <a:t>capaz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de: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355600" indent="-342900"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1000" spc="40" dirty="0">
                <a:latin typeface="Microsoft Sans Serif"/>
                <a:cs typeface="Microsoft Sans Serif"/>
              </a:rPr>
              <a:t>Identificar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cinco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beneficios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usar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5" dirty="0">
                <a:latin typeface="Microsoft Sans Serif"/>
                <a:cs typeface="Microsoft Sans Serif"/>
              </a:rPr>
              <a:t>ACCESS</a:t>
            </a:r>
            <a:endParaRPr sz="10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6000"/>
              </a:lnSpc>
              <a:spcBef>
                <a:spcPts val="1420"/>
              </a:spcBef>
              <a:buSzPct val="104347"/>
              <a:buChar char="•"/>
              <a:tabLst>
                <a:tab pos="354965" algn="l"/>
                <a:tab pos="355600" algn="l"/>
              </a:tabLst>
            </a:pPr>
            <a:r>
              <a:rPr sz="1150" spc="10" dirty="0">
                <a:latin typeface="Microsoft Sans Serif"/>
                <a:cs typeface="Microsoft Sans Serif"/>
              </a:rPr>
              <a:t>Explicar </a:t>
            </a:r>
            <a:r>
              <a:rPr sz="1150" spc="20" dirty="0">
                <a:latin typeface="Microsoft Sans Serif"/>
                <a:cs typeface="Microsoft Sans Serif"/>
              </a:rPr>
              <a:t>la </a:t>
            </a:r>
            <a:r>
              <a:rPr sz="1150" spc="35" dirty="0">
                <a:latin typeface="Microsoft Sans Serif"/>
                <a:cs typeface="Microsoft Sans Serif"/>
              </a:rPr>
              <a:t>diferencia </a:t>
            </a:r>
            <a:r>
              <a:rPr sz="1150" spc="55" dirty="0">
                <a:latin typeface="Microsoft Sans Serif"/>
                <a:cs typeface="Microsoft Sans Serif"/>
              </a:rPr>
              <a:t>entre </a:t>
            </a:r>
            <a:r>
              <a:rPr sz="1150" spc="25" dirty="0">
                <a:latin typeface="Microsoft Sans Serif"/>
                <a:cs typeface="Microsoft Sans Serif"/>
              </a:rPr>
              <a:t>valores </a:t>
            </a:r>
            <a:r>
              <a:rPr sz="1150" spc="20" dirty="0">
                <a:latin typeface="Microsoft Sans Serif"/>
                <a:cs typeface="Microsoft Sans Serif"/>
              </a:rPr>
              <a:t>pico, </a:t>
            </a:r>
            <a:r>
              <a:rPr sz="1150" spc="30" dirty="0">
                <a:latin typeface="Microsoft Sans Serif"/>
                <a:cs typeface="Microsoft Sans Serif"/>
              </a:rPr>
              <a:t>pico </a:t>
            </a:r>
            <a:r>
              <a:rPr sz="1150" spc="5" dirty="0">
                <a:latin typeface="Microsoft Sans Serif"/>
                <a:cs typeface="Microsoft Sans Serif"/>
              </a:rPr>
              <a:t>a </a:t>
            </a:r>
            <a:r>
              <a:rPr sz="1150" spc="20" dirty="0">
                <a:latin typeface="Microsoft Sans Serif"/>
                <a:cs typeface="Microsoft Sans Serif"/>
              </a:rPr>
              <a:t>pico, </a:t>
            </a:r>
            <a:r>
              <a:rPr sz="1150" spc="2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instantáneos,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60" dirty="0">
                <a:latin typeface="Microsoft Sans Serif"/>
                <a:cs typeface="Microsoft Sans Serif"/>
              </a:rPr>
              <a:t>promedio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25" dirty="0">
                <a:latin typeface="Microsoft Sans Serif"/>
                <a:cs typeface="Microsoft Sans Serif"/>
              </a:rPr>
              <a:t>efectivos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5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corriente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10" dirty="0">
                <a:latin typeface="Microsoft Sans Serif"/>
                <a:cs typeface="Microsoft Sans Serif"/>
              </a:rPr>
              <a:t>y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voltaje </a:t>
            </a:r>
            <a:r>
              <a:rPr sz="1150" spc="-290" dirty="0">
                <a:latin typeface="Microsoft Sans Serif"/>
                <a:cs typeface="Microsoft Sans Serif"/>
              </a:rPr>
              <a:t> </a:t>
            </a:r>
            <a:r>
              <a:rPr sz="1150" spc="-70" dirty="0">
                <a:latin typeface="Microsoft Sans Serif"/>
                <a:cs typeface="Microsoft Sans Serif"/>
              </a:rPr>
              <a:t>CA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Font typeface="Microsoft Sans Serif"/>
              <a:buChar char="•"/>
            </a:pPr>
            <a:endParaRPr sz="1450">
              <a:latin typeface="Microsoft Sans Serif"/>
              <a:cs typeface="Microsoft Sans Serif"/>
            </a:endParaRPr>
          </a:p>
          <a:p>
            <a:pPr marL="355600" indent="-342900">
              <a:spcBef>
                <a:spcPts val="5"/>
              </a:spcBef>
              <a:buSzPct val="126315"/>
              <a:buChar char="•"/>
              <a:tabLst>
                <a:tab pos="354965" algn="l"/>
                <a:tab pos="355600" algn="l"/>
              </a:tabLst>
            </a:pPr>
            <a:r>
              <a:rPr sz="950" spc="40" dirty="0">
                <a:latin typeface="Microsoft Sans Serif"/>
                <a:cs typeface="Microsoft Sans Serif"/>
              </a:rPr>
              <a:t>Identificar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cargas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lineales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lineales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Font typeface="Microsoft Sans Serif"/>
              <a:buChar char="•"/>
            </a:pPr>
            <a:endParaRPr sz="1600">
              <a:latin typeface="Microsoft Sans Serif"/>
              <a:cs typeface="Microsoft Sans Serif"/>
            </a:endParaRPr>
          </a:p>
          <a:p>
            <a:pPr marL="355600" indent="-342900">
              <a:buSzPct val="150000"/>
              <a:buChar char="•"/>
              <a:tabLst>
                <a:tab pos="354965" algn="l"/>
                <a:tab pos="355600" algn="l"/>
              </a:tabLst>
            </a:pPr>
            <a:r>
              <a:rPr sz="800" spc="10" dirty="0">
                <a:latin typeface="Microsoft Sans Serif"/>
                <a:cs typeface="Microsoft Sans Serif"/>
              </a:rPr>
              <a:t>Explicar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varios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términos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industria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dirty="0">
                <a:latin typeface="Microsoft Sans Serif"/>
                <a:cs typeface="Microsoft Sans Serif"/>
              </a:rPr>
              <a:t> las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condiciones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voltaje.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Font typeface="Microsoft Sans Serif"/>
              <a:buChar char="•"/>
            </a:pPr>
            <a:endParaRPr sz="1550">
              <a:latin typeface="Microsoft Sans Serif"/>
              <a:cs typeface="Microsoft Sans Serif"/>
            </a:endParaRPr>
          </a:p>
          <a:p>
            <a:pPr marL="355600" indent="-342900">
              <a:spcBef>
                <a:spcPts val="5"/>
              </a:spcBef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Describir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curva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35" dirty="0">
                <a:latin typeface="Microsoft Sans Serif"/>
                <a:cs typeface="Microsoft Sans Serif"/>
              </a:rPr>
              <a:t>CBEMA</a:t>
            </a:r>
            <a:endParaRPr sz="1000">
              <a:latin typeface="Microsoft Sans Serif"/>
              <a:cs typeface="Microsoft Sans Serif"/>
            </a:endParaRPr>
          </a:p>
          <a:p>
            <a:pPr marL="355600" marR="647065" indent="-342900">
              <a:lnSpc>
                <a:spcPct val="118800"/>
              </a:lnSpc>
              <a:spcBef>
                <a:spcPts val="1420"/>
              </a:spcBef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1000" spc="10" dirty="0">
                <a:latin typeface="Microsoft Sans Serif"/>
                <a:cs typeface="Microsoft Sans Serif"/>
              </a:rPr>
              <a:t>Explicar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efectos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armónicos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distribución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equipos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asociados.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  <a:buFont typeface="Microsoft Sans Serif"/>
              <a:buChar char="•"/>
            </a:pPr>
            <a:endParaRPr sz="1300">
              <a:latin typeface="Microsoft Sans Serif"/>
              <a:cs typeface="Microsoft Sans Serif"/>
            </a:endParaRPr>
          </a:p>
          <a:p>
            <a:pPr marL="355600" marR="78105" indent="-342900">
              <a:lnSpc>
                <a:spcPct val="113100"/>
              </a:lnSpc>
              <a:buSzPct val="114285"/>
              <a:buChar char="•"/>
              <a:tabLst>
                <a:tab pos="354965" algn="l"/>
                <a:tab pos="355600" algn="l"/>
              </a:tabLst>
            </a:pPr>
            <a:r>
              <a:rPr sz="1050" spc="20" dirty="0">
                <a:latin typeface="Microsoft Sans Serif"/>
                <a:cs typeface="Microsoft Sans Serif"/>
              </a:rPr>
              <a:t>Explique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diferencia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entre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potencia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real,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potencia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reactiva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potencia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aparente.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Font typeface="Microsoft Sans Serif"/>
              <a:buChar char="•"/>
            </a:pPr>
            <a:endParaRPr sz="1600">
              <a:latin typeface="Microsoft Sans Serif"/>
              <a:cs typeface="Microsoft Sans Serif"/>
            </a:endParaRPr>
          </a:p>
          <a:p>
            <a:pPr marL="355600" indent="-342900">
              <a:buSzPct val="150000"/>
              <a:buChar char="•"/>
              <a:tabLst>
                <a:tab pos="354965" algn="l"/>
                <a:tab pos="355600" algn="l"/>
              </a:tabLst>
            </a:pPr>
            <a:r>
              <a:rPr sz="800" spc="30" dirty="0">
                <a:latin typeface="Microsoft Sans Serif"/>
                <a:cs typeface="Microsoft Sans Serif"/>
              </a:rPr>
              <a:t>Identificar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soluciones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varios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problemas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suministro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energía.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Font typeface="Microsoft Sans Serif"/>
              <a:buChar char="•"/>
            </a:pPr>
            <a:endParaRPr sz="1300">
              <a:latin typeface="Microsoft Sans Serif"/>
              <a:cs typeface="Microsoft Sans Serif"/>
            </a:endParaRPr>
          </a:p>
          <a:p>
            <a:pPr marL="355600" marR="321945" indent="-342900">
              <a:lnSpc>
                <a:spcPct val="148400"/>
              </a:lnSpc>
              <a:buSzPct val="150000"/>
              <a:buChar char="•"/>
              <a:tabLst>
                <a:tab pos="354965" algn="l"/>
                <a:tab pos="355600" algn="l"/>
              </a:tabLst>
            </a:pPr>
            <a:r>
              <a:rPr sz="800" spc="5" dirty="0">
                <a:latin typeface="Microsoft Sans Serif"/>
                <a:cs typeface="Microsoft Sans Serif"/>
              </a:rPr>
              <a:t>Seleccionar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medidores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potencia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apropiados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usar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un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sistema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distribución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  <a:buFont typeface="Microsoft Sans Serif"/>
              <a:buChar char="•"/>
            </a:pPr>
            <a:endParaRPr sz="1200">
              <a:latin typeface="Microsoft Sans Serif"/>
              <a:cs typeface="Microsoft Sans Serif"/>
            </a:endParaRPr>
          </a:p>
          <a:p>
            <a:pPr marL="355600" marR="346075" indent="-342900">
              <a:lnSpc>
                <a:spcPct val="119000"/>
              </a:lnSpc>
              <a:buSzPct val="114285"/>
              <a:buChar char="•"/>
              <a:tabLst>
                <a:tab pos="354965" algn="l"/>
                <a:tab pos="355600" algn="l"/>
              </a:tabLst>
            </a:pPr>
            <a:r>
              <a:rPr sz="1050" spc="10" dirty="0">
                <a:latin typeface="Microsoft Sans Serif"/>
                <a:cs typeface="Microsoft Sans Serif"/>
              </a:rPr>
              <a:t>Explicar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varios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estándares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comunicación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protocolos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red.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Microsoft Sans Serif"/>
              <a:buChar char="•"/>
            </a:pPr>
            <a:endParaRPr sz="1250">
              <a:latin typeface="Microsoft Sans Serif"/>
              <a:cs typeface="Microsoft Sans Serif"/>
            </a:endParaRPr>
          </a:p>
          <a:p>
            <a:pPr marL="355600" marR="550545" indent="-342900">
              <a:lnSpc>
                <a:spcPct val="118800"/>
              </a:lnSpc>
              <a:buSzPct val="120000"/>
              <a:buChar char="•"/>
              <a:tabLst>
                <a:tab pos="354965" algn="l"/>
                <a:tab pos="355600" algn="l"/>
              </a:tabLst>
            </a:pPr>
            <a:r>
              <a:rPr sz="1000" spc="10" dirty="0">
                <a:latin typeface="Microsoft Sans Serif"/>
                <a:cs typeface="Microsoft Sans Serif"/>
              </a:rPr>
              <a:t>Explicar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uso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varios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componentes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distribución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controlado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5" dirty="0">
                <a:latin typeface="Microsoft Sans Serif"/>
                <a:cs typeface="Microsoft Sans Serif"/>
              </a:rPr>
              <a:t>ACCESS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5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6550" y="487590"/>
            <a:ext cx="4372610" cy="355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Este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conocimiento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lo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ayudará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comprender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mejor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aplicaciones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 clientes. Además, </a:t>
            </a:r>
            <a:r>
              <a:rPr sz="1000" spc="50" dirty="0">
                <a:latin typeface="Microsoft Sans Serif"/>
                <a:cs typeface="Microsoft Sans Serif"/>
              </a:rPr>
              <a:t>podrá </a:t>
            </a:r>
            <a:r>
              <a:rPr sz="1000" spc="30" dirty="0">
                <a:latin typeface="Microsoft Sans Serif"/>
                <a:cs typeface="Microsoft Sans Serif"/>
              </a:rPr>
              <a:t>describir </a:t>
            </a:r>
            <a:r>
              <a:rPr sz="1000" spc="40" dirty="0">
                <a:latin typeface="Microsoft Sans Serif"/>
                <a:cs typeface="Microsoft Sans Serif"/>
              </a:rPr>
              <a:t>productos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20" dirty="0">
                <a:latin typeface="Microsoft Sans Serif"/>
                <a:cs typeface="Microsoft Sans Serif"/>
              </a:rPr>
              <a:t>clientes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determinar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diferencias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importantes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productos.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deberías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completar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b="1" spc="25" dirty="0">
                <a:latin typeface="Arial"/>
                <a:cs typeface="Arial"/>
              </a:rPr>
              <a:t>Fundamentos de </a:t>
            </a:r>
            <a:r>
              <a:rPr sz="1000" b="1" spc="35" dirty="0">
                <a:latin typeface="Arial"/>
                <a:cs typeface="Arial"/>
              </a:rPr>
              <a:t>la </a:t>
            </a:r>
            <a:r>
              <a:rPr sz="1000" b="1" spc="15" dirty="0">
                <a:latin typeface="Arial"/>
                <a:cs typeface="Arial"/>
              </a:rPr>
              <a:t>Electricidad </a:t>
            </a:r>
            <a:r>
              <a:rPr sz="1000" spc="25" dirty="0">
                <a:latin typeface="Microsoft Sans Serif"/>
                <a:cs typeface="Microsoft Sans Serif"/>
              </a:rPr>
              <a:t>antes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0" dirty="0">
                <a:latin typeface="Microsoft Sans Serif"/>
                <a:cs typeface="Microsoft Sans Serif"/>
              </a:rPr>
              <a:t>intentar </a:t>
            </a:r>
            <a:r>
              <a:rPr sz="1000" b="1" spc="45" dirty="0">
                <a:latin typeface="Arial"/>
                <a:cs typeface="Arial"/>
              </a:rPr>
              <a:t>Monitoreo </a:t>
            </a:r>
            <a:r>
              <a:rPr sz="1000" b="1" spc="10" dirty="0">
                <a:latin typeface="Arial"/>
                <a:cs typeface="Arial"/>
              </a:rPr>
              <a:t>y </a:t>
            </a:r>
            <a:r>
              <a:rPr sz="1000" b="1" spc="1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administración </a:t>
            </a:r>
            <a:r>
              <a:rPr sz="1000" b="1" spc="25" dirty="0">
                <a:latin typeface="Arial"/>
                <a:cs typeface="Arial"/>
              </a:rPr>
              <a:t>de </a:t>
            </a:r>
            <a:r>
              <a:rPr sz="1000" b="1" spc="35" dirty="0">
                <a:latin typeface="Arial"/>
                <a:cs typeface="Arial"/>
              </a:rPr>
              <a:t>energía </a:t>
            </a:r>
            <a:r>
              <a:rPr sz="1000" b="1" dirty="0">
                <a:latin typeface="Arial"/>
                <a:cs typeface="Arial"/>
              </a:rPr>
              <a:t>con </a:t>
            </a:r>
            <a:r>
              <a:rPr sz="1000" b="1" spc="-80" dirty="0">
                <a:latin typeface="Arial"/>
                <a:cs typeface="Arial"/>
              </a:rPr>
              <a:t>ACCESS</a:t>
            </a:r>
            <a:r>
              <a:rPr sz="1000" spc="-80" dirty="0">
                <a:latin typeface="Microsoft Sans Serif"/>
                <a:cs typeface="Microsoft Sans Serif"/>
              </a:rPr>
              <a:t>. </a:t>
            </a:r>
            <a:r>
              <a:rPr sz="1000" spc="25" dirty="0">
                <a:latin typeface="Microsoft Sans Serif"/>
                <a:cs typeface="Microsoft Sans Serif"/>
              </a:rPr>
              <a:t>Una </a:t>
            </a:r>
            <a:r>
              <a:rPr sz="1000" spc="40" dirty="0">
                <a:latin typeface="Microsoft Sans Serif"/>
                <a:cs typeface="Microsoft Sans Serif"/>
              </a:rPr>
              <a:t>comprensión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muchos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25" dirty="0">
                <a:latin typeface="Microsoft Sans Serif"/>
                <a:cs typeface="Microsoft Sans Serif"/>
              </a:rPr>
              <a:t>conceptos </a:t>
            </a:r>
            <a:r>
              <a:rPr sz="1000" spc="35" dirty="0">
                <a:latin typeface="Microsoft Sans Serif"/>
                <a:cs typeface="Microsoft Sans Serif"/>
              </a:rPr>
              <a:t>cubiertos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b="1" spc="25" dirty="0">
                <a:latin typeface="Arial"/>
                <a:cs typeface="Arial"/>
              </a:rPr>
              <a:t>Fundamentos de </a:t>
            </a:r>
            <a:r>
              <a:rPr sz="1000" b="1" spc="35" dirty="0">
                <a:latin typeface="Arial"/>
                <a:cs typeface="Arial"/>
              </a:rPr>
              <a:t>la </a:t>
            </a:r>
            <a:r>
              <a:rPr sz="1000" b="1" spc="15" dirty="0">
                <a:latin typeface="Arial"/>
                <a:cs typeface="Arial"/>
              </a:rPr>
              <a:t>Electricidad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requiere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b="1" spc="45" dirty="0">
                <a:latin typeface="Arial"/>
                <a:cs typeface="Arial"/>
              </a:rPr>
              <a:t>Monitoreo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y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administración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de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energía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con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80" dirty="0">
                <a:latin typeface="Arial"/>
                <a:cs typeface="Arial"/>
              </a:rPr>
              <a:t>ACCESS</a:t>
            </a:r>
            <a:r>
              <a:rPr sz="1000" spc="-8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 marR="283845">
              <a:lnSpc>
                <a:spcPct val="127200"/>
              </a:lnSpc>
            </a:pPr>
            <a:r>
              <a:rPr sz="950" spc="-45" dirty="0">
                <a:latin typeface="Microsoft Sans Serif"/>
                <a:cs typeface="Microsoft Sans Serif"/>
              </a:rPr>
              <a:t>Si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5" dirty="0">
                <a:latin typeface="Microsoft Sans Serif"/>
                <a:cs typeface="Microsoft Sans Serif"/>
              </a:rPr>
              <a:t>empleado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distribuidor </a:t>
            </a:r>
            <a:r>
              <a:rPr sz="950" spc="35" dirty="0">
                <a:latin typeface="Microsoft Sans Serif"/>
                <a:cs typeface="Microsoft Sans Serif"/>
              </a:rPr>
              <a:t>autorizado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15" dirty="0">
                <a:latin typeface="Microsoft Sans Serif"/>
                <a:cs typeface="Microsoft Sans Serif"/>
              </a:rPr>
              <a:t>Energy </a:t>
            </a:r>
            <a:r>
              <a:rPr sz="950" spc="60" dirty="0">
                <a:latin typeface="Microsoft Sans Serif"/>
                <a:cs typeface="Microsoft Sans Serif"/>
              </a:rPr>
              <a:t>&amp; </a:t>
            </a:r>
            <a:r>
              <a:rPr sz="950" spc="6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Automation,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complete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tarjeta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desprendible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examen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final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envíela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30" dirty="0">
                <a:latin typeface="Microsoft Sans Serif"/>
                <a:cs typeface="Microsoft Sans Serif"/>
              </a:rPr>
              <a:t>correo. </a:t>
            </a:r>
            <a:r>
              <a:rPr sz="950" spc="-15" dirty="0">
                <a:latin typeface="Microsoft Sans Serif"/>
                <a:cs typeface="Microsoft Sans Serif"/>
              </a:rPr>
              <a:t>Le </a:t>
            </a:r>
            <a:r>
              <a:rPr sz="950" spc="30" dirty="0">
                <a:latin typeface="Microsoft Sans Serif"/>
                <a:cs typeface="Microsoft Sans Serif"/>
              </a:rPr>
              <a:t>enviaremos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certificado de </a:t>
            </a:r>
            <a:r>
              <a:rPr sz="950" spc="25" dirty="0">
                <a:latin typeface="Microsoft Sans Serif"/>
                <a:cs typeface="Microsoft Sans Serif"/>
              </a:rPr>
              <a:t>finalización </a:t>
            </a:r>
            <a:r>
              <a:rPr sz="950" dirty="0">
                <a:latin typeface="Microsoft Sans Serif"/>
                <a:cs typeface="Microsoft Sans Serif"/>
              </a:rPr>
              <a:t>si </a:t>
            </a:r>
            <a:r>
              <a:rPr sz="950" spc="40" dirty="0">
                <a:latin typeface="Microsoft Sans Serif"/>
                <a:cs typeface="Microsoft Sans Serif"/>
              </a:rPr>
              <a:t>obtiene una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calificación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aprobatoria.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Buena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suerte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tus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esfuerzos.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29539">
              <a:lnSpc>
                <a:spcPct val="110800"/>
              </a:lnSpc>
            </a:pPr>
            <a:r>
              <a:rPr sz="1100" spc="35" dirty="0">
                <a:latin typeface="Microsoft Sans Serif"/>
                <a:cs typeface="Microsoft Sans Serif"/>
              </a:rPr>
              <a:t>Sentron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25" dirty="0">
                <a:latin typeface="Microsoft Sans Serif"/>
                <a:cs typeface="Microsoft Sans Serif"/>
              </a:rPr>
              <a:t>Sensitrip </a:t>
            </a:r>
            <a:r>
              <a:rPr sz="1100" spc="30" dirty="0">
                <a:latin typeface="Microsoft Sans Serif"/>
                <a:cs typeface="Microsoft Sans Serif"/>
              </a:rPr>
              <a:t>son </a:t>
            </a:r>
            <a:r>
              <a:rPr sz="1100" spc="25" dirty="0">
                <a:latin typeface="Microsoft Sans Serif"/>
                <a:cs typeface="Microsoft Sans Serif"/>
              </a:rPr>
              <a:t>marcas </a:t>
            </a:r>
            <a:r>
              <a:rPr sz="1100" spc="35" dirty="0">
                <a:latin typeface="Microsoft Sans Serif"/>
                <a:cs typeface="Microsoft Sans Serif"/>
              </a:rPr>
              <a:t>registradas de </a:t>
            </a:r>
            <a:r>
              <a:rPr sz="1100" spc="10" dirty="0">
                <a:latin typeface="Microsoft Sans Serif"/>
                <a:cs typeface="Microsoft Sans Serif"/>
              </a:rPr>
              <a:t>Siemens </a:t>
            </a:r>
            <a:r>
              <a:rPr sz="1100" spc="-35" dirty="0">
                <a:latin typeface="Microsoft Sans Serif"/>
                <a:cs typeface="Microsoft Sans Serif"/>
              </a:rPr>
              <a:t>AG. 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90" dirty="0">
                <a:latin typeface="Microsoft Sans Serif"/>
                <a:cs typeface="Microsoft Sans Serif"/>
              </a:rPr>
              <a:t>ACCESS,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WinPM,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SIEServe,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60" dirty="0">
                <a:latin typeface="Microsoft Sans Serif"/>
                <a:cs typeface="Microsoft Sans Serif"/>
              </a:rPr>
              <a:t>SIPROTEC,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Static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Trip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III,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30" dirty="0">
                <a:latin typeface="Microsoft Sans Serif"/>
                <a:cs typeface="Microsoft Sans Serif"/>
              </a:rPr>
              <a:t>SAMMS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</a:t>
            </a:r>
            <a:r>
              <a:rPr sz="1100" spc="-5" dirty="0">
                <a:latin typeface="Microsoft Sans Serif"/>
                <a:cs typeface="Microsoft Sans Serif"/>
              </a:rPr>
              <a:t> S7/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140"/>
              </a:spcBef>
            </a:pPr>
            <a:r>
              <a:rPr sz="1100" spc="35" dirty="0">
                <a:latin typeface="Microsoft Sans Serif"/>
                <a:cs typeface="Microsoft Sans Serif"/>
              </a:rPr>
              <a:t>IO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son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marcas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comerciales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Siemens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-35" dirty="0">
                <a:latin typeface="Microsoft Sans Serif"/>
                <a:cs typeface="Microsoft Sans Serif"/>
              </a:rPr>
              <a:t>AG.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/>
            <a:r>
              <a:rPr sz="950" spc="25" dirty="0">
                <a:latin typeface="Microsoft Sans Serif"/>
                <a:cs typeface="Microsoft Sans Serif"/>
              </a:rPr>
              <a:t>Otras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marcas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registradas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propiedad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sus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respectivos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dueños.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85650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6257925"/>
            <a:ext cx="3009900" cy="8572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5" y="456565"/>
            <a:ext cx="42087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600" spc="35" dirty="0">
                <a:latin typeface="Microsoft Sans Serif"/>
                <a:cs typeface="Microsoft Sans Serif"/>
              </a:rPr>
              <a:t>Supervisión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y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60" dirty="0">
                <a:latin typeface="Microsoft Sans Serif"/>
                <a:cs typeface="Microsoft Sans Serif"/>
              </a:rPr>
              <a:t>gestión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de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la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55" dirty="0">
                <a:latin typeface="Microsoft Sans Serif"/>
                <a:cs typeface="Microsoft Sans Serif"/>
              </a:rPr>
              <a:t>energía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eléctrica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con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50" dirty="0">
                <a:latin typeface="Microsoft Sans Serif"/>
                <a:cs typeface="Microsoft Sans Serif"/>
              </a:rPr>
              <a:t>ACCESS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5" y="1924764"/>
            <a:ext cx="4345940" cy="39893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00"/>
              </a:lnSpc>
              <a:spcBef>
                <a:spcPts val="100"/>
              </a:spcBef>
            </a:pP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-65" dirty="0">
                <a:latin typeface="Microsoft Sans Serif"/>
                <a:cs typeface="Microsoft Sans Serif"/>
              </a:rPr>
              <a:t>ACCESS™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5" dirty="0">
                <a:latin typeface="Microsoft Sans Serif"/>
                <a:cs typeface="Microsoft Sans Serif"/>
              </a:rPr>
              <a:t>simples </a:t>
            </a:r>
            <a:r>
              <a:rPr sz="950" spc="35" dirty="0">
                <a:latin typeface="Microsoft Sans Serif"/>
                <a:cs typeface="Microsoft Sans Serif"/>
              </a:rPr>
              <a:t>medidores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potencia, </a:t>
            </a:r>
            <a:r>
              <a:rPr sz="950" spc="30" dirty="0">
                <a:latin typeface="Microsoft Sans Serif"/>
                <a:cs typeface="Microsoft Sans Serif"/>
              </a:rPr>
              <a:t>unidades de </a:t>
            </a:r>
            <a:r>
              <a:rPr sz="950" spc="35" dirty="0">
                <a:latin typeface="Microsoft Sans Serif"/>
                <a:cs typeface="Microsoft Sans Serif"/>
              </a:rPr>
              <a:t> disparo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60" dirty="0">
                <a:latin typeface="Microsoft Sans Serif"/>
                <a:cs typeface="Microsoft Sans Serif"/>
              </a:rPr>
              <a:t>otro </a:t>
            </a:r>
            <a:r>
              <a:rPr sz="950" spc="35" dirty="0">
                <a:latin typeface="Microsoft Sans Serif"/>
                <a:cs typeface="Microsoft Sans Serif"/>
              </a:rPr>
              <a:t>hardware.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gestión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5" dirty="0">
                <a:latin typeface="Microsoft Sans Serif"/>
                <a:cs typeface="Microsoft Sans Serif"/>
              </a:rPr>
              <a:t>control </a:t>
            </a:r>
            <a:r>
              <a:rPr sz="950" spc="30" dirty="0">
                <a:latin typeface="Microsoft Sans Serif"/>
                <a:cs typeface="Microsoft Sans Serif"/>
              </a:rPr>
              <a:t>de energía </a:t>
            </a:r>
            <a:r>
              <a:rPr sz="950" spc="-90" dirty="0">
                <a:latin typeface="Microsoft Sans Serif"/>
                <a:cs typeface="Microsoft Sans Serif"/>
              </a:rPr>
              <a:t>ACCESS </a:t>
            </a:r>
            <a:r>
              <a:rPr sz="950" spc="-8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45" dirty="0">
                <a:latin typeface="Microsoft Sans Serif"/>
                <a:cs typeface="Microsoft Sans Serif"/>
              </a:rPr>
              <a:t>red </a:t>
            </a:r>
            <a:r>
              <a:rPr sz="950" spc="35" dirty="0">
                <a:latin typeface="Microsoft Sans Serif"/>
                <a:cs typeface="Microsoft Sans Serif"/>
              </a:rPr>
              <a:t>compuesto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0" dirty="0">
                <a:latin typeface="Microsoft Sans Serif"/>
                <a:cs typeface="Microsoft Sans Serif"/>
              </a:rPr>
              <a:t>variedad de </a:t>
            </a:r>
            <a:r>
              <a:rPr sz="950" spc="25" dirty="0">
                <a:latin typeface="Microsoft Sans Serif"/>
                <a:cs typeface="Microsoft Sans Serif"/>
              </a:rPr>
              <a:t>dispositivos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monitorean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controlan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distribución </a:t>
            </a:r>
            <a:r>
              <a:rPr sz="950" spc="15" dirty="0">
                <a:latin typeface="Microsoft Sans Serif"/>
                <a:cs typeface="Microsoft Sans Serif"/>
              </a:rPr>
              <a:t>eléctrica.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ACCESS </a:t>
            </a:r>
            <a:r>
              <a:rPr sz="950" spc="40" dirty="0">
                <a:latin typeface="Microsoft Sans Serif"/>
                <a:cs typeface="Microsoft Sans Serif"/>
              </a:rPr>
              <a:t>proporciona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datos </a:t>
            </a:r>
            <a:r>
              <a:rPr sz="950" spc="20" dirty="0">
                <a:latin typeface="Microsoft Sans Serif"/>
                <a:cs typeface="Microsoft Sans Serif"/>
              </a:rPr>
              <a:t>eléctricos </a:t>
            </a:r>
            <a:r>
              <a:rPr sz="950" spc="15" dirty="0">
                <a:latin typeface="Microsoft Sans Serif"/>
                <a:cs typeface="Microsoft Sans Serif"/>
              </a:rPr>
              <a:t>necesarios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resolución 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problemas, </a:t>
            </a:r>
            <a:r>
              <a:rPr sz="950" spc="25" dirty="0">
                <a:latin typeface="Microsoft Sans Serif"/>
                <a:cs typeface="Microsoft Sans Serif"/>
              </a:rPr>
              <a:t>estudios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calidad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energía, </a:t>
            </a:r>
            <a:r>
              <a:rPr sz="950" spc="50" dirty="0">
                <a:latin typeface="Microsoft Sans Serif"/>
                <a:cs typeface="Microsoft Sans Serif"/>
              </a:rPr>
              <a:t>mantenimiento </a:t>
            </a:r>
            <a:r>
              <a:rPr sz="950" spc="35" dirty="0">
                <a:latin typeface="Microsoft Sans Serif"/>
                <a:cs typeface="Microsoft Sans Serif"/>
              </a:rPr>
              <a:t>preventivo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asignación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costos.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sistema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administración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monitoreo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energía,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-80" dirty="0">
                <a:latin typeface="Microsoft Sans Serif"/>
                <a:cs typeface="Microsoft Sans Serif"/>
              </a:rPr>
              <a:t>ACCESS, </a:t>
            </a:r>
            <a:r>
              <a:rPr sz="950" spc="35" dirty="0">
                <a:latin typeface="Microsoft Sans Serif"/>
                <a:cs typeface="Microsoft Sans Serif"/>
              </a:rPr>
              <a:t>puede identificar problemas </a:t>
            </a:r>
            <a:r>
              <a:rPr sz="950" spc="25" dirty="0">
                <a:latin typeface="Microsoft Sans Serif"/>
                <a:cs typeface="Microsoft Sans Serif"/>
              </a:rPr>
              <a:t>potenciales antes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causen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fallas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costosas.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 marL="12700"/>
            <a:r>
              <a:rPr sz="1150" spc="10" dirty="0">
                <a:latin typeface="Microsoft Sans Serif"/>
                <a:cs typeface="Microsoft Sans Serif"/>
              </a:rPr>
              <a:t>Hay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cinco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beneficios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al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usar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sistema</a:t>
            </a:r>
            <a:r>
              <a:rPr sz="1150" spc="-15" dirty="0">
                <a:latin typeface="Microsoft Sans Serif"/>
                <a:cs typeface="Microsoft Sans Serif"/>
              </a:rPr>
              <a:t> </a:t>
            </a:r>
            <a:r>
              <a:rPr sz="1150" spc="-95" dirty="0">
                <a:latin typeface="Microsoft Sans Serif"/>
                <a:cs typeface="Microsoft Sans Serif"/>
              </a:rPr>
              <a:t>ACCESS.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107950" indent="-95250">
              <a:spcBef>
                <a:spcPts val="5"/>
              </a:spcBef>
              <a:buSzPct val="150000"/>
              <a:buChar char="•"/>
              <a:tabLst>
                <a:tab pos="107950" algn="l"/>
              </a:tabLst>
            </a:pPr>
            <a:r>
              <a:rPr sz="800" spc="-5" dirty="0">
                <a:latin typeface="Microsoft Sans Serif"/>
                <a:cs typeface="Microsoft Sans Serif"/>
              </a:rPr>
              <a:t>Reduzca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elimine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las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interrupciones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no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planificadas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Font typeface="Microsoft Sans Serif"/>
              <a:buChar char="•"/>
            </a:pPr>
            <a:endParaRPr>
              <a:latin typeface="Microsoft Sans Serif"/>
              <a:cs typeface="Microsoft Sans Serif"/>
            </a:endParaRPr>
          </a:p>
          <a:p>
            <a:pPr marL="107950" indent="-95250">
              <a:buSzPct val="200000"/>
              <a:buChar char="•"/>
              <a:tabLst>
                <a:tab pos="107950" algn="l"/>
              </a:tabLst>
            </a:pPr>
            <a:r>
              <a:rPr sz="600" spc="20" dirty="0">
                <a:latin typeface="Microsoft Sans Serif"/>
                <a:cs typeface="Microsoft Sans Serif"/>
              </a:rPr>
              <a:t>Administre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manera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proactiva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los sistemas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energía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para</a:t>
            </a:r>
            <a:r>
              <a:rPr sz="600" spc="10" dirty="0">
                <a:latin typeface="Microsoft Sans Serif"/>
                <a:cs typeface="Microsoft Sans Serif"/>
              </a:rPr>
              <a:t> </a:t>
            </a:r>
            <a:r>
              <a:rPr sz="600" spc="25" dirty="0">
                <a:latin typeface="Microsoft Sans Serif"/>
                <a:cs typeface="Microsoft Sans Serif"/>
              </a:rPr>
              <a:t>minimizar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las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15" dirty="0">
                <a:latin typeface="Microsoft Sans Serif"/>
                <a:cs typeface="Microsoft Sans Serif"/>
              </a:rPr>
              <a:t>facturas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20" dirty="0">
                <a:latin typeface="Microsoft Sans Serif"/>
                <a:cs typeface="Microsoft Sans Serif"/>
              </a:rPr>
              <a:t>de</a:t>
            </a:r>
            <a:r>
              <a:rPr sz="600" spc="10" dirty="0">
                <a:latin typeface="Microsoft Sans Serif"/>
                <a:cs typeface="Microsoft Sans Serif"/>
              </a:rPr>
              <a:t> </a:t>
            </a:r>
            <a:r>
              <a:rPr sz="600" spc="5" dirty="0">
                <a:latin typeface="Microsoft Sans Serif"/>
                <a:cs typeface="Microsoft Sans Serif"/>
              </a:rPr>
              <a:t>servicios </a:t>
            </a:r>
            <a:r>
              <a:rPr sz="600" spc="15" dirty="0">
                <a:latin typeface="Microsoft Sans Serif"/>
                <a:cs typeface="Microsoft Sans Serif"/>
              </a:rPr>
              <a:t>públicos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Font typeface="Microsoft Sans Serif"/>
              <a:buChar char="•"/>
            </a:pPr>
            <a:endParaRPr sz="1950">
              <a:latin typeface="Microsoft Sans Serif"/>
              <a:cs typeface="Microsoft Sans Serif"/>
            </a:endParaRPr>
          </a:p>
          <a:p>
            <a:pPr marL="107950" indent="-95250">
              <a:buSzPct val="218181"/>
              <a:buChar char="•"/>
              <a:tabLst>
                <a:tab pos="107950" algn="l"/>
              </a:tabLst>
            </a:pPr>
            <a:r>
              <a:rPr sz="550" spc="20" dirty="0">
                <a:latin typeface="Microsoft Sans Serif"/>
                <a:cs typeface="Microsoft Sans Serif"/>
              </a:rPr>
              <a:t>Automatice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la </a:t>
            </a:r>
            <a:r>
              <a:rPr sz="550" spc="15" dirty="0">
                <a:latin typeface="Microsoft Sans Serif"/>
                <a:cs typeface="Microsoft Sans Serif"/>
              </a:rPr>
              <a:t>subfacturación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las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facturas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energía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los</a:t>
            </a:r>
            <a:r>
              <a:rPr sz="550" spc="5" dirty="0">
                <a:latin typeface="Microsoft Sans Serif"/>
                <a:cs typeface="Microsoft Sans Serif"/>
              </a:rPr>
              <a:t> servicios </a:t>
            </a:r>
            <a:r>
              <a:rPr sz="550" spc="15" dirty="0">
                <a:latin typeface="Microsoft Sans Serif"/>
                <a:cs typeface="Microsoft Sans Serif"/>
              </a:rPr>
              <a:t>públicos</a:t>
            </a:r>
            <a:endParaRPr sz="5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Font typeface="Microsoft Sans Serif"/>
              <a:buChar char="•"/>
            </a:pPr>
            <a:endParaRPr sz="1700">
              <a:latin typeface="Microsoft Sans Serif"/>
              <a:cs typeface="Microsoft Sans Serif"/>
            </a:endParaRPr>
          </a:p>
          <a:p>
            <a:pPr marL="107950" indent="-95250">
              <a:buSzPct val="150000"/>
              <a:buChar char="•"/>
              <a:tabLst>
                <a:tab pos="107950" algn="l"/>
              </a:tabLst>
            </a:pPr>
            <a:r>
              <a:rPr sz="800" spc="30" dirty="0">
                <a:latin typeface="Microsoft Sans Serif"/>
                <a:cs typeface="Microsoft Sans Serif"/>
              </a:rPr>
              <a:t>Optimizar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bienes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capital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utilizados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sistemas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energía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Font typeface="Microsoft Sans Serif"/>
              <a:buChar char="•"/>
            </a:pPr>
            <a:endParaRPr sz="1600">
              <a:latin typeface="Microsoft Sans Serif"/>
              <a:cs typeface="Microsoft Sans Serif"/>
            </a:endParaRPr>
          </a:p>
          <a:p>
            <a:pPr marL="107950" indent="-95250">
              <a:buSzPct val="126315"/>
              <a:buChar char="•"/>
              <a:tabLst>
                <a:tab pos="107950" algn="l"/>
              </a:tabLst>
            </a:pPr>
            <a:r>
              <a:rPr sz="950" spc="45" dirty="0">
                <a:latin typeface="Microsoft Sans Serif"/>
                <a:cs typeface="Microsoft Sans Serif"/>
              </a:rPr>
              <a:t>Medir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analizar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calidad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5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4448175"/>
            <a:ext cx="4105275" cy="2819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6550" y="542925"/>
            <a:ext cx="27254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50" dirty="0">
                <a:latin typeface="Microsoft Sans Serif"/>
                <a:cs typeface="Microsoft Sans Serif"/>
              </a:rPr>
              <a:t>Distribución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de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50" dirty="0">
                <a:latin typeface="Microsoft Sans Serif"/>
                <a:cs typeface="Microsoft Sans Serif"/>
              </a:rPr>
              <a:t>energía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eléctrica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0" y="1929764"/>
            <a:ext cx="4359910" cy="184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2740">
              <a:lnSpc>
                <a:spcPct val="108000"/>
              </a:lnSpc>
              <a:spcBef>
                <a:spcPts val="100"/>
              </a:spcBef>
            </a:pPr>
            <a:r>
              <a:rPr sz="1100" spc="20" dirty="0">
                <a:latin typeface="Microsoft Sans Serif"/>
                <a:cs typeface="Microsoft Sans Serif"/>
              </a:rPr>
              <a:t>Antes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discutir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sistema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-105" dirty="0">
                <a:latin typeface="Microsoft Sans Serif"/>
                <a:cs typeface="Microsoft Sans Serif"/>
              </a:rPr>
              <a:t>ACCESS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Siemens,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es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necesario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comprender </a:t>
            </a:r>
            <a:r>
              <a:rPr sz="1100" spc="15" dirty="0">
                <a:latin typeface="Microsoft Sans Serif"/>
                <a:cs typeface="Microsoft Sans Serif"/>
              </a:rPr>
              <a:t>la </a:t>
            </a:r>
            <a:r>
              <a:rPr sz="1100" spc="35" dirty="0">
                <a:latin typeface="Microsoft Sans Serif"/>
                <a:cs typeface="Microsoft Sans Serif"/>
              </a:rPr>
              <a:t>producción, </a:t>
            </a:r>
            <a:r>
              <a:rPr sz="1100" spc="45" dirty="0">
                <a:latin typeface="Microsoft Sans Serif"/>
                <a:cs typeface="Microsoft Sans Serif"/>
              </a:rPr>
              <a:t>distribución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30" dirty="0">
                <a:latin typeface="Microsoft Sans Serif"/>
                <a:cs typeface="Microsoft Sans Serif"/>
              </a:rPr>
              <a:t>uso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15" dirty="0">
                <a:latin typeface="Microsoft Sans Serif"/>
                <a:cs typeface="Microsoft Sans Serif"/>
              </a:rPr>
              <a:t>la </a:t>
            </a:r>
            <a:r>
              <a:rPr sz="1100" spc="35" dirty="0">
                <a:latin typeface="Microsoft Sans Serif"/>
                <a:cs typeface="Microsoft Sans Serif"/>
              </a:rPr>
              <a:t>energía </a:t>
            </a:r>
            <a:r>
              <a:rPr sz="1100" spc="4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eléctrica.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0900"/>
              </a:lnSpc>
            </a:pP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energía </a:t>
            </a:r>
            <a:r>
              <a:rPr sz="850" spc="15" dirty="0">
                <a:latin typeface="Microsoft Sans Serif"/>
                <a:cs typeface="Microsoft Sans Serif"/>
              </a:rPr>
              <a:t>eléctrica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produce convirtiendo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energía </a:t>
            </a:r>
            <a:r>
              <a:rPr sz="850" spc="25" dirty="0">
                <a:latin typeface="Microsoft Sans Serif"/>
                <a:cs typeface="Microsoft Sans Serif"/>
              </a:rPr>
              <a:t>potencial en </a:t>
            </a:r>
            <a:r>
              <a:rPr sz="850" spc="20" dirty="0">
                <a:latin typeface="Microsoft Sans Serif"/>
                <a:cs typeface="Microsoft Sans Serif"/>
              </a:rPr>
              <a:t>electricidad. </a:t>
            </a:r>
            <a:r>
              <a:rPr sz="850" spc="5" dirty="0">
                <a:latin typeface="Microsoft Sans Serif"/>
                <a:cs typeface="Microsoft Sans Serif"/>
              </a:rPr>
              <a:t>Hay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varias </a:t>
            </a:r>
            <a:r>
              <a:rPr sz="850" spc="30" dirty="0">
                <a:latin typeface="Microsoft Sans Serif"/>
                <a:cs typeface="Microsoft Sans Serif"/>
              </a:rPr>
              <a:t>fuentes </a:t>
            </a:r>
            <a:r>
              <a:rPr sz="850" spc="20" dirty="0">
                <a:latin typeface="Microsoft Sans Serif"/>
                <a:cs typeface="Microsoft Sans Serif"/>
              </a:rPr>
              <a:t>utilizadas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0" dirty="0">
                <a:latin typeface="Microsoft Sans Serif"/>
                <a:cs typeface="Microsoft Sans Serif"/>
              </a:rPr>
              <a:t>producir </a:t>
            </a:r>
            <a:r>
              <a:rPr sz="850" spc="30" dirty="0">
                <a:latin typeface="Microsoft Sans Serif"/>
                <a:cs typeface="Microsoft Sans Serif"/>
              </a:rPr>
              <a:t>energía </a:t>
            </a:r>
            <a:r>
              <a:rPr sz="850" spc="15" dirty="0">
                <a:latin typeface="Microsoft Sans Serif"/>
                <a:cs typeface="Microsoft Sans Serif"/>
              </a:rPr>
              <a:t>eléctrica. </a:t>
            </a: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carbón,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35" dirty="0">
                <a:latin typeface="Microsoft Sans Serif"/>
                <a:cs typeface="Microsoft Sans Serif"/>
              </a:rPr>
              <a:t>petróleo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uranio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combustibles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utilizan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convertir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agua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vapor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que,</a:t>
            </a:r>
            <a:r>
              <a:rPr sz="850" dirty="0">
                <a:latin typeface="Microsoft Sans Serif"/>
                <a:cs typeface="Microsoft Sans Serif"/>
              </a:rPr>
              <a:t> 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su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vez,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impulsa </a:t>
            </a:r>
            <a:r>
              <a:rPr sz="850" spc="35" dirty="0">
                <a:latin typeface="Microsoft Sans Serif"/>
                <a:cs typeface="Microsoft Sans Serif"/>
              </a:rPr>
              <a:t>una turbina. </a:t>
            </a:r>
            <a:r>
              <a:rPr sz="850" spc="20" dirty="0">
                <a:latin typeface="Microsoft Sans Serif"/>
                <a:cs typeface="Microsoft Sans Serif"/>
              </a:rPr>
              <a:t>Algunas empresas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servicios </a:t>
            </a:r>
            <a:r>
              <a:rPr sz="850" spc="25" dirty="0">
                <a:latin typeface="Microsoft Sans Serif"/>
                <a:cs typeface="Microsoft Sans Serif"/>
              </a:rPr>
              <a:t>públicos </a:t>
            </a:r>
            <a:r>
              <a:rPr sz="850" spc="40" dirty="0">
                <a:latin typeface="Microsoft Sans Serif"/>
                <a:cs typeface="Microsoft Sans Serif"/>
              </a:rPr>
              <a:t>también </a:t>
            </a:r>
            <a:r>
              <a:rPr sz="850" spc="25" dirty="0">
                <a:latin typeface="Microsoft Sans Serif"/>
                <a:cs typeface="Microsoft Sans Serif"/>
              </a:rPr>
              <a:t>utilizan </a:t>
            </a:r>
            <a:r>
              <a:rPr sz="850" spc="10" dirty="0">
                <a:latin typeface="Microsoft Sans Serif"/>
                <a:cs typeface="Microsoft Sans Serif"/>
              </a:rPr>
              <a:t>gas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combinación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turbinas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gas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vapor. </a:t>
            </a:r>
            <a:r>
              <a:rPr sz="850" spc="5" dirty="0">
                <a:latin typeface="Microsoft Sans Serif"/>
                <a:cs typeface="Microsoft Sans Serif"/>
              </a:rPr>
              <a:t>Existen </a:t>
            </a:r>
            <a:r>
              <a:rPr sz="850" spc="30" dirty="0">
                <a:latin typeface="Microsoft Sans Serif"/>
                <a:cs typeface="Microsoft Sans Serif"/>
              </a:rPr>
              <a:t>otras </a:t>
            </a:r>
            <a:r>
              <a:rPr sz="850" spc="35" dirty="0">
                <a:latin typeface="Microsoft Sans Serif"/>
                <a:cs typeface="Microsoft Sans Serif"/>
              </a:rPr>
              <a:t>formas </a:t>
            </a:r>
            <a:r>
              <a:rPr sz="850" spc="25" dirty="0">
                <a:latin typeface="Microsoft Sans Serif"/>
                <a:cs typeface="Microsoft Sans Serif"/>
              </a:rPr>
              <a:t>de generación de </a:t>
            </a:r>
            <a:r>
              <a:rPr sz="850" spc="30" dirty="0">
                <a:latin typeface="Microsoft Sans Serif"/>
                <a:cs typeface="Microsoft Sans Serif"/>
              </a:rPr>
              <a:t> energía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eléctrica,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25" dirty="0">
                <a:latin typeface="Microsoft Sans Serif"/>
                <a:cs typeface="Microsoft Sans Serif"/>
              </a:rPr>
              <a:t>plantas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energía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hidroeléctrica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solar.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85650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3301" y="3800475"/>
            <a:ext cx="5534025" cy="34099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84825" y="504826"/>
            <a:ext cx="88074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latin typeface="Arial"/>
                <a:cs typeface="Arial"/>
              </a:rPr>
              <a:t>Distribución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486093"/>
            <a:ext cx="4276725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7795">
              <a:lnSpc>
                <a:spcPct val="126099"/>
              </a:lnSpc>
              <a:spcBef>
                <a:spcPts val="100"/>
              </a:spcBef>
            </a:pPr>
            <a:r>
              <a:rPr sz="950" spc="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energía generada </a:t>
            </a:r>
            <a:r>
              <a:rPr sz="950" spc="-5" dirty="0">
                <a:latin typeface="Microsoft Sans Serif"/>
                <a:cs typeface="Microsoft Sans Serif"/>
              </a:rPr>
              <a:t>sea </a:t>
            </a:r>
            <a:r>
              <a:rPr sz="950" spc="35" dirty="0">
                <a:latin typeface="Microsoft Sans Serif"/>
                <a:cs typeface="Microsoft Sans Serif"/>
              </a:rPr>
              <a:t>útil, </a:t>
            </a:r>
            <a:r>
              <a:rPr sz="950" spc="30" dirty="0">
                <a:latin typeface="Microsoft Sans Serif"/>
                <a:cs typeface="Microsoft Sans Serif"/>
              </a:rPr>
              <a:t>debe </a:t>
            </a:r>
            <a:r>
              <a:rPr sz="950" spc="40" dirty="0">
                <a:latin typeface="Microsoft Sans Serif"/>
                <a:cs typeface="Microsoft Sans Serif"/>
              </a:rPr>
              <a:t>transmitirse </a:t>
            </a:r>
            <a:r>
              <a:rPr sz="950" spc="20" dirty="0">
                <a:latin typeface="Microsoft Sans Serif"/>
                <a:cs typeface="Microsoft Sans Serif"/>
              </a:rPr>
              <a:t>desde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planta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generadora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clientes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residenciales,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comerciales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industriales.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Por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general,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20" dirty="0">
                <a:latin typeface="Microsoft Sans Serif"/>
                <a:cs typeface="Microsoft Sans Serif"/>
              </a:rPr>
              <a:t>comerciales </a:t>
            </a:r>
            <a:r>
              <a:rPr sz="950" spc="5" dirty="0">
                <a:latin typeface="Microsoft Sans Serif"/>
                <a:cs typeface="Microsoft Sans Serif"/>
              </a:rPr>
              <a:t>e </a:t>
            </a:r>
            <a:r>
              <a:rPr sz="950" spc="30" dirty="0">
                <a:latin typeface="Microsoft Sans Serif"/>
                <a:cs typeface="Microsoft Sans Serif"/>
              </a:rPr>
              <a:t>industriales </a:t>
            </a:r>
            <a:r>
              <a:rPr sz="950" spc="40" dirty="0">
                <a:latin typeface="Microsoft Sans Serif"/>
                <a:cs typeface="Microsoft Sans Serif"/>
              </a:rPr>
              <a:t>tienen </a:t>
            </a:r>
            <a:r>
              <a:rPr sz="950" spc="30" dirty="0">
                <a:latin typeface="Microsoft Sans Serif"/>
                <a:cs typeface="Microsoft Sans Serif"/>
              </a:rPr>
              <a:t>mayores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demandas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eléctrica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aplicaciones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residenciales.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099"/>
              </a:lnSpc>
            </a:pPr>
            <a:r>
              <a:rPr sz="950" spc="40" dirty="0">
                <a:latin typeface="Microsoft Sans Serif"/>
                <a:cs typeface="Microsoft Sans Serif"/>
              </a:rPr>
              <a:t>Independientemente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tamaño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sistema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eléctrico,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debe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suministrar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 </a:t>
            </a:r>
            <a:r>
              <a:rPr sz="950" spc="20" dirty="0">
                <a:latin typeface="Microsoft Sans Serif"/>
                <a:cs typeface="Microsoft Sans Serif"/>
              </a:rPr>
              <a:t>eléctrica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45" dirty="0">
                <a:latin typeface="Microsoft Sans Serif"/>
                <a:cs typeface="Microsoft Sans Serif"/>
              </a:rPr>
              <a:t>permita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cargas </a:t>
            </a:r>
            <a:r>
              <a:rPr sz="950" spc="20" dirty="0">
                <a:latin typeface="Microsoft Sans Serif"/>
                <a:cs typeface="Microsoft Sans Serif"/>
              </a:rPr>
              <a:t>previstas </a:t>
            </a:r>
            <a:r>
              <a:rPr sz="950" spc="40" dirty="0">
                <a:latin typeface="Microsoft Sans Serif"/>
                <a:cs typeface="Microsoft Sans Serif"/>
              </a:rPr>
              <a:t>funcionen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correctamente.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1943554"/>
            <a:ext cx="4328795" cy="1495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5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60" dirty="0">
                <a:latin typeface="Microsoft Sans Serif"/>
                <a:cs typeface="Microsoft Sans Serif"/>
              </a:rPr>
              <a:t>forma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más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eficiente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transferir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energía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desde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planta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generadora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25" dirty="0">
                <a:latin typeface="Microsoft Sans Serif"/>
                <a:cs typeface="Microsoft Sans Serif"/>
              </a:rPr>
              <a:t>cliente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50" dirty="0">
                <a:latin typeface="Microsoft Sans Serif"/>
                <a:cs typeface="Microsoft Sans Serif"/>
              </a:rPr>
              <a:t>aumentar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voltaje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40" dirty="0">
                <a:latin typeface="Microsoft Sans Serif"/>
                <a:cs typeface="Microsoft Sans Serif"/>
              </a:rPr>
              <a:t>reducir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corriente. </a:t>
            </a:r>
            <a:r>
              <a:rPr sz="1000" dirty="0">
                <a:latin typeface="Microsoft Sans Serif"/>
                <a:cs typeface="Microsoft Sans Serif"/>
              </a:rPr>
              <a:t>Esto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20" dirty="0">
                <a:latin typeface="Microsoft Sans Serif"/>
                <a:cs typeface="Microsoft Sans Serif"/>
              </a:rPr>
              <a:t>necesario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45" dirty="0">
                <a:latin typeface="Microsoft Sans Serif"/>
                <a:cs typeface="Microsoft Sans Serif"/>
              </a:rPr>
              <a:t>minimizar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0" dirty="0">
                <a:latin typeface="Microsoft Sans Serif"/>
                <a:cs typeface="Microsoft Sans Serif"/>
              </a:rPr>
              <a:t>pérdida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energía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60" dirty="0">
                <a:latin typeface="Microsoft Sans Serif"/>
                <a:cs typeface="Microsoft Sans Serif"/>
              </a:rPr>
              <a:t>forma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25" dirty="0">
                <a:latin typeface="Microsoft Sans Serif"/>
                <a:cs typeface="Microsoft Sans Serif"/>
              </a:rPr>
              <a:t>calor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15" dirty="0">
                <a:latin typeface="Microsoft Sans Serif"/>
                <a:cs typeface="Microsoft Sans Serif"/>
              </a:rPr>
              <a:t>líneas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transmisión. </a:t>
            </a:r>
            <a:r>
              <a:rPr sz="1000" spc="-15" dirty="0">
                <a:latin typeface="Microsoft Sans Serif"/>
                <a:cs typeface="Microsoft Sans Serif"/>
              </a:rPr>
              <a:t>Estas </a:t>
            </a:r>
            <a:r>
              <a:rPr sz="1000" spc="30" dirty="0">
                <a:latin typeface="Microsoft Sans Serif"/>
                <a:cs typeface="Microsoft Sans Serif"/>
              </a:rPr>
              <a:t>pérdidas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5" dirty="0">
                <a:latin typeface="Microsoft Sans Serif"/>
                <a:cs typeface="Microsoft Sans Serif"/>
              </a:rPr>
              <a:t>denominan </a:t>
            </a:r>
            <a:r>
              <a:rPr sz="1000" spc="20" dirty="0">
                <a:latin typeface="Microsoft Sans Serif"/>
                <a:cs typeface="Microsoft Sans Serif"/>
              </a:rPr>
              <a:t>I</a:t>
            </a:r>
            <a:r>
              <a:rPr sz="800" spc="20" dirty="0">
                <a:latin typeface="Microsoft Sans Serif"/>
                <a:cs typeface="Microsoft Sans Serif"/>
              </a:rPr>
              <a:t>2</a:t>
            </a:r>
            <a:r>
              <a:rPr sz="1000" spc="20" dirty="0">
                <a:latin typeface="Microsoft Sans Serif"/>
                <a:cs typeface="Microsoft Sans Serif"/>
              </a:rPr>
              <a:t>Pérdidas </a:t>
            </a:r>
            <a:r>
              <a:rPr sz="1000" spc="-105" dirty="0">
                <a:latin typeface="Microsoft Sans Serif"/>
                <a:cs typeface="Microsoft Sans Serif"/>
              </a:rPr>
              <a:t>R </a:t>
            </a:r>
            <a:r>
              <a:rPr sz="1000" spc="10" dirty="0">
                <a:latin typeface="Microsoft Sans Serif"/>
                <a:cs typeface="Microsoft Sans Serif"/>
              </a:rPr>
              <a:t>(Isquared-R) </a:t>
            </a:r>
            <a:r>
              <a:rPr sz="1000" spc="5" dirty="0">
                <a:latin typeface="Microsoft Sans Serif"/>
                <a:cs typeface="Microsoft Sans Serif"/>
              </a:rPr>
              <a:t>ya 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25" dirty="0">
                <a:latin typeface="Microsoft Sans Serif"/>
                <a:cs typeface="Microsoft Sans Serif"/>
              </a:rPr>
              <a:t>son </a:t>
            </a:r>
            <a:r>
              <a:rPr sz="1000" spc="20" dirty="0">
                <a:latin typeface="Microsoft Sans Serif"/>
                <a:cs typeface="Microsoft Sans Serif"/>
              </a:rPr>
              <a:t>iguales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35" dirty="0">
                <a:latin typeface="Microsoft Sans Serif"/>
                <a:cs typeface="Microsoft Sans Serif"/>
              </a:rPr>
              <a:t>cuadrado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0" dirty="0">
                <a:latin typeface="Microsoft Sans Serif"/>
                <a:cs typeface="Microsoft Sans Serif"/>
              </a:rPr>
              <a:t>corriente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resistencia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líneas eléctricas. </a:t>
            </a:r>
            <a:r>
              <a:rPr sz="1000" spc="25" dirty="0">
                <a:latin typeface="Microsoft Sans Serif"/>
                <a:cs typeface="Microsoft Sans Serif"/>
              </a:rPr>
              <a:t>Una </a:t>
            </a:r>
            <a:r>
              <a:rPr sz="1000" spc="-5" dirty="0">
                <a:latin typeface="Microsoft Sans Serif"/>
                <a:cs typeface="Microsoft Sans Serif"/>
              </a:rPr>
              <a:t>vez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energía </a:t>
            </a:r>
            <a:r>
              <a:rPr sz="1000" spc="20" dirty="0">
                <a:latin typeface="Microsoft Sans Serif"/>
                <a:cs typeface="Microsoft Sans Serif"/>
              </a:rPr>
              <a:t>eléctrica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5" dirty="0">
                <a:latin typeface="Microsoft Sans Serif"/>
                <a:cs typeface="Microsoft Sans Serif"/>
              </a:rPr>
              <a:t>acerca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35" dirty="0">
                <a:latin typeface="Microsoft Sans Serif"/>
                <a:cs typeface="Microsoft Sans Serif"/>
              </a:rPr>
              <a:t>usuario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final,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empresa de </a:t>
            </a:r>
            <a:r>
              <a:rPr sz="1000" spc="15" dirty="0">
                <a:latin typeface="Microsoft Sans Serif"/>
                <a:cs typeface="Microsoft Sans Serif"/>
              </a:rPr>
              <a:t>servicios </a:t>
            </a:r>
            <a:r>
              <a:rPr sz="1000" spc="30" dirty="0">
                <a:latin typeface="Microsoft Sans Serif"/>
                <a:cs typeface="Microsoft Sans Serif"/>
              </a:rPr>
              <a:t>públicos </a:t>
            </a:r>
            <a:r>
              <a:rPr sz="1000" spc="35" dirty="0">
                <a:latin typeface="Microsoft Sans Serif"/>
                <a:cs typeface="Microsoft Sans Serif"/>
              </a:rPr>
              <a:t>deberá </a:t>
            </a:r>
            <a:r>
              <a:rPr sz="1000" spc="40" dirty="0">
                <a:latin typeface="Microsoft Sans Serif"/>
                <a:cs typeface="Microsoft Sans Serif"/>
              </a:rPr>
              <a:t>reducir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voltaje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25" dirty="0">
                <a:latin typeface="Microsoft Sans Serif"/>
                <a:cs typeface="Microsoft Sans Serif"/>
              </a:rPr>
              <a:t>nivel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necesita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usuario.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7750175"/>
            <a:ext cx="10229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Calidad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la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energía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6" y="7684679"/>
            <a:ext cx="4347845" cy="1301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8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equipo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eléctrico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está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diseñado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funcionar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potencia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voltaje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20" dirty="0">
                <a:latin typeface="Microsoft Sans Serif"/>
                <a:cs typeface="Microsoft Sans Serif"/>
              </a:rPr>
              <a:t>frecuencia </a:t>
            </a:r>
            <a:r>
              <a:rPr sz="850" spc="10" dirty="0">
                <a:latin typeface="Microsoft Sans Serif"/>
                <a:cs typeface="Microsoft Sans Serif"/>
              </a:rPr>
              <a:t>específicos. </a:t>
            </a:r>
            <a:r>
              <a:rPr sz="850" spc="-10" dirty="0">
                <a:latin typeface="Microsoft Sans Serif"/>
                <a:cs typeface="Microsoft Sans Serif"/>
              </a:rPr>
              <a:t>Esta </a:t>
            </a:r>
            <a:r>
              <a:rPr sz="850" spc="25" dirty="0">
                <a:latin typeface="Microsoft Sans Serif"/>
                <a:cs typeface="Microsoft Sans Serif"/>
              </a:rPr>
              <a:t>potencia </a:t>
            </a:r>
            <a:r>
              <a:rPr sz="850" spc="40" dirty="0">
                <a:latin typeface="Microsoft Sans Serif"/>
                <a:cs typeface="Microsoft Sans Serif"/>
              </a:rPr>
              <a:t>también </a:t>
            </a:r>
            <a:r>
              <a:rPr sz="850" spc="25" dirty="0">
                <a:latin typeface="Microsoft Sans Serif"/>
                <a:cs typeface="Microsoft Sans Serif"/>
              </a:rPr>
              <a:t>debe estar </a:t>
            </a:r>
            <a:r>
              <a:rPr sz="850" spc="35" dirty="0">
                <a:latin typeface="Microsoft Sans Serif"/>
                <a:cs typeface="Microsoft Sans Serif"/>
              </a:rPr>
              <a:t>libre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problemas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calidad,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15" dirty="0">
                <a:latin typeface="Microsoft Sans Serif"/>
                <a:cs typeface="Microsoft Sans Serif"/>
              </a:rPr>
              <a:t>picos </a:t>
            </a:r>
            <a:r>
              <a:rPr sz="850" spc="25" dirty="0">
                <a:latin typeface="Microsoft Sans Serif"/>
                <a:cs typeface="Microsoft Sans Serif"/>
              </a:rPr>
              <a:t>de voltaje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armónicos. </a:t>
            </a:r>
            <a:r>
              <a:rPr sz="850" spc="30" dirty="0">
                <a:latin typeface="Microsoft Sans Serif"/>
                <a:cs typeface="Microsoft Sans Serif"/>
              </a:rPr>
              <a:t>Desafortunadamente,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35" dirty="0">
                <a:latin typeface="Microsoft Sans Serif"/>
                <a:cs typeface="Microsoft Sans Serif"/>
              </a:rPr>
              <a:t>problemas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calidad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energía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provenir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varias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fuentes.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35" dirty="0">
                <a:latin typeface="Microsoft Sans Serif"/>
                <a:cs typeface="Microsoft Sans Serif"/>
              </a:rPr>
              <a:t>problemas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calidad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energía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25" dirty="0">
                <a:latin typeface="Microsoft Sans Serif"/>
                <a:cs typeface="Microsoft Sans Serif"/>
              </a:rPr>
              <a:t>afectar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40" dirty="0">
                <a:latin typeface="Microsoft Sans Serif"/>
                <a:cs typeface="Microsoft Sans Serif"/>
              </a:rPr>
              <a:t>rendimiento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30" dirty="0">
                <a:latin typeface="Microsoft Sans Serif"/>
                <a:cs typeface="Microsoft Sans Serif"/>
              </a:rPr>
              <a:t>acortar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0" dirty="0">
                <a:latin typeface="Microsoft Sans Serif"/>
                <a:cs typeface="Microsoft Sans Serif"/>
              </a:rPr>
              <a:t>vida </a:t>
            </a:r>
            <a:r>
              <a:rPr sz="850" spc="40" dirty="0">
                <a:latin typeface="Microsoft Sans Serif"/>
                <a:cs typeface="Microsoft Sans Serif"/>
              </a:rPr>
              <a:t>útil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equipos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eléctricos.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35" dirty="0">
                <a:latin typeface="Microsoft Sans Serif"/>
                <a:cs typeface="Microsoft Sans Serif"/>
              </a:rPr>
              <a:t>problemas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calidad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energía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40" dirty="0">
                <a:latin typeface="Microsoft Sans Serif"/>
                <a:cs typeface="Microsoft Sans Serif"/>
              </a:rPr>
              <a:t>aumentar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significativamente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costo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operativo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eléctrico.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4825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2350" y="2743201"/>
            <a:ext cx="5848350" cy="38004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5800" y="517525"/>
            <a:ext cx="4457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Arial"/>
                <a:cs typeface="Arial"/>
              </a:rPr>
              <a:t>cargas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1" y="485220"/>
            <a:ext cx="4305935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8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electricidad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utiliza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40" dirty="0">
                <a:latin typeface="Microsoft Sans Serif"/>
                <a:cs typeface="Microsoft Sans Serif"/>
              </a:rPr>
              <a:t>producir movimiento, </a:t>
            </a:r>
            <a:r>
              <a:rPr sz="900" spc="10" dirty="0">
                <a:latin typeface="Microsoft Sans Serif"/>
                <a:cs typeface="Microsoft Sans Serif"/>
              </a:rPr>
              <a:t>luz, </a:t>
            </a:r>
            <a:r>
              <a:rPr sz="900" spc="30" dirty="0">
                <a:latin typeface="Microsoft Sans Serif"/>
                <a:cs typeface="Microsoft Sans Serif"/>
              </a:rPr>
              <a:t>sonido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0" dirty="0">
                <a:latin typeface="Microsoft Sans Serif"/>
                <a:cs typeface="Microsoft Sans Serif"/>
              </a:rPr>
              <a:t>calor.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motores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0" dirty="0">
                <a:latin typeface="Microsoft Sans Serif"/>
                <a:cs typeface="Microsoft Sans Serif"/>
              </a:rPr>
              <a:t>CA, </a:t>
            </a:r>
            <a:r>
              <a:rPr sz="900" spc="35" dirty="0">
                <a:latin typeface="Microsoft Sans Serif"/>
                <a:cs typeface="Microsoft Sans Serif"/>
              </a:rPr>
              <a:t>que representan alrededor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10" dirty="0">
                <a:latin typeface="Microsoft Sans Serif"/>
                <a:cs typeface="Microsoft Sans Serif"/>
              </a:rPr>
              <a:t>60 </a:t>
            </a:r>
            <a:r>
              <a:rPr sz="900" spc="-55" dirty="0">
                <a:latin typeface="Microsoft Sans Serif"/>
                <a:cs typeface="Microsoft Sans Serif"/>
              </a:rPr>
              <a:t>%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toda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electricidad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utilizada,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utilizan </a:t>
            </a:r>
            <a:r>
              <a:rPr sz="900" spc="40" dirty="0">
                <a:latin typeface="Microsoft Sans Serif"/>
                <a:cs typeface="Microsoft Sans Serif"/>
              </a:rPr>
              <a:t>ampliamente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aplicaciones residenciales, </a:t>
            </a:r>
            <a:r>
              <a:rPr sz="900" spc="20" dirty="0">
                <a:latin typeface="Microsoft Sans Serif"/>
                <a:cs typeface="Microsoft Sans Serif"/>
              </a:rPr>
              <a:t>comerciales </a:t>
            </a:r>
            <a:r>
              <a:rPr sz="900" spc="5" dirty="0">
                <a:latin typeface="Microsoft Sans Serif"/>
                <a:cs typeface="Microsoft Sans Serif"/>
              </a:rPr>
              <a:t>e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industriales.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instalaciones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comerciales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industriales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modernas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hoy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día, </a:t>
            </a:r>
            <a:r>
              <a:rPr sz="900" spc="20" dirty="0">
                <a:latin typeface="Microsoft Sans Serif"/>
                <a:cs typeface="Microsoft Sans Serif"/>
              </a:rPr>
              <a:t>existe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mayor </a:t>
            </a:r>
            <a:r>
              <a:rPr sz="900" spc="25" dirty="0">
                <a:latin typeface="Microsoft Sans Serif"/>
                <a:cs typeface="Microsoft Sans Serif"/>
              </a:rPr>
              <a:t>dependencia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electrónica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los sistemas </a:t>
            </a:r>
            <a:r>
              <a:rPr sz="900" spc="10" dirty="0">
                <a:latin typeface="Microsoft Sans Serif"/>
                <a:cs typeface="Microsoft Sans Serif"/>
              </a:rPr>
              <a:t>sensibles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controlados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5" dirty="0">
                <a:latin typeface="Microsoft Sans Serif"/>
                <a:cs typeface="Microsoft Sans Serif"/>
              </a:rPr>
              <a:t>computadora.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sistemas </a:t>
            </a:r>
            <a:r>
              <a:rPr sz="900" spc="25" dirty="0">
                <a:latin typeface="Microsoft Sans Serif"/>
                <a:cs typeface="Microsoft Sans Serif"/>
              </a:rPr>
              <a:t>electrónicos </a:t>
            </a:r>
            <a:r>
              <a:rPr sz="900" spc="5" dirty="0">
                <a:latin typeface="Microsoft Sans Serif"/>
                <a:cs typeface="Microsoft Sans Serif"/>
              </a:rPr>
              <a:t>e </a:t>
            </a:r>
            <a:r>
              <a:rPr sz="900" spc="35" dirty="0">
                <a:latin typeface="Microsoft Sans Serif"/>
                <a:cs typeface="Microsoft Sans Serif"/>
              </a:rPr>
              <a:t>informáticos </a:t>
            </a:r>
            <a:r>
              <a:rPr sz="900" spc="20" dirty="0">
                <a:latin typeface="Microsoft Sans Serif"/>
                <a:cs typeface="Microsoft Sans Serif"/>
              </a:rPr>
              <a:t>suelen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40" dirty="0">
                <a:latin typeface="Microsoft Sans Serif"/>
                <a:cs typeface="Microsoft Sans Serif"/>
              </a:rPr>
              <a:t>peor </a:t>
            </a:r>
            <a:r>
              <a:rPr sz="900" spc="30" dirty="0">
                <a:latin typeface="Microsoft Sans Serif"/>
                <a:cs typeface="Microsoft Sans Serif"/>
              </a:rPr>
              <a:t>enemigo. </a:t>
            </a:r>
            <a:r>
              <a:rPr sz="900" spc="35" dirty="0">
                <a:latin typeface="Microsoft Sans Serif"/>
                <a:cs typeface="Microsoft Sans Serif"/>
              </a:rPr>
              <a:t>No </a:t>
            </a:r>
            <a:r>
              <a:rPr sz="900" spc="20" dirty="0">
                <a:latin typeface="Microsoft Sans Serif"/>
                <a:cs typeface="Microsoft Sans Serif"/>
              </a:rPr>
              <a:t>solo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spc="15" dirty="0">
                <a:latin typeface="Microsoft Sans Serif"/>
                <a:cs typeface="Microsoft Sans Serif"/>
              </a:rPr>
              <a:t>susceptibles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5" dirty="0">
                <a:latin typeface="Microsoft Sans Serif"/>
                <a:cs typeface="Microsoft Sans Serif"/>
              </a:rPr>
              <a:t>problemas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calidad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energía,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menudo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problema.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85650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4826" y="517525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Opinión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50176" y="533400"/>
            <a:ext cx="4352925" cy="4233210"/>
          </a:xfrm>
          <a:prstGeom prst="rect">
            <a:avLst/>
          </a:prstGeom>
          <a:solidFill>
            <a:srgbClr val="CCCCCC"/>
          </a:solidFill>
        </p:spPr>
        <p:txBody>
          <a:bodyPr vert="horz" wrap="square" lIns="0" tIns="150495" rIns="0" bIns="0" rtlCol="0">
            <a:spAutoFit/>
          </a:bodyPr>
          <a:lstStyle/>
          <a:p>
            <a:pPr marL="280035" marR="1019810" indent="-280035">
              <a:lnSpc>
                <a:spcPct val="113100"/>
              </a:lnSpc>
              <a:spcBef>
                <a:spcPts val="1185"/>
              </a:spcBef>
              <a:buAutoNum type="arabicPeriod"/>
              <a:tabLst>
                <a:tab pos="280035" algn="l"/>
              </a:tabLst>
            </a:pPr>
            <a:r>
              <a:rPr sz="1050" spc="-25" dirty="0">
                <a:latin typeface="Microsoft Sans Serif"/>
                <a:cs typeface="Microsoft Sans Serif"/>
              </a:rPr>
              <a:t>¿Cuál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los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siguientes</a:t>
            </a:r>
            <a:r>
              <a:rPr sz="1050" spc="-10" dirty="0">
                <a:latin typeface="Microsoft Sans Serif"/>
                <a:cs typeface="Microsoft Sans Serif"/>
              </a:rPr>
              <a:t> es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beneficio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usar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sistema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100" dirty="0">
                <a:latin typeface="Microsoft Sans Serif"/>
                <a:cs typeface="Microsoft Sans Serif"/>
              </a:rPr>
              <a:t>ACCESS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Siemens?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Font typeface="Microsoft Sans Serif"/>
              <a:buAutoNum type="arabicPeriod"/>
            </a:pPr>
            <a:endParaRPr sz="1600">
              <a:latin typeface="Microsoft Sans Serif"/>
              <a:cs typeface="Microsoft Sans Serif"/>
            </a:endParaRPr>
          </a:p>
          <a:p>
            <a:pPr marL="438150">
              <a:spcBef>
                <a:spcPts val="5"/>
              </a:spcBef>
            </a:pPr>
            <a:r>
              <a:rPr sz="800" spc="20" dirty="0">
                <a:latin typeface="Microsoft Sans Serif"/>
                <a:cs typeface="Microsoft Sans Serif"/>
              </a:rPr>
              <a:t>una.</a:t>
            </a:r>
            <a:r>
              <a:rPr sz="800" spc="-5" dirty="0">
                <a:latin typeface="Microsoft Sans Serif"/>
                <a:cs typeface="Microsoft Sans Serif"/>
              </a:rPr>
              <a:t> Reduzca </a:t>
            </a:r>
            <a:r>
              <a:rPr sz="800" spc="35" dirty="0">
                <a:latin typeface="Microsoft Sans Serif"/>
                <a:cs typeface="Microsoft Sans Serif"/>
              </a:rPr>
              <a:t>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elimine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las </a:t>
            </a:r>
            <a:r>
              <a:rPr sz="800" spc="30" dirty="0">
                <a:latin typeface="Microsoft Sans Serif"/>
                <a:cs typeface="Microsoft Sans Serif"/>
              </a:rPr>
              <a:t>interrupciones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no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planificadas</a:t>
            </a:r>
            <a:endParaRPr sz="800">
              <a:latin typeface="Microsoft Sans Serif"/>
              <a:cs typeface="Microsoft Sans Serif"/>
            </a:endParaRPr>
          </a:p>
          <a:p>
            <a:pPr marL="557530" lvl="1" indent="-120014">
              <a:spcBef>
                <a:spcPts val="540"/>
              </a:spcBef>
              <a:buAutoNum type="alphaUcPeriod" startAt="2"/>
              <a:tabLst>
                <a:tab pos="558165" algn="l"/>
              </a:tabLst>
            </a:pPr>
            <a:r>
              <a:rPr sz="800" spc="15" dirty="0">
                <a:latin typeface="Microsoft Sans Serif"/>
                <a:cs typeface="Microsoft Sans Serif"/>
              </a:rPr>
              <a:t>Gestione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proactivamente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sistemas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energía</a:t>
            </a:r>
            <a:endParaRPr sz="800">
              <a:latin typeface="Microsoft Sans Serif"/>
              <a:cs typeface="Microsoft Sans Serif"/>
            </a:endParaRPr>
          </a:p>
          <a:p>
            <a:pPr marL="518795" lvl="1" indent="-81280">
              <a:spcBef>
                <a:spcPts val="715"/>
              </a:spcBef>
              <a:buAutoNum type="alphaUcPeriod" startAt="2"/>
              <a:tabLst>
                <a:tab pos="519430" algn="l"/>
              </a:tabLst>
            </a:pPr>
            <a:r>
              <a:rPr sz="550" spc="20" dirty="0">
                <a:latin typeface="Microsoft Sans Serif"/>
                <a:cs typeface="Microsoft Sans Serif"/>
              </a:rPr>
              <a:t>Automatice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5" dirty="0">
                <a:latin typeface="Microsoft Sans Serif"/>
                <a:cs typeface="Microsoft Sans Serif"/>
              </a:rPr>
              <a:t>la </a:t>
            </a:r>
            <a:r>
              <a:rPr sz="550" spc="15" dirty="0">
                <a:latin typeface="Microsoft Sans Serif"/>
                <a:cs typeface="Microsoft Sans Serif"/>
              </a:rPr>
              <a:t>subfacturación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dirty="0">
                <a:latin typeface="Microsoft Sans Serif"/>
                <a:cs typeface="Microsoft Sans Serif"/>
              </a:rPr>
              <a:t>las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facturas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energía</a:t>
            </a:r>
            <a:r>
              <a:rPr sz="550" spc="5" dirty="0">
                <a:latin typeface="Microsoft Sans Serif"/>
                <a:cs typeface="Microsoft Sans Serif"/>
              </a:rPr>
              <a:t> </a:t>
            </a:r>
            <a:r>
              <a:rPr sz="550" spc="15" dirty="0">
                <a:latin typeface="Microsoft Sans Serif"/>
                <a:cs typeface="Microsoft Sans Serif"/>
              </a:rPr>
              <a:t>de</a:t>
            </a:r>
            <a:r>
              <a:rPr sz="550" dirty="0">
                <a:latin typeface="Microsoft Sans Serif"/>
                <a:cs typeface="Microsoft Sans Serif"/>
              </a:rPr>
              <a:t> </a:t>
            </a:r>
            <a:r>
              <a:rPr sz="550" spc="10" dirty="0">
                <a:latin typeface="Microsoft Sans Serif"/>
                <a:cs typeface="Microsoft Sans Serif"/>
              </a:rPr>
              <a:t>los</a:t>
            </a:r>
            <a:r>
              <a:rPr sz="550" spc="5" dirty="0">
                <a:latin typeface="Microsoft Sans Serif"/>
                <a:cs typeface="Microsoft Sans Serif"/>
              </a:rPr>
              <a:t> servicios </a:t>
            </a:r>
            <a:r>
              <a:rPr sz="550" spc="15" dirty="0">
                <a:latin typeface="Microsoft Sans Serif"/>
                <a:cs typeface="Microsoft Sans Serif"/>
              </a:rPr>
              <a:t>públicos</a:t>
            </a:r>
            <a:endParaRPr sz="550">
              <a:latin typeface="Microsoft Sans Serif"/>
              <a:cs typeface="Microsoft Sans Serif"/>
            </a:endParaRPr>
          </a:p>
          <a:p>
            <a:pPr marL="565785" lvl="1" indent="-128270">
              <a:spcBef>
                <a:spcPts val="515"/>
              </a:spcBef>
              <a:buAutoNum type="alphaUcPeriod" startAt="2"/>
              <a:tabLst>
                <a:tab pos="566420" algn="l"/>
              </a:tabLst>
            </a:pPr>
            <a:r>
              <a:rPr sz="800" spc="30" dirty="0">
                <a:latin typeface="Microsoft Sans Serif"/>
                <a:cs typeface="Microsoft Sans Serif"/>
              </a:rPr>
              <a:t>Optimizar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bienes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capital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utilizados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sistemas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energía</a:t>
            </a:r>
            <a:endParaRPr sz="800">
              <a:latin typeface="Microsoft Sans Serif"/>
              <a:cs typeface="Microsoft Sans Serif"/>
            </a:endParaRPr>
          </a:p>
          <a:p>
            <a:pPr marL="438150">
              <a:spcBef>
                <a:spcPts val="315"/>
              </a:spcBef>
            </a:pPr>
            <a:r>
              <a:rPr sz="950" spc="35" dirty="0">
                <a:latin typeface="Microsoft Sans Serif"/>
                <a:cs typeface="Microsoft Sans Serif"/>
              </a:rPr>
              <a:t>mi.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Medir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analizar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calidad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</a:t>
            </a:r>
            <a:endParaRPr sz="950">
              <a:latin typeface="Microsoft Sans Serif"/>
              <a:cs typeface="Microsoft Sans Serif"/>
            </a:endParaRPr>
          </a:p>
          <a:p>
            <a:pPr marL="438150">
              <a:spcBef>
                <a:spcPts val="185"/>
              </a:spcBef>
            </a:pPr>
            <a:r>
              <a:rPr sz="1050" spc="-55" dirty="0">
                <a:latin typeface="Microsoft Sans Serif"/>
                <a:cs typeface="Microsoft Sans Serif"/>
              </a:rPr>
              <a:t>F.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Todo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lo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anterior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45110" marR="747395" indent="-245110">
              <a:lnSpc>
                <a:spcPct val="148400"/>
              </a:lnSpc>
              <a:spcBef>
                <a:spcPts val="5"/>
              </a:spcBef>
              <a:buAutoNum type="arabicPeriod" startAt="2"/>
              <a:tabLst>
                <a:tab pos="245110" algn="l"/>
                <a:tab pos="3008630" algn="l"/>
              </a:tabLst>
            </a:pP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40" dirty="0">
                <a:latin typeface="Microsoft Sans Serif"/>
                <a:cs typeface="Microsoft Sans Serif"/>
              </a:rPr>
              <a:t>motores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50" dirty="0">
                <a:latin typeface="Microsoft Sans Serif"/>
                <a:cs typeface="Microsoft Sans Serif"/>
              </a:rPr>
              <a:t>CA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representan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alrededor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-50" dirty="0">
                <a:latin typeface="Microsoft Sans Serif"/>
                <a:cs typeface="Microsoft Sans Serif"/>
              </a:rPr>
              <a:t>%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toda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  </a:t>
            </a:r>
            <a:r>
              <a:rPr sz="800" spc="20" dirty="0">
                <a:latin typeface="Microsoft Sans Serif"/>
                <a:cs typeface="Microsoft Sans Serif"/>
              </a:rPr>
              <a:t>electricidad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utilizada.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87020" marR="222250" indent="-287020">
              <a:lnSpc>
                <a:spcPct val="110800"/>
              </a:lnSpc>
              <a:buAutoNum type="arabicPeriod" startAt="2"/>
              <a:tabLst>
                <a:tab pos="287020" algn="l"/>
                <a:tab pos="1704975" algn="l"/>
              </a:tabLst>
            </a:pPr>
            <a:r>
              <a:rPr sz="1100" spc="-15" dirty="0">
                <a:latin typeface="Microsoft Sans Serif"/>
                <a:cs typeface="Microsoft Sans Serif"/>
              </a:rPr>
              <a:t>La </a:t>
            </a:r>
            <a:r>
              <a:rPr sz="1100" spc="65" dirty="0">
                <a:latin typeface="Microsoft Sans Serif"/>
                <a:cs typeface="Microsoft Sans Serif"/>
              </a:rPr>
              <a:t>forma </a:t>
            </a:r>
            <a:r>
              <a:rPr sz="1100" spc="30" dirty="0">
                <a:latin typeface="Microsoft Sans Serif"/>
                <a:cs typeface="Microsoft Sans Serif"/>
              </a:rPr>
              <a:t>más eficiente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50" dirty="0">
                <a:latin typeface="Microsoft Sans Serif"/>
                <a:cs typeface="Microsoft Sans Serif"/>
              </a:rPr>
              <a:t>transferir </a:t>
            </a:r>
            <a:r>
              <a:rPr sz="1100" spc="35" dirty="0">
                <a:latin typeface="Microsoft Sans Serif"/>
                <a:cs typeface="Microsoft Sans Serif"/>
              </a:rPr>
              <a:t>energía de </a:t>
            </a:r>
            <a:r>
              <a:rPr sz="1100" spc="15" dirty="0">
                <a:latin typeface="Microsoft Sans Serif"/>
                <a:cs typeface="Microsoft Sans Serif"/>
              </a:rPr>
              <a:t>la </a:t>
            </a:r>
            <a:r>
              <a:rPr sz="1100" spc="40" dirty="0">
                <a:latin typeface="Microsoft Sans Serif"/>
                <a:cs typeface="Microsoft Sans Serif"/>
              </a:rPr>
              <a:t>planta </a:t>
            </a:r>
            <a:r>
              <a:rPr sz="1100" spc="45" dirty="0">
                <a:latin typeface="Microsoft Sans Serif"/>
                <a:cs typeface="Microsoft Sans Serif"/>
              </a:rPr>
              <a:t> generadora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al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cliente</a:t>
            </a:r>
            <a:r>
              <a:rPr sz="1100" spc="-10" dirty="0">
                <a:latin typeface="Microsoft Sans Serif"/>
                <a:cs typeface="Microsoft Sans Serif"/>
              </a:rPr>
              <a:t> es </a:t>
            </a:r>
            <a:r>
              <a:rPr sz="1100" spc="55" dirty="0">
                <a:latin typeface="Microsoft Sans Serif"/>
                <a:cs typeface="Microsoft Sans Serif"/>
              </a:rPr>
              <a:t>aumentar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voltaje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mientras</a:t>
            </a:r>
            <a:r>
              <a:rPr sz="1100" spc="-10" dirty="0">
                <a:latin typeface="Microsoft Sans Serif"/>
                <a:cs typeface="Microsoft Sans Serif"/>
              </a:rPr>
              <a:t> se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reduce</a:t>
            </a:r>
            <a:r>
              <a:rPr sz="11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AutoNum type="arabicPeriod" startAt="2"/>
            </a:pPr>
            <a:endParaRPr sz="1500">
              <a:latin typeface="Microsoft Sans Serif"/>
              <a:cs typeface="Microsoft Sans Serif"/>
            </a:endParaRPr>
          </a:p>
          <a:p>
            <a:pPr marL="259079" indent="-125730">
              <a:spcBef>
                <a:spcPts val="5"/>
              </a:spcBef>
              <a:buAutoNum type="arabicPeriod" startAt="2"/>
              <a:tabLst>
                <a:tab pos="259079" algn="l"/>
                <a:tab pos="3458845" algn="l"/>
              </a:tabLst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problemas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calidad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energía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00">
              <a:latin typeface="Times New Roman"/>
              <a:cs typeface="Times New Roman"/>
            </a:endParaRPr>
          </a:p>
          <a:p>
            <a:pPr marL="438150">
              <a:spcBef>
                <a:spcPts val="345"/>
              </a:spcBef>
            </a:pPr>
            <a:r>
              <a:rPr sz="900" spc="30" dirty="0">
                <a:latin typeface="Microsoft Sans Serif"/>
                <a:cs typeface="Microsoft Sans Serif"/>
              </a:rPr>
              <a:t>significativamente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costo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operativo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eléctrico.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700">
              <a:latin typeface="Microsoft Sans Serif"/>
              <a:cs typeface="Microsoft Sans Serif"/>
            </a:endParaRPr>
          </a:p>
          <a:p>
            <a:pPr marL="438150"/>
            <a:r>
              <a:rPr sz="800" spc="20" dirty="0">
                <a:latin typeface="Microsoft Sans Serif"/>
                <a:cs typeface="Microsoft Sans Serif"/>
              </a:rPr>
              <a:t>una.</a:t>
            </a:r>
            <a:r>
              <a:rPr sz="800" spc="-4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aumento</a:t>
            </a:r>
            <a:endParaRPr sz="800">
              <a:latin typeface="Microsoft Sans Serif"/>
              <a:cs typeface="Microsoft Sans Serif"/>
            </a:endParaRPr>
          </a:p>
          <a:p>
            <a:pPr marL="438150">
              <a:spcBef>
                <a:spcPts val="415"/>
              </a:spcBef>
            </a:pPr>
            <a:r>
              <a:rPr sz="850" spc="-15" dirty="0">
                <a:latin typeface="Microsoft Sans Serif"/>
                <a:cs typeface="Microsoft Sans Serif"/>
              </a:rPr>
              <a:t>B.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disminución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4825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3990975"/>
            <a:ext cx="4314825" cy="1981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7448550"/>
            <a:ext cx="1419225" cy="18097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6550" y="530225"/>
            <a:ext cx="26162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5" dirty="0">
                <a:latin typeface="Microsoft Sans Serif"/>
                <a:cs typeface="Microsoft Sans Serif"/>
              </a:rPr>
              <a:t>Valores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50" dirty="0">
                <a:latin typeface="Microsoft Sans Serif"/>
                <a:cs typeface="Microsoft Sans Serif"/>
              </a:rPr>
              <a:t>de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45" dirty="0">
                <a:latin typeface="Microsoft Sans Serif"/>
                <a:cs typeface="Microsoft Sans Serif"/>
              </a:rPr>
              <a:t>voltaje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15" dirty="0">
                <a:latin typeface="Microsoft Sans Serif"/>
                <a:cs typeface="Microsoft Sans Serif"/>
              </a:rPr>
              <a:t>y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60" dirty="0">
                <a:latin typeface="Microsoft Sans Serif"/>
                <a:cs typeface="Microsoft Sans Serif"/>
              </a:rPr>
              <a:t>corriente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1" y="1923415"/>
            <a:ext cx="424751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700"/>
              </a:lnSpc>
              <a:spcBef>
                <a:spcPts val="100"/>
              </a:spcBef>
            </a:pPr>
            <a:r>
              <a:rPr sz="850" spc="-60" dirty="0">
                <a:latin typeface="Microsoft Sans Serif"/>
                <a:cs typeface="Microsoft Sans Serif"/>
              </a:rPr>
              <a:t>Es </a:t>
            </a:r>
            <a:r>
              <a:rPr sz="850" spc="10" dirty="0">
                <a:latin typeface="Microsoft Sans Serif"/>
                <a:cs typeface="Microsoft Sans Serif"/>
              </a:rPr>
              <a:t>necesaria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30" dirty="0">
                <a:latin typeface="Microsoft Sans Serif"/>
                <a:cs typeface="Microsoft Sans Serif"/>
              </a:rPr>
              <a:t>medición </a:t>
            </a:r>
            <a:r>
              <a:rPr sz="850" spc="15" dirty="0">
                <a:latin typeface="Microsoft Sans Serif"/>
                <a:cs typeface="Microsoft Sans Serif"/>
              </a:rPr>
              <a:t>precisa </a:t>
            </a:r>
            <a:r>
              <a:rPr sz="850" spc="25" dirty="0">
                <a:latin typeface="Microsoft Sans Serif"/>
                <a:cs typeface="Microsoft Sans Serif"/>
              </a:rPr>
              <a:t>del voltaje </a:t>
            </a:r>
            <a:r>
              <a:rPr sz="850" spc="35" dirty="0">
                <a:latin typeface="Microsoft Sans Serif"/>
                <a:cs typeface="Microsoft Sans Serif"/>
              </a:rPr>
              <a:t>suministrado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empresa 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servicios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públicos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corriente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producida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carga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conectada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identificar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energía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problemas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calidad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energía.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1" y="2752725"/>
            <a:ext cx="61785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15" dirty="0">
                <a:latin typeface="Arial"/>
                <a:cs typeface="Arial"/>
              </a:rPr>
              <a:t>corriente</a:t>
            </a:r>
            <a:r>
              <a:rPr sz="500" b="1" spc="-10" dirty="0">
                <a:latin typeface="Arial"/>
                <a:cs typeface="Arial"/>
              </a:rPr>
              <a:t> </a:t>
            </a:r>
            <a:r>
              <a:rPr sz="500" b="1" spc="15" dirty="0">
                <a:latin typeface="Arial"/>
                <a:cs typeface="Arial"/>
              </a:rPr>
              <a:t>continua</a:t>
            </a:r>
            <a:endParaRPr sz="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0" y="2659380"/>
            <a:ext cx="4154804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5" dirty="0">
                <a:latin typeface="Microsoft Sans Serif"/>
                <a:cs typeface="Microsoft Sans Serif"/>
              </a:rPr>
              <a:t>continua </a:t>
            </a:r>
            <a:r>
              <a:rPr sz="950" spc="-60" dirty="0">
                <a:latin typeface="Microsoft Sans Serif"/>
                <a:cs typeface="Microsoft Sans Serif"/>
              </a:rPr>
              <a:t>(CC)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5" dirty="0">
                <a:latin typeface="Microsoft Sans Serif"/>
                <a:cs typeface="Microsoft Sans Serif"/>
              </a:rPr>
              <a:t>alterna </a:t>
            </a:r>
            <a:r>
              <a:rPr sz="950" spc="-40" dirty="0">
                <a:latin typeface="Microsoft Sans Serif"/>
                <a:cs typeface="Microsoft Sans Serif"/>
              </a:rPr>
              <a:t>(CA). El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CC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produce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flujo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dirección.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90" dirty="0">
                <a:latin typeface="Microsoft Sans Serif"/>
                <a:cs typeface="Microsoft Sans Serif"/>
              </a:rPr>
              <a:t>CC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se 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obtener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directamente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fuentes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baterías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fotocélulas,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producen una </a:t>
            </a:r>
            <a:r>
              <a:rPr sz="950" spc="-90" dirty="0">
                <a:latin typeface="Microsoft Sans Serif"/>
                <a:cs typeface="Microsoft Sans Serif"/>
              </a:rPr>
              <a:t>CC </a:t>
            </a:r>
            <a:r>
              <a:rPr sz="950" spc="35" dirty="0">
                <a:latin typeface="Microsoft Sans Serif"/>
                <a:cs typeface="Microsoft Sans Serif"/>
              </a:rPr>
              <a:t>pura.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90" dirty="0">
                <a:latin typeface="Microsoft Sans Serif"/>
                <a:cs typeface="Microsoft Sans Serif"/>
              </a:rPr>
              <a:t>CC </a:t>
            </a:r>
            <a:r>
              <a:rPr sz="950" spc="45" dirty="0">
                <a:latin typeface="Microsoft Sans Serif"/>
                <a:cs typeface="Microsoft Sans Serif"/>
              </a:rPr>
              <a:t>también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45" dirty="0">
                <a:latin typeface="Microsoft Sans Serif"/>
                <a:cs typeface="Microsoft Sans Serif"/>
              </a:rPr>
              <a:t>producir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aplicando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60" dirty="0">
                <a:latin typeface="Microsoft Sans Serif"/>
                <a:cs typeface="Microsoft Sans Serif"/>
              </a:rPr>
              <a:t>CA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rectificador.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5800" y="6353175"/>
            <a:ext cx="15646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latin typeface="Arial"/>
                <a:cs typeface="Arial"/>
              </a:rPr>
              <a:t>Medición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voltaje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30" dirty="0">
                <a:latin typeface="Arial"/>
                <a:cs typeface="Arial"/>
              </a:rPr>
              <a:t> </a:t>
            </a:r>
            <a:r>
              <a:rPr sz="950" b="1" spc="-85" dirty="0">
                <a:latin typeface="Arial"/>
                <a:cs typeface="Arial"/>
              </a:rPr>
              <a:t>CC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6550" y="6315710"/>
            <a:ext cx="4267200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valor </a:t>
            </a:r>
            <a:r>
              <a:rPr sz="900" spc="25" dirty="0">
                <a:latin typeface="Microsoft Sans Serif"/>
                <a:cs typeface="Microsoft Sans Serif"/>
              </a:rPr>
              <a:t>del voltaje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85" dirty="0">
                <a:latin typeface="Microsoft Sans Serif"/>
                <a:cs typeface="Microsoft Sans Serif"/>
              </a:rPr>
              <a:t>CC </a:t>
            </a:r>
            <a:r>
              <a:rPr sz="900" spc="15" dirty="0">
                <a:latin typeface="Microsoft Sans Serif"/>
                <a:cs typeface="Microsoft Sans Serif"/>
              </a:rPr>
              <a:t>varía.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voltajes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85" dirty="0">
                <a:latin typeface="Microsoft Sans Serif"/>
                <a:cs typeface="Microsoft Sans Serif"/>
              </a:rPr>
              <a:t>CC </a:t>
            </a:r>
            <a:r>
              <a:rPr sz="900" spc="30" dirty="0">
                <a:latin typeface="Microsoft Sans Serif"/>
                <a:cs typeface="Microsoft Sans Serif"/>
              </a:rPr>
              <a:t>de bajo </a:t>
            </a:r>
            <a:r>
              <a:rPr sz="900" spc="15" dirty="0">
                <a:latin typeface="Microsoft Sans Serif"/>
                <a:cs typeface="Microsoft Sans Serif"/>
              </a:rPr>
              <a:t>nivel,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10" dirty="0">
                <a:latin typeface="Microsoft Sans Serif"/>
                <a:cs typeface="Microsoft Sans Serif"/>
              </a:rPr>
              <a:t>5 </a:t>
            </a:r>
            <a:r>
              <a:rPr sz="900" spc="-10" dirty="0">
                <a:latin typeface="Microsoft Sans Serif"/>
                <a:cs typeface="Microsoft Sans Serif"/>
              </a:rPr>
              <a:t>- </a:t>
            </a:r>
            <a:r>
              <a:rPr sz="900" spc="10" dirty="0">
                <a:latin typeface="Microsoft Sans Serif"/>
                <a:cs typeface="Microsoft Sans Serif"/>
              </a:rPr>
              <a:t>30 </a:t>
            </a:r>
            <a:r>
              <a:rPr sz="900" spc="-65" dirty="0">
                <a:latin typeface="Microsoft Sans Serif"/>
                <a:cs typeface="Microsoft Sans Serif"/>
              </a:rPr>
              <a:t>V </a:t>
            </a:r>
            <a:r>
              <a:rPr sz="900" spc="-60" dirty="0">
                <a:latin typeface="Microsoft Sans Serif"/>
                <a:cs typeface="Microsoft Sans Serif"/>
              </a:rPr>
              <a:t> CC,</a:t>
            </a:r>
            <a:r>
              <a:rPr sz="900" spc="-10" dirty="0">
                <a:latin typeface="Microsoft Sans Serif"/>
                <a:cs typeface="Microsoft Sans Serif"/>
              </a:rPr>
              <a:t> 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usan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comúnmente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circuitos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electrónicos.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usar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niveles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altos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CC,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500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VCC,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muchas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aplicaciones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industriales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controlar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motores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CC.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utiliza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voltímetro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medir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CC.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185650" y="9464675"/>
            <a:ext cx="113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4524375"/>
            <a:ext cx="3343275" cy="1714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84826" y="492126"/>
            <a:ext cx="1431925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30" dirty="0">
                <a:latin typeface="Arial"/>
                <a:cs typeface="Arial"/>
              </a:rPr>
              <a:t>Voltaje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40" dirty="0">
                <a:latin typeface="Arial"/>
                <a:cs typeface="Arial"/>
              </a:rPr>
              <a:t>CA,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corriente,</a:t>
            </a:r>
            <a:endParaRPr sz="1050">
              <a:latin typeface="Arial"/>
              <a:cs typeface="Arial"/>
            </a:endParaRPr>
          </a:p>
          <a:p>
            <a:pPr marL="12700">
              <a:spcBef>
                <a:spcPts val="65"/>
              </a:spcBef>
            </a:pP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6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frecuencia</a:t>
            </a:r>
            <a:endParaRPr sz="1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463708"/>
            <a:ext cx="4144645" cy="941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5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flujo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corriente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voltaje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CA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invierte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dirección</a:t>
            </a:r>
            <a:r>
              <a:rPr sz="850" dirty="0">
                <a:latin typeface="Microsoft Sans Serif"/>
                <a:cs typeface="Microsoft Sans Serif"/>
              </a:rPr>
              <a:t> 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intervalos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regulares.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voltaje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corriente </a:t>
            </a:r>
            <a:r>
              <a:rPr sz="850" spc="-55" dirty="0">
                <a:latin typeface="Microsoft Sans Serif"/>
                <a:cs typeface="Microsoft Sans Serif"/>
              </a:rPr>
              <a:t>CA </a:t>
            </a:r>
            <a:r>
              <a:rPr sz="850" spc="20" dirty="0">
                <a:latin typeface="Microsoft Sans Serif"/>
                <a:cs typeface="Microsoft Sans Serif"/>
              </a:rPr>
              <a:t>están </a:t>
            </a:r>
            <a:r>
              <a:rPr sz="850" spc="25" dirty="0">
                <a:latin typeface="Microsoft Sans Serif"/>
                <a:cs typeface="Microsoft Sans Serif"/>
              </a:rPr>
              <a:t>representados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35" dirty="0">
                <a:latin typeface="Microsoft Sans Serif"/>
                <a:cs typeface="Microsoft Sans Serif"/>
              </a:rPr>
              <a:t>una onda </a:t>
            </a:r>
            <a:r>
              <a:rPr sz="850" spc="20" dirty="0">
                <a:latin typeface="Microsoft Sans Serif"/>
                <a:cs typeface="Microsoft Sans Serif"/>
              </a:rPr>
              <a:t>sinusoidal. </a:t>
            </a:r>
            <a:r>
              <a:rPr sz="850" spc="-15" dirty="0">
                <a:latin typeface="Microsoft Sans Serif"/>
                <a:cs typeface="Microsoft Sans Serif"/>
              </a:rPr>
              <a:t>Las 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ondas </a:t>
            </a:r>
            <a:r>
              <a:rPr sz="850" spc="15" dirty="0">
                <a:latin typeface="Microsoft Sans Serif"/>
                <a:cs typeface="Microsoft Sans Serif"/>
              </a:rPr>
              <a:t>sinusoidales </a:t>
            </a:r>
            <a:r>
              <a:rPr sz="850" spc="25" dirty="0">
                <a:latin typeface="Microsoft Sans Serif"/>
                <a:cs typeface="Microsoft Sans Serif"/>
              </a:rPr>
              <a:t>son </a:t>
            </a:r>
            <a:r>
              <a:rPr sz="850" spc="35" dirty="0">
                <a:latin typeface="Microsoft Sans Serif"/>
                <a:cs typeface="Microsoft Sans Serif"/>
              </a:rPr>
              <a:t>formas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onda </a:t>
            </a:r>
            <a:r>
              <a:rPr sz="850" spc="20" dirty="0">
                <a:latin typeface="Microsoft Sans Serif"/>
                <a:cs typeface="Microsoft Sans Serif"/>
              </a:rPr>
              <a:t>simétricas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360°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30" dirty="0">
                <a:latin typeface="Microsoft Sans Serif"/>
                <a:cs typeface="Microsoft Sans Serif"/>
              </a:rPr>
              <a:t>representan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voltaje,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frecuencia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producidos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generador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40" dirty="0">
                <a:latin typeface="Microsoft Sans Serif"/>
                <a:cs typeface="Microsoft Sans Serif"/>
              </a:rPr>
              <a:t>CA.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1564164"/>
            <a:ext cx="4190365" cy="26287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860">
              <a:lnSpc>
                <a:spcPct val="114599"/>
              </a:lnSpc>
              <a:spcBef>
                <a:spcPts val="100"/>
              </a:spcBef>
            </a:pPr>
            <a:r>
              <a:rPr sz="1050" spc="-50" dirty="0">
                <a:latin typeface="Microsoft Sans Serif"/>
                <a:cs typeface="Microsoft Sans Serif"/>
              </a:rPr>
              <a:t>Si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35" dirty="0">
                <a:latin typeface="Microsoft Sans Serif"/>
                <a:cs typeface="Microsoft Sans Serif"/>
              </a:rPr>
              <a:t>rastreara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40" dirty="0">
                <a:latin typeface="Microsoft Sans Serif"/>
                <a:cs typeface="Microsoft Sans Serif"/>
              </a:rPr>
              <a:t>rotación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45" dirty="0">
                <a:latin typeface="Microsoft Sans Serif"/>
                <a:cs typeface="Microsoft Sans Serif"/>
              </a:rPr>
              <a:t>generador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-65" dirty="0">
                <a:latin typeface="Microsoft Sans Serif"/>
                <a:cs typeface="Microsoft Sans Serif"/>
              </a:rPr>
              <a:t>CA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25" dirty="0">
                <a:latin typeface="Microsoft Sans Serif"/>
                <a:cs typeface="Microsoft Sans Serif"/>
              </a:rPr>
              <a:t>través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45" dirty="0">
                <a:latin typeface="Microsoft Sans Serif"/>
                <a:cs typeface="Microsoft Sans Serif"/>
              </a:rPr>
              <a:t>una 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revolución </a:t>
            </a:r>
            <a:r>
              <a:rPr sz="1050" spc="40" dirty="0">
                <a:latin typeface="Microsoft Sans Serif"/>
                <a:cs typeface="Microsoft Sans Serif"/>
              </a:rPr>
              <a:t>completa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10" dirty="0">
                <a:latin typeface="Microsoft Sans Serif"/>
                <a:cs typeface="Microsoft Sans Serif"/>
              </a:rPr>
              <a:t>360°, </a:t>
            </a:r>
            <a:r>
              <a:rPr sz="1050" spc="-10" dirty="0">
                <a:latin typeface="Microsoft Sans Serif"/>
                <a:cs typeface="Microsoft Sans Serif"/>
              </a:rPr>
              <a:t>se </a:t>
            </a:r>
            <a:r>
              <a:rPr sz="1050" spc="45" dirty="0">
                <a:latin typeface="Microsoft Sans Serif"/>
                <a:cs typeface="Microsoft Sans Serif"/>
              </a:rPr>
              <a:t>podría </a:t>
            </a:r>
            <a:r>
              <a:rPr sz="1050" spc="30" dirty="0">
                <a:latin typeface="Microsoft Sans Serif"/>
                <a:cs typeface="Microsoft Sans Serif"/>
              </a:rPr>
              <a:t>ver </a:t>
            </a:r>
            <a:r>
              <a:rPr sz="1050" spc="45" dirty="0">
                <a:latin typeface="Microsoft Sans Serif"/>
                <a:cs typeface="Microsoft Sans Serif"/>
              </a:rPr>
              <a:t>que </a:t>
            </a:r>
            <a:r>
              <a:rPr sz="1050" spc="50" dirty="0">
                <a:latin typeface="Microsoft Sans Serif"/>
                <a:cs typeface="Microsoft Sans Serif"/>
              </a:rPr>
              <a:t>durante </a:t>
            </a:r>
            <a:r>
              <a:rPr sz="1050" spc="20" dirty="0">
                <a:latin typeface="Microsoft Sans Serif"/>
                <a:cs typeface="Microsoft Sans Serif"/>
              </a:rPr>
              <a:t>los </a:t>
            </a:r>
            <a:r>
              <a:rPr sz="1050" spc="2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primeros </a:t>
            </a:r>
            <a:r>
              <a:rPr sz="1050" spc="20" dirty="0">
                <a:latin typeface="Microsoft Sans Serif"/>
                <a:cs typeface="Microsoft Sans Serif"/>
              </a:rPr>
              <a:t>90°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40" dirty="0">
                <a:latin typeface="Microsoft Sans Serif"/>
                <a:cs typeface="Microsoft Sans Serif"/>
              </a:rPr>
              <a:t>rotación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30" dirty="0">
                <a:latin typeface="Microsoft Sans Serif"/>
                <a:cs typeface="Microsoft Sans Serif"/>
              </a:rPr>
              <a:t>voltaje </a:t>
            </a:r>
            <a:r>
              <a:rPr sz="1050" spc="45" dirty="0">
                <a:latin typeface="Microsoft Sans Serif"/>
                <a:cs typeface="Microsoft Sans Serif"/>
              </a:rPr>
              <a:t>aumenta </a:t>
            </a:r>
            <a:r>
              <a:rPr sz="1050" spc="25" dirty="0">
                <a:latin typeface="Microsoft Sans Serif"/>
                <a:cs typeface="Microsoft Sans Serif"/>
              </a:rPr>
              <a:t>hasta </a:t>
            </a:r>
            <a:r>
              <a:rPr sz="1050" spc="15" dirty="0">
                <a:latin typeface="Microsoft Sans Serif"/>
                <a:cs typeface="Microsoft Sans Serif"/>
              </a:rPr>
              <a:t>alcanzar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valor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máximo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positivo.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30" dirty="0">
                <a:latin typeface="Microsoft Sans Serif"/>
                <a:cs typeface="Microsoft Sans Serif"/>
              </a:rPr>
              <a:t>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medida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generador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giraba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90°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180°, </a:t>
            </a:r>
            <a:r>
              <a:rPr sz="1050" spc="15" dirty="0">
                <a:latin typeface="Microsoft Sans Serif"/>
                <a:cs typeface="Microsoft Sans Serif"/>
              </a:rPr>
              <a:t>el </a:t>
            </a:r>
            <a:r>
              <a:rPr sz="1050" spc="30" dirty="0">
                <a:latin typeface="Microsoft Sans Serif"/>
                <a:cs typeface="Microsoft Sans Serif"/>
              </a:rPr>
              <a:t>voltaje </a:t>
            </a:r>
            <a:r>
              <a:rPr sz="1050" spc="40" dirty="0">
                <a:latin typeface="Microsoft Sans Serif"/>
                <a:cs typeface="Microsoft Sans Serif"/>
              </a:rPr>
              <a:t>disminuiría </a:t>
            </a:r>
            <a:r>
              <a:rPr sz="1050" spc="5" dirty="0">
                <a:latin typeface="Microsoft Sans Serif"/>
                <a:cs typeface="Microsoft Sans Serif"/>
              </a:rPr>
              <a:t>a </a:t>
            </a:r>
            <a:r>
              <a:rPr sz="1050" spc="20" dirty="0">
                <a:latin typeface="Microsoft Sans Serif"/>
                <a:cs typeface="Microsoft Sans Serif"/>
              </a:rPr>
              <a:t>cero. </a:t>
            </a:r>
            <a:r>
              <a:rPr sz="1050" spc="-45" dirty="0">
                <a:latin typeface="Microsoft Sans Serif"/>
                <a:cs typeface="Microsoft Sans Serif"/>
              </a:rPr>
              <a:t>El </a:t>
            </a:r>
            <a:r>
              <a:rPr sz="1050" spc="30" dirty="0">
                <a:latin typeface="Microsoft Sans Serif"/>
                <a:cs typeface="Microsoft Sans Serif"/>
              </a:rPr>
              <a:t>voltaje </a:t>
            </a:r>
            <a:r>
              <a:rPr sz="1050" spc="45" dirty="0">
                <a:latin typeface="Microsoft Sans Serif"/>
                <a:cs typeface="Microsoft Sans Serif"/>
              </a:rPr>
              <a:t>aumenta </a:t>
            </a:r>
            <a:r>
              <a:rPr sz="1050" spc="35" dirty="0">
                <a:latin typeface="Microsoft Sans Serif"/>
                <a:cs typeface="Microsoft Sans Serif"/>
              </a:rPr>
              <a:t>en </a:t>
            </a:r>
            <a:r>
              <a:rPr sz="1050" spc="15" dirty="0">
                <a:latin typeface="Microsoft Sans Serif"/>
                <a:cs typeface="Microsoft Sans Serif"/>
              </a:rPr>
              <a:t>la 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dirección </a:t>
            </a:r>
            <a:r>
              <a:rPr sz="1050" spc="35" dirty="0">
                <a:latin typeface="Microsoft Sans Serif"/>
                <a:cs typeface="Microsoft Sans Serif"/>
              </a:rPr>
              <a:t>opuesta </a:t>
            </a:r>
            <a:r>
              <a:rPr sz="1050" spc="50" dirty="0">
                <a:latin typeface="Microsoft Sans Serif"/>
                <a:cs typeface="Microsoft Sans Serif"/>
              </a:rPr>
              <a:t>entre </a:t>
            </a:r>
            <a:r>
              <a:rPr sz="1050" spc="15" dirty="0">
                <a:latin typeface="Microsoft Sans Serif"/>
                <a:cs typeface="Microsoft Sans Serif"/>
              </a:rPr>
              <a:t>180° </a:t>
            </a:r>
            <a:r>
              <a:rPr sz="1050" spc="10" dirty="0">
                <a:latin typeface="Microsoft Sans Serif"/>
                <a:cs typeface="Microsoft Sans Serif"/>
              </a:rPr>
              <a:t>y 270°, </a:t>
            </a:r>
            <a:r>
              <a:rPr sz="1050" spc="20" dirty="0">
                <a:latin typeface="Microsoft Sans Serif"/>
                <a:cs typeface="Microsoft Sans Serif"/>
              </a:rPr>
              <a:t>alcanzando </a:t>
            </a:r>
            <a:r>
              <a:rPr sz="1050" spc="60" dirty="0">
                <a:latin typeface="Microsoft Sans Serif"/>
                <a:cs typeface="Microsoft Sans Serif"/>
              </a:rPr>
              <a:t>un </a:t>
            </a:r>
            <a:r>
              <a:rPr sz="1050" spc="35" dirty="0">
                <a:latin typeface="Microsoft Sans Serif"/>
                <a:cs typeface="Microsoft Sans Serif"/>
              </a:rPr>
              <a:t>valor </a:t>
            </a:r>
            <a:r>
              <a:rPr sz="1050" spc="55" dirty="0">
                <a:latin typeface="Microsoft Sans Serif"/>
                <a:cs typeface="Microsoft Sans Serif"/>
              </a:rPr>
              <a:t>máximo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negativo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270°.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voltaje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disminuye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cero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entre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270°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360°.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180"/>
              </a:spcBef>
            </a:pPr>
            <a:r>
              <a:rPr sz="1050" spc="-15" dirty="0">
                <a:latin typeface="Microsoft Sans Serif"/>
                <a:cs typeface="Microsoft Sans Serif"/>
              </a:rPr>
              <a:t>Este</a:t>
            </a:r>
            <a:r>
              <a:rPr sz="1050" spc="-10" dirty="0">
                <a:latin typeface="Microsoft Sans Serif"/>
                <a:cs typeface="Microsoft Sans Serif"/>
              </a:rPr>
              <a:t> es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ciclo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completo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alternancia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completa.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12700" marR="5080">
              <a:lnSpc>
                <a:spcPct val="115100"/>
              </a:lnSpc>
            </a:pPr>
            <a:r>
              <a:rPr sz="1050" spc="-15" dirty="0">
                <a:latin typeface="Microsoft Sans Serif"/>
                <a:cs typeface="Microsoft Sans Serif"/>
              </a:rPr>
              <a:t>La </a:t>
            </a:r>
            <a:r>
              <a:rPr sz="1050" spc="25" dirty="0">
                <a:latin typeface="Microsoft Sans Serif"/>
                <a:cs typeface="Microsoft Sans Serif"/>
              </a:rPr>
              <a:t>frecuencia </a:t>
            </a:r>
            <a:r>
              <a:rPr sz="1050" spc="-10" dirty="0">
                <a:latin typeface="Microsoft Sans Serif"/>
                <a:cs typeface="Microsoft Sans Serif"/>
              </a:rPr>
              <a:t>es </a:t>
            </a:r>
            <a:r>
              <a:rPr sz="1050" spc="45" dirty="0">
                <a:latin typeface="Microsoft Sans Serif"/>
                <a:cs typeface="Microsoft Sans Serif"/>
              </a:rPr>
              <a:t>una medida </a:t>
            </a:r>
            <a:r>
              <a:rPr sz="1050" spc="30" dirty="0">
                <a:latin typeface="Microsoft Sans Serif"/>
                <a:cs typeface="Microsoft Sans Serif"/>
              </a:rPr>
              <a:t>del </a:t>
            </a:r>
            <a:r>
              <a:rPr sz="1050" spc="60" dirty="0">
                <a:latin typeface="Microsoft Sans Serif"/>
                <a:cs typeface="Microsoft Sans Serif"/>
              </a:rPr>
              <a:t>número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25" dirty="0">
                <a:latin typeface="Microsoft Sans Serif"/>
                <a:cs typeface="Microsoft Sans Serif"/>
              </a:rPr>
              <a:t>alternancias </a:t>
            </a:r>
            <a:r>
              <a:rPr sz="1050" spc="50" dirty="0">
                <a:latin typeface="Microsoft Sans Serif"/>
                <a:cs typeface="Microsoft Sans Serif"/>
              </a:rPr>
              <a:t>o </a:t>
            </a:r>
            <a:r>
              <a:rPr sz="1050" spc="5" dirty="0">
                <a:latin typeface="Microsoft Sans Serif"/>
                <a:cs typeface="Microsoft Sans Serif"/>
              </a:rPr>
              <a:t>ciclos 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ocurren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en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cantidad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5" dirty="0">
                <a:latin typeface="Microsoft Sans Serif"/>
                <a:cs typeface="Microsoft Sans Serif"/>
              </a:rPr>
              <a:t>tiempo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medida.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0" dirty="0">
                <a:latin typeface="Microsoft Sans Serif"/>
                <a:cs typeface="Microsoft Sans Serif"/>
              </a:rPr>
              <a:t>Si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la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armadura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generador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65" dirty="0">
                <a:latin typeface="Microsoft Sans Serif"/>
                <a:cs typeface="Microsoft Sans Serif"/>
              </a:rPr>
              <a:t>CA</a:t>
            </a:r>
            <a:r>
              <a:rPr sz="1050" spc="-10" dirty="0">
                <a:latin typeface="Microsoft Sans Serif"/>
                <a:cs typeface="Microsoft Sans Serif"/>
              </a:rPr>
              <a:t> se </a:t>
            </a:r>
            <a:r>
              <a:rPr sz="1050" spc="45" dirty="0">
                <a:latin typeface="Microsoft Sans Serif"/>
                <a:cs typeface="Microsoft Sans Serif"/>
              </a:rPr>
              <a:t>girara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3600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veces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por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minuto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30" dirty="0">
                <a:latin typeface="Microsoft Sans Serif"/>
                <a:cs typeface="Microsoft Sans Serif"/>
              </a:rPr>
              <a:t>(RPM),  </a:t>
            </a:r>
            <a:r>
              <a:rPr sz="1050" spc="45" dirty="0">
                <a:latin typeface="Microsoft Sans Serif"/>
                <a:cs typeface="Microsoft Sans Serif"/>
              </a:rPr>
              <a:t>obtendríamos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60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ciclos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voltaje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5" dirty="0">
                <a:latin typeface="Microsoft Sans Serif"/>
                <a:cs typeface="Microsoft Sans Serif"/>
              </a:rPr>
              <a:t>por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segundo,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60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hercios.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2552701"/>
            <a:ext cx="4181475" cy="19335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6819901"/>
            <a:ext cx="2257425" cy="14001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6551" y="487760"/>
            <a:ext cx="4272915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5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voltaje de </a:t>
            </a:r>
            <a:r>
              <a:rPr sz="1000" spc="-60" dirty="0">
                <a:latin typeface="Microsoft Sans Serif"/>
                <a:cs typeface="Microsoft Sans Serif"/>
              </a:rPr>
              <a:t>CA </a:t>
            </a:r>
            <a:r>
              <a:rPr sz="1000" spc="35" dirty="0">
                <a:latin typeface="Microsoft Sans Serif"/>
                <a:cs typeface="Microsoft Sans Serif"/>
              </a:rPr>
              <a:t>puede </a:t>
            </a:r>
            <a:r>
              <a:rPr sz="1000" spc="20" dirty="0">
                <a:latin typeface="Microsoft Sans Serif"/>
                <a:cs typeface="Microsoft Sans Serif"/>
              </a:rPr>
              <a:t>ser </a:t>
            </a:r>
            <a:r>
              <a:rPr sz="1000" spc="35" dirty="0">
                <a:latin typeface="Microsoft Sans Serif"/>
                <a:cs typeface="Microsoft Sans Serif"/>
              </a:rPr>
              <a:t>monofásico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25" dirty="0">
                <a:latin typeface="Microsoft Sans Serif"/>
                <a:cs typeface="Microsoft Sans Serif"/>
              </a:rPr>
              <a:t>trifásico. </a:t>
            </a:r>
            <a:r>
              <a:rPr sz="1000" spc="-45" dirty="0">
                <a:latin typeface="Microsoft Sans Serif"/>
                <a:cs typeface="Microsoft Sans Serif"/>
              </a:rPr>
              <a:t>Si </a:t>
            </a:r>
            <a:r>
              <a:rPr sz="1000" spc="35" dirty="0">
                <a:latin typeface="Microsoft Sans Serif"/>
                <a:cs typeface="Microsoft Sans Serif"/>
              </a:rPr>
              <a:t>bien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necesita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energía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monofásica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muchas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aplicaciones,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iluminación,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empresas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servicios </a:t>
            </a:r>
            <a:r>
              <a:rPr sz="1000" spc="30" dirty="0">
                <a:latin typeface="Microsoft Sans Serif"/>
                <a:cs typeface="Microsoft Sans Serif"/>
              </a:rPr>
              <a:t>públicos </a:t>
            </a:r>
            <a:r>
              <a:rPr sz="1000" spc="40" dirty="0">
                <a:latin typeface="Microsoft Sans Serif"/>
                <a:cs typeface="Microsoft Sans Serif"/>
              </a:rPr>
              <a:t>generan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45" dirty="0">
                <a:latin typeface="Microsoft Sans Serif"/>
                <a:cs typeface="Microsoft Sans Serif"/>
              </a:rPr>
              <a:t>transmiten </a:t>
            </a:r>
            <a:r>
              <a:rPr sz="1000" spc="35" dirty="0">
                <a:latin typeface="Microsoft Sans Serif"/>
                <a:cs typeface="Microsoft Sans Serif"/>
              </a:rPr>
              <a:t>energía </a:t>
            </a:r>
            <a:r>
              <a:rPr sz="1000" spc="20" dirty="0">
                <a:latin typeface="Microsoft Sans Serif"/>
                <a:cs typeface="Microsoft Sans Serif"/>
              </a:rPr>
              <a:t>trifásica.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energía </a:t>
            </a:r>
            <a:r>
              <a:rPr sz="1000" spc="25" dirty="0">
                <a:latin typeface="Microsoft Sans Serif"/>
                <a:cs typeface="Microsoft Sans Serif"/>
              </a:rPr>
              <a:t>trifásica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15" dirty="0">
                <a:latin typeface="Microsoft Sans Serif"/>
                <a:cs typeface="Microsoft Sans Serif"/>
              </a:rPr>
              <a:t>usa </a:t>
            </a:r>
            <a:r>
              <a:rPr sz="1000" spc="40" dirty="0">
                <a:latin typeface="Microsoft Sans Serif"/>
                <a:cs typeface="Microsoft Sans Serif"/>
              </a:rPr>
              <a:t>ampliamente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aplicaciones </a:t>
            </a:r>
            <a:r>
              <a:rPr sz="1000" spc="30" dirty="0">
                <a:latin typeface="Microsoft Sans Serif"/>
                <a:cs typeface="Microsoft Sans Serif"/>
              </a:rPr>
              <a:t>industriales </a:t>
            </a:r>
            <a:r>
              <a:rPr sz="1000" spc="35" dirty="0">
                <a:latin typeface="Microsoft Sans Serif"/>
                <a:cs typeface="Microsoft Sans Serif"/>
              </a:rPr>
              <a:t> 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suministrar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energía</a:t>
            </a:r>
            <a:r>
              <a:rPr sz="1000" dirty="0">
                <a:latin typeface="Microsoft Sans Serif"/>
                <a:cs typeface="Microsoft Sans Serif"/>
              </a:rPr>
              <a:t> 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motores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trifásicos.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En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trifásico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generador </a:t>
            </a:r>
            <a:r>
              <a:rPr sz="1000" spc="40" dirty="0">
                <a:latin typeface="Microsoft Sans Serif"/>
                <a:cs typeface="Microsoft Sans Serif"/>
              </a:rPr>
              <a:t>produce </a:t>
            </a:r>
            <a:r>
              <a:rPr sz="1000" spc="35" dirty="0">
                <a:latin typeface="Microsoft Sans Serif"/>
                <a:cs typeface="Microsoft Sans Serif"/>
              </a:rPr>
              <a:t>tres </a:t>
            </a:r>
            <a:r>
              <a:rPr sz="1000" spc="20" dirty="0">
                <a:latin typeface="Microsoft Sans Serif"/>
                <a:cs typeface="Microsoft Sans Serif"/>
              </a:rPr>
              <a:t>voltajes. </a:t>
            </a:r>
            <a:r>
              <a:rPr sz="1000" spc="-10" dirty="0">
                <a:latin typeface="Microsoft Sans Serif"/>
                <a:cs typeface="Microsoft Sans Serif"/>
              </a:rPr>
              <a:t>Cada </a:t>
            </a:r>
            <a:r>
              <a:rPr sz="1000" spc="10" dirty="0">
                <a:latin typeface="Microsoft Sans Serif"/>
                <a:cs typeface="Microsoft Sans Serif"/>
              </a:rPr>
              <a:t>fase </a:t>
            </a:r>
            <a:r>
              <a:rPr sz="1000" spc="30" dirty="0">
                <a:latin typeface="Microsoft Sans Serif"/>
                <a:cs typeface="Microsoft Sans Serif"/>
              </a:rPr>
              <a:t>de voltaje </a:t>
            </a:r>
            <a:r>
              <a:rPr sz="1000" spc="25" dirty="0">
                <a:latin typeface="Microsoft Sans Serif"/>
                <a:cs typeface="Microsoft Sans Serif"/>
              </a:rPr>
              <a:t>sube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20" dirty="0">
                <a:latin typeface="Microsoft Sans Serif"/>
                <a:cs typeface="Microsoft Sans Serif"/>
              </a:rPr>
              <a:t>baja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misma </a:t>
            </a:r>
            <a:r>
              <a:rPr sz="1000" spc="25" dirty="0">
                <a:latin typeface="Microsoft Sans Serif"/>
                <a:cs typeface="Microsoft Sans Serif"/>
              </a:rPr>
              <a:t>frecuencia </a:t>
            </a:r>
            <a:r>
              <a:rPr sz="1000" spc="-5" dirty="0">
                <a:latin typeface="Microsoft Sans Serif"/>
                <a:cs typeface="Microsoft Sans Serif"/>
              </a:rPr>
              <a:t>(60 </a:t>
            </a:r>
            <a:r>
              <a:rPr sz="1000" spc="-10" dirty="0">
                <a:latin typeface="Microsoft Sans Serif"/>
                <a:cs typeface="Microsoft Sans Serif"/>
              </a:rPr>
              <a:t>Hz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-80" dirty="0">
                <a:latin typeface="Microsoft Sans Serif"/>
                <a:cs typeface="Microsoft Sans Serif"/>
              </a:rPr>
              <a:t>EE. </a:t>
            </a:r>
            <a:r>
              <a:rPr sz="1000" spc="-5" dirty="0">
                <a:latin typeface="Microsoft Sans Serif"/>
                <a:cs typeface="Microsoft Sans Serif"/>
              </a:rPr>
              <a:t>UU., </a:t>
            </a:r>
            <a:r>
              <a:rPr sz="1000" spc="15" dirty="0">
                <a:latin typeface="Microsoft Sans Serif"/>
                <a:cs typeface="Microsoft Sans Serif"/>
              </a:rPr>
              <a:t>50 </a:t>
            </a:r>
            <a:r>
              <a:rPr sz="1000" spc="-10" dirty="0">
                <a:latin typeface="Microsoft Sans Serif"/>
                <a:cs typeface="Microsoft Sans Serif"/>
              </a:rPr>
              <a:t>Hz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35" dirty="0">
                <a:latin typeface="Microsoft Sans Serif"/>
                <a:cs typeface="Microsoft Sans Serif"/>
              </a:rPr>
              <a:t>muchos </a:t>
            </a:r>
            <a:r>
              <a:rPr sz="1000" spc="45" dirty="0">
                <a:latin typeface="Microsoft Sans Serif"/>
                <a:cs typeface="Microsoft Sans Serif"/>
              </a:rPr>
              <a:t>otros </a:t>
            </a:r>
            <a:r>
              <a:rPr sz="1000" dirty="0">
                <a:latin typeface="Microsoft Sans Serif"/>
                <a:cs typeface="Microsoft Sans Serif"/>
              </a:rPr>
              <a:t>países); </a:t>
            </a:r>
            <a:r>
              <a:rPr sz="1000" spc="20" dirty="0">
                <a:latin typeface="Microsoft Sans Serif"/>
                <a:cs typeface="Microsoft Sans Serif"/>
              </a:rPr>
              <a:t>sin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embargo,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fases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están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desplazadas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sí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120°.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5800" y="4854576"/>
            <a:ext cx="151384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5" dirty="0">
                <a:latin typeface="Arial"/>
                <a:cs typeface="Arial"/>
              </a:rPr>
              <a:t>Medición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15" dirty="0">
                <a:latin typeface="Arial"/>
                <a:cs typeface="Arial"/>
              </a:rPr>
              <a:t>valores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25" dirty="0">
                <a:latin typeface="Arial"/>
                <a:cs typeface="Arial"/>
              </a:rPr>
              <a:t>de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-55" dirty="0">
                <a:latin typeface="Arial"/>
                <a:cs typeface="Arial"/>
              </a:rPr>
              <a:t>CA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0" y="4812665"/>
            <a:ext cx="4253230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800"/>
              </a:lnSpc>
              <a:spcBef>
                <a:spcPts val="100"/>
              </a:spcBef>
            </a:pPr>
            <a:r>
              <a:rPr sz="1100" spc="55" dirty="0">
                <a:latin typeface="Microsoft Sans Serif"/>
                <a:cs typeface="Microsoft Sans Serif"/>
              </a:rPr>
              <a:t>Medir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65" dirty="0">
                <a:latin typeface="Microsoft Sans Serif"/>
                <a:cs typeface="Microsoft Sans Serif"/>
              </a:rPr>
              <a:t>AC</a:t>
            </a:r>
            <a:r>
              <a:rPr sz="1100" spc="-10" dirty="0">
                <a:latin typeface="Microsoft Sans Serif"/>
                <a:cs typeface="Microsoft Sans Serif"/>
              </a:rPr>
              <a:t> es </a:t>
            </a:r>
            <a:r>
              <a:rPr sz="1100" spc="30" dirty="0">
                <a:latin typeface="Microsoft Sans Serif"/>
                <a:cs typeface="Microsoft Sans Serif"/>
              </a:rPr>
              <a:t>más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complejo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que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35" dirty="0">
                <a:latin typeface="Microsoft Sans Serif"/>
                <a:cs typeface="Microsoft Sans Serif"/>
              </a:rPr>
              <a:t>DC.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Dependiendo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situación, </a:t>
            </a:r>
            <a:r>
              <a:rPr sz="1100" spc="-275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puede </a:t>
            </a:r>
            <a:r>
              <a:rPr sz="1100" spc="20" dirty="0">
                <a:latin typeface="Microsoft Sans Serif"/>
                <a:cs typeface="Microsoft Sans Serif"/>
              </a:rPr>
              <a:t>ser necesario </a:t>
            </a:r>
            <a:r>
              <a:rPr sz="1100" spc="30" dirty="0">
                <a:latin typeface="Microsoft Sans Serif"/>
                <a:cs typeface="Microsoft Sans Serif"/>
              </a:rPr>
              <a:t>conocer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35" dirty="0">
                <a:latin typeface="Microsoft Sans Serif"/>
                <a:cs typeface="Microsoft Sans Serif"/>
              </a:rPr>
              <a:t>valor </a:t>
            </a:r>
            <a:r>
              <a:rPr sz="1100" spc="20" dirty="0">
                <a:latin typeface="Microsoft Sans Serif"/>
                <a:cs typeface="Microsoft Sans Serif"/>
              </a:rPr>
              <a:t>pico, el </a:t>
            </a:r>
            <a:r>
              <a:rPr sz="1100" spc="35" dirty="0">
                <a:latin typeface="Microsoft Sans Serif"/>
                <a:cs typeface="Microsoft Sans Serif"/>
              </a:rPr>
              <a:t>valor </a:t>
            </a:r>
            <a:r>
              <a:rPr sz="1100" spc="30" dirty="0">
                <a:latin typeface="Microsoft Sans Serif"/>
                <a:cs typeface="Microsoft Sans Serif"/>
              </a:rPr>
              <a:t>pico </a:t>
            </a:r>
            <a:r>
              <a:rPr sz="1100" spc="5" dirty="0">
                <a:latin typeface="Microsoft Sans Serif"/>
                <a:cs typeface="Microsoft Sans Serif"/>
              </a:rPr>
              <a:t>a </a:t>
            </a:r>
            <a:r>
              <a:rPr sz="1100" spc="20" dirty="0">
                <a:latin typeface="Microsoft Sans Serif"/>
                <a:cs typeface="Microsoft Sans Serif"/>
              </a:rPr>
              <a:t>pico, el </a:t>
            </a:r>
            <a:r>
              <a:rPr sz="1100" spc="-28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valor instantáneo,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35" dirty="0">
                <a:latin typeface="Microsoft Sans Serif"/>
                <a:cs typeface="Microsoft Sans Serif"/>
              </a:rPr>
              <a:t>valor </a:t>
            </a:r>
            <a:r>
              <a:rPr sz="1100" spc="55" dirty="0">
                <a:latin typeface="Microsoft Sans Serif"/>
                <a:cs typeface="Microsoft Sans Serif"/>
              </a:rPr>
              <a:t>promedio </a:t>
            </a:r>
            <a:r>
              <a:rPr sz="1100" spc="50" dirty="0">
                <a:latin typeface="Microsoft Sans Serif"/>
                <a:cs typeface="Microsoft Sans Serif"/>
              </a:rPr>
              <a:t>o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35" dirty="0">
                <a:latin typeface="Microsoft Sans Serif"/>
                <a:cs typeface="Microsoft Sans Serif"/>
              </a:rPr>
              <a:t>valor </a:t>
            </a:r>
            <a:r>
              <a:rPr sz="1100" spc="-55" dirty="0">
                <a:latin typeface="Microsoft Sans Serif"/>
                <a:cs typeface="Microsoft Sans Serif"/>
              </a:rPr>
              <a:t>RMS </a:t>
            </a:r>
            <a:r>
              <a:rPr sz="1100" spc="10" dirty="0">
                <a:latin typeface="Microsoft Sans Serif"/>
                <a:cs typeface="Microsoft Sans Serif"/>
              </a:rPr>
              <a:t>(raíz 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cuadrática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media)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50" dirty="0">
                <a:latin typeface="Microsoft Sans Serif"/>
                <a:cs typeface="Microsoft Sans Serif"/>
              </a:rPr>
              <a:t>CA.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5800" y="5737225"/>
            <a:ext cx="7505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0" dirty="0">
                <a:latin typeface="Arial"/>
                <a:cs typeface="Arial"/>
              </a:rPr>
              <a:t>Valor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pico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6551" y="5724525"/>
            <a:ext cx="4029075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8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pico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onda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sinusoidal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ocurre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dos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veces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cada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ciclo,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-5" dirty="0">
                <a:latin typeface="Microsoft Sans Serif"/>
                <a:cs typeface="Microsoft Sans Serif"/>
              </a:rPr>
              <a:t>vez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50" dirty="0">
                <a:latin typeface="Microsoft Sans Serif"/>
                <a:cs typeface="Microsoft Sans Serif"/>
              </a:rPr>
              <a:t>máximo </a:t>
            </a:r>
            <a:r>
              <a:rPr sz="1000" spc="35" dirty="0">
                <a:latin typeface="Microsoft Sans Serif"/>
                <a:cs typeface="Microsoft Sans Serif"/>
              </a:rPr>
              <a:t>positivo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50" dirty="0">
                <a:latin typeface="Microsoft Sans Serif"/>
                <a:cs typeface="Microsoft Sans Serif"/>
              </a:rPr>
              <a:t>otra </a:t>
            </a:r>
            <a:r>
              <a:rPr sz="1000" spc="-5" dirty="0">
                <a:latin typeface="Microsoft Sans Serif"/>
                <a:cs typeface="Microsoft Sans Serif"/>
              </a:rPr>
              <a:t>vez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50" dirty="0">
                <a:latin typeface="Microsoft Sans Serif"/>
                <a:cs typeface="Microsoft Sans Serif"/>
              </a:rPr>
              <a:t>máximo 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negativo.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voltaje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pico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distribución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650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voltios,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1390650"/>
            <a:ext cx="2028825" cy="133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6467475"/>
            <a:ext cx="2924175" cy="1371600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783512" y="4176713"/>
          <a:ext cx="2438400" cy="1162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7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Ángulo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sen</a:t>
                      </a:r>
                      <a:r>
                        <a:rPr sz="8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θ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7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Ángulo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16827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sen</a:t>
                      </a:r>
                      <a:r>
                        <a:rPr sz="8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θ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286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215" algn="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210°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ts val="944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0.5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286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60°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0.866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240°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2240" algn="r">
                        <a:lnSpc>
                          <a:spcPts val="944"/>
                        </a:lnSpc>
                        <a:spcBef>
                          <a:spcPts val="229"/>
                        </a:spcBef>
                      </a:pP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0.866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286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90°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270°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0.866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2240" algn="r">
                        <a:lnSpc>
                          <a:spcPts val="944"/>
                        </a:lnSpc>
                        <a:spcBef>
                          <a:spcPts val="229"/>
                        </a:spcBef>
                      </a:pPr>
                      <a:r>
                        <a:rPr sz="800" spc="-1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0.866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150°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215" algn="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330°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ts val="944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0.5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180°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360°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584826" y="498475"/>
            <a:ext cx="12172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0" dirty="0">
                <a:latin typeface="Arial"/>
                <a:cs typeface="Arial"/>
              </a:rPr>
              <a:t>Valor</a:t>
            </a:r>
            <a:r>
              <a:rPr sz="1150" b="1" spc="-45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pico</a:t>
            </a:r>
            <a:r>
              <a:rPr sz="1150" b="1" spc="-45" dirty="0">
                <a:latin typeface="Arial"/>
                <a:cs typeface="Arial"/>
              </a:rPr>
              <a:t> </a:t>
            </a:r>
            <a:r>
              <a:rPr sz="1150" b="1" spc="55" dirty="0">
                <a:latin typeface="Arial"/>
                <a:cs typeface="Arial"/>
              </a:rPr>
              <a:t>a</a:t>
            </a:r>
            <a:r>
              <a:rPr sz="1150" b="1" spc="-45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pico</a:t>
            </a:r>
            <a:endParaRPr sz="1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6" y="491491"/>
            <a:ext cx="425386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sz="1100" spc="-45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valor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pico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pico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se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mide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desde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valor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positivo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55" dirty="0">
                <a:latin typeface="Microsoft Sans Serif"/>
                <a:cs typeface="Microsoft Sans Serif"/>
              </a:rPr>
              <a:t>máximo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5" dirty="0">
                <a:latin typeface="Microsoft Sans Serif"/>
                <a:cs typeface="Microsoft Sans Serif"/>
              </a:rPr>
              <a:t>hasta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35" dirty="0">
                <a:latin typeface="Microsoft Sans Serif"/>
                <a:cs typeface="Microsoft Sans Serif"/>
              </a:rPr>
              <a:t>valor </a:t>
            </a:r>
            <a:r>
              <a:rPr sz="1100" spc="40" dirty="0">
                <a:latin typeface="Microsoft Sans Serif"/>
                <a:cs typeface="Microsoft Sans Serif"/>
              </a:rPr>
              <a:t>negativo </a:t>
            </a:r>
            <a:r>
              <a:rPr sz="1100" spc="55" dirty="0">
                <a:latin typeface="Microsoft Sans Serif"/>
                <a:cs typeface="Microsoft Sans Serif"/>
              </a:rPr>
              <a:t>máximo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65" dirty="0">
                <a:latin typeface="Microsoft Sans Serif"/>
                <a:cs typeface="Microsoft Sans Serif"/>
              </a:rPr>
              <a:t>un </a:t>
            </a:r>
            <a:r>
              <a:rPr sz="1100" spc="10" dirty="0">
                <a:latin typeface="Microsoft Sans Serif"/>
                <a:cs typeface="Microsoft Sans Serif"/>
              </a:rPr>
              <a:t>ciclo. </a:t>
            </a:r>
            <a:r>
              <a:rPr sz="1100" spc="-50" dirty="0">
                <a:latin typeface="Microsoft Sans Serif"/>
                <a:cs typeface="Microsoft Sans Serif"/>
              </a:rPr>
              <a:t>Si </a:t>
            </a:r>
            <a:r>
              <a:rPr sz="1100" spc="20" dirty="0">
                <a:latin typeface="Microsoft Sans Serif"/>
                <a:cs typeface="Microsoft Sans Serif"/>
              </a:rPr>
              <a:t>el </a:t>
            </a:r>
            <a:r>
              <a:rPr sz="1100" spc="30" dirty="0">
                <a:latin typeface="Microsoft Sans Serif"/>
                <a:cs typeface="Microsoft Sans Serif"/>
              </a:rPr>
              <a:t>voltaje pico </a:t>
            </a:r>
            <a:r>
              <a:rPr sz="1100" spc="-10" dirty="0">
                <a:latin typeface="Microsoft Sans Serif"/>
                <a:cs typeface="Microsoft Sans Serif"/>
              </a:rPr>
              <a:t>es </a:t>
            </a:r>
            <a:r>
              <a:rPr sz="1100" spc="35" dirty="0">
                <a:latin typeface="Microsoft Sans Serif"/>
                <a:cs typeface="Microsoft Sans Serif"/>
              </a:rPr>
              <a:t>de </a:t>
            </a:r>
            <a:r>
              <a:rPr sz="1100" spc="15" dirty="0">
                <a:latin typeface="Microsoft Sans Serif"/>
                <a:cs typeface="Microsoft Sans Serif"/>
              </a:rPr>
              <a:t>650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voltios,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voltaje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pico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a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pico</a:t>
            </a:r>
            <a:r>
              <a:rPr sz="1100" spc="-10" dirty="0">
                <a:latin typeface="Microsoft Sans Serif"/>
                <a:cs typeface="Microsoft Sans Serif"/>
              </a:rPr>
              <a:t> es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1300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voltios.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3019426"/>
            <a:ext cx="14370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40" dirty="0">
                <a:latin typeface="Arial"/>
                <a:cs typeface="Arial"/>
              </a:rPr>
              <a:t>InstantaneousValue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5575" y="3002280"/>
            <a:ext cx="4234180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instantáneo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cualquier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momento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particular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largo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una onda </a:t>
            </a:r>
            <a:r>
              <a:rPr sz="950" spc="20" dirty="0">
                <a:latin typeface="Microsoft Sans Serif"/>
                <a:cs typeface="Microsoft Sans Serif"/>
              </a:rPr>
              <a:t>sinusoidal.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35" dirty="0">
                <a:latin typeface="Microsoft Sans Serif"/>
                <a:cs typeface="Microsoft Sans Serif"/>
              </a:rPr>
              <a:t>instantáneo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5" dirty="0">
                <a:latin typeface="Microsoft Sans Serif"/>
                <a:cs typeface="Microsoft Sans Serif"/>
              </a:rPr>
              <a:t>igual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5" dirty="0">
                <a:latin typeface="Microsoft Sans Serif"/>
                <a:cs typeface="Microsoft Sans Serif"/>
              </a:rPr>
              <a:t>voltaje pico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multiplicado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seno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ángulo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armadura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generador.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20" dirty="0">
                <a:latin typeface="Microsoft Sans Serif"/>
                <a:cs typeface="Microsoft Sans Serif"/>
              </a:rPr>
              <a:t>seno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obtiene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tablas </a:t>
            </a:r>
            <a:r>
              <a:rPr sz="950" spc="35" dirty="0">
                <a:latin typeface="Microsoft Sans Serif"/>
                <a:cs typeface="Microsoft Sans Serif"/>
              </a:rPr>
              <a:t>trigonométricas.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siguiente tabla </a:t>
            </a:r>
            <a:r>
              <a:rPr sz="950" spc="40" dirty="0">
                <a:latin typeface="Microsoft Sans Serif"/>
                <a:cs typeface="Microsoft Sans Serif"/>
              </a:rPr>
              <a:t>muestra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algunos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ángulos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su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seno.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5575" y="5746750"/>
            <a:ext cx="399796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voltaje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instantáneo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150°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onda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sinusoidal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voltaje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pico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650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voltios,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325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voltios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(650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x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0,5).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7351" y="1943101"/>
            <a:ext cx="1800225" cy="13430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5572126"/>
            <a:ext cx="1533525" cy="13430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5800" y="517525"/>
            <a:ext cx="10071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latin typeface="Arial"/>
                <a:cs typeface="Arial"/>
              </a:rPr>
              <a:t>Valor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promedio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1" y="487044"/>
            <a:ext cx="42779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promedio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onda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sinusoidal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cero.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Esto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debe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alternancia positiva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5" dirty="0">
                <a:latin typeface="Microsoft Sans Serif"/>
                <a:cs typeface="Microsoft Sans Serif"/>
              </a:rPr>
              <a:t>igual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30" dirty="0">
                <a:latin typeface="Microsoft Sans Serif"/>
                <a:cs typeface="Microsoft Sans Serif"/>
              </a:rPr>
              <a:t>opuesta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alternancia </a:t>
            </a:r>
            <a:r>
              <a:rPr sz="1000" spc="25" dirty="0">
                <a:latin typeface="Microsoft Sans Serif"/>
                <a:cs typeface="Microsoft Sans Serif"/>
              </a:rPr>
              <a:t>negativa. </a:t>
            </a:r>
            <a:r>
              <a:rPr sz="1000" spc="-25" dirty="0">
                <a:latin typeface="Microsoft Sans Serif"/>
                <a:cs typeface="Microsoft Sans Serif"/>
              </a:rPr>
              <a:t>En 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algunos </a:t>
            </a:r>
            <a:r>
              <a:rPr sz="1000" spc="30" dirty="0">
                <a:latin typeface="Microsoft Sans Serif"/>
                <a:cs typeface="Microsoft Sans Serif"/>
              </a:rPr>
              <a:t>circuitos </a:t>
            </a:r>
            <a:r>
              <a:rPr sz="1000" spc="35" dirty="0">
                <a:latin typeface="Microsoft Sans Serif"/>
                <a:cs typeface="Microsoft Sans Serif"/>
              </a:rPr>
              <a:t>puede </a:t>
            </a:r>
            <a:r>
              <a:rPr sz="1000" spc="20" dirty="0">
                <a:latin typeface="Microsoft Sans Serif"/>
                <a:cs typeface="Microsoft Sans Serif"/>
              </a:rPr>
              <a:t>ser necesario </a:t>
            </a:r>
            <a:r>
              <a:rPr sz="1000" spc="25" dirty="0">
                <a:latin typeface="Microsoft Sans Serif"/>
                <a:cs typeface="Microsoft Sans Serif"/>
              </a:rPr>
              <a:t>conocer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45" dirty="0">
                <a:latin typeface="Microsoft Sans Serif"/>
                <a:cs typeface="Microsoft Sans Serif"/>
              </a:rPr>
              <a:t>medio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alternancia.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Esto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igual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tensión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máxima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multiplicada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0,637.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45" dirty="0">
                <a:latin typeface="Microsoft Sans Serif"/>
                <a:cs typeface="Microsoft Sans Serif"/>
              </a:rPr>
              <a:t>medio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25" dirty="0">
                <a:latin typeface="Microsoft Sans Serif"/>
                <a:cs typeface="Microsoft Sans Serif"/>
              </a:rPr>
              <a:t>sistema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40" dirty="0">
                <a:latin typeface="Microsoft Sans Serif"/>
                <a:cs typeface="Microsoft Sans Serif"/>
              </a:rPr>
              <a:t>distribución </a:t>
            </a:r>
            <a:r>
              <a:rPr sz="1000" spc="30" dirty="0">
                <a:latin typeface="Microsoft Sans Serif"/>
                <a:cs typeface="Microsoft Sans Serif"/>
              </a:rPr>
              <a:t>con </a:t>
            </a:r>
            <a:r>
              <a:rPr sz="1000" spc="25" dirty="0">
                <a:latin typeface="Microsoft Sans Serif"/>
                <a:cs typeface="Microsoft Sans Serif"/>
              </a:rPr>
              <a:t>pico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650 </a:t>
            </a:r>
            <a:r>
              <a:rPr sz="1000" spc="25" dirty="0">
                <a:latin typeface="Microsoft Sans Serif"/>
                <a:cs typeface="Microsoft Sans Serif"/>
              </a:rPr>
              <a:t>voltios,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ejemplo,</a:t>
            </a:r>
            <a:r>
              <a:rPr sz="1000" spc="-10" dirty="0">
                <a:latin typeface="Microsoft Sans Serif"/>
                <a:cs typeface="Microsoft Sans Serif"/>
              </a:rPr>
              <a:t> es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414,05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voltios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(650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x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0,637).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1" y="3575050"/>
            <a:ext cx="102171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>
                <a:latin typeface="Arial"/>
                <a:cs typeface="Arial"/>
              </a:rPr>
              <a:t>valor</a:t>
            </a:r>
            <a:r>
              <a:rPr sz="1150" b="1" spc="-7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efectivo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0" y="3564164"/>
            <a:ext cx="4201160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20" dirty="0">
                <a:latin typeface="Microsoft Sans Serif"/>
                <a:cs typeface="Microsoft Sans Serif"/>
              </a:rPr>
              <a:t>efectivo, </a:t>
            </a:r>
            <a:r>
              <a:rPr sz="1000" spc="45" dirty="0">
                <a:latin typeface="Microsoft Sans Serif"/>
                <a:cs typeface="Microsoft Sans Serif"/>
              </a:rPr>
              <a:t>también </a:t>
            </a:r>
            <a:r>
              <a:rPr sz="1000" spc="30" dirty="0">
                <a:latin typeface="Microsoft Sans Serif"/>
                <a:cs typeface="Microsoft Sans Serif"/>
              </a:rPr>
              <a:t>conocido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-50" dirty="0">
                <a:latin typeface="Microsoft Sans Serif"/>
                <a:cs typeface="Microsoft Sans Serif"/>
              </a:rPr>
              <a:t>RMS </a:t>
            </a:r>
            <a:r>
              <a:rPr sz="1000" spc="25" dirty="0">
                <a:latin typeface="Microsoft Sans Serif"/>
                <a:cs typeface="Microsoft Sans Serif"/>
              </a:rPr>
              <a:t>(root-mean-square),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55" dirty="0">
                <a:latin typeface="Microsoft Sans Serif"/>
                <a:cs typeface="Microsoft Sans Serif"/>
              </a:rPr>
              <a:t>método </a:t>
            </a:r>
            <a:r>
              <a:rPr sz="1000" spc="50" dirty="0">
                <a:latin typeface="Microsoft Sans Serif"/>
                <a:cs typeface="Microsoft Sans Serif"/>
              </a:rPr>
              <a:t>común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30" dirty="0">
                <a:latin typeface="Microsoft Sans Serif"/>
                <a:cs typeface="Microsoft Sans Serif"/>
              </a:rPr>
              <a:t>expresar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valor de </a:t>
            </a:r>
            <a:r>
              <a:rPr sz="1000" spc="-45" dirty="0">
                <a:latin typeface="Microsoft Sans Serif"/>
                <a:cs typeface="Microsoft Sans Serif"/>
              </a:rPr>
              <a:t>AC. El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25" dirty="0">
                <a:latin typeface="Microsoft Sans Serif"/>
                <a:cs typeface="Microsoft Sans Serif"/>
              </a:rPr>
              <a:t>efectivo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60" dirty="0">
                <a:latin typeface="Microsoft Sans Serif"/>
                <a:cs typeface="Microsoft Sans Serif"/>
              </a:rPr>
              <a:t>AC </a:t>
            </a:r>
            <a:r>
              <a:rPr sz="1000" spc="-26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35" dirty="0">
                <a:latin typeface="Microsoft Sans Serif"/>
                <a:cs typeface="Microsoft Sans Serif"/>
              </a:rPr>
              <a:t>define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45" dirty="0">
                <a:latin typeface="Microsoft Sans Serif"/>
                <a:cs typeface="Microsoft Sans Serif"/>
              </a:rPr>
              <a:t>términos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0" dirty="0">
                <a:latin typeface="Microsoft Sans Serif"/>
                <a:cs typeface="Microsoft Sans Serif"/>
              </a:rPr>
              <a:t>efecto de </a:t>
            </a:r>
            <a:r>
              <a:rPr sz="1000" spc="35" dirty="0">
                <a:latin typeface="Microsoft Sans Serif"/>
                <a:cs typeface="Microsoft Sans Serif"/>
              </a:rPr>
              <a:t>calentamiento </a:t>
            </a:r>
            <a:r>
              <a:rPr sz="1000" spc="30" dirty="0">
                <a:latin typeface="Microsoft Sans Serif"/>
                <a:cs typeface="Microsoft Sans Serif"/>
              </a:rPr>
              <a:t>equivalente en </a:t>
            </a:r>
            <a:r>
              <a:rPr sz="1000" spc="35" dirty="0">
                <a:latin typeface="Microsoft Sans Serif"/>
                <a:cs typeface="Microsoft Sans Serif"/>
              </a:rPr>
              <a:t> comparación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35" dirty="0">
                <a:latin typeface="Microsoft Sans Serif"/>
                <a:cs typeface="Microsoft Sans Serif"/>
              </a:rPr>
              <a:t>DC.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amperio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RMS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corriente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fluye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través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resistencia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producirá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calor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mismo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65" dirty="0">
                <a:latin typeface="Microsoft Sans Serif"/>
                <a:cs typeface="Microsoft Sans Serif"/>
              </a:rPr>
              <a:t>ritmo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amperio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-65" dirty="0">
                <a:latin typeface="Microsoft Sans Serif"/>
                <a:cs typeface="Microsoft Sans Serif"/>
              </a:rPr>
              <a:t>CC.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efectivo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0,707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veces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pico.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efectivo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pico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650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voltios,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por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460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voltios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(650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x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0,707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=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459,55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voltios).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2886076"/>
            <a:ext cx="3533775" cy="15716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84825" y="530226"/>
            <a:ext cx="88773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5" dirty="0">
                <a:latin typeface="Arial"/>
                <a:cs typeface="Arial"/>
              </a:rPr>
              <a:t>Cargas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900" b="1" spc="20" dirty="0">
                <a:latin typeface="Arial"/>
                <a:cs typeface="Arial"/>
              </a:rPr>
              <a:t>lineales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5" y="485351"/>
            <a:ext cx="4325620" cy="166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700"/>
              </a:lnSpc>
              <a:spcBef>
                <a:spcPts val="100"/>
              </a:spcBef>
            </a:pPr>
            <a:r>
              <a:rPr sz="900" spc="-60" dirty="0">
                <a:latin typeface="Microsoft Sans Serif"/>
                <a:cs typeface="Microsoft Sans Serif"/>
              </a:rPr>
              <a:t>Es </a:t>
            </a:r>
            <a:r>
              <a:rPr sz="900" spc="50" dirty="0">
                <a:latin typeface="Microsoft Sans Serif"/>
                <a:cs typeface="Microsoft Sans Serif"/>
              </a:rPr>
              <a:t>importante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55" dirty="0">
                <a:latin typeface="Microsoft Sans Serif"/>
                <a:cs typeface="Microsoft Sans Serif"/>
              </a:rPr>
              <a:t>punto </a:t>
            </a:r>
            <a:r>
              <a:rPr sz="900" spc="30" dirty="0">
                <a:latin typeface="Microsoft Sans Serif"/>
                <a:cs typeface="Microsoft Sans Serif"/>
              </a:rPr>
              <a:t>discutir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5" dirty="0">
                <a:latin typeface="Microsoft Sans Serif"/>
                <a:cs typeface="Microsoft Sans Serif"/>
              </a:rPr>
              <a:t>diferencias </a:t>
            </a:r>
            <a:r>
              <a:rPr sz="900" spc="40" dirty="0">
                <a:latin typeface="Microsoft Sans Serif"/>
                <a:cs typeface="Microsoft Sans Serif"/>
              </a:rPr>
              <a:t>entre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carga lineal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lineal. </a:t>
            </a:r>
            <a:r>
              <a:rPr sz="900" spc="20" dirty="0">
                <a:latin typeface="Microsoft Sans Serif"/>
                <a:cs typeface="Microsoft Sans Serif"/>
              </a:rPr>
              <a:t>Una carga lineal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0" dirty="0">
                <a:latin typeface="Microsoft Sans Serif"/>
                <a:cs typeface="Microsoft Sans Serif"/>
              </a:rPr>
              <a:t>cualquier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latin typeface="Microsoft Sans Serif"/>
                <a:cs typeface="Microsoft Sans Serif"/>
              </a:rPr>
              <a:t> aumentan o </a:t>
            </a:r>
            <a:r>
              <a:rPr sz="900" spc="35" dirty="0">
                <a:latin typeface="Microsoft Sans Serif"/>
                <a:cs typeface="Microsoft Sans Serif"/>
              </a:rPr>
              <a:t>disminuyen proporcionalmente.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corriente pueden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desfasados</a:t>
            </a:r>
            <a:r>
              <a:rPr sz="900" spc="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lineal,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pero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formas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onda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sinusoidales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30" dirty="0">
                <a:latin typeface="Microsoft Sans Serif"/>
                <a:cs typeface="Microsoft Sans Serif"/>
              </a:rPr>
              <a:t> proporcionadas. </a:t>
            </a: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motores,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30" dirty="0">
                <a:latin typeface="Microsoft Sans Serif"/>
                <a:cs typeface="Microsoft Sans Serif"/>
              </a:rPr>
              <a:t> elementos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calefacción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resistivos,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luces </a:t>
            </a:r>
            <a:r>
              <a:rPr sz="900" spc="15" dirty="0">
                <a:latin typeface="Microsoft Sans Serif"/>
                <a:cs typeface="Microsoft Sans Serif"/>
              </a:rPr>
              <a:t>incandescentes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los relés </a:t>
            </a:r>
            <a:r>
              <a:rPr sz="900" spc="25" dirty="0">
                <a:latin typeface="Microsoft Sans Serif"/>
                <a:cs typeface="Microsoft Sans Serif"/>
              </a:rPr>
              <a:t>son ejemplos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cargas </a:t>
            </a:r>
            <a:r>
              <a:rPr sz="900" spc="10" dirty="0">
                <a:latin typeface="Microsoft Sans Serif"/>
                <a:cs typeface="Microsoft Sans Serif"/>
              </a:rPr>
              <a:t>lineales. </a:t>
            </a: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cargas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lineales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15" dirty="0">
                <a:latin typeface="Microsoft Sans Serif"/>
                <a:cs typeface="Microsoft Sans Serif"/>
              </a:rPr>
              <a:t>causar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problema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distribución </a:t>
            </a:r>
            <a:r>
              <a:rPr sz="900" dirty="0">
                <a:latin typeface="Microsoft Sans Serif"/>
                <a:cs typeface="Microsoft Sans Serif"/>
              </a:rPr>
              <a:t>si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sobredimensionadas para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distribución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35" dirty="0">
                <a:latin typeface="Microsoft Sans Serif"/>
                <a:cs typeface="Microsoft Sans Serif"/>
              </a:rPr>
              <a:t>funcionan </a:t>
            </a:r>
            <a:r>
              <a:rPr sz="900" spc="25" dirty="0">
                <a:latin typeface="Microsoft Sans Serif"/>
                <a:cs typeface="Microsoft Sans Serif"/>
              </a:rPr>
              <a:t>mal. </a:t>
            </a:r>
            <a:r>
              <a:rPr sz="900" spc="35" dirty="0">
                <a:latin typeface="Microsoft Sans Serif"/>
                <a:cs typeface="Microsoft Sans Serif"/>
              </a:rPr>
              <a:t>No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causan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distorsión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armónica,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0" dirty="0">
                <a:latin typeface="Microsoft Sans Serif"/>
                <a:cs typeface="Microsoft Sans Serif"/>
              </a:rPr>
              <a:t>discutirá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adelante.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5" y="4965700"/>
            <a:ext cx="11785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Cargas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no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lineales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5" y="4932679"/>
            <a:ext cx="42926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latin typeface="Microsoft Sans Serif"/>
                <a:cs typeface="Microsoft Sans Serif"/>
              </a:rPr>
              <a:t>Cuando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30" dirty="0">
                <a:latin typeface="Microsoft Sans Serif"/>
                <a:cs typeface="Microsoft Sans Serif"/>
              </a:rPr>
              <a:t>instantánea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5" dirty="0">
                <a:latin typeface="Microsoft Sans Serif"/>
                <a:cs typeface="Microsoft Sans Serif"/>
              </a:rPr>
              <a:t>proporcional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latin typeface="Microsoft Sans Serif"/>
                <a:cs typeface="Microsoft Sans Serif"/>
              </a:rPr>
              <a:t> instantáneo,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considera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15" dirty="0">
                <a:latin typeface="Microsoft Sans Serif"/>
                <a:cs typeface="Microsoft Sans Serif"/>
              </a:rPr>
              <a:t>lineal. </a:t>
            </a: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30" dirty="0">
                <a:latin typeface="Microsoft Sans Serif"/>
                <a:cs typeface="Microsoft Sans Serif"/>
              </a:rPr>
              <a:t>computadoras,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televisión,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PLC,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iluminación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balastos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variadores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velocidad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ejemplos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cargas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lineales.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cargas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lineales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causar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distorsión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armónica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fuente </a:t>
            </a:r>
            <a:r>
              <a:rPr sz="900" spc="30" dirty="0">
                <a:latin typeface="Microsoft Sans Serif"/>
                <a:cs typeface="Microsoft Sans Serif"/>
              </a:rPr>
              <a:t>de alimentación.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armónicos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discutirán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adelante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curso.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2343150"/>
            <a:ext cx="4162425" cy="17145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64487" y="5929313"/>
          <a:ext cx="2914650" cy="1485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7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Para</a:t>
                      </a:r>
                      <a:r>
                        <a:rPr sz="7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convertir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7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Multiplicar</a:t>
                      </a:r>
                      <a:r>
                        <a:rPr sz="7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40335">
                        <a:lnSpc>
                          <a:spcPts val="1095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latin typeface="Microsoft Sans Serif"/>
                          <a:cs typeface="Microsoft Sans Serif"/>
                        </a:rPr>
                        <a:t>Pico</a:t>
                      </a:r>
                      <a:r>
                        <a:rPr sz="9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pico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9410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Cima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59410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Cima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ts val="1095"/>
                        </a:lnSpc>
                        <a:spcBef>
                          <a:spcPts val="80"/>
                        </a:spcBef>
                      </a:pPr>
                      <a:r>
                        <a:rPr sz="950" spc="-5" dirty="0">
                          <a:latin typeface="Microsoft Sans Serif"/>
                          <a:cs typeface="Microsoft Sans Serif"/>
                        </a:rPr>
                        <a:t>Pico</a:t>
                      </a:r>
                      <a:r>
                        <a:rPr sz="9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pico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59410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Cima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RMS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0.707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59410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Cima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ts val="894"/>
                        </a:lnSpc>
                        <a:spcBef>
                          <a:spcPts val="280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Promedio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0.637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RMS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9410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Cima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1.414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RMS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ts val="894"/>
                        </a:lnSpc>
                        <a:spcBef>
                          <a:spcPts val="280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Promedio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64160">
                        <a:lnSpc>
                          <a:spcPts val="894"/>
                        </a:lnSpc>
                        <a:spcBef>
                          <a:spcPts val="280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Promedio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9410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Cima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1.567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64160">
                        <a:lnSpc>
                          <a:spcPts val="894"/>
                        </a:lnSpc>
                        <a:spcBef>
                          <a:spcPts val="280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Promedio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RMS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5" dirty="0">
                          <a:latin typeface="Microsoft Sans Serif"/>
                          <a:cs typeface="Microsoft Sans Serif"/>
                        </a:rPr>
                        <a:t>1.111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765801" y="536576"/>
            <a:ext cx="8909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5" dirty="0">
                <a:latin typeface="Arial"/>
                <a:cs typeface="Arial"/>
              </a:rPr>
              <a:t>Factor</a:t>
            </a:r>
            <a:r>
              <a:rPr sz="850" b="1" spc="-5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5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cresta</a:t>
            </a:r>
            <a:endParaRPr sz="8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0" y="485049"/>
            <a:ext cx="4345940" cy="1301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9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cresta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término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describir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relación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entre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valor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máximo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0" dirty="0">
                <a:latin typeface="Microsoft Sans Serif"/>
                <a:cs typeface="Microsoft Sans Serif"/>
              </a:rPr>
              <a:t>valor </a:t>
            </a:r>
            <a:r>
              <a:rPr sz="900" spc="25" dirty="0">
                <a:latin typeface="Microsoft Sans Serif"/>
                <a:cs typeface="Microsoft Sans Serif"/>
              </a:rPr>
              <a:t>efectivo </a:t>
            </a:r>
            <a:r>
              <a:rPr sz="900" spc="-35" dirty="0">
                <a:latin typeface="Microsoft Sans Serif"/>
                <a:cs typeface="Microsoft Sans Serif"/>
              </a:rPr>
              <a:t>(RMS). </a:t>
            </a:r>
            <a:r>
              <a:rPr sz="900" spc="20" dirty="0">
                <a:latin typeface="Microsoft Sans Serif"/>
                <a:cs typeface="Microsoft Sans Serif"/>
              </a:rPr>
              <a:t>Una </a:t>
            </a:r>
            <a:r>
              <a:rPr sz="900" spc="50" dirty="0">
                <a:latin typeface="Microsoft Sans Serif"/>
                <a:cs typeface="Microsoft Sans Serif"/>
              </a:rPr>
              <a:t>forma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onda </a:t>
            </a:r>
            <a:r>
              <a:rPr sz="900" spc="25" dirty="0">
                <a:latin typeface="Microsoft Sans Serif"/>
                <a:cs typeface="Microsoft Sans Serif"/>
              </a:rPr>
              <a:t>sinusoidal </a:t>
            </a:r>
            <a:r>
              <a:rPr sz="900" spc="45" dirty="0">
                <a:latin typeface="Microsoft Sans Serif"/>
                <a:cs typeface="Microsoft Sans Serif"/>
              </a:rPr>
              <a:t>pura </a:t>
            </a:r>
            <a:r>
              <a:rPr sz="900" spc="30" dirty="0">
                <a:latin typeface="Microsoft Sans Serif"/>
                <a:cs typeface="Microsoft Sans Serif"/>
              </a:rPr>
              <a:t>tiene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cresta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1,41.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cresta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distinto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1,41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indica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distorsión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50" dirty="0">
                <a:latin typeface="Microsoft Sans Serif"/>
                <a:cs typeface="Microsoft Sans Serif"/>
              </a:rPr>
              <a:t>forma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onda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40" dirty="0">
                <a:latin typeface="Microsoft Sans Serif"/>
                <a:cs typeface="Microsoft Sans Serif"/>
              </a:rPr>
              <a:t>CA. El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cresta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40" dirty="0">
                <a:latin typeface="Microsoft Sans Serif"/>
                <a:cs typeface="Microsoft Sans Serif"/>
              </a:rPr>
              <a:t>mayor o </a:t>
            </a:r>
            <a:r>
              <a:rPr sz="900" spc="50" dirty="0">
                <a:latin typeface="Microsoft Sans Serif"/>
                <a:cs typeface="Microsoft Sans Serif"/>
              </a:rPr>
              <a:t>menor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5" dirty="0">
                <a:latin typeface="Microsoft Sans Serif"/>
                <a:cs typeface="Microsoft Sans Serif"/>
              </a:rPr>
              <a:t>1,41,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dependiendo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distorsión.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picos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20" dirty="0">
                <a:latin typeface="Microsoft Sans Serif"/>
                <a:cs typeface="Microsoft Sans Serif"/>
              </a:rPr>
              <a:t>altos,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hacer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cresta </a:t>
            </a:r>
            <a:r>
              <a:rPr sz="900" spc="-5" dirty="0">
                <a:latin typeface="Microsoft Sans Serif"/>
                <a:cs typeface="Microsoft Sans Serif"/>
              </a:rPr>
              <a:t>sea </a:t>
            </a:r>
            <a:r>
              <a:rPr sz="900" spc="25" dirty="0">
                <a:latin typeface="Microsoft Sans Serif"/>
                <a:cs typeface="Microsoft Sans Serif"/>
              </a:rPr>
              <a:t>más alto.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medición </a:t>
            </a:r>
            <a:r>
              <a:rPr sz="900" spc="25" dirty="0">
                <a:latin typeface="Microsoft Sans Serif"/>
                <a:cs typeface="Microsoft Sans Serif"/>
              </a:rPr>
              <a:t>del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cresta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útil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determinar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pureza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onda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sinusoidal.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1" y="4591050"/>
            <a:ext cx="12261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latin typeface="Arial"/>
                <a:cs typeface="Arial"/>
              </a:rPr>
              <a:t>Tabla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25" dirty="0">
                <a:latin typeface="Arial"/>
                <a:cs typeface="Arial"/>
              </a:rPr>
              <a:t>de</a:t>
            </a:r>
            <a:r>
              <a:rPr sz="950" b="1" spc="-40" dirty="0">
                <a:latin typeface="Arial"/>
                <a:cs typeface="Arial"/>
              </a:rPr>
              <a:t> </a:t>
            </a:r>
            <a:r>
              <a:rPr sz="950" b="1" spc="10" dirty="0">
                <a:latin typeface="Arial"/>
                <a:cs typeface="Arial"/>
              </a:rPr>
              <a:t>conversión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1" y="4554220"/>
            <a:ext cx="408812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20" dirty="0">
                <a:latin typeface="Microsoft Sans Serif"/>
                <a:cs typeface="Microsoft Sans Serif"/>
              </a:rPr>
              <a:t>Cuando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utilizan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diferentes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tipos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equipos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prueba,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ser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necesario </a:t>
            </a:r>
            <a:r>
              <a:rPr sz="1000" spc="40" dirty="0">
                <a:latin typeface="Microsoft Sans Serif"/>
                <a:cs typeface="Microsoft Sans Serif"/>
              </a:rPr>
              <a:t>convertir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0" dirty="0">
                <a:latin typeface="Microsoft Sans Serif"/>
                <a:cs typeface="Microsoft Sans Serif"/>
              </a:rPr>
              <a:t>valor de </a:t>
            </a:r>
            <a:r>
              <a:rPr sz="1000" spc="-60" dirty="0">
                <a:latin typeface="Microsoft Sans Serif"/>
                <a:cs typeface="Microsoft Sans Serif"/>
              </a:rPr>
              <a:t>CA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50" dirty="0">
                <a:latin typeface="Microsoft Sans Serif"/>
                <a:cs typeface="Microsoft Sans Serif"/>
              </a:rPr>
              <a:t>otro. </a:t>
            </a:r>
            <a:r>
              <a:rPr sz="1000" spc="35" dirty="0">
                <a:latin typeface="Microsoft Sans Serif"/>
                <a:cs typeface="Microsoft Sans Serif"/>
              </a:rPr>
              <a:t>Un </a:t>
            </a:r>
            <a:r>
              <a:rPr sz="1000" spc="45" dirty="0">
                <a:latin typeface="Microsoft Sans Serif"/>
                <a:cs typeface="Microsoft Sans Serif"/>
              </a:rPr>
              <a:t>voltímetro, </a:t>
            </a:r>
            <a:r>
              <a:rPr sz="1000" spc="60" dirty="0">
                <a:latin typeface="Microsoft Sans Serif"/>
                <a:cs typeface="Microsoft Sans Serif"/>
              </a:rPr>
              <a:t>por 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ejemplo, </a:t>
            </a:r>
            <a:r>
              <a:rPr sz="1000" spc="35" dirty="0">
                <a:latin typeface="Microsoft Sans Serif"/>
                <a:cs typeface="Microsoft Sans Serif"/>
              </a:rPr>
              <a:t>puede </a:t>
            </a:r>
            <a:r>
              <a:rPr sz="1000" spc="25" dirty="0">
                <a:latin typeface="Microsoft Sans Serif"/>
                <a:cs typeface="Microsoft Sans Serif"/>
              </a:rPr>
              <a:t>calibrarse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30" dirty="0">
                <a:latin typeface="Microsoft Sans Serif"/>
                <a:cs typeface="Microsoft Sans Serif"/>
              </a:rPr>
              <a:t>leer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30" dirty="0">
                <a:latin typeface="Microsoft Sans Serif"/>
                <a:cs typeface="Microsoft Sans Serif"/>
              </a:rPr>
              <a:t>valor </a:t>
            </a:r>
            <a:r>
              <a:rPr sz="1000" spc="-50" dirty="0">
                <a:latin typeface="Microsoft Sans Serif"/>
                <a:cs typeface="Microsoft Sans Serif"/>
              </a:rPr>
              <a:t>RMS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25" dirty="0">
                <a:latin typeface="Microsoft Sans Serif"/>
                <a:cs typeface="Microsoft Sans Serif"/>
              </a:rPr>
              <a:t>voltaje. </a:t>
            </a:r>
            <a:r>
              <a:rPr sz="1000" spc="-3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20" dirty="0">
                <a:latin typeface="Microsoft Sans Serif"/>
                <a:cs typeface="Microsoft Sans Serif"/>
              </a:rPr>
              <a:t> efectos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diseño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circuitos,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aislamiento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conductor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debe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diseñarse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soportar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máximo,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5" dirty="0">
                <a:latin typeface="Microsoft Sans Serif"/>
                <a:cs typeface="Microsoft Sans Serif"/>
              </a:rPr>
              <a:t>no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solo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valor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efectivo.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45412" y="3090863"/>
          <a:ext cx="4248150" cy="3533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5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Término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222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Condición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950" b="1" spc="30" dirty="0"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R="1968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800" b="1" spc="10" dirty="0">
                          <a:latin typeface="Arial"/>
                          <a:cs typeface="Arial"/>
                        </a:rPr>
                        <a:t>Fluctuaciones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180975">
                        <a:lnSpc>
                          <a:spcPct val="132800"/>
                        </a:lnSpc>
                        <a:spcBef>
                          <a:spcPts val="365"/>
                        </a:spcBef>
                      </a:pP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Aumento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disminución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normal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5" dirty="0">
                          <a:latin typeface="Microsoft Sans Serif"/>
                          <a:cs typeface="Microsoft Sans Serif"/>
                        </a:rPr>
                        <a:t>dentro </a:t>
                      </a:r>
                      <a:r>
                        <a:rPr sz="800" spc="-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tolerancia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nominal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normal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equipo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electrónico.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6034" marR="83185">
                        <a:lnSpc>
                          <a:spcPct val="132800"/>
                        </a:lnSpc>
                      </a:pP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Suelen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ser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duración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no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afectan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rendimiento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800" spc="-1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equipo.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3683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650" b="1" spc="5" dirty="0">
                          <a:latin typeface="Arial"/>
                          <a:cs typeface="Arial"/>
                        </a:rPr>
                        <a:t>Caída</a:t>
                      </a:r>
                      <a:r>
                        <a:rPr sz="6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5" dirty="0">
                          <a:latin typeface="Arial"/>
                          <a:cs typeface="Arial"/>
                        </a:rPr>
                        <a:t>tensión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41275">
                        <a:lnSpc>
                          <a:spcPct val="141700"/>
                        </a:lnSpc>
                        <a:spcBef>
                          <a:spcPts val="355"/>
                        </a:spcBef>
                      </a:pP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Disminución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fuera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tolerancia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nominal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normal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equipo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electrónico.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Puede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provocar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apagado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equipo.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Generalmente,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dos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duración.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</a:pPr>
                      <a:r>
                        <a:rPr sz="650" b="1" spc="25" dirty="0">
                          <a:latin typeface="Arial"/>
                          <a:cs typeface="Arial"/>
                        </a:rPr>
                        <a:t>Aumento</a:t>
                      </a:r>
                      <a:r>
                        <a:rPr sz="6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20" dirty="0">
                          <a:latin typeface="Arial"/>
                          <a:cs typeface="Arial"/>
                        </a:rPr>
                        <a:t>voltaje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200025">
                        <a:lnSpc>
                          <a:spcPct val="132800"/>
                        </a:lnSpc>
                        <a:spcBef>
                          <a:spcPts val="215"/>
                        </a:spcBef>
                      </a:pP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Aumento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fuera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tolerancia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nominal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latin typeface="Microsoft Sans Serif"/>
                          <a:cs typeface="Microsoft Sans Serif"/>
                        </a:rPr>
                        <a:t>normal </a:t>
                      </a:r>
                      <a:r>
                        <a:rPr sz="800" spc="-19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equipo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electrónico. </a:t>
                      </a:r>
                      <a:r>
                        <a:rPr sz="800" spc="10" dirty="0">
                          <a:latin typeface="Microsoft Sans Serif"/>
                          <a:cs typeface="Microsoft Sans Serif"/>
                        </a:rPr>
                        <a:t>Puede causar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fallas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equipo.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Generalmente,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dos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segundos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menos</a:t>
                      </a:r>
                      <a:r>
                        <a:rPr sz="8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duración.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890" algn="ctr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75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largo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plazo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R="29209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950" b="1" spc="20" dirty="0">
                          <a:latin typeface="Arial"/>
                          <a:cs typeface="Arial"/>
                        </a:rPr>
                        <a:t>Bajo/Sobrevoltaje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30480">
                        <a:lnSpc>
                          <a:spcPct val="141700"/>
                        </a:lnSpc>
                        <a:spcBef>
                          <a:spcPts val="355"/>
                        </a:spcBef>
                      </a:pP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Disminución/aumento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voltaje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fuera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tolerancia</a:t>
                      </a: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nominal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latin typeface="Microsoft Sans Serif"/>
                          <a:cs typeface="Microsoft Sans Serif"/>
                        </a:rPr>
                        <a:t>normal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equipo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electrónico.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Puede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afectar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negativamente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equipo.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Dura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más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unos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pocos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segundos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duración.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64135" marR="109855" indent="38100">
                        <a:lnSpc>
                          <a:spcPct val="151800"/>
                        </a:lnSpc>
                        <a:spcBef>
                          <a:spcPts val="120"/>
                        </a:spcBef>
                      </a:pPr>
                      <a:r>
                        <a:rPr sz="700" b="1" spc="20" dirty="0">
                          <a:latin typeface="Arial"/>
                          <a:cs typeface="Arial"/>
                        </a:rPr>
                        <a:t>Interrupción/Sostenida </a:t>
                      </a:r>
                      <a:r>
                        <a:rPr sz="700" b="1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30" dirty="0">
                          <a:latin typeface="Arial"/>
                          <a:cs typeface="Arial"/>
                        </a:rPr>
                        <a:t>Interrupción</a:t>
                      </a:r>
                      <a:r>
                        <a:rPr sz="7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2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25" dirty="0">
                          <a:latin typeface="Arial"/>
                          <a:cs typeface="Arial"/>
                        </a:rPr>
                        <a:t>energía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565785">
                        <a:lnSpc>
                          <a:spcPct val="151800"/>
                        </a:lnSpc>
                        <a:spcBef>
                          <a:spcPts val="120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Pérdida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total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potencia.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Puede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40" dirty="0">
                          <a:latin typeface="Microsoft Sans Serif"/>
                          <a:cs typeface="Microsoft Sans Serif"/>
                        </a:rPr>
                        <a:t>durar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unos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pocos </a:t>
                      </a:r>
                      <a:r>
                        <a:rPr sz="7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milisegundos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hasta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varias</a:t>
                      </a:r>
                      <a:r>
                        <a:rPr sz="7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horas.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775576" y="517525"/>
            <a:ext cx="29127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30" dirty="0">
                <a:latin typeface="Microsoft Sans Serif"/>
                <a:cs typeface="Microsoft Sans Serif"/>
              </a:rPr>
              <a:t>Cambios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55" dirty="0">
                <a:latin typeface="Microsoft Sans Serif"/>
                <a:cs typeface="Microsoft Sans Serif"/>
              </a:rPr>
              <a:t>en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voltaje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y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65" dirty="0">
                <a:latin typeface="Microsoft Sans Serif"/>
                <a:cs typeface="Microsoft Sans Serif"/>
              </a:rPr>
              <a:t>corriente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1921033"/>
            <a:ext cx="4139565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500"/>
              </a:lnSpc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Incluso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mejores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sistemas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distribución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están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sujetos</a:t>
            </a:r>
            <a:r>
              <a:rPr sz="850" dirty="0">
                <a:latin typeface="Microsoft Sans Serif"/>
                <a:cs typeface="Microsoft Sans Serif"/>
              </a:rPr>
              <a:t> a </a:t>
            </a:r>
            <a:r>
              <a:rPr sz="850" spc="20" dirty="0">
                <a:latin typeface="Microsoft Sans Serif"/>
                <a:cs typeface="Microsoft Sans Serif"/>
              </a:rPr>
              <a:t>cambios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voltaje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20" dirty="0"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5" dirty="0">
                <a:latin typeface="Microsoft Sans Serif"/>
                <a:cs typeface="Microsoft Sans Serif"/>
              </a:rPr>
              <a:t>vez </a:t>
            </a:r>
            <a:r>
              <a:rPr sz="850" spc="25" dirty="0">
                <a:latin typeface="Microsoft Sans Serif"/>
                <a:cs typeface="Microsoft Sans Serif"/>
              </a:rPr>
              <a:t>en cuando.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siguientes </a:t>
            </a:r>
            <a:r>
              <a:rPr sz="850" spc="40" dirty="0">
                <a:latin typeface="Microsoft Sans Serif"/>
                <a:cs typeface="Microsoft Sans Serif"/>
              </a:rPr>
              <a:t>términos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industria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usar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25" dirty="0">
                <a:latin typeface="Microsoft Sans Serif"/>
                <a:cs typeface="Microsoft Sans Serif"/>
              </a:rPr>
              <a:t>describir </a:t>
            </a:r>
            <a:r>
              <a:rPr sz="850" spc="20" dirty="0">
                <a:latin typeface="Microsoft Sans Serif"/>
                <a:cs typeface="Microsoft Sans Serif"/>
              </a:rPr>
              <a:t>condiciones </a:t>
            </a:r>
            <a:r>
              <a:rPr sz="850" spc="25" dirty="0">
                <a:latin typeface="Microsoft Sans Serif"/>
                <a:cs typeface="Microsoft Sans Serif"/>
              </a:rPr>
              <a:t>de voltaje </a:t>
            </a:r>
            <a:r>
              <a:rPr sz="850" spc="10" dirty="0">
                <a:latin typeface="Microsoft Sans Serif"/>
                <a:cs typeface="Microsoft Sans Serif"/>
              </a:rPr>
              <a:t>dadas.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0" dirty="0">
                <a:latin typeface="Microsoft Sans Serif"/>
                <a:cs typeface="Microsoft Sans Serif"/>
              </a:rPr>
              <a:t>cambios </a:t>
            </a:r>
            <a:r>
              <a:rPr sz="850" spc="25" dirty="0">
                <a:latin typeface="Microsoft Sans Serif"/>
                <a:cs typeface="Microsoft Sans Serif"/>
              </a:rPr>
              <a:t>de voltaje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variar </a:t>
            </a:r>
            <a:r>
              <a:rPr sz="850" spc="15" dirty="0">
                <a:latin typeface="Microsoft Sans Serif"/>
                <a:cs typeface="Microsoft Sans Serif"/>
              </a:rPr>
              <a:t>desde </a:t>
            </a:r>
            <a:r>
              <a:rPr sz="850" spc="25" dirty="0">
                <a:latin typeface="Microsoft Sans Serif"/>
                <a:cs typeface="Microsoft Sans Serif"/>
              </a:rPr>
              <a:t>pequeñas fluctuaciones de voltaje de </a:t>
            </a:r>
            <a:r>
              <a:rPr sz="850" spc="30" dirty="0">
                <a:latin typeface="Microsoft Sans Serif"/>
                <a:cs typeface="Microsoft Sans Serif"/>
              </a:rPr>
              <a:t>corta duración </a:t>
            </a:r>
            <a:r>
              <a:rPr sz="850" spc="20" dirty="0">
                <a:latin typeface="Microsoft Sans Serif"/>
                <a:cs typeface="Microsoft Sans Serif"/>
              </a:rPr>
              <a:t>hasta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40" dirty="0">
                <a:latin typeface="Microsoft Sans Serif"/>
                <a:cs typeface="Microsoft Sans Serif"/>
              </a:rPr>
              <a:t> interrupción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completa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durante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período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tiempo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prolongado.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5" y="9553575"/>
            <a:ext cx="27686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latin typeface="Microsoft Sans Serif"/>
                <a:cs typeface="Microsoft Sans Serif"/>
              </a:rPr>
              <a:t>dieciséis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3086101"/>
            <a:ext cx="4114800" cy="18573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6324601"/>
            <a:ext cx="4105275" cy="27527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6550" y="484504"/>
            <a:ext cx="43027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40" dirty="0">
                <a:latin typeface="Microsoft Sans Serif"/>
                <a:cs typeface="Microsoft Sans Serif"/>
              </a:rPr>
              <a:t>producir </a:t>
            </a:r>
            <a:r>
              <a:rPr sz="900" spc="5" dirty="0">
                <a:latin typeface="Microsoft Sans Serif"/>
                <a:cs typeface="Microsoft Sans Serif"/>
              </a:rPr>
              <a:t>caídas y </a:t>
            </a:r>
            <a:r>
              <a:rPr sz="900" spc="25" dirty="0">
                <a:latin typeface="Microsoft Sans Serif"/>
                <a:cs typeface="Microsoft Sans Serif"/>
              </a:rPr>
              <a:t>subvoltaje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arrancan </a:t>
            </a:r>
            <a:r>
              <a:rPr sz="900" spc="15" dirty="0">
                <a:latin typeface="Microsoft Sans Serif"/>
                <a:cs typeface="Microsoft Sans Serif"/>
              </a:rPr>
              <a:t>cargas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alta </a:t>
            </a:r>
            <a:r>
              <a:rPr sz="900" spc="30" dirty="0">
                <a:latin typeface="Microsoft Sans Serif"/>
                <a:cs typeface="Microsoft Sans Serif"/>
              </a:rPr>
              <a:t> corriente,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motores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grandes.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bajo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también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ocurrir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empresa de energía </a:t>
            </a:r>
            <a:r>
              <a:rPr sz="900" spc="25" dirty="0">
                <a:latin typeface="Microsoft Sans Serif"/>
                <a:cs typeface="Microsoft Sans Serif"/>
              </a:rPr>
              <a:t>reduce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nivel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25" dirty="0">
                <a:latin typeface="Microsoft Sans Serif"/>
                <a:cs typeface="Microsoft Sans Serif"/>
              </a:rPr>
              <a:t>conservar </a:t>
            </a:r>
            <a:r>
              <a:rPr sz="900" spc="30" dirty="0">
                <a:latin typeface="Microsoft Sans Serif"/>
                <a:cs typeface="Microsoft Sans Serif"/>
              </a:rPr>
              <a:t>energía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durante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uso </a:t>
            </a:r>
            <a:r>
              <a:rPr sz="900" spc="35" dirty="0">
                <a:latin typeface="Microsoft Sans Serif"/>
                <a:cs typeface="Microsoft Sans Serif"/>
              </a:rPr>
              <a:t>máximo.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subtensión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0" dirty="0">
                <a:latin typeface="Microsoft Sans Serif"/>
                <a:cs typeface="Microsoft Sans Serif"/>
              </a:rPr>
              <a:t>causada </a:t>
            </a:r>
            <a:r>
              <a:rPr sz="900" spc="45" dirty="0">
                <a:latin typeface="Microsoft Sans Serif"/>
                <a:cs typeface="Microsoft Sans Serif"/>
              </a:rPr>
              <a:t>comúnmente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transformadores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sobrecargados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conductores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tamaño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inadecuado.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1" y="1759108"/>
            <a:ext cx="4336415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500"/>
              </a:lnSpc>
              <a:spcBef>
                <a:spcPts val="100"/>
              </a:spcBef>
            </a:pPr>
            <a:r>
              <a:rPr sz="850" spc="-5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40" dirty="0">
                <a:latin typeface="Microsoft Sans Serif"/>
                <a:cs typeface="Microsoft Sans Serif"/>
              </a:rPr>
              <a:t>producir </a:t>
            </a:r>
            <a:r>
              <a:rPr sz="850" spc="35" dirty="0">
                <a:latin typeface="Microsoft Sans Serif"/>
                <a:cs typeface="Microsoft Sans Serif"/>
              </a:rPr>
              <a:t>aumentos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sobretensiones </a:t>
            </a:r>
            <a:r>
              <a:rPr sz="850" spc="30" dirty="0">
                <a:latin typeface="Microsoft Sans Serif"/>
                <a:cs typeface="Microsoft Sans Serif"/>
              </a:rPr>
              <a:t>cuando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20" dirty="0">
                <a:latin typeface="Microsoft Sans Serif"/>
                <a:cs typeface="Microsoft Sans Serif"/>
              </a:rPr>
              <a:t>desconectan </a:t>
            </a:r>
            <a:r>
              <a:rPr sz="850" spc="15" dirty="0">
                <a:latin typeface="Microsoft Sans Serif"/>
                <a:cs typeface="Microsoft Sans Serif"/>
              </a:rPr>
              <a:t>cargas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alta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corriente,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cuando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apaga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maquinaria.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sobrevoltaje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ocurrir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cargas ubicadas </a:t>
            </a:r>
            <a:r>
              <a:rPr sz="850" spc="5" dirty="0">
                <a:latin typeface="Microsoft Sans Serif"/>
                <a:cs typeface="Microsoft Sans Serif"/>
              </a:rPr>
              <a:t>cerca </a:t>
            </a:r>
            <a:r>
              <a:rPr sz="850" spc="25" dirty="0">
                <a:latin typeface="Microsoft Sans Serif"/>
                <a:cs typeface="Microsoft Sans Serif"/>
              </a:rPr>
              <a:t>del comienzo 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0" dirty="0"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distribución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energía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tomas </a:t>
            </a:r>
            <a:r>
              <a:rPr sz="850" spc="25" dirty="0">
                <a:latin typeface="Microsoft Sans Serif"/>
                <a:cs typeface="Microsoft Sans Serif"/>
              </a:rPr>
              <a:t>de voltaje </a:t>
            </a:r>
            <a:r>
              <a:rPr sz="850" spc="30" dirty="0">
                <a:latin typeface="Microsoft Sans Serif"/>
                <a:cs typeface="Microsoft Sans Serif"/>
              </a:rPr>
              <a:t>configuradas </a:t>
            </a:r>
            <a:r>
              <a:rPr sz="850" spc="35" dirty="0">
                <a:latin typeface="Microsoft Sans Serif"/>
                <a:cs typeface="Microsoft Sans Serif"/>
              </a:rPr>
              <a:t>incorrectamente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secundario 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5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transformador.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1" y="5251545"/>
            <a:ext cx="1297305" cy="40640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150" b="1" spc="35" dirty="0">
                <a:latin typeface="Arial"/>
                <a:cs typeface="Arial"/>
              </a:rPr>
              <a:t>Voltaje</a:t>
            </a:r>
            <a:r>
              <a:rPr sz="1150" b="1" spc="-60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195"/>
              </a:spcBef>
            </a:pPr>
            <a:r>
              <a:rPr sz="1000" b="1" spc="20" dirty="0">
                <a:latin typeface="Arial"/>
                <a:cs typeface="Arial"/>
              </a:rPr>
              <a:t>Desequilibrio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35" dirty="0">
                <a:latin typeface="Arial"/>
                <a:cs typeface="Arial"/>
              </a:rPr>
              <a:t>actual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0" y="5266054"/>
            <a:ext cx="4041140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200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desequilibrio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40" dirty="0">
                <a:latin typeface="Microsoft Sans Serif"/>
                <a:cs typeface="Microsoft Sans Serif"/>
              </a:rPr>
              <a:t>ocurre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voltajes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0" dirty="0">
                <a:latin typeface="Microsoft Sans Serif"/>
                <a:cs typeface="Microsoft Sans Serif"/>
              </a:rPr>
              <a:t>fase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sistema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trifásico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iguales.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posible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causa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desequilibrio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tensión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distribución </a:t>
            </a:r>
            <a:r>
              <a:rPr sz="950" spc="25" dirty="0">
                <a:latin typeface="Microsoft Sans Serif"/>
                <a:cs typeface="Microsoft Sans Serif"/>
              </a:rPr>
              <a:t>desigual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15" dirty="0">
                <a:latin typeface="Microsoft Sans Serif"/>
                <a:cs typeface="Microsoft Sans Serif"/>
              </a:rPr>
              <a:t>cargas </a:t>
            </a:r>
            <a:r>
              <a:rPr sz="950" spc="20" dirty="0">
                <a:latin typeface="Microsoft Sans Serif"/>
                <a:cs typeface="Microsoft Sans Serif"/>
              </a:rPr>
              <a:t>monofásicas.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siguiente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ilustración,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cargas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30" dirty="0">
                <a:latin typeface="Microsoft Sans Serif"/>
                <a:cs typeface="Microsoft Sans Serif"/>
              </a:rPr>
              <a:t>dividen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igual.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2266950"/>
            <a:ext cx="4114800" cy="28003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6943725"/>
            <a:ext cx="1419225" cy="13525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75575" y="483779"/>
            <a:ext cx="4295140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8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esta </a:t>
            </a:r>
            <a:r>
              <a:rPr sz="850" spc="25" dirty="0">
                <a:latin typeface="Microsoft Sans Serif"/>
                <a:cs typeface="Microsoft Sans Serif"/>
              </a:rPr>
              <a:t>ilustración, </a:t>
            </a:r>
            <a:r>
              <a:rPr sz="850" spc="20" dirty="0">
                <a:latin typeface="Microsoft Sans Serif"/>
                <a:cs typeface="Microsoft Sans Serif"/>
              </a:rPr>
              <a:t>sin </a:t>
            </a:r>
            <a:r>
              <a:rPr sz="850" spc="35" dirty="0">
                <a:latin typeface="Microsoft Sans Serif"/>
                <a:cs typeface="Microsoft Sans Serif"/>
              </a:rPr>
              <a:t>embargo,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15" dirty="0">
                <a:latin typeface="Microsoft Sans Serif"/>
                <a:cs typeface="Microsoft Sans Serif"/>
              </a:rPr>
              <a:t>cargas </a:t>
            </a:r>
            <a:r>
              <a:rPr sz="850" spc="20" dirty="0">
                <a:latin typeface="Microsoft Sans Serif"/>
                <a:cs typeface="Microsoft Sans Serif"/>
              </a:rPr>
              <a:t>están divididas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manera </a:t>
            </a:r>
            <a:r>
              <a:rPr sz="850" spc="20" dirty="0">
                <a:latin typeface="Microsoft Sans Serif"/>
                <a:cs typeface="Microsoft Sans Serif"/>
              </a:rPr>
              <a:t>desigual. </a:t>
            </a:r>
            <a:r>
              <a:rPr sz="850" spc="30" dirty="0">
                <a:latin typeface="Microsoft Sans Serif"/>
                <a:cs typeface="Microsoft Sans Serif"/>
              </a:rPr>
              <a:t>Un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gran </a:t>
            </a:r>
            <a:r>
              <a:rPr sz="850" spc="50" dirty="0">
                <a:latin typeface="Microsoft Sans Serif"/>
                <a:cs typeface="Microsoft Sans Serif"/>
              </a:rPr>
              <a:t>número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cargas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iluminación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30" dirty="0">
                <a:latin typeface="Microsoft Sans Serif"/>
                <a:cs typeface="Microsoft Sans Serif"/>
              </a:rPr>
              <a:t>pequeños </a:t>
            </a:r>
            <a:r>
              <a:rPr sz="850" spc="25" dirty="0">
                <a:latin typeface="Microsoft Sans Serif"/>
                <a:cs typeface="Microsoft Sans Serif"/>
              </a:rPr>
              <a:t>electrodomésticos </a:t>
            </a:r>
            <a:r>
              <a:rPr sz="850" spc="20" dirty="0">
                <a:latin typeface="Microsoft Sans Serif"/>
                <a:cs typeface="Microsoft Sans Serif"/>
              </a:rPr>
              <a:t>están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conectadas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la fase </a:t>
            </a:r>
            <a:r>
              <a:rPr sz="850" spc="-45" dirty="0">
                <a:latin typeface="Microsoft Sans Serif"/>
                <a:cs typeface="Microsoft Sans Serif"/>
              </a:rPr>
              <a:t>C. </a:t>
            </a:r>
            <a:r>
              <a:rPr sz="850" dirty="0">
                <a:latin typeface="Microsoft Sans Serif"/>
                <a:cs typeface="Microsoft Sans Serif"/>
              </a:rPr>
              <a:t>Esto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15" dirty="0">
                <a:latin typeface="Microsoft Sans Serif"/>
                <a:cs typeface="Microsoft Sans Serif"/>
              </a:rPr>
              <a:t>causar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voltaje en </a:t>
            </a:r>
            <a:r>
              <a:rPr sz="850" spc="10" dirty="0">
                <a:latin typeface="Microsoft Sans Serif"/>
                <a:cs typeface="Microsoft Sans Serif"/>
              </a:rPr>
              <a:t>la fase </a:t>
            </a:r>
            <a:r>
              <a:rPr sz="850" spc="-80" dirty="0">
                <a:latin typeface="Microsoft Sans Serif"/>
                <a:cs typeface="Microsoft Sans Serif"/>
              </a:rPr>
              <a:t>C </a:t>
            </a:r>
            <a:r>
              <a:rPr sz="850" spc="-5" dirty="0">
                <a:latin typeface="Microsoft Sans Serif"/>
                <a:cs typeface="Microsoft Sans Serif"/>
              </a:rPr>
              <a:t>sea </a:t>
            </a:r>
            <a:r>
              <a:rPr sz="850" spc="20" dirty="0">
                <a:latin typeface="Microsoft Sans Serif"/>
                <a:cs typeface="Microsoft Sans Serif"/>
              </a:rPr>
              <a:t>más bajo.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Debido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5" dirty="0">
                <a:latin typeface="Microsoft Sans Serif"/>
                <a:cs typeface="Microsoft Sans Serif"/>
              </a:rPr>
              <a:t>pequeño </a:t>
            </a:r>
            <a:r>
              <a:rPr sz="850" spc="30" dirty="0">
                <a:latin typeface="Microsoft Sans Serif"/>
                <a:cs typeface="Microsoft Sans Serif"/>
              </a:rPr>
              <a:t>desequilibrio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voltaje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15" dirty="0">
                <a:latin typeface="Microsoft Sans Serif"/>
                <a:cs typeface="Microsoft Sans Serif"/>
              </a:rPr>
              <a:t>causar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5" dirty="0">
                <a:latin typeface="Microsoft Sans Serif"/>
                <a:cs typeface="Microsoft Sans Serif"/>
              </a:rPr>
              <a:t>alto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desequilibrio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corriente, puede </a:t>
            </a:r>
            <a:r>
              <a:rPr sz="850" spc="40" dirty="0">
                <a:latin typeface="Microsoft Sans Serif"/>
                <a:cs typeface="Microsoft Sans Serif"/>
              </a:rPr>
              <a:t>ocurrir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0" dirty="0">
                <a:latin typeface="Microsoft Sans Serif"/>
                <a:cs typeface="Microsoft Sans Serif"/>
              </a:rPr>
              <a:t>sobrecalentamiento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devanado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fase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80" dirty="0">
                <a:latin typeface="Microsoft Sans Serif"/>
                <a:cs typeface="Microsoft Sans Serif"/>
              </a:rPr>
              <a:t>C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60" dirty="0">
                <a:latin typeface="Microsoft Sans Serif"/>
                <a:cs typeface="Microsoft Sans Serif"/>
              </a:rPr>
              <a:t>motor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trifásico.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Además,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los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motores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monofásicos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conectados</a:t>
            </a:r>
            <a:r>
              <a:rPr sz="850" dirty="0">
                <a:latin typeface="Microsoft Sans Serif"/>
                <a:cs typeface="Microsoft Sans Serif"/>
              </a:rPr>
              <a:t> a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fase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-80" dirty="0">
                <a:latin typeface="Microsoft Sans Serif"/>
                <a:cs typeface="Microsoft Sans Serif"/>
              </a:rPr>
              <a:t>C </a:t>
            </a:r>
            <a:r>
              <a:rPr sz="850" spc="35" dirty="0">
                <a:latin typeface="Microsoft Sans Serif"/>
                <a:cs typeface="Microsoft Sans Serif"/>
              </a:rPr>
              <a:t>funcionan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30" dirty="0">
                <a:latin typeface="Microsoft Sans Serif"/>
                <a:cs typeface="Microsoft Sans Serif"/>
              </a:rPr>
              <a:t>tensión </a:t>
            </a:r>
            <a:r>
              <a:rPr sz="850" spc="25" dirty="0">
                <a:latin typeface="Microsoft Sans Serif"/>
                <a:cs typeface="Microsoft Sans Serif"/>
              </a:rPr>
              <a:t>reducida. </a:t>
            </a:r>
            <a:r>
              <a:rPr sz="850" spc="-15" dirty="0">
                <a:latin typeface="Microsoft Sans Serif"/>
                <a:cs typeface="Microsoft Sans Serif"/>
              </a:rPr>
              <a:t>Estas </a:t>
            </a:r>
            <a:r>
              <a:rPr sz="850" spc="15" dirty="0">
                <a:latin typeface="Microsoft Sans Serif"/>
                <a:cs typeface="Microsoft Sans Serif"/>
              </a:rPr>
              <a:t>cargas </a:t>
            </a:r>
            <a:r>
              <a:rPr sz="850" spc="40" dirty="0">
                <a:latin typeface="Microsoft Sans Serif"/>
                <a:cs typeface="Microsoft Sans Serif"/>
              </a:rPr>
              <a:t>también </a:t>
            </a:r>
            <a:r>
              <a:rPr sz="850" spc="35" dirty="0">
                <a:latin typeface="Microsoft Sans Serif"/>
                <a:cs typeface="Microsoft Sans Serif"/>
              </a:rPr>
              <a:t>experimentarán problemas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relacionados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calor.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5" y="5502276"/>
            <a:ext cx="124587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30" dirty="0">
                <a:latin typeface="Arial"/>
                <a:cs typeface="Arial"/>
              </a:rPr>
              <a:t>Voltaje</a:t>
            </a:r>
            <a:r>
              <a:rPr sz="1050" b="1" spc="-60" dirty="0">
                <a:latin typeface="Arial"/>
                <a:cs typeface="Arial"/>
              </a:rPr>
              <a:t> </a:t>
            </a:r>
            <a:r>
              <a:rPr sz="1050" b="1" spc="40" dirty="0">
                <a:latin typeface="Arial"/>
                <a:cs typeface="Arial"/>
              </a:rPr>
              <a:t>transitorio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5" y="5473065"/>
            <a:ext cx="4249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5" dirty="0">
                <a:latin typeface="Microsoft Sans Serif"/>
                <a:cs typeface="Microsoft Sans Serif"/>
              </a:rPr>
              <a:t>Un </a:t>
            </a:r>
            <a:r>
              <a:rPr sz="800" spc="20" dirty="0">
                <a:latin typeface="Microsoft Sans Serif"/>
                <a:cs typeface="Microsoft Sans Serif"/>
              </a:rPr>
              <a:t>voltaje </a:t>
            </a:r>
            <a:r>
              <a:rPr sz="800" spc="35" dirty="0">
                <a:latin typeface="Microsoft Sans Serif"/>
                <a:cs typeface="Microsoft Sans Serif"/>
              </a:rPr>
              <a:t>transitorio </a:t>
            </a:r>
            <a:r>
              <a:rPr sz="800" spc="-10" dirty="0">
                <a:latin typeface="Microsoft Sans Serif"/>
                <a:cs typeface="Microsoft Sans Serif"/>
              </a:rPr>
              <a:t>es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20" dirty="0">
                <a:latin typeface="Microsoft Sans Serif"/>
                <a:cs typeface="Microsoft Sans Serif"/>
              </a:rPr>
              <a:t>voltaje </a:t>
            </a:r>
            <a:r>
              <a:rPr sz="800" spc="40" dirty="0">
                <a:latin typeface="Microsoft Sans Serif"/>
                <a:cs typeface="Microsoft Sans Serif"/>
              </a:rPr>
              <a:t>temporal </a:t>
            </a:r>
            <a:r>
              <a:rPr sz="800" spc="5" dirty="0">
                <a:latin typeface="Microsoft Sans Serif"/>
                <a:cs typeface="Microsoft Sans Serif"/>
              </a:rPr>
              <a:t>e </a:t>
            </a:r>
            <a:r>
              <a:rPr sz="800" spc="15" dirty="0">
                <a:latin typeface="Microsoft Sans Serif"/>
                <a:cs typeface="Microsoft Sans Serif"/>
              </a:rPr>
              <a:t>indeseable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15" dirty="0">
                <a:latin typeface="Microsoft Sans Serif"/>
                <a:cs typeface="Microsoft Sans Serif"/>
              </a:rPr>
              <a:t>aparece </a:t>
            </a:r>
            <a:r>
              <a:rPr sz="800" spc="25" dirty="0">
                <a:latin typeface="Microsoft Sans Serif"/>
                <a:cs typeface="Microsoft Sans Serif"/>
              </a:rPr>
              <a:t>en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20" dirty="0">
                <a:latin typeface="Microsoft Sans Serif"/>
                <a:cs typeface="Microsoft Sans Serif"/>
              </a:rPr>
              <a:t>línea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suministro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energía.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15" dirty="0">
                <a:latin typeface="Microsoft Sans Serif"/>
                <a:cs typeface="Microsoft Sans Serif"/>
              </a:rPr>
              <a:t>voltajes </a:t>
            </a:r>
            <a:r>
              <a:rPr sz="800" spc="30" dirty="0">
                <a:latin typeface="Microsoft Sans Serif"/>
                <a:cs typeface="Microsoft Sans Serif"/>
              </a:rPr>
              <a:t>transitorios pueden </a:t>
            </a:r>
            <a:r>
              <a:rPr sz="800" spc="25" dirty="0">
                <a:latin typeface="Microsoft Sans Serif"/>
                <a:cs typeface="Microsoft Sans Serif"/>
              </a:rPr>
              <a:t>variar </a:t>
            </a:r>
            <a:r>
              <a:rPr sz="800" spc="15" dirty="0">
                <a:latin typeface="Microsoft Sans Serif"/>
                <a:cs typeface="Microsoft Sans Serif"/>
              </a:rPr>
              <a:t>desde </a:t>
            </a:r>
            <a:r>
              <a:rPr sz="800" spc="30" dirty="0">
                <a:latin typeface="Microsoft Sans Serif"/>
                <a:cs typeface="Microsoft Sans Serif"/>
              </a:rPr>
              <a:t>unos </a:t>
            </a:r>
            <a:r>
              <a:rPr sz="800" spc="15" dirty="0">
                <a:latin typeface="Microsoft Sans Serif"/>
                <a:cs typeface="Microsoft Sans Serif"/>
              </a:rPr>
              <a:t>pocos </a:t>
            </a:r>
            <a:r>
              <a:rPr sz="800" spc="25" dirty="0">
                <a:latin typeface="Microsoft Sans Serif"/>
                <a:cs typeface="Microsoft Sans Serif"/>
              </a:rPr>
              <a:t>voltios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hasta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varios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miles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voltios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durar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desde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pocos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microsegundos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hasta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unos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pocos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milisegundos. </a:t>
            </a:r>
            <a:r>
              <a:rPr sz="800" spc="-5" dirty="0">
                <a:latin typeface="Microsoft Sans Serif"/>
                <a:cs typeface="Microsoft Sans Serif"/>
              </a:rPr>
              <a:t>Los </a:t>
            </a:r>
            <a:r>
              <a:rPr sz="800" spc="30" dirty="0">
                <a:latin typeface="Microsoft Sans Serif"/>
                <a:cs typeface="Microsoft Sans Serif"/>
              </a:rPr>
              <a:t>transitorios pueden </a:t>
            </a:r>
            <a:r>
              <a:rPr sz="800" spc="15" dirty="0">
                <a:latin typeface="Microsoft Sans Serif"/>
                <a:cs typeface="Microsoft Sans Serif"/>
              </a:rPr>
              <a:t>ser </a:t>
            </a:r>
            <a:r>
              <a:rPr sz="800" spc="10" dirty="0">
                <a:latin typeface="Microsoft Sans Serif"/>
                <a:cs typeface="Microsoft Sans Serif"/>
              </a:rPr>
              <a:t>causados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20" dirty="0">
                <a:latin typeface="Microsoft Sans Serif"/>
                <a:cs typeface="Microsoft Sans Serif"/>
              </a:rPr>
              <a:t>desconexión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0" dirty="0">
                <a:latin typeface="Microsoft Sans Serif"/>
                <a:cs typeface="Microsoft Sans Serif"/>
              </a:rPr>
              <a:t>cargas 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inductivas </a:t>
            </a:r>
            <a:r>
              <a:rPr sz="800" spc="10" dirty="0">
                <a:latin typeface="Microsoft Sans Serif"/>
                <a:cs typeface="Microsoft Sans Serif"/>
              </a:rPr>
              <a:t>altas, la </a:t>
            </a:r>
            <a:r>
              <a:rPr sz="800" spc="30" dirty="0">
                <a:latin typeface="Microsoft Sans Serif"/>
                <a:cs typeface="Microsoft Sans Serif"/>
              </a:rPr>
              <a:t>conmutación </a:t>
            </a:r>
            <a:r>
              <a:rPr sz="800" spc="25" dirty="0">
                <a:latin typeface="Microsoft Sans Serif"/>
                <a:cs typeface="Microsoft Sans Serif"/>
              </a:rPr>
              <a:t>de grandes </a:t>
            </a:r>
            <a:r>
              <a:rPr sz="800" spc="20" dirty="0">
                <a:latin typeface="Microsoft Sans Serif"/>
                <a:cs typeface="Microsoft Sans Serif"/>
              </a:rPr>
              <a:t>condensadores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corrección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5" dirty="0">
                <a:latin typeface="Microsoft Sans Serif"/>
                <a:cs typeface="Microsoft Sans Serif"/>
              </a:rPr>
              <a:t>factor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potencia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5" dirty="0">
                <a:latin typeface="Microsoft Sans Serif"/>
                <a:cs typeface="Microsoft Sans Serif"/>
              </a:rPr>
              <a:t>y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caída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rayos.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4914900"/>
            <a:ext cx="2743200" cy="17907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5801" y="498475"/>
            <a:ext cx="99821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40" dirty="0">
                <a:latin typeface="Arial"/>
                <a:cs typeface="Arial"/>
              </a:rPr>
              <a:t>CBEMA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-65" dirty="0">
                <a:latin typeface="Arial"/>
                <a:cs typeface="Arial"/>
              </a:rPr>
              <a:t>IEEE</a:t>
            </a:r>
            <a:endParaRPr sz="1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0" y="487219"/>
            <a:ext cx="4277360" cy="203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9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Departamento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Comercio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80" dirty="0">
                <a:latin typeface="Microsoft Sans Serif"/>
                <a:cs typeface="Microsoft Sans Serif"/>
              </a:rPr>
              <a:t>EE.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UU.,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colaboración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la  Asociación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Fabricantes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Equipos Comerciales </a:t>
            </a:r>
            <a:r>
              <a:rPr sz="1000" spc="45" dirty="0">
                <a:latin typeface="Microsoft Sans Serif"/>
                <a:cs typeface="Microsoft Sans Serif"/>
              </a:rPr>
              <a:t>Informáticos 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-35" dirty="0">
                <a:latin typeface="Microsoft Sans Serif"/>
                <a:cs typeface="Microsoft Sans Serif"/>
              </a:rPr>
              <a:t>(CBEMA), </a:t>
            </a:r>
            <a:r>
              <a:rPr sz="1000" spc="35" dirty="0">
                <a:latin typeface="Microsoft Sans Serif"/>
                <a:cs typeface="Microsoft Sans Serif"/>
              </a:rPr>
              <a:t>publicó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5" dirty="0">
                <a:latin typeface="Microsoft Sans Serif"/>
                <a:cs typeface="Microsoft Sans Serif"/>
              </a:rPr>
              <a:t>conjunto </a:t>
            </a:r>
            <a:r>
              <a:rPr sz="1000" spc="30" dirty="0">
                <a:latin typeface="Microsoft Sans Serif"/>
                <a:cs typeface="Microsoft Sans Serif"/>
              </a:rPr>
              <a:t>de pautas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40" dirty="0">
                <a:latin typeface="Microsoft Sans Serif"/>
                <a:cs typeface="Microsoft Sans Serif"/>
              </a:rPr>
              <a:t>alimentar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50" dirty="0">
                <a:latin typeface="Microsoft Sans Serif"/>
                <a:cs typeface="Microsoft Sans Serif"/>
              </a:rPr>
              <a:t>proteger 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equipos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sensibles.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Estas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pautas</a:t>
            </a:r>
            <a:r>
              <a:rPr sz="1000" spc="-10" dirty="0">
                <a:latin typeface="Microsoft Sans Serif"/>
                <a:cs typeface="Microsoft Sans Serif"/>
              </a:rPr>
              <a:t> se </a:t>
            </a:r>
            <a:r>
              <a:rPr sz="1000" spc="40" dirty="0">
                <a:latin typeface="Microsoft Sans Serif"/>
                <a:cs typeface="Microsoft Sans Serif"/>
              </a:rPr>
              <a:t>publicaron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1983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Publicación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94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45" dirty="0">
                <a:latin typeface="Microsoft Sans Serif"/>
                <a:cs typeface="Microsoft Sans Serif"/>
              </a:rPr>
              <a:t>FIPS. </a:t>
            </a:r>
            <a:r>
              <a:rPr sz="1000" spc="-30" dirty="0">
                <a:latin typeface="Microsoft Sans Serif"/>
                <a:cs typeface="Microsoft Sans Serif"/>
              </a:rPr>
              <a:t>A </a:t>
            </a:r>
            <a:r>
              <a:rPr sz="1000" spc="40" dirty="0">
                <a:latin typeface="Microsoft Sans Serif"/>
                <a:cs typeface="Microsoft Sans Serif"/>
              </a:rPr>
              <a:t>medida que </a:t>
            </a:r>
            <a:r>
              <a:rPr sz="1000" spc="30" dirty="0">
                <a:latin typeface="Microsoft Sans Serif"/>
                <a:cs typeface="Microsoft Sans Serif"/>
              </a:rPr>
              <a:t>ha </a:t>
            </a:r>
            <a:r>
              <a:rPr sz="1000" spc="45" dirty="0">
                <a:latin typeface="Microsoft Sans Serif"/>
                <a:cs typeface="Microsoft Sans Serif"/>
              </a:rPr>
              <a:t>aumentado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25" dirty="0">
                <a:latin typeface="Microsoft Sans Serif"/>
                <a:cs typeface="Microsoft Sans Serif"/>
              </a:rPr>
              <a:t>uso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35" dirty="0">
                <a:latin typeface="Microsoft Sans Serif"/>
                <a:cs typeface="Microsoft Sans Serif"/>
              </a:rPr>
              <a:t>computadoras,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otras </a:t>
            </a:r>
            <a:r>
              <a:rPr sz="1000" spc="25" dirty="0">
                <a:latin typeface="Microsoft Sans Serif"/>
                <a:cs typeface="Microsoft Sans Serif"/>
              </a:rPr>
              <a:t>organizaciones </a:t>
            </a:r>
            <a:r>
              <a:rPr sz="1000" spc="40" dirty="0">
                <a:latin typeface="Microsoft Sans Serif"/>
                <a:cs typeface="Microsoft Sans Serif"/>
              </a:rPr>
              <a:t>han </a:t>
            </a:r>
            <a:r>
              <a:rPr sz="1000" spc="30" dirty="0">
                <a:latin typeface="Microsoft Sans Serif"/>
                <a:cs typeface="Microsoft Sans Serif"/>
              </a:rPr>
              <a:t>hecho recomendaciones </a:t>
            </a:r>
            <a:r>
              <a:rPr sz="1000" spc="15" dirty="0">
                <a:latin typeface="Microsoft Sans Serif"/>
                <a:cs typeface="Microsoft Sans Serif"/>
              </a:rPr>
              <a:t>adicionales.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50" dirty="0">
                <a:latin typeface="Microsoft Sans Serif"/>
                <a:cs typeface="Microsoft Sans Serif"/>
              </a:rPr>
              <a:t>Instituto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Ingenieros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Eléctricos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Electrónicos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60" dirty="0">
                <a:latin typeface="Microsoft Sans Serif"/>
                <a:cs typeface="Microsoft Sans Serif"/>
              </a:rPr>
              <a:t>(IEEE)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publicó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70" dirty="0">
                <a:latin typeface="Microsoft Sans Serif"/>
                <a:cs typeface="Microsoft Sans Serif"/>
              </a:rPr>
              <a:t>IEEE</a:t>
            </a:r>
            <a:endParaRPr sz="1000">
              <a:latin typeface="Microsoft Sans Serif"/>
              <a:cs typeface="Microsoft Sans Serif"/>
            </a:endParaRPr>
          </a:p>
          <a:p>
            <a:pPr marL="12700" marR="105410">
              <a:lnSpc>
                <a:spcPct val="119900"/>
              </a:lnSpc>
            </a:pPr>
            <a:r>
              <a:rPr sz="1000" spc="10" dirty="0">
                <a:latin typeface="Microsoft Sans Serif"/>
                <a:cs typeface="Microsoft Sans Serif"/>
              </a:rPr>
              <a:t>446-1987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35" dirty="0">
                <a:latin typeface="Microsoft Sans Serif"/>
                <a:cs typeface="Microsoft Sans Serif"/>
              </a:rPr>
              <a:t>recomienda </a:t>
            </a:r>
            <a:r>
              <a:rPr sz="1000" spc="30" dirty="0">
                <a:latin typeface="Microsoft Sans Serif"/>
                <a:cs typeface="Microsoft Sans Serif"/>
              </a:rPr>
              <a:t>pautas de </a:t>
            </a:r>
            <a:r>
              <a:rPr sz="1000" spc="35" dirty="0">
                <a:latin typeface="Microsoft Sans Serif"/>
                <a:cs typeface="Microsoft Sans Serif"/>
              </a:rPr>
              <a:t>ingeniería para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10" dirty="0">
                <a:latin typeface="Microsoft Sans Serif"/>
                <a:cs typeface="Microsoft Sans Serif"/>
              </a:rPr>
              <a:t>selección y 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aplicación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sistemas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energía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reserva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emergencia.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Si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bien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está </a:t>
            </a:r>
            <a:r>
              <a:rPr sz="1000" spc="25" dirty="0">
                <a:latin typeface="Microsoft Sans Serif"/>
                <a:cs typeface="Microsoft Sans Serif"/>
              </a:rPr>
              <a:t>más </a:t>
            </a:r>
            <a:r>
              <a:rPr sz="1000" spc="15" dirty="0">
                <a:latin typeface="Microsoft Sans Serif"/>
                <a:cs typeface="Microsoft Sans Serif"/>
              </a:rPr>
              <a:t>allá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5" dirty="0">
                <a:latin typeface="Microsoft Sans Serif"/>
                <a:cs typeface="Microsoft Sans Serif"/>
              </a:rPr>
              <a:t>alcance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este </a:t>
            </a:r>
            <a:r>
              <a:rPr sz="1000" spc="45" dirty="0">
                <a:latin typeface="Microsoft Sans Serif"/>
                <a:cs typeface="Microsoft Sans Serif"/>
              </a:rPr>
              <a:t>libro </a:t>
            </a:r>
            <a:r>
              <a:rPr sz="1000" spc="35" dirty="0">
                <a:latin typeface="Microsoft Sans Serif"/>
                <a:cs typeface="Microsoft Sans Serif"/>
              </a:rPr>
              <a:t>discutir </a:t>
            </a:r>
            <a:r>
              <a:rPr sz="1000" spc="30" dirty="0">
                <a:latin typeface="Microsoft Sans Serif"/>
                <a:cs typeface="Microsoft Sans Serif"/>
              </a:rPr>
              <a:t>en detalle </a:t>
            </a:r>
            <a:r>
              <a:rPr sz="1000" dirty="0">
                <a:latin typeface="Microsoft Sans Serif"/>
                <a:cs typeface="Microsoft Sans Serif"/>
              </a:rPr>
              <a:t>las 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recomendaciones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estos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documentos,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50" dirty="0">
                <a:latin typeface="Microsoft Sans Serif"/>
                <a:cs typeface="Microsoft Sans Serif"/>
              </a:rPr>
              <a:t>útil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discutir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intención.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5800" y="2870200"/>
            <a:ext cx="100203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latin typeface="Arial"/>
                <a:cs typeface="Arial"/>
              </a:rPr>
              <a:t>Curva</a:t>
            </a:r>
            <a:r>
              <a:rPr sz="1150" b="1" spc="-75" dirty="0">
                <a:latin typeface="Arial"/>
                <a:cs typeface="Arial"/>
              </a:rPr>
              <a:t> </a:t>
            </a:r>
            <a:r>
              <a:rPr sz="1150" b="1" spc="-40" dirty="0">
                <a:latin typeface="Arial"/>
                <a:cs typeface="Arial"/>
              </a:rPr>
              <a:t>CBEMA</a:t>
            </a:r>
            <a:endParaRPr sz="1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1" y="2857023"/>
            <a:ext cx="4313555" cy="1492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600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curva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35" dirty="0">
                <a:latin typeface="Microsoft Sans Serif"/>
                <a:cs typeface="Microsoft Sans Serif"/>
              </a:rPr>
              <a:t>CBEMA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herramienta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útil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utilizar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guía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diseño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fuentes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alimentación para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25" dirty="0">
                <a:latin typeface="Microsoft Sans Serif"/>
                <a:cs typeface="Microsoft Sans Serif"/>
              </a:rPr>
              <a:t>uso con </a:t>
            </a:r>
            <a:r>
              <a:rPr sz="950" spc="30" dirty="0">
                <a:latin typeface="Microsoft Sans Serif"/>
                <a:cs typeface="Microsoft Sans Serif"/>
              </a:rPr>
              <a:t>equipos </a:t>
            </a:r>
            <a:r>
              <a:rPr sz="950" spc="25" dirty="0">
                <a:latin typeface="Microsoft Sans Serif"/>
                <a:cs typeface="Microsoft Sans Serif"/>
              </a:rPr>
              <a:t>electrónicos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sensibles.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10" dirty="0">
                <a:latin typeface="Microsoft Sans Serif"/>
                <a:cs typeface="Microsoft Sans Serif"/>
              </a:rPr>
              <a:t>eje </a:t>
            </a:r>
            <a:r>
              <a:rPr sz="950" spc="25" dirty="0">
                <a:latin typeface="Microsoft Sans Serif"/>
                <a:cs typeface="Microsoft Sans Serif"/>
              </a:rPr>
              <a:t>vertical </a:t>
            </a:r>
            <a:r>
              <a:rPr sz="950" spc="30" dirty="0">
                <a:latin typeface="Microsoft Sans Serif"/>
                <a:cs typeface="Microsoft Sans Serif"/>
              </a:rPr>
              <a:t>del </a:t>
            </a:r>
            <a:r>
              <a:rPr sz="950" spc="35" dirty="0">
                <a:latin typeface="Microsoft Sans Serif"/>
                <a:cs typeface="Microsoft Sans Serif"/>
              </a:rPr>
              <a:t>gráfico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porcentaje de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45" dirty="0">
                <a:latin typeface="Microsoft Sans Serif"/>
                <a:cs typeface="Microsoft Sans Serif"/>
              </a:rPr>
              <a:t>nominal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aplicado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10" dirty="0">
                <a:latin typeface="Microsoft Sans Serif"/>
                <a:cs typeface="Microsoft Sans Serif"/>
              </a:rPr>
              <a:t>eje </a:t>
            </a:r>
            <a:r>
              <a:rPr sz="950" spc="35" dirty="0">
                <a:latin typeface="Microsoft Sans Serif"/>
                <a:cs typeface="Microsoft Sans Serif"/>
              </a:rPr>
              <a:t>horizontal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0" dirty="0">
                <a:latin typeface="Microsoft Sans Serif"/>
                <a:cs typeface="Microsoft Sans Serif"/>
              </a:rPr>
              <a:t>tiempo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5" dirty="0">
                <a:latin typeface="Microsoft Sans Serif"/>
                <a:cs typeface="Microsoft Sans Serif"/>
              </a:rPr>
              <a:t>aplica el </a:t>
            </a:r>
            <a:r>
              <a:rPr sz="950" spc="20" dirty="0">
                <a:latin typeface="Microsoft Sans Serif"/>
                <a:cs typeface="Microsoft Sans Serif"/>
              </a:rPr>
              <a:t>voltaje.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curva </a:t>
            </a:r>
            <a:r>
              <a:rPr sz="950" spc="-35" dirty="0">
                <a:latin typeface="Microsoft Sans Serif"/>
                <a:cs typeface="Microsoft Sans Serif"/>
              </a:rPr>
              <a:t>CBEMA </a:t>
            </a:r>
            <a:r>
              <a:rPr sz="950" spc="35" dirty="0">
                <a:latin typeface="Microsoft Sans Serif"/>
                <a:cs typeface="Microsoft Sans Serif"/>
              </a:rPr>
              <a:t>ilustra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0" dirty="0">
                <a:latin typeface="Microsoft Sans Serif"/>
                <a:cs typeface="Microsoft Sans Serif"/>
              </a:rPr>
              <a:t>envolvente de tolerancia de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20" dirty="0">
                <a:latin typeface="Microsoft Sans Serif"/>
                <a:cs typeface="Microsoft Sans Serif"/>
              </a:rPr>
              <a:t>aceptable. </a:t>
            </a:r>
            <a:r>
              <a:rPr sz="950" spc="25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25" dirty="0">
                <a:latin typeface="Microsoft Sans Serif"/>
                <a:cs typeface="Microsoft Sans Serif"/>
              </a:rPr>
              <a:t>general, </a:t>
            </a:r>
            <a:r>
              <a:rPr sz="950" spc="35" dirty="0">
                <a:latin typeface="Microsoft Sans Serif"/>
                <a:cs typeface="Microsoft Sans Serif"/>
              </a:rPr>
              <a:t>cuanto </a:t>
            </a:r>
            <a:r>
              <a:rPr sz="950" spc="45" dirty="0">
                <a:latin typeface="Microsoft Sans Serif"/>
                <a:cs typeface="Microsoft Sans Serif"/>
              </a:rPr>
              <a:t>mayor </a:t>
            </a:r>
            <a:r>
              <a:rPr sz="950" spc="-5" dirty="0">
                <a:latin typeface="Microsoft Sans Serif"/>
                <a:cs typeface="Microsoft Sans Serif"/>
              </a:rPr>
              <a:t>sea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pico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40" dirty="0">
                <a:latin typeface="Microsoft Sans Serif"/>
                <a:cs typeface="Microsoft Sans Serif"/>
              </a:rPr>
              <a:t>transitorio, </a:t>
            </a:r>
            <a:r>
              <a:rPr sz="950" spc="55" dirty="0">
                <a:latin typeface="Microsoft Sans Serif"/>
                <a:cs typeface="Microsoft Sans Serif"/>
              </a:rPr>
              <a:t>menor </a:t>
            </a:r>
            <a:r>
              <a:rPr sz="950" spc="15" dirty="0">
                <a:latin typeface="Microsoft Sans Serif"/>
                <a:cs typeface="Microsoft Sans Serif"/>
              </a:rPr>
              <a:t>será la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duración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ocurrir.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Pueden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ocurrir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fallas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problemas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flujo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está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fuera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envolvente.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19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4057651"/>
            <a:ext cx="4191000" cy="24288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84825" y="549275"/>
            <a:ext cx="1701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-5" dirty="0">
                <a:latin typeface="Arial"/>
                <a:cs typeface="Arial"/>
              </a:rPr>
              <a:t>Tipos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perturbaciones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energía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483950"/>
            <a:ext cx="4326255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600"/>
              </a:lnSpc>
              <a:spcBef>
                <a:spcPts val="100"/>
              </a:spcBef>
            </a:pPr>
            <a:r>
              <a:rPr sz="850" spc="5" dirty="0">
                <a:latin typeface="Microsoft Sans Serif"/>
                <a:cs typeface="Microsoft Sans Serif"/>
              </a:rPr>
              <a:t>Hay </a:t>
            </a:r>
            <a:r>
              <a:rPr sz="850" spc="30" dirty="0">
                <a:latin typeface="Microsoft Sans Serif"/>
                <a:cs typeface="Microsoft Sans Serif"/>
              </a:rPr>
              <a:t>tres tipos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perturbaciones </a:t>
            </a:r>
            <a:r>
              <a:rPr sz="850" spc="25" dirty="0">
                <a:latin typeface="Microsoft Sans Serif"/>
                <a:cs typeface="Microsoft Sans Serif"/>
              </a:rPr>
              <a:t>de energía. </a:t>
            </a:r>
            <a:r>
              <a:rPr sz="850" spc="-15" dirty="0">
                <a:latin typeface="Microsoft Sans Serif"/>
                <a:cs typeface="Microsoft Sans Serif"/>
              </a:rPr>
              <a:t>Las </a:t>
            </a:r>
            <a:r>
              <a:rPr sz="850" spc="30" dirty="0">
                <a:latin typeface="Microsoft Sans Serif"/>
                <a:cs typeface="Microsoft Sans Serif"/>
              </a:rPr>
              <a:t>perturbaciones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tipo </a:t>
            </a:r>
            <a:r>
              <a:rPr sz="850" spc="50" dirty="0">
                <a:latin typeface="Microsoft Sans Serif"/>
                <a:cs typeface="Microsoft Sans Serif"/>
              </a:rPr>
              <a:t>I </a:t>
            </a:r>
            <a:r>
              <a:rPr sz="850" spc="25" dirty="0">
                <a:latin typeface="Microsoft Sans Serif"/>
                <a:cs typeface="Microsoft Sans Serif"/>
              </a:rPr>
              <a:t>son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sobretensiones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transitorias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oscilatorias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duran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hasta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0,5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Hz.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perturbaciones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tipo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ser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causadas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rayos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conmutación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grandes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cargas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distribución </a:t>
            </a:r>
            <a:r>
              <a:rPr sz="850" spc="25" dirty="0">
                <a:latin typeface="Microsoft Sans Serif"/>
                <a:cs typeface="Microsoft Sans Serif"/>
              </a:rPr>
              <a:t>de energía. </a:t>
            </a:r>
            <a:r>
              <a:rPr sz="850" spc="-15" dirty="0">
                <a:latin typeface="Microsoft Sans Serif"/>
                <a:cs typeface="Microsoft Sans Serif"/>
              </a:rPr>
              <a:t>Las </a:t>
            </a:r>
            <a:r>
              <a:rPr sz="850" spc="30" dirty="0">
                <a:latin typeface="Microsoft Sans Serif"/>
                <a:cs typeface="Microsoft Sans Serif"/>
              </a:rPr>
              <a:t>perturbaciones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tipo </a:t>
            </a:r>
            <a:r>
              <a:rPr sz="850" spc="50" dirty="0">
                <a:latin typeface="Microsoft Sans Serif"/>
                <a:cs typeface="Microsoft Sans Serif"/>
              </a:rPr>
              <a:t>II </a:t>
            </a:r>
            <a:r>
              <a:rPr sz="850" spc="25" dirty="0">
                <a:latin typeface="Microsoft Sans Serif"/>
                <a:cs typeface="Microsoft Sans Serif"/>
              </a:rPr>
              <a:t>son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sobretensiones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subtensiones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45" dirty="0">
                <a:latin typeface="Microsoft Sans Serif"/>
                <a:cs typeface="Microsoft Sans Serif"/>
              </a:rPr>
              <a:t>duran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" dirty="0">
                <a:latin typeface="Microsoft Sans Serif"/>
                <a:cs typeface="Microsoft Sans Serif"/>
              </a:rPr>
              <a:t>0,5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120 </a:t>
            </a:r>
            <a:r>
              <a:rPr sz="850" spc="-10" dirty="0">
                <a:latin typeface="Microsoft Sans Serif"/>
                <a:cs typeface="Microsoft Sans Serif"/>
              </a:rPr>
              <a:t>Hz. </a:t>
            </a:r>
            <a:r>
              <a:rPr sz="850" spc="-15" dirty="0">
                <a:latin typeface="Microsoft Sans Serif"/>
                <a:cs typeface="Microsoft Sans Serif"/>
              </a:rPr>
              <a:t>Las </a:t>
            </a:r>
            <a:r>
              <a:rPr sz="850" spc="30" dirty="0">
                <a:latin typeface="Microsoft Sans Serif"/>
                <a:cs typeface="Microsoft Sans Serif"/>
              </a:rPr>
              <a:t>perturbaciones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tipo </a:t>
            </a:r>
            <a:r>
              <a:rPr sz="850" spc="50" dirty="0">
                <a:latin typeface="Microsoft Sans Serif"/>
                <a:cs typeface="Microsoft Sans Serif"/>
              </a:rPr>
              <a:t>II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15" dirty="0">
                <a:latin typeface="Microsoft Sans Serif"/>
                <a:cs typeface="Microsoft Sans Serif"/>
              </a:rPr>
              <a:t>ser </a:t>
            </a:r>
            <a:r>
              <a:rPr sz="850" spc="5" dirty="0">
                <a:latin typeface="Microsoft Sans Serif"/>
                <a:cs typeface="Microsoft Sans Serif"/>
              </a:rPr>
              <a:t>causadas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20" dirty="0">
                <a:latin typeface="Microsoft Sans Serif"/>
                <a:cs typeface="Microsoft Sans Serif"/>
              </a:rPr>
              <a:t>falla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distribución </a:t>
            </a:r>
            <a:r>
              <a:rPr sz="850" spc="25" dirty="0">
                <a:latin typeface="Microsoft Sans Serif"/>
                <a:cs typeface="Microsoft Sans Serif"/>
              </a:rPr>
              <a:t>de energía, </a:t>
            </a:r>
            <a:r>
              <a:rPr sz="850" spc="30" dirty="0">
                <a:latin typeface="Microsoft Sans Serif"/>
                <a:cs typeface="Microsoft Sans Serif"/>
              </a:rPr>
              <a:t> grandes </a:t>
            </a:r>
            <a:r>
              <a:rPr sz="850" spc="20" dirty="0">
                <a:latin typeface="Microsoft Sans Serif"/>
                <a:cs typeface="Microsoft Sans Serif"/>
              </a:rPr>
              <a:t>cambios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carga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35" dirty="0">
                <a:latin typeface="Microsoft Sans Serif"/>
                <a:cs typeface="Microsoft Sans Serif"/>
              </a:rPr>
              <a:t>mal funcionamiento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empresa de </a:t>
            </a:r>
            <a:r>
              <a:rPr sz="850" spc="10" dirty="0">
                <a:latin typeface="Microsoft Sans Serif"/>
                <a:cs typeface="Microsoft Sans Serif"/>
              </a:rPr>
              <a:t>servicios </a:t>
            </a:r>
            <a:r>
              <a:rPr sz="850" spc="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públicos.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perturbaciones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tipo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III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apagones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duran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más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120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hercios.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2314893"/>
            <a:ext cx="4321810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estudios </a:t>
            </a:r>
            <a:r>
              <a:rPr sz="950" spc="40" dirty="0">
                <a:latin typeface="Microsoft Sans Serif"/>
                <a:cs typeface="Microsoft Sans Serif"/>
              </a:rPr>
              <a:t>han demostrado que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0" dirty="0">
                <a:latin typeface="Microsoft Sans Serif"/>
                <a:cs typeface="Microsoft Sans Serif"/>
              </a:rPr>
              <a:t>equipos </a:t>
            </a:r>
            <a:r>
              <a:rPr sz="950" spc="40" dirty="0">
                <a:latin typeface="Microsoft Sans Serif"/>
                <a:cs typeface="Microsoft Sans Serif"/>
              </a:rPr>
              <a:t>informáticos </a:t>
            </a:r>
            <a:r>
              <a:rPr sz="950" spc="10" dirty="0">
                <a:latin typeface="Microsoft Sans Serif"/>
                <a:cs typeface="Microsoft Sans Serif"/>
              </a:rPr>
              <a:t>sensibles </a:t>
            </a:r>
            <a:r>
              <a:rPr sz="950" spc="25" dirty="0">
                <a:latin typeface="Microsoft Sans Serif"/>
                <a:cs typeface="Microsoft Sans Serif"/>
              </a:rPr>
              <a:t>son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 vulnerables </a:t>
            </a:r>
            <a:r>
              <a:rPr sz="950" spc="45" dirty="0">
                <a:latin typeface="Microsoft Sans Serif"/>
                <a:cs typeface="Microsoft Sans Serif"/>
              </a:rPr>
              <a:t>durante </a:t>
            </a:r>
            <a:r>
              <a:rPr sz="950" spc="40" dirty="0">
                <a:latin typeface="Microsoft Sans Serif"/>
                <a:cs typeface="Microsoft Sans Serif"/>
              </a:rPr>
              <a:t>una perturbación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sobretensión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Tipo </a:t>
            </a:r>
            <a:r>
              <a:rPr sz="950" spc="55" dirty="0">
                <a:latin typeface="Microsoft Sans Serif"/>
                <a:cs typeface="Microsoft Sans Serif"/>
              </a:rPr>
              <a:t>I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perturbación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baja </a:t>
            </a:r>
            <a:r>
              <a:rPr sz="950" spc="35" dirty="0">
                <a:latin typeface="Microsoft Sans Serif"/>
                <a:cs typeface="Microsoft Sans Serif"/>
              </a:rPr>
              <a:t>tensión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Tipo </a:t>
            </a:r>
            <a:r>
              <a:rPr sz="950" spc="35" dirty="0">
                <a:latin typeface="Microsoft Sans Serif"/>
                <a:cs typeface="Microsoft Sans Serif"/>
              </a:rPr>
              <a:t>II. </a:t>
            </a: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35" dirty="0">
                <a:latin typeface="Microsoft Sans Serif"/>
                <a:cs typeface="Microsoft Sans Serif"/>
              </a:rPr>
              <a:t>perturbaciones </a:t>
            </a:r>
            <a:r>
              <a:rPr sz="950" spc="30" dirty="0">
                <a:latin typeface="Microsoft Sans Serif"/>
                <a:cs typeface="Microsoft Sans Serif"/>
              </a:rPr>
              <a:t>de bajo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latin typeface="Microsoft Sans Serif"/>
                <a:cs typeface="Microsoft Sans Serif"/>
              </a:rPr>
              <a:t> de </a:t>
            </a:r>
            <a:r>
              <a:rPr sz="950" spc="50" dirty="0">
                <a:latin typeface="Microsoft Sans Serif"/>
                <a:cs typeface="Microsoft Sans Serif"/>
              </a:rPr>
              <a:t>tipo </a:t>
            </a:r>
            <a:r>
              <a:rPr sz="950" spc="55" dirty="0">
                <a:latin typeface="Microsoft Sans Serif"/>
                <a:cs typeface="Microsoft Sans Serif"/>
              </a:rPr>
              <a:t>II </a:t>
            </a:r>
            <a:r>
              <a:rPr sz="950" spc="25" dirty="0">
                <a:latin typeface="Microsoft Sans Serif"/>
                <a:cs typeface="Microsoft Sans Serif"/>
              </a:rPr>
              <a:t>son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5" dirty="0">
                <a:latin typeface="Microsoft Sans Serif"/>
                <a:cs typeface="Microsoft Sans Serif"/>
              </a:rPr>
              <a:t>causa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45" dirty="0">
                <a:latin typeface="Microsoft Sans Serif"/>
                <a:cs typeface="Microsoft Sans Serif"/>
              </a:rPr>
              <a:t>común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falla </a:t>
            </a:r>
            <a:r>
              <a:rPr sz="950" spc="30" dirty="0">
                <a:latin typeface="Microsoft Sans Serif"/>
                <a:cs typeface="Microsoft Sans Serif"/>
              </a:rPr>
              <a:t>en equipos </a:t>
            </a:r>
            <a:r>
              <a:rPr sz="950" spc="40" dirty="0">
                <a:latin typeface="Microsoft Sans Serif"/>
                <a:cs typeface="Microsoft Sans Serif"/>
              </a:rPr>
              <a:t>informáticos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sensibles. </a:t>
            </a:r>
            <a:r>
              <a:rPr sz="950" spc="-65" dirty="0">
                <a:latin typeface="Microsoft Sans Serif"/>
                <a:cs typeface="Microsoft Sans Serif"/>
              </a:rPr>
              <a:t>Es </a:t>
            </a:r>
            <a:r>
              <a:rPr sz="950" spc="50" dirty="0">
                <a:latin typeface="Microsoft Sans Serif"/>
                <a:cs typeface="Microsoft Sans Serif"/>
              </a:rPr>
              <a:t>importante </a:t>
            </a:r>
            <a:r>
              <a:rPr sz="950" spc="45" dirty="0">
                <a:latin typeface="Microsoft Sans Serif"/>
                <a:cs typeface="Microsoft Sans Serif"/>
              </a:rPr>
              <a:t>tener </a:t>
            </a:r>
            <a:r>
              <a:rPr sz="950" spc="30" dirty="0">
                <a:latin typeface="Microsoft Sans Serif"/>
                <a:cs typeface="Microsoft Sans Serif"/>
              </a:rPr>
              <a:t>en cuenta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0" dirty="0">
                <a:latin typeface="Microsoft Sans Serif"/>
                <a:cs typeface="Microsoft Sans Serif"/>
              </a:rPr>
              <a:t>difícil </a:t>
            </a:r>
            <a:r>
              <a:rPr sz="950" spc="45" dirty="0">
                <a:latin typeface="Microsoft Sans Serif"/>
                <a:cs typeface="Microsoft Sans Serif"/>
              </a:rPr>
              <a:t>determinar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grado </a:t>
            </a:r>
            <a:r>
              <a:rPr sz="950" spc="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exacto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dirty="0">
                <a:latin typeface="Microsoft Sans Serif"/>
                <a:cs typeface="Microsoft Sans Serif"/>
              </a:rPr>
              <a:t> las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computadoras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otros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equipos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sensibles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susceptibles.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5801" y="517525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Revisión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9251" y="533401"/>
            <a:ext cx="4352925" cy="6391275"/>
          </a:xfrm>
          <a:prstGeom prst="rect">
            <a:avLst/>
          </a:prstGeom>
          <a:solidFill>
            <a:srgbClr val="CCCCCC"/>
          </a:solidFill>
        </p:spPr>
        <p:txBody>
          <a:bodyPr vert="horz" wrap="square" lIns="0" tIns="151765" rIns="0" bIns="0" rtlCol="0">
            <a:spAutoFit/>
          </a:bodyPr>
          <a:lstStyle/>
          <a:p>
            <a:pPr marL="248920" marR="514350" indent="-248920" algn="just">
              <a:lnSpc>
                <a:spcPct val="108000"/>
              </a:lnSpc>
              <a:spcBef>
                <a:spcPts val="1195"/>
              </a:spcBef>
              <a:buFont typeface="Microsoft Sans Serif"/>
              <a:buAutoNum type="arabicPeriod"/>
              <a:tabLst>
                <a:tab pos="248920" algn="l"/>
                <a:tab pos="102489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100" spc="-10" dirty="0">
                <a:latin typeface="Microsoft Sans Serif"/>
                <a:cs typeface="Microsoft Sans Serif"/>
              </a:rPr>
              <a:t>es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una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medida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del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número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alternancias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50" dirty="0">
                <a:latin typeface="Microsoft Sans Serif"/>
                <a:cs typeface="Microsoft Sans Serif"/>
              </a:rPr>
              <a:t>entre </a:t>
            </a:r>
            <a:r>
              <a:rPr sz="1100" spc="20" dirty="0">
                <a:latin typeface="Microsoft Sans Serif"/>
                <a:cs typeface="Microsoft Sans Serif"/>
              </a:rPr>
              <a:t>valores </a:t>
            </a:r>
            <a:r>
              <a:rPr sz="1100" spc="45" dirty="0">
                <a:latin typeface="Microsoft Sans Serif"/>
                <a:cs typeface="Microsoft Sans Serif"/>
              </a:rPr>
              <a:t>máximos </a:t>
            </a:r>
            <a:r>
              <a:rPr sz="1100" spc="30" dirty="0">
                <a:latin typeface="Microsoft Sans Serif"/>
                <a:cs typeface="Microsoft Sans Serif"/>
              </a:rPr>
              <a:t>positivos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30" dirty="0">
                <a:latin typeface="Microsoft Sans Serif"/>
                <a:cs typeface="Microsoft Sans Serif"/>
              </a:rPr>
              <a:t>negativos </a:t>
            </a:r>
            <a:r>
              <a:rPr sz="1100" spc="35" dirty="0">
                <a:latin typeface="Microsoft Sans Serif"/>
                <a:cs typeface="Microsoft Sans Serif"/>
              </a:rPr>
              <a:t>en </a:t>
            </a:r>
            <a:r>
              <a:rPr sz="1100" spc="45" dirty="0">
                <a:latin typeface="Microsoft Sans Serif"/>
                <a:cs typeface="Microsoft Sans Serif"/>
              </a:rPr>
              <a:t>una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cantidad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0" dirty="0">
                <a:latin typeface="Microsoft Sans Serif"/>
                <a:cs typeface="Microsoft Sans Serif"/>
              </a:rPr>
              <a:t>tiempo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medida.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  <a:buFont typeface="Microsoft Sans Serif"/>
              <a:buAutoNum type="arabicPeriod"/>
            </a:pPr>
            <a:endParaRPr sz="1600">
              <a:latin typeface="Microsoft Sans Serif"/>
              <a:cs typeface="Microsoft Sans Serif"/>
            </a:endParaRPr>
          </a:p>
          <a:p>
            <a:pPr marL="400050"/>
            <a:r>
              <a:rPr sz="850" spc="25" dirty="0">
                <a:latin typeface="Microsoft Sans Serif"/>
                <a:cs typeface="Microsoft Sans Serif"/>
              </a:rPr>
              <a:t>una.</a:t>
            </a:r>
            <a:r>
              <a:rPr sz="850" spc="-4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Voltaje</a:t>
            </a:r>
            <a:endParaRPr sz="850">
              <a:latin typeface="Microsoft Sans Serif"/>
              <a:cs typeface="Microsoft Sans Serif"/>
            </a:endParaRPr>
          </a:p>
          <a:p>
            <a:pPr marL="571500" lvl="1" indent="-172085">
              <a:spcBef>
                <a:spcPts val="105"/>
              </a:spcBef>
              <a:buAutoNum type="alphaUcPeriod" startAt="2"/>
              <a:tabLst>
                <a:tab pos="572135" algn="l"/>
              </a:tabLst>
            </a:pPr>
            <a:r>
              <a:rPr sz="1150" spc="25" dirty="0">
                <a:latin typeface="Microsoft Sans Serif"/>
                <a:cs typeface="Microsoft Sans Serif"/>
              </a:rPr>
              <a:t>Actual</a:t>
            </a:r>
            <a:endParaRPr sz="1150">
              <a:latin typeface="Microsoft Sans Serif"/>
              <a:cs typeface="Microsoft Sans Serif"/>
            </a:endParaRPr>
          </a:p>
          <a:p>
            <a:pPr marL="547370" lvl="1" indent="-147320">
              <a:spcBef>
                <a:spcPts val="195"/>
              </a:spcBef>
              <a:buAutoNum type="alphaUcPeriod" startAt="2"/>
              <a:tabLst>
                <a:tab pos="547370" algn="l"/>
              </a:tabLst>
            </a:pPr>
            <a:r>
              <a:rPr sz="1000" spc="25" dirty="0">
                <a:latin typeface="Microsoft Sans Serif"/>
                <a:cs typeface="Microsoft Sans Serif"/>
              </a:rPr>
              <a:t>frecuencia</a:t>
            </a:r>
            <a:endParaRPr sz="1000">
              <a:latin typeface="Microsoft Sans Serif"/>
              <a:cs typeface="Microsoft Sans Serif"/>
            </a:endParaRPr>
          </a:p>
          <a:p>
            <a:pPr marL="543560" lvl="1" indent="-144145">
              <a:spcBef>
                <a:spcPts val="325"/>
              </a:spcBef>
              <a:buAutoNum type="alphaUcPeriod" startAt="2"/>
              <a:tabLst>
                <a:tab pos="544195" algn="l"/>
              </a:tabLst>
            </a:pPr>
            <a:r>
              <a:rPr sz="900" spc="30" dirty="0">
                <a:latin typeface="Microsoft Sans Serif"/>
                <a:cs typeface="Microsoft Sans Serif"/>
              </a:rPr>
              <a:t>energía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254000" marR="628650" indent="-254000">
              <a:lnSpc>
                <a:spcPct val="108000"/>
              </a:lnSpc>
              <a:spcBef>
                <a:spcPts val="5"/>
              </a:spcBef>
              <a:buAutoNum type="arabicParenR" startAt="2"/>
              <a:tabLst>
                <a:tab pos="254000" algn="l"/>
                <a:tab pos="2610485" algn="l"/>
              </a:tabLst>
            </a:pPr>
            <a:r>
              <a:rPr sz="1100" spc="-45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valor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pico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" dirty="0">
                <a:latin typeface="Microsoft Sans Serif"/>
                <a:cs typeface="Microsoft Sans Serif"/>
              </a:rPr>
              <a:t>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pico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voltaje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65" dirty="0">
                <a:latin typeface="Microsoft Sans Serif"/>
                <a:cs typeface="Microsoft Sans Serif"/>
              </a:rPr>
              <a:t>CA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con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5" dirty="0">
                <a:latin typeface="Microsoft Sans Serif"/>
                <a:cs typeface="Microsoft Sans Serif"/>
              </a:rPr>
              <a:t>un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voltaje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pico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600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voltios</a:t>
            </a:r>
            <a:r>
              <a:rPr sz="1100" spc="-10" dirty="0">
                <a:latin typeface="Microsoft Sans Serif"/>
                <a:cs typeface="Microsoft Sans Serif"/>
              </a:rPr>
              <a:t> es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arenR" startAt="2"/>
            </a:pPr>
            <a:endParaRPr sz="1250">
              <a:latin typeface="Microsoft Sans Serif"/>
              <a:cs typeface="Microsoft Sans Serif"/>
            </a:endParaRPr>
          </a:p>
          <a:p>
            <a:pPr marL="246379" marR="325755" indent="-246379">
              <a:lnSpc>
                <a:spcPct val="113100"/>
              </a:lnSpc>
              <a:buAutoNum type="arabicParenR" startAt="2"/>
              <a:tabLst>
                <a:tab pos="246379" algn="l"/>
                <a:tab pos="3331845" algn="l"/>
              </a:tabLst>
            </a:pPr>
            <a:r>
              <a:rPr sz="1050" spc="-45" dirty="0">
                <a:latin typeface="Microsoft Sans Serif"/>
                <a:cs typeface="Microsoft Sans Serif"/>
              </a:rPr>
              <a:t>El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voltaje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0" dirty="0">
                <a:latin typeface="Microsoft Sans Serif"/>
                <a:cs typeface="Microsoft Sans Serif"/>
              </a:rPr>
              <a:t>instantáneo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50" dirty="0">
                <a:latin typeface="Microsoft Sans Serif"/>
                <a:cs typeface="Microsoft Sans Serif"/>
              </a:rPr>
              <a:t>medido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5" dirty="0">
                <a:latin typeface="Microsoft Sans Serif"/>
                <a:cs typeface="Microsoft Sans Serif"/>
              </a:rPr>
              <a:t>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120°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onda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sinusoidal </a:t>
            </a:r>
            <a:r>
              <a:rPr sz="1050" spc="-26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con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60" dirty="0">
                <a:latin typeface="Microsoft Sans Serif"/>
                <a:cs typeface="Microsoft Sans Serif"/>
              </a:rPr>
              <a:t>un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voltaje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pico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de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15" dirty="0">
                <a:latin typeface="Microsoft Sans Serif"/>
                <a:cs typeface="Microsoft Sans Serif"/>
              </a:rPr>
              <a:t>650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0" dirty="0">
                <a:latin typeface="Microsoft Sans Serif"/>
                <a:cs typeface="Microsoft Sans Serif"/>
              </a:rPr>
              <a:t>voltios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es</a:t>
            </a:r>
            <a:r>
              <a:rPr sz="105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arenR" startAt="2"/>
            </a:pPr>
            <a:endParaRPr sz="1300">
              <a:latin typeface="Microsoft Sans Serif"/>
              <a:cs typeface="Microsoft Sans Serif"/>
            </a:endParaRPr>
          </a:p>
          <a:p>
            <a:pPr marL="254000" marR="340995" indent="-254000">
              <a:lnSpc>
                <a:spcPct val="108000"/>
              </a:lnSpc>
              <a:buAutoNum type="arabicParenR" startAt="2"/>
              <a:tabLst>
                <a:tab pos="254000" algn="l"/>
                <a:tab pos="3040380" algn="l"/>
              </a:tabLst>
            </a:pPr>
            <a:r>
              <a:rPr sz="1100" spc="-45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60" dirty="0">
                <a:latin typeface="Microsoft Sans Serif"/>
                <a:cs typeface="Microsoft Sans Serif"/>
              </a:rPr>
              <a:t>método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más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55" dirty="0">
                <a:latin typeface="Microsoft Sans Serif"/>
                <a:cs typeface="Microsoft Sans Serif"/>
              </a:rPr>
              <a:t>común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40" dirty="0">
                <a:latin typeface="Microsoft Sans Serif"/>
                <a:cs typeface="Microsoft Sans Serif"/>
              </a:rPr>
              <a:t>para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expresar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valor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0" dirty="0">
                <a:latin typeface="Microsoft Sans Serif"/>
                <a:cs typeface="Microsoft Sans Serif"/>
              </a:rPr>
              <a:t>voltaje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10" dirty="0">
                <a:latin typeface="Microsoft Sans Serif"/>
                <a:cs typeface="Microsoft Sans Serif"/>
              </a:rPr>
              <a:t>y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15" dirty="0">
                <a:latin typeface="Microsoft Sans Serif"/>
                <a:cs typeface="Microsoft Sans Serif"/>
              </a:rPr>
              <a:t>la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45" dirty="0">
                <a:latin typeface="Microsoft Sans Serif"/>
                <a:cs typeface="Microsoft Sans Serif"/>
              </a:rPr>
              <a:t>corriente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de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65" dirty="0">
                <a:latin typeface="Microsoft Sans Serif"/>
                <a:cs typeface="Microsoft Sans Serif"/>
              </a:rPr>
              <a:t>CA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es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20" dirty="0">
                <a:latin typeface="Microsoft Sans Serif"/>
                <a:cs typeface="Microsoft Sans Serif"/>
              </a:rPr>
              <a:t>el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35" dirty="0">
                <a:latin typeface="Microsoft Sans Serif"/>
                <a:cs typeface="Microsoft Sans Serif"/>
              </a:rPr>
              <a:t>valor</a:t>
            </a:r>
            <a:r>
              <a:rPr sz="11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15" dirty="0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arenR" startAt="2"/>
            </a:pPr>
            <a:endParaRPr sz="1650">
              <a:latin typeface="Microsoft Sans Serif"/>
              <a:cs typeface="Microsoft Sans Serif"/>
            </a:endParaRPr>
          </a:p>
          <a:p>
            <a:pPr marL="400050"/>
            <a:r>
              <a:rPr sz="750" spc="20" dirty="0">
                <a:latin typeface="Microsoft Sans Serif"/>
                <a:cs typeface="Microsoft Sans Serif"/>
              </a:rPr>
              <a:t>una.</a:t>
            </a:r>
            <a:r>
              <a:rPr sz="750" spc="-45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promedio</a:t>
            </a:r>
            <a:endParaRPr sz="750">
              <a:latin typeface="Microsoft Sans Serif"/>
              <a:cs typeface="Microsoft Sans Serif"/>
            </a:endParaRPr>
          </a:p>
          <a:p>
            <a:pPr marL="571500" lvl="1" indent="-172085">
              <a:spcBef>
                <a:spcPts val="200"/>
              </a:spcBef>
              <a:buAutoNum type="alphaUcPeriod" startAt="2"/>
              <a:tabLst>
                <a:tab pos="572135" algn="l"/>
              </a:tabLst>
            </a:pPr>
            <a:r>
              <a:rPr sz="1150" spc="10" dirty="0">
                <a:latin typeface="Microsoft Sans Serif"/>
                <a:cs typeface="Microsoft Sans Serif"/>
              </a:rPr>
              <a:t>eficaz</a:t>
            </a:r>
            <a:endParaRPr sz="1150">
              <a:latin typeface="Microsoft Sans Serif"/>
              <a:cs typeface="Microsoft Sans Serif"/>
            </a:endParaRPr>
          </a:p>
          <a:p>
            <a:pPr marL="554355" lvl="1" indent="-154940">
              <a:spcBef>
                <a:spcPts val="145"/>
              </a:spcBef>
              <a:buAutoNum type="alphaUcPeriod" startAt="2"/>
              <a:tabLst>
                <a:tab pos="554990" algn="l"/>
              </a:tabLst>
            </a:pPr>
            <a:r>
              <a:rPr sz="1050" spc="30" dirty="0">
                <a:latin typeface="Microsoft Sans Serif"/>
                <a:cs typeface="Microsoft Sans Serif"/>
              </a:rPr>
              <a:t>cima</a:t>
            </a:r>
            <a:endParaRPr sz="1050">
              <a:latin typeface="Microsoft Sans Serif"/>
              <a:cs typeface="Microsoft Sans Serif"/>
            </a:endParaRPr>
          </a:p>
          <a:p>
            <a:pPr marL="583565" lvl="1" indent="-184150">
              <a:spcBef>
                <a:spcPts val="65"/>
              </a:spcBef>
              <a:buAutoNum type="alphaUcPeriod" startAt="2"/>
              <a:tabLst>
                <a:tab pos="584200" algn="l"/>
              </a:tabLst>
            </a:pPr>
            <a:r>
              <a:rPr sz="1150" spc="40" dirty="0">
                <a:latin typeface="Microsoft Sans Serif"/>
                <a:cs typeface="Microsoft Sans Serif"/>
              </a:rPr>
              <a:t>instantáneo</a:t>
            </a:r>
            <a:endParaRPr sz="1150">
              <a:latin typeface="Microsoft Sans Serif"/>
              <a:cs typeface="Microsoft Sans Serif"/>
            </a:endParaRPr>
          </a:p>
          <a:p>
            <a:pPr lvl="1">
              <a:spcBef>
                <a:spcPts val="20"/>
              </a:spcBef>
              <a:buAutoNum type="alphaUcPeriod" startAt="2"/>
            </a:pPr>
            <a:endParaRPr sz="1500">
              <a:latin typeface="Microsoft Sans Serif"/>
              <a:cs typeface="Microsoft Sans Serif"/>
            </a:endParaRPr>
          </a:p>
          <a:p>
            <a:pPr marL="224154" indent="-129539">
              <a:buAutoNum type="arabicParenR" startAt="5"/>
              <a:tabLst>
                <a:tab pos="224790" algn="l"/>
              </a:tabLst>
            </a:pPr>
            <a:r>
              <a:rPr sz="900" spc="20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forma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onda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sinusoidal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pura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tiene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cresta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endParaRPr sz="900">
              <a:latin typeface="Microsoft Sans Serif"/>
              <a:cs typeface="Microsoft Sans Serif"/>
            </a:endParaRPr>
          </a:p>
          <a:p>
            <a:pPr marL="95250">
              <a:spcBef>
                <a:spcPts val="420"/>
              </a:spcBef>
              <a:tabLst>
                <a:tab pos="728980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0" dirty="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39395" marR="496570" indent="-239395">
              <a:lnSpc>
                <a:spcPct val="118800"/>
              </a:lnSpc>
              <a:buAutoNum type="arabicParenR" startAt="6"/>
              <a:tabLst>
                <a:tab pos="239395" algn="l"/>
                <a:tab pos="2013585" algn="l"/>
              </a:tabLst>
            </a:pP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equipo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50" dirty="0">
                <a:latin typeface="Microsoft Sans Serif"/>
                <a:cs typeface="Microsoft Sans Serif"/>
              </a:rPr>
              <a:t>cómputo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25" dirty="0">
                <a:latin typeface="Microsoft Sans Serif"/>
                <a:cs typeface="Microsoft Sans Serif"/>
              </a:rPr>
              <a:t>más </a:t>
            </a:r>
            <a:r>
              <a:rPr sz="1000" spc="35" dirty="0">
                <a:latin typeface="Microsoft Sans Serif"/>
                <a:cs typeface="Microsoft Sans Serif"/>
              </a:rPr>
              <a:t>vulnerable </a:t>
            </a:r>
            <a:r>
              <a:rPr sz="1000" spc="50" dirty="0">
                <a:latin typeface="Microsoft Sans Serif"/>
                <a:cs typeface="Microsoft Sans Serif"/>
              </a:rPr>
              <a:t>durante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45" dirty="0">
                <a:latin typeface="Microsoft Sans Serif"/>
                <a:cs typeface="Microsoft Sans Serif"/>
              </a:rPr>
              <a:t> perturbación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sobrevoltaje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Tipo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I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una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perturbación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subvoltaje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Tipo</a:t>
            </a:r>
            <a:r>
              <a:rPr sz="10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arenR" startAt="6"/>
            </a:pPr>
            <a:endParaRPr sz="1900">
              <a:latin typeface="Microsoft Sans Serif"/>
              <a:cs typeface="Microsoft Sans Serif"/>
            </a:endParaRPr>
          </a:p>
          <a:p>
            <a:pPr marL="400050"/>
            <a:r>
              <a:rPr sz="550" spc="15" dirty="0">
                <a:latin typeface="Microsoft Sans Serif"/>
                <a:cs typeface="Microsoft Sans Serif"/>
              </a:rPr>
              <a:t>una.</a:t>
            </a:r>
            <a:r>
              <a:rPr sz="550" spc="-5" dirty="0">
                <a:latin typeface="Microsoft Sans Serif"/>
                <a:cs typeface="Microsoft Sans Serif"/>
              </a:rPr>
              <a:t> </a:t>
            </a:r>
            <a:r>
              <a:rPr sz="550" spc="30" dirty="0">
                <a:latin typeface="Microsoft Sans Serif"/>
                <a:cs typeface="Microsoft Sans Serif"/>
              </a:rPr>
              <a:t>I</a:t>
            </a:r>
            <a:endParaRPr sz="550">
              <a:latin typeface="Microsoft Sans Serif"/>
              <a:cs typeface="Microsoft Sans Serif"/>
            </a:endParaRPr>
          </a:p>
          <a:p>
            <a:pPr marL="541655" lvl="1" indent="-142240">
              <a:spcBef>
                <a:spcPts val="365"/>
              </a:spcBef>
              <a:buAutoNum type="alphaUcPeriod" startAt="2"/>
              <a:tabLst>
                <a:tab pos="542290" algn="l"/>
              </a:tabLst>
            </a:pPr>
            <a:r>
              <a:rPr sz="950" spc="55" dirty="0">
                <a:latin typeface="Microsoft Sans Serif"/>
                <a:cs typeface="Microsoft Sans Serif"/>
              </a:rPr>
              <a:t>II</a:t>
            </a:r>
            <a:endParaRPr sz="950">
              <a:latin typeface="Microsoft Sans Serif"/>
              <a:cs typeface="Microsoft Sans Serif"/>
            </a:endParaRPr>
          </a:p>
          <a:p>
            <a:pPr marL="473709" lvl="1" indent="-73660">
              <a:spcBef>
                <a:spcPts val="735"/>
              </a:spcBef>
              <a:buAutoNum type="alphaUcPeriod" startAt="2"/>
              <a:tabLst>
                <a:tab pos="473709" algn="l"/>
              </a:tabLst>
            </a:pPr>
            <a:r>
              <a:rPr sz="500" spc="20" dirty="0">
                <a:latin typeface="Microsoft Sans Serif"/>
                <a:cs typeface="Microsoft Sans Serif"/>
              </a:rPr>
              <a:t>tercero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3381375"/>
            <a:ext cx="4143375" cy="133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7581901"/>
            <a:ext cx="4067175" cy="17049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75576" y="504825"/>
            <a:ext cx="24301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20" dirty="0">
                <a:latin typeface="Microsoft Sans Serif"/>
                <a:cs typeface="Microsoft Sans Serif"/>
              </a:rPr>
              <a:t>Frecuencia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spc="15" dirty="0">
                <a:latin typeface="Microsoft Sans Serif"/>
                <a:cs typeface="Microsoft Sans Serif"/>
              </a:rPr>
              <a:t>y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spc="55" dirty="0">
                <a:latin typeface="Microsoft Sans Serif"/>
                <a:cs typeface="Microsoft Sans Serif"/>
              </a:rPr>
              <a:t>Armónicos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1922779"/>
            <a:ext cx="42456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5" dirty="0">
                <a:latin typeface="Microsoft Sans Serif"/>
                <a:cs typeface="Microsoft Sans Serif"/>
              </a:rPr>
              <a:t>Aprendimos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anteriormente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frecuencia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medida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cantidad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veces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latin typeface="Microsoft Sans Serif"/>
                <a:cs typeface="Microsoft Sans Serif"/>
              </a:rPr>
              <a:t>aumentan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5" dirty="0">
                <a:latin typeface="Microsoft Sans Serif"/>
                <a:cs typeface="Microsoft Sans Serif"/>
              </a:rPr>
              <a:t>disminuyen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0" dirty="0">
                <a:latin typeface="Microsoft Sans Serif"/>
                <a:cs typeface="Microsoft Sans Serif"/>
              </a:rPr>
              <a:t>valores </a:t>
            </a:r>
            <a:r>
              <a:rPr sz="900" spc="35" dirty="0">
                <a:latin typeface="Microsoft Sans Serif"/>
                <a:cs typeface="Microsoft Sans Serif"/>
              </a:rPr>
              <a:t>máximos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alternos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segundo.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frecuencia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expresa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0" dirty="0">
                <a:latin typeface="Microsoft Sans Serif"/>
                <a:cs typeface="Microsoft Sans Serif"/>
              </a:rPr>
              <a:t>hercios.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frecuencia </a:t>
            </a:r>
            <a:r>
              <a:rPr sz="900" spc="30" dirty="0">
                <a:latin typeface="Microsoft Sans Serif"/>
                <a:cs typeface="Microsoft Sans Serif"/>
              </a:rPr>
              <a:t> estándar 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línea eléctrica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5" dirty="0">
                <a:latin typeface="Microsoft Sans Serif"/>
                <a:cs typeface="Microsoft Sans Serif"/>
              </a:rPr>
              <a:t>Estados </a:t>
            </a:r>
            <a:r>
              <a:rPr sz="900" spc="25" dirty="0">
                <a:latin typeface="Microsoft Sans Serif"/>
                <a:cs typeface="Microsoft Sans Serif"/>
              </a:rPr>
              <a:t>Unidos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60 </a:t>
            </a:r>
            <a:r>
              <a:rPr sz="900" spc="20" dirty="0">
                <a:latin typeface="Microsoft Sans Serif"/>
                <a:cs typeface="Microsoft Sans Serif"/>
              </a:rPr>
              <a:t>hercios </a:t>
            </a:r>
            <a:r>
              <a:rPr sz="900" spc="-5" dirty="0">
                <a:latin typeface="Microsoft Sans Serif"/>
                <a:cs typeface="Microsoft Sans Serif"/>
              </a:rPr>
              <a:t>(60 </a:t>
            </a:r>
            <a:r>
              <a:rPr sz="900" spc="5" dirty="0">
                <a:latin typeface="Microsoft Sans Serif"/>
                <a:cs typeface="Microsoft Sans Serif"/>
              </a:rPr>
              <a:t>ciclos 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segundo).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muchas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otras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partes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mundo,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frecuencia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estándar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50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hercios.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5000626"/>
            <a:ext cx="77152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10" dirty="0">
                <a:latin typeface="Arial"/>
                <a:cs typeface="Arial"/>
              </a:rPr>
              <a:t>Armónicos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5" y="4976177"/>
            <a:ext cx="4204970" cy="58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4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30" dirty="0">
                <a:latin typeface="Microsoft Sans Serif"/>
                <a:cs typeface="Microsoft Sans Serif"/>
              </a:rPr>
              <a:t>armónicos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creados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circuitos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electrónicos,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unidades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velocidad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ajustable, rectificadores, </a:t>
            </a:r>
            <a:r>
              <a:rPr sz="850" spc="35" dirty="0">
                <a:latin typeface="Microsoft Sans Serif"/>
                <a:cs typeface="Microsoft Sans Serif"/>
              </a:rPr>
              <a:t>computadoras </a:t>
            </a:r>
            <a:r>
              <a:rPr sz="850" spc="20" dirty="0">
                <a:latin typeface="Microsoft Sans Serif"/>
                <a:cs typeface="Microsoft Sans Serif"/>
              </a:rPr>
              <a:t>personales </a:t>
            </a:r>
            <a:r>
              <a:rPr sz="850" spc="5" dirty="0">
                <a:latin typeface="Microsoft Sans Serif"/>
                <a:cs typeface="Microsoft Sans Serif"/>
              </a:rPr>
              <a:t>e </a:t>
            </a:r>
            <a:r>
              <a:rPr sz="850" spc="25" dirty="0">
                <a:latin typeface="Microsoft Sans Serif"/>
                <a:cs typeface="Microsoft Sans Serif"/>
              </a:rPr>
              <a:t>impresoras.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30" dirty="0">
                <a:latin typeface="Microsoft Sans Serif"/>
                <a:cs typeface="Microsoft Sans Serif"/>
              </a:rPr>
              <a:t>armónicos </a:t>
            </a:r>
            <a:r>
              <a:rPr sz="850" spc="35" dirty="0">
                <a:latin typeface="Microsoft Sans Serif"/>
                <a:cs typeface="Microsoft Sans Serif"/>
              </a:rPr>
              <a:t> pueden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causar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problemas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cargas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conectadas.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5576" y="5714048"/>
            <a:ext cx="4106545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00"/>
              </a:spcBef>
            </a:pP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dice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frecuencia </a:t>
            </a:r>
            <a:r>
              <a:rPr sz="900" spc="10" dirty="0">
                <a:latin typeface="Microsoft Sans Serif"/>
                <a:cs typeface="Microsoft Sans Serif"/>
              </a:rPr>
              <a:t>base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fuente </a:t>
            </a:r>
            <a:r>
              <a:rPr sz="900" spc="30" dirty="0">
                <a:latin typeface="Microsoft Sans Serif"/>
                <a:cs typeface="Microsoft Sans Serif"/>
              </a:rPr>
              <a:t>de alimentación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frecuencia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fundamental o </a:t>
            </a:r>
            <a:r>
              <a:rPr sz="900" spc="50" dirty="0">
                <a:latin typeface="Microsoft Sans Serif"/>
                <a:cs typeface="Microsoft Sans Serif"/>
              </a:rPr>
              <a:t>primer </a:t>
            </a:r>
            <a:r>
              <a:rPr sz="900" spc="30" dirty="0">
                <a:latin typeface="Microsoft Sans Serif"/>
                <a:cs typeface="Microsoft Sans Serif"/>
              </a:rPr>
              <a:t>armónico.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frecuencia </a:t>
            </a:r>
            <a:r>
              <a:rPr sz="900" spc="40" dirty="0">
                <a:latin typeface="Microsoft Sans Serif"/>
                <a:cs typeface="Microsoft Sans Serif"/>
              </a:rPr>
              <a:t>fundamental o </a:t>
            </a:r>
            <a:r>
              <a:rPr sz="900" spc="50" dirty="0">
                <a:latin typeface="Microsoft Sans Serif"/>
                <a:cs typeface="Microsoft Sans Serif"/>
              </a:rPr>
              <a:t>primer </a:t>
            </a:r>
            <a:r>
              <a:rPr sz="900" spc="5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armónico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fuente </a:t>
            </a:r>
            <a:r>
              <a:rPr sz="900" spc="30" dirty="0">
                <a:latin typeface="Microsoft Sans Serif"/>
                <a:cs typeface="Microsoft Sans Serif"/>
              </a:rPr>
              <a:t>de alimentación de </a:t>
            </a:r>
            <a:r>
              <a:rPr sz="900" spc="10" dirty="0">
                <a:latin typeface="Microsoft Sans Serif"/>
                <a:cs typeface="Microsoft Sans Serif"/>
              </a:rPr>
              <a:t>60 </a:t>
            </a:r>
            <a:r>
              <a:rPr sz="900" spc="-5" dirty="0">
                <a:latin typeface="Microsoft Sans Serif"/>
                <a:cs typeface="Microsoft Sans Serif"/>
              </a:rPr>
              <a:t>Hz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0" dirty="0">
                <a:latin typeface="Microsoft Sans Serif"/>
                <a:cs typeface="Microsoft Sans Serif"/>
              </a:rPr>
              <a:t>60 </a:t>
            </a:r>
            <a:r>
              <a:rPr sz="900" spc="-10" dirty="0">
                <a:latin typeface="Microsoft Sans Serif"/>
                <a:cs typeface="Microsoft Sans Serif"/>
              </a:rPr>
              <a:t>Hz. </a:t>
            </a:r>
            <a:r>
              <a:rPr sz="900" spc="20" dirty="0">
                <a:latin typeface="Microsoft Sans Serif"/>
                <a:cs typeface="Microsoft Sans Serif"/>
              </a:rPr>
              <a:t>Pueden </a:t>
            </a:r>
            <a:r>
              <a:rPr sz="900" spc="25" dirty="0">
                <a:latin typeface="Microsoft Sans Serif"/>
                <a:cs typeface="Microsoft Sans Serif"/>
              </a:rPr>
              <a:t> aparecer </a:t>
            </a:r>
            <a:r>
              <a:rPr sz="900" spc="30" dirty="0">
                <a:latin typeface="Microsoft Sans Serif"/>
                <a:cs typeface="Microsoft Sans Serif"/>
              </a:rPr>
              <a:t>armónicos </a:t>
            </a:r>
            <a:r>
              <a:rPr sz="900" spc="15" dirty="0">
                <a:latin typeface="Microsoft Sans Serif"/>
                <a:cs typeface="Microsoft Sans Serif"/>
              </a:rPr>
              <a:t>adicionales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fuente </a:t>
            </a:r>
            <a:r>
              <a:rPr sz="900" spc="30" dirty="0">
                <a:latin typeface="Microsoft Sans Serif"/>
                <a:cs typeface="Microsoft Sans Serif"/>
              </a:rPr>
              <a:t>de alimentación. </a:t>
            </a:r>
            <a:r>
              <a:rPr sz="900" spc="-5" dirty="0">
                <a:latin typeface="Microsoft Sans Serif"/>
                <a:cs typeface="Microsoft Sans Serif"/>
              </a:rPr>
              <a:t>Estos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armónicos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suelen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múltiplos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números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enteros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primer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armónico.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tercer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armónico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alimentación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60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Hz,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180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Hz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(60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x</a:t>
            </a:r>
            <a:r>
              <a:rPr sz="900" spc="-10" dirty="0">
                <a:latin typeface="Microsoft Sans Serif"/>
                <a:cs typeface="Microsoft Sans Serif"/>
              </a:rPr>
              <a:t> 3).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1933575"/>
            <a:ext cx="1838325" cy="13144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5781675"/>
            <a:ext cx="3419475" cy="2857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9251" y="7562851"/>
            <a:ext cx="4067175" cy="19526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956550" y="485774"/>
            <a:ext cx="41109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latin typeface="Microsoft Sans Serif"/>
                <a:cs typeface="Microsoft Sans Serif"/>
              </a:rPr>
              <a:t>Cuando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onda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armónica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35" dirty="0">
                <a:latin typeface="Microsoft Sans Serif"/>
                <a:cs typeface="Microsoft Sans Serif"/>
              </a:rPr>
              <a:t>superpone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onda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sinusoidal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fundamental,</a:t>
            </a:r>
            <a:r>
              <a:rPr sz="950" spc="-10" dirty="0">
                <a:latin typeface="Microsoft Sans Serif"/>
                <a:cs typeface="Microsoft Sans Serif"/>
              </a:rPr>
              <a:t> se </a:t>
            </a:r>
            <a:r>
              <a:rPr sz="950" spc="40" dirty="0">
                <a:latin typeface="Microsoft Sans Serif"/>
                <a:cs typeface="Microsoft Sans Serif"/>
              </a:rPr>
              <a:t>produce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onda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distintiva.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5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ejemplo,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tercer </a:t>
            </a:r>
            <a:r>
              <a:rPr sz="950" spc="40" dirty="0">
                <a:latin typeface="Microsoft Sans Serif"/>
                <a:cs typeface="Microsoft Sans Serif"/>
              </a:rPr>
              <a:t>armónico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5" dirty="0">
                <a:latin typeface="Microsoft Sans Serif"/>
                <a:cs typeface="Microsoft Sans Serif"/>
              </a:rPr>
              <a:t>ve </a:t>
            </a:r>
            <a:r>
              <a:rPr sz="950" spc="35" dirty="0">
                <a:latin typeface="Microsoft Sans Serif"/>
                <a:cs typeface="Microsoft Sans Serif"/>
              </a:rPr>
              <a:t>superpuesto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5" dirty="0">
                <a:latin typeface="Microsoft Sans Serif"/>
                <a:cs typeface="Microsoft Sans Serif"/>
              </a:rPr>
              <a:t>frecuencia </a:t>
            </a:r>
            <a:r>
              <a:rPr sz="950" spc="40" dirty="0">
                <a:latin typeface="Microsoft Sans Serif"/>
                <a:cs typeface="Microsoft Sans Serif"/>
              </a:rPr>
              <a:t>fundamental.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-3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problema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distorsión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55" dirty="0">
                <a:latin typeface="Microsoft Sans Serif"/>
                <a:cs typeface="Microsoft Sans Serif"/>
              </a:rPr>
              <a:t>forma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onda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15" dirty="0">
                <a:latin typeface="Microsoft Sans Serif"/>
                <a:cs typeface="Microsoft Sans Serif"/>
              </a:rPr>
              <a:t>vuelve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35" dirty="0">
                <a:latin typeface="Microsoft Sans Serif"/>
                <a:cs typeface="Microsoft Sans Serif"/>
              </a:rPr>
              <a:t>complejo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presentes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armónicos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adicionales.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1" y="3533776"/>
            <a:ext cx="18116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0" dirty="0">
                <a:latin typeface="Arial"/>
                <a:cs typeface="Arial"/>
              </a:rPr>
              <a:t>Distorsión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armónica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spc="60" dirty="0">
                <a:latin typeface="Arial"/>
                <a:cs typeface="Arial"/>
              </a:rPr>
              <a:t>total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1" y="3513244"/>
            <a:ext cx="4311015" cy="1856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5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distorsión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armónica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fuerza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destructiva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sistemas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distribución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energía. </a:t>
            </a:r>
            <a:r>
              <a:rPr sz="900" dirty="0">
                <a:latin typeface="Microsoft Sans Serif"/>
                <a:cs typeface="Microsoft Sans Serif"/>
              </a:rPr>
              <a:t>Crea </a:t>
            </a:r>
            <a:r>
              <a:rPr sz="900" spc="35" dirty="0">
                <a:latin typeface="Microsoft Sans Serif"/>
                <a:cs typeface="Microsoft Sans Serif"/>
              </a:rPr>
              <a:t>problemas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seguridad, </a:t>
            </a:r>
            <a:r>
              <a:rPr sz="900" spc="30" dirty="0">
                <a:latin typeface="Microsoft Sans Serif"/>
                <a:cs typeface="Microsoft Sans Serif"/>
              </a:rPr>
              <a:t>acorta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vida </a:t>
            </a:r>
            <a:r>
              <a:rPr sz="900" spc="45" dirty="0">
                <a:latin typeface="Microsoft Sans Serif"/>
                <a:cs typeface="Microsoft Sans Serif"/>
              </a:rPr>
              <a:t>útil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transformadores </a:t>
            </a:r>
            <a:r>
              <a:rPr sz="900" spc="5" dirty="0">
                <a:latin typeface="Microsoft Sans Serif"/>
                <a:cs typeface="Microsoft Sans Serif"/>
              </a:rPr>
              <a:t>e </a:t>
            </a:r>
            <a:r>
              <a:rPr sz="900" spc="40" dirty="0">
                <a:latin typeface="Microsoft Sans Serif"/>
                <a:cs typeface="Microsoft Sans Serif"/>
              </a:rPr>
              <a:t>interfiere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funcionamiento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electrónicos.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distorsión armónica </a:t>
            </a:r>
            <a:r>
              <a:rPr sz="900" spc="45" dirty="0">
                <a:latin typeface="Microsoft Sans Serif"/>
                <a:cs typeface="Microsoft Sans Serif"/>
              </a:rPr>
              <a:t>total </a:t>
            </a:r>
            <a:r>
              <a:rPr sz="900" spc="-20" dirty="0">
                <a:latin typeface="Microsoft Sans Serif"/>
                <a:cs typeface="Microsoft Sans Serif"/>
              </a:rPr>
              <a:t>(THD)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5" dirty="0">
                <a:latin typeface="Microsoft Sans Serif"/>
                <a:cs typeface="Microsoft Sans Serif"/>
              </a:rPr>
              <a:t>relación </a:t>
            </a:r>
            <a:r>
              <a:rPr sz="900" spc="40" dirty="0">
                <a:latin typeface="Microsoft Sans Serif"/>
                <a:cs typeface="Microsoft Sans Serif"/>
              </a:rPr>
              <a:t>entre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distorsión armónica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frecuencia </a:t>
            </a:r>
            <a:r>
              <a:rPr sz="900" spc="40" dirty="0">
                <a:latin typeface="Microsoft Sans Serif"/>
                <a:cs typeface="Microsoft Sans Serif"/>
              </a:rPr>
              <a:t>fundamental. </a:t>
            </a:r>
            <a:r>
              <a:rPr sz="900" spc="25" dirty="0">
                <a:latin typeface="Microsoft Sans Serif"/>
                <a:cs typeface="Microsoft Sans Serif"/>
              </a:rPr>
              <a:t>Cuanto </a:t>
            </a:r>
            <a:r>
              <a:rPr sz="900" spc="40" dirty="0">
                <a:latin typeface="Microsoft Sans Serif"/>
                <a:cs typeface="Microsoft Sans Serif"/>
              </a:rPr>
              <a:t>mayor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10" dirty="0">
                <a:latin typeface="Microsoft Sans Serif"/>
                <a:cs typeface="Microsoft Sans Serif"/>
              </a:rPr>
              <a:t>THD,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distorsión </a:t>
            </a:r>
            <a:r>
              <a:rPr sz="900" spc="20" dirty="0">
                <a:latin typeface="Microsoft Sans Serif"/>
                <a:cs typeface="Microsoft Sans Serif"/>
              </a:rPr>
              <a:t>hay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onda </a:t>
            </a:r>
            <a:r>
              <a:rPr sz="900" spc="25" dirty="0">
                <a:latin typeface="Microsoft Sans Serif"/>
                <a:cs typeface="Microsoft Sans Serif"/>
              </a:rPr>
              <a:t>sinusoidal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60 </a:t>
            </a:r>
            <a:r>
              <a:rPr sz="900" spc="-10" dirty="0">
                <a:latin typeface="Microsoft Sans Serif"/>
                <a:cs typeface="Microsoft Sans Serif"/>
              </a:rPr>
              <a:t>Hz.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distorsión armónica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produce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formas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onda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tensión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corriente.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general,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THD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exceder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5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5" dirty="0">
                <a:latin typeface="Microsoft Sans Serif"/>
                <a:cs typeface="Microsoft Sans Serif"/>
              </a:rPr>
              <a:t>%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THD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debe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exceder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20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%.</a:t>
            </a:r>
            <a:endParaRPr sz="900">
              <a:latin typeface="Microsoft Sans Serif"/>
              <a:cs typeface="Microsoft Sans Serif"/>
            </a:endParaRPr>
          </a:p>
          <a:p>
            <a:pPr marL="12700" marR="165735">
              <a:lnSpc>
                <a:spcPct val="133500"/>
              </a:lnSpc>
            </a:pPr>
            <a:r>
              <a:rPr sz="900" spc="25" dirty="0">
                <a:latin typeface="Microsoft Sans Serif"/>
                <a:cs typeface="Microsoft Sans Serif"/>
              </a:rPr>
              <a:t>Algunos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medidores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ofrecidos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capaces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leer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THD.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5800" y="6423025"/>
            <a:ext cx="55880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latin typeface="Arial"/>
                <a:cs typeface="Arial"/>
              </a:rPr>
              <a:t>fasores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6551" y="6409054"/>
            <a:ext cx="4214495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200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rotación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0" dirty="0">
                <a:latin typeface="Microsoft Sans Serif"/>
                <a:cs typeface="Microsoft Sans Serif"/>
              </a:rPr>
              <a:t>fase </a:t>
            </a:r>
            <a:r>
              <a:rPr sz="950" spc="20" dirty="0">
                <a:latin typeface="Microsoft Sans Serif"/>
                <a:cs typeface="Microsoft Sans Serif"/>
              </a:rPr>
              <a:t>describe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45" dirty="0">
                <a:latin typeface="Microsoft Sans Serif"/>
                <a:cs typeface="Microsoft Sans Serif"/>
              </a:rPr>
              <a:t>orden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40" dirty="0">
                <a:latin typeface="Microsoft Sans Serif"/>
                <a:cs typeface="Microsoft Sans Serif"/>
              </a:rPr>
              <a:t>formas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onda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0" dirty="0">
                <a:latin typeface="Microsoft Sans Serif"/>
                <a:cs typeface="Microsoft Sans Serif"/>
              </a:rPr>
              <a:t>cada 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fase </a:t>
            </a:r>
            <a:r>
              <a:rPr sz="950" spc="25" dirty="0">
                <a:latin typeface="Microsoft Sans Serif"/>
                <a:cs typeface="Microsoft Sans Serif"/>
              </a:rPr>
              <a:t>cruzan </a:t>
            </a:r>
            <a:r>
              <a:rPr sz="950" spc="20" dirty="0">
                <a:latin typeface="Microsoft Sans Serif"/>
                <a:cs typeface="Microsoft Sans Serif"/>
              </a:rPr>
              <a:t>cero. </a:t>
            </a:r>
            <a:r>
              <a:rPr sz="950" spc="-20" dirty="0">
                <a:latin typeface="Microsoft Sans Serif"/>
                <a:cs typeface="Microsoft Sans Serif"/>
              </a:rPr>
              <a:t>Las </a:t>
            </a:r>
            <a:r>
              <a:rPr sz="950" spc="40" dirty="0">
                <a:latin typeface="Microsoft Sans Serif"/>
                <a:cs typeface="Microsoft Sans Serif"/>
              </a:rPr>
              <a:t>formas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onda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pueden </a:t>
            </a:r>
            <a:r>
              <a:rPr sz="950" spc="30" dirty="0">
                <a:latin typeface="Microsoft Sans Serif"/>
                <a:cs typeface="Microsoft Sans Serif"/>
              </a:rPr>
              <a:t>utilizar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ilustrar </a:t>
            </a:r>
            <a:r>
              <a:rPr sz="950" spc="15" dirty="0">
                <a:latin typeface="Microsoft Sans Serif"/>
                <a:cs typeface="Microsoft Sans Serif"/>
              </a:rPr>
              <a:t>esta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relación.</a:t>
            </a:r>
            <a:r>
              <a:rPr sz="950" spc="-5" dirty="0">
                <a:latin typeface="Microsoft Sans Serif"/>
                <a:cs typeface="Microsoft Sans Serif"/>
              </a:rPr>
              <a:t> Los </a:t>
            </a:r>
            <a:r>
              <a:rPr sz="950" spc="20" dirty="0">
                <a:latin typeface="Microsoft Sans Serif"/>
                <a:cs typeface="Microsoft Sans Serif"/>
              </a:rPr>
              <a:t>fasores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consisten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líneas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flechas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y,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menudo,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usan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lugar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formas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onda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simplificar.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5448300"/>
            <a:ext cx="4333875" cy="16002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783513" y="2119312"/>
          <a:ext cx="2752725" cy="1781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marL="264160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Armónico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994"/>
                        </a:lnSpc>
                        <a:spcBef>
                          <a:spcPts val="180"/>
                        </a:spcBef>
                      </a:pPr>
                      <a:r>
                        <a:rPr sz="8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Frecuencia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Secuencia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R="2730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b="1" spc="15" dirty="0">
                          <a:latin typeface="Arial"/>
                          <a:cs typeface="Arial"/>
                        </a:rPr>
                        <a:t>1º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b="1" spc="15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994"/>
                        </a:lnSpc>
                        <a:spcBef>
                          <a:spcPts val="180"/>
                        </a:spcBef>
                      </a:pPr>
                      <a:r>
                        <a:rPr sz="850" b="1" spc="30" dirty="0">
                          <a:latin typeface="Arial"/>
                          <a:cs typeface="Arial"/>
                        </a:rPr>
                        <a:t>Fundamental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40" dirty="0">
                          <a:latin typeface="Microsoft Sans Serif"/>
                          <a:cs typeface="Microsoft Sans Serif"/>
                        </a:rPr>
                        <a:t>2do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994"/>
                        </a:lnSpc>
                        <a:spcBef>
                          <a:spcPts val="180"/>
                        </a:spcBef>
                      </a:pP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Negativo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444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3ro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Cero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810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4to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Positivo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810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5to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994"/>
                        </a:lnSpc>
                        <a:spcBef>
                          <a:spcPts val="180"/>
                        </a:spcBef>
                      </a:pP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Negativo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810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6to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Cero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464184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5" dirty="0">
                          <a:latin typeface="Microsoft Sans Serif"/>
                          <a:cs typeface="Microsoft Sans Serif"/>
                        </a:rPr>
                        <a:t>7mo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420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Positivo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R="768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480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994"/>
                        </a:lnSpc>
                        <a:spcBef>
                          <a:spcPts val="180"/>
                        </a:spcBef>
                      </a:pPr>
                      <a:r>
                        <a:rPr sz="850" spc="25" dirty="0">
                          <a:latin typeface="Microsoft Sans Serif"/>
                          <a:cs typeface="Microsoft Sans Serif"/>
                        </a:rPr>
                        <a:t>Negativo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R="768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9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540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Cero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R="8001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600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spc="15" dirty="0">
                          <a:latin typeface="Microsoft Sans Serif"/>
                          <a:cs typeface="Microsoft Sans Serif"/>
                        </a:rPr>
                        <a:t>Positivo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584826" y="504826"/>
            <a:ext cx="14204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Secuencia</a:t>
            </a:r>
            <a:r>
              <a:rPr sz="1100" b="1" spc="-65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armónica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487363"/>
            <a:ext cx="4243705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relación de </a:t>
            </a:r>
            <a:r>
              <a:rPr sz="1000" spc="40" dirty="0">
                <a:latin typeface="Microsoft Sans Serif"/>
                <a:cs typeface="Microsoft Sans Serif"/>
              </a:rPr>
              <a:t>rotación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0" dirty="0">
                <a:latin typeface="Microsoft Sans Serif"/>
                <a:cs typeface="Microsoft Sans Serif"/>
              </a:rPr>
              <a:t>fase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40" dirty="0">
                <a:latin typeface="Microsoft Sans Serif"/>
                <a:cs typeface="Microsoft Sans Serif"/>
              </a:rPr>
              <a:t>armónico </a:t>
            </a:r>
            <a:r>
              <a:rPr sz="1000" spc="30" dirty="0">
                <a:latin typeface="Microsoft Sans Serif"/>
                <a:cs typeface="Microsoft Sans Serif"/>
              </a:rPr>
              <a:t>con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5" dirty="0">
                <a:latin typeface="Microsoft Sans Serif"/>
                <a:cs typeface="Microsoft Sans Serif"/>
              </a:rPr>
              <a:t>frecuencia 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fundamental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0" dirty="0">
                <a:latin typeface="Microsoft Sans Serif"/>
                <a:cs typeface="Microsoft Sans Serif"/>
              </a:rPr>
              <a:t>conoce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10" dirty="0">
                <a:latin typeface="Microsoft Sans Serif"/>
                <a:cs typeface="Microsoft Sans Serif"/>
              </a:rPr>
              <a:t>secuencia </a:t>
            </a:r>
            <a:r>
              <a:rPr sz="1000" spc="30" dirty="0">
                <a:latin typeface="Microsoft Sans Serif"/>
                <a:cs typeface="Microsoft Sans Serif"/>
              </a:rPr>
              <a:t>armónica.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35" dirty="0">
                <a:latin typeface="Microsoft Sans Serif"/>
                <a:cs typeface="Microsoft Sans Serif"/>
              </a:rPr>
              <a:t>armónicos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secuencia </a:t>
            </a:r>
            <a:r>
              <a:rPr sz="1000" spc="30" dirty="0">
                <a:latin typeface="Microsoft Sans Serif"/>
                <a:cs typeface="Microsoft Sans Serif"/>
              </a:rPr>
              <a:t>positiva </a:t>
            </a:r>
            <a:r>
              <a:rPr sz="1000" spc="-5" dirty="0">
                <a:latin typeface="Microsoft Sans Serif"/>
                <a:cs typeface="Microsoft Sans Serif"/>
              </a:rPr>
              <a:t>(4º, </a:t>
            </a:r>
            <a:r>
              <a:rPr sz="1000" spc="5" dirty="0">
                <a:latin typeface="Microsoft Sans Serif"/>
                <a:cs typeface="Microsoft Sans Serif"/>
              </a:rPr>
              <a:t>7º, 10º, </a:t>
            </a:r>
            <a:r>
              <a:rPr sz="1000" spc="-20" dirty="0">
                <a:latin typeface="Microsoft Sans Serif"/>
                <a:cs typeface="Microsoft Sans Serif"/>
              </a:rPr>
              <a:t>...) </a:t>
            </a:r>
            <a:r>
              <a:rPr sz="1000" spc="40" dirty="0">
                <a:latin typeface="Microsoft Sans Serif"/>
                <a:cs typeface="Microsoft Sans Serif"/>
              </a:rPr>
              <a:t>tienen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40" dirty="0">
                <a:latin typeface="Microsoft Sans Serif"/>
                <a:cs typeface="Microsoft Sans Serif"/>
              </a:rPr>
              <a:t>misma rotación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0" dirty="0">
                <a:latin typeface="Microsoft Sans Serif"/>
                <a:cs typeface="Microsoft Sans Serif"/>
              </a:rPr>
              <a:t>fase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-254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frecuencia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fundamental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(1º).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rotación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fase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armónicos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secuencia </a:t>
            </a:r>
            <a:r>
              <a:rPr sz="1000" spc="30" dirty="0">
                <a:latin typeface="Microsoft Sans Serif"/>
                <a:cs typeface="Microsoft Sans Serif"/>
              </a:rPr>
              <a:t>negativa </a:t>
            </a:r>
            <a:r>
              <a:rPr sz="1000" spc="-5" dirty="0">
                <a:latin typeface="Microsoft Sans Serif"/>
                <a:cs typeface="Microsoft Sans Serif"/>
              </a:rPr>
              <a:t>(2º, </a:t>
            </a:r>
            <a:r>
              <a:rPr sz="1000" spc="5" dirty="0">
                <a:latin typeface="Microsoft Sans Serif"/>
                <a:cs typeface="Microsoft Sans Serif"/>
              </a:rPr>
              <a:t>5º, 8º, </a:t>
            </a:r>
            <a:r>
              <a:rPr sz="1000" spc="-20" dirty="0">
                <a:latin typeface="Microsoft Sans Serif"/>
                <a:cs typeface="Microsoft Sans Serif"/>
              </a:rPr>
              <a:t>...)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0" dirty="0">
                <a:latin typeface="Microsoft Sans Serif"/>
                <a:cs typeface="Microsoft Sans Serif"/>
              </a:rPr>
              <a:t>opuesta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40" dirty="0">
                <a:latin typeface="Microsoft Sans Serif"/>
                <a:cs typeface="Microsoft Sans Serif"/>
              </a:rPr>
              <a:t>armónico fundamental.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Los </a:t>
            </a:r>
            <a:r>
              <a:rPr sz="1000" spc="35" dirty="0">
                <a:latin typeface="Microsoft Sans Serif"/>
                <a:cs typeface="Microsoft Sans Serif"/>
              </a:rPr>
              <a:t>armónicos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0" dirty="0">
                <a:latin typeface="Microsoft Sans Serif"/>
                <a:cs typeface="Microsoft Sans Serif"/>
              </a:rPr>
              <a:t>secuencia </a:t>
            </a:r>
            <a:r>
              <a:rPr sz="1000" spc="25" dirty="0">
                <a:latin typeface="Microsoft Sans Serif"/>
                <a:cs typeface="Microsoft Sans Serif"/>
              </a:rPr>
              <a:t>cero </a:t>
            </a:r>
            <a:r>
              <a:rPr sz="1000" spc="-10" dirty="0">
                <a:latin typeface="Microsoft Sans Serif"/>
                <a:cs typeface="Microsoft Sans Serif"/>
              </a:rPr>
              <a:t>(3, </a:t>
            </a:r>
            <a:r>
              <a:rPr sz="1000" dirty="0">
                <a:latin typeface="Microsoft Sans Serif"/>
                <a:cs typeface="Microsoft Sans Serif"/>
              </a:rPr>
              <a:t>6, 9, </a:t>
            </a:r>
            <a:r>
              <a:rPr sz="1000" spc="-20" dirty="0">
                <a:latin typeface="Microsoft Sans Serif"/>
                <a:cs typeface="Microsoft Sans Serif"/>
              </a:rPr>
              <a:t>...) </a:t>
            </a:r>
            <a:r>
              <a:rPr sz="1000" spc="55" dirty="0">
                <a:latin typeface="Microsoft Sans Serif"/>
                <a:cs typeface="Microsoft Sans Serif"/>
              </a:rPr>
              <a:t>no </a:t>
            </a:r>
            <a:r>
              <a:rPr sz="1000" spc="40" dirty="0">
                <a:latin typeface="Microsoft Sans Serif"/>
                <a:cs typeface="Microsoft Sans Serif"/>
              </a:rPr>
              <a:t>producen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35" dirty="0">
                <a:latin typeface="Microsoft Sans Serif"/>
                <a:cs typeface="Microsoft Sans Serif"/>
              </a:rPr>
              <a:t>campo 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giratorio.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6" y="4326254"/>
            <a:ext cx="421576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armónicos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impares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tienen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probabilidades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presentes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armónicos </a:t>
            </a:r>
            <a:r>
              <a:rPr sz="950" spc="15" dirty="0">
                <a:latin typeface="Microsoft Sans Serif"/>
                <a:cs typeface="Microsoft Sans Serif"/>
              </a:rPr>
              <a:t>pares. </a:t>
            </a: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armónicos </a:t>
            </a:r>
            <a:r>
              <a:rPr sz="950" spc="25" dirty="0">
                <a:latin typeface="Microsoft Sans Serif"/>
                <a:cs typeface="Microsoft Sans Serif"/>
              </a:rPr>
              <a:t>con </a:t>
            </a:r>
            <a:r>
              <a:rPr sz="950" spc="45" dirty="0">
                <a:latin typeface="Microsoft Sans Serif"/>
                <a:cs typeface="Microsoft Sans Serif"/>
              </a:rPr>
              <a:t>números </a:t>
            </a:r>
            <a:r>
              <a:rPr sz="950" spc="25" dirty="0">
                <a:latin typeface="Microsoft Sans Serif"/>
                <a:cs typeface="Microsoft Sans Serif"/>
              </a:rPr>
              <a:t>más altos </a:t>
            </a:r>
            <a:r>
              <a:rPr sz="950" spc="40" dirty="0">
                <a:latin typeface="Microsoft Sans Serif"/>
                <a:cs typeface="Microsoft Sans Serif"/>
              </a:rPr>
              <a:t>tienen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amplitudes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20" dirty="0">
                <a:latin typeface="Microsoft Sans Serif"/>
                <a:cs typeface="Microsoft Sans Serif"/>
              </a:rPr>
              <a:t>pequeñas,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30" dirty="0">
                <a:latin typeface="Microsoft Sans Serif"/>
                <a:cs typeface="Microsoft Sans Serif"/>
              </a:rPr>
              <a:t>reduce </a:t>
            </a:r>
            <a:r>
              <a:rPr sz="950" spc="15" dirty="0">
                <a:latin typeface="Microsoft Sans Serif"/>
                <a:cs typeface="Microsoft Sans Serif"/>
              </a:rPr>
              <a:t>su </a:t>
            </a:r>
            <a:r>
              <a:rPr sz="950" spc="30" dirty="0">
                <a:latin typeface="Microsoft Sans Serif"/>
                <a:cs typeface="Microsoft Sans Serif"/>
              </a:rPr>
              <a:t>efecto 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distribución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energía.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1762125"/>
            <a:ext cx="3514725" cy="1371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5000625"/>
            <a:ext cx="2276475" cy="2590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5801" y="517525"/>
            <a:ext cx="11830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5" dirty="0">
                <a:latin typeface="Arial"/>
                <a:cs typeface="Arial"/>
              </a:rPr>
              <a:t>Efectos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armónicos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1" y="486410"/>
            <a:ext cx="4288155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10" dirty="0">
                <a:latin typeface="Microsoft Sans Serif"/>
                <a:cs typeface="Microsoft Sans Serif"/>
              </a:rPr>
              <a:t>Todos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armónicos </a:t>
            </a:r>
            <a:r>
              <a:rPr sz="900" spc="35" dirty="0">
                <a:latin typeface="Microsoft Sans Serif"/>
                <a:cs typeface="Microsoft Sans Serif"/>
              </a:rPr>
              <a:t>generan </a:t>
            </a:r>
            <a:r>
              <a:rPr sz="900" spc="25" dirty="0">
                <a:latin typeface="Microsoft Sans Serif"/>
                <a:cs typeface="Microsoft Sans Serif"/>
              </a:rPr>
              <a:t>calor </a:t>
            </a:r>
            <a:r>
              <a:rPr sz="900" spc="20" dirty="0">
                <a:latin typeface="Microsoft Sans Serif"/>
                <a:cs typeface="Microsoft Sans Serif"/>
              </a:rPr>
              <a:t>adicional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conductores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0" dirty="0">
                <a:latin typeface="Microsoft Sans Serif"/>
                <a:cs typeface="Microsoft Sans Serif"/>
              </a:rPr>
              <a:t>otros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componentes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distribución.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armónicos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secuencia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negativa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35" dirty="0">
                <a:latin typeface="Microsoft Sans Serif"/>
                <a:cs typeface="Microsoft Sans Serif"/>
              </a:rPr>
              <a:t>problemáticos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45" dirty="0">
                <a:latin typeface="Microsoft Sans Serif"/>
                <a:cs typeface="Microsoft Sans Serif"/>
              </a:rPr>
              <a:t>motores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inducción.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rotación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fase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inversa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armónicos </a:t>
            </a:r>
            <a:r>
              <a:rPr sz="900" spc="25" dirty="0">
                <a:latin typeface="Microsoft Sans Serif"/>
                <a:cs typeface="Microsoft Sans Serif"/>
              </a:rPr>
              <a:t>negativos reduce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par </a:t>
            </a:r>
            <a:r>
              <a:rPr sz="900" spc="65" dirty="0">
                <a:latin typeface="Microsoft Sans Serif"/>
                <a:cs typeface="Microsoft Sans Serif"/>
              </a:rPr>
              <a:t>motor </a:t>
            </a:r>
            <a:r>
              <a:rPr sz="900" spc="35" dirty="0">
                <a:latin typeface="Microsoft Sans Serif"/>
                <a:cs typeface="Microsoft Sans Serif"/>
              </a:rPr>
              <a:t>directo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0" dirty="0">
                <a:latin typeface="Microsoft Sans Serif"/>
                <a:cs typeface="Microsoft Sans Serif"/>
              </a:rPr>
              <a:t>aumenta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demanda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corriente.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1" y="3589654"/>
            <a:ext cx="42754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armónicos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secuencia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cero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suman,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creando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señal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monofásica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35" dirty="0">
                <a:latin typeface="Microsoft Sans Serif"/>
                <a:cs typeface="Microsoft Sans Serif"/>
              </a:rPr>
              <a:t>produce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campo magnético </a:t>
            </a:r>
            <a:r>
              <a:rPr sz="900" spc="40" dirty="0">
                <a:latin typeface="Microsoft Sans Serif"/>
                <a:cs typeface="Microsoft Sans Serif"/>
              </a:rPr>
              <a:t>giratorio.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armónicos de </a:t>
            </a:r>
            <a:r>
              <a:rPr sz="900" spc="10" dirty="0">
                <a:latin typeface="Microsoft Sans Serif"/>
                <a:cs typeface="Microsoft Sans Serif"/>
              </a:rPr>
              <a:t>secuencia </a:t>
            </a:r>
            <a:r>
              <a:rPr sz="900" spc="25" dirty="0">
                <a:latin typeface="Microsoft Sans Serif"/>
                <a:cs typeface="Microsoft Sans Serif"/>
              </a:rPr>
              <a:t>cero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30" dirty="0">
                <a:latin typeface="Microsoft Sans Serif"/>
                <a:cs typeface="Microsoft Sans Serif"/>
              </a:rPr>
              <a:t>provocar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calentamiento </a:t>
            </a:r>
            <a:r>
              <a:rPr sz="900" spc="20" dirty="0">
                <a:latin typeface="Microsoft Sans Serif"/>
                <a:cs typeface="Microsoft Sans Serif"/>
              </a:rPr>
              <a:t>adicional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conductor </a:t>
            </a:r>
            <a:r>
              <a:rPr sz="900" spc="50" dirty="0">
                <a:latin typeface="Microsoft Sans Serif"/>
                <a:cs typeface="Microsoft Sans Serif"/>
              </a:rPr>
              <a:t>neutro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5" dirty="0">
                <a:latin typeface="Microsoft Sans Serif"/>
                <a:cs typeface="Microsoft Sans Serif"/>
              </a:rPr>
              <a:t>3Ø y </a:t>
            </a:r>
            <a:r>
              <a:rPr sz="900" spc="10" dirty="0">
                <a:latin typeface="Microsoft Sans Serif"/>
                <a:cs typeface="Microsoft Sans Serif"/>
              </a:rPr>
              <a:t>4 </a:t>
            </a:r>
            <a:r>
              <a:rPr sz="900" spc="20" dirty="0">
                <a:latin typeface="Microsoft Sans Serif"/>
                <a:cs typeface="Microsoft Sans Serif"/>
              </a:rPr>
              <a:t>hilos.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35" dirty="0">
                <a:latin typeface="Microsoft Sans Serif"/>
                <a:cs typeface="Microsoft Sans Serif"/>
              </a:rPr>
              <a:t>puede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problema </a:t>
            </a:r>
            <a:r>
              <a:rPr sz="900" spc="50" dirty="0">
                <a:latin typeface="Microsoft Sans Serif"/>
                <a:cs typeface="Microsoft Sans Serif"/>
              </a:rPr>
              <a:t>importante </a:t>
            </a:r>
            <a:r>
              <a:rPr sz="900" spc="45" dirty="0">
                <a:latin typeface="Microsoft Sans Serif"/>
                <a:cs typeface="Microsoft Sans Serif"/>
              </a:rPr>
              <a:t>porque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conductor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neutro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normalmente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está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protegido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fusible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disyuntor.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2295526"/>
            <a:ext cx="3352800" cy="12477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84825" y="504826"/>
            <a:ext cx="5981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0" dirty="0">
                <a:latin typeface="Arial"/>
                <a:cs typeface="Arial"/>
              </a:rPr>
              <a:t>Factor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65" dirty="0">
                <a:latin typeface="Arial"/>
                <a:cs typeface="Arial"/>
              </a:rPr>
              <a:t>K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5" y="482283"/>
            <a:ext cx="4321810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700"/>
              </a:lnSpc>
              <a:spcBef>
                <a:spcPts val="100"/>
              </a:spcBef>
            </a:pPr>
            <a:r>
              <a:rPr sz="800" spc="-35" dirty="0">
                <a:latin typeface="Microsoft Sans Serif"/>
                <a:cs typeface="Microsoft Sans Serif"/>
              </a:rPr>
              <a:t>El </a:t>
            </a:r>
            <a:r>
              <a:rPr sz="800" spc="35" dirty="0">
                <a:latin typeface="Microsoft Sans Serif"/>
                <a:cs typeface="Microsoft Sans Serif"/>
              </a:rPr>
              <a:t>factor </a:t>
            </a:r>
            <a:r>
              <a:rPr sz="800" spc="-40" dirty="0">
                <a:latin typeface="Microsoft Sans Serif"/>
                <a:cs typeface="Microsoft Sans Serif"/>
              </a:rPr>
              <a:t>K </a:t>
            </a:r>
            <a:r>
              <a:rPr sz="800" spc="-10" dirty="0">
                <a:latin typeface="Microsoft Sans Serif"/>
                <a:cs typeface="Microsoft Sans Serif"/>
              </a:rPr>
              <a:t>es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10" dirty="0">
                <a:latin typeface="Microsoft Sans Serif"/>
                <a:cs typeface="Microsoft Sans Serif"/>
              </a:rPr>
              <a:t>clasificación </a:t>
            </a:r>
            <a:r>
              <a:rPr sz="800" spc="30" dirty="0">
                <a:latin typeface="Microsoft Sans Serif"/>
                <a:cs typeface="Microsoft Sans Serif"/>
              </a:rPr>
              <a:t>numérica </a:t>
            </a:r>
            <a:r>
              <a:rPr sz="800" spc="25" dirty="0">
                <a:latin typeface="Microsoft Sans Serif"/>
                <a:cs typeface="Microsoft Sans Serif"/>
              </a:rPr>
              <a:t>simple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20" dirty="0">
                <a:latin typeface="Microsoft Sans Serif"/>
                <a:cs typeface="Microsoft Sans Serif"/>
              </a:rPr>
              <a:t>indica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30" dirty="0">
                <a:latin typeface="Microsoft Sans Serif"/>
                <a:cs typeface="Microsoft Sans Serif"/>
              </a:rPr>
              <a:t>calentamiento </a:t>
            </a:r>
            <a:r>
              <a:rPr sz="800" spc="20" dirty="0">
                <a:latin typeface="Microsoft Sans Serif"/>
                <a:cs typeface="Microsoft Sans Serif"/>
              </a:rPr>
              <a:t>adicional 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causado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25" dirty="0">
                <a:latin typeface="Microsoft Sans Serif"/>
                <a:cs typeface="Microsoft Sans Serif"/>
              </a:rPr>
              <a:t>armónicos. </a:t>
            </a:r>
            <a:r>
              <a:rPr sz="800" spc="-15" dirty="0">
                <a:latin typeface="Microsoft Sans Serif"/>
                <a:cs typeface="Microsoft Sans Serif"/>
              </a:rPr>
              <a:t>La </a:t>
            </a:r>
            <a:r>
              <a:rPr sz="800" spc="15" dirty="0">
                <a:latin typeface="Microsoft Sans Serif"/>
                <a:cs typeface="Microsoft Sans Serif"/>
              </a:rPr>
              <a:t>capacidad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40" dirty="0">
                <a:latin typeface="Microsoft Sans Serif"/>
                <a:cs typeface="Microsoft Sans Serif"/>
              </a:rPr>
              <a:t>transformador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30" dirty="0">
                <a:latin typeface="Microsoft Sans Serif"/>
                <a:cs typeface="Microsoft Sans Serif"/>
              </a:rPr>
              <a:t>manejar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calentamiento </a:t>
            </a:r>
            <a:r>
              <a:rPr sz="800" spc="20" dirty="0">
                <a:latin typeface="Microsoft Sans Serif"/>
                <a:cs typeface="Microsoft Sans Serif"/>
              </a:rPr>
              <a:t>adicional </a:t>
            </a:r>
            <a:r>
              <a:rPr sz="800" spc="15" dirty="0">
                <a:latin typeface="Microsoft Sans Serif"/>
                <a:cs typeface="Microsoft Sans Serif"/>
              </a:rPr>
              <a:t>está </a:t>
            </a:r>
            <a:r>
              <a:rPr sz="800" spc="35" dirty="0">
                <a:latin typeface="Microsoft Sans Serif"/>
                <a:cs typeface="Microsoft Sans Serif"/>
              </a:rPr>
              <a:t>determinada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10" dirty="0">
                <a:latin typeface="Microsoft Sans Serif"/>
                <a:cs typeface="Microsoft Sans Serif"/>
              </a:rPr>
              <a:t>clasificación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5" dirty="0">
                <a:latin typeface="Microsoft Sans Serif"/>
                <a:cs typeface="Microsoft Sans Serif"/>
              </a:rPr>
              <a:t>factor </a:t>
            </a:r>
            <a:r>
              <a:rPr sz="800" spc="-25" dirty="0">
                <a:latin typeface="Microsoft Sans Serif"/>
                <a:cs typeface="Microsoft Sans Serif"/>
              </a:rPr>
              <a:t>K. </a:t>
            </a:r>
            <a:r>
              <a:rPr sz="800" spc="25" dirty="0">
                <a:latin typeface="Microsoft Sans Serif"/>
                <a:cs typeface="Microsoft Sans Serif"/>
              </a:rPr>
              <a:t>Un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transformador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estándar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tiene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clasificación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15" dirty="0">
                <a:latin typeface="Microsoft Sans Serif"/>
                <a:cs typeface="Microsoft Sans Serif"/>
              </a:rPr>
              <a:t>K-1.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Un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transformador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tener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clasificación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15" dirty="0">
                <a:latin typeface="Microsoft Sans Serif"/>
                <a:cs typeface="Microsoft Sans Serif"/>
              </a:rPr>
              <a:t>K-5, </a:t>
            </a:r>
            <a:r>
              <a:rPr sz="800" spc="30" dirty="0">
                <a:latin typeface="Microsoft Sans Serif"/>
                <a:cs typeface="Microsoft Sans Serif"/>
              </a:rPr>
              <a:t>lo que </a:t>
            </a:r>
            <a:r>
              <a:rPr sz="800" spc="15" dirty="0">
                <a:latin typeface="Microsoft Sans Serif"/>
                <a:cs typeface="Microsoft Sans Serif"/>
              </a:rPr>
              <a:t>sería </a:t>
            </a:r>
            <a:r>
              <a:rPr sz="800" spc="30" dirty="0">
                <a:latin typeface="Microsoft Sans Serif"/>
                <a:cs typeface="Microsoft Sans Serif"/>
              </a:rPr>
              <a:t>una </a:t>
            </a:r>
            <a:r>
              <a:rPr sz="800" spc="20" dirty="0">
                <a:latin typeface="Microsoft Sans Serif"/>
                <a:cs typeface="Microsoft Sans Serif"/>
              </a:rPr>
              <a:t>indicación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15" dirty="0">
                <a:latin typeface="Microsoft Sans Serif"/>
                <a:cs typeface="Microsoft Sans Serif"/>
              </a:rPr>
              <a:t>capacidad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40" dirty="0">
                <a:latin typeface="Microsoft Sans Serif"/>
                <a:cs typeface="Microsoft Sans Serif"/>
              </a:rPr>
              <a:t>transformador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30" dirty="0">
                <a:latin typeface="Microsoft Sans Serif"/>
                <a:cs typeface="Microsoft Sans Serif"/>
              </a:rPr>
              <a:t> manejar </a:t>
            </a:r>
            <a:r>
              <a:rPr sz="800" spc="10" dirty="0">
                <a:latin typeface="Microsoft Sans Serif"/>
                <a:cs typeface="Microsoft Sans Serif"/>
              </a:rPr>
              <a:t>5 </a:t>
            </a:r>
            <a:r>
              <a:rPr sz="800" spc="-5" dirty="0">
                <a:latin typeface="Microsoft Sans Serif"/>
                <a:cs typeface="Microsoft Sans Serif"/>
              </a:rPr>
              <a:t>veces </a:t>
            </a:r>
            <a:r>
              <a:rPr sz="800" spc="15" dirty="0">
                <a:latin typeface="Microsoft Sans Serif"/>
                <a:cs typeface="Microsoft Sans Serif"/>
              </a:rPr>
              <a:t>los efectos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calentamiento </a:t>
            </a:r>
            <a:r>
              <a:rPr sz="800" spc="10" dirty="0">
                <a:latin typeface="Microsoft Sans Serif"/>
                <a:cs typeface="Microsoft Sans Serif"/>
              </a:rPr>
              <a:t>causados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50" dirty="0">
                <a:latin typeface="Microsoft Sans Serif"/>
                <a:cs typeface="Microsoft Sans Serif"/>
              </a:rPr>
              <a:t>por </a:t>
            </a:r>
            <a:r>
              <a:rPr sz="800" spc="25" dirty="0">
                <a:latin typeface="Microsoft Sans Serif"/>
                <a:cs typeface="Microsoft Sans Serif"/>
              </a:rPr>
              <a:t>armónicos </a:t>
            </a:r>
            <a:r>
              <a:rPr sz="800" spc="30" dirty="0">
                <a:latin typeface="Microsoft Sans Serif"/>
                <a:cs typeface="Microsoft Sans Serif"/>
              </a:rPr>
              <a:t>que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5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transformador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clasificación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5" dirty="0">
                <a:latin typeface="Microsoft Sans Serif"/>
                <a:cs typeface="Microsoft Sans Serif"/>
              </a:rPr>
              <a:t>K-1.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3543300"/>
            <a:ext cx="2905125" cy="10858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0" y="7343775"/>
            <a:ext cx="3581400" cy="21145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6550" y="549276"/>
            <a:ext cx="235839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25" dirty="0">
                <a:latin typeface="Microsoft Sans Serif"/>
                <a:cs typeface="Microsoft Sans Serif"/>
              </a:rPr>
              <a:t>Potencia</a:t>
            </a:r>
            <a:r>
              <a:rPr sz="1350" spc="-25" dirty="0">
                <a:latin typeface="Microsoft Sans Serif"/>
                <a:cs typeface="Microsoft Sans Serif"/>
              </a:rPr>
              <a:t> </a:t>
            </a:r>
            <a:r>
              <a:rPr sz="1350" spc="10" dirty="0">
                <a:latin typeface="Microsoft Sans Serif"/>
                <a:cs typeface="Microsoft Sans Serif"/>
              </a:rPr>
              <a:t>y</a:t>
            </a:r>
            <a:r>
              <a:rPr sz="1350" spc="-20" dirty="0">
                <a:latin typeface="Microsoft Sans Serif"/>
                <a:cs typeface="Microsoft Sans Serif"/>
              </a:rPr>
              <a:t> </a:t>
            </a:r>
            <a:r>
              <a:rPr sz="1350" spc="55" dirty="0">
                <a:latin typeface="Microsoft Sans Serif"/>
                <a:cs typeface="Microsoft Sans Serif"/>
              </a:rPr>
              <a:t>factor</a:t>
            </a:r>
            <a:r>
              <a:rPr sz="1350" spc="-25" dirty="0">
                <a:latin typeface="Microsoft Sans Serif"/>
                <a:cs typeface="Microsoft Sans Serif"/>
              </a:rPr>
              <a:t> </a:t>
            </a:r>
            <a:r>
              <a:rPr sz="1350" spc="45" dirty="0">
                <a:latin typeface="Microsoft Sans Serif"/>
                <a:cs typeface="Microsoft Sans Serif"/>
              </a:rPr>
              <a:t>de</a:t>
            </a:r>
            <a:r>
              <a:rPr sz="1350" spc="-20" dirty="0">
                <a:latin typeface="Microsoft Sans Serif"/>
                <a:cs typeface="Microsoft Sans Serif"/>
              </a:rPr>
              <a:t> </a:t>
            </a:r>
            <a:r>
              <a:rPr sz="1350" spc="45" dirty="0">
                <a:latin typeface="Microsoft Sans Serif"/>
                <a:cs typeface="Microsoft Sans Serif"/>
              </a:rPr>
              <a:t>potencia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5800" y="1974851"/>
            <a:ext cx="80137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10" dirty="0">
                <a:latin typeface="Arial"/>
                <a:cs typeface="Arial"/>
              </a:rPr>
              <a:t>Tipos</a:t>
            </a:r>
            <a:r>
              <a:rPr sz="850" b="1" spc="-4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carga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1" y="1924685"/>
            <a:ext cx="420306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15" dirty="0">
                <a:latin typeface="Microsoft Sans Serif"/>
                <a:cs typeface="Microsoft Sans Serif"/>
              </a:rPr>
              <a:t>sistemas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distribución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generalmente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componen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combinación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varias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cargas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resistivas,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inductivas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capacitivas.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5801" y="2498725"/>
            <a:ext cx="10979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Cargas</a:t>
            </a:r>
            <a:r>
              <a:rPr sz="1000" b="1" spc="-60" dirty="0">
                <a:latin typeface="Arial"/>
                <a:cs typeface="Arial"/>
              </a:rPr>
              <a:t> </a:t>
            </a:r>
            <a:r>
              <a:rPr sz="1000" b="1" spc="10" dirty="0">
                <a:latin typeface="Arial"/>
                <a:cs typeface="Arial"/>
              </a:rPr>
              <a:t>resistivas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6551" y="2464435"/>
            <a:ext cx="4228465" cy="796372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450"/>
              </a:lnSpc>
              <a:spcBef>
                <a:spcPts val="21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cargas resistivas </a:t>
            </a:r>
            <a:r>
              <a:rPr sz="900" spc="25" dirty="0">
                <a:latin typeface="Microsoft Sans Serif"/>
                <a:cs typeface="Microsoft Sans Serif"/>
              </a:rPr>
              <a:t>incluyen dispositivos </a:t>
            </a:r>
            <a:r>
              <a:rPr sz="900" spc="15" dirty="0">
                <a:latin typeface="Microsoft Sans Serif"/>
                <a:cs typeface="Microsoft Sans Serif"/>
              </a:rPr>
              <a:t>tales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0" dirty="0">
                <a:latin typeface="Microsoft Sans Serif"/>
                <a:cs typeface="Microsoft Sans Serif"/>
              </a:rPr>
              <a:t>elementos 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calefacción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iluminación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incandescente.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puramente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resistivo,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latin typeface="Microsoft Sans Serif"/>
                <a:cs typeface="Microsoft Sans Serif"/>
              </a:rPr>
              <a:t>suben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5" dirty="0">
                <a:latin typeface="Microsoft Sans Serif"/>
                <a:cs typeface="Microsoft Sans Serif"/>
              </a:rPr>
              <a:t>bajan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45" dirty="0">
                <a:latin typeface="Microsoft Sans Serif"/>
                <a:cs typeface="Microsoft Sans Serif"/>
              </a:rPr>
              <a:t>mismo </a:t>
            </a:r>
            <a:r>
              <a:rPr sz="900" spc="40" dirty="0">
                <a:latin typeface="Microsoft Sans Serif"/>
                <a:cs typeface="Microsoft Sans Serif"/>
              </a:rPr>
              <a:t>tiempo. </a:t>
            </a:r>
            <a:r>
              <a:rPr sz="900" spc="-5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dice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25" dirty="0">
                <a:latin typeface="Microsoft Sans Serif"/>
                <a:cs typeface="Microsoft Sans Serif"/>
              </a:rPr>
              <a:t>“en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fase”</a:t>
            </a:r>
            <a:r>
              <a:rPr sz="900" spc="25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5800" y="4940300"/>
            <a:ext cx="81915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0" dirty="0">
                <a:latin typeface="Arial"/>
                <a:cs typeface="Arial"/>
              </a:rPr>
              <a:t>Poder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verdadero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6551" y="4874577"/>
            <a:ext cx="4318635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900"/>
              </a:lnSpc>
              <a:spcBef>
                <a:spcPts val="100"/>
              </a:spcBef>
            </a:pPr>
            <a:r>
              <a:rPr sz="850" spc="10" dirty="0">
                <a:latin typeface="Microsoft Sans Serif"/>
                <a:cs typeface="Microsoft Sans Serif"/>
              </a:rPr>
              <a:t>Toda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potencia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consumida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circuito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resistivo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convierte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trabajo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útil.</a:t>
            </a:r>
            <a:r>
              <a:rPr sz="850" dirty="0">
                <a:latin typeface="Microsoft Sans Serif"/>
                <a:cs typeface="Microsoft Sans Serif"/>
              </a:rPr>
              <a:t> Esto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15" dirty="0">
                <a:latin typeface="Microsoft Sans Serif"/>
                <a:cs typeface="Microsoft Sans Serif"/>
              </a:rPr>
              <a:t>conoce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25" dirty="0">
                <a:latin typeface="Microsoft Sans Serif"/>
                <a:cs typeface="Microsoft Sans Serif"/>
              </a:rPr>
              <a:t>potencia verdadera en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0" dirty="0">
                <a:latin typeface="Microsoft Sans Serif"/>
                <a:cs typeface="Microsoft Sans Serif"/>
              </a:rPr>
              <a:t>circuito </a:t>
            </a:r>
            <a:r>
              <a:rPr sz="850" spc="20" dirty="0">
                <a:latin typeface="Microsoft Sans Serif"/>
                <a:cs typeface="Microsoft Sans Serif"/>
              </a:rPr>
              <a:t>resistivo.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potencia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real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40" dirty="0">
                <a:latin typeface="Microsoft Sans Serif"/>
                <a:cs typeface="Microsoft Sans Serif"/>
              </a:rPr>
              <a:t>mide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20" dirty="0">
                <a:latin typeface="Microsoft Sans Serif"/>
                <a:cs typeface="Microsoft Sans Serif"/>
              </a:rPr>
              <a:t>vatios </a:t>
            </a:r>
            <a:r>
              <a:rPr sz="850" spc="-20" dirty="0">
                <a:latin typeface="Microsoft Sans Serif"/>
                <a:cs typeface="Microsoft Sans Serif"/>
              </a:rPr>
              <a:t>(W), </a:t>
            </a:r>
            <a:r>
              <a:rPr sz="850" spc="25" dirty="0">
                <a:latin typeface="Microsoft Sans Serif"/>
                <a:cs typeface="Microsoft Sans Serif"/>
              </a:rPr>
              <a:t>kilovatios </a:t>
            </a:r>
            <a:r>
              <a:rPr sz="850" spc="-10" dirty="0">
                <a:latin typeface="Microsoft Sans Serif"/>
                <a:cs typeface="Microsoft Sans Serif"/>
              </a:rPr>
              <a:t>(kW)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25" dirty="0">
                <a:latin typeface="Microsoft Sans Serif"/>
                <a:cs typeface="Microsoft Sans Serif"/>
              </a:rPr>
              <a:t>megavatios </a:t>
            </a:r>
            <a:r>
              <a:rPr sz="850" spc="-5" dirty="0">
                <a:latin typeface="Microsoft Sans Serif"/>
                <a:cs typeface="Microsoft Sans Serif"/>
              </a:rPr>
              <a:t>(MW). </a:t>
            </a:r>
            <a:r>
              <a:rPr sz="850" spc="-25" dirty="0">
                <a:latin typeface="Microsoft Sans Serif"/>
                <a:cs typeface="Microsoft Sans Serif"/>
              </a:rPr>
              <a:t>En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0" dirty="0">
                <a:latin typeface="Microsoft Sans Serif"/>
                <a:cs typeface="Microsoft Sans Serif"/>
              </a:rPr>
              <a:t>circuito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80" dirty="0">
                <a:latin typeface="Microsoft Sans Serif"/>
                <a:cs typeface="Microsoft Sans Serif"/>
              </a:rPr>
              <a:t>CC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0" dirty="0">
                <a:latin typeface="Microsoft Sans Serif"/>
                <a:cs typeface="Microsoft Sans Serif"/>
              </a:rPr>
              <a:t>circuito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55" dirty="0">
                <a:latin typeface="Microsoft Sans Serif"/>
                <a:cs typeface="Microsoft Sans Serif"/>
              </a:rPr>
              <a:t>CA </a:t>
            </a:r>
            <a:r>
              <a:rPr sz="850" spc="40" dirty="0">
                <a:latin typeface="Microsoft Sans Serif"/>
                <a:cs typeface="Microsoft Sans Serif"/>
              </a:rPr>
              <a:t>puramente </a:t>
            </a:r>
            <a:r>
              <a:rPr sz="850" spc="20" dirty="0">
                <a:latin typeface="Microsoft Sans Serif"/>
                <a:cs typeface="Microsoft Sans Serif"/>
              </a:rPr>
              <a:t>resistivo,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potencia real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40" dirty="0">
                <a:latin typeface="Microsoft Sans Serif"/>
                <a:cs typeface="Microsoft Sans Serif"/>
              </a:rPr>
              <a:t>determinar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fácilmente </a:t>
            </a:r>
            <a:r>
              <a:rPr sz="850" spc="40" dirty="0">
                <a:latin typeface="Microsoft Sans Serif"/>
                <a:cs typeface="Microsoft Sans Serif"/>
              </a:rPr>
              <a:t>midiendo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5" dirty="0">
                <a:latin typeface="Microsoft Sans Serif"/>
                <a:cs typeface="Microsoft Sans Serif"/>
              </a:rPr>
              <a:t>voltaje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corriente.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25" dirty="0">
                <a:latin typeface="Microsoft Sans Serif"/>
                <a:cs typeface="Microsoft Sans Serif"/>
              </a:rPr>
              <a:t>verdadera potencia en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0" dirty="0">
                <a:latin typeface="Microsoft Sans Serif"/>
                <a:cs typeface="Microsoft Sans Serif"/>
              </a:rPr>
              <a:t>circuito </a:t>
            </a:r>
            <a:r>
              <a:rPr sz="850" spc="3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resistivo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igual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al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voltaje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55" dirty="0">
                <a:latin typeface="Microsoft Sans Serif"/>
                <a:cs typeface="Microsoft Sans Serif"/>
              </a:rPr>
              <a:t>(E)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multiplicado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corriente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5" dirty="0">
                <a:latin typeface="Microsoft Sans Serif"/>
                <a:cs typeface="Microsoft Sans Serif"/>
              </a:rPr>
              <a:t>(I).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6551" y="6345554"/>
            <a:ext cx="422973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siguiente ejemplo,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15" dirty="0">
                <a:latin typeface="Microsoft Sans Serif"/>
                <a:cs typeface="Microsoft Sans Serif"/>
              </a:rPr>
              <a:t>luz </a:t>
            </a:r>
            <a:r>
              <a:rPr sz="950" spc="20" dirty="0">
                <a:latin typeface="Microsoft Sans Serif"/>
                <a:cs typeface="Microsoft Sans Serif"/>
              </a:rPr>
              <a:t>incandescente </a:t>
            </a:r>
            <a:r>
              <a:rPr sz="950" spc="15" dirty="0">
                <a:latin typeface="Microsoft Sans Serif"/>
                <a:cs typeface="Microsoft Sans Serif"/>
              </a:rPr>
              <a:t>(carga resistiva) está </a:t>
            </a:r>
            <a:r>
              <a:rPr sz="950" spc="20" dirty="0">
                <a:latin typeface="Microsoft Sans Serif"/>
                <a:cs typeface="Microsoft Sans Serif"/>
              </a:rPr>
              <a:t> conectada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120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50" dirty="0">
                <a:latin typeface="Microsoft Sans Serif"/>
                <a:cs typeface="Microsoft Sans Serif"/>
              </a:rPr>
              <a:t>VCA.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medidor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muestra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luz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consume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0,833 </a:t>
            </a:r>
            <a:r>
              <a:rPr sz="950" spc="30" dirty="0">
                <a:latin typeface="Microsoft Sans Serif"/>
                <a:cs typeface="Microsoft Sans Serif"/>
              </a:rPr>
              <a:t>amperios.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este </a:t>
            </a:r>
            <a:r>
              <a:rPr sz="950" spc="30" dirty="0">
                <a:latin typeface="Microsoft Sans Serif"/>
                <a:cs typeface="Microsoft Sans Serif"/>
              </a:rPr>
              <a:t>circuito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realizan </a:t>
            </a:r>
            <a:r>
              <a:rPr sz="950" spc="15" dirty="0">
                <a:latin typeface="Microsoft Sans Serif"/>
                <a:cs typeface="Microsoft Sans Serif"/>
              </a:rPr>
              <a:t>100 </a:t>
            </a:r>
            <a:r>
              <a:rPr sz="950" spc="40" dirty="0">
                <a:latin typeface="Microsoft Sans Serif"/>
                <a:cs typeface="Microsoft Sans Serif"/>
              </a:rPr>
              <a:t>watts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trabajo </a:t>
            </a:r>
            <a:r>
              <a:rPr sz="950" dirty="0">
                <a:latin typeface="Microsoft Sans Serif"/>
                <a:cs typeface="Microsoft Sans Serif"/>
              </a:rPr>
              <a:t>(120 </a:t>
            </a:r>
            <a:r>
              <a:rPr sz="950" spc="-60" dirty="0">
                <a:latin typeface="Microsoft Sans Serif"/>
                <a:cs typeface="Microsoft Sans Serif"/>
              </a:rPr>
              <a:t>VAC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x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0.833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amps).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2524125"/>
            <a:ext cx="4067175" cy="1638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6315075"/>
            <a:ext cx="4067175" cy="16573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6" y="517525"/>
            <a:ext cx="11512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Cargas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spc="20" dirty="0">
                <a:latin typeface="Arial"/>
                <a:cs typeface="Arial"/>
              </a:rPr>
              <a:t>inductivas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485220"/>
            <a:ext cx="4290060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8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cargas </a:t>
            </a:r>
            <a:r>
              <a:rPr sz="900" spc="25" dirty="0">
                <a:latin typeface="Microsoft Sans Serif"/>
                <a:cs typeface="Microsoft Sans Serif"/>
              </a:rPr>
              <a:t>inductivas incluyen </a:t>
            </a:r>
            <a:r>
              <a:rPr sz="900" spc="35" dirty="0">
                <a:latin typeface="Microsoft Sans Serif"/>
                <a:cs typeface="Microsoft Sans Serif"/>
              </a:rPr>
              <a:t>motores, </a:t>
            </a:r>
            <a:r>
              <a:rPr sz="900" spc="40" dirty="0">
                <a:latin typeface="Microsoft Sans Serif"/>
                <a:cs typeface="Microsoft Sans Serif"/>
              </a:rPr>
              <a:t>transformadores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solenoides.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puramente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inductivo,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va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zaga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90°.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dice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20" dirty="0">
                <a:latin typeface="Microsoft Sans Serif"/>
                <a:cs typeface="Microsoft Sans Serif"/>
              </a:rPr>
              <a:t>están </a:t>
            </a:r>
            <a:r>
              <a:rPr sz="900" spc="40" dirty="0">
                <a:latin typeface="Microsoft Sans Serif"/>
                <a:cs typeface="Microsoft Sans Serif"/>
              </a:rPr>
              <a:t>"fuera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fase".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circuitos inductivos, </a:t>
            </a:r>
            <a:r>
              <a:rPr sz="900" spc="20" dirty="0">
                <a:latin typeface="Microsoft Sans Serif"/>
                <a:cs typeface="Microsoft Sans Serif"/>
              </a:rPr>
              <a:t>sin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embargo, tienen </a:t>
            </a:r>
            <a:r>
              <a:rPr sz="900" spc="25" dirty="0">
                <a:latin typeface="Microsoft Sans Serif"/>
                <a:cs typeface="Microsoft Sans Serif"/>
              </a:rPr>
              <a:t>cierta </a:t>
            </a:r>
            <a:r>
              <a:rPr sz="900" spc="30" dirty="0">
                <a:latin typeface="Microsoft Sans Serif"/>
                <a:cs typeface="Microsoft Sans Serif"/>
              </a:rPr>
              <a:t>cantidad de </a:t>
            </a:r>
            <a:r>
              <a:rPr sz="900" spc="15" dirty="0">
                <a:latin typeface="Microsoft Sans Serif"/>
                <a:cs typeface="Microsoft Sans Serif"/>
              </a:rPr>
              <a:t>resistencia. </a:t>
            </a:r>
            <a:r>
              <a:rPr sz="900" spc="30" dirty="0">
                <a:latin typeface="Microsoft Sans Serif"/>
                <a:cs typeface="Microsoft Sans Serif"/>
              </a:rPr>
              <a:t>Dependiendo 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cantidad 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resistencia </a:t>
            </a:r>
            <a:r>
              <a:rPr sz="900" spc="5" dirty="0">
                <a:latin typeface="Microsoft Sans Serif"/>
                <a:cs typeface="Microsoft Sans Serif"/>
              </a:rPr>
              <a:t>e </a:t>
            </a:r>
            <a:r>
              <a:rPr sz="900" spc="25" dirty="0">
                <a:latin typeface="Microsoft Sans Serif"/>
                <a:cs typeface="Microsoft Sans Serif"/>
              </a:rPr>
              <a:t>inductancia,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-55" dirty="0">
                <a:latin typeface="Microsoft Sans Serif"/>
                <a:cs typeface="Microsoft Sans Serif"/>
              </a:rPr>
              <a:t>CA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retrasará </a:t>
            </a:r>
            <a:r>
              <a:rPr sz="900" spc="40" dirty="0">
                <a:latin typeface="Microsoft Sans Serif"/>
                <a:cs typeface="Microsoft Sans Serif"/>
              </a:rPr>
              <a:t>entre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puramente </a:t>
            </a:r>
            <a:r>
              <a:rPr sz="900" spc="20" dirty="0">
                <a:latin typeface="Microsoft Sans Serif"/>
                <a:cs typeface="Microsoft Sans Serif"/>
              </a:rPr>
              <a:t>resistivo </a:t>
            </a:r>
            <a:r>
              <a:rPr sz="900" spc="-5" dirty="0">
                <a:latin typeface="Microsoft Sans Serif"/>
                <a:cs typeface="Microsoft Sans Serif"/>
              </a:rPr>
              <a:t>(0°)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45" dirty="0">
                <a:latin typeface="Microsoft Sans Serif"/>
                <a:cs typeface="Microsoft Sans Serif"/>
              </a:rPr>
              <a:t>puramente </a:t>
            </a:r>
            <a:r>
              <a:rPr sz="900" spc="35" dirty="0">
                <a:latin typeface="Microsoft Sans Serif"/>
                <a:cs typeface="Microsoft Sans Serif"/>
              </a:rPr>
              <a:t>inductivo </a:t>
            </a:r>
            <a:r>
              <a:rPr sz="900" spc="-5" dirty="0">
                <a:latin typeface="Microsoft Sans Serif"/>
                <a:cs typeface="Microsoft Sans Serif"/>
              </a:rPr>
              <a:t>(90°).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donde </a:t>
            </a:r>
            <a:r>
              <a:rPr sz="900" spc="15" dirty="0">
                <a:latin typeface="Microsoft Sans Serif"/>
                <a:cs typeface="Microsoft Sans Serif"/>
              </a:rPr>
              <a:t>la resistencia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5" dirty="0">
                <a:latin typeface="Microsoft Sans Serif"/>
                <a:cs typeface="Microsoft Sans Serif"/>
              </a:rPr>
              <a:t>inductancia son </a:t>
            </a:r>
            <a:r>
              <a:rPr sz="900" spc="20" dirty="0">
                <a:latin typeface="Microsoft Sans Serif"/>
                <a:cs typeface="Microsoft Sans Serif"/>
              </a:rPr>
              <a:t>valores </a:t>
            </a:r>
            <a:r>
              <a:rPr sz="900" spc="15" dirty="0">
                <a:latin typeface="Microsoft Sans Serif"/>
                <a:cs typeface="Microsoft Sans Serif"/>
              </a:rPr>
              <a:t>iguales,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tiene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retraso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45°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respecto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voltaje.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4489450"/>
            <a:ext cx="12033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Cargas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15" dirty="0">
                <a:latin typeface="Arial"/>
                <a:cs typeface="Arial"/>
              </a:rPr>
              <a:t>capacitivas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5" y="4455614"/>
            <a:ext cx="4302760" cy="1495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9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cargas </a:t>
            </a:r>
            <a:r>
              <a:rPr sz="900" spc="10" dirty="0">
                <a:latin typeface="Microsoft Sans Serif"/>
                <a:cs typeface="Microsoft Sans Serif"/>
              </a:rPr>
              <a:t>capacitivas </a:t>
            </a:r>
            <a:r>
              <a:rPr sz="900" spc="25" dirty="0">
                <a:latin typeface="Microsoft Sans Serif"/>
                <a:cs typeface="Microsoft Sans Serif"/>
              </a:rPr>
              <a:t>incluyen condensadores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corrección del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5" dirty="0">
                <a:latin typeface="Microsoft Sans Serif"/>
                <a:cs typeface="Microsoft Sans Serif"/>
              </a:rPr>
              <a:t>condensadores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filtrado.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45" dirty="0">
                <a:latin typeface="Microsoft Sans Serif"/>
                <a:cs typeface="Microsoft Sans Serif"/>
              </a:rPr>
              <a:t>puramente </a:t>
            </a:r>
            <a:r>
              <a:rPr sz="900" spc="15" dirty="0">
                <a:latin typeface="Microsoft Sans Serif"/>
                <a:cs typeface="Microsoft Sans Serif"/>
              </a:rPr>
              <a:t>capacitivo, 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25" dirty="0">
                <a:latin typeface="Microsoft Sans Serif"/>
                <a:cs typeface="Microsoft Sans Serif"/>
              </a:rPr>
              <a:t>adelanta </a:t>
            </a:r>
            <a:r>
              <a:rPr sz="900" spc="15" dirty="0">
                <a:latin typeface="Microsoft Sans Serif"/>
                <a:cs typeface="Microsoft Sans Serif"/>
              </a:rPr>
              <a:t>al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0" dirty="0">
                <a:latin typeface="Microsoft Sans Serif"/>
                <a:cs typeface="Microsoft Sans Serif"/>
              </a:rPr>
              <a:t>90°.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circuitos </a:t>
            </a:r>
            <a:r>
              <a:rPr sz="900" spc="10" dirty="0">
                <a:latin typeface="Microsoft Sans Serif"/>
                <a:cs typeface="Microsoft Sans Serif"/>
              </a:rPr>
              <a:t>capacitivos, </a:t>
            </a:r>
            <a:r>
              <a:rPr sz="900" spc="20" dirty="0">
                <a:latin typeface="Microsoft Sans Serif"/>
                <a:cs typeface="Microsoft Sans Serif"/>
              </a:rPr>
              <a:t>sin </a:t>
            </a:r>
            <a:r>
              <a:rPr sz="900" spc="35" dirty="0">
                <a:latin typeface="Microsoft Sans Serif"/>
                <a:cs typeface="Microsoft Sans Serif"/>
              </a:rPr>
              <a:t>embargo,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tienen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cierta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cantidad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resistencia.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Dependiendo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cantidad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resistencia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0" dirty="0">
                <a:latin typeface="Microsoft Sans Serif"/>
                <a:cs typeface="Microsoft Sans Serif"/>
              </a:rPr>
              <a:t>capacitancia,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-55" dirty="0">
                <a:latin typeface="Microsoft Sans Serif"/>
                <a:cs typeface="Microsoft Sans Serif"/>
              </a:rPr>
              <a:t>CA </a:t>
            </a:r>
            <a:r>
              <a:rPr sz="900" spc="30" dirty="0">
                <a:latin typeface="Microsoft Sans Serif"/>
                <a:cs typeface="Microsoft Sans Serif"/>
              </a:rPr>
              <a:t>generará </a:t>
            </a:r>
            <a:r>
              <a:rPr sz="900" spc="25" dirty="0"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algún </a:t>
            </a:r>
            <a:r>
              <a:rPr sz="900" spc="40" dirty="0">
                <a:latin typeface="Microsoft Sans Serif"/>
                <a:cs typeface="Microsoft Sans Serif"/>
              </a:rPr>
              <a:t>lugar entre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puramente </a:t>
            </a:r>
            <a:r>
              <a:rPr sz="900" spc="20" dirty="0">
                <a:latin typeface="Microsoft Sans Serif"/>
                <a:cs typeface="Microsoft Sans Serif"/>
              </a:rPr>
              <a:t>resistivo </a:t>
            </a:r>
            <a:r>
              <a:rPr sz="900" spc="-5" dirty="0">
                <a:latin typeface="Microsoft Sans Serif"/>
                <a:cs typeface="Microsoft Sans Serif"/>
              </a:rPr>
              <a:t>(0°)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45" dirty="0">
                <a:latin typeface="Microsoft Sans Serif"/>
                <a:cs typeface="Microsoft Sans Serif"/>
              </a:rPr>
              <a:t>puramente </a:t>
            </a:r>
            <a:r>
              <a:rPr sz="900" spc="20" dirty="0">
                <a:latin typeface="Microsoft Sans Serif"/>
                <a:cs typeface="Microsoft Sans Serif"/>
              </a:rPr>
              <a:t>capacitivo </a:t>
            </a:r>
            <a:r>
              <a:rPr sz="900" spc="-5" dirty="0">
                <a:latin typeface="Microsoft Sans Serif"/>
                <a:cs typeface="Microsoft Sans Serif"/>
              </a:rPr>
              <a:t>(90°).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donde </a:t>
            </a:r>
            <a:r>
              <a:rPr sz="900" spc="15" dirty="0">
                <a:latin typeface="Microsoft Sans Serif"/>
                <a:cs typeface="Microsoft Sans Serif"/>
              </a:rPr>
              <a:t>la resistencia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capacitancia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spc="20" dirty="0">
                <a:latin typeface="Microsoft Sans Serif"/>
                <a:cs typeface="Microsoft Sans Serif"/>
              </a:rPr>
              <a:t>valores </a:t>
            </a:r>
            <a:r>
              <a:rPr sz="900" spc="15" dirty="0">
                <a:latin typeface="Microsoft Sans Serif"/>
                <a:cs typeface="Microsoft Sans Serif"/>
              </a:rPr>
              <a:t>iguales,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corriente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5" dirty="0">
                <a:latin typeface="Microsoft Sans Serif"/>
                <a:cs typeface="Microsoft Sans Serif"/>
              </a:rPr>
              <a:t>adelanta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voltaje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45°.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1428750"/>
            <a:ext cx="3495675" cy="17716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4933950"/>
            <a:ext cx="4086225" cy="914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9251" y="8077200"/>
            <a:ext cx="3609975" cy="12573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65801" y="517525"/>
            <a:ext cx="10750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Arial"/>
                <a:cs typeface="Arial"/>
              </a:rPr>
              <a:t>Cargas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25" dirty="0">
                <a:latin typeface="Arial"/>
                <a:cs typeface="Arial"/>
              </a:rPr>
              <a:t>reactivas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0" y="487680"/>
            <a:ext cx="426974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-55" dirty="0">
                <a:latin typeface="Microsoft Sans Serif"/>
                <a:cs typeface="Microsoft Sans Serif"/>
              </a:rPr>
              <a:t>Se </a:t>
            </a:r>
            <a:r>
              <a:rPr sz="950" spc="15" dirty="0">
                <a:latin typeface="Microsoft Sans Serif"/>
                <a:cs typeface="Microsoft Sans Serif"/>
              </a:rPr>
              <a:t>dice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circuitos con </a:t>
            </a:r>
            <a:r>
              <a:rPr sz="950" spc="35" dirty="0">
                <a:latin typeface="Microsoft Sans Serif"/>
                <a:cs typeface="Microsoft Sans Serif"/>
              </a:rPr>
              <a:t>componentes </a:t>
            </a:r>
            <a:r>
              <a:rPr sz="950" spc="30" dirty="0">
                <a:latin typeface="Microsoft Sans Serif"/>
                <a:cs typeface="Microsoft Sans Serif"/>
              </a:rPr>
              <a:t>inductivos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15" dirty="0">
                <a:latin typeface="Microsoft Sans Serif"/>
                <a:cs typeface="Microsoft Sans Serif"/>
              </a:rPr>
              <a:t>capacitivos </a:t>
            </a:r>
            <a:r>
              <a:rPr sz="950" spc="25" dirty="0">
                <a:latin typeface="Microsoft Sans Serif"/>
                <a:cs typeface="Microsoft Sans Serif"/>
              </a:rPr>
              <a:t>son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reactivos.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mayoría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sistemas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distribución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tienen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circuitos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resistivos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0" dirty="0">
                <a:latin typeface="Microsoft Sans Serif"/>
                <a:cs typeface="Microsoft Sans Serif"/>
              </a:rPr>
              <a:t>reactivos.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cantidad de </a:t>
            </a:r>
            <a:r>
              <a:rPr sz="950" spc="20" dirty="0">
                <a:latin typeface="Microsoft Sans Serif"/>
                <a:cs typeface="Microsoft Sans Serif"/>
              </a:rPr>
              <a:t>resistencia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0" dirty="0">
                <a:latin typeface="Microsoft Sans Serif"/>
                <a:cs typeface="Microsoft Sans Serif"/>
              </a:rPr>
              <a:t>reactancia </a:t>
            </a:r>
            <a:r>
              <a:rPr sz="950" spc="15" dirty="0">
                <a:latin typeface="Microsoft Sans Serif"/>
                <a:cs typeface="Microsoft Sans Serif"/>
              </a:rPr>
              <a:t>varía,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dependiendo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cargas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conectadas.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5801" y="3603626"/>
            <a:ext cx="72326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dirty="0">
                <a:latin typeface="Arial"/>
                <a:cs typeface="Arial"/>
              </a:rPr>
              <a:t>Resistencia</a:t>
            </a:r>
            <a:r>
              <a:rPr sz="550" b="1" spc="-40" dirty="0">
                <a:latin typeface="Arial"/>
                <a:cs typeface="Arial"/>
              </a:rPr>
              <a:t> </a:t>
            </a:r>
            <a:r>
              <a:rPr sz="550" b="1" spc="20" dirty="0">
                <a:latin typeface="Arial"/>
                <a:cs typeface="Arial"/>
              </a:rPr>
              <a:t>reactiva</a:t>
            </a:r>
            <a:endParaRPr sz="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6550" y="3514725"/>
            <a:ext cx="400875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latin typeface="Microsoft Sans Serif"/>
                <a:cs typeface="Microsoft Sans Serif"/>
              </a:rPr>
              <a:t>Así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resistencia</a:t>
            </a:r>
            <a:r>
              <a:rPr sz="950" spc="-10" dirty="0">
                <a:latin typeface="Microsoft Sans Serif"/>
                <a:cs typeface="Microsoft Sans Serif"/>
              </a:rPr>
              <a:t> es </a:t>
            </a:r>
            <a:r>
              <a:rPr sz="950" spc="30" dirty="0">
                <a:latin typeface="Microsoft Sans Serif"/>
                <a:cs typeface="Microsoft Sans Serif"/>
              </a:rPr>
              <a:t>oposición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flujo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circuito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resistivo,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reactancia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30" dirty="0">
                <a:latin typeface="Microsoft Sans Serif"/>
                <a:cs typeface="Microsoft Sans Serif"/>
              </a:rPr>
              <a:t>oposición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45" dirty="0">
                <a:latin typeface="Microsoft Sans Serif"/>
                <a:cs typeface="Microsoft Sans Serif"/>
              </a:rPr>
              <a:t>flujo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reactivo.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Debe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notarse,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sin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embargo,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donde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frecuencia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tiene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efecto sobre </a:t>
            </a:r>
            <a:r>
              <a:rPr sz="950" spc="15" dirty="0">
                <a:latin typeface="Microsoft Sans Serif"/>
                <a:cs typeface="Microsoft Sans Serif"/>
              </a:rPr>
              <a:t>la resistencia, </a:t>
            </a:r>
            <a:r>
              <a:rPr sz="950" dirty="0">
                <a:latin typeface="Microsoft Sans Serif"/>
                <a:cs typeface="Microsoft Sans Serif"/>
              </a:rPr>
              <a:t>sí </a:t>
            </a:r>
            <a:r>
              <a:rPr sz="950" spc="20" dirty="0">
                <a:latin typeface="Microsoft Sans Serif"/>
                <a:cs typeface="Microsoft Sans Serif"/>
              </a:rPr>
              <a:t>afecta </a:t>
            </a:r>
            <a:r>
              <a:rPr sz="950" spc="15" dirty="0">
                <a:latin typeface="Microsoft Sans Serif"/>
                <a:cs typeface="Microsoft Sans Serif"/>
              </a:rPr>
              <a:t>la reactancia.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aumento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frecuencia </a:t>
            </a:r>
            <a:r>
              <a:rPr sz="950" spc="20" dirty="0">
                <a:latin typeface="Microsoft Sans Serif"/>
                <a:cs typeface="Microsoft Sans Serif"/>
              </a:rPr>
              <a:t>aplicada </a:t>
            </a:r>
            <a:r>
              <a:rPr sz="950" spc="30" dirty="0">
                <a:latin typeface="Microsoft Sans Serif"/>
                <a:cs typeface="Microsoft Sans Serif"/>
              </a:rPr>
              <a:t>provocará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aumento </a:t>
            </a:r>
            <a:r>
              <a:rPr sz="950" spc="35" dirty="0">
                <a:latin typeface="Microsoft Sans Serif"/>
                <a:cs typeface="Microsoft Sans Serif"/>
              </a:rPr>
              <a:t>correspondiente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reactancia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inductiva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disminución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reactancia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capacitiva.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5800" y="6115050"/>
            <a:ext cx="184086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latin typeface="Arial"/>
                <a:cs typeface="Arial"/>
              </a:rPr>
              <a:t>Energía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35" dirty="0">
                <a:latin typeface="Arial"/>
                <a:cs typeface="Arial"/>
              </a:rPr>
              <a:t>en</a:t>
            </a:r>
            <a:r>
              <a:rPr sz="950" b="1" spc="-25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Circuitos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5" dirty="0">
                <a:latin typeface="Arial"/>
                <a:cs typeface="Arial"/>
              </a:rPr>
              <a:t>Reactivos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6551" y="6077664"/>
            <a:ext cx="4321175" cy="1664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00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circuito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reactivo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produce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trabajo.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Esta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utiliza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30" dirty="0">
                <a:latin typeface="Microsoft Sans Serif"/>
                <a:cs typeface="Microsoft Sans Serif"/>
              </a:rPr>
              <a:t>cargar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5" dirty="0">
                <a:latin typeface="Microsoft Sans Serif"/>
                <a:cs typeface="Microsoft Sans Serif"/>
              </a:rPr>
              <a:t>capacitor </a:t>
            </a:r>
            <a:r>
              <a:rPr sz="950" spc="45" dirty="0">
                <a:latin typeface="Microsoft Sans Serif"/>
                <a:cs typeface="Microsoft Sans Serif"/>
              </a:rPr>
              <a:t>o producir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campo magnético alrededor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bobina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0" dirty="0">
                <a:latin typeface="Microsoft Sans Serif"/>
                <a:cs typeface="Microsoft Sans Serif"/>
              </a:rPr>
              <a:t>inductor.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 de </a:t>
            </a:r>
            <a:r>
              <a:rPr sz="950" spc="-60" dirty="0">
                <a:latin typeface="Microsoft Sans Serif"/>
                <a:cs typeface="Microsoft Sans Serif"/>
              </a:rPr>
              <a:t>CA </a:t>
            </a:r>
            <a:r>
              <a:rPr sz="950" spc="40" dirty="0">
                <a:latin typeface="Microsoft Sans Serif"/>
                <a:cs typeface="Microsoft Sans Serif"/>
              </a:rPr>
              <a:t>aumenta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20" dirty="0">
                <a:latin typeface="Microsoft Sans Serif"/>
                <a:cs typeface="Microsoft Sans Serif"/>
              </a:rPr>
              <a:t>valores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máximos </a:t>
            </a:r>
            <a:r>
              <a:rPr sz="950" spc="20" dirty="0">
                <a:latin typeface="Microsoft Sans Serif"/>
                <a:cs typeface="Microsoft Sans Serif"/>
              </a:rPr>
              <a:t>(positivos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20" dirty="0">
                <a:latin typeface="Microsoft Sans Serif"/>
                <a:cs typeface="Microsoft Sans Serif"/>
              </a:rPr>
              <a:t>negativos)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disminuye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25" dirty="0">
                <a:latin typeface="Microsoft Sans Serif"/>
                <a:cs typeface="Microsoft Sans Serif"/>
              </a:rPr>
              <a:t>cero </a:t>
            </a:r>
            <a:r>
              <a:rPr sz="950" spc="30" dirty="0">
                <a:latin typeface="Microsoft Sans Serif"/>
                <a:cs typeface="Microsoft Sans Serif"/>
              </a:rPr>
              <a:t>muchas </a:t>
            </a:r>
            <a:r>
              <a:rPr sz="950" spc="-5" dirty="0">
                <a:latin typeface="Microsoft Sans Serif"/>
                <a:cs typeface="Microsoft Sans Serif"/>
              </a:rPr>
              <a:t>veces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segundo.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Durante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tiempo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alcanza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valor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máximo,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almacena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inductor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campo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magnético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carga eléctrica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5" dirty="0">
                <a:latin typeface="Microsoft Sans Serif"/>
                <a:cs typeface="Microsoft Sans Serif"/>
              </a:rPr>
              <a:t>placas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20" dirty="0">
                <a:latin typeface="Microsoft Sans Serif"/>
                <a:cs typeface="Microsoft Sans Serif"/>
              </a:rPr>
              <a:t>capacitor. </a:t>
            </a:r>
            <a:r>
              <a:rPr sz="950" spc="-15" dirty="0">
                <a:latin typeface="Microsoft Sans Serif"/>
                <a:cs typeface="Microsoft Sans Serif"/>
              </a:rPr>
              <a:t>Esta </a:t>
            </a:r>
            <a:r>
              <a:rPr sz="950" spc="30" dirty="0">
                <a:latin typeface="Microsoft Sans Serif"/>
                <a:cs typeface="Microsoft Sans Serif"/>
              </a:rPr>
              <a:t>energía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devuelve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campo magnético </a:t>
            </a:r>
            <a:r>
              <a:rPr sz="950" spc="10" dirty="0">
                <a:latin typeface="Microsoft Sans Serif"/>
                <a:cs typeface="Microsoft Sans Serif"/>
              </a:rPr>
              <a:t>colapsa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capacitor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descarga.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29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4495800"/>
            <a:ext cx="1285875" cy="1257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5" y="7600950"/>
            <a:ext cx="609600" cy="7429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5" y="498475"/>
            <a:ext cx="10883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0" dirty="0">
                <a:latin typeface="Arial"/>
                <a:cs typeface="Arial"/>
              </a:rPr>
              <a:t>Poder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35" dirty="0">
                <a:latin typeface="Arial"/>
                <a:cs typeface="Arial"/>
              </a:rPr>
              <a:t>reactivo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486319"/>
            <a:ext cx="4342765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99"/>
              </a:lnSpc>
              <a:spcBef>
                <a:spcPts val="100"/>
              </a:spcBef>
            </a:pP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energía 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 de </a:t>
            </a:r>
            <a:r>
              <a:rPr sz="950" spc="-60" dirty="0">
                <a:latin typeface="Microsoft Sans Serif"/>
                <a:cs typeface="Microsoft Sans Serif"/>
              </a:rPr>
              <a:t>CA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0" dirty="0">
                <a:latin typeface="Microsoft Sans Serif"/>
                <a:cs typeface="Microsoft Sans Serif"/>
              </a:rPr>
              <a:t>compone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tres </a:t>
            </a:r>
            <a:r>
              <a:rPr sz="950" spc="25" dirty="0">
                <a:latin typeface="Microsoft Sans Serif"/>
                <a:cs typeface="Microsoft Sans Serif"/>
              </a:rPr>
              <a:t>partes; </a:t>
            </a:r>
            <a:r>
              <a:rPr sz="950" spc="30" dirty="0">
                <a:latin typeface="Microsoft Sans Serif"/>
                <a:cs typeface="Microsoft Sans Serif"/>
              </a:rPr>
              <a:t>potencia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verdadera, </a:t>
            </a:r>
            <a:r>
              <a:rPr sz="950" spc="30" dirty="0">
                <a:latin typeface="Microsoft Sans Serif"/>
                <a:cs typeface="Microsoft Sans Serif"/>
              </a:rPr>
              <a:t>potencia </a:t>
            </a:r>
            <a:r>
              <a:rPr sz="950" spc="20" dirty="0">
                <a:latin typeface="Microsoft Sans Serif"/>
                <a:cs typeface="Microsoft Sans Serif"/>
              </a:rPr>
              <a:t>reactiva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potencia aparente. </a:t>
            </a:r>
            <a:r>
              <a:rPr sz="950" spc="-50" dirty="0">
                <a:latin typeface="Microsoft Sans Serif"/>
                <a:cs typeface="Microsoft Sans Serif"/>
              </a:rPr>
              <a:t>Ya </a:t>
            </a:r>
            <a:r>
              <a:rPr sz="950" spc="35" dirty="0">
                <a:latin typeface="Microsoft Sans Serif"/>
                <a:cs typeface="Microsoft Sans Serif"/>
              </a:rPr>
              <a:t>hemos </a:t>
            </a:r>
            <a:r>
              <a:rPr sz="950" spc="30" dirty="0">
                <a:latin typeface="Microsoft Sans Serif"/>
                <a:cs typeface="Microsoft Sans Serif"/>
              </a:rPr>
              <a:t>discutido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verdadero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poder.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potencia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reactiva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mide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voltios-amperios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reactivos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45" dirty="0">
                <a:latin typeface="Microsoft Sans Serif"/>
                <a:cs typeface="Microsoft Sans Serif"/>
              </a:rPr>
              <a:t>(VAR).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potencia </a:t>
            </a:r>
            <a:r>
              <a:rPr sz="950" spc="20" dirty="0">
                <a:latin typeface="Microsoft Sans Serif"/>
                <a:cs typeface="Microsoft Sans Serif"/>
              </a:rPr>
              <a:t>reactiva </a:t>
            </a:r>
            <a:r>
              <a:rPr sz="950" spc="35" dirty="0">
                <a:latin typeface="Microsoft Sans Serif"/>
                <a:cs typeface="Microsoft Sans Serif"/>
              </a:rPr>
              <a:t>representa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energía </a:t>
            </a:r>
            <a:r>
              <a:rPr sz="950" spc="35" dirty="0">
                <a:latin typeface="Microsoft Sans Serif"/>
                <a:cs typeface="Microsoft Sans Serif"/>
              </a:rPr>
              <a:t>alternativamente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almacenada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devuelta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20" dirty="0">
                <a:latin typeface="Microsoft Sans Serif"/>
                <a:cs typeface="Microsoft Sans Serif"/>
              </a:rPr>
              <a:t>capacitores </a:t>
            </a:r>
            <a:r>
              <a:rPr sz="950" spc="45" dirty="0">
                <a:latin typeface="Microsoft Sans Serif"/>
                <a:cs typeface="Microsoft Sans Serif"/>
              </a:rPr>
              <a:t>y/o </a:t>
            </a:r>
            <a:r>
              <a:rPr sz="950" spc="30" dirty="0">
                <a:latin typeface="Microsoft Sans Serif"/>
                <a:cs typeface="Microsoft Sans Serif"/>
              </a:rPr>
              <a:t>inductores. </a:t>
            </a:r>
            <a:r>
              <a:rPr sz="950" spc="-45" dirty="0">
                <a:latin typeface="Microsoft Sans Serif"/>
                <a:cs typeface="Microsoft Sans Serif"/>
              </a:rPr>
              <a:t>Si </a:t>
            </a:r>
            <a:r>
              <a:rPr sz="950" spc="35" dirty="0">
                <a:latin typeface="Microsoft Sans Serif"/>
                <a:cs typeface="Microsoft Sans Serif"/>
              </a:rPr>
              <a:t>bien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energía </a:t>
            </a:r>
            <a:r>
              <a:rPr sz="950" spc="20" dirty="0">
                <a:latin typeface="Microsoft Sans Serif"/>
                <a:cs typeface="Microsoft Sans Serif"/>
              </a:rPr>
              <a:t>reactiva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40" dirty="0">
                <a:latin typeface="Microsoft Sans Serif"/>
                <a:cs typeface="Microsoft Sans Serif"/>
              </a:rPr>
              <a:t>produce trabajo </a:t>
            </a:r>
            <a:r>
              <a:rPr sz="950" spc="35" dirty="0">
                <a:latin typeface="Microsoft Sans Serif"/>
                <a:cs typeface="Microsoft Sans Serif"/>
              </a:rPr>
              <a:t>útil, </a:t>
            </a:r>
            <a:r>
              <a:rPr sz="950" spc="40" dirty="0">
                <a:latin typeface="Microsoft Sans Serif"/>
                <a:cs typeface="Microsoft Sans Serif"/>
              </a:rPr>
              <a:t>aún </a:t>
            </a:r>
            <a:r>
              <a:rPr sz="950" spc="30" dirty="0">
                <a:latin typeface="Microsoft Sans Serif"/>
                <a:cs typeface="Microsoft Sans Serif"/>
              </a:rPr>
              <a:t>debe generarse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5" dirty="0">
                <a:latin typeface="Microsoft Sans Serif"/>
                <a:cs typeface="Microsoft Sans Serif"/>
              </a:rPr>
              <a:t>distribuirse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5" dirty="0">
                <a:latin typeface="Microsoft Sans Serif"/>
                <a:cs typeface="Microsoft Sans Serif"/>
              </a:rPr>
              <a:t>proporcionar </a:t>
            </a:r>
            <a:r>
              <a:rPr sz="950" spc="25" dirty="0">
                <a:latin typeface="Microsoft Sans Serif"/>
                <a:cs typeface="Microsoft Sans Serif"/>
              </a:rPr>
              <a:t>suficiente </a:t>
            </a:r>
            <a:r>
              <a:rPr sz="950" spc="30" dirty="0">
                <a:latin typeface="Microsoft Sans Serif"/>
                <a:cs typeface="Microsoft Sans Serif"/>
              </a:rPr>
              <a:t>energía </a:t>
            </a:r>
            <a:r>
              <a:rPr sz="950" spc="25" dirty="0">
                <a:latin typeface="Microsoft Sans Serif"/>
                <a:cs typeface="Microsoft Sans Serif"/>
              </a:rPr>
              <a:t>real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55" dirty="0">
                <a:latin typeface="Microsoft Sans Serif"/>
                <a:cs typeface="Microsoft Sans Serif"/>
              </a:rPr>
              <a:t>permitir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ejecuten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procesos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eléctricos.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5" y="2136775"/>
            <a:ext cx="11582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0" dirty="0">
                <a:latin typeface="Arial"/>
                <a:cs typeface="Arial"/>
              </a:rPr>
              <a:t>Poder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55" dirty="0">
                <a:latin typeface="Arial"/>
                <a:cs typeface="Arial"/>
              </a:rPr>
              <a:t>aparente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6" y="2122804"/>
            <a:ext cx="422592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5" dirty="0">
                <a:latin typeface="Microsoft Sans Serif"/>
                <a:cs typeface="Microsoft Sans Serif"/>
              </a:rPr>
              <a:t>No </a:t>
            </a:r>
            <a:r>
              <a:rPr sz="900" spc="40" dirty="0">
                <a:latin typeface="Microsoft Sans Serif"/>
                <a:cs typeface="Microsoft Sans Serif"/>
              </a:rPr>
              <a:t>toda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energía 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de </a:t>
            </a:r>
            <a:r>
              <a:rPr sz="900" spc="-55" dirty="0">
                <a:latin typeface="Microsoft Sans Serif"/>
                <a:cs typeface="Microsoft Sans Serif"/>
              </a:rPr>
              <a:t>CA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reactiva. </a:t>
            </a:r>
            <a:r>
              <a:rPr sz="900" spc="10" dirty="0">
                <a:latin typeface="Microsoft Sans Serif"/>
                <a:cs typeface="Microsoft Sans Serif"/>
              </a:rPr>
              <a:t>Sabemos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reactiva </a:t>
            </a:r>
            <a:r>
              <a:rPr sz="900" spc="45" dirty="0">
                <a:latin typeface="Microsoft Sans Serif"/>
                <a:cs typeface="Microsoft Sans Serif"/>
              </a:rPr>
              <a:t>no </a:t>
            </a:r>
            <a:r>
              <a:rPr sz="900" spc="35" dirty="0">
                <a:latin typeface="Microsoft Sans Serif"/>
                <a:cs typeface="Microsoft Sans Serif"/>
              </a:rPr>
              <a:t>produce </a:t>
            </a:r>
            <a:r>
              <a:rPr sz="900" spc="30" dirty="0">
                <a:latin typeface="Microsoft Sans Serif"/>
                <a:cs typeface="Microsoft Sans Serif"/>
              </a:rPr>
              <a:t>trabajo; </a:t>
            </a:r>
            <a:r>
              <a:rPr sz="900" spc="20" dirty="0">
                <a:latin typeface="Microsoft Sans Serif"/>
                <a:cs typeface="Microsoft Sans Serif"/>
              </a:rPr>
              <a:t>sin </a:t>
            </a:r>
            <a:r>
              <a:rPr sz="900" spc="35" dirty="0">
                <a:latin typeface="Microsoft Sans Serif"/>
                <a:cs typeface="Microsoft Sans Serif"/>
              </a:rPr>
              <a:t>embargo, </a:t>
            </a:r>
            <a:r>
              <a:rPr sz="900" spc="30" dirty="0">
                <a:latin typeface="Microsoft Sans Serif"/>
                <a:cs typeface="Microsoft Sans Serif"/>
              </a:rPr>
              <a:t>cuando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65" dirty="0">
                <a:latin typeface="Microsoft Sans Serif"/>
                <a:cs typeface="Microsoft Sans Serif"/>
              </a:rPr>
              <a:t>motor </a:t>
            </a:r>
            <a:r>
              <a:rPr sz="900" spc="35" dirty="0">
                <a:latin typeface="Microsoft Sans Serif"/>
                <a:cs typeface="Microsoft Sans Serif"/>
              </a:rPr>
              <a:t>gira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produce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trabajo. </a:t>
            </a: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15" dirty="0">
                <a:latin typeface="Microsoft Sans Serif"/>
                <a:cs typeface="Microsoft Sans Serif"/>
              </a:rPr>
              <a:t>cargas </a:t>
            </a:r>
            <a:r>
              <a:rPr sz="900" spc="20" dirty="0">
                <a:latin typeface="Microsoft Sans Serif"/>
                <a:cs typeface="Microsoft Sans Serif"/>
              </a:rPr>
              <a:t>inductivas,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5" dirty="0">
                <a:latin typeface="Microsoft Sans Serif"/>
                <a:cs typeface="Microsoft Sans Serif"/>
              </a:rPr>
              <a:t>motores, tienen </a:t>
            </a:r>
            <a:r>
              <a:rPr sz="900" spc="25" dirty="0">
                <a:latin typeface="Microsoft Sans Serif"/>
                <a:cs typeface="Microsoft Sans Serif"/>
              </a:rPr>
              <a:t>cierta </a:t>
            </a:r>
            <a:r>
              <a:rPr sz="900" spc="30" dirty="0">
                <a:latin typeface="Microsoft Sans Serif"/>
                <a:cs typeface="Microsoft Sans Serif"/>
              </a:rPr>
              <a:t>cantidad 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resistencia.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potencia aparente representa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20" dirty="0">
                <a:latin typeface="Microsoft Sans Serif"/>
                <a:cs typeface="Microsoft Sans Serif"/>
              </a:rPr>
              <a:t>incluye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reactiva (inductancia)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25" dirty="0">
                <a:latin typeface="Microsoft Sans Serif"/>
                <a:cs typeface="Microsoft Sans Serif"/>
              </a:rPr>
              <a:t>real </a:t>
            </a:r>
            <a:r>
              <a:rPr sz="900" spc="10" dirty="0">
                <a:latin typeface="Microsoft Sans Serif"/>
                <a:cs typeface="Microsoft Sans Serif"/>
              </a:rPr>
              <a:t>(resistencia).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potencia aparente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suma </a:t>
            </a:r>
            <a:r>
              <a:rPr sz="900" spc="25" dirty="0">
                <a:latin typeface="Microsoft Sans Serif"/>
                <a:cs typeface="Microsoft Sans Serif"/>
              </a:rPr>
              <a:t>vectorial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20" dirty="0">
                <a:latin typeface="Microsoft Sans Serif"/>
                <a:cs typeface="Microsoft Sans Serif"/>
              </a:rPr>
              <a:t>real,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30" dirty="0">
                <a:latin typeface="Microsoft Sans Serif"/>
                <a:cs typeface="Microsoft Sans Serif"/>
              </a:rPr>
              <a:t>representa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45" dirty="0">
                <a:latin typeface="Microsoft Sans Serif"/>
                <a:cs typeface="Microsoft Sans Serif"/>
              </a:rPr>
              <a:t>puramente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resistiva,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reactiva,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representa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carga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puramente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reactiva.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usar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diagrama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vectorial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mostrar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esta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relación.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unidad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medida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aparente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voltamperio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35" dirty="0">
                <a:latin typeface="Microsoft Sans Serif"/>
                <a:cs typeface="Microsoft Sans Serif"/>
              </a:rPr>
              <a:t>(VA).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valores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mayores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expresar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kilovoltios-amperios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(kVA)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megavoltios-amperios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(MVA).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4825" y="6257926"/>
            <a:ext cx="967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Factor</a:t>
            </a:r>
            <a:r>
              <a:rPr sz="800" b="1" spc="-4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potencia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5575" y="6202044"/>
            <a:ext cx="39636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factor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potencia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5" dirty="0">
                <a:latin typeface="Microsoft Sans Serif"/>
                <a:cs typeface="Microsoft Sans Serif"/>
              </a:rPr>
              <a:t>(PF)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relación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potencia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(PT)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potencia </a:t>
            </a:r>
            <a:r>
              <a:rPr sz="1000" spc="35" dirty="0">
                <a:latin typeface="Microsoft Sans Serif"/>
                <a:cs typeface="Microsoft Sans Serif"/>
              </a:rPr>
              <a:t>aparente </a:t>
            </a:r>
            <a:r>
              <a:rPr sz="1000" spc="-35" dirty="0">
                <a:latin typeface="Microsoft Sans Serif"/>
                <a:cs typeface="Microsoft Sans Serif"/>
              </a:rPr>
              <a:t>(PA), </a:t>
            </a:r>
            <a:r>
              <a:rPr sz="1000" spc="45" dirty="0">
                <a:latin typeface="Microsoft Sans Serif"/>
                <a:cs typeface="Microsoft Sans Serif"/>
              </a:rPr>
              <a:t>o </a:t>
            </a:r>
            <a:r>
              <a:rPr sz="1000" spc="40" dirty="0">
                <a:latin typeface="Microsoft Sans Serif"/>
                <a:cs typeface="Microsoft Sans Serif"/>
              </a:rPr>
              <a:t>una medida </a:t>
            </a:r>
            <a:r>
              <a:rPr sz="1000" spc="30" dirty="0">
                <a:latin typeface="Microsoft Sans Serif"/>
                <a:cs typeface="Microsoft Sans Serif"/>
              </a:rPr>
              <a:t>de cuánta potencia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consume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30" dirty="0">
                <a:latin typeface="Microsoft Sans Serif"/>
                <a:cs typeface="Microsoft Sans Serif"/>
              </a:rPr>
              <a:t>cuánta potencia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0" dirty="0">
                <a:latin typeface="Microsoft Sans Serif"/>
                <a:cs typeface="Microsoft Sans Serif"/>
              </a:rPr>
              <a:t>devuelve </a:t>
            </a:r>
            <a:r>
              <a:rPr sz="1000" dirty="0">
                <a:latin typeface="Microsoft Sans Serif"/>
                <a:cs typeface="Microsoft Sans Serif"/>
              </a:rPr>
              <a:t>a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fuente. </a:t>
            </a:r>
            <a:r>
              <a:rPr sz="1000" spc="-4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factor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potencia </a:t>
            </a:r>
            <a:r>
              <a:rPr sz="1000" spc="-10" dirty="0">
                <a:latin typeface="Microsoft Sans Serif"/>
                <a:cs typeface="Microsoft Sans Serif"/>
              </a:rPr>
              <a:t>es </a:t>
            </a:r>
            <a:r>
              <a:rPr sz="1000" spc="35" dirty="0">
                <a:latin typeface="Microsoft Sans Serif"/>
                <a:cs typeface="Microsoft Sans Serif"/>
              </a:rPr>
              <a:t>igual </a:t>
            </a:r>
            <a:r>
              <a:rPr sz="1000" spc="15" dirty="0">
                <a:latin typeface="Microsoft Sans Serif"/>
                <a:cs typeface="Microsoft Sans Serif"/>
              </a:rPr>
              <a:t>al </a:t>
            </a:r>
            <a:r>
              <a:rPr sz="1000" spc="20" dirty="0">
                <a:latin typeface="Microsoft Sans Serif"/>
                <a:cs typeface="Microsoft Sans Serif"/>
              </a:rPr>
              <a:t>coseno </a:t>
            </a:r>
            <a:r>
              <a:rPr sz="1000" spc="30" dirty="0">
                <a:latin typeface="Microsoft Sans Serif"/>
                <a:cs typeface="Microsoft Sans Serif"/>
              </a:rPr>
              <a:t>del </a:t>
            </a:r>
            <a:r>
              <a:rPr sz="1000" spc="40" dirty="0">
                <a:latin typeface="Microsoft Sans Serif"/>
                <a:cs typeface="Microsoft Sans Serif"/>
              </a:rPr>
              <a:t>ángulo </a:t>
            </a:r>
            <a:r>
              <a:rPr sz="1000" spc="45" dirty="0">
                <a:latin typeface="Microsoft Sans Serif"/>
                <a:cs typeface="Microsoft Sans Serif"/>
              </a:rPr>
              <a:t>theta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el </a:t>
            </a:r>
            <a:r>
              <a:rPr sz="1000" spc="40" dirty="0">
                <a:latin typeface="Microsoft Sans Serif"/>
                <a:cs typeface="Microsoft Sans Serif"/>
              </a:rPr>
              <a:t>diagrama 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anterior.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4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factor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potencia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puede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calcular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</a:t>
            </a:r>
            <a:r>
              <a:rPr sz="1000" dirty="0">
                <a:latin typeface="Microsoft Sans Serif"/>
                <a:cs typeface="Microsoft Sans Serif"/>
              </a:rPr>
              <a:t> las </a:t>
            </a:r>
            <a:r>
              <a:rPr sz="1000" spc="25" dirty="0">
                <a:latin typeface="Microsoft Sans Serif"/>
                <a:cs typeface="Microsoft Sans Serif"/>
              </a:rPr>
              <a:t>siguientes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fórmulas.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5629275"/>
            <a:ext cx="4229100" cy="165735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64487" y="1071563"/>
          <a:ext cx="2879090" cy="1957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7960">
                        <a:lnSpc>
                          <a:spcPct val="100000"/>
                        </a:lnSpc>
                      </a:pPr>
                      <a:r>
                        <a:rPr sz="7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Ángulo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theta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coseno</a:t>
                      </a:r>
                      <a:r>
                        <a:rPr sz="8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7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Ángulo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045"/>
                        </a:lnSpc>
                        <a:spcBef>
                          <a:spcPts val="235"/>
                        </a:spcBef>
                      </a:pPr>
                      <a:r>
                        <a:rPr sz="900" b="1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theta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7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Energía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R="2413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Factor</a:t>
                      </a:r>
                      <a:r>
                        <a:rPr sz="9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(%)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117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83185" marR="83820" indent="-5715" algn="ctr">
                        <a:lnSpc>
                          <a:spcPct val="121500"/>
                        </a:lnSpc>
                        <a:spcBef>
                          <a:spcPts val="60"/>
                        </a:spcBef>
                      </a:pPr>
                      <a:r>
                        <a:rPr sz="7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Energía </a:t>
                      </a:r>
                      <a:r>
                        <a:rPr sz="7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Factor </a:t>
                      </a:r>
                      <a:r>
                        <a:rPr sz="9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(Decimal)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321310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100%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9273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0.98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98%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98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9273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20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0,94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94%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94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9273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0.87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87%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87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9273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45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0.70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70%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9273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60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0.50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50%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5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9273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70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0.34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34%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34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9273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80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0.17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17%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17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92735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90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0%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0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956550" y="485140"/>
            <a:ext cx="4084954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700"/>
              </a:lnSpc>
              <a:spcBef>
                <a:spcPts val="100"/>
              </a:spcBef>
            </a:pPr>
            <a:r>
              <a:rPr sz="850" spc="-35" dirty="0">
                <a:latin typeface="Microsoft Sans Serif"/>
                <a:cs typeface="Microsoft Sans Serif"/>
              </a:rPr>
              <a:t>El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factor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potencia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dar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porcentaje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formato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decimal.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siguiente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tabla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muestra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factor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potencia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algunos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ángulos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muestra.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0" y="3408469"/>
            <a:ext cx="4295140" cy="1856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5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circuitos </a:t>
            </a:r>
            <a:r>
              <a:rPr sz="900" spc="45" dirty="0">
                <a:latin typeface="Microsoft Sans Serif"/>
                <a:cs typeface="Microsoft Sans Serif"/>
              </a:rPr>
              <a:t>puramente </a:t>
            </a:r>
            <a:r>
              <a:rPr sz="900" spc="15" dirty="0">
                <a:latin typeface="Microsoft Sans Serif"/>
                <a:cs typeface="Microsoft Sans Serif"/>
              </a:rPr>
              <a:t>resistivos, la </a:t>
            </a:r>
            <a:r>
              <a:rPr sz="900" spc="30" dirty="0">
                <a:latin typeface="Microsoft Sans Serif"/>
                <a:cs typeface="Microsoft Sans Serif"/>
              </a:rPr>
              <a:t>potencia aparente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25" dirty="0">
                <a:latin typeface="Microsoft Sans Serif"/>
                <a:cs typeface="Microsoft Sans Serif"/>
              </a:rPr>
              <a:t>real son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iguales. </a:t>
            </a:r>
            <a:r>
              <a:rPr sz="900" spc="10" dirty="0">
                <a:latin typeface="Microsoft Sans Serif"/>
                <a:cs typeface="Microsoft Sans Serif"/>
              </a:rPr>
              <a:t>Toda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35" dirty="0">
                <a:latin typeface="Microsoft Sans Serif"/>
                <a:cs typeface="Microsoft Sans Serif"/>
              </a:rPr>
              <a:t>suministrada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0" dirty="0">
                <a:latin typeface="Microsoft Sans Serif"/>
                <a:cs typeface="Microsoft Sans Serif"/>
              </a:rPr>
              <a:t>consume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disipa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forma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calor.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ángulo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theta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15" dirty="0">
                <a:latin typeface="Microsoft Sans Serif"/>
                <a:cs typeface="Microsoft Sans Serif"/>
              </a:rPr>
              <a:t>0°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igual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1.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15" dirty="0">
                <a:latin typeface="Microsoft Sans Serif"/>
                <a:cs typeface="Microsoft Sans Serif"/>
              </a:rPr>
              <a:t>conoce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potencia </a:t>
            </a:r>
            <a:r>
              <a:rPr sz="900" spc="35" dirty="0">
                <a:latin typeface="Microsoft Sans Serif"/>
                <a:cs typeface="Microsoft Sans Serif"/>
              </a:rPr>
              <a:t>unitario.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circuitos </a:t>
            </a:r>
            <a:r>
              <a:rPr sz="900" spc="45" dirty="0">
                <a:latin typeface="Microsoft Sans Serif"/>
                <a:cs typeface="Microsoft Sans Serif"/>
              </a:rPr>
              <a:t>puramente </a:t>
            </a:r>
            <a:r>
              <a:rPr sz="900" spc="5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reactivos, la </a:t>
            </a:r>
            <a:r>
              <a:rPr sz="900" spc="30" dirty="0">
                <a:latin typeface="Microsoft Sans Serif"/>
                <a:cs typeface="Microsoft Sans Serif"/>
              </a:rPr>
              <a:t>potencia aparente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20" dirty="0">
                <a:latin typeface="Microsoft Sans Serif"/>
                <a:cs typeface="Microsoft Sans Serif"/>
              </a:rPr>
              <a:t>reactiva </a:t>
            </a:r>
            <a:r>
              <a:rPr sz="900" spc="25" dirty="0">
                <a:latin typeface="Microsoft Sans Serif"/>
                <a:cs typeface="Microsoft Sans Serif"/>
              </a:rPr>
              <a:t>son </a:t>
            </a:r>
            <a:r>
              <a:rPr sz="900" spc="15" dirty="0">
                <a:latin typeface="Microsoft Sans Serif"/>
                <a:cs typeface="Microsoft Sans Serif"/>
              </a:rPr>
              <a:t>iguales. </a:t>
            </a:r>
            <a:r>
              <a:rPr sz="900" spc="10" dirty="0">
                <a:latin typeface="Microsoft Sans Serif"/>
                <a:cs typeface="Microsoft Sans Serif"/>
              </a:rPr>
              <a:t>Toda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energía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suministrada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circuito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devuelve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sistema.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ángulo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theta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90°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potencia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dirty="0">
                <a:latin typeface="Microsoft Sans Serif"/>
                <a:cs typeface="Microsoft Sans Serif"/>
              </a:rPr>
              <a:t>0.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realidad, </a:t>
            </a:r>
            <a:r>
              <a:rPr sz="900" spc="35" dirty="0">
                <a:latin typeface="Microsoft Sans Serif"/>
                <a:cs typeface="Microsoft Sans Serif"/>
              </a:rPr>
              <a:t>todos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circuitos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55" dirty="0">
                <a:latin typeface="Microsoft Sans Serif"/>
                <a:cs typeface="Microsoft Sans Serif"/>
              </a:rPr>
              <a:t>CA </a:t>
            </a:r>
            <a:r>
              <a:rPr sz="900" spc="30" dirty="0">
                <a:latin typeface="Microsoft Sans Serif"/>
                <a:cs typeface="Microsoft Sans Serif"/>
              </a:rPr>
              <a:t>contienen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cierta </a:t>
            </a:r>
            <a:r>
              <a:rPr sz="900" spc="30" dirty="0">
                <a:latin typeface="Microsoft Sans Serif"/>
                <a:cs typeface="Microsoft Sans Serif"/>
              </a:rPr>
              <a:t>cantidad de </a:t>
            </a:r>
            <a:r>
              <a:rPr sz="900" spc="15" dirty="0">
                <a:latin typeface="Microsoft Sans Serif"/>
                <a:cs typeface="Microsoft Sans Serif"/>
              </a:rPr>
              <a:t>resistencia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15" dirty="0">
                <a:latin typeface="Microsoft Sans Serif"/>
                <a:cs typeface="Microsoft Sans Serif"/>
              </a:rPr>
              <a:t>reactancia.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0" dirty="0">
                <a:latin typeface="Microsoft Sans Serif"/>
                <a:cs typeface="Microsoft Sans Serif"/>
              </a:rPr>
              <a:t>circuito </a:t>
            </a:r>
            <a:r>
              <a:rPr sz="900" spc="40" dirty="0">
                <a:latin typeface="Microsoft Sans Serif"/>
                <a:cs typeface="Microsoft Sans Serif"/>
              </a:rPr>
              <a:t>donde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reactiva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iguales,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ángulo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theta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45°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10" dirty="0">
                <a:latin typeface="Microsoft Sans Serif"/>
                <a:cs typeface="Microsoft Sans Serif"/>
              </a:rPr>
              <a:t> es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0,70.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2905125"/>
            <a:ext cx="4305300" cy="1866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7010401"/>
            <a:ext cx="3705225" cy="21812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5" y="549275"/>
            <a:ext cx="15951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5" dirty="0">
                <a:latin typeface="Arial"/>
                <a:cs typeface="Arial"/>
              </a:rPr>
              <a:t>Problemas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del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5" dirty="0">
                <a:latin typeface="Arial"/>
                <a:cs typeface="Arial"/>
              </a:rPr>
              <a:t>factor</a:t>
            </a:r>
            <a:r>
              <a:rPr sz="750" b="1" spc="-2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potencia</a:t>
            </a:r>
            <a:endParaRPr sz="7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484504"/>
            <a:ext cx="426466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0" dirty="0">
                <a:latin typeface="Microsoft Sans Serif"/>
                <a:cs typeface="Microsoft Sans Serif"/>
              </a:rPr>
              <a:t>Se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ver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aumento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reactiva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provoca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disminución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correspondiente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potencia. </a:t>
            </a:r>
            <a:r>
              <a:rPr sz="900" dirty="0">
                <a:latin typeface="Microsoft Sans Serif"/>
                <a:cs typeface="Microsoft Sans Serif"/>
              </a:rPr>
              <a:t>Esto </a:t>
            </a:r>
            <a:r>
              <a:rPr sz="900" spc="20" dirty="0">
                <a:latin typeface="Microsoft Sans Serif"/>
                <a:cs typeface="Microsoft Sans Serif"/>
              </a:rPr>
              <a:t>significa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distribución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energía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funciona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manera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menos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eficiente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porque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toda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corriente </a:t>
            </a:r>
            <a:r>
              <a:rPr sz="900" spc="15" dirty="0">
                <a:latin typeface="Microsoft Sans Serif"/>
                <a:cs typeface="Microsoft Sans Serif"/>
              </a:rPr>
              <a:t>está </a:t>
            </a:r>
            <a:r>
              <a:rPr sz="900" spc="35" dirty="0">
                <a:latin typeface="Microsoft Sans Serif"/>
                <a:cs typeface="Microsoft Sans Serif"/>
              </a:rPr>
              <a:t>funcionando. </a:t>
            </a:r>
            <a:r>
              <a:rPr sz="900" spc="20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50 </a:t>
            </a:r>
            <a:r>
              <a:rPr sz="900" spc="5" dirty="0">
                <a:latin typeface="Microsoft Sans Serif"/>
                <a:cs typeface="Microsoft Sans Serif"/>
              </a:rPr>
              <a:t>kW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 de </a:t>
            </a:r>
            <a:r>
              <a:rPr sz="900" spc="10" dirty="0">
                <a:latin typeface="Microsoft Sans Serif"/>
                <a:cs typeface="Microsoft Sans Serif"/>
              </a:rPr>
              <a:t>1 </a:t>
            </a:r>
            <a:r>
              <a:rPr sz="900" spc="20" dirty="0">
                <a:latin typeface="Microsoft Sans Serif"/>
                <a:cs typeface="Microsoft Sans Serif"/>
              </a:rPr>
              <a:t>(potencia reactiva </a:t>
            </a:r>
            <a:r>
              <a:rPr sz="900" spc="-15" dirty="0">
                <a:latin typeface="Microsoft Sans Serif"/>
                <a:cs typeface="Microsoft Sans Serif"/>
              </a:rPr>
              <a:t>= </a:t>
            </a:r>
            <a:r>
              <a:rPr sz="900" spc="-10" dirty="0">
                <a:latin typeface="Microsoft Sans Serif"/>
                <a:cs typeface="Microsoft Sans Serif"/>
              </a:rPr>
              <a:t>0) </a:t>
            </a:r>
            <a:r>
              <a:rPr sz="900" spc="40" dirty="0">
                <a:latin typeface="Microsoft Sans Serif"/>
                <a:cs typeface="Microsoft Sans Serif"/>
              </a:rPr>
              <a:t>podría </a:t>
            </a:r>
            <a:r>
              <a:rPr sz="900" spc="20" dirty="0">
                <a:latin typeface="Microsoft Sans Serif"/>
                <a:cs typeface="Microsoft Sans Serif"/>
              </a:rPr>
              <a:t>ser </a:t>
            </a:r>
            <a:r>
              <a:rPr sz="900" spc="30" dirty="0">
                <a:latin typeface="Microsoft Sans Serif"/>
                <a:cs typeface="Microsoft Sans Serif"/>
              </a:rPr>
              <a:t>alimentada </a:t>
            </a:r>
            <a:r>
              <a:rPr sz="900" spc="55" dirty="0">
                <a:latin typeface="Microsoft Sans Serif"/>
                <a:cs typeface="Microsoft Sans Serif"/>
              </a:rPr>
              <a:t>por un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transformador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50 </a:t>
            </a:r>
            <a:r>
              <a:rPr sz="900" spc="-20" dirty="0">
                <a:latin typeface="Microsoft Sans Serif"/>
                <a:cs typeface="Microsoft Sans Serif"/>
              </a:rPr>
              <a:t>kVA. </a:t>
            </a:r>
            <a:r>
              <a:rPr sz="900" spc="-10" dirty="0">
                <a:latin typeface="Microsoft Sans Serif"/>
                <a:cs typeface="Microsoft Sans Serif"/>
              </a:rPr>
              <a:t>Sin </a:t>
            </a:r>
            <a:r>
              <a:rPr sz="900" spc="35" dirty="0">
                <a:latin typeface="Microsoft Sans Serif"/>
                <a:cs typeface="Microsoft Sans Serif"/>
              </a:rPr>
              <a:t>embargo, </a:t>
            </a:r>
            <a:r>
              <a:rPr sz="900" dirty="0">
                <a:latin typeface="Microsoft Sans Serif"/>
                <a:cs typeface="Microsoft Sans Serif"/>
              </a:rPr>
              <a:t>si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potencia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" dirty="0">
                <a:latin typeface="Microsoft Sans Serif"/>
                <a:cs typeface="Microsoft Sans Serif"/>
              </a:rPr>
              <a:t>0,7 </a:t>
            </a:r>
            <a:r>
              <a:rPr sz="900" spc="-5" dirty="0">
                <a:latin typeface="Microsoft Sans Serif"/>
                <a:cs typeface="Microsoft Sans Serif"/>
              </a:rPr>
              <a:t>(70 </a:t>
            </a:r>
            <a:r>
              <a:rPr sz="900" spc="-35" dirty="0">
                <a:latin typeface="Microsoft Sans Serif"/>
                <a:cs typeface="Microsoft Sans Serif"/>
              </a:rPr>
              <a:t>%),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transformador </a:t>
            </a:r>
            <a:r>
              <a:rPr sz="900" spc="40" dirty="0">
                <a:latin typeface="Microsoft Sans Serif"/>
                <a:cs typeface="Microsoft Sans Serif"/>
              </a:rPr>
              <a:t>también </a:t>
            </a:r>
            <a:r>
              <a:rPr sz="900" spc="30" dirty="0">
                <a:latin typeface="Microsoft Sans Serif"/>
                <a:cs typeface="Microsoft Sans Serif"/>
              </a:rPr>
              <a:t>debe </a:t>
            </a:r>
            <a:r>
              <a:rPr sz="900" spc="40" dirty="0">
                <a:latin typeface="Microsoft Sans Serif"/>
                <a:cs typeface="Microsoft Sans Serif"/>
              </a:rPr>
              <a:t>suministrar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20" dirty="0">
                <a:latin typeface="Microsoft Sans Serif"/>
                <a:cs typeface="Microsoft Sans Serif"/>
              </a:rPr>
              <a:t>adicional </a:t>
            </a:r>
            <a:r>
              <a:rPr sz="900" spc="30" dirty="0">
                <a:latin typeface="Microsoft Sans Serif"/>
                <a:cs typeface="Microsoft Sans Serif"/>
              </a:rPr>
              <a:t>para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carga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reactiva.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este </a:t>
            </a:r>
            <a:r>
              <a:rPr sz="900" spc="35" dirty="0">
                <a:latin typeface="Microsoft Sans Serif"/>
                <a:cs typeface="Microsoft Sans Serif"/>
              </a:rPr>
              <a:t>ejemplo </a:t>
            </a:r>
            <a:r>
              <a:rPr sz="900" spc="15" dirty="0">
                <a:latin typeface="Microsoft Sans Serif"/>
                <a:cs typeface="Microsoft Sans Serif"/>
              </a:rPr>
              <a:t>sería </a:t>
            </a:r>
            <a:r>
              <a:rPr sz="900" spc="20" dirty="0">
                <a:latin typeface="Microsoft Sans Serif"/>
                <a:cs typeface="Microsoft Sans Serif"/>
              </a:rPr>
              <a:t>necesario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transformador </a:t>
            </a:r>
            <a:r>
              <a:rPr sz="900" spc="40" dirty="0">
                <a:latin typeface="Microsoft Sans Serif"/>
                <a:cs typeface="Microsoft Sans Serif"/>
              </a:rPr>
              <a:t>mayor </a:t>
            </a:r>
            <a:r>
              <a:rPr sz="900" dirty="0">
                <a:latin typeface="Microsoft Sans Serif"/>
                <a:cs typeface="Microsoft Sans Serif"/>
              </a:rPr>
              <a:t>capaz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suministrar </a:t>
            </a:r>
            <a:r>
              <a:rPr sz="900" spc="5" dirty="0">
                <a:latin typeface="Microsoft Sans Serif"/>
                <a:cs typeface="Microsoft Sans Serif"/>
              </a:rPr>
              <a:t>71,43 </a:t>
            </a:r>
            <a:r>
              <a:rPr sz="900" spc="-20" dirty="0">
                <a:latin typeface="Microsoft Sans Serif"/>
                <a:cs typeface="Microsoft Sans Serif"/>
              </a:rPr>
              <a:t>kVA </a:t>
            </a:r>
            <a:r>
              <a:rPr sz="900" spc="-5" dirty="0">
                <a:latin typeface="Microsoft Sans Serif"/>
                <a:cs typeface="Microsoft Sans Serif"/>
              </a:rPr>
              <a:t>(50 </a:t>
            </a:r>
            <a:r>
              <a:rPr sz="900" spc="-15" dirty="0">
                <a:latin typeface="Microsoft Sans Serif"/>
                <a:cs typeface="Microsoft Sans Serif"/>
              </a:rPr>
              <a:t>÷ 70%). </a:t>
            </a:r>
            <a:r>
              <a:rPr sz="900" spc="10" dirty="0">
                <a:latin typeface="Microsoft Sans Serif"/>
                <a:cs typeface="Microsoft Sans Serif"/>
              </a:rPr>
              <a:t>Además, </a:t>
            </a:r>
            <a:r>
              <a:rPr sz="900" spc="35" dirty="0">
                <a:latin typeface="Microsoft Sans Serif"/>
                <a:cs typeface="Microsoft Sans Serif"/>
              </a:rPr>
              <a:t>habría que </a:t>
            </a:r>
            <a:r>
              <a:rPr sz="900" spc="45" dirty="0">
                <a:latin typeface="Microsoft Sans Serif"/>
                <a:cs typeface="Microsoft Sans Serif"/>
              </a:rPr>
              <a:t>aumentar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5" dirty="0">
                <a:latin typeface="Microsoft Sans Serif"/>
                <a:cs typeface="Microsoft Sans Serif"/>
              </a:rPr>
              <a:t>tamaño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conductores,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aumentaría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significativamente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costo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equipo.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5" y="5480050"/>
            <a:ext cx="13093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0" dirty="0">
                <a:latin typeface="Arial"/>
                <a:cs typeface="Arial"/>
              </a:rPr>
              <a:t>El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dirty="0">
                <a:latin typeface="Arial"/>
                <a:cs typeface="Arial"/>
              </a:rPr>
              <a:t>costo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del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35" dirty="0">
                <a:latin typeface="Arial"/>
                <a:cs typeface="Arial"/>
              </a:rPr>
              <a:t>poder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5" y="5530850"/>
            <a:ext cx="4298950" cy="1054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latin typeface="Microsoft Sans Serif"/>
                <a:cs typeface="Microsoft Sans Serif"/>
              </a:rPr>
              <a:t>Las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empresas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servicios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públicos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venden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energía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eléctrica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función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cantidad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5" dirty="0">
                <a:latin typeface="Microsoft Sans Serif"/>
                <a:cs typeface="Microsoft Sans Serif"/>
              </a:rPr>
              <a:t>energía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real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medida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en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vatios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20" dirty="0">
                <a:latin typeface="Microsoft Sans Serif"/>
                <a:cs typeface="Microsoft Sans Serif"/>
              </a:rPr>
              <a:t>(W).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Sin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embargo,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hemos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aprendido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que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en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circuitos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45" dirty="0">
                <a:latin typeface="Microsoft Sans Serif"/>
                <a:cs typeface="Microsoft Sans Serif"/>
              </a:rPr>
              <a:t>CA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no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toda </a:t>
            </a:r>
            <a:r>
              <a:rPr sz="750" spc="10" dirty="0">
                <a:latin typeface="Microsoft Sans Serif"/>
                <a:cs typeface="Microsoft Sans Serif"/>
              </a:rPr>
              <a:t>la </a:t>
            </a:r>
            <a:r>
              <a:rPr sz="750" spc="25" dirty="0">
                <a:latin typeface="Microsoft Sans Serif"/>
                <a:cs typeface="Microsoft Sans Serif"/>
              </a:rPr>
              <a:t>potencia </a:t>
            </a:r>
            <a:r>
              <a:rPr sz="750" spc="20" dirty="0">
                <a:latin typeface="Microsoft Sans Serif"/>
                <a:cs typeface="Microsoft Sans Serif"/>
              </a:rPr>
              <a:t>utilizada </a:t>
            </a:r>
            <a:r>
              <a:rPr sz="750" spc="-5" dirty="0">
                <a:latin typeface="Microsoft Sans Serif"/>
                <a:cs typeface="Microsoft Sans Serif"/>
              </a:rPr>
              <a:t>es </a:t>
            </a:r>
            <a:r>
              <a:rPr sz="750" spc="25" dirty="0">
                <a:latin typeface="Microsoft Sans Serif"/>
                <a:cs typeface="Microsoft Sans Serif"/>
              </a:rPr>
              <a:t>potencia </a:t>
            </a:r>
            <a:r>
              <a:rPr sz="750" spc="15" dirty="0">
                <a:latin typeface="Microsoft Sans Serif"/>
                <a:cs typeface="Microsoft Sans Serif"/>
              </a:rPr>
              <a:t>real. </a:t>
            </a:r>
            <a:r>
              <a:rPr sz="750" spc="-15" dirty="0">
                <a:latin typeface="Microsoft Sans Serif"/>
                <a:cs typeface="Microsoft Sans Serif"/>
              </a:rPr>
              <a:t>La </a:t>
            </a:r>
            <a:r>
              <a:rPr sz="750" spc="25" dirty="0">
                <a:latin typeface="Microsoft Sans Serif"/>
                <a:cs typeface="Microsoft Sans Serif"/>
              </a:rPr>
              <a:t>empresa de </a:t>
            </a:r>
            <a:r>
              <a:rPr sz="750" spc="10" dirty="0">
                <a:latin typeface="Microsoft Sans Serif"/>
                <a:cs typeface="Microsoft Sans Serif"/>
              </a:rPr>
              <a:t>servicios </a:t>
            </a:r>
            <a:r>
              <a:rPr sz="750" spc="20" dirty="0">
                <a:latin typeface="Microsoft Sans Serif"/>
                <a:cs typeface="Microsoft Sans Serif"/>
              </a:rPr>
              <a:t>públicos </a:t>
            </a:r>
            <a:r>
              <a:rPr sz="750" spc="35" dirty="0">
                <a:latin typeface="Microsoft Sans Serif"/>
                <a:cs typeface="Microsoft Sans Serif"/>
              </a:rPr>
              <a:t>también </a:t>
            </a:r>
            <a:r>
              <a:rPr sz="750" spc="25" dirty="0">
                <a:latin typeface="Microsoft Sans Serif"/>
                <a:cs typeface="Microsoft Sans Serif"/>
              </a:rPr>
              <a:t>debe </a:t>
            </a:r>
            <a:r>
              <a:rPr sz="750" spc="30" dirty="0">
                <a:latin typeface="Microsoft Sans Serif"/>
                <a:cs typeface="Microsoft Sans Serif"/>
              </a:rPr>
              <a:t> suministrar </a:t>
            </a:r>
            <a:r>
              <a:rPr sz="750" spc="25" dirty="0">
                <a:latin typeface="Microsoft Sans Serif"/>
                <a:cs typeface="Microsoft Sans Serif"/>
              </a:rPr>
              <a:t>potencia aparente </a:t>
            </a:r>
            <a:r>
              <a:rPr sz="750" spc="30" dirty="0">
                <a:latin typeface="Microsoft Sans Serif"/>
                <a:cs typeface="Microsoft Sans Serif"/>
              </a:rPr>
              <a:t>medida </a:t>
            </a:r>
            <a:r>
              <a:rPr sz="750" spc="25" dirty="0">
                <a:latin typeface="Microsoft Sans Serif"/>
                <a:cs typeface="Microsoft Sans Serif"/>
              </a:rPr>
              <a:t>en voltiosamperios </a:t>
            </a:r>
            <a:r>
              <a:rPr sz="750" spc="-30" dirty="0">
                <a:latin typeface="Microsoft Sans Serif"/>
                <a:cs typeface="Microsoft Sans Serif"/>
              </a:rPr>
              <a:t>(VA). </a:t>
            </a:r>
            <a:r>
              <a:rPr sz="750" spc="15" dirty="0">
                <a:latin typeface="Microsoft Sans Serif"/>
                <a:cs typeface="Microsoft Sans Serif"/>
              </a:rPr>
              <a:t>Por </a:t>
            </a:r>
            <a:r>
              <a:rPr sz="750" spc="25" dirty="0">
                <a:latin typeface="Microsoft Sans Serif"/>
                <a:cs typeface="Microsoft Sans Serif"/>
              </a:rPr>
              <a:t>lo </a:t>
            </a:r>
            <a:r>
              <a:rPr sz="750" spc="20" dirty="0">
                <a:latin typeface="Microsoft Sans Serif"/>
                <a:cs typeface="Microsoft Sans Serif"/>
              </a:rPr>
              <a:t>general, </a:t>
            </a:r>
            <a:r>
              <a:rPr sz="750" dirty="0">
                <a:latin typeface="Microsoft Sans Serif"/>
                <a:cs typeface="Microsoft Sans Serif"/>
              </a:rPr>
              <a:t>las </a:t>
            </a:r>
            <a:r>
              <a:rPr sz="750" spc="20" dirty="0">
                <a:latin typeface="Microsoft Sans Serif"/>
                <a:cs typeface="Microsoft Sans Serif"/>
              </a:rPr>
              <a:t>empresas </a:t>
            </a:r>
            <a:r>
              <a:rPr sz="750" spc="25" dirty="0">
                <a:latin typeface="Microsoft Sans Serif"/>
                <a:cs typeface="Microsoft Sans Serif"/>
              </a:rPr>
              <a:t>de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servicios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públicos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cobran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tarifas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adicionales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por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una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mayor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potencia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aparente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debido</a:t>
            </a:r>
            <a:r>
              <a:rPr sz="750" dirty="0">
                <a:latin typeface="Microsoft Sans Serif"/>
                <a:cs typeface="Microsoft Sans Serif"/>
              </a:rPr>
              <a:t> a </a:t>
            </a:r>
            <a:r>
              <a:rPr sz="750" spc="45" dirty="0">
                <a:latin typeface="Microsoft Sans Serif"/>
                <a:cs typeface="Microsoft Sans Serif"/>
              </a:rPr>
              <a:t>un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bajo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factor</a:t>
            </a:r>
            <a:r>
              <a:rPr sz="750" spc="-1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potencia.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7315200"/>
            <a:ext cx="4181475" cy="19812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64488" y="1976437"/>
          <a:ext cx="2164715" cy="1700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168910" marR="175260" indent="2540" algn="ctr">
                        <a:lnSpc>
                          <a:spcPct val="117800"/>
                        </a:lnSpc>
                        <a:spcBef>
                          <a:spcPts val="140"/>
                        </a:spcBef>
                      </a:pPr>
                      <a:r>
                        <a:rPr sz="6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Cierto 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Energía  </a:t>
                      </a:r>
                      <a:r>
                        <a:rPr sz="8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(MW)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7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Energía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8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Factor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27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Aparente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571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7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Energía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R="48260" algn="ctr">
                        <a:lnSpc>
                          <a:spcPts val="869"/>
                        </a:lnSpc>
                        <a:spcBef>
                          <a:spcPts val="175"/>
                        </a:spcBef>
                      </a:pPr>
                      <a:r>
                        <a:rPr sz="8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(MVA)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b="1" spc="15" dirty="0">
                          <a:latin typeface="Arial"/>
                          <a:cs typeface="Arial"/>
                        </a:rPr>
                        <a:t>Cierto</a:t>
                      </a:r>
                      <a:endParaRPr sz="650">
                        <a:latin typeface="Arial"/>
                        <a:cs typeface="Arial"/>
                      </a:endParaRPr>
                    </a:p>
                    <a:p>
                      <a:pPr marL="168910">
                        <a:lnSpc>
                          <a:spcPts val="894"/>
                        </a:lnSpc>
                        <a:spcBef>
                          <a:spcPts val="24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Energía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÷</a:t>
                      </a:r>
                      <a:r>
                        <a:rPr sz="7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Potencia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R="2667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b="1" spc="15" dirty="0">
                          <a:latin typeface="Arial"/>
                          <a:cs typeface="Arial"/>
                        </a:rPr>
                        <a:t>Factor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aparente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175260" algn="r">
                        <a:lnSpc>
                          <a:spcPts val="894"/>
                        </a:lnSpc>
                        <a:spcBef>
                          <a:spcPts val="215"/>
                        </a:spcBef>
                      </a:pPr>
                      <a:r>
                        <a:rPr sz="750" b="1" spc="10" dirty="0">
                          <a:latin typeface="Arial"/>
                          <a:cs typeface="Arial"/>
                        </a:rPr>
                        <a:t>Energía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350"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919"/>
                        </a:lnSpc>
                        <a:spcBef>
                          <a:spcPts val="3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919"/>
                        </a:lnSpc>
                        <a:spcBef>
                          <a:spcPts val="30"/>
                        </a:spcBef>
                      </a:pPr>
                      <a:r>
                        <a:rPr sz="85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94"/>
                        </a:lnSpc>
                        <a:spcBef>
                          <a:spcPts val="3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0,95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ts val="944"/>
                        </a:lnSpc>
                        <a:spcBef>
                          <a:spcPts val="80"/>
                        </a:spcBef>
                      </a:pP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1.053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94"/>
                        </a:lnSpc>
                        <a:spcBef>
                          <a:spcPts val="3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0.90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94"/>
                        </a:lnSpc>
                        <a:spcBef>
                          <a:spcPts val="3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1.11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3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50"/>
                        </a:lnSpc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0.85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50"/>
                        </a:lnSpc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1.18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94"/>
                        </a:lnSpc>
                        <a:spcBef>
                          <a:spcPts val="3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0.80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94"/>
                        </a:lnSpc>
                        <a:spcBef>
                          <a:spcPts val="3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1.25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049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75"/>
                        </a:lnSpc>
                        <a:spcBef>
                          <a:spcPts val="3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0.75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75"/>
                        </a:lnSpc>
                        <a:spcBef>
                          <a:spcPts val="30"/>
                        </a:spcBef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1.33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73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69"/>
                        </a:lnSpc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0.70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69"/>
                        </a:lnSpc>
                      </a:pP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1.43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956550" y="484823"/>
            <a:ext cx="4225290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siguiente tabla </a:t>
            </a:r>
            <a:r>
              <a:rPr sz="900" spc="40" dirty="0">
                <a:latin typeface="Microsoft Sans Serif"/>
                <a:cs typeface="Microsoft Sans Serif"/>
              </a:rPr>
              <a:t>muestra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cantidad de potencia aparente </a:t>
            </a:r>
            <a:r>
              <a:rPr sz="900" spc="-40" dirty="0">
                <a:latin typeface="Microsoft Sans Serif"/>
                <a:cs typeface="Microsoft Sans Serif"/>
              </a:rPr>
              <a:t>(VA </a:t>
            </a:r>
            <a:r>
              <a:rPr sz="900" spc="-15" dirty="0">
                <a:latin typeface="Microsoft Sans Serif"/>
                <a:cs typeface="Microsoft Sans Serif"/>
              </a:rPr>
              <a:t>= W ÷ </a:t>
            </a:r>
            <a:r>
              <a:rPr sz="900" spc="-60" dirty="0">
                <a:latin typeface="Microsoft Sans Serif"/>
                <a:cs typeface="Microsoft Sans Serif"/>
              </a:rPr>
              <a:t>PF) </a:t>
            </a:r>
            <a:r>
              <a:rPr sz="900" spc="-5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necesaria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instalación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fabricación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utiliza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MW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(megavatio)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40" dirty="0">
                <a:latin typeface="Microsoft Sans Serif"/>
                <a:cs typeface="Microsoft Sans Serif"/>
              </a:rPr>
              <a:t>hora </a:t>
            </a:r>
            <a:r>
              <a:rPr sz="900" spc="30" dirty="0">
                <a:latin typeface="Microsoft Sans Serif"/>
                <a:cs typeface="Microsoft Sans Serif"/>
              </a:rPr>
              <a:t>para algunos </a:t>
            </a:r>
            <a:r>
              <a:rPr sz="900" spc="25" dirty="0">
                <a:latin typeface="Microsoft Sans Serif"/>
                <a:cs typeface="Microsoft Sans Serif"/>
              </a:rPr>
              <a:t>factores </a:t>
            </a:r>
            <a:r>
              <a:rPr sz="900" spc="30" dirty="0">
                <a:latin typeface="Microsoft Sans Serif"/>
                <a:cs typeface="Microsoft Sans Serif"/>
              </a:rPr>
              <a:t>de potencia de muestra. </a:t>
            </a:r>
            <a:r>
              <a:rPr sz="900" spc="-30" dirty="0">
                <a:latin typeface="Microsoft Sans Serif"/>
                <a:cs typeface="Microsoft Sans Serif"/>
              </a:rPr>
              <a:t>Si,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6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35" dirty="0">
                <a:latin typeface="Microsoft Sans Serif"/>
                <a:cs typeface="Microsoft Sans Serif"/>
              </a:rPr>
              <a:t>una planta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fabricación </a:t>
            </a:r>
            <a:r>
              <a:rPr sz="900" spc="35" dirty="0">
                <a:latin typeface="Microsoft Sans Serif"/>
                <a:cs typeface="Microsoft Sans Serif"/>
              </a:rPr>
              <a:t>tuviera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factor </a:t>
            </a:r>
            <a:r>
              <a:rPr sz="900" spc="30" dirty="0">
                <a:latin typeface="Microsoft Sans Serif"/>
                <a:cs typeface="Microsoft Sans Serif"/>
              </a:rPr>
              <a:t>de potencia de </a:t>
            </a:r>
            <a:r>
              <a:rPr sz="900" spc="5" dirty="0">
                <a:latin typeface="Microsoft Sans Serif"/>
                <a:cs typeface="Microsoft Sans Serif"/>
              </a:rPr>
              <a:t>0,70,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empresa de </a:t>
            </a:r>
            <a:r>
              <a:rPr sz="900" spc="10" dirty="0">
                <a:latin typeface="Microsoft Sans Serif"/>
                <a:cs typeface="Microsoft Sans Serif"/>
              </a:rPr>
              <a:t>servicios </a:t>
            </a:r>
            <a:r>
              <a:rPr sz="900" spc="25" dirty="0">
                <a:latin typeface="Microsoft Sans Serif"/>
                <a:cs typeface="Microsoft Sans Serif"/>
              </a:rPr>
              <a:t>públicos </a:t>
            </a:r>
            <a:r>
              <a:rPr sz="900" spc="40" dirty="0">
                <a:latin typeface="Microsoft Sans Serif"/>
                <a:cs typeface="Microsoft Sans Serif"/>
              </a:rPr>
              <a:t>tendría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0" dirty="0">
                <a:latin typeface="Microsoft Sans Serif"/>
                <a:cs typeface="Microsoft Sans Serif"/>
              </a:rPr>
              <a:t>suministrar </a:t>
            </a:r>
            <a:r>
              <a:rPr sz="900" spc="5" dirty="0">
                <a:latin typeface="Microsoft Sans Serif"/>
                <a:cs typeface="Microsoft Sans Serif"/>
              </a:rPr>
              <a:t>1,43 </a:t>
            </a:r>
            <a:r>
              <a:rPr sz="900" spc="-10" dirty="0">
                <a:latin typeface="Microsoft Sans Serif"/>
                <a:cs typeface="Microsoft Sans Serif"/>
              </a:rPr>
              <a:t>MVA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(megavoltioamperios)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potencia.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Si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factor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corrigiera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0,90,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compañía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eléctrica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solo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tendría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suministrar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1,11</a:t>
            </a:r>
            <a:r>
              <a:rPr sz="900" spc="-10" dirty="0">
                <a:latin typeface="Microsoft Sans Serif"/>
                <a:cs typeface="Microsoft Sans Serif"/>
              </a:rPr>
              <a:t> MVA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potencia.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5801" y="4083962"/>
            <a:ext cx="1194435" cy="445134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spcBef>
                <a:spcPts val="665"/>
              </a:spcBef>
            </a:pPr>
            <a:r>
              <a:rPr sz="1150" b="1" spc="40" dirty="0">
                <a:latin typeface="Arial"/>
                <a:cs typeface="Arial"/>
              </a:rPr>
              <a:t>líder</a:t>
            </a:r>
            <a:r>
              <a:rPr sz="1150" b="1" spc="-5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50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rezagado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800" b="1" spc="15" dirty="0">
                <a:latin typeface="Arial"/>
                <a:cs typeface="Arial"/>
              </a:rPr>
              <a:t>Factor</a:t>
            </a:r>
            <a:r>
              <a:rPr sz="800" b="1" spc="-3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potencia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0" y="4143919"/>
            <a:ext cx="4246880" cy="1301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99"/>
              </a:lnSpc>
              <a:spcBef>
                <a:spcPts val="100"/>
              </a:spcBef>
            </a:pPr>
            <a:r>
              <a:rPr sz="950" spc="25" dirty="0">
                <a:latin typeface="Microsoft Sans Serif"/>
                <a:cs typeface="Microsoft Sans Serif"/>
              </a:rPr>
              <a:t>Dado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adelanta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circuito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capacitivo,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factor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potencia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considera </a:t>
            </a:r>
            <a:r>
              <a:rPr sz="950" spc="30" dirty="0">
                <a:latin typeface="Microsoft Sans Serif"/>
                <a:cs typeface="Microsoft Sans Serif"/>
              </a:rPr>
              <a:t>adelantado </a:t>
            </a:r>
            <a:r>
              <a:rPr sz="950" dirty="0">
                <a:latin typeface="Microsoft Sans Serif"/>
                <a:cs typeface="Microsoft Sans Serif"/>
              </a:rPr>
              <a:t>si </a:t>
            </a:r>
            <a:r>
              <a:rPr sz="950" spc="20" dirty="0">
                <a:latin typeface="Microsoft Sans Serif"/>
                <a:cs typeface="Microsoft Sans Serif"/>
              </a:rPr>
              <a:t>hay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20" dirty="0">
                <a:latin typeface="Microsoft Sans Serif"/>
                <a:cs typeface="Microsoft Sans Serif"/>
              </a:rPr>
              <a:t>reactancia </a:t>
            </a:r>
            <a:r>
              <a:rPr sz="950" spc="15" dirty="0">
                <a:latin typeface="Microsoft Sans Serif"/>
                <a:cs typeface="Microsoft Sans Serif"/>
              </a:rPr>
              <a:t>capacitiva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inductiva.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factor </a:t>
            </a:r>
            <a:r>
              <a:rPr sz="950" spc="30" dirty="0">
                <a:latin typeface="Microsoft Sans Serif"/>
                <a:cs typeface="Microsoft Sans Serif"/>
              </a:rPr>
              <a:t>de potencia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considera </a:t>
            </a:r>
            <a:r>
              <a:rPr sz="950" spc="35" dirty="0">
                <a:latin typeface="Microsoft Sans Serif"/>
                <a:cs typeface="Microsoft Sans Serif"/>
              </a:rPr>
              <a:t>retrasado </a:t>
            </a:r>
            <a:r>
              <a:rPr sz="950" dirty="0">
                <a:latin typeface="Microsoft Sans Serif"/>
                <a:cs typeface="Microsoft Sans Serif"/>
              </a:rPr>
              <a:t>si </a:t>
            </a:r>
            <a:r>
              <a:rPr sz="950" spc="20" dirty="0">
                <a:latin typeface="Microsoft Sans Serif"/>
                <a:cs typeface="Microsoft Sans Serif"/>
              </a:rPr>
              <a:t>hay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3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reactancia </a:t>
            </a:r>
            <a:r>
              <a:rPr sz="950" spc="30" dirty="0">
                <a:latin typeface="Microsoft Sans Serif"/>
                <a:cs typeface="Microsoft Sans Serif"/>
              </a:rPr>
              <a:t>inductiva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0" dirty="0">
                <a:latin typeface="Microsoft Sans Serif"/>
                <a:cs typeface="Microsoft Sans Serif"/>
              </a:rPr>
              <a:t>reactancia </a:t>
            </a:r>
            <a:r>
              <a:rPr sz="950" spc="15" dirty="0">
                <a:latin typeface="Microsoft Sans Serif"/>
                <a:cs typeface="Microsoft Sans Serif"/>
              </a:rPr>
              <a:t>capacitiva, </a:t>
            </a:r>
            <a:r>
              <a:rPr sz="950" spc="5" dirty="0">
                <a:latin typeface="Microsoft Sans Serif"/>
                <a:cs typeface="Microsoft Sans Serif"/>
              </a:rPr>
              <a:t>ya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latin typeface="Microsoft Sans Serif"/>
                <a:cs typeface="Microsoft Sans Serif"/>
              </a:rPr>
              <a:t>retrasa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5" dirty="0">
                <a:latin typeface="Microsoft Sans Serif"/>
                <a:cs typeface="Microsoft Sans Serif"/>
              </a:rPr>
              <a:t>tensión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circuito inductivo.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40" dirty="0">
                <a:latin typeface="Microsoft Sans Serif"/>
                <a:cs typeface="Microsoft Sans Serif"/>
              </a:rPr>
              <a:t>factor </a:t>
            </a:r>
            <a:r>
              <a:rPr sz="950" spc="30" dirty="0">
                <a:latin typeface="Microsoft Sans Serif"/>
                <a:cs typeface="Microsoft Sans Serif"/>
              </a:rPr>
              <a:t>de potencia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unidad </a:t>
            </a:r>
            <a:r>
              <a:rPr sz="950" spc="4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50" dirty="0">
                <a:latin typeface="Microsoft Sans Serif"/>
                <a:cs typeface="Microsoft Sans Serif"/>
              </a:rPr>
              <a:t>no </a:t>
            </a:r>
            <a:r>
              <a:rPr sz="950" spc="20" dirty="0">
                <a:latin typeface="Microsoft Sans Serif"/>
                <a:cs typeface="Microsoft Sans Serif"/>
              </a:rPr>
              <a:t>hay </a:t>
            </a:r>
            <a:r>
              <a:rPr sz="950" spc="30" dirty="0">
                <a:latin typeface="Microsoft Sans Serif"/>
                <a:cs typeface="Microsoft Sans Serif"/>
              </a:rPr>
              <a:t>potencia </a:t>
            </a:r>
            <a:r>
              <a:rPr sz="950" spc="20" dirty="0">
                <a:latin typeface="Microsoft Sans Serif"/>
                <a:cs typeface="Microsoft Sans Serif"/>
              </a:rPr>
              <a:t>reactiva </a:t>
            </a:r>
            <a:r>
              <a:rPr sz="950" spc="45" dirty="0">
                <a:latin typeface="Microsoft Sans Serif"/>
                <a:cs typeface="Microsoft Sans Serif"/>
              </a:rPr>
              <a:t>o </a:t>
            </a:r>
            <a:r>
              <a:rPr sz="950" spc="30" dirty="0">
                <a:latin typeface="Microsoft Sans Serif"/>
                <a:cs typeface="Microsoft Sans Serif"/>
              </a:rPr>
              <a:t>cuando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reactancia </a:t>
            </a:r>
            <a:r>
              <a:rPr sz="950" spc="30" dirty="0">
                <a:latin typeface="Microsoft Sans Serif"/>
                <a:cs typeface="Microsoft Sans Serif"/>
              </a:rPr>
              <a:t>inductiva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reactancia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capacitiva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iguales,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cancelándose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efectivamente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5" dirty="0">
                <a:latin typeface="Microsoft Sans Serif"/>
                <a:cs typeface="Microsoft Sans Serif"/>
              </a:rPr>
              <a:t> sí.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1" y="5777865"/>
            <a:ext cx="42386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15" dirty="0">
                <a:latin typeface="Microsoft Sans Serif"/>
                <a:cs typeface="Microsoft Sans Serif"/>
              </a:rPr>
              <a:t>Por </a:t>
            </a:r>
            <a:r>
              <a:rPr sz="800" spc="30" dirty="0">
                <a:latin typeface="Microsoft Sans Serif"/>
                <a:cs typeface="Microsoft Sans Serif"/>
              </a:rPr>
              <a:t>lo </a:t>
            </a:r>
            <a:r>
              <a:rPr sz="800" spc="20" dirty="0">
                <a:latin typeface="Microsoft Sans Serif"/>
                <a:cs typeface="Microsoft Sans Serif"/>
              </a:rPr>
              <a:t>general, </a:t>
            </a:r>
            <a:r>
              <a:rPr sz="800" spc="-10" dirty="0">
                <a:latin typeface="Microsoft Sans Serif"/>
                <a:cs typeface="Microsoft Sans Serif"/>
              </a:rPr>
              <a:t>es </a:t>
            </a:r>
            <a:r>
              <a:rPr sz="800" spc="20" dirty="0">
                <a:latin typeface="Microsoft Sans Serif"/>
                <a:cs typeface="Microsoft Sans Serif"/>
              </a:rPr>
              <a:t>más </a:t>
            </a:r>
            <a:r>
              <a:rPr sz="800" spc="25" dirty="0">
                <a:latin typeface="Microsoft Sans Serif"/>
                <a:cs typeface="Microsoft Sans Serif"/>
              </a:rPr>
              <a:t>económico </a:t>
            </a:r>
            <a:r>
              <a:rPr sz="800" spc="35" dirty="0">
                <a:latin typeface="Microsoft Sans Serif"/>
                <a:cs typeface="Microsoft Sans Serif"/>
              </a:rPr>
              <a:t>corregir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35" dirty="0">
                <a:latin typeface="Microsoft Sans Serif"/>
                <a:cs typeface="Microsoft Sans Serif"/>
              </a:rPr>
              <a:t>factor </a:t>
            </a:r>
            <a:r>
              <a:rPr sz="800" spc="25" dirty="0">
                <a:latin typeface="Microsoft Sans Serif"/>
                <a:cs typeface="Microsoft Sans Serif"/>
              </a:rPr>
              <a:t>de potencia deficiente </a:t>
            </a:r>
            <a:r>
              <a:rPr sz="800" spc="30" dirty="0">
                <a:latin typeface="Microsoft Sans Serif"/>
                <a:cs typeface="Microsoft Sans Serif"/>
              </a:rPr>
              <a:t>que pagar 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grandes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facturas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servicios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públicos.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mayoría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las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aplicaciones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industriales,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motores </a:t>
            </a:r>
            <a:r>
              <a:rPr sz="800" spc="30" dirty="0">
                <a:latin typeface="Microsoft Sans Serif"/>
                <a:cs typeface="Microsoft Sans Serif"/>
              </a:rPr>
              <a:t>representan </a:t>
            </a:r>
            <a:r>
              <a:rPr sz="800" spc="35" dirty="0">
                <a:latin typeface="Microsoft Sans Serif"/>
                <a:cs typeface="Microsoft Sans Serif"/>
              </a:rPr>
              <a:t>aproximadamente </a:t>
            </a:r>
            <a:r>
              <a:rPr sz="800" spc="15" dirty="0">
                <a:latin typeface="Microsoft Sans Serif"/>
                <a:cs typeface="Microsoft Sans Serif"/>
              </a:rPr>
              <a:t>el </a:t>
            </a:r>
            <a:r>
              <a:rPr sz="800" spc="10" dirty="0">
                <a:latin typeface="Microsoft Sans Serif"/>
                <a:cs typeface="Microsoft Sans Serif"/>
              </a:rPr>
              <a:t>60 </a:t>
            </a:r>
            <a:r>
              <a:rPr sz="800" spc="-50" dirty="0">
                <a:latin typeface="Microsoft Sans Serif"/>
                <a:cs typeface="Microsoft Sans Serif"/>
              </a:rPr>
              <a:t>% </a:t>
            </a:r>
            <a:r>
              <a:rPr sz="800" spc="35" dirty="0">
                <a:latin typeface="Microsoft Sans Serif"/>
                <a:cs typeface="Microsoft Sans Serif"/>
              </a:rPr>
              <a:t>o </a:t>
            </a:r>
            <a:r>
              <a:rPr sz="800" spc="20" dirty="0">
                <a:latin typeface="Microsoft Sans Serif"/>
                <a:cs typeface="Microsoft Sans Serif"/>
              </a:rPr>
              <a:t>más </a:t>
            </a:r>
            <a:r>
              <a:rPr sz="800" spc="25" dirty="0">
                <a:latin typeface="Microsoft Sans Serif"/>
                <a:cs typeface="Microsoft Sans Serif"/>
              </a:rPr>
              <a:t>del </a:t>
            </a:r>
            <a:r>
              <a:rPr sz="800" spc="30" dirty="0">
                <a:latin typeface="Microsoft Sans Serif"/>
                <a:cs typeface="Microsoft Sans Serif"/>
              </a:rPr>
              <a:t>consumo </a:t>
            </a:r>
            <a:r>
              <a:rPr sz="800" spc="25" dirty="0">
                <a:latin typeface="Microsoft Sans Serif"/>
                <a:cs typeface="Microsoft Sans Serif"/>
              </a:rPr>
              <a:t>de energía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eléctrica, </a:t>
            </a:r>
            <a:r>
              <a:rPr sz="800" spc="30" dirty="0">
                <a:latin typeface="Microsoft Sans Serif"/>
                <a:cs typeface="Microsoft Sans Serif"/>
              </a:rPr>
              <a:t>lo que </a:t>
            </a:r>
            <a:r>
              <a:rPr sz="800" spc="25" dirty="0">
                <a:latin typeface="Microsoft Sans Serif"/>
                <a:cs typeface="Microsoft Sans Serif"/>
              </a:rPr>
              <a:t>resulta en </a:t>
            </a:r>
            <a:r>
              <a:rPr sz="800" spc="45" dirty="0">
                <a:latin typeface="Microsoft Sans Serif"/>
                <a:cs typeface="Microsoft Sans Serif"/>
              </a:rPr>
              <a:t>un </a:t>
            </a:r>
            <a:r>
              <a:rPr sz="800" spc="35" dirty="0">
                <a:latin typeface="Microsoft Sans Serif"/>
                <a:cs typeface="Microsoft Sans Serif"/>
              </a:rPr>
              <a:t>factor </a:t>
            </a:r>
            <a:r>
              <a:rPr sz="800" spc="25" dirty="0">
                <a:latin typeface="Microsoft Sans Serif"/>
                <a:cs typeface="Microsoft Sans Serif"/>
              </a:rPr>
              <a:t>de potencia </a:t>
            </a:r>
            <a:r>
              <a:rPr sz="800" spc="30" dirty="0">
                <a:latin typeface="Microsoft Sans Serif"/>
                <a:cs typeface="Microsoft Sans Serif"/>
              </a:rPr>
              <a:t>retrasado </a:t>
            </a:r>
            <a:r>
              <a:rPr sz="800" spc="10" dirty="0">
                <a:latin typeface="Microsoft Sans Serif"/>
                <a:cs typeface="Microsoft Sans Serif"/>
              </a:rPr>
              <a:t>(más </a:t>
            </a:r>
            <a:r>
              <a:rPr sz="800" spc="30" dirty="0">
                <a:latin typeface="Microsoft Sans Serif"/>
                <a:cs typeface="Microsoft Sans Serif"/>
              </a:rPr>
              <a:t>inductivo que 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capacitivo).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45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agregar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condensadores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corrección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del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factor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potencia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mejorar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factor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potencia.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3981451"/>
            <a:ext cx="3343275" cy="34956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84825" y="555625"/>
            <a:ext cx="10668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latin typeface="Arial"/>
                <a:cs typeface="Arial"/>
              </a:rPr>
              <a:t>La</a:t>
            </a:r>
            <a:r>
              <a:rPr sz="700" b="1" spc="-35" dirty="0">
                <a:latin typeface="Arial"/>
                <a:cs typeface="Arial"/>
              </a:rPr>
              <a:t> </a:t>
            </a:r>
            <a:r>
              <a:rPr sz="700" b="1" spc="30" dirty="0">
                <a:latin typeface="Arial"/>
                <a:cs typeface="Arial"/>
              </a:rPr>
              <a:t>demanda</a:t>
            </a:r>
            <a:r>
              <a:rPr sz="700" b="1" spc="-35" dirty="0">
                <a:latin typeface="Arial"/>
                <a:cs typeface="Arial"/>
              </a:rPr>
              <a:t> </a:t>
            </a:r>
            <a:r>
              <a:rPr sz="700" b="1" spc="20" dirty="0">
                <a:latin typeface="Arial"/>
                <a:cs typeface="Arial"/>
              </a:rPr>
              <a:t>de</a:t>
            </a:r>
            <a:r>
              <a:rPr sz="700" b="1" spc="-35" dirty="0">
                <a:latin typeface="Arial"/>
                <a:cs typeface="Arial"/>
              </a:rPr>
              <a:t> </a:t>
            </a:r>
            <a:r>
              <a:rPr sz="700" b="1" spc="25" dirty="0">
                <a:latin typeface="Arial"/>
                <a:cs typeface="Arial"/>
              </a:rPr>
              <a:t>energía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5" y="484679"/>
            <a:ext cx="4251960" cy="221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200"/>
              </a:lnSpc>
              <a:spcBef>
                <a:spcPts val="100"/>
              </a:spcBef>
            </a:pP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demanda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energía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promedio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consumida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durante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período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tiempo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específico. </a:t>
            </a: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intervalo generalmente lo </a:t>
            </a:r>
            <a:r>
              <a:rPr sz="900" spc="40" dirty="0">
                <a:latin typeface="Microsoft Sans Serif"/>
                <a:cs typeface="Microsoft Sans Serif"/>
              </a:rPr>
              <a:t>determina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empresa de </a:t>
            </a:r>
            <a:r>
              <a:rPr sz="900" spc="10" dirty="0">
                <a:latin typeface="Microsoft Sans Serif"/>
                <a:cs typeface="Microsoft Sans Serif"/>
              </a:rPr>
              <a:t>servicios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públicos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suele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15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30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minutos.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empresa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servicios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públicos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mide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demanda </a:t>
            </a:r>
            <a:r>
              <a:rPr sz="900" spc="40" dirty="0">
                <a:latin typeface="Microsoft Sans Serif"/>
                <a:cs typeface="Microsoft Sans Serif"/>
              </a:rPr>
              <a:t>máxima </a:t>
            </a:r>
            <a:r>
              <a:rPr sz="900" spc="45" dirty="0">
                <a:latin typeface="Microsoft Sans Serif"/>
                <a:cs typeface="Microsoft Sans Serif"/>
              </a:rPr>
              <a:t>durante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40" dirty="0">
                <a:latin typeface="Microsoft Sans Serif"/>
                <a:cs typeface="Microsoft Sans Serif"/>
              </a:rPr>
              <a:t>período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15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10" dirty="0">
                <a:latin typeface="Microsoft Sans Serif"/>
                <a:cs typeface="Microsoft Sans Serif"/>
              </a:rPr>
              <a:t>30 </a:t>
            </a:r>
            <a:r>
              <a:rPr sz="900" spc="40" dirty="0">
                <a:latin typeface="Microsoft Sans Serif"/>
                <a:cs typeface="Microsoft Sans Serif"/>
              </a:rPr>
              <a:t>minutos. </a:t>
            </a:r>
            <a:r>
              <a:rPr sz="900" spc="-15" dirty="0">
                <a:latin typeface="Microsoft Sans Serif"/>
                <a:cs typeface="Microsoft Sans Serif"/>
              </a:rPr>
              <a:t>Las </a:t>
            </a:r>
            <a:r>
              <a:rPr sz="900" spc="20" dirty="0">
                <a:latin typeface="Microsoft Sans Serif"/>
                <a:cs typeface="Microsoft Sans Serif"/>
              </a:rPr>
              <a:t>empresas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servicios </a:t>
            </a:r>
            <a:r>
              <a:rPr sz="900" spc="25" dirty="0">
                <a:latin typeface="Microsoft Sans Serif"/>
                <a:cs typeface="Microsoft Sans Serif"/>
              </a:rPr>
              <a:t>públicos </a:t>
            </a:r>
            <a:r>
              <a:rPr sz="900" spc="35" dirty="0">
                <a:latin typeface="Microsoft Sans Serif"/>
                <a:cs typeface="Microsoft Sans Serif"/>
              </a:rPr>
              <a:t>deben </a:t>
            </a:r>
            <a:r>
              <a:rPr sz="900" spc="30" dirty="0">
                <a:latin typeface="Microsoft Sans Serif"/>
                <a:cs typeface="Microsoft Sans Serif"/>
              </a:rPr>
              <a:t>instalar equipos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30" dirty="0">
                <a:latin typeface="Microsoft Sans Serif"/>
                <a:cs typeface="Microsoft Sans Serif"/>
              </a:rPr>
              <a:t>grandes para </a:t>
            </a:r>
            <a:r>
              <a:rPr sz="900" spc="35" dirty="0">
                <a:latin typeface="Microsoft Sans Serif"/>
                <a:cs typeface="Microsoft Sans Serif"/>
              </a:rPr>
              <a:t>manejar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requisitos de </a:t>
            </a:r>
            <a:r>
              <a:rPr sz="900" spc="35" dirty="0">
                <a:latin typeface="Microsoft Sans Serif"/>
                <a:cs typeface="Microsoft Sans Serif"/>
              </a:rPr>
              <a:t>demanda irregular. </a:t>
            </a:r>
            <a:r>
              <a:rPr sz="900" spc="20" dirty="0">
                <a:latin typeface="Microsoft Sans Serif"/>
                <a:cs typeface="Microsoft Sans Serif"/>
              </a:rPr>
              <a:t>Por </a:t>
            </a:r>
            <a:r>
              <a:rPr sz="900" spc="15" dirty="0">
                <a:latin typeface="Microsoft Sans Serif"/>
                <a:cs typeface="Microsoft Sans Serif"/>
              </a:rPr>
              <a:t>esta </a:t>
            </a:r>
            <a:r>
              <a:rPr sz="900" spc="20" dirty="0">
                <a:latin typeface="Microsoft Sans Serif"/>
                <a:cs typeface="Microsoft Sans Serif"/>
              </a:rPr>
              <a:t>razón,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0" dirty="0">
                <a:latin typeface="Microsoft Sans Serif"/>
                <a:cs typeface="Microsoft Sans Serif"/>
              </a:rPr>
              <a:t>empresas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0" dirty="0">
                <a:latin typeface="Microsoft Sans Serif"/>
                <a:cs typeface="Microsoft Sans Serif"/>
              </a:rPr>
              <a:t>servicios 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públicos </a:t>
            </a:r>
            <a:r>
              <a:rPr sz="900" spc="35" dirty="0">
                <a:latin typeface="Microsoft Sans Serif"/>
                <a:cs typeface="Microsoft Sans Serif"/>
              </a:rPr>
              <a:t>pueden cobrar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30" dirty="0">
                <a:latin typeface="Microsoft Sans Serif"/>
                <a:cs typeface="Microsoft Sans Serif"/>
              </a:rPr>
              <a:t>grandes </a:t>
            </a:r>
            <a:r>
              <a:rPr sz="900" spc="20" dirty="0">
                <a:latin typeface="Microsoft Sans Serif"/>
                <a:cs typeface="Microsoft Sans Serif"/>
              </a:rPr>
              <a:t>clientes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tarifa </a:t>
            </a:r>
            <a:r>
              <a:rPr sz="900" spc="20" dirty="0">
                <a:latin typeface="Microsoft Sans Serif"/>
                <a:cs typeface="Microsoft Sans Serif"/>
              </a:rPr>
              <a:t>adicional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uso </a:t>
            </a:r>
            <a:r>
              <a:rPr sz="900" spc="3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irregular </a:t>
            </a:r>
            <a:r>
              <a:rPr sz="900" spc="30" dirty="0">
                <a:latin typeface="Microsoft Sans Serif"/>
                <a:cs typeface="Microsoft Sans Serif"/>
              </a:rPr>
              <a:t>de energía </a:t>
            </a:r>
            <a:r>
              <a:rPr sz="900" spc="45" dirty="0">
                <a:latin typeface="Microsoft Sans Serif"/>
                <a:cs typeface="Microsoft Sans Serif"/>
              </a:rPr>
              <a:t>durante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30" dirty="0">
                <a:latin typeface="Microsoft Sans Serif"/>
                <a:cs typeface="Microsoft Sans Serif"/>
              </a:rPr>
              <a:t>horas </a:t>
            </a:r>
            <a:r>
              <a:rPr sz="900" spc="15" dirty="0">
                <a:latin typeface="Microsoft Sans Serif"/>
                <a:cs typeface="Microsoft Sans Serif"/>
              </a:rPr>
              <a:t>pico. </a:t>
            </a:r>
            <a:r>
              <a:rPr sz="900" spc="-40" dirty="0">
                <a:latin typeface="Microsoft Sans Serif"/>
                <a:cs typeface="Microsoft Sans Serif"/>
              </a:rPr>
              <a:t>Si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5" dirty="0">
                <a:latin typeface="Microsoft Sans Serif"/>
                <a:cs typeface="Microsoft Sans Serif"/>
              </a:rPr>
              <a:t>demanda </a:t>
            </a:r>
            <a:r>
              <a:rPr sz="900" spc="40" dirty="0">
                <a:latin typeface="Microsoft Sans Serif"/>
                <a:cs typeface="Microsoft Sans Serif"/>
              </a:rPr>
              <a:t>máxima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40" dirty="0">
                <a:latin typeface="Microsoft Sans Serif"/>
                <a:cs typeface="Microsoft Sans Serif"/>
              </a:rPr>
              <a:t>mayor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35" dirty="0">
                <a:latin typeface="Microsoft Sans Serif"/>
                <a:cs typeface="Microsoft Sans Serif"/>
              </a:rPr>
              <a:t>consumo </a:t>
            </a:r>
            <a:r>
              <a:rPr sz="900" spc="40" dirty="0">
                <a:latin typeface="Microsoft Sans Serif"/>
                <a:cs typeface="Microsoft Sans Serif"/>
              </a:rPr>
              <a:t>promedio,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empresa de </a:t>
            </a:r>
            <a:r>
              <a:rPr sz="900" spc="10" dirty="0">
                <a:latin typeface="Microsoft Sans Serif"/>
                <a:cs typeface="Microsoft Sans Serif"/>
              </a:rPr>
              <a:t>servicios </a:t>
            </a:r>
            <a:r>
              <a:rPr sz="900" spc="25" dirty="0">
                <a:latin typeface="Microsoft Sans Serif"/>
                <a:cs typeface="Microsoft Sans Serif"/>
              </a:rPr>
              <a:t>públicos </a:t>
            </a:r>
            <a:r>
              <a:rPr sz="900" spc="30" dirty="0">
                <a:latin typeface="Microsoft Sans Serif"/>
                <a:cs typeface="Microsoft Sans Serif"/>
              </a:rPr>
              <a:t>deberá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proporcionar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mayor </a:t>
            </a:r>
            <a:r>
              <a:rPr sz="900" spc="15" dirty="0">
                <a:latin typeface="Microsoft Sans Serif"/>
                <a:cs typeface="Microsoft Sans Serif"/>
              </a:rPr>
              <a:t>capacidad </a:t>
            </a:r>
            <a:r>
              <a:rPr sz="900" spc="30" dirty="0">
                <a:latin typeface="Microsoft Sans Serif"/>
                <a:cs typeface="Microsoft Sans Serif"/>
              </a:rPr>
              <a:t>de generación para </a:t>
            </a:r>
            <a:r>
              <a:rPr sz="900" spc="15" dirty="0">
                <a:latin typeface="Microsoft Sans Serif"/>
                <a:cs typeface="Microsoft Sans Serif"/>
              </a:rPr>
              <a:t>satisfacer la </a:t>
            </a:r>
            <a:r>
              <a:rPr sz="900" spc="40" dirty="0">
                <a:latin typeface="Microsoft Sans Serif"/>
                <a:cs typeface="Microsoft Sans Serif"/>
              </a:rPr>
              <a:t>mayor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demanda.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demanda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suele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baja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mañana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noche.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Durante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día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más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demanda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energía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eléctrica.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2921001"/>
            <a:ext cx="4151629" cy="511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Microsoft Sans Serif"/>
                <a:cs typeface="Microsoft Sans Serif"/>
              </a:rPr>
              <a:t>Los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medidores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energía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5" dirty="0">
                <a:latin typeface="Microsoft Sans Serif"/>
                <a:cs typeface="Microsoft Sans Serif"/>
              </a:rPr>
              <a:t>Siemens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tienen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un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ajuste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ventana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deslizante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que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5" dirty="0">
                <a:latin typeface="Microsoft Sans Serif"/>
                <a:cs typeface="Microsoft Sans Serif"/>
              </a:rPr>
              <a:t>permite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al</a:t>
            </a:r>
            <a:endParaRPr sz="750">
              <a:latin typeface="Microsoft Sans Serif"/>
              <a:cs typeface="Microsoft Sans Serif"/>
            </a:endParaRPr>
          </a:p>
          <a:p>
            <a:pPr marL="12700" marR="231775">
              <a:lnSpc>
                <a:spcPct val="162500"/>
              </a:lnSpc>
            </a:pPr>
            <a:r>
              <a:rPr sz="750" spc="25" dirty="0">
                <a:latin typeface="Microsoft Sans Serif"/>
                <a:cs typeface="Microsoft Sans Serif"/>
              </a:rPr>
              <a:t>usuario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monitorear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segmentos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tiempo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especificados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por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la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empresa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servicios </a:t>
            </a:r>
            <a:r>
              <a:rPr sz="750" spc="-18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públicos.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64488" y="1747837"/>
          <a:ext cx="3860165" cy="6653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marL="26034">
                        <a:lnSpc>
                          <a:spcPts val="894"/>
                        </a:lnSpc>
                        <a:spcBef>
                          <a:spcPts val="280"/>
                        </a:spcBef>
                      </a:pPr>
                      <a:r>
                        <a:rPr sz="7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Problema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944"/>
                        </a:lnSpc>
                        <a:spcBef>
                          <a:spcPts val="229"/>
                        </a:spcBef>
                      </a:pPr>
                      <a:r>
                        <a:rPr sz="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Efecto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045"/>
                        </a:lnSpc>
                        <a:spcBef>
                          <a:spcPts val="13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Solución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</a:pPr>
                      <a:r>
                        <a:rPr sz="400" b="1" spc="15" dirty="0">
                          <a:latin typeface="Arial"/>
                          <a:cs typeface="Arial"/>
                        </a:rPr>
                        <a:t>Hundimiento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142240">
                        <a:lnSpc>
                          <a:spcPts val="1280"/>
                        </a:lnSpc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apagado de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650" spc="30" dirty="0">
                          <a:latin typeface="Microsoft Sans Serif"/>
                          <a:cs typeface="Microsoft Sans Serif"/>
                        </a:rPr>
                        <a:t>computadora </a:t>
                      </a:r>
                      <a:r>
                        <a:rPr sz="65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resultando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pérdida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datos,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 parpadeo de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lámpara, reinicio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reloj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electrónico,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falsa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alarma.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13335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Regulador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voltaje,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acondicionador </a:t>
                      </a:r>
                      <a:r>
                        <a:rPr sz="600" spc="-1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línea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eléctrica, cableado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adecuado.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50" b="1" spc="20" dirty="0">
                          <a:latin typeface="Arial"/>
                          <a:cs typeface="Arial"/>
                        </a:rPr>
                        <a:t>Hinchar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Acortar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vida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latin typeface="Microsoft Sans Serif"/>
                          <a:cs typeface="Microsoft Sans Serif"/>
                        </a:rPr>
                        <a:t>útil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equipo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26034" marR="88265">
                        <a:lnSpc>
                          <a:spcPct val="141700"/>
                        </a:lnSpc>
                        <a:spcBef>
                          <a:spcPts val="1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aumentar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fallas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debido </a:t>
                      </a:r>
                      <a:r>
                        <a:rPr sz="750" spc="-18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7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calor.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2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49530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Regulador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voltaje,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 acondicionador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eléctrica.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b="1" spc="25" dirty="0">
                          <a:latin typeface="Arial"/>
                          <a:cs typeface="Arial"/>
                        </a:rPr>
                        <a:t>bajo</a:t>
                      </a:r>
                      <a:r>
                        <a:rPr sz="95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35" dirty="0">
                          <a:latin typeface="Arial"/>
                          <a:cs typeface="Arial"/>
                        </a:rPr>
                        <a:t>voltaje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142240">
                        <a:lnSpc>
                          <a:spcPts val="1280"/>
                        </a:lnSpc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apagado de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650" spc="30" dirty="0">
                          <a:latin typeface="Microsoft Sans Serif"/>
                          <a:cs typeface="Microsoft Sans Serif"/>
                        </a:rPr>
                        <a:t>computadora </a:t>
                      </a:r>
                      <a:r>
                        <a:rPr sz="65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resultando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pérdida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datos,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 parpadeo de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lámpara, reinicio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reloj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electrónico,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falsa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alarma.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13335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Regulador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voltaje,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acondicionador </a:t>
                      </a:r>
                      <a:r>
                        <a:rPr sz="600" spc="-1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línea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eléctrica, cableado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adecuado.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b="1" spc="10" dirty="0">
                          <a:latin typeface="Arial"/>
                          <a:cs typeface="Arial"/>
                        </a:rPr>
                        <a:t>Sobretensión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76200">
                        <a:lnSpc>
                          <a:spcPts val="1280"/>
                        </a:lnSpc>
                      </a:pPr>
                      <a:r>
                        <a:rPr sz="750" dirty="0">
                          <a:latin typeface="Microsoft Sans Serif"/>
                          <a:cs typeface="Microsoft Sans Serif"/>
                        </a:rPr>
                        <a:t>Esperanza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vida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motores </a:t>
                      </a:r>
                      <a:r>
                        <a:rPr sz="850" spc="5" dirty="0"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850" spc="40" dirty="0">
                          <a:latin typeface="Microsoft Sans Serif"/>
                          <a:cs typeface="Microsoft Sans Serif"/>
                        </a:rPr>
                        <a:t>otros </a:t>
                      </a:r>
                      <a:r>
                        <a:rPr sz="85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aislamiento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que provoque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fallas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equipo o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riesgo de </a:t>
                      </a:r>
                      <a:r>
                        <a:rPr sz="7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incendio.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Acortar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vida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las </a:t>
                      </a:r>
                      <a:r>
                        <a:rPr sz="700" spc="-1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bombillas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49530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Regulador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voltaje,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 acondicionador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6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eléctrica.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26034" marR="354965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750" b="1" spc="35" dirty="0">
                          <a:latin typeface="Arial"/>
                          <a:cs typeface="Arial"/>
                        </a:rPr>
                        <a:t>Momentáneo </a:t>
                      </a:r>
                      <a:r>
                        <a:rPr sz="75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10" dirty="0">
                          <a:latin typeface="Arial"/>
                          <a:cs typeface="Arial"/>
                        </a:rPr>
                        <a:t>Energía </a:t>
                      </a:r>
                      <a:r>
                        <a:rPr sz="75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b="1" dirty="0">
                          <a:latin typeface="Arial"/>
                          <a:cs typeface="Arial"/>
                        </a:rPr>
                        <a:t>Interrupción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95250">
                        <a:lnSpc>
                          <a:spcPts val="1280"/>
                        </a:lnSpc>
                      </a:pP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apagado de </a:t>
                      </a:r>
                      <a:r>
                        <a:rPr sz="650" spc="10" dirty="0"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650" spc="30" dirty="0">
                          <a:latin typeface="Microsoft Sans Serif"/>
                          <a:cs typeface="Microsoft Sans Serif"/>
                        </a:rPr>
                        <a:t>computadora </a:t>
                      </a:r>
                      <a:r>
                        <a:rPr sz="65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resultando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pérdida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 datos,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 parpadeo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lámpara, reinicio del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 reloj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electrónico,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latin typeface="Microsoft Sans Serif"/>
                          <a:cs typeface="Microsoft Sans Serif"/>
                        </a:rPr>
                        <a:t>falsa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alarma,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disparo </a:t>
                      </a:r>
                      <a:r>
                        <a:rPr sz="550" spc="-1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latin typeface="Microsoft Sans Serif"/>
                          <a:cs typeface="Microsoft Sans Serif"/>
                        </a:rPr>
                        <a:t>los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circuitos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0" dirty="0">
                          <a:latin typeface="Microsoft Sans Serif"/>
                          <a:cs typeface="Microsoft Sans Serif"/>
                        </a:rPr>
                        <a:t>motor.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13335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Regulador</a:t>
                      </a:r>
                      <a:r>
                        <a:rPr sz="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voltaje,</a:t>
                      </a:r>
                      <a:r>
                        <a:rPr sz="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acondicionador </a:t>
                      </a:r>
                      <a:r>
                        <a:rPr sz="600" spc="-1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eléctrica,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35" dirty="0">
                          <a:latin typeface="Microsoft Sans Serif"/>
                          <a:cs typeface="Microsoft Sans Serif"/>
                        </a:rPr>
                        <a:t>UPS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850" spc="15" dirty="0">
                          <a:latin typeface="Microsoft Sans Serif"/>
                          <a:cs typeface="Microsoft Sans Serif"/>
                        </a:rPr>
                        <a:t>sistema.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3475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850" b="1" spc="5" dirty="0">
                          <a:latin typeface="Arial"/>
                          <a:cs typeface="Arial"/>
                        </a:rPr>
                        <a:t>Ruido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550" spc="25" dirty="0">
                          <a:latin typeface="Microsoft Sans Serif"/>
                          <a:cs typeface="Microsoft Sans Serif"/>
                        </a:rPr>
                        <a:t>Comportamiento</a:t>
                      </a:r>
                      <a:r>
                        <a:rPr sz="5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errático</a:t>
                      </a:r>
                      <a:r>
                        <a:rPr sz="5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50" spc="40" dirty="0">
                          <a:latin typeface="Microsoft Sans Serif"/>
                          <a:cs typeface="Microsoft Sans Serif"/>
                        </a:rPr>
                        <a:t>equipo</a:t>
                      </a:r>
                      <a:r>
                        <a:rPr sz="9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5" dirty="0">
                          <a:latin typeface="Microsoft Sans Serif"/>
                          <a:cs typeface="Microsoft Sans Serif"/>
                        </a:rPr>
                        <a:t>electronico,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650" spc="15" dirty="0">
                          <a:latin typeface="Microsoft Sans Serif"/>
                          <a:cs typeface="Microsoft Sans Serif"/>
                        </a:rPr>
                        <a:t>Datos</a:t>
                      </a:r>
                      <a:r>
                        <a:rPr sz="6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Incorrectos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26034" marR="359410">
                        <a:lnSpc>
                          <a:spcPts val="1280"/>
                        </a:lnSpc>
                        <a:spcBef>
                          <a:spcPts val="120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comunicación </a:t>
                      </a:r>
                      <a:r>
                        <a:rPr sz="95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entre</a:t>
                      </a:r>
                      <a:r>
                        <a:rPr sz="8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latin typeface="Microsoft Sans Serif"/>
                          <a:cs typeface="Microsoft Sans Serif"/>
                        </a:rPr>
                        <a:t>computadora  </a:t>
                      </a:r>
                      <a:r>
                        <a:rPr sz="950" spc="40" dirty="0">
                          <a:latin typeface="Microsoft Sans Serif"/>
                          <a:cs typeface="Microsoft Sans Serif"/>
                        </a:rPr>
                        <a:t>equipo</a:t>
                      </a:r>
                      <a:r>
                        <a:rPr sz="9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latin typeface="Microsoft Sans Serif"/>
                          <a:cs typeface="Microsoft Sans Serif"/>
                        </a:rPr>
                        <a:t>campo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dispositivos.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15" dirty="0">
                          <a:latin typeface="Microsoft Sans Serif"/>
                          <a:cs typeface="Microsoft Sans Serif"/>
                        </a:rPr>
                        <a:t>Filtros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latin typeface="Microsoft Sans Serif"/>
                          <a:cs typeface="Microsoft Sans Serif"/>
                        </a:rPr>
                        <a:t>línea</a:t>
                      </a:r>
                      <a:r>
                        <a:rPr sz="8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acondicionadores,</a:t>
                      </a:r>
                      <a:r>
                        <a:rPr sz="5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latin typeface="Microsoft Sans Serif"/>
                          <a:cs typeface="Microsoft Sans Serif"/>
                        </a:rPr>
                        <a:t>adecuados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cableado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puesta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tierra.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750" b="1" spc="15" dirty="0">
                          <a:latin typeface="Arial"/>
                          <a:cs typeface="Arial"/>
                        </a:rPr>
                        <a:t>Transitorios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40" dirty="0">
                          <a:latin typeface="Microsoft Sans Serif"/>
                          <a:cs typeface="Microsoft Sans Serif"/>
                        </a:rPr>
                        <a:t>equipo</a:t>
                      </a:r>
                      <a:r>
                        <a:rPr sz="95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5" dirty="0">
                          <a:latin typeface="Microsoft Sans Serif"/>
                          <a:cs typeface="Microsoft Sans Serif"/>
                        </a:rPr>
                        <a:t>prematuro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falla,</a:t>
                      </a:r>
                      <a:r>
                        <a:rPr sz="7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latin typeface="Microsoft Sans Serif"/>
                          <a:cs typeface="Microsoft Sans Serif"/>
                        </a:rPr>
                        <a:t>computadora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apagado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resulta</a:t>
                      </a:r>
                      <a:r>
                        <a:rPr sz="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latin typeface="Microsoft Sans Serif"/>
                          <a:cs typeface="Microsoft Sans Serif"/>
                        </a:rPr>
                        <a:t>en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500" dirty="0">
                          <a:latin typeface="Microsoft Sans Serif"/>
                          <a:cs typeface="Microsoft Sans Serif"/>
                        </a:rPr>
                        <a:t>datos</a:t>
                      </a:r>
                      <a:r>
                        <a:rPr sz="5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latin typeface="Microsoft Sans Serif"/>
                          <a:cs typeface="Microsoft Sans Serif"/>
                        </a:rPr>
                        <a:t>perdidos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231775">
                        <a:lnSpc>
                          <a:spcPts val="1280"/>
                        </a:lnSpc>
                      </a:pPr>
                      <a:r>
                        <a:rPr sz="550" spc="10" dirty="0">
                          <a:latin typeface="Microsoft Sans Serif"/>
                          <a:cs typeface="Microsoft Sans Serif"/>
                        </a:rPr>
                        <a:t>Supresor</a:t>
                      </a:r>
                      <a:r>
                        <a:rPr sz="5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sobretensiones,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latin typeface="Microsoft Sans Serif"/>
                          <a:cs typeface="Microsoft Sans Serif"/>
                        </a:rPr>
                        <a:t>línea </a:t>
                      </a:r>
                      <a:r>
                        <a:rPr sz="550" spc="-1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latin typeface="Microsoft Sans Serif"/>
                          <a:cs typeface="Microsoft Sans Serif"/>
                        </a:rPr>
                        <a:t>acondicionador, aislamiento </a:t>
                      </a:r>
                      <a:r>
                        <a:rPr sz="650" spc="-1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transformadores, </a:t>
                      </a:r>
                      <a:r>
                        <a:rPr sz="700" spc="30" dirty="0">
                          <a:latin typeface="Microsoft Sans Serif"/>
                          <a:cs typeface="Microsoft Sans Serif"/>
                        </a:rPr>
                        <a:t>propia </a:t>
                      </a:r>
                      <a:r>
                        <a:rPr sz="7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cableado,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puesta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latin typeface="Microsoft Sans Serif"/>
                          <a:cs typeface="Microsoft Sans Serif"/>
                        </a:rPr>
                        <a:t>tierra.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10" dirty="0">
                          <a:latin typeface="Arial"/>
                          <a:cs typeface="Arial"/>
                        </a:rPr>
                        <a:t>Armónicos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270510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Neutros</a:t>
                      </a:r>
                      <a:r>
                        <a:rPr sz="7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sobrecalentados, </a:t>
                      </a:r>
                      <a:r>
                        <a:rPr sz="700" spc="-1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alambres, </a:t>
                      </a:r>
                      <a:r>
                        <a:rPr sz="750" spc="15" dirty="0">
                          <a:latin typeface="Microsoft Sans Serif"/>
                          <a:cs typeface="Microsoft Sans Serif"/>
                        </a:rPr>
                        <a:t>conectores,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latin typeface="Microsoft Sans Serif"/>
                          <a:cs typeface="Microsoft Sans Serif"/>
                        </a:rPr>
                        <a:t>transformadores,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spc="30" dirty="0">
                          <a:latin typeface="Microsoft Sans Serif"/>
                          <a:cs typeface="Microsoft Sans Serif"/>
                        </a:rPr>
                        <a:t>equipo.</a:t>
                      </a:r>
                      <a:r>
                        <a:rPr sz="9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Datos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ts val="894"/>
                        </a:lnSpc>
                        <a:spcBef>
                          <a:spcPts val="335"/>
                        </a:spcBef>
                      </a:pPr>
                      <a:r>
                        <a:rPr sz="750" spc="30" dirty="0">
                          <a:latin typeface="Microsoft Sans Serif"/>
                          <a:cs typeface="Microsoft Sans Serif"/>
                        </a:rPr>
                        <a:t>errores</a:t>
                      </a:r>
                      <a:r>
                        <a:rPr sz="7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latin typeface="Microsoft Sans Serif"/>
                          <a:cs typeface="Microsoft Sans Serif"/>
                        </a:rPr>
                        <a:t>comunicación.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81915">
                        <a:lnSpc>
                          <a:spcPts val="1280"/>
                        </a:lnSpc>
                        <a:spcBef>
                          <a:spcPts val="5"/>
                        </a:spcBef>
                      </a:pP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Filtros</a:t>
                      </a:r>
                      <a:r>
                        <a:rPr sz="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armónicos,</a:t>
                      </a:r>
                      <a:r>
                        <a:rPr sz="6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latin typeface="Microsoft Sans Serif"/>
                          <a:cs typeface="Microsoft Sans Serif"/>
                        </a:rPr>
                        <a:t>transformadores </a:t>
                      </a:r>
                      <a:r>
                        <a:rPr sz="600" spc="-1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con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clasificación </a:t>
                      </a:r>
                      <a:r>
                        <a:rPr sz="600" spc="-20" dirty="0">
                          <a:latin typeface="Microsoft Sans Serif"/>
                          <a:cs typeface="Microsoft Sans Serif"/>
                        </a:rPr>
                        <a:t>K, </a:t>
                      </a:r>
                      <a:r>
                        <a:rPr sz="600" spc="10" dirty="0">
                          <a:latin typeface="Microsoft Sans Serif"/>
                          <a:cs typeface="Microsoft Sans Serif"/>
                        </a:rPr>
                        <a:t>adecuados </a:t>
                      </a:r>
                      <a:r>
                        <a:rPr sz="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latin typeface="Microsoft Sans Serif"/>
                          <a:cs typeface="Microsoft Sans Serif"/>
                        </a:rPr>
                        <a:t>cableado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latin typeface="Microsoft Sans Serif"/>
                          <a:cs typeface="Microsoft Sans Serif"/>
                        </a:rPr>
                        <a:t>puesta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latin typeface="Microsoft Sans Serif"/>
                          <a:cs typeface="Microsoft Sans Serif"/>
                        </a:rPr>
                        <a:t>tierra.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50" b="1" spc="10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6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6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5" dirty="0">
                          <a:latin typeface="Arial"/>
                          <a:cs typeface="Arial"/>
                        </a:rPr>
                        <a:t>potencia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50" spc="20" dirty="0">
                          <a:latin typeface="Microsoft Sans Serif"/>
                          <a:cs typeface="Microsoft Sans Serif"/>
                        </a:rPr>
                        <a:t>Equipo</a:t>
                      </a:r>
                      <a:r>
                        <a:rPr sz="9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latin typeface="Microsoft Sans Serif"/>
                          <a:cs typeface="Microsoft Sans Serif"/>
                        </a:rPr>
                        <a:t>aumentado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6034">
                        <a:lnSpc>
                          <a:spcPts val="894"/>
                        </a:lnSpc>
                        <a:spcBef>
                          <a:spcPts val="335"/>
                        </a:spcBef>
                      </a:pPr>
                      <a:r>
                        <a:rPr sz="750" spc="5" dirty="0"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latin typeface="Microsoft Sans Serif"/>
                          <a:cs typeface="Microsoft Sans Serif"/>
                        </a:rPr>
                        <a:t>costos</a:t>
                      </a:r>
                      <a:r>
                        <a:rPr sz="7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latin typeface="Microsoft Sans Serif"/>
                          <a:cs typeface="Microsoft Sans Serif"/>
                        </a:rPr>
                        <a:t>energía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marR="251460">
                        <a:lnSpc>
                          <a:spcPts val="1280"/>
                        </a:lnSpc>
                      </a:pPr>
                      <a:r>
                        <a:rPr sz="550" spc="10" dirty="0">
                          <a:latin typeface="Microsoft Sans Serif"/>
                          <a:cs typeface="Microsoft Sans Serif"/>
                        </a:rPr>
                        <a:t>Condensadores</a:t>
                      </a:r>
                      <a:r>
                        <a:rPr sz="5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corrección</a:t>
                      </a:r>
                      <a:r>
                        <a:rPr sz="5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550" spc="-1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latin typeface="Microsoft Sans Serif"/>
                          <a:cs typeface="Microsoft Sans Serif"/>
                        </a:rPr>
                        <a:t>factor</a:t>
                      </a:r>
                      <a:r>
                        <a:rPr sz="5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latin typeface="Microsoft Sans Serif"/>
                          <a:cs typeface="Microsoft Sans Serif"/>
                        </a:rPr>
                        <a:t>potencia.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5801" y="517525"/>
            <a:ext cx="7004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5" dirty="0">
                <a:latin typeface="Arial"/>
                <a:cs typeface="Arial"/>
              </a:rPr>
              <a:t>Soluciones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0" y="488951"/>
            <a:ext cx="4325620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100"/>
              </a:spcBef>
            </a:pPr>
            <a:r>
              <a:rPr sz="1000" spc="25" dirty="0">
                <a:latin typeface="Microsoft Sans Serif"/>
                <a:cs typeface="Microsoft Sans Serif"/>
              </a:rPr>
              <a:t>Como </a:t>
            </a:r>
            <a:r>
              <a:rPr sz="1000" spc="35" dirty="0">
                <a:latin typeface="Microsoft Sans Serif"/>
                <a:cs typeface="Microsoft Sans Serif"/>
              </a:rPr>
              <a:t>hemos </a:t>
            </a:r>
            <a:r>
              <a:rPr sz="1000" spc="40" dirty="0">
                <a:latin typeface="Microsoft Sans Serif"/>
                <a:cs typeface="Microsoft Sans Serif"/>
              </a:rPr>
              <a:t>aprendido, </a:t>
            </a:r>
            <a:r>
              <a:rPr sz="1000" spc="25" dirty="0">
                <a:latin typeface="Microsoft Sans Serif"/>
                <a:cs typeface="Microsoft Sans Serif"/>
              </a:rPr>
              <a:t>hay </a:t>
            </a:r>
            <a:r>
              <a:rPr sz="1000" spc="40" dirty="0">
                <a:latin typeface="Microsoft Sans Serif"/>
                <a:cs typeface="Microsoft Sans Serif"/>
              </a:rPr>
              <a:t>una </a:t>
            </a:r>
            <a:r>
              <a:rPr sz="1000" spc="20" dirty="0">
                <a:latin typeface="Microsoft Sans Serif"/>
                <a:cs typeface="Microsoft Sans Serif"/>
              </a:rPr>
              <a:t>serie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5" dirty="0">
                <a:latin typeface="Microsoft Sans Serif"/>
                <a:cs typeface="Microsoft Sans Serif"/>
              </a:rPr>
              <a:t>cosas </a:t>
            </a:r>
            <a:r>
              <a:rPr sz="1000" spc="40" dirty="0">
                <a:latin typeface="Microsoft Sans Serif"/>
                <a:cs typeface="Microsoft Sans Serif"/>
              </a:rPr>
              <a:t>que pueden </a:t>
            </a:r>
            <a:r>
              <a:rPr sz="1000" spc="30" dirty="0">
                <a:latin typeface="Microsoft Sans Serif"/>
                <a:cs typeface="Microsoft Sans Serif"/>
              </a:rPr>
              <a:t>afectar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 calidad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energía. </a:t>
            </a:r>
            <a:r>
              <a:rPr sz="1000" spc="-15" dirty="0">
                <a:latin typeface="Microsoft Sans Serif"/>
                <a:cs typeface="Microsoft Sans Serif"/>
              </a:rPr>
              <a:t>La </a:t>
            </a:r>
            <a:r>
              <a:rPr sz="1000" spc="35" dirty="0">
                <a:latin typeface="Microsoft Sans Serif"/>
                <a:cs typeface="Microsoft Sans Serif"/>
              </a:rPr>
              <a:t>siguiente tabla </a:t>
            </a:r>
            <a:r>
              <a:rPr sz="1000" spc="45" dirty="0">
                <a:latin typeface="Microsoft Sans Serif"/>
                <a:cs typeface="Microsoft Sans Serif"/>
              </a:rPr>
              <a:t>proporciona </a:t>
            </a:r>
            <a:r>
              <a:rPr sz="1000" spc="25" dirty="0">
                <a:latin typeface="Microsoft Sans Serif"/>
                <a:cs typeface="Microsoft Sans Serif"/>
              </a:rPr>
              <a:t>algunas </a:t>
            </a:r>
            <a:r>
              <a:rPr sz="1000" spc="30" dirty="0">
                <a:latin typeface="Microsoft Sans Serif"/>
                <a:cs typeface="Microsoft Sans Serif"/>
              </a:rPr>
              <a:t>pautas 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básicas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30" dirty="0">
                <a:latin typeface="Microsoft Sans Serif"/>
                <a:cs typeface="Microsoft Sans Serif"/>
              </a:rPr>
              <a:t>resolver </a:t>
            </a:r>
            <a:r>
              <a:rPr sz="1000" spc="15" dirty="0">
                <a:latin typeface="Microsoft Sans Serif"/>
                <a:cs typeface="Microsoft Sans Serif"/>
              </a:rPr>
              <a:t>estos </a:t>
            </a:r>
            <a:r>
              <a:rPr sz="1000" spc="35" dirty="0">
                <a:latin typeface="Microsoft Sans Serif"/>
                <a:cs typeface="Microsoft Sans Serif"/>
              </a:rPr>
              <a:t>problemas. </a:t>
            </a:r>
            <a:r>
              <a:rPr sz="1000" spc="20" dirty="0">
                <a:latin typeface="Microsoft Sans Serif"/>
                <a:cs typeface="Microsoft Sans Serif"/>
              </a:rPr>
              <a:t>Debe </a:t>
            </a:r>
            <a:r>
              <a:rPr sz="1000" spc="30" dirty="0">
                <a:latin typeface="Microsoft Sans Serif"/>
                <a:cs typeface="Microsoft Sans Serif"/>
              </a:rPr>
              <a:t>recordarse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5" dirty="0">
                <a:latin typeface="Microsoft Sans Serif"/>
                <a:cs typeface="Microsoft Sans Serif"/>
              </a:rPr>
              <a:t>causa 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principal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efectos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resultantes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carga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el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deben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tenerse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cuenta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considerar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las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soluciones.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4825" y="50482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Reseña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5" dirty="0"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50176" y="533400"/>
            <a:ext cx="4352925" cy="8191500"/>
          </a:xfrm>
          <a:prstGeom prst="rect">
            <a:avLst/>
          </a:prstGeom>
          <a:solidFill>
            <a:srgbClr val="CCCCCC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259079" indent="-125730">
              <a:buAutoNum type="arabicPeriod"/>
              <a:tabLst>
                <a:tab pos="259079" algn="l"/>
              </a:tabLst>
            </a:pP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segundo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armónico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fuente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alimentación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60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Hz</a:t>
            </a:r>
            <a:r>
              <a:rPr sz="900" spc="-10" dirty="0">
                <a:latin typeface="Microsoft Sans Serif"/>
                <a:cs typeface="Microsoft Sans Serif"/>
              </a:rPr>
              <a:t> es</a:t>
            </a:r>
            <a:endParaRPr sz="900">
              <a:latin typeface="Microsoft Sans Serif"/>
              <a:cs typeface="Microsoft Sans Serif"/>
            </a:endParaRPr>
          </a:p>
          <a:p>
            <a:pPr marL="438150">
              <a:spcBef>
                <a:spcPts val="345"/>
              </a:spcBef>
              <a:tabLst>
                <a:tab pos="1071880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0" dirty="0">
                <a:latin typeface="Microsoft Sans Serif"/>
                <a:cs typeface="Microsoft Sans Serif"/>
              </a:rPr>
              <a:t>Hz.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00">
              <a:latin typeface="Microsoft Sans Serif"/>
              <a:cs typeface="Microsoft Sans Serif"/>
            </a:endParaRPr>
          </a:p>
          <a:p>
            <a:pPr marL="266065" marR="346710" indent="-266065">
              <a:lnSpc>
                <a:spcPct val="131600"/>
              </a:lnSpc>
              <a:buAutoNum type="arabicPeriod" startAt="2"/>
              <a:tabLst>
                <a:tab pos="266065" algn="l"/>
                <a:tab pos="3115945" algn="l"/>
              </a:tabLst>
            </a:pPr>
            <a:r>
              <a:rPr sz="950" spc="20" dirty="0">
                <a:latin typeface="Microsoft Sans Serif"/>
                <a:cs typeface="Microsoft Sans Serif"/>
              </a:rPr>
              <a:t>Por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lo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general,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distorsión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armónica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total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20" dirty="0">
                <a:latin typeface="Microsoft Sans Serif"/>
                <a:cs typeface="Microsoft Sans Serif"/>
              </a:rPr>
              <a:t>(THD)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onda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0" dirty="0">
                <a:latin typeface="Microsoft Sans Serif"/>
                <a:cs typeface="Microsoft Sans Serif"/>
              </a:rPr>
              <a:t>no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debe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exceder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35" dirty="0">
                <a:latin typeface="Microsoft Sans Serif"/>
                <a:cs typeface="Microsoft Sans Serif"/>
              </a:rPr>
              <a:t>%.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73050" marR="706755" indent="-273050">
              <a:lnSpc>
                <a:spcPct val="118800"/>
              </a:lnSpc>
              <a:buAutoNum type="arabicPeriod" startAt="2"/>
              <a:tabLst>
                <a:tab pos="273050" algn="l"/>
                <a:tab pos="2680335" algn="l"/>
              </a:tabLst>
            </a:pPr>
            <a:r>
              <a:rPr sz="1000" spc="-5" dirty="0">
                <a:latin typeface="Microsoft Sans Serif"/>
                <a:cs typeface="Microsoft Sans Serif"/>
              </a:rPr>
              <a:t>Los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armónicos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10" dirty="0">
                <a:latin typeface="Microsoft Sans Serif"/>
                <a:cs typeface="Microsoft Sans Serif"/>
              </a:rPr>
              <a:t> secuencia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55" dirty="0">
                <a:latin typeface="Microsoft Sans Serif"/>
                <a:cs typeface="Microsoft Sans Serif"/>
              </a:rPr>
              <a:t>no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producen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campo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magnético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giratorio.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 startAt="2"/>
            </a:pPr>
            <a:endParaRPr sz="1650">
              <a:latin typeface="Microsoft Sans Serif"/>
              <a:cs typeface="Microsoft Sans Serif"/>
            </a:endParaRPr>
          </a:p>
          <a:p>
            <a:pPr marL="438150"/>
            <a:r>
              <a:rPr sz="850" spc="25" dirty="0">
                <a:latin typeface="Microsoft Sans Serif"/>
                <a:cs typeface="Microsoft Sans Serif"/>
              </a:rPr>
              <a:t>una.</a:t>
            </a:r>
            <a:r>
              <a:rPr sz="850" spc="-4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Positivo</a:t>
            </a:r>
            <a:endParaRPr sz="850">
              <a:latin typeface="Microsoft Sans Serif"/>
              <a:cs typeface="Microsoft Sans Serif"/>
            </a:endParaRPr>
          </a:p>
          <a:p>
            <a:pPr marL="594995" lvl="1" indent="-157480">
              <a:spcBef>
                <a:spcPts val="204"/>
              </a:spcBef>
              <a:buAutoNum type="alphaUcPeriod" startAt="2"/>
              <a:tabLst>
                <a:tab pos="595630" algn="l"/>
              </a:tabLst>
            </a:pPr>
            <a:r>
              <a:rPr sz="1050" spc="35" dirty="0">
                <a:latin typeface="Microsoft Sans Serif"/>
                <a:cs typeface="Microsoft Sans Serif"/>
              </a:rPr>
              <a:t>Negativo</a:t>
            </a:r>
            <a:endParaRPr sz="1050">
              <a:latin typeface="Microsoft Sans Serif"/>
              <a:cs typeface="Microsoft Sans Serif"/>
            </a:endParaRPr>
          </a:p>
          <a:p>
            <a:pPr marL="585470" lvl="1" indent="-147320">
              <a:spcBef>
                <a:spcPts val="215"/>
              </a:spcBef>
              <a:buAutoNum type="alphaUcPeriod" startAt="2"/>
              <a:tabLst>
                <a:tab pos="585470" algn="l"/>
              </a:tabLst>
            </a:pPr>
            <a:r>
              <a:rPr sz="1000" spc="10" dirty="0">
                <a:latin typeface="Microsoft Sans Serif"/>
                <a:cs typeface="Microsoft Sans Serif"/>
              </a:rPr>
              <a:t>Cero</a:t>
            </a:r>
            <a:endParaRPr sz="1000">
              <a:latin typeface="Microsoft Sans Serif"/>
              <a:cs typeface="Microsoft Sans Serif"/>
            </a:endParaRPr>
          </a:p>
          <a:p>
            <a:pPr lvl="1">
              <a:spcBef>
                <a:spcPts val="35"/>
              </a:spcBef>
              <a:buAutoNum type="alphaUcPeriod" startAt="2"/>
            </a:pPr>
            <a:endParaRPr sz="1150">
              <a:latin typeface="Microsoft Sans Serif"/>
              <a:cs typeface="Microsoft Sans Serif"/>
            </a:endParaRPr>
          </a:p>
          <a:p>
            <a:pPr marL="238125" marR="341630" indent="-238125">
              <a:lnSpc>
                <a:spcPct val="162500"/>
              </a:lnSpc>
              <a:spcBef>
                <a:spcPts val="5"/>
              </a:spcBef>
              <a:buAutoNum type="arabicPeriod" startAt="4"/>
              <a:tabLst>
                <a:tab pos="238125" algn="l"/>
                <a:tab pos="3664585" algn="l"/>
              </a:tabLst>
            </a:pPr>
            <a:r>
              <a:rPr sz="750" spc="-15" dirty="0">
                <a:latin typeface="Microsoft Sans Serif"/>
                <a:cs typeface="Microsoft Sans Serif"/>
              </a:rPr>
              <a:t>La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capacidad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un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40" dirty="0">
                <a:latin typeface="Microsoft Sans Serif"/>
                <a:cs typeface="Microsoft Sans Serif"/>
              </a:rPr>
              <a:t>transformador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para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manejar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el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calentamiento</a:t>
            </a:r>
            <a:r>
              <a:rPr sz="75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adicional</a:t>
            </a:r>
            <a:r>
              <a:rPr sz="750" spc="-5" dirty="0">
                <a:latin typeface="Microsoft Sans Serif"/>
                <a:cs typeface="Microsoft Sans Serif"/>
              </a:rPr>
              <a:t> </a:t>
            </a:r>
            <a:r>
              <a:rPr sz="750" spc="10" dirty="0">
                <a:latin typeface="Microsoft Sans Serif"/>
                <a:cs typeface="Microsoft Sans Serif"/>
              </a:rPr>
              <a:t>causado </a:t>
            </a:r>
            <a:r>
              <a:rPr sz="750" spc="-180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por</a:t>
            </a:r>
            <a:r>
              <a:rPr sz="750" spc="10" dirty="0">
                <a:latin typeface="Microsoft Sans Serif"/>
                <a:cs typeface="Microsoft Sans Serif"/>
              </a:rPr>
              <a:t> los </a:t>
            </a:r>
            <a:r>
              <a:rPr sz="750" spc="25" dirty="0">
                <a:latin typeface="Microsoft Sans Serif"/>
                <a:cs typeface="Microsoft Sans Serif"/>
              </a:rPr>
              <a:t>armónicos</a:t>
            </a:r>
            <a:r>
              <a:rPr sz="750" spc="10" dirty="0">
                <a:latin typeface="Microsoft Sans Serif"/>
                <a:cs typeface="Microsoft Sans Serif"/>
              </a:rPr>
              <a:t> está </a:t>
            </a:r>
            <a:r>
              <a:rPr sz="750" spc="30" dirty="0">
                <a:latin typeface="Microsoft Sans Serif"/>
                <a:cs typeface="Microsoft Sans Serif"/>
              </a:rPr>
              <a:t>determinada</a:t>
            </a:r>
            <a:r>
              <a:rPr sz="750" spc="10" dirty="0">
                <a:latin typeface="Microsoft Sans Serif"/>
                <a:cs typeface="Microsoft Sans Serif"/>
              </a:rPr>
              <a:t> </a:t>
            </a:r>
            <a:r>
              <a:rPr sz="750" spc="45" dirty="0">
                <a:latin typeface="Microsoft Sans Serif"/>
                <a:cs typeface="Microsoft Sans Serif"/>
              </a:rPr>
              <a:t>por</a:t>
            </a:r>
            <a:r>
              <a:rPr sz="750" spc="10" dirty="0">
                <a:latin typeface="Microsoft Sans Serif"/>
                <a:cs typeface="Microsoft Sans Serif"/>
              </a:rPr>
              <a:t> </a:t>
            </a:r>
            <a:r>
              <a:rPr sz="750" spc="30" dirty="0">
                <a:latin typeface="Microsoft Sans Serif"/>
                <a:cs typeface="Microsoft Sans Serif"/>
              </a:rPr>
              <a:t>una</a:t>
            </a:r>
            <a:r>
              <a:rPr sz="750" spc="10" dirty="0">
                <a:latin typeface="Microsoft Sans Serif"/>
                <a:cs typeface="Microsoft Sans Serif"/>
              </a:rPr>
              <a:t> clasificación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50" spc="-10" dirty="0">
                <a:latin typeface="Microsoft Sans Serif"/>
                <a:cs typeface="Microsoft Sans Serif"/>
              </a:rPr>
              <a:t>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4"/>
            </a:pP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4"/>
            </a:pPr>
            <a:endParaRPr sz="1000">
              <a:latin typeface="Microsoft Sans Serif"/>
              <a:cs typeface="Microsoft Sans Serif"/>
            </a:endParaRPr>
          </a:p>
          <a:p>
            <a:pPr marL="266065" marR="283845" indent="-266065">
              <a:lnSpc>
                <a:spcPct val="125000"/>
              </a:lnSpc>
              <a:spcBef>
                <a:spcPts val="660"/>
              </a:spcBef>
              <a:buAutoNum type="arabicPeriod" startAt="4"/>
              <a:tabLst>
                <a:tab pos="266065" algn="l"/>
                <a:tab pos="2376805" algn="l"/>
              </a:tabLst>
            </a:pPr>
            <a:r>
              <a:rPr sz="950" spc="-25" dirty="0">
                <a:latin typeface="Microsoft Sans Serif"/>
                <a:cs typeface="Microsoft Sans Serif"/>
              </a:rPr>
              <a:t>En</a:t>
            </a:r>
            <a:r>
              <a:rPr sz="950" spc="1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circuito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puramente</a:t>
            </a:r>
            <a:r>
              <a:rPr sz="95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latin typeface="Microsoft Sans Serif"/>
                <a:cs typeface="Microsoft Sans Serif"/>
              </a:rPr>
              <a:t>,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voltaje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corriente</a:t>
            </a:r>
            <a:r>
              <a:rPr sz="950" spc="-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fase.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 startAt="4"/>
            </a:pPr>
            <a:endParaRPr sz="1750">
              <a:latin typeface="Microsoft Sans Serif"/>
              <a:cs typeface="Microsoft Sans Serif"/>
            </a:endParaRPr>
          </a:p>
          <a:p>
            <a:pPr marL="438150"/>
            <a:r>
              <a:rPr sz="750" spc="20" dirty="0">
                <a:latin typeface="Microsoft Sans Serif"/>
                <a:cs typeface="Microsoft Sans Serif"/>
              </a:rPr>
              <a:t>una.</a:t>
            </a:r>
            <a:r>
              <a:rPr sz="750" spc="-4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resistador</a:t>
            </a:r>
            <a:endParaRPr sz="750">
              <a:latin typeface="Microsoft Sans Serif"/>
              <a:cs typeface="Microsoft Sans Serif"/>
            </a:endParaRPr>
          </a:p>
          <a:p>
            <a:pPr marL="594995" lvl="1" indent="-157480">
              <a:spcBef>
                <a:spcPts val="225"/>
              </a:spcBef>
              <a:buAutoNum type="alphaUcPeriod" startAt="2"/>
              <a:tabLst>
                <a:tab pos="595630" algn="l"/>
              </a:tabLst>
            </a:pPr>
            <a:r>
              <a:rPr sz="1050" spc="40" dirty="0">
                <a:latin typeface="Microsoft Sans Serif"/>
                <a:cs typeface="Microsoft Sans Serif"/>
              </a:rPr>
              <a:t>inductivo</a:t>
            </a:r>
            <a:endParaRPr sz="1050">
              <a:latin typeface="Microsoft Sans Serif"/>
              <a:cs typeface="Microsoft Sans Serif"/>
            </a:endParaRPr>
          </a:p>
          <a:p>
            <a:pPr marL="592455" lvl="1" indent="-154940">
              <a:spcBef>
                <a:spcPts val="165"/>
              </a:spcBef>
              <a:buAutoNum type="alphaUcPeriod" startAt="2"/>
              <a:tabLst>
                <a:tab pos="593090" algn="l"/>
              </a:tabLst>
            </a:pPr>
            <a:r>
              <a:rPr sz="1050" spc="20" dirty="0">
                <a:latin typeface="Microsoft Sans Serif"/>
                <a:cs typeface="Microsoft Sans Serif"/>
              </a:rPr>
              <a:t>capacitivo</a:t>
            </a:r>
            <a:endParaRPr sz="1050">
              <a:latin typeface="Microsoft Sans Serif"/>
              <a:cs typeface="Microsoft Sans Serif"/>
            </a:endParaRPr>
          </a:p>
          <a:p>
            <a:pPr lvl="1">
              <a:spcBef>
                <a:spcPts val="30"/>
              </a:spcBef>
              <a:buAutoNum type="alphaUcPeriod" startAt="2"/>
            </a:pPr>
            <a:endParaRPr sz="1300">
              <a:latin typeface="Microsoft Sans Serif"/>
              <a:cs typeface="Microsoft Sans Serif"/>
            </a:endParaRPr>
          </a:p>
          <a:p>
            <a:pPr marL="280035" marR="467359" indent="-280035">
              <a:lnSpc>
                <a:spcPct val="113100"/>
              </a:lnSpc>
              <a:buAutoNum type="arabicPeriod" startAt="6"/>
              <a:tabLst>
                <a:tab pos="280035" algn="l"/>
                <a:tab pos="1776095" algn="l"/>
              </a:tabLst>
            </a:pPr>
            <a:r>
              <a:rPr sz="1050" spc="-15" dirty="0">
                <a:latin typeface="Microsoft Sans Serif"/>
                <a:cs typeface="Microsoft Sans Serif"/>
              </a:rPr>
              <a:t>La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potencia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35" dirty="0">
                <a:latin typeface="Microsoft Sans Serif"/>
                <a:cs typeface="Microsoft Sans Serif"/>
              </a:rPr>
              <a:t>representa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una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carga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45" dirty="0">
                <a:latin typeface="Microsoft Sans Serif"/>
                <a:cs typeface="Microsoft Sans Serif"/>
              </a:rPr>
              <a:t>que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incluye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potencia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25" dirty="0">
                <a:latin typeface="Microsoft Sans Serif"/>
                <a:cs typeface="Microsoft Sans Serif"/>
              </a:rPr>
              <a:t>reactiva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10" dirty="0">
                <a:latin typeface="Microsoft Sans Serif"/>
                <a:cs typeface="Microsoft Sans Serif"/>
              </a:rPr>
              <a:t>y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35" dirty="0">
                <a:latin typeface="Microsoft Sans Serif"/>
                <a:cs typeface="Microsoft Sans Serif"/>
              </a:rPr>
              <a:t>potencia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20" dirty="0">
                <a:latin typeface="Microsoft Sans Serif"/>
                <a:cs typeface="Microsoft Sans Serif"/>
              </a:rPr>
              <a:t>real.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eriod" startAt="6"/>
            </a:pPr>
            <a:endParaRPr sz="1200">
              <a:latin typeface="Microsoft Sans Serif"/>
              <a:cs typeface="Microsoft Sans Serif"/>
            </a:endParaRPr>
          </a:p>
          <a:p>
            <a:pPr marL="133350" marR="869950">
              <a:lnSpc>
                <a:spcPct val="131900"/>
              </a:lnSpc>
              <a:buFont typeface="Microsoft Sans Serif"/>
              <a:buAutoNum type="arabicPeriod" startAt="6"/>
              <a:tabLst>
                <a:tab pos="259079" algn="l"/>
                <a:tab pos="892810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-10" dirty="0">
                <a:latin typeface="Microsoft Sans Serif"/>
                <a:cs typeface="Microsoft Sans Serif"/>
              </a:rPr>
              <a:t>es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relación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entre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real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aparente.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  <a:buAutoNum type="arabicPeriod" startAt="6"/>
            </a:pPr>
            <a:endParaRPr sz="1600">
              <a:latin typeface="Microsoft Sans Serif"/>
              <a:cs typeface="Microsoft Sans Serif"/>
            </a:endParaRPr>
          </a:p>
          <a:p>
            <a:pPr marL="259079" indent="-125730">
              <a:buAutoNum type="arabicPeriod" startAt="6"/>
              <a:tabLst>
                <a:tab pos="259079" algn="l"/>
                <a:tab pos="3564890" algn="l"/>
              </a:tabLst>
            </a:pPr>
            <a:r>
              <a:rPr sz="900" spc="30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aumento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reactiva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requeriría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900">
              <a:latin typeface="Times New Roman"/>
              <a:cs typeface="Times New Roman"/>
            </a:endParaRPr>
          </a:p>
          <a:p>
            <a:pPr marL="438150">
              <a:spcBef>
                <a:spcPts val="345"/>
              </a:spcBef>
            </a:pPr>
            <a:r>
              <a:rPr sz="900" spc="35" dirty="0">
                <a:latin typeface="Microsoft Sans Serif"/>
                <a:cs typeface="Microsoft Sans Serif"/>
              </a:rPr>
              <a:t>correspondiente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tamaño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transformador.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438150"/>
            <a:r>
              <a:rPr sz="800" spc="20" dirty="0">
                <a:latin typeface="Microsoft Sans Serif"/>
                <a:cs typeface="Microsoft Sans Serif"/>
              </a:rPr>
              <a:t>una.</a:t>
            </a:r>
            <a:r>
              <a:rPr sz="800" spc="-40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aumento</a:t>
            </a:r>
            <a:endParaRPr sz="800">
              <a:latin typeface="Microsoft Sans Serif"/>
              <a:cs typeface="Microsoft Sans Serif"/>
            </a:endParaRPr>
          </a:p>
          <a:p>
            <a:pPr marL="438150">
              <a:spcBef>
                <a:spcPts val="490"/>
              </a:spcBef>
            </a:pPr>
            <a:r>
              <a:rPr sz="850" spc="-15" dirty="0">
                <a:latin typeface="Microsoft Sans Serif"/>
                <a:cs typeface="Microsoft Sans Serif"/>
              </a:rPr>
              <a:t>B.</a:t>
            </a:r>
            <a:r>
              <a:rPr sz="850" spc="-2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disminución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50">
              <a:latin typeface="Microsoft Sans Serif"/>
              <a:cs typeface="Microsoft Sans Serif"/>
            </a:endParaRPr>
          </a:p>
          <a:p>
            <a:pPr marL="294005" indent="-160655">
              <a:buAutoNum type="arabicPeriod" startAt="9"/>
              <a:tabLst>
                <a:tab pos="294005" algn="l"/>
              </a:tabLst>
            </a:pPr>
            <a:r>
              <a:rPr sz="1150" spc="-80" dirty="0">
                <a:latin typeface="Microsoft Sans Serif"/>
                <a:cs typeface="Microsoft Sans Serif"/>
              </a:rPr>
              <a:t>Es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posible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50" dirty="0">
                <a:latin typeface="Microsoft Sans Serif"/>
                <a:cs typeface="Microsoft Sans Serif"/>
              </a:rPr>
              <a:t>corregir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el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45" dirty="0">
                <a:latin typeface="Microsoft Sans Serif"/>
                <a:cs typeface="Microsoft Sans Serif"/>
              </a:rPr>
              <a:t>pandeo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0" dirty="0">
                <a:latin typeface="Microsoft Sans Serif"/>
                <a:cs typeface="Microsoft Sans Serif"/>
              </a:rPr>
              <a:t>con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20" dirty="0">
                <a:latin typeface="Microsoft Sans Serif"/>
                <a:cs typeface="Microsoft Sans Serif"/>
              </a:rPr>
              <a:t>la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adición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35" dirty="0">
                <a:latin typeface="Microsoft Sans Serif"/>
                <a:cs typeface="Microsoft Sans Serif"/>
              </a:rPr>
              <a:t>de</a:t>
            </a:r>
            <a:r>
              <a:rPr sz="1150" spc="-10" dirty="0">
                <a:latin typeface="Microsoft Sans Serif"/>
                <a:cs typeface="Microsoft Sans Serif"/>
              </a:rPr>
              <a:t> </a:t>
            </a:r>
            <a:r>
              <a:rPr sz="1150" spc="70" dirty="0">
                <a:latin typeface="Microsoft Sans Serif"/>
                <a:cs typeface="Microsoft Sans Serif"/>
              </a:rPr>
              <a:t>un</a:t>
            </a:r>
            <a:endParaRPr sz="1150">
              <a:latin typeface="Microsoft Sans Serif"/>
              <a:cs typeface="Microsoft Sans Serif"/>
            </a:endParaRPr>
          </a:p>
          <a:p>
            <a:pPr marL="133350">
              <a:spcBef>
                <a:spcPts val="45"/>
              </a:spcBef>
              <a:tabLst>
                <a:tab pos="91122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15" dirty="0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438150">
              <a:spcBef>
                <a:spcPts val="5"/>
              </a:spcBef>
            </a:pPr>
            <a:r>
              <a:rPr sz="800" spc="20" dirty="0">
                <a:latin typeface="Microsoft Sans Serif"/>
                <a:cs typeface="Microsoft Sans Serif"/>
              </a:rPr>
              <a:t>una.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regulador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voltaje</a:t>
            </a:r>
            <a:endParaRPr sz="800">
              <a:latin typeface="Microsoft Sans Serif"/>
              <a:cs typeface="Microsoft Sans Serif"/>
            </a:endParaRPr>
          </a:p>
          <a:p>
            <a:pPr marL="549910" lvl="1" indent="-112395">
              <a:spcBef>
                <a:spcPts val="515"/>
              </a:spcBef>
              <a:buAutoNum type="alphaUcPeriod" startAt="2"/>
              <a:tabLst>
                <a:tab pos="550545" algn="l"/>
              </a:tabLst>
            </a:pPr>
            <a:r>
              <a:rPr sz="750" spc="25" dirty="0">
                <a:latin typeface="Microsoft Sans Serif"/>
                <a:cs typeface="Microsoft Sans Serif"/>
              </a:rPr>
              <a:t>acondicionador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5" dirty="0">
                <a:latin typeface="Microsoft Sans Serif"/>
                <a:cs typeface="Microsoft Sans Serif"/>
              </a:rPr>
              <a:t>de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linea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spc="15" dirty="0">
                <a:latin typeface="Microsoft Sans Serif"/>
                <a:cs typeface="Microsoft Sans Serif"/>
              </a:rPr>
              <a:t>electrica</a:t>
            </a:r>
            <a:endParaRPr sz="750">
              <a:latin typeface="Microsoft Sans Serif"/>
              <a:cs typeface="Microsoft Sans Serif"/>
            </a:endParaRPr>
          </a:p>
          <a:p>
            <a:pPr marL="548640" lvl="1" indent="-110489">
              <a:spcBef>
                <a:spcPts val="525"/>
              </a:spcBef>
              <a:buAutoNum type="alphaUcPeriod" startAt="2"/>
              <a:tabLst>
                <a:tab pos="548640" algn="l"/>
              </a:tabLst>
            </a:pPr>
            <a:r>
              <a:rPr sz="750" spc="15" dirty="0">
                <a:latin typeface="Microsoft Sans Serif"/>
                <a:cs typeface="Microsoft Sans Serif"/>
              </a:rPr>
              <a:t>cableado</a:t>
            </a:r>
            <a:r>
              <a:rPr sz="750" spc="-35" dirty="0">
                <a:latin typeface="Microsoft Sans Serif"/>
                <a:cs typeface="Microsoft Sans Serif"/>
              </a:rPr>
              <a:t> </a:t>
            </a:r>
            <a:r>
              <a:rPr sz="750" spc="20" dirty="0">
                <a:latin typeface="Microsoft Sans Serif"/>
                <a:cs typeface="Microsoft Sans Serif"/>
              </a:rPr>
              <a:t>adecuado</a:t>
            </a:r>
            <a:endParaRPr sz="750">
              <a:latin typeface="Microsoft Sans Serif"/>
              <a:cs typeface="Microsoft Sans Serif"/>
            </a:endParaRPr>
          </a:p>
          <a:p>
            <a:pPr marL="565785" lvl="1" indent="-128270">
              <a:spcBef>
                <a:spcPts val="475"/>
              </a:spcBef>
              <a:buAutoNum type="alphaUcPeriod" startAt="2"/>
              <a:tabLst>
                <a:tab pos="566420" algn="l"/>
              </a:tabLst>
            </a:pPr>
            <a:r>
              <a:rPr sz="800" spc="5" dirty="0">
                <a:latin typeface="Microsoft Sans Serif"/>
                <a:cs typeface="Microsoft Sans Serif"/>
              </a:rPr>
              <a:t>Todas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las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anteriores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8300" y="6381750"/>
            <a:ext cx="4114800" cy="2057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75600" y="517525"/>
            <a:ext cx="16014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20" dirty="0">
                <a:latin typeface="Microsoft Sans Serif"/>
                <a:cs typeface="Microsoft Sans Serif"/>
              </a:rPr>
              <a:t>Sistema</a:t>
            </a:r>
            <a:r>
              <a:rPr sz="1600" spc="-70" dirty="0">
                <a:latin typeface="Microsoft Sans Serif"/>
                <a:cs typeface="Microsoft Sans Serif"/>
              </a:rPr>
              <a:t> </a:t>
            </a:r>
            <a:r>
              <a:rPr sz="1600" spc="-120" dirty="0">
                <a:latin typeface="Microsoft Sans Serif"/>
                <a:cs typeface="Microsoft Sans Serif"/>
              </a:rPr>
              <a:t>ACCESO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75601" y="1927225"/>
            <a:ext cx="415353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100"/>
              </a:spcBef>
            </a:pPr>
            <a:r>
              <a:rPr sz="1000" spc="15" dirty="0">
                <a:latin typeface="Microsoft Sans Serif"/>
                <a:cs typeface="Microsoft Sans Serif"/>
              </a:rPr>
              <a:t>Hasta este </a:t>
            </a:r>
            <a:r>
              <a:rPr sz="1000" spc="50" dirty="0">
                <a:latin typeface="Microsoft Sans Serif"/>
                <a:cs typeface="Microsoft Sans Serif"/>
              </a:rPr>
              <a:t>punto, </a:t>
            </a:r>
            <a:r>
              <a:rPr sz="1000" spc="35" dirty="0">
                <a:latin typeface="Microsoft Sans Serif"/>
                <a:cs typeface="Microsoft Sans Serif"/>
              </a:rPr>
              <a:t>hemos </a:t>
            </a:r>
            <a:r>
              <a:rPr sz="1000" spc="20" dirty="0">
                <a:latin typeface="Microsoft Sans Serif"/>
                <a:cs typeface="Microsoft Sans Serif"/>
              </a:rPr>
              <a:t>analizado </a:t>
            </a:r>
            <a:r>
              <a:rPr sz="1000" spc="40" dirty="0">
                <a:latin typeface="Microsoft Sans Serif"/>
                <a:cs typeface="Microsoft Sans Serif"/>
              </a:rPr>
              <a:t>cómo </a:t>
            </a:r>
            <a:r>
              <a:rPr sz="1000" spc="25" dirty="0">
                <a:latin typeface="Microsoft Sans Serif"/>
                <a:cs typeface="Microsoft Sans Serif"/>
              </a:rPr>
              <a:t>varios </a:t>
            </a:r>
            <a:r>
              <a:rPr sz="1000" spc="30" dirty="0">
                <a:latin typeface="Microsoft Sans Serif"/>
                <a:cs typeface="Microsoft Sans Serif"/>
              </a:rPr>
              <a:t>factores </a:t>
            </a:r>
            <a:r>
              <a:rPr sz="1000" spc="25" dirty="0">
                <a:latin typeface="Microsoft Sans Serif"/>
                <a:cs typeface="Microsoft Sans Serif"/>
              </a:rPr>
              <a:t>afectan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20" dirty="0">
                <a:latin typeface="Microsoft Sans Serif"/>
                <a:cs typeface="Microsoft Sans Serif"/>
              </a:rPr>
              <a:t> calidad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energía. </a:t>
            </a:r>
            <a:r>
              <a:rPr sz="1000" spc="-20" dirty="0">
                <a:latin typeface="Microsoft Sans Serif"/>
                <a:cs typeface="Microsoft Sans Serif"/>
              </a:rPr>
              <a:t>Las </a:t>
            </a:r>
            <a:r>
              <a:rPr sz="1000" spc="25" dirty="0">
                <a:latin typeface="Microsoft Sans Serif"/>
                <a:cs typeface="Microsoft Sans Serif"/>
              </a:rPr>
              <a:t>siguientes </a:t>
            </a:r>
            <a:r>
              <a:rPr sz="1000" spc="5" dirty="0">
                <a:latin typeface="Microsoft Sans Serif"/>
                <a:cs typeface="Microsoft Sans Serif"/>
              </a:rPr>
              <a:t>secciones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centrarán </a:t>
            </a:r>
            <a:r>
              <a:rPr sz="1000" spc="30" dirty="0">
                <a:latin typeface="Microsoft Sans Serif"/>
                <a:cs typeface="Microsoft Sans Serif"/>
              </a:rPr>
              <a:t>en </a:t>
            </a:r>
            <a:r>
              <a:rPr sz="1000" spc="15" dirty="0">
                <a:latin typeface="Microsoft Sans Serif"/>
                <a:cs typeface="Microsoft Sans Serif"/>
              </a:rPr>
              <a:t>los 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componentes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95" dirty="0">
                <a:latin typeface="Microsoft Sans Serif"/>
                <a:cs typeface="Microsoft Sans Serif"/>
              </a:rPr>
              <a:t>ACCESS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cómo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40" dirty="0">
                <a:latin typeface="Microsoft Sans Serif"/>
                <a:cs typeface="Microsoft Sans Serif"/>
              </a:rPr>
              <a:t>pueden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utilizar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60" dirty="0">
                <a:latin typeface="Microsoft Sans Serif"/>
                <a:cs typeface="Microsoft Sans Serif"/>
              </a:rPr>
              <a:t>un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completo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control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gestión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energía.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75325" y="2889251"/>
            <a:ext cx="14884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latin typeface="Arial"/>
                <a:cs typeface="Arial"/>
              </a:rPr>
              <a:t>Dispositivos</a:t>
            </a:r>
            <a:r>
              <a:rPr sz="850" b="1" spc="-45" dirty="0">
                <a:latin typeface="Arial"/>
                <a:cs typeface="Arial"/>
              </a:rPr>
              <a:t> </a:t>
            </a:r>
            <a:r>
              <a:rPr sz="850" b="1" spc="20" dirty="0">
                <a:latin typeface="Arial"/>
                <a:cs typeface="Arial"/>
              </a:rPr>
              <a:t>de</a:t>
            </a:r>
            <a:r>
              <a:rPr sz="850" b="1" spc="-4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supervisión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5601" y="2837723"/>
            <a:ext cx="4261485" cy="1301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9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general, </a:t>
            </a:r>
            <a:r>
              <a:rPr sz="900" spc="-85" dirty="0">
                <a:latin typeface="Microsoft Sans Serif"/>
                <a:cs typeface="Microsoft Sans Serif"/>
              </a:rPr>
              <a:t>ACCESS </a:t>
            </a:r>
            <a:r>
              <a:rPr sz="900" spc="30" dirty="0">
                <a:latin typeface="Microsoft Sans Serif"/>
                <a:cs typeface="Microsoft Sans Serif"/>
              </a:rPr>
              <a:t>trabaja en </a:t>
            </a:r>
            <a:r>
              <a:rPr sz="900" spc="25" dirty="0">
                <a:latin typeface="Microsoft Sans Serif"/>
                <a:cs typeface="Microsoft Sans Serif"/>
              </a:rPr>
              <a:t>dos </a:t>
            </a:r>
            <a:r>
              <a:rPr sz="900" spc="10" dirty="0">
                <a:latin typeface="Microsoft Sans Serif"/>
                <a:cs typeface="Microsoft Sans Serif"/>
              </a:rPr>
              <a:t>niveles: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supervisión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campo. </a:t>
            </a:r>
            <a:r>
              <a:rPr sz="900" spc="-5" dirty="0">
                <a:latin typeface="Microsoft Sans Serif"/>
                <a:cs typeface="Microsoft Sans Serif"/>
              </a:rPr>
              <a:t>Los 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supervisión,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20" dirty="0">
                <a:latin typeface="Microsoft Sans Serif"/>
                <a:cs typeface="Microsoft Sans Serif"/>
              </a:rPr>
              <a:t>WinPM™, </a:t>
            </a:r>
            <a:r>
              <a:rPr sz="900" spc="30" dirty="0">
                <a:latin typeface="Microsoft Sans Serif"/>
                <a:cs typeface="Microsoft Sans Serif"/>
              </a:rPr>
              <a:t>recopilan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0" dirty="0">
                <a:latin typeface="Microsoft Sans Serif"/>
                <a:cs typeface="Microsoft Sans Serif"/>
              </a:rPr>
              <a:t>muestran información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red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campo. </a:t>
            </a:r>
            <a:r>
              <a:rPr sz="900" spc="30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supervisión </a:t>
            </a:r>
            <a:r>
              <a:rPr sz="900" spc="20" dirty="0">
                <a:latin typeface="Microsoft Sans Serif"/>
                <a:cs typeface="Microsoft Sans Serif"/>
              </a:rPr>
              <a:t>envía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solicitudes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20" dirty="0">
                <a:latin typeface="Microsoft Sans Serif"/>
                <a:cs typeface="Microsoft Sans Serif"/>
              </a:rPr>
              <a:t>recibe </a:t>
            </a:r>
            <a:r>
              <a:rPr sz="900" spc="30" dirty="0">
                <a:latin typeface="Microsoft Sans Serif"/>
                <a:cs typeface="Microsoft Sans Serif"/>
              </a:rPr>
              <a:t>comentarios de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campo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20" dirty="0">
                <a:latin typeface="Microsoft Sans Serif"/>
                <a:cs typeface="Microsoft Sans Serif"/>
              </a:rPr>
              <a:t>través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 red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0" dirty="0">
                <a:latin typeface="Microsoft Sans Serif"/>
                <a:cs typeface="Microsoft Sans Serif"/>
              </a:rPr>
              <a:t>serie. </a:t>
            </a:r>
            <a:r>
              <a:rPr sz="900" spc="-10" dirty="0">
                <a:latin typeface="Microsoft Sans Serif"/>
                <a:cs typeface="Microsoft Sans Serif"/>
              </a:rPr>
              <a:t>Este </a:t>
            </a:r>
            <a:r>
              <a:rPr sz="900" spc="20" dirty="0">
                <a:latin typeface="Microsoft Sans Serif"/>
                <a:cs typeface="Microsoft Sans Serif"/>
              </a:rPr>
              <a:t>proceso, </a:t>
            </a:r>
            <a:r>
              <a:rPr sz="900" spc="35" dirty="0">
                <a:latin typeface="Microsoft Sans Serif"/>
                <a:cs typeface="Microsoft Sans Serif"/>
              </a:rPr>
              <a:t>llamado </a:t>
            </a:r>
            <a:r>
              <a:rPr sz="900" spc="25" dirty="0">
                <a:latin typeface="Microsoft Sans Serif"/>
                <a:cs typeface="Microsoft Sans Serif"/>
              </a:rPr>
              <a:t>sondeo, </a:t>
            </a:r>
            <a:r>
              <a:rPr sz="900" spc="45" dirty="0">
                <a:latin typeface="Microsoft Sans Serif"/>
                <a:cs typeface="Microsoft Sans Serif"/>
              </a:rPr>
              <a:t>permite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supervisión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campo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intercambien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información.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software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WinPM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ejecuta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computadora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personal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(PC).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75325" y="4562476"/>
            <a:ext cx="9436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dirty="0">
                <a:latin typeface="Arial"/>
                <a:cs typeface="Arial"/>
              </a:rPr>
              <a:t>Dispositivos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de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15" dirty="0">
                <a:latin typeface="Arial"/>
                <a:cs typeface="Arial"/>
              </a:rPr>
              <a:t>campo</a:t>
            </a:r>
            <a:endParaRPr sz="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75600" y="4485641"/>
            <a:ext cx="408432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700"/>
              </a:lnSpc>
              <a:spcBef>
                <a:spcPts val="100"/>
              </a:spcBef>
            </a:pPr>
            <a:r>
              <a:rPr sz="850" spc="-5" dirty="0">
                <a:latin typeface="Microsoft Sans Serif"/>
                <a:cs typeface="Microsoft Sans Serif"/>
              </a:rPr>
              <a:t>Los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campo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incluyen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medidores,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disyuntores,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relés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protección,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35" dirty="0">
                <a:latin typeface="Microsoft Sans Serif"/>
                <a:cs typeface="Microsoft Sans Serif"/>
              </a:rPr>
              <a:t>E/S, </a:t>
            </a:r>
            <a:r>
              <a:rPr sz="850" spc="35" dirty="0">
                <a:latin typeface="Microsoft Sans Serif"/>
                <a:cs typeface="Microsoft Sans Serif"/>
              </a:rPr>
              <a:t>protectores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60" dirty="0">
                <a:latin typeface="Microsoft Sans Serif"/>
                <a:cs typeface="Microsoft Sans Serif"/>
              </a:rPr>
              <a:t>motor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35" dirty="0">
                <a:latin typeface="Microsoft Sans Serif"/>
                <a:cs typeface="Microsoft Sans Serif"/>
              </a:rPr>
              <a:t>computadoras </a:t>
            </a:r>
            <a:r>
              <a:rPr sz="850" spc="20" dirty="0">
                <a:latin typeface="Microsoft Sans Serif"/>
                <a:cs typeface="Microsoft Sans Serif"/>
              </a:rPr>
              <a:t>personales </a:t>
            </a:r>
            <a:r>
              <a:rPr sz="850" spc="-40" dirty="0">
                <a:latin typeface="Microsoft Sans Serif"/>
                <a:cs typeface="Microsoft Sans Serif"/>
              </a:rPr>
              <a:t>(PC).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campo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envían</a:t>
            </a:r>
            <a:r>
              <a:rPr sz="850" spc="5" dirty="0">
                <a:latin typeface="Microsoft Sans Serif"/>
                <a:cs typeface="Microsoft Sans Serif"/>
              </a:rPr>
              <a:t> y </a:t>
            </a:r>
            <a:r>
              <a:rPr sz="850" spc="25" dirty="0">
                <a:latin typeface="Microsoft Sans Serif"/>
                <a:cs typeface="Microsoft Sans Serif"/>
              </a:rPr>
              <a:t>reciben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información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sobre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eléctrico.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75600" y="5401310"/>
            <a:ext cx="382651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-25" dirty="0">
                <a:latin typeface="Microsoft Sans Serif"/>
                <a:cs typeface="Microsoft Sans Serif"/>
              </a:rPr>
              <a:t>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las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siguientes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secciones,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veremos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productos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sistema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85" dirty="0">
                <a:latin typeface="Microsoft Sans Serif"/>
                <a:cs typeface="Microsoft Sans Serif"/>
              </a:rPr>
              <a:t>ACCESS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utilizados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supervisión,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comunicación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red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campo.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3714751"/>
            <a:ext cx="4210050" cy="28860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5" y="479425"/>
            <a:ext cx="2050414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30" dirty="0">
                <a:latin typeface="Microsoft Sans Serif"/>
                <a:cs typeface="Microsoft Sans Serif"/>
              </a:rPr>
              <a:t>WinPM</a:t>
            </a:r>
            <a:r>
              <a:rPr sz="1900" spc="-45" dirty="0">
                <a:latin typeface="Microsoft Sans Serif"/>
                <a:cs typeface="Microsoft Sans Serif"/>
              </a:rPr>
              <a:t> </a:t>
            </a:r>
            <a:r>
              <a:rPr sz="1900" spc="15" dirty="0">
                <a:latin typeface="Microsoft Sans Serif"/>
                <a:cs typeface="Microsoft Sans Serif"/>
              </a:rPr>
              <a:t>y</a:t>
            </a:r>
            <a:r>
              <a:rPr sz="1900" spc="-40" dirty="0">
                <a:latin typeface="Microsoft Sans Serif"/>
                <a:cs typeface="Microsoft Sans Serif"/>
              </a:rPr>
              <a:t> </a:t>
            </a:r>
            <a:r>
              <a:rPr sz="1900" spc="-45" dirty="0">
                <a:latin typeface="Microsoft Sans Serif"/>
                <a:cs typeface="Microsoft Sans Serif"/>
              </a:rPr>
              <a:t>SIEServe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4826" y="1936750"/>
            <a:ext cx="53657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>
                <a:latin typeface="Arial"/>
                <a:cs typeface="Arial"/>
              </a:rPr>
              <a:t>WinPM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1921827"/>
            <a:ext cx="4205605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900"/>
              </a:lnSpc>
              <a:spcBef>
                <a:spcPts val="100"/>
              </a:spcBef>
            </a:pPr>
            <a:r>
              <a:rPr sz="850" spc="25" dirty="0">
                <a:latin typeface="Microsoft Sans Serif"/>
                <a:cs typeface="Microsoft Sans Serif"/>
              </a:rPr>
              <a:t>WinPM™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5" dirty="0">
                <a:latin typeface="Microsoft Sans Serif"/>
                <a:cs typeface="Microsoft Sans Serif"/>
              </a:rPr>
              <a:t>software </a:t>
            </a:r>
            <a:r>
              <a:rPr sz="850" spc="25" dirty="0">
                <a:latin typeface="Microsoft Sans Serif"/>
                <a:cs typeface="Microsoft Sans Serif"/>
              </a:rPr>
              <a:t>de supervisión diseñado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45" dirty="0">
                <a:latin typeface="Microsoft Sans Serif"/>
                <a:cs typeface="Microsoft Sans Serif"/>
              </a:rPr>
              <a:t>monitorear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35" dirty="0">
                <a:latin typeface="Microsoft Sans Serif"/>
                <a:cs typeface="Microsoft Sans Serif"/>
              </a:rPr>
              <a:t>controlar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sistema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distribución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eléctrica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cualquier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instalación.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WinPM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puede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ejecutarse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10" dirty="0">
                <a:latin typeface="Microsoft Sans Serif"/>
                <a:cs typeface="Microsoft Sans Serif"/>
              </a:rPr>
              <a:t>sola </a:t>
            </a:r>
            <a:r>
              <a:rPr sz="850" spc="40" dirty="0">
                <a:latin typeface="Microsoft Sans Serif"/>
                <a:cs typeface="Microsoft Sans Serif"/>
              </a:rPr>
              <a:t>computadora o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5" dirty="0">
                <a:latin typeface="Microsoft Sans Serif"/>
                <a:cs typeface="Microsoft Sans Serif"/>
              </a:rPr>
              <a:t>entorno </a:t>
            </a:r>
            <a:r>
              <a:rPr sz="850" spc="25" dirty="0">
                <a:latin typeface="Microsoft Sans Serif"/>
                <a:cs typeface="Microsoft Sans Serif"/>
              </a:rPr>
              <a:t>de red. </a:t>
            </a:r>
            <a:r>
              <a:rPr sz="850" dirty="0">
                <a:latin typeface="Microsoft Sans Serif"/>
                <a:cs typeface="Microsoft Sans Serif"/>
              </a:rPr>
              <a:t>Varias </a:t>
            </a:r>
            <a:r>
              <a:rPr sz="850" spc="35" dirty="0">
                <a:latin typeface="Microsoft Sans Serif"/>
                <a:cs typeface="Microsoft Sans Serif"/>
              </a:rPr>
              <a:t>computadoras que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ejecutan </a:t>
            </a:r>
            <a:r>
              <a:rPr sz="850" spc="15" dirty="0">
                <a:latin typeface="Microsoft Sans Serif"/>
                <a:cs typeface="Microsoft Sans Serif"/>
              </a:rPr>
              <a:t>WinPM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40" dirty="0">
                <a:latin typeface="Microsoft Sans Serif"/>
                <a:cs typeface="Microsoft Sans Serif"/>
              </a:rPr>
              <a:t>compartir </a:t>
            </a:r>
            <a:r>
              <a:rPr sz="850" spc="25" dirty="0">
                <a:latin typeface="Microsoft Sans Serif"/>
                <a:cs typeface="Microsoft Sans Serif"/>
              </a:rPr>
              <a:t>datos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0" dirty="0">
                <a:latin typeface="Microsoft Sans Serif"/>
                <a:cs typeface="Microsoft Sans Serif"/>
              </a:rPr>
              <a:t>control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20" dirty="0">
                <a:latin typeface="Microsoft Sans Serif"/>
                <a:cs typeface="Microsoft Sans Serif"/>
              </a:rPr>
              <a:t>través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LAN </a:t>
            </a:r>
            <a:r>
              <a:rPr sz="850" spc="30" dirty="0">
                <a:latin typeface="Microsoft Sans Serif"/>
                <a:cs typeface="Microsoft Sans Serif"/>
              </a:rPr>
              <a:t>usando </a:t>
            </a:r>
            <a:r>
              <a:rPr sz="850" spc="-15" dirty="0">
                <a:latin typeface="Microsoft Sans Serif"/>
                <a:cs typeface="Microsoft Sans Serif"/>
              </a:rPr>
              <a:t>TCP/IP. </a:t>
            </a:r>
            <a:r>
              <a:rPr sz="850" spc="15" dirty="0">
                <a:latin typeface="Microsoft Sans Serif"/>
                <a:cs typeface="Microsoft Sans Serif"/>
              </a:rPr>
              <a:t>WinPM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45" dirty="0">
                <a:latin typeface="Microsoft Sans Serif"/>
                <a:cs typeface="Microsoft Sans Serif"/>
              </a:rPr>
              <a:t>monitorear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0" dirty="0">
                <a:latin typeface="Microsoft Sans Serif"/>
                <a:cs typeface="Microsoft Sans Serif"/>
              </a:rPr>
              <a:t>sistema eléctrico </a:t>
            </a:r>
            <a:r>
              <a:rPr sz="850" spc="35" dirty="0">
                <a:latin typeface="Microsoft Sans Serif"/>
                <a:cs typeface="Microsoft Sans Serif"/>
              </a:rPr>
              <a:t>completo que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consta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cientos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dispositivos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campo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múltiples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ubicaciones.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5" y="7023183"/>
            <a:ext cx="1220470" cy="40068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spcBef>
                <a:spcPts val="225"/>
              </a:spcBef>
            </a:pPr>
            <a:r>
              <a:rPr sz="1100" b="1" spc="20" dirty="0">
                <a:latin typeface="Arial"/>
                <a:cs typeface="Arial"/>
              </a:rPr>
              <a:t>Sistema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25" dirty="0">
                <a:latin typeface="Arial"/>
                <a:cs typeface="Arial"/>
              </a:rPr>
              <a:t>eléctrico</a:t>
            </a:r>
            <a:endParaRPr sz="1100">
              <a:latin typeface="Arial"/>
              <a:cs typeface="Arial"/>
            </a:endParaRPr>
          </a:p>
          <a:p>
            <a:pPr marL="12700">
              <a:spcBef>
                <a:spcPts val="130"/>
              </a:spcBef>
            </a:pPr>
            <a:r>
              <a:rPr sz="1150" b="1" spc="15" dirty="0">
                <a:latin typeface="Arial"/>
                <a:cs typeface="Arial"/>
              </a:rPr>
              <a:t>Gestión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5" y="7016115"/>
            <a:ext cx="4263390" cy="1314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200"/>
              </a:lnSpc>
              <a:spcBef>
                <a:spcPts val="100"/>
              </a:spcBef>
            </a:pPr>
            <a:r>
              <a:rPr sz="850" spc="15" dirty="0">
                <a:latin typeface="Microsoft Sans Serif"/>
                <a:cs typeface="Microsoft Sans Serif"/>
              </a:rPr>
              <a:t>WinPM </a:t>
            </a:r>
            <a:r>
              <a:rPr sz="850" spc="40" dirty="0">
                <a:latin typeface="Microsoft Sans Serif"/>
                <a:cs typeface="Microsoft Sans Serif"/>
              </a:rPr>
              <a:t>monitorea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25" dirty="0">
                <a:latin typeface="Microsoft Sans Serif"/>
                <a:cs typeface="Microsoft Sans Serif"/>
              </a:rPr>
              <a:t>recopila datos 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0" dirty="0">
                <a:latin typeface="Microsoft Sans Serif"/>
                <a:cs typeface="Microsoft Sans Serif"/>
              </a:rPr>
              <a:t>sistema eléctrico </a:t>
            </a:r>
            <a:r>
              <a:rPr sz="850" spc="35" dirty="0">
                <a:latin typeface="Microsoft Sans Serif"/>
                <a:cs typeface="Microsoft Sans Serif"/>
              </a:rPr>
              <a:t>mediante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0" dirty="0">
                <a:latin typeface="Microsoft Sans Serif"/>
                <a:cs typeface="Microsoft Sans Serif"/>
              </a:rPr>
              <a:t>interfaz </a:t>
            </a:r>
            <a:r>
              <a:rPr sz="850" spc="25" dirty="0">
                <a:latin typeface="Microsoft Sans Serif"/>
                <a:cs typeface="Microsoft Sans Serif"/>
              </a:rPr>
              <a:t>con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cualquier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dispositivo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eléctrico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comunicación,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medidores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potencia,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relés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unidades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disparo.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5" dirty="0">
                <a:latin typeface="Microsoft Sans Serif"/>
                <a:cs typeface="Microsoft Sans Serif"/>
              </a:rPr>
              <a:t>Las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alarmas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configurar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que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disparen</a:t>
            </a:r>
            <a:r>
              <a:rPr sz="850" dirty="0">
                <a:latin typeface="Microsoft Sans Serif"/>
                <a:cs typeface="Microsoft Sans Serif"/>
              </a:rPr>
              <a:t> si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excede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valor </a:t>
            </a:r>
            <a:r>
              <a:rPr sz="850" spc="10" dirty="0">
                <a:latin typeface="Microsoft Sans Serif"/>
                <a:cs typeface="Microsoft Sans Serif"/>
              </a:rPr>
              <a:t>específico,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voltaje,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corriente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35" dirty="0">
                <a:latin typeface="Microsoft Sans Serif"/>
                <a:cs typeface="Microsoft Sans Serif"/>
              </a:rPr>
              <a:t>demanda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5" dirty="0">
                <a:latin typeface="Microsoft Sans Serif"/>
                <a:cs typeface="Microsoft Sans Serif"/>
              </a:rPr>
              <a:t>KW. </a:t>
            </a:r>
            <a:r>
              <a:rPr sz="850" spc="-15" dirty="0">
                <a:latin typeface="Microsoft Sans Serif"/>
                <a:cs typeface="Microsoft Sans Serif"/>
              </a:rPr>
              <a:t>Las 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alarmas </a:t>
            </a:r>
            <a:r>
              <a:rPr sz="850" spc="35" dirty="0">
                <a:latin typeface="Microsoft Sans Serif"/>
                <a:cs typeface="Microsoft Sans Serif"/>
              </a:rPr>
              <a:t>pueden alertar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20" dirty="0">
                <a:latin typeface="Microsoft Sans Serif"/>
                <a:cs typeface="Microsoft Sans Serif"/>
              </a:rPr>
              <a:t>través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mensajes </a:t>
            </a:r>
            <a:r>
              <a:rPr sz="850" spc="20" dirty="0">
                <a:latin typeface="Microsoft Sans Serif"/>
                <a:cs typeface="Microsoft Sans Serif"/>
              </a:rPr>
              <a:t>audibles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0" dirty="0">
                <a:latin typeface="Microsoft Sans Serif"/>
                <a:cs typeface="Microsoft Sans Serif"/>
              </a:rPr>
              <a:t>visuales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-50" dirty="0">
                <a:latin typeface="Microsoft Sans Serif"/>
                <a:cs typeface="Microsoft Sans Serif"/>
              </a:rPr>
              <a:t>PC, </a:t>
            </a:r>
            <a:r>
              <a:rPr sz="850" spc="25" dirty="0">
                <a:latin typeface="Microsoft Sans Serif"/>
                <a:cs typeface="Microsoft Sans Serif"/>
              </a:rPr>
              <a:t>fax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mensajes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buscapersonas </a:t>
            </a:r>
            <a:r>
              <a:rPr sz="850" spc="40" dirty="0">
                <a:latin typeface="Microsoft Sans Serif"/>
                <a:cs typeface="Microsoft Sans Serif"/>
              </a:rPr>
              <a:t>y/o </a:t>
            </a:r>
            <a:r>
              <a:rPr sz="850" spc="35" dirty="0">
                <a:latin typeface="Microsoft Sans Serif"/>
                <a:cs typeface="Microsoft Sans Serif"/>
              </a:rPr>
              <a:t>controlar automáticamente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dispositivo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conectado.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5943600"/>
            <a:ext cx="4229100" cy="2971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5800" y="498475"/>
            <a:ext cx="5892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latin typeface="Arial"/>
                <a:cs typeface="Arial"/>
              </a:rPr>
              <a:t>Análisis</a:t>
            </a:r>
            <a:endParaRPr sz="1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1" y="483869"/>
            <a:ext cx="418274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400"/>
              </a:lnSpc>
              <a:spcBef>
                <a:spcPts val="100"/>
              </a:spcBef>
            </a:pPr>
            <a:r>
              <a:rPr sz="800" spc="-15" dirty="0">
                <a:latin typeface="Microsoft Sans Serif"/>
                <a:cs typeface="Microsoft Sans Serif"/>
              </a:rPr>
              <a:t>La </a:t>
            </a:r>
            <a:r>
              <a:rPr sz="800" spc="15" dirty="0">
                <a:latin typeface="Microsoft Sans Serif"/>
                <a:cs typeface="Microsoft Sans Serif"/>
              </a:rPr>
              <a:t>calidad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10" dirty="0">
                <a:latin typeface="Microsoft Sans Serif"/>
                <a:cs typeface="Microsoft Sans Serif"/>
              </a:rPr>
              <a:t>la </a:t>
            </a:r>
            <a:r>
              <a:rPr sz="800" spc="20" dirty="0">
                <a:latin typeface="Microsoft Sans Serif"/>
                <a:cs typeface="Microsoft Sans Serif"/>
              </a:rPr>
              <a:t>energía, </a:t>
            </a:r>
            <a:r>
              <a:rPr sz="800" spc="35" dirty="0">
                <a:latin typeface="Microsoft Sans Serif"/>
                <a:cs typeface="Microsoft Sans Serif"/>
              </a:rPr>
              <a:t>como </a:t>
            </a:r>
            <a:r>
              <a:rPr sz="800" spc="30" dirty="0">
                <a:latin typeface="Microsoft Sans Serif"/>
                <a:cs typeface="Microsoft Sans Serif"/>
              </a:rPr>
              <a:t>transitorios, </a:t>
            </a:r>
            <a:r>
              <a:rPr sz="800" spc="5" dirty="0">
                <a:latin typeface="Microsoft Sans Serif"/>
                <a:cs typeface="Microsoft Sans Serif"/>
              </a:rPr>
              <a:t>caídas, </a:t>
            </a:r>
            <a:r>
              <a:rPr sz="800" spc="30" dirty="0">
                <a:latin typeface="Microsoft Sans Serif"/>
                <a:cs typeface="Microsoft Sans Serif"/>
              </a:rPr>
              <a:t>aumentos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25" dirty="0">
                <a:latin typeface="Microsoft Sans Serif"/>
                <a:cs typeface="Microsoft Sans Serif"/>
              </a:rPr>
              <a:t>armónicos,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 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monitorear</a:t>
            </a:r>
            <a:r>
              <a:rPr sz="800" spc="5" dirty="0">
                <a:latin typeface="Microsoft Sans Serif"/>
                <a:cs typeface="Microsoft Sans Serif"/>
              </a:rPr>
              <a:t> y </a:t>
            </a:r>
            <a:r>
              <a:rPr sz="800" spc="15" dirty="0">
                <a:latin typeface="Microsoft Sans Serif"/>
                <a:cs typeface="Microsoft Sans Serif"/>
              </a:rPr>
              <a:t>analizar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mediante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la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0" dirty="0">
                <a:latin typeface="Microsoft Sans Serif"/>
                <a:cs typeface="Microsoft Sans Serif"/>
              </a:rPr>
              <a:t>visualización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formas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onda</a:t>
            </a:r>
            <a:r>
              <a:rPr sz="800" spc="10" dirty="0">
                <a:latin typeface="Microsoft Sans Serif"/>
                <a:cs typeface="Microsoft Sans Serif"/>
              </a:rPr>
              <a:t> activadas,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muestreo </a:t>
            </a:r>
            <a:r>
              <a:rPr sz="800" spc="-2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continuo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datos, </a:t>
            </a:r>
            <a:r>
              <a:rPr sz="800" spc="30" dirty="0">
                <a:latin typeface="Microsoft Sans Serif"/>
                <a:cs typeface="Microsoft Sans Serif"/>
              </a:rPr>
              <a:t>registros </a:t>
            </a:r>
            <a:r>
              <a:rPr sz="800" spc="25" dirty="0">
                <a:latin typeface="Microsoft Sans Serif"/>
                <a:cs typeface="Microsoft Sans Serif"/>
              </a:rPr>
              <a:t>de disparo de relé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15" dirty="0">
                <a:latin typeface="Microsoft Sans Serif"/>
                <a:cs typeface="Microsoft Sans Serif"/>
              </a:rPr>
              <a:t>mensajes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eventos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50" dirty="0">
                <a:latin typeface="Microsoft Sans Serif"/>
                <a:cs typeface="Microsoft Sans Serif"/>
              </a:rPr>
              <a:t>punto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ajuste.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0" y="1398269"/>
            <a:ext cx="391922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400"/>
              </a:lnSpc>
              <a:spcBef>
                <a:spcPts val="100"/>
              </a:spcBef>
            </a:pPr>
            <a:r>
              <a:rPr sz="800" spc="-45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pueden generar registros </a:t>
            </a:r>
            <a:r>
              <a:rPr sz="800" spc="25" dirty="0">
                <a:latin typeface="Microsoft Sans Serif"/>
                <a:cs typeface="Microsoft Sans Serif"/>
              </a:rPr>
              <a:t>de datos históricos para </a:t>
            </a:r>
            <a:r>
              <a:rPr sz="800" spc="35" dirty="0">
                <a:latin typeface="Microsoft Sans Serif"/>
                <a:cs typeface="Microsoft Sans Serif"/>
              </a:rPr>
              <a:t>proporcionar información 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sobre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el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perfil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carga,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patrones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uso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demanda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kilovatios,</a:t>
            </a:r>
            <a:r>
              <a:rPr sz="800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tendencias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armónicos </a:t>
            </a:r>
            <a:r>
              <a:rPr sz="800" spc="5" dirty="0">
                <a:latin typeface="Microsoft Sans Serif"/>
                <a:cs typeface="Microsoft Sans Serif"/>
              </a:rPr>
              <a:t>y </a:t>
            </a:r>
            <a:r>
              <a:rPr sz="800" spc="35" dirty="0">
                <a:latin typeface="Microsoft Sans Serif"/>
                <a:cs typeface="Microsoft Sans Serif"/>
              </a:rPr>
              <a:t>factor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20" dirty="0">
                <a:latin typeface="Microsoft Sans Serif"/>
                <a:cs typeface="Microsoft Sans Serif"/>
              </a:rPr>
              <a:t>potencia. </a:t>
            </a:r>
            <a:r>
              <a:rPr sz="800" spc="-5" dirty="0">
                <a:latin typeface="Microsoft Sans Serif"/>
                <a:cs typeface="Microsoft Sans Serif"/>
              </a:rPr>
              <a:t>Estos </a:t>
            </a:r>
            <a:r>
              <a:rPr sz="800" spc="30" dirty="0">
                <a:latin typeface="Microsoft Sans Serif"/>
                <a:cs typeface="Microsoft Sans Serif"/>
              </a:rPr>
              <a:t>registros </a:t>
            </a:r>
            <a:r>
              <a:rPr sz="800" spc="25" dirty="0">
                <a:latin typeface="Microsoft Sans Serif"/>
                <a:cs typeface="Microsoft Sans Serif"/>
              </a:rPr>
              <a:t>de datos históricos </a:t>
            </a:r>
            <a:r>
              <a:rPr sz="800" spc="30" dirty="0">
                <a:latin typeface="Microsoft Sans Serif"/>
                <a:cs typeface="Microsoft Sans Serif"/>
              </a:rPr>
              <a:t>pueden </a:t>
            </a:r>
            <a:r>
              <a:rPr sz="800" spc="35" dirty="0">
                <a:latin typeface="Microsoft Sans Serif"/>
                <a:cs typeface="Microsoft Sans Serif"/>
              </a:rPr>
              <a:t> proporcionar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tendencias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en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cualquier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valor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medido.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1" y="2371726"/>
            <a:ext cx="15005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5" dirty="0">
                <a:latin typeface="Arial"/>
                <a:cs typeface="Arial"/>
              </a:rPr>
              <a:t>Configuración</a:t>
            </a:r>
            <a:r>
              <a:rPr sz="800" b="1" spc="-45" dirty="0">
                <a:latin typeface="Arial"/>
                <a:cs typeface="Arial"/>
              </a:rPr>
              <a:t> </a:t>
            </a:r>
            <a:r>
              <a:rPr sz="800" b="1" spc="20" dirty="0">
                <a:latin typeface="Arial"/>
                <a:cs typeface="Arial"/>
              </a:rPr>
              <a:t>del</a:t>
            </a:r>
            <a:r>
              <a:rPr sz="800" b="1" spc="-45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dispositivo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0" y="2312671"/>
            <a:ext cx="423164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4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Los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0" dirty="0">
                <a:latin typeface="Microsoft Sans Serif"/>
                <a:cs typeface="Microsoft Sans Serif"/>
              </a:rPr>
              <a:t>dispositivos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campo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75" dirty="0">
                <a:latin typeface="Microsoft Sans Serif"/>
                <a:cs typeface="Microsoft Sans Serif"/>
              </a:rPr>
              <a:t>ACCESS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se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0" dirty="0">
                <a:latin typeface="Microsoft Sans Serif"/>
                <a:cs typeface="Microsoft Sans Serif"/>
              </a:rPr>
              <a:t>pueden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configurar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5" dirty="0">
                <a:latin typeface="Microsoft Sans Serif"/>
                <a:cs typeface="Microsoft Sans Serif"/>
              </a:rPr>
              <a:t>forma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40" dirty="0">
                <a:latin typeface="Microsoft Sans Serif"/>
                <a:cs typeface="Microsoft Sans Serif"/>
              </a:rPr>
              <a:t>remota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especificando </a:t>
            </a:r>
            <a:r>
              <a:rPr sz="800" spc="-195" dirty="0">
                <a:latin typeface="Microsoft Sans Serif"/>
                <a:cs typeface="Microsoft Sans Serif"/>
              </a:rPr>
              <a:t> </a:t>
            </a:r>
            <a:r>
              <a:rPr sz="800" spc="15" dirty="0">
                <a:latin typeface="Microsoft Sans Serif"/>
                <a:cs typeface="Microsoft Sans Serif"/>
              </a:rPr>
              <a:t>los ajustes </a:t>
            </a:r>
            <a:r>
              <a:rPr sz="800" spc="25" dirty="0">
                <a:latin typeface="Microsoft Sans Serif"/>
                <a:cs typeface="Microsoft Sans Serif"/>
              </a:rPr>
              <a:t>de protección. </a:t>
            </a:r>
            <a:r>
              <a:rPr sz="800" spc="15" dirty="0">
                <a:latin typeface="Microsoft Sans Serif"/>
                <a:cs typeface="Microsoft Sans Serif"/>
              </a:rPr>
              <a:t>Ciertos </a:t>
            </a:r>
            <a:r>
              <a:rPr sz="800" spc="20" dirty="0">
                <a:latin typeface="Microsoft Sans Serif"/>
                <a:cs typeface="Microsoft Sans Serif"/>
              </a:rPr>
              <a:t>dispositivos </a:t>
            </a:r>
            <a:r>
              <a:rPr sz="800" spc="25" dirty="0">
                <a:latin typeface="Microsoft Sans Serif"/>
                <a:cs typeface="Microsoft Sans Serif"/>
              </a:rPr>
              <a:t>de </a:t>
            </a:r>
            <a:r>
              <a:rPr sz="800" spc="30" dirty="0">
                <a:latin typeface="Microsoft Sans Serif"/>
                <a:cs typeface="Microsoft Sans Serif"/>
              </a:rPr>
              <a:t>campo </a:t>
            </a:r>
            <a:r>
              <a:rPr sz="800" spc="-10" dirty="0">
                <a:latin typeface="Microsoft Sans Serif"/>
                <a:cs typeface="Microsoft Sans Serif"/>
              </a:rPr>
              <a:t>se </a:t>
            </a:r>
            <a:r>
              <a:rPr sz="800" spc="30" dirty="0">
                <a:latin typeface="Microsoft Sans Serif"/>
                <a:cs typeface="Microsoft Sans Serif"/>
              </a:rPr>
              <a:t>pueden </a:t>
            </a:r>
            <a:r>
              <a:rPr sz="800" spc="35" dirty="0">
                <a:latin typeface="Microsoft Sans Serif"/>
                <a:cs typeface="Microsoft Sans Serif"/>
              </a:rPr>
              <a:t>configurar </a:t>
            </a:r>
            <a:r>
              <a:rPr sz="800" spc="25" dirty="0">
                <a:latin typeface="Microsoft Sans Serif"/>
                <a:cs typeface="Microsoft Sans Serif"/>
              </a:rPr>
              <a:t>para 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registrar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35" dirty="0">
                <a:latin typeface="Microsoft Sans Serif"/>
                <a:cs typeface="Microsoft Sans Serif"/>
              </a:rPr>
              <a:t>formas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de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25" dirty="0">
                <a:latin typeface="Microsoft Sans Serif"/>
                <a:cs typeface="Microsoft Sans Serif"/>
              </a:rPr>
              <a:t>onda.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5801" y="3101975"/>
            <a:ext cx="10915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15" dirty="0">
                <a:latin typeface="Arial"/>
                <a:cs typeface="Arial"/>
              </a:rPr>
              <a:t>Control</a:t>
            </a:r>
            <a:r>
              <a:rPr sz="750" b="1" spc="-30" dirty="0">
                <a:latin typeface="Arial"/>
                <a:cs typeface="Arial"/>
              </a:rPr>
              <a:t> </a:t>
            </a:r>
            <a:r>
              <a:rPr sz="750" b="1" spc="20" dirty="0">
                <a:latin typeface="Arial"/>
                <a:cs typeface="Arial"/>
              </a:rPr>
              <a:t>del</a:t>
            </a:r>
            <a:r>
              <a:rPr sz="750" b="1" spc="-25" dirty="0">
                <a:latin typeface="Arial"/>
                <a:cs typeface="Arial"/>
              </a:rPr>
              <a:t> </a:t>
            </a:r>
            <a:r>
              <a:rPr sz="750" b="1" spc="5" dirty="0">
                <a:latin typeface="Arial"/>
                <a:cs typeface="Arial"/>
              </a:rPr>
              <a:t>dispositivo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6550" y="3034347"/>
            <a:ext cx="3994150" cy="58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100"/>
              </a:spcBef>
            </a:pPr>
            <a:r>
              <a:rPr sz="900" spc="15" dirty="0">
                <a:latin typeface="Microsoft Sans Serif"/>
                <a:cs typeface="Microsoft Sans Serif"/>
              </a:rPr>
              <a:t>Ciertos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35" dirty="0">
                <a:latin typeface="Microsoft Sans Serif"/>
                <a:cs typeface="Microsoft Sans Serif"/>
              </a:rPr>
              <a:t>pueden </a:t>
            </a:r>
            <a:r>
              <a:rPr sz="900" spc="40" dirty="0">
                <a:latin typeface="Microsoft Sans Serif"/>
                <a:cs typeface="Microsoft Sans Serif"/>
              </a:rPr>
              <a:t>controlar </a:t>
            </a:r>
            <a:r>
              <a:rPr sz="900" spc="35" dirty="0">
                <a:latin typeface="Microsoft Sans Serif"/>
                <a:cs typeface="Microsoft Sans Serif"/>
              </a:rPr>
              <a:t>directamente </a:t>
            </a:r>
            <a:r>
              <a:rPr sz="900" spc="20" dirty="0">
                <a:latin typeface="Microsoft Sans Serif"/>
                <a:cs typeface="Microsoft Sans Serif"/>
              </a:rPr>
              <a:t>desde </a:t>
            </a:r>
            <a:r>
              <a:rPr sz="900" spc="10" dirty="0">
                <a:latin typeface="Microsoft Sans Serif"/>
                <a:cs typeface="Microsoft Sans Serif"/>
              </a:rPr>
              <a:t>WinPM. </a:t>
            </a:r>
            <a:r>
              <a:rPr sz="900" spc="20" dirty="0">
                <a:latin typeface="Microsoft Sans Serif"/>
                <a:cs typeface="Microsoft Sans Serif"/>
              </a:rPr>
              <a:t>Por </a:t>
            </a:r>
            <a:r>
              <a:rPr sz="900" spc="2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ejemplo,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motores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se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arrancar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detener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utilizando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Siemens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Advanced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60" dirty="0">
                <a:latin typeface="Microsoft Sans Serif"/>
                <a:cs typeface="Microsoft Sans Serif"/>
              </a:rPr>
              <a:t>Motor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Master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System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(SAMMS).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5801" y="3803650"/>
            <a:ext cx="6508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0" dirty="0">
                <a:latin typeface="Arial"/>
                <a:cs typeface="Arial"/>
              </a:rPr>
              <a:t>SIESservir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6550" y="3768883"/>
            <a:ext cx="4290060" cy="1492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500"/>
              </a:lnSpc>
              <a:spcBef>
                <a:spcPts val="100"/>
              </a:spcBef>
            </a:pPr>
            <a:r>
              <a:rPr sz="850" spc="-10" dirty="0">
                <a:latin typeface="Microsoft Sans Serif"/>
                <a:cs typeface="Microsoft Sans Serif"/>
              </a:rPr>
              <a:t>SIEServe™ es </a:t>
            </a:r>
            <a:r>
              <a:rPr sz="850" spc="55" dirty="0">
                <a:latin typeface="Microsoft Sans Serif"/>
                <a:cs typeface="Microsoft Sans Serif"/>
              </a:rPr>
              <a:t>otro </a:t>
            </a:r>
            <a:r>
              <a:rPr sz="850" spc="40" dirty="0">
                <a:latin typeface="Microsoft Sans Serif"/>
                <a:cs typeface="Microsoft Sans Serif"/>
              </a:rPr>
              <a:t>producto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software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5" dirty="0">
                <a:latin typeface="Microsoft Sans Serif"/>
                <a:cs typeface="Microsoft Sans Serif"/>
              </a:rPr>
              <a:t>distribución </a:t>
            </a:r>
            <a:r>
              <a:rPr sz="850" spc="15" dirty="0">
                <a:latin typeface="Microsoft Sans Serif"/>
                <a:cs typeface="Microsoft Sans Serif"/>
              </a:rPr>
              <a:t>eléctrica </a:t>
            </a:r>
            <a:r>
              <a:rPr sz="850" spc="25" dirty="0">
                <a:latin typeface="Microsoft Sans Serif"/>
                <a:cs typeface="Microsoft Sans Serif"/>
              </a:rPr>
              <a:t>diseñado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55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Siemens.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20" dirty="0">
                <a:latin typeface="Microsoft Sans Serif"/>
                <a:cs typeface="Microsoft Sans Serif"/>
              </a:rPr>
              <a:t>SIEServe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permite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recuperación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" dirty="0">
                <a:latin typeface="Microsoft Sans Serif"/>
                <a:cs typeface="Microsoft Sans Serif"/>
              </a:rPr>
              <a:t>y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visualización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datos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medidores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potencia, unidades de </a:t>
            </a:r>
            <a:r>
              <a:rPr sz="850" spc="30" dirty="0">
                <a:latin typeface="Microsoft Sans Serif"/>
                <a:cs typeface="Microsoft Sans Serif"/>
              </a:rPr>
              <a:t>disparo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15" dirty="0">
                <a:latin typeface="Microsoft Sans Serif"/>
                <a:cs typeface="Microsoft Sans Serif"/>
              </a:rPr>
              <a:t>relés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" dirty="0">
                <a:latin typeface="Microsoft Sans Serif"/>
                <a:cs typeface="Microsoft Sans Serif"/>
              </a:rPr>
              <a:t>Siemens. </a:t>
            </a:r>
            <a:r>
              <a:rPr sz="850" spc="-20" dirty="0">
                <a:latin typeface="Microsoft Sans Serif"/>
                <a:cs typeface="Microsoft Sans Serif"/>
              </a:rPr>
              <a:t>SIEServe, </a:t>
            </a:r>
            <a:r>
              <a:rPr sz="850" spc="35" dirty="0">
                <a:latin typeface="Microsoft Sans Serif"/>
                <a:cs typeface="Microsoft Sans Serif"/>
              </a:rPr>
              <a:t>aunque </a:t>
            </a:r>
            <a:r>
              <a:rPr sz="850" spc="45" dirty="0">
                <a:latin typeface="Microsoft Sans Serif"/>
                <a:cs typeface="Microsoft Sans Serif"/>
              </a:rPr>
              <a:t>no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40" dirty="0">
                <a:latin typeface="Microsoft Sans Serif"/>
                <a:cs typeface="Microsoft Sans Serif"/>
              </a:rPr>
              <a:t>tan </a:t>
            </a:r>
            <a:r>
              <a:rPr sz="850" spc="4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robusto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como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WinPM,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proporciona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forma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sencilla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monitorear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distribución </a:t>
            </a:r>
            <a:r>
              <a:rPr sz="850" spc="15" dirty="0">
                <a:latin typeface="Microsoft Sans Serif"/>
                <a:cs typeface="Microsoft Sans Serif"/>
              </a:rPr>
              <a:t>eléctrica desde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40" dirty="0">
                <a:latin typeface="Microsoft Sans Serif"/>
                <a:cs typeface="Microsoft Sans Serif"/>
              </a:rPr>
              <a:t>computadora </a:t>
            </a:r>
            <a:r>
              <a:rPr sz="850" spc="25" dirty="0">
                <a:latin typeface="Microsoft Sans Serif"/>
                <a:cs typeface="Microsoft Sans Serif"/>
              </a:rPr>
              <a:t>de escritorio.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5" dirty="0">
                <a:latin typeface="Microsoft Sans Serif"/>
                <a:cs typeface="Microsoft Sans Serif"/>
              </a:rPr>
              <a:t>datos recuperados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-20" dirty="0">
                <a:latin typeface="Microsoft Sans Serif"/>
                <a:cs typeface="Microsoft Sans Serif"/>
              </a:rPr>
              <a:t>SIEServe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35" dirty="0">
                <a:latin typeface="Microsoft Sans Serif"/>
                <a:cs typeface="Microsoft Sans Serif"/>
              </a:rPr>
              <a:t>pueden </a:t>
            </a:r>
            <a:r>
              <a:rPr sz="850" spc="25" dirty="0">
                <a:latin typeface="Microsoft Sans Serif"/>
                <a:cs typeface="Microsoft Sans Serif"/>
              </a:rPr>
              <a:t>vincular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20" dirty="0">
                <a:latin typeface="Microsoft Sans Serif"/>
                <a:cs typeface="Microsoft Sans Serif"/>
              </a:rPr>
              <a:t>hojas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cálculo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25" dirty="0">
                <a:latin typeface="Microsoft Sans Serif"/>
                <a:cs typeface="Microsoft Sans Serif"/>
              </a:rPr>
              <a:t>gráficos </a:t>
            </a:r>
            <a:r>
              <a:rPr sz="850" spc="40" dirty="0">
                <a:latin typeface="Microsoft Sans Serif"/>
                <a:cs typeface="Microsoft Sans Serif"/>
              </a:rPr>
              <a:t>o </a:t>
            </a:r>
            <a:r>
              <a:rPr sz="850" spc="35" dirty="0">
                <a:latin typeface="Microsoft Sans Serif"/>
                <a:cs typeface="Microsoft Sans Serif"/>
              </a:rPr>
              <a:t>programas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procesamiento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textos para otras </a:t>
            </a:r>
            <a:r>
              <a:rPr sz="850" spc="25" dirty="0">
                <a:latin typeface="Microsoft Sans Serif"/>
                <a:cs typeface="Microsoft Sans Serif"/>
              </a:rPr>
              <a:t>funciones de generación de </a:t>
            </a:r>
            <a:r>
              <a:rPr sz="850" spc="30" dirty="0">
                <a:latin typeface="Microsoft Sans Serif"/>
                <a:cs typeface="Microsoft Sans Serif"/>
              </a:rPr>
              <a:t>informes. </a:t>
            </a:r>
            <a:r>
              <a:rPr sz="850" spc="-20" dirty="0">
                <a:latin typeface="Microsoft Sans Serif"/>
                <a:cs typeface="Microsoft Sans Serif"/>
              </a:rPr>
              <a:t>SIEServe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45" dirty="0">
                <a:latin typeface="Microsoft Sans Serif"/>
                <a:cs typeface="Microsoft Sans Serif"/>
              </a:rPr>
              <a:t>no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tiene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dirty="0">
                <a:latin typeface="Microsoft Sans Serif"/>
                <a:cs typeface="Microsoft Sans Serif"/>
              </a:rPr>
              <a:t>las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capacidades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control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0" dirty="0">
                <a:latin typeface="Microsoft Sans Serif"/>
                <a:cs typeface="Microsoft Sans Serif"/>
              </a:rPr>
              <a:t>WinPM.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39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2466975"/>
            <a:ext cx="2543175" cy="30289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84826" y="523875"/>
            <a:ext cx="14573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latin typeface="Arial"/>
                <a:cs typeface="Arial"/>
              </a:rPr>
              <a:t>computadora</a:t>
            </a:r>
            <a:r>
              <a:rPr sz="950" b="1" spc="-60" dirty="0">
                <a:latin typeface="Arial"/>
                <a:cs typeface="Arial"/>
              </a:rPr>
              <a:t> </a:t>
            </a:r>
            <a:r>
              <a:rPr sz="950" b="1" spc="30" dirty="0">
                <a:latin typeface="Arial"/>
                <a:cs typeface="Arial"/>
              </a:rPr>
              <a:t>industrial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5" y="486489"/>
            <a:ext cx="4264660" cy="1664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00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5" dirty="0">
                <a:latin typeface="Microsoft Sans Serif"/>
                <a:cs typeface="Microsoft Sans Serif"/>
              </a:rPr>
              <a:t>software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" dirty="0">
                <a:latin typeface="Microsoft Sans Serif"/>
                <a:cs typeface="Microsoft Sans Serif"/>
              </a:rPr>
              <a:t>Siemens, </a:t>
            </a:r>
            <a:r>
              <a:rPr sz="950" spc="40" dirty="0">
                <a:latin typeface="Microsoft Sans Serif"/>
                <a:cs typeface="Microsoft Sans Serif"/>
              </a:rPr>
              <a:t>como </a:t>
            </a:r>
            <a:r>
              <a:rPr sz="950" spc="15" dirty="0">
                <a:latin typeface="Microsoft Sans Serif"/>
                <a:cs typeface="Microsoft Sans Serif"/>
              </a:rPr>
              <a:t>WinPM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5" dirty="0">
                <a:latin typeface="Microsoft Sans Serif"/>
                <a:cs typeface="Microsoft Sans Serif"/>
              </a:rPr>
              <a:t>SIEServe,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5" dirty="0">
                <a:latin typeface="Microsoft Sans Serif"/>
                <a:cs typeface="Microsoft Sans Serif"/>
              </a:rPr>
              <a:t>ejecutará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mayoría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40" dirty="0">
                <a:latin typeface="Microsoft Sans Serif"/>
                <a:cs typeface="Microsoft Sans Serif"/>
              </a:rPr>
              <a:t>computadoras </a:t>
            </a:r>
            <a:r>
              <a:rPr sz="950" spc="20" dirty="0">
                <a:latin typeface="Microsoft Sans Serif"/>
                <a:cs typeface="Microsoft Sans Serif"/>
              </a:rPr>
              <a:t>personales.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25" dirty="0">
                <a:latin typeface="Microsoft Sans Serif"/>
                <a:cs typeface="Microsoft Sans Serif"/>
              </a:rPr>
              <a:t>algunas </a:t>
            </a:r>
            <a:r>
              <a:rPr sz="950" spc="15" dirty="0">
                <a:latin typeface="Microsoft Sans Serif"/>
                <a:cs typeface="Microsoft Sans Serif"/>
              </a:rPr>
              <a:t>aplicaciones, </a:t>
            </a:r>
            <a:r>
              <a:rPr sz="950" spc="35" dirty="0">
                <a:latin typeface="Microsoft Sans Serif"/>
                <a:cs typeface="Microsoft Sans Serif"/>
              </a:rPr>
              <a:t>puede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ser </a:t>
            </a:r>
            <a:r>
              <a:rPr sz="950" spc="15" dirty="0">
                <a:latin typeface="Microsoft Sans Serif"/>
                <a:cs typeface="Microsoft Sans Serif"/>
              </a:rPr>
              <a:t>deseable </a:t>
            </a:r>
            <a:r>
              <a:rPr sz="950" spc="30" dirty="0">
                <a:latin typeface="Microsoft Sans Serif"/>
                <a:cs typeface="Microsoft Sans Serif"/>
              </a:rPr>
              <a:t>ubicar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45" dirty="0">
                <a:latin typeface="Microsoft Sans Serif"/>
                <a:cs typeface="Microsoft Sans Serif"/>
              </a:rPr>
              <a:t>computadora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supervisión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50" dirty="0">
                <a:latin typeface="Microsoft Sans Serif"/>
                <a:cs typeface="Microsoft Sans Serif"/>
              </a:rPr>
              <a:t>entorno </a:t>
            </a:r>
            <a:r>
              <a:rPr sz="950" spc="5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industrial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hostil.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computadora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personal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industrial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40" dirty="0">
                <a:latin typeface="Microsoft Sans Serif"/>
                <a:cs typeface="Microsoft Sans Serif"/>
              </a:rPr>
              <a:t>fue</a:t>
            </a:r>
            <a:r>
              <a:rPr sz="950" spc="5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diseñada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15" dirty="0">
                <a:latin typeface="Microsoft Sans Serif"/>
                <a:cs typeface="Microsoft Sans Serif"/>
              </a:rPr>
              <a:t>este </a:t>
            </a:r>
            <a:r>
              <a:rPr sz="950" spc="40" dirty="0">
                <a:latin typeface="Microsoft Sans Serif"/>
                <a:cs typeface="Microsoft Sans Serif"/>
              </a:rPr>
              <a:t>propósito.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45" dirty="0">
                <a:latin typeface="Microsoft Sans Serif"/>
                <a:cs typeface="Microsoft Sans Serif"/>
              </a:rPr>
              <a:t>computadora </a:t>
            </a:r>
            <a:r>
              <a:rPr sz="950" spc="35" dirty="0">
                <a:latin typeface="Microsoft Sans Serif"/>
                <a:cs typeface="Microsoft Sans Serif"/>
              </a:rPr>
              <a:t>industrial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40" dirty="0">
                <a:latin typeface="Microsoft Sans Serif"/>
                <a:cs typeface="Microsoft Sans Serif"/>
              </a:rPr>
              <a:t>prueba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polvo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goteo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según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las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especificaciones</a:t>
            </a:r>
            <a:r>
              <a:rPr sz="950" spc="-10" dirty="0">
                <a:latin typeface="Microsoft Sans Serif"/>
                <a:cs typeface="Microsoft Sans Serif"/>
              </a:rPr>
              <a:t> NEMA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4,</a:t>
            </a:r>
            <a:r>
              <a:rPr sz="950" spc="-10" dirty="0">
                <a:latin typeface="Microsoft Sans Serif"/>
                <a:cs typeface="Microsoft Sans Serif"/>
              </a:rPr>
              <a:t> NEMA </a:t>
            </a:r>
            <a:r>
              <a:rPr sz="950" spc="-35" dirty="0">
                <a:latin typeface="Microsoft Sans Serif"/>
                <a:cs typeface="Microsoft Sans Serif"/>
              </a:rPr>
              <a:t>4X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10" dirty="0">
                <a:latin typeface="Microsoft Sans Serif"/>
                <a:cs typeface="Microsoft Sans Serif"/>
              </a:rPr>
              <a:t> NEMA </a:t>
            </a:r>
            <a:r>
              <a:rPr sz="950" spc="5" dirty="0">
                <a:latin typeface="Microsoft Sans Serif"/>
                <a:cs typeface="Microsoft Sans Serif"/>
              </a:rPr>
              <a:t>12.</a:t>
            </a:r>
            <a:endParaRPr sz="950">
              <a:latin typeface="Microsoft Sans Serif"/>
              <a:cs typeface="Microsoft Sans Serif"/>
            </a:endParaRPr>
          </a:p>
          <a:p>
            <a:pPr marL="12700" marR="156210">
              <a:lnSpc>
                <a:spcPct val="125800"/>
              </a:lnSpc>
            </a:pPr>
            <a:r>
              <a:rPr sz="950" spc="10" dirty="0">
                <a:latin typeface="Microsoft Sans Serif"/>
                <a:cs typeface="Microsoft Sans Serif"/>
              </a:rPr>
              <a:t>Hay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60" dirty="0">
                <a:latin typeface="Microsoft Sans Serif"/>
                <a:cs typeface="Microsoft Sans Serif"/>
              </a:rPr>
              <a:t>monitor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pantalla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plana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10,4”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teclado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completo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 </a:t>
            </a:r>
            <a:r>
              <a:rPr sz="950" spc="25" dirty="0">
                <a:latin typeface="Microsoft Sans Serif"/>
                <a:cs typeface="Microsoft Sans Serif"/>
              </a:rPr>
              <a:t>señalador </a:t>
            </a:r>
            <a:r>
              <a:rPr sz="950" spc="40" dirty="0">
                <a:latin typeface="Microsoft Sans Serif"/>
                <a:cs typeface="Microsoft Sans Serif"/>
              </a:rPr>
              <a:t>integrado. </a:t>
            </a:r>
            <a:r>
              <a:rPr sz="950" spc="-15" dirty="0">
                <a:latin typeface="Microsoft Sans Serif"/>
                <a:cs typeface="Microsoft Sans Serif"/>
              </a:rPr>
              <a:t>Esta </a:t>
            </a:r>
            <a:r>
              <a:rPr sz="950" spc="45" dirty="0">
                <a:latin typeface="Microsoft Sans Serif"/>
                <a:cs typeface="Microsoft Sans Serif"/>
              </a:rPr>
              <a:t>computadora </a:t>
            </a:r>
            <a:r>
              <a:rPr sz="950" spc="15" dirty="0">
                <a:latin typeface="Microsoft Sans Serif"/>
                <a:cs typeface="Microsoft Sans Serif"/>
              </a:rPr>
              <a:t>está </a:t>
            </a:r>
            <a:r>
              <a:rPr sz="950" spc="20" dirty="0">
                <a:latin typeface="Microsoft Sans Serif"/>
                <a:cs typeface="Microsoft Sans Serif"/>
              </a:rPr>
              <a:t>diseñada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montaje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panel.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2943225"/>
            <a:ext cx="3733800" cy="2438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7734300"/>
            <a:ext cx="4086225" cy="8572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6550" y="517525"/>
            <a:ext cx="398335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45" dirty="0">
                <a:latin typeface="Microsoft Sans Serif"/>
                <a:cs typeface="Microsoft Sans Serif"/>
              </a:rPr>
              <a:t>Protocolos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y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40" dirty="0">
                <a:latin typeface="Microsoft Sans Serif"/>
                <a:cs typeface="Microsoft Sans Serif"/>
              </a:rPr>
              <a:t>estándares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de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comunicación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1" y="1924686"/>
            <a:ext cx="394652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-40" dirty="0">
                <a:latin typeface="Microsoft Sans Serif"/>
                <a:cs typeface="Microsoft Sans Serif"/>
              </a:rPr>
              <a:t>El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-85" dirty="0">
                <a:latin typeface="Microsoft Sans Serif"/>
                <a:cs typeface="Microsoft Sans Serif"/>
              </a:rPr>
              <a:t>ACCESS </a:t>
            </a:r>
            <a:r>
              <a:rPr sz="900" spc="45" dirty="0">
                <a:latin typeface="Microsoft Sans Serif"/>
                <a:cs typeface="Microsoft Sans Serif"/>
              </a:rPr>
              <a:t>permite </a:t>
            </a:r>
            <a:r>
              <a:rPr sz="900" spc="35" dirty="0">
                <a:latin typeface="Microsoft Sans Serif"/>
                <a:cs typeface="Microsoft Sans Serif"/>
              </a:rPr>
              <a:t>que una </a:t>
            </a:r>
            <a:r>
              <a:rPr sz="900" spc="25" dirty="0"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dispositivos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comuniquen </a:t>
            </a:r>
            <a:r>
              <a:rPr sz="900" spc="30" dirty="0">
                <a:latin typeface="Microsoft Sans Serif"/>
                <a:cs typeface="Microsoft Sans Serif"/>
              </a:rPr>
              <a:t>electrónicamente.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30" dirty="0">
                <a:latin typeface="Microsoft Sans Serif"/>
                <a:cs typeface="Microsoft Sans Serif"/>
              </a:rPr>
              <a:t>siguiente </a:t>
            </a:r>
            <a:r>
              <a:rPr sz="900" spc="25" dirty="0">
                <a:latin typeface="Microsoft Sans Serif"/>
                <a:cs typeface="Microsoft Sans Serif"/>
              </a:rPr>
              <a:t>ilustración,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30" dirty="0">
                <a:latin typeface="Microsoft Sans Serif"/>
                <a:cs typeface="Microsoft Sans Serif"/>
              </a:rPr>
              <a:t>ejemplo,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varios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medidores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potencia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están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conectados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0" dirty="0">
                <a:latin typeface="Microsoft Sans Serif"/>
                <a:cs typeface="Microsoft Sans Serif"/>
              </a:rPr>
              <a:t>sola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computadora.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0" y="5969001"/>
            <a:ext cx="16230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15" dirty="0">
                <a:latin typeface="Arial"/>
                <a:cs typeface="Arial"/>
              </a:rPr>
              <a:t>Topología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25" dirty="0">
                <a:latin typeface="Arial"/>
                <a:cs typeface="Arial"/>
              </a:rPr>
              <a:t>de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35" dirty="0">
                <a:latin typeface="Arial"/>
                <a:cs typeface="Arial"/>
              </a:rPr>
              <a:t>línea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40" dirty="0">
                <a:latin typeface="Arial"/>
                <a:cs typeface="Arial"/>
              </a:rPr>
              <a:t>recta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1" y="5941514"/>
            <a:ext cx="4331335" cy="131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900"/>
              </a:lnSpc>
              <a:spcBef>
                <a:spcPts val="100"/>
              </a:spcBef>
            </a:pPr>
            <a:r>
              <a:rPr sz="900" spc="-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campo</a:t>
            </a:r>
            <a:r>
              <a:rPr sz="900" spc="-10" dirty="0">
                <a:latin typeface="Microsoft Sans Serif"/>
                <a:cs typeface="Microsoft Sans Serif"/>
              </a:rPr>
              <a:t> se </a:t>
            </a:r>
            <a:r>
              <a:rPr sz="900" spc="35" dirty="0">
                <a:latin typeface="Microsoft Sans Serif"/>
                <a:cs typeface="Microsoft Sans Serif"/>
              </a:rPr>
              <a:t>pueden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conectar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supervisión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topología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línea </a:t>
            </a:r>
            <a:r>
              <a:rPr sz="900" spc="25" dirty="0">
                <a:latin typeface="Microsoft Sans Serif"/>
                <a:cs typeface="Microsoft Sans Serif"/>
              </a:rPr>
              <a:t>recta </a:t>
            </a:r>
            <a:r>
              <a:rPr sz="900" spc="40" dirty="0">
                <a:latin typeface="Microsoft Sans Serif"/>
                <a:cs typeface="Microsoft Sans Serif"/>
              </a:rPr>
              <a:t>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15" dirty="0">
                <a:latin typeface="Microsoft Sans Serif"/>
                <a:cs typeface="Microsoft Sans Serif"/>
              </a:rPr>
              <a:t>bucle.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topología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20" dirty="0">
                <a:latin typeface="Microsoft Sans Serif"/>
                <a:cs typeface="Microsoft Sans Serif"/>
              </a:rPr>
              <a:t>línea recta,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latin typeface="Microsoft Sans Serif"/>
                <a:cs typeface="Microsoft Sans Serif"/>
              </a:rPr>
              <a:t> de </a:t>
            </a:r>
            <a:r>
              <a:rPr sz="900" spc="25" dirty="0">
                <a:latin typeface="Microsoft Sans Serif"/>
                <a:cs typeface="Microsoft Sans Serif"/>
              </a:rPr>
              <a:t>supervisión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conecta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campo,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15" dirty="0">
                <a:latin typeface="Microsoft Sans Serif"/>
                <a:cs typeface="Microsoft Sans Serif"/>
              </a:rPr>
              <a:t>su </a:t>
            </a:r>
            <a:r>
              <a:rPr sz="900" spc="-5" dirty="0">
                <a:latin typeface="Microsoft Sans Serif"/>
                <a:cs typeface="Microsoft Sans Serif"/>
              </a:rPr>
              <a:t>vez </a:t>
            </a:r>
            <a:r>
              <a:rPr sz="900" spc="-10" dirty="0">
                <a:latin typeface="Microsoft Sans Serif"/>
                <a:cs typeface="Microsoft Sans Serif"/>
              </a:rPr>
              <a:t>se </a:t>
            </a:r>
            <a:r>
              <a:rPr sz="900" spc="20" dirty="0">
                <a:latin typeface="Microsoft Sans Serif"/>
                <a:cs typeface="Microsoft Sans Serif"/>
              </a:rPr>
              <a:t>conecta </a:t>
            </a:r>
            <a:r>
              <a:rPr sz="900" dirty="0">
                <a:latin typeface="Microsoft Sans Serif"/>
                <a:cs typeface="Microsoft Sans Serif"/>
              </a:rPr>
              <a:t>a 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otro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campo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45" dirty="0">
                <a:latin typeface="Microsoft Sans Serif"/>
                <a:cs typeface="Microsoft Sans Serif"/>
              </a:rPr>
              <a:t>termina </a:t>
            </a:r>
            <a:r>
              <a:rPr sz="900" spc="30" dirty="0">
                <a:latin typeface="Microsoft Sans Serif"/>
                <a:cs typeface="Microsoft Sans Serif"/>
              </a:rPr>
              <a:t>en </a:t>
            </a:r>
            <a:r>
              <a:rPr sz="900" spc="15" dirty="0">
                <a:latin typeface="Microsoft Sans Serif"/>
                <a:cs typeface="Microsoft Sans Serif"/>
              </a:rPr>
              <a:t>el </a:t>
            </a:r>
            <a:r>
              <a:rPr sz="900" spc="25" dirty="0">
                <a:latin typeface="Microsoft Sans Serif"/>
                <a:cs typeface="Microsoft Sans Serif"/>
              </a:rPr>
              <a:t>dispositivo más </a:t>
            </a:r>
            <a:r>
              <a:rPr sz="900" spc="20" dirty="0">
                <a:latin typeface="Microsoft Sans Serif"/>
                <a:cs typeface="Microsoft Sans Serif"/>
              </a:rPr>
              <a:t>lejano. </a:t>
            </a:r>
            <a:r>
              <a:rPr sz="900" spc="-15" dirty="0">
                <a:latin typeface="Microsoft Sans Serif"/>
                <a:cs typeface="Microsoft Sans Serif"/>
              </a:rPr>
              <a:t>La </a:t>
            </a:r>
            <a:r>
              <a:rPr sz="900" spc="40" dirty="0">
                <a:latin typeface="Microsoft Sans Serif"/>
                <a:cs typeface="Microsoft Sans Serif"/>
              </a:rPr>
              <a:t>topología 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0" dirty="0">
                <a:latin typeface="Microsoft Sans Serif"/>
                <a:cs typeface="Microsoft Sans Serif"/>
              </a:rPr>
              <a:t>línea </a:t>
            </a:r>
            <a:r>
              <a:rPr sz="900" spc="25" dirty="0">
                <a:latin typeface="Microsoft Sans Serif"/>
                <a:cs typeface="Microsoft Sans Serif"/>
              </a:rPr>
              <a:t>recta </a:t>
            </a:r>
            <a:r>
              <a:rPr sz="900" spc="45" dirty="0">
                <a:latin typeface="Microsoft Sans Serif"/>
                <a:cs typeface="Microsoft Sans Serif"/>
              </a:rPr>
              <a:t>permite </a:t>
            </a:r>
            <a:r>
              <a:rPr sz="900" spc="35" dirty="0">
                <a:latin typeface="Microsoft Sans Serif"/>
                <a:cs typeface="Microsoft Sans Serif"/>
              </a:rPr>
              <a:t>recorridos </a:t>
            </a:r>
            <a:r>
              <a:rPr sz="900" spc="25" dirty="0">
                <a:latin typeface="Microsoft Sans Serif"/>
                <a:cs typeface="Microsoft Sans Serif"/>
              </a:rPr>
              <a:t>más </a:t>
            </a:r>
            <a:r>
              <a:rPr sz="900" spc="20" dirty="0">
                <a:latin typeface="Microsoft Sans Serif"/>
                <a:cs typeface="Microsoft Sans Serif"/>
              </a:rPr>
              <a:t>largos; sin </a:t>
            </a:r>
            <a:r>
              <a:rPr sz="900" spc="35" dirty="0">
                <a:latin typeface="Microsoft Sans Serif"/>
                <a:cs typeface="Microsoft Sans Serif"/>
              </a:rPr>
              <a:t>embargo, </a:t>
            </a:r>
            <a:r>
              <a:rPr sz="900" dirty="0">
                <a:latin typeface="Microsoft Sans Serif"/>
                <a:cs typeface="Microsoft Sans Serif"/>
              </a:rPr>
              <a:t>si </a:t>
            </a:r>
            <a:r>
              <a:rPr sz="900" spc="35" dirty="0">
                <a:latin typeface="Microsoft Sans Serif"/>
                <a:cs typeface="Microsoft Sans Serif"/>
              </a:rPr>
              <a:t>ocurriera una </a:t>
            </a:r>
            <a:r>
              <a:rPr sz="900" spc="40" dirty="0">
                <a:latin typeface="Microsoft Sans Serif"/>
                <a:cs typeface="Microsoft Sans Serif"/>
              </a:rPr>
              <a:t> interrupción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línea,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supervisión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podría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comunicarse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 </a:t>
            </a:r>
            <a:r>
              <a:rPr sz="900" spc="-22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del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otro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interrupción.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2466975"/>
            <a:ext cx="4152900" cy="1066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5" y="6762751"/>
            <a:ext cx="3124200" cy="19335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6" y="498475"/>
            <a:ext cx="104965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" dirty="0">
                <a:latin typeface="Arial"/>
                <a:cs typeface="Arial"/>
              </a:rPr>
              <a:t>LoopTopology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486489"/>
            <a:ext cx="4318000" cy="1664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00"/>
              </a:lnSpc>
              <a:spcBef>
                <a:spcPts val="100"/>
              </a:spcBef>
            </a:pP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topología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0" dirty="0">
                <a:latin typeface="Microsoft Sans Serif"/>
                <a:cs typeface="Microsoft Sans Serif"/>
              </a:rPr>
              <a:t>bucle, </a:t>
            </a:r>
            <a:r>
              <a:rPr sz="950" spc="15" dirty="0">
                <a:latin typeface="Microsoft Sans Serif"/>
                <a:cs typeface="Microsoft Sans Serif"/>
              </a:rPr>
              <a:t>el cable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20" dirty="0">
                <a:latin typeface="Microsoft Sans Serif"/>
                <a:cs typeface="Microsoft Sans Serif"/>
              </a:rPr>
              <a:t>conecta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manera </a:t>
            </a:r>
            <a:r>
              <a:rPr sz="950" spc="30" dirty="0">
                <a:latin typeface="Microsoft Sans Serif"/>
                <a:cs typeface="Microsoft Sans Serif"/>
              </a:rPr>
              <a:t>similar </a:t>
            </a:r>
            <a:r>
              <a:rPr sz="950" dirty="0">
                <a:latin typeface="Microsoft Sans Serif"/>
                <a:cs typeface="Microsoft Sans Serif"/>
              </a:rPr>
              <a:t>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topología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25" dirty="0">
                <a:latin typeface="Microsoft Sans Serif"/>
                <a:cs typeface="Microsoft Sans Serif"/>
              </a:rPr>
              <a:t>línea </a:t>
            </a:r>
            <a:r>
              <a:rPr sz="950" spc="20" dirty="0">
                <a:latin typeface="Microsoft Sans Serif"/>
                <a:cs typeface="Microsoft Sans Serif"/>
              </a:rPr>
              <a:t>recta. </a:t>
            </a:r>
            <a:r>
              <a:rPr sz="950" spc="-25" dirty="0">
                <a:latin typeface="Microsoft Sans Serif"/>
                <a:cs typeface="Microsoft Sans Serif"/>
              </a:rPr>
              <a:t>En </a:t>
            </a:r>
            <a:r>
              <a:rPr sz="950" spc="40" dirty="0">
                <a:latin typeface="Microsoft Sans Serif"/>
                <a:cs typeface="Microsoft Sans Serif"/>
              </a:rPr>
              <a:t>lugar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0" dirty="0">
                <a:latin typeface="Microsoft Sans Serif"/>
                <a:cs typeface="Microsoft Sans Serif"/>
              </a:rPr>
              <a:t>terminar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30" dirty="0">
                <a:latin typeface="Microsoft Sans Serif"/>
                <a:cs typeface="Microsoft Sans Serif"/>
              </a:rPr>
              <a:t>conexión en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dispositivo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20" dirty="0">
                <a:latin typeface="Microsoft Sans Serif"/>
                <a:cs typeface="Microsoft Sans Serif"/>
              </a:rPr>
              <a:t>alejado,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55" dirty="0">
                <a:latin typeface="Microsoft Sans Serif"/>
                <a:cs typeface="Microsoft Sans Serif"/>
              </a:rPr>
              <a:t>forma un </a:t>
            </a:r>
            <a:r>
              <a:rPr sz="950" spc="25" dirty="0">
                <a:latin typeface="Microsoft Sans Serif"/>
                <a:cs typeface="Microsoft Sans Serif"/>
              </a:rPr>
              <a:t>bucle </a:t>
            </a:r>
            <a:r>
              <a:rPr sz="950" spc="40" dirty="0">
                <a:latin typeface="Microsoft Sans Serif"/>
                <a:cs typeface="Microsoft Sans Serif"/>
              </a:rPr>
              <a:t>completo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5" dirty="0">
                <a:latin typeface="Microsoft Sans Serif"/>
                <a:cs typeface="Microsoft Sans Serif"/>
              </a:rPr>
              <a:t>llevar </a:t>
            </a:r>
            <a:r>
              <a:rPr sz="950" spc="15" dirty="0">
                <a:latin typeface="Microsoft Sans Serif"/>
                <a:cs typeface="Microsoft Sans Serif"/>
              </a:rPr>
              <a:t>el cable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regreso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 de </a:t>
            </a:r>
            <a:r>
              <a:rPr sz="950" spc="25" dirty="0">
                <a:latin typeface="Microsoft Sans Serif"/>
                <a:cs typeface="Microsoft Sans Serif"/>
              </a:rPr>
              <a:t>supervisión. </a:t>
            </a:r>
            <a:r>
              <a:rPr sz="950" spc="-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topología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bucle </a:t>
            </a:r>
            <a:r>
              <a:rPr sz="950" spc="35" dirty="0">
                <a:latin typeface="Microsoft Sans Serif"/>
                <a:cs typeface="Microsoft Sans Serif"/>
              </a:rPr>
              <a:t>requiere </a:t>
            </a:r>
            <a:r>
              <a:rPr sz="950" spc="25" dirty="0">
                <a:latin typeface="Microsoft Sans Serif"/>
                <a:cs typeface="Microsoft Sans Serif"/>
              </a:rPr>
              <a:t>más </a:t>
            </a:r>
            <a:r>
              <a:rPr sz="950" spc="15" dirty="0">
                <a:latin typeface="Microsoft Sans Serif"/>
                <a:cs typeface="Microsoft Sans Serif"/>
              </a:rPr>
              <a:t>cable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topología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línea </a:t>
            </a:r>
            <a:r>
              <a:rPr sz="950" spc="20" dirty="0">
                <a:latin typeface="Microsoft Sans Serif"/>
                <a:cs typeface="Microsoft Sans Serif"/>
              </a:rPr>
              <a:t>recta, </a:t>
            </a:r>
            <a:r>
              <a:rPr sz="950" spc="35" dirty="0">
                <a:latin typeface="Microsoft Sans Serif"/>
                <a:cs typeface="Microsoft Sans Serif"/>
              </a:rPr>
              <a:t>lo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30" dirty="0">
                <a:latin typeface="Microsoft Sans Serif"/>
                <a:cs typeface="Microsoft Sans Serif"/>
              </a:rPr>
              <a:t>agrega </a:t>
            </a:r>
            <a:r>
              <a:rPr sz="950" spc="20" dirty="0">
                <a:latin typeface="Microsoft Sans Serif"/>
                <a:cs typeface="Microsoft Sans Serif"/>
              </a:rPr>
              <a:t>gastos </a:t>
            </a:r>
            <a:r>
              <a:rPr sz="950" spc="15" dirty="0">
                <a:latin typeface="Microsoft Sans Serif"/>
                <a:cs typeface="Microsoft Sans Serif"/>
              </a:rPr>
              <a:t>al </a:t>
            </a:r>
            <a:r>
              <a:rPr sz="950" spc="25" dirty="0">
                <a:latin typeface="Microsoft Sans Serif"/>
                <a:cs typeface="Microsoft Sans Serif"/>
              </a:rPr>
              <a:t>sistema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acorta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20" dirty="0">
                <a:latin typeface="Microsoft Sans Serif"/>
                <a:cs typeface="Microsoft Sans Serif"/>
              </a:rPr>
              <a:t> distancia desde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55" dirty="0">
                <a:latin typeface="Microsoft Sans Serif"/>
                <a:cs typeface="Microsoft Sans Serif"/>
              </a:rPr>
              <a:t>último </a:t>
            </a:r>
            <a:r>
              <a:rPr sz="950" spc="30" dirty="0">
                <a:latin typeface="Microsoft Sans Serif"/>
                <a:cs typeface="Microsoft Sans Serif"/>
              </a:rPr>
              <a:t>dispositivo del </a:t>
            </a:r>
            <a:r>
              <a:rPr sz="950" spc="25" dirty="0">
                <a:latin typeface="Microsoft Sans Serif"/>
                <a:cs typeface="Microsoft Sans Serif"/>
              </a:rPr>
              <a:t>bucle hasta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dispositivo 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supervisión.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principal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ventaja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topología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bucle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continuar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comunicándose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cada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si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hay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interrupción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sistema.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3984625"/>
            <a:ext cx="7004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Arial"/>
                <a:cs typeface="Arial"/>
              </a:rPr>
              <a:t>protocolos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5" y="3952875"/>
            <a:ext cx="42672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latin typeface="Microsoft Sans Serif"/>
                <a:cs typeface="Microsoft Sans Serif"/>
              </a:rPr>
              <a:t>Los </a:t>
            </a:r>
            <a:r>
              <a:rPr sz="950" spc="35" dirty="0">
                <a:latin typeface="Microsoft Sans Serif"/>
                <a:cs typeface="Microsoft Sans Serif"/>
              </a:rPr>
              <a:t>protocolos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5" dirty="0">
                <a:latin typeface="Microsoft Sans Serif"/>
                <a:cs typeface="Microsoft Sans Serif"/>
              </a:rPr>
              <a:t>red </a:t>
            </a:r>
            <a:r>
              <a:rPr sz="950" spc="25" dirty="0">
                <a:latin typeface="Microsoft Sans Serif"/>
                <a:cs typeface="Microsoft Sans Serif"/>
              </a:rPr>
              <a:t>son reglas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50" dirty="0">
                <a:latin typeface="Microsoft Sans Serif"/>
                <a:cs typeface="Microsoft Sans Serif"/>
              </a:rPr>
              <a:t>permiten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dispositivos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comuniquen entre </a:t>
            </a:r>
            <a:r>
              <a:rPr sz="950" spc="-5" dirty="0">
                <a:latin typeface="Microsoft Sans Serif"/>
                <a:cs typeface="Microsoft Sans Serif"/>
              </a:rPr>
              <a:t>sí. </a:t>
            </a:r>
            <a:r>
              <a:rPr sz="950" spc="30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protocolo </a:t>
            </a:r>
            <a:r>
              <a:rPr sz="950" spc="30" dirty="0">
                <a:latin typeface="Microsoft Sans Serif"/>
                <a:cs typeface="Microsoft Sans Serif"/>
              </a:rPr>
              <a:t>identifica </a:t>
            </a:r>
            <a:r>
              <a:rPr sz="950" spc="40" dirty="0">
                <a:latin typeface="Microsoft Sans Serif"/>
                <a:cs typeface="Microsoft Sans Serif"/>
              </a:rPr>
              <a:t>cómo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5" dirty="0">
                <a:latin typeface="Microsoft Sans Serif"/>
                <a:cs typeface="Microsoft Sans Serif"/>
              </a:rPr>
              <a:t>dispositivos </a:t>
            </a:r>
            <a:r>
              <a:rPr sz="950" spc="35" dirty="0">
                <a:latin typeface="Microsoft Sans Serif"/>
                <a:cs typeface="Microsoft Sans Serif"/>
              </a:rPr>
              <a:t>deben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identificarse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-5" dirty="0">
                <a:latin typeface="Microsoft Sans Serif"/>
                <a:cs typeface="Microsoft Sans Serif"/>
              </a:rPr>
              <a:t>sí,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forma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que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adoptan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datos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comunicados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" dirty="0">
                <a:latin typeface="Microsoft Sans Serif"/>
                <a:cs typeface="Microsoft Sans Serif"/>
              </a:rPr>
              <a:t>y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cómo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se </a:t>
            </a:r>
            <a:r>
              <a:rPr sz="950" spc="45" dirty="0">
                <a:latin typeface="Microsoft Sans Serif"/>
                <a:cs typeface="Microsoft Sans Serif"/>
              </a:rPr>
              <a:t>interpretan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datos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su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destino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final.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Varios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estándares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protocolo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han </a:t>
            </a:r>
            <a:r>
              <a:rPr sz="950" spc="30" dirty="0">
                <a:latin typeface="Microsoft Sans Serif"/>
                <a:cs typeface="Microsoft Sans Serif"/>
              </a:rPr>
              <a:t>evolucionado en </a:t>
            </a:r>
            <a:r>
              <a:rPr sz="950" spc="15" dirty="0">
                <a:latin typeface="Microsoft Sans Serif"/>
                <a:cs typeface="Microsoft Sans Serif"/>
              </a:rPr>
              <a:t>la </a:t>
            </a:r>
            <a:r>
              <a:rPr sz="950" spc="40" dirty="0">
                <a:latin typeface="Microsoft Sans Serif"/>
                <a:cs typeface="Microsoft Sans Serif"/>
              </a:rPr>
              <a:t>industria </a:t>
            </a:r>
            <a:r>
              <a:rPr sz="950" spc="15" dirty="0">
                <a:latin typeface="Microsoft Sans Serif"/>
                <a:cs typeface="Microsoft Sans Serif"/>
              </a:rPr>
              <a:t>eléctrica. </a:t>
            </a:r>
            <a:r>
              <a:rPr sz="950" spc="5" dirty="0">
                <a:latin typeface="Microsoft Sans Serif"/>
                <a:cs typeface="Microsoft Sans Serif"/>
              </a:rPr>
              <a:t>Siemens </a:t>
            </a:r>
            <a:r>
              <a:rPr sz="950" spc="-90" dirty="0">
                <a:latin typeface="Microsoft Sans Serif"/>
                <a:cs typeface="Microsoft Sans Serif"/>
              </a:rPr>
              <a:t>ACCESS </a:t>
            </a:r>
            <a:r>
              <a:rPr sz="950" spc="45" dirty="0">
                <a:latin typeface="Microsoft Sans Serif"/>
                <a:cs typeface="Microsoft Sans Serif"/>
              </a:rPr>
              <a:t>admite </a:t>
            </a:r>
            <a:r>
              <a:rPr sz="950" spc="15" dirty="0">
                <a:latin typeface="Microsoft Sans Serif"/>
                <a:cs typeface="Microsoft Sans Serif"/>
              </a:rPr>
              <a:t>los </a:t>
            </a:r>
            <a:r>
              <a:rPr sz="950" spc="2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siguientes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protocolos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varios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0" dirty="0">
                <a:latin typeface="Microsoft Sans Serif"/>
                <a:cs typeface="Microsoft Sans Serif"/>
              </a:rPr>
              <a:t>niveles.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4826" y="5251450"/>
            <a:ext cx="10026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25" dirty="0">
                <a:latin typeface="Arial"/>
                <a:cs typeface="Arial"/>
              </a:rPr>
              <a:t>PROFIBUS-DP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5576" y="5239068"/>
            <a:ext cx="4201795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PROFIBUS </a:t>
            </a:r>
            <a:r>
              <a:rPr sz="950" spc="-30" dirty="0">
                <a:latin typeface="Microsoft Sans Serif"/>
                <a:cs typeface="Microsoft Sans Serif"/>
              </a:rPr>
              <a:t>DP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0" dirty="0">
                <a:latin typeface="Microsoft Sans Serif"/>
                <a:cs typeface="Microsoft Sans Serif"/>
              </a:rPr>
              <a:t>estándar de bus </a:t>
            </a:r>
            <a:r>
              <a:rPr sz="950" spc="40" dirty="0">
                <a:latin typeface="Microsoft Sans Serif"/>
                <a:cs typeface="Microsoft Sans Serif"/>
              </a:rPr>
              <a:t>abierto </a:t>
            </a:r>
            <a:r>
              <a:rPr sz="950" spc="35" dirty="0">
                <a:latin typeface="Microsoft Sans Serif"/>
                <a:cs typeface="Microsoft Sans Serif"/>
              </a:rPr>
              <a:t>para </a:t>
            </a:r>
            <a:r>
              <a:rPr sz="950" spc="40" dirty="0">
                <a:latin typeface="Microsoft Sans Serif"/>
                <a:cs typeface="Microsoft Sans Serif"/>
              </a:rPr>
              <a:t>una </a:t>
            </a:r>
            <a:r>
              <a:rPr sz="950" spc="35" dirty="0">
                <a:latin typeface="Microsoft Sans Serif"/>
                <a:cs typeface="Microsoft Sans Serif"/>
              </a:rPr>
              <a:t>amplia </a:t>
            </a:r>
            <a:r>
              <a:rPr sz="950" spc="40" dirty="0">
                <a:latin typeface="Microsoft Sans Serif"/>
                <a:cs typeface="Microsoft Sans Serif"/>
              </a:rPr>
              <a:t>gama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aplicaciones </a:t>
            </a:r>
            <a:r>
              <a:rPr sz="950" spc="30" dirty="0">
                <a:latin typeface="Microsoft Sans Serif"/>
                <a:cs typeface="Microsoft Sans Serif"/>
              </a:rPr>
              <a:t>en </a:t>
            </a:r>
            <a:r>
              <a:rPr sz="950" spc="15" dirty="0">
                <a:latin typeface="Microsoft Sans Serif"/>
                <a:cs typeface="Microsoft Sans Serif"/>
              </a:rPr>
              <a:t>diversas aplicaciones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fabricación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30" dirty="0">
                <a:latin typeface="Microsoft Sans Serif"/>
                <a:cs typeface="Microsoft Sans Serif"/>
              </a:rPr>
              <a:t>automatización.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PROFIBUS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DP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funciona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dirty="0">
                <a:latin typeface="Microsoft Sans Serif"/>
                <a:cs typeface="Microsoft Sans Serif"/>
              </a:rPr>
              <a:t>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nivel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dispositivos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campo,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como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medidores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25" dirty="0">
                <a:latin typeface="Microsoft Sans Serif"/>
                <a:cs typeface="Microsoft Sans Serif"/>
              </a:rPr>
              <a:t>potencia, dispositivos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35" dirty="0">
                <a:latin typeface="Microsoft Sans Serif"/>
                <a:cs typeface="Microsoft Sans Serif"/>
              </a:rPr>
              <a:t>E/S, </a:t>
            </a:r>
            <a:r>
              <a:rPr sz="950" spc="35" dirty="0">
                <a:latin typeface="Microsoft Sans Serif"/>
                <a:cs typeface="Microsoft Sans Serif"/>
              </a:rPr>
              <a:t>protectores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40" dirty="0">
                <a:latin typeface="Microsoft Sans Serif"/>
                <a:cs typeface="Microsoft Sans Serif"/>
              </a:rPr>
              <a:t>motores, </a:t>
            </a:r>
            <a:r>
              <a:rPr sz="950" spc="30" dirty="0">
                <a:latin typeface="Microsoft Sans Serif"/>
                <a:cs typeface="Microsoft Sans Serif"/>
              </a:rPr>
              <a:t>disyuntores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controles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iluminación.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Una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ventaja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40" dirty="0">
                <a:latin typeface="Microsoft Sans Serif"/>
                <a:cs typeface="Microsoft Sans Serif"/>
              </a:rPr>
              <a:t>PROFIBUS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-30" dirty="0">
                <a:latin typeface="Microsoft Sans Serif"/>
                <a:cs typeface="Microsoft Sans Serif"/>
              </a:rPr>
              <a:t>DP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-10" dirty="0">
                <a:latin typeface="Microsoft Sans Serif"/>
                <a:cs typeface="Microsoft Sans Serif"/>
              </a:rPr>
              <a:t>es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capacidad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-2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comunicarse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5" dirty="0">
                <a:latin typeface="Microsoft Sans Serif"/>
                <a:cs typeface="Microsoft Sans Serif"/>
              </a:rPr>
              <a:t>entre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dispositivos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diferentes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fabricantes.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6153151"/>
            <a:ext cx="3952875" cy="13620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5800" y="498475"/>
            <a:ext cx="9423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latin typeface="Arial"/>
                <a:cs typeface="Arial"/>
              </a:rPr>
              <a:t>ModBus</a:t>
            </a:r>
            <a:r>
              <a:rPr sz="1150" b="1" spc="-75" dirty="0">
                <a:latin typeface="Arial"/>
                <a:cs typeface="Arial"/>
              </a:rPr>
              <a:t> </a:t>
            </a:r>
            <a:r>
              <a:rPr sz="1150" b="1" spc="-25" dirty="0">
                <a:latin typeface="Arial"/>
                <a:cs typeface="Arial"/>
              </a:rPr>
              <a:t>RTU</a:t>
            </a:r>
            <a:endParaRPr sz="1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1" y="486410"/>
            <a:ext cx="425005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ModBus </a:t>
            </a:r>
            <a:r>
              <a:rPr sz="900" spc="-45" dirty="0">
                <a:latin typeface="Microsoft Sans Serif"/>
                <a:cs typeface="Microsoft Sans Serif"/>
              </a:rPr>
              <a:t>RTU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40" dirty="0">
                <a:latin typeface="Microsoft Sans Serif"/>
                <a:cs typeface="Microsoft Sans Serif"/>
              </a:rPr>
              <a:t>protocolo </a:t>
            </a:r>
            <a:r>
              <a:rPr sz="900" spc="30" dirty="0">
                <a:latin typeface="Microsoft Sans Serif"/>
                <a:cs typeface="Microsoft Sans Serif"/>
              </a:rPr>
              <a:t>desarrollado </a:t>
            </a:r>
            <a:r>
              <a:rPr sz="900" spc="40" dirty="0">
                <a:latin typeface="Microsoft Sans Serif"/>
                <a:cs typeface="Microsoft Sans Serif"/>
              </a:rPr>
              <a:t>originalmente </a:t>
            </a:r>
            <a:r>
              <a:rPr sz="900" spc="55" dirty="0">
                <a:latin typeface="Microsoft Sans Serif"/>
                <a:cs typeface="Microsoft Sans Serif"/>
              </a:rPr>
              <a:t>por </a:t>
            </a:r>
            <a:r>
              <a:rPr sz="900" spc="5" dirty="0">
                <a:latin typeface="Microsoft Sans Serif"/>
                <a:cs typeface="Microsoft Sans Serif"/>
              </a:rPr>
              <a:t>MODICON,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ahora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0" dirty="0">
                <a:latin typeface="Microsoft Sans Serif"/>
                <a:cs typeface="Microsoft Sans Serif"/>
              </a:rPr>
              <a:t>forma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parte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Schneider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Automation.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0" dirty="0">
                <a:latin typeface="Microsoft Sans Serif"/>
                <a:cs typeface="Microsoft Sans Serif"/>
              </a:rPr>
              <a:t>El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protocolo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ModBus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45" dirty="0">
                <a:latin typeface="Microsoft Sans Serif"/>
                <a:cs typeface="Microsoft Sans Serif"/>
              </a:rPr>
              <a:t>RTU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ha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sido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ampliamente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utilizado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por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otras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empresas.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5800" y="1228726"/>
            <a:ext cx="5664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latin typeface="Arial"/>
                <a:cs typeface="Arial"/>
              </a:rPr>
              <a:t>DNP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3.0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0" y="1209198"/>
            <a:ext cx="4271010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600"/>
              </a:lnSpc>
              <a:spcBef>
                <a:spcPts val="100"/>
              </a:spcBef>
            </a:pP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Protocolo de </a:t>
            </a:r>
            <a:r>
              <a:rPr sz="950" spc="45" dirty="0">
                <a:latin typeface="Microsoft Sans Serif"/>
                <a:cs typeface="Microsoft Sans Serif"/>
              </a:rPr>
              <a:t>red </a:t>
            </a:r>
            <a:r>
              <a:rPr sz="950" spc="40" dirty="0">
                <a:latin typeface="Microsoft Sans Serif"/>
                <a:cs typeface="Microsoft Sans Serif"/>
              </a:rPr>
              <a:t>distribuida </a:t>
            </a:r>
            <a:r>
              <a:rPr sz="950" spc="5" dirty="0">
                <a:latin typeface="Microsoft Sans Serif"/>
                <a:cs typeface="Microsoft Sans Serif"/>
              </a:rPr>
              <a:t>3.0 </a:t>
            </a:r>
            <a:r>
              <a:rPr sz="950" spc="-15" dirty="0">
                <a:latin typeface="Microsoft Sans Serif"/>
                <a:cs typeface="Microsoft Sans Serif"/>
              </a:rPr>
              <a:t>(DNP </a:t>
            </a:r>
            <a:r>
              <a:rPr sz="950" spc="-5" dirty="0">
                <a:latin typeface="Microsoft Sans Serif"/>
                <a:cs typeface="Microsoft Sans Serif"/>
              </a:rPr>
              <a:t>3.0) </a:t>
            </a:r>
            <a:r>
              <a:rPr sz="950" spc="40" dirty="0">
                <a:latin typeface="Microsoft Sans Serif"/>
                <a:cs typeface="Microsoft Sans Serif"/>
              </a:rPr>
              <a:t>fue </a:t>
            </a:r>
            <a:r>
              <a:rPr sz="950" spc="30" dirty="0">
                <a:latin typeface="Microsoft Sans Serif"/>
                <a:cs typeface="Microsoft Sans Serif"/>
              </a:rPr>
              <a:t>desarrollado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spc="30" dirty="0">
                <a:latin typeface="Microsoft Sans Serif"/>
                <a:cs typeface="Microsoft Sans Serif"/>
              </a:rPr>
              <a:t>Harris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Distributed </a:t>
            </a:r>
            <a:r>
              <a:rPr sz="950" spc="45" dirty="0">
                <a:latin typeface="Microsoft Sans Serif"/>
                <a:cs typeface="Microsoft Sans Serif"/>
              </a:rPr>
              <a:t>Automation </a:t>
            </a:r>
            <a:r>
              <a:rPr sz="950" spc="20" dirty="0">
                <a:latin typeface="Microsoft Sans Serif"/>
                <a:cs typeface="Microsoft Sans Serif"/>
              </a:rPr>
              <a:t>Products. </a:t>
            </a: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45" dirty="0">
                <a:latin typeface="Microsoft Sans Serif"/>
                <a:cs typeface="Microsoft Sans Serif"/>
              </a:rPr>
              <a:t>protocolo </a:t>
            </a:r>
            <a:r>
              <a:rPr sz="950" spc="-10" dirty="0">
                <a:latin typeface="Microsoft Sans Serif"/>
                <a:cs typeface="Microsoft Sans Serif"/>
              </a:rPr>
              <a:t>es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45" dirty="0">
                <a:latin typeface="Microsoft Sans Serif"/>
                <a:cs typeface="Microsoft Sans Serif"/>
              </a:rPr>
              <a:t>protocolo </a:t>
            </a:r>
            <a:r>
              <a:rPr sz="950" spc="40" dirty="0">
                <a:latin typeface="Microsoft Sans Serif"/>
                <a:cs typeface="Microsoft Sans Serif"/>
              </a:rPr>
              <a:t>abierto </a:t>
            </a:r>
            <a:r>
              <a:rPr sz="950" spc="5" dirty="0">
                <a:latin typeface="Microsoft Sans Serif"/>
                <a:cs typeface="Microsoft Sans Serif"/>
              </a:rPr>
              <a:t>y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público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basado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estándares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desarrollados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Comisión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Electrotécnica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Internacional </a:t>
            </a:r>
            <a:r>
              <a:rPr sz="950" spc="-35" dirty="0">
                <a:latin typeface="Microsoft Sans Serif"/>
                <a:cs typeface="Microsoft Sans Serif"/>
              </a:rPr>
              <a:t>(IEC). </a:t>
            </a:r>
            <a:r>
              <a:rPr sz="950" spc="-10" dirty="0">
                <a:latin typeface="Microsoft Sans Serif"/>
                <a:cs typeface="Microsoft Sans Serif"/>
              </a:rPr>
              <a:t>Este </a:t>
            </a:r>
            <a:r>
              <a:rPr sz="950" spc="45" dirty="0">
                <a:latin typeface="Microsoft Sans Serif"/>
                <a:cs typeface="Microsoft Sans Serif"/>
              </a:rPr>
              <a:t>protocolo </a:t>
            </a:r>
            <a:r>
              <a:rPr sz="950" spc="15" dirty="0">
                <a:latin typeface="Microsoft Sans Serif"/>
                <a:cs typeface="Microsoft Sans Serif"/>
              </a:rPr>
              <a:t>suele </a:t>
            </a:r>
            <a:r>
              <a:rPr sz="950" spc="20" dirty="0">
                <a:latin typeface="Microsoft Sans Serif"/>
                <a:cs typeface="Microsoft Sans Serif"/>
              </a:rPr>
              <a:t>ser </a:t>
            </a:r>
            <a:r>
              <a:rPr sz="950" spc="30" dirty="0">
                <a:latin typeface="Microsoft Sans Serif"/>
                <a:cs typeface="Microsoft Sans Serif"/>
              </a:rPr>
              <a:t>utilizado </a:t>
            </a:r>
            <a:r>
              <a:rPr sz="950" spc="55" dirty="0">
                <a:latin typeface="Microsoft Sans Serif"/>
                <a:cs typeface="Microsoft Sans Serif"/>
              </a:rPr>
              <a:t>por </a:t>
            </a:r>
            <a:r>
              <a:rPr sz="950" dirty="0">
                <a:latin typeface="Microsoft Sans Serif"/>
                <a:cs typeface="Microsoft Sans Serif"/>
              </a:rPr>
              <a:t>las </a:t>
            </a:r>
            <a:r>
              <a:rPr sz="950" spc="30" dirty="0">
                <a:latin typeface="Microsoft Sans Serif"/>
                <a:cs typeface="Microsoft Sans Serif"/>
              </a:rPr>
              <a:t>grandes </a:t>
            </a:r>
            <a:r>
              <a:rPr sz="950" spc="35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empresas</a:t>
            </a:r>
            <a:r>
              <a:rPr sz="950" spc="-1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servicios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públicos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energía.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5801" y="2327275"/>
            <a:ext cx="15868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65" dirty="0">
                <a:latin typeface="Arial"/>
                <a:cs typeface="Arial"/>
              </a:rPr>
              <a:t>SEABus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10" dirty="0">
                <a:latin typeface="Arial"/>
                <a:cs typeface="Arial"/>
              </a:rPr>
              <a:t>y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-65" dirty="0">
                <a:latin typeface="Arial"/>
                <a:cs typeface="Arial"/>
              </a:rPr>
              <a:t>SEABus</a:t>
            </a:r>
            <a:r>
              <a:rPr sz="1150" b="1" spc="-25" dirty="0">
                <a:latin typeface="Arial"/>
                <a:cs typeface="Arial"/>
              </a:rPr>
              <a:t> </a:t>
            </a:r>
            <a:r>
              <a:rPr sz="1150" b="1" spc="-10" dirty="0">
                <a:latin typeface="Arial"/>
                <a:cs typeface="Arial"/>
              </a:rPr>
              <a:t>Plus</a:t>
            </a:r>
            <a:endParaRPr sz="1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6551" y="2315844"/>
            <a:ext cx="42614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20" dirty="0">
                <a:latin typeface="Microsoft Sans Serif"/>
                <a:cs typeface="Microsoft Sans Serif"/>
              </a:rPr>
              <a:t>Las </a:t>
            </a:r>
            <a:r>
              <a:rPr sz="1000" spc="25" dirty="0">
                <a:latin typeface="Microsoft Sans Serif"/>
                <a:cs typeface="Microsoft Sans Serif"/>
              </a:rPr>
              <a:t>reglas </a:t>
            </a:r>
            <a:r>
              <a:rPr sz="1000" spc="40" dirty="0">
                <a:latin typeface="Microsoft Sans Serif"/>
                <a:cs typeface="Microsoft Sans Serif"/>
              </a:rPr>
              <a:t>que </a:t>
            </a:r>
            <a:r>
              <a:rPr sz="1000" spc="45" dirty="0">
                <a:latin typeface="Microsoft Sans Serif"/>
                <a:cs typeface="Microsoft Sans Serif"/>
              </a:rPr>
              <a:t>rigen </a:t>
            </a:r>
            <a:r>
              <a:rPr sz="1000" spc="15" dirty="0">
                <a:latin typeface="Microsoft Sans Serif"/>
                <a:cs typeface="Microsoft Sans Serif"/>
              </a:rPr>
              <a:t>la </a:t>
            </a:r>
            <a:r>
              <a:rPr sz="1000" spc="30" dirty="0">
                <a:latin typeface="Microsoft Sans Serif"/>
                <a:cs typeface="Microsoft Sans Serif"/>
              </a:rPr>
              <a:t>comunicación del </a:t>
            </a:r>
            <a:r>
              <a:rPr sz="1000" spc="25" dirty="0">
                <a:latin typeface="Microsoft Sans Serif"/>
                <a:cs typeface="Microsoft Sans Serif"/>
              </a:rPr>
              <a:t>sistema </a:t>
            </a:r>
            <a:r>
              <a:rPr sz="1000" spc="-95" dirty="0">
                <a:latin typeface="Microsoft Sans Serif"/>
                <a:cs typeface="Microsoft Sans Serif"/>
              </a:rPr>
              <a:t>ACCESS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25" dirty="0">
                <a:latin typeface="Microsoft Sans Serif"/>
                <a:cs typeface="Microsoft Sans Serif"/>
              </a:rPr>
              <a:t>conocen </a:t>
            </a:r>
            <a:r>
              <a:rPr sz="1000" spc="30" dirty="0">
                <a:latin typeface="Microsoft Sans Serif"/>
                <a:cs typeface="Microsoft Sans Serif"/>
              </a:rPr>
              <a:t> colectivamente </a:t>
            </a:r>
            <a:r>
              <a:rPr sz="1000" spc="40" dirty="0">
                <a:latin typeface="Microsoft Sans Serif"/>
                <a:cs typeface="Microsoft Sans Serif"/>
              </a:rPr>
              <a:t>como </a:t>
            </a:r>
            <a:r>
              <a:rPr sz="1000" spc="-40" dirty="0">
                <a:latin typeface="Microsoft Sans Serif"/>
                <a:cs typeface="Microsoft Sans Serif"/>
              </a:rPr>
              <a:t>SEABus </a:t>
            </a:r>
            <a:r>
              <a:rPr sz="1000" spc="10" dirty="0">
                <a:latin typeface="Microsoft Sans Serif"/>
                <a:cs typeface="Microsoft Sans Serif"/>
              </a:rPr>
              <a:t>y </a:t>
            </a:r>
            <a:r>
              <a:rPr sz="1000" spc="-40" dirty="0">
                <a:latin typeface="Microsoft Sans Serif"/>
                <a:cs typeface="Microsoft Sans Serif"/>
              </a:rPr>
              <a:t>SEABus </a:t>
            </a:r>
            <a:r>
              <a:rPr sz="1000" spc="-5" dirty="0">
                <a:latin typeface="Microsoft Sans Serif"/>
                <a:cs typeface="Microsoft Sans Serif"/>
              </a:rPr>
              <a:t>Plus. </a:t>
            </a:r>
            <a:r>
              <a:rPr sz="1000" spc="30" dirty="0">
                <a:latin typeface="Microsoft Sans Serif"/>
                <a:cs typeface="Microsoft Sans Serif"/>
              </a:rPr>
              <a:t>Ambos </a:t>
            </a:r>
            <a:r>
              <a:rPr sz="1000" spc="40" dirty="0">
                <a:latin typeface="Microsoft Sans Serif"/>
                <a:cs typeface="Microsoft Sans Serif"/>
              </a:rPr>
              <a:t>protocolos </a:t>
            </a:r>
            <a:r>
              <a:rPr sz="1000" spc="-10" dirty="0">
                <a:latin typeface="Microsoft Sans Serif"/>
                <a:cs typeface="Microsoft Sans Serif"/>
              </a:rPr>
              <a:t>se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utilizan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comunicación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45" dirty="0">
                <a:latin typeface="Microsoft Sans Serif"/>
                <a:cs typeface="Microsoft Sans Serif"/>
              </a:rPr>
              <a:t>entre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los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dispositivos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supervisión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de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campo.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SEABus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10" dirty="0">
                <a:latin typeface="Microsoft Sans Serif"/>
                <a:cs typeface="Microsoft Sans Serif"/>
              </a:rPr>
              <a:t>y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40" dirty="0">
                <a:latin typeface="Microsoft Sans Serif"/>
                <a:cs typeface="Microsoft Sans Serif"/>
              </a:rPr>
              <a:t>SEABus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Plus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son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protocolos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abiertos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disponibles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para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35" dirty="0">
                <a:latin typeface="Microsoft Sans Serif"/>
                <a:cs typeface="Microsoft Sans Serif"/>
              </a:rPr>
              <a:t>cualquier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persona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que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quiera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30" dirty="0">
                <a:latin typeface="Microsoft Sans Serif"/>
                <a:cs typeface="Microsoft Sans Serif"/>
              </a:rPr>
              <a:t>conectar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0" dirty="0">
                <a:latin typeface="Microsoft Sans Serif"/>
                <a:cs typeface="Microsoft Sans Serif"/>
              </a:rPr>
              <a:t>su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40" dirty="0">
                <a:latin typeface="Microsoft Sans Serif"/>
                <a:cs typeface="Microsoft Sans Serif"/>
              </a:rPr>
              <a:t>equipo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15" dirty="0">
                <a:latin typeface="Microsoft Sans Serif"/>
                <a:cs typeface="Microsoft Sans Serif"/>
              </a:rPr>
              <a:t>al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25" dirty="0">
                <a:latin typeface="Microsoft Sans Serif"/>
                <a:cs typeface="Microsoft Sans Serif"/>
              </a:rPr>
              <a:t>sistema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85" dirty="0">
                <a:latin typeface="Microsoft Sans Serif"/>
                <a:cs typeface="Microsoft Sans Serif"/>
              </a:rPr>
              <a:t>ACCESS.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6550" y="3588703"/>
            <a:ext cx="429387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900"/>
              </a:lnSpc>
              <a:spcBef>
                <a:spcPts val="100"/>
              </a:spcBef>
            </a:pPr>
            <a:r>
              <a:rPr sz="850" spc="3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dispositivo de supervisión </a:t>
            </a:r>
            <a:r>
              <a:rPr sz="850" spc="30" dirty="0">
                <a:latin typeface="Microsoft Sans Serif"/>
                <a:cs typeface="Microsoft Sans Serif"/>
              </a:rPr>
              <a:t>puede </a:t>
            </a:r>
            <a:r>
              <a:rPr sz="850" spc="45" dirty="0">
                <a:latin typeface="Microsoft Sans Serif"/>
                <a:cs typeface="Microsoft Sans Serif"/>
              </a:rPr>
              <a:t>admitir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campo </a:t>
            </a:r>
            <a:r>
              <a:rPr sz="850" spc="25" dirty="0">
                <a:latin typeface="Microsoft Sans Serif"/>
                <a:cs typeface="Microsoft Sans Serif"/>
              </a:rPr>
              <a:t>ilimitados. </a:t>
            </a:r>
            <a:r>
              <a:rPr sz="850" spc="-5" dirty="0">
                <a:latin typeface="Microsoft Sans Serif"/>
                <a:cs typeface="Microsoft Sans Serif"/>
              </a:rPr>
              <a:t>Cada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dispositivo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campo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80" dirty="0">
                <a:latin typeface="Microsoft Sans Serif"/>
                <a:cs typeface="Microsoft Sans Serif"/>
              </a:rPr>
              <a:t>ACCESS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tiene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una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dirección</a:t>
            </a:r>
            <a:r>
              <a:rPr sz="850" spc="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única.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Un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paquete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simplemente una unidad </a:t>
            </a:r>
            <a:r>
              <a:rPr sz="850" spc="25" dirty="0">
                <a:latin typeface="Microsoft Sans Serif"/>
                <a:cs typeface="Microsoft Sans Serif"/>
              </a:rPr>
              <a:t>de datos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40" dirty="0">
                <a:latin typeface="Microsoft Sans Serif"/>
                <a:cs typeface="Microsoft Sans Serif"/>
              </a:rPr>
              <a:t>enruta entre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0" dirty="0">
                <a:latin typeface="Microsoft Sans Serif"/>
                <a:cs typeface="Microsoft Sans Serif"/>
              </a:rPr>
              <a:t>origen </a:t>
            </a:r>
            <a:r>
              <a:rPr sz="850" spc="20" dirty="0">
                <a:latin typeface="Microsoft Sans Serif"/>
                <a:cs typeface="Microsoft Sans Serif"/>
              </a:rPr>
              <a:t>(dispositivo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supervisión) </a:t>
            </a:r>
            <a:r>
              <a:rPr sz="850" spc="5" dirty="0">
                <a:latin typeface="Microsoft Sans Serif"/>
                <a:cs typeface="Microsoft Sans Serif"/>
              </a:rPr>
              <a:t>y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30" dirty="0">
                <a:latin typeface="Microsoft Sans Serif"/>
                <a:cs typeface="Microsoft Sans Serif"/>
              </a:rPr>
              <a:t>destino </a:t>
            </a:r>
            <a:r>
              <a:rPr sz="850" spc="20" dirty="0">
                <a:latin typeface="Microsoft Sans Serif"/>
                <a:cs typeface="Microsoft Sans Serif"/>
              </a:rPr>
              <a:t>(dispositivo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5" dirty="0">
                <a:latin typeface="Microsoft Sans Serif"/>
                <a:cs typeface="Microsoft Sans Serif"/>
              </a:rPr>
              <a:t>campo).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0" dirty="0">
                <a:latin typeface="Microsoft Sans Serif"/>
                <a:cs typeface="Microsoft Sans Serif"/>
              </a:rPr>
              <a:t>bytes </a:t>
            </a:r>
            <a:r>
              <a:rPr sz="850" spc="25" dirty="0">
                <a:latin typeface="Microsoft Sans Serif"/>
                <a:cs typeface="Microsoft Sans Serif"/>
              </a:rPr>
              <a:t>de datos </a:t>
            </a:r>
            <a:r>
              <a:rPr sz="850" spc="-10" dirty="0">
                <a:latin typeface="Microsoft Sans Serif"/>
                <a:cs typeface="Microsoft Sans Serif"/>
              </a:rPr>
              <a:t>se </a:t>
            </a:r>
            <a:r>
              <a:rPr sz="850" spc="40" dirty="0">
                <a:latin typeface="Microsoft Sans Serif"/>
                <a:cs typeface="Microsoft Sans Serif"/>
              </a:rPr>
              <a:t>agrupan </a:t>
            </a:r>
            <a:r>
              <a:rPr sz="850" spc="25" dirty="0">
                <a:latin typeface="Microsoft Sans Serif"/>
                <a:cs typeface="Microsoft Sans Serif"/>
              </a:rPr>
              <a:t>en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paquetes </a:t>
            </a:r>
            <a:r>
              <a:rPr sz="850" spc="35" dirty="0">
                <a:latin typeface="Microsoft Sans Serif"/>
                <a:cs typeface="Microsoft Sans Serif"/>
              </a:rPr>
              <a:t>que </a:t>
            </a:r>
            <a:r>
              <a:rPr sz="850" spc="30" dirty="0">
                <a:latin typeface="Microsoft Sans Serif"/>
                <a:cs typeface="Microsoft Sans Serif"/>
              </a:rPr>
              <a:t>contienen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10" dirty="0">
                <a:latin typeface="Microsoft Sans Serif"/>
                <a:cs typeface="Microsoft Sans Serif"/>
              </a:rPr>
              <a:t>5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10" dirty="0">
                <a:latin typeface="Microsoft Sans Serif"/>
                <a:cs typeface="Microsoft Sans Serif"/>
              </a:rPr>
              <a:t>260 </a:t>
            </a:r>
            <a:r>
              <a:rPr sz="850" spc="15" dirty="0">
                <a:latin typeface="Microsoft Sans Serif"/>
                <a:cs typeface="Microsoft Sans Serif"/>
              </a:rPr>
              <a:t>caracteres. </a:t>
            </a:r>
            <a:r>
              <a:rPr sz="850" spc="-5" dirty="0">
                <a:latin typeface="Microsoft Sans Serif"/>
                <a:cs typeface="Microsoft Sans Serif"/>
              </a:rPr>
              <a:t>Los </a:t>
            </a:r>
            <a:r>
              <a:rPr sz="850" spc="20" dirty="0">
                <a:latin typeface="Microsoft Sans Serif"/>
                <a:cs typeface="Microsoft Sans Serif"/>
              </a:rPr>
              <a:t>bytes </a:t>
            </a:r>
            <a:r>
              <a:rPr sz="850" spc="25" dirty="0">
                <a:latin typeface="Microsoft Sans Serif"/>
                <a:cs typeface="Microsoft Sans Serif"/>
              </a:rPr>
              <a:t>de datos </a:t>
            </a:r>
            <a:r>
              <a:rPr sz="850" spc="30" dirty="0">
                <a:latin typeface="Microsoft Sans Serif"/>
                <a:cs typeface="Microsoft Sans Serif"/>
              </a:rPr>
              <a:t>contienen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4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dirección </a:t>
            </a:r>
            <a:r>
              <a:rPr sz="850" spc="20" dirty="0">
                <a:latin typeface="Microsoft Sans Serif"/>
                <a:cs typeface="Microsoft Sans Serif"/>
              </a:rPr>
              <a:t>única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25" dirty="0">
                <a:latin typeface="Microsoft Sans Serif"/>
                <a:cs typeface="Microsoft Sans Serif"/>
              </a:rPr>
              <a:t>dispositivo de </a:t>
            </a:r>
            <a:r>
              <a:rPr sz="850" spc="30" dirty="0">
                <a:latin typeface="Microsoft Sans Serif"/>
                <a:cs typeface="Microsoft Sans Serif"/>
              </a:rPr>
              <a:t>campo </a:t>
            </a:r>
            <a:r>
              <a:rPr sz="850" spc="40" dirty="0">
                <a:latin typeface="Microsoft Sans Serif"/>
                <a:cs typeface="Microsoft Sans Serif"/>
              </a:rPr>
              <a:t>determinado </a:t>
            </a:r>
            <a:r>
              <a:rPr sz="850" spc="5" dirty="0">
                <a:latin typeface="Microsoft Sans Serif"/>
                <a:cs typeface="Microsoft Sans Serif"/>
              </a:rPr>
              <a:t>e </a:t>
            </a:r>
            <a:r>
              <a:rPr sz="850" spc="25" dirty="0">
                <a:latin typeface="Microsoft Sans Serif"/>
                <a:cs typeface="Microsoft Sans Serif"/>
              </a:rPr>
              <a:t>instrucciones </a:t>
            </a:r>
            <a:r>
              <a:rPr sz="850" spc="30" dirty="0">
                <a:latin typeface="Microsoft Sans Serif"/>
                <a:cs typeface="Microsoft Sans Serif"/>
              </a:rPr>
              <a:t>para </a:t>
            </a:r>
            <a:r>
              <a:rPr sz="850" spc="15" dirty="0">
                <a:latin typeface="Microsoft Sans Serif"/>
                <a:cs typeface="Microsoft Sans Serif"/>
              </a:rPr>
              <a:t>el </a:t>
            </a:r>
            <a:r>
              <a:rPr sz="850" spc="2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dispositivo</a:t>
            </a:r>
            <a:r>
              <a:rPr sz="850" spc="-1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campo.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116839">
              <a:lnSpc>
                <a:spcPct val="125000"/>
              </a:lnSpc>
            </a:pPr>
            <a:r>
              <a:rPr sz="950" spc="30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supervisión,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por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ejemplo,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puede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iniciar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5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comunicación </a:t>
            </a:r>
            <a:r>
              <a:rPr sz="950" spc="-2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enviando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35" dirty="0">
                <a:latin typeface="Microsoft Sans Serif"/>
                <a:cs typeface="Microsoft Sans Serif"/>
              </a:rPr>
              <a:t>paquete </a:t>
            </a:r>
            <a:r>
              <a:rPr sz="950" spc="40" dirty="0">
                <a:latin typeface="Microsoft Sans Serif"/>
                <a:cs typeface="Microsoft Sans Serif"/>
              </a:rPr>
              <a:t>que </a:t>
            </a:r>
            <a:r>
              <a:rPr sz="950" spc="20" dirty="0">
                <a:latin typeface="Microsoft Sans Serif"/>
                <a:cs typeface="Microsoft Sans Serif"/>
              </a:rPr>
              <a:t>solicita </a:t>
            </a:r>
            <a:r>
              <a:rPr sz="950" spc="40" dirty="0">
                <a:latin typeface="Microsoft Sans Serif"/>
                <a:cs typeface="Microsoft Sans Serif"/>
              </a:rPr>
              <a:t>información como </a:t>
            </a:r>
            <a:r>
              <a:rPr sz="950" spc="15" dirty="0">
                <a:latin typeface="Microsoft Sans Serif"/>
                <a:cs typeface="Microsoft Sans Serif"/>
              </a:rPr>
              <a:t>el </a:t>
            </a:r>
            <a:r>
              <a:rPr sz="950" spc="25" dirty="0"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latin typeface="Microsoft Sans Serif"/>
                <a:cs typeface="Microsoft Sans Serif"/>
              </a:rPr>
              <a:t>de </a:t>
            </a:r>
            <a:r>
              <a:rPr sz="950" spc="55" dirty="0">
                <a:latin typeface="Microsoft Sans Serif"/>
                <a:cs typeface="Microsoft Sans Serif"/>
              </a:rPr>
              <a:t>un </a:t>
            </a:r>
            <a:r>
              <a:rPr sz="950" spc="6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dispositivo de </a:t>
            </a:r>
            <a:r>
              <a:rPr sz="950" spc="35" dirty="0">
                <a:latin typeface="Microsoft Sans Serif"/>
                <a:cs typeface="Microsoft Sans Serif"/>
              </a:rPr>
              <a:t>campo </a:t>
            </a:r>
            <a:r>
              <a:rPr sz="950" spc="15" dirty="0">
                <a:latin typeface="Microsoft Sans Serif"/>
                <a:cs typeface="Microsoft Sans Serif"/>
              </a:rPr>
              <a:t>específico. </a:t>
            </a:r>
            <a:r>
              <a:rPr sz="950" spc="-40" dirty="0">
                <a:latin typeface="Microsoft Sans Serif"/>
                <a:cs typeface="Microsoft Sans Serif"/>
              </a:rPr>
              <a:t>El </a:t>
            </a:r>
            <a:r>
              <a:rPr sz="950" spc="30" dirty="0">
                <a:latin typeface="Microsoft Sans Serif"/>
                <a:cs typeface="Microsoft Sans Serif"/>
              </a:rPr>
              <a:t>dispositivo de </a:t>
            </a:r>
            <a:r>
              <a:rPr sz="950" spc="35" dirty="0">
                <a:latin typeface="Microsoft Sans Serif"/>
                <a:cs typeface="Microsoft Sans Serif"/>
              </a:rPr>
              <a:t>campo respondería </a:t>
            </a:r>
            <a:r>
              <a:rPr sz="950" spc="40" dirty="0">
                <a:latin typeface="Microsoft Sans Serif"/>
                <a:cs typeface="Microsoft Sans Serif"/>
              </a:rPr>
              <a:t> </a:t>
            </a:r>
            <a:r>
              <a:rPr sz="950" spc="30" dirty="0">
                <a:latin typeface="Microsoft Sans Serif"/>
                <a:cs typeface="Microsoft Sans Serif"/>
              </a:rPr>
              <a:t>enviando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55" dirty="0">
                <a:latin typeface="Microsoft Sans Serif"/>
                <a:cs typeface="Microsoft Sans Serif"/>
              </a:rPr>
              <a:t>un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35" dirty="0">
                <a:latin typeface="Microsoft Sans Serif"/>
                <a:cs typeface="Microsoft Sans Serif"/>
              </a:rPr>
              <a:t>paquete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5" dirty="0">
                <a:latin typeface="Microsoft Sans Serif"/>
                <a:cs typeface="Microsoft Sans Serif"/>
              </a:rPr>
              <a:t>con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15" dirty="0">
                <a:latin typeface="Microsoft Sans Serif"/>
                <a:cs typeface="Microsoft Sans Serif"/>
              </a:rPr>
              <a:t>la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40" dirty="0">
                <a:latin typeface="Microsoft Sans Serif"/>
                <a:cs typeface="Microsoft Sans Serif"/>
              </a:rPr>
              <a:t>información</a:t>
            </a:r>
            <a:r>
              <a:rPr sz="950" spc="-10" dirty="0">
                <a:latin typeface="Microsoft Sans Serif"/>
                <a:cs typeface="Microsoft Sans Serif"/>
              </a:rPr>
              <a:t> </a:t>
            </a:r>
            <a:r>
              <a:rPr sz="950" spc="20" dirty="0">
                <a:latin typeface="Microsoft Sans Serif"/>
                <a:cs typeface="Microsoft Sans Serif"/>
              </a:rPr>
              <a:t>solicitada.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6057901"/>
            <a:ext cx="4267200" cy="24098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5" y="504825"/>
            <a:ext cx="198247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-20" dirty="0">
                <a:latin typeface="Microsoft Sans Serif"/>
                <a:cs typeface="Microsoft Sans Serif"/>
              </a:rPr>
              <a:t>Redes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spc="55" dirty="0">
                <a:latin typeface="Microsoft Sans Serif"/>
                <a:cs typeface="Microsoft Sans Serif"/>
              </a:rPr>
              <a:t>de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spc="40" dirty="0">
                <a:latin typeface="Microsoft Sans Serif"/>
                <a:cs typeface="Microsoft Sans Serif"/>
              </a:rPr>
              <a:t>área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spc="30" dirty="0">
                <a:latin typeface="Microsoft Sans Serif"/>
                <a:cs typeface="Microsoft Sans Serif"/>
              </a:rPr>
              <a:t>local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4826" y="1936750"/>
            <a:ext cx="1704339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-5" dirty="0">
                <a:latin typeface="Arial"/>
                <a:cs typeface="Arial"/>
              </a:rPr>
              <a:t>Red</a:t>
            </a:r>
            <a:r>
              <a:rPr sz="1150" b="1" spc="-45" dirty="0">
                <a:latin typeface="Arial"/>
                <a:cs typeface="Arial"/>
              </a:rPr>
              <a:t> </a:t>
            </a:r>
            <a:r>
              <a:rPr sz="1150" b="1" spc="30" dirty="0">
                <a:latin typeface="Arial"/>
                <a:cs typeface="Arial"/>
              </a:rPr>
              <a:t>de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55" dirty="0">
                <a:latin typeface="Arial"/>
                <a:cs typeface="Arial"/>
              </a:rPr>
              <a:t>área</a:t>
            </a:r>
            <a:r>
              <a:rPr sz="1150" b="1" spc="-45" dirty="0">
                <a:latin typeface="Arial"/>
                <a:cs typeface="Arial"/>
              </a:rPr>
              <a:t> </a:t>
            </a:r>
            <a:r>
              <a:rPr sz="1150" b="1" spc="15" dirty="0">
                <a:latin typeface="Arial"/>
                <a:cs typeface="Arial"/>
              </a:rPr>
              <a:t>local</a:t>
            </a:r>
            <a:r>
              <a:rPr sz="1150" b="1" spc="-40" dirty="0">
                <a:latin typeface="Arial"/>
                <a:cs typeface="Arial"/>
              </a:rPr>
              <a:t> </a:t>
            </a:r>
            <a:r>
              <a:rPr sz="1150" b="1" spc="5" dirty="0">
                <a:latin typeface="Arial"/>
                <a:cs typeface="Arial"/>
              </a:rPr>
              <a:t>(LAN)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1921828"/>
            <a:ext cx="4327525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900"/>
              </a:lnSpc>
              <a:spcBef>
                <a:spcPts val="100"/>
              </a:spcBef>
            </a:pPr>
            <a:r>
              <a:rPr sz="850" spc="-25" dirty="0">
                <a:latin typeface="Microsoft Sans Serif"/>
                <a:cs typeface="Microsoft Sans Serif"/>
              </a:rPr>
              <a:t>En </a:t>
            </a:r>
            <a:r>
              <a:rPr sz="850" spc="25" dirty="0">
                <a:latin typeface="Microsoft Sans Serif"/>
                <a:cs typeface="Microsoft Sans Serif"/>
              </a:rPr>
              <a:t>cualquier </a:t>
            </a:r>
            <a:r>
              <a:rPr sz="850" spc="20" dirty="0">
                <a:latin typeface="Microsoft Sans Serif"/>
                <a:cs typeface="Microsoft Sans Serif"/>
              </a:rPr>
              <a:t>sistema </a:t>
            </a:r>
            <a:r>
              <a:rPr sz="850" spc="30" dirty="0">
                <a:latin typeface="Microsoft Sans Serif"/>
                <a:cs typeface="Microsoft Sans Serif"/>
              </a:rPr>
              <a:t>complejo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45" dirty="0">
                <a:latin typeface="Microsoft Sans Serif"/>
                <a:cs typeface="Microsoft Sans Serif"/>
              </a:rPr>
              <a:t>monitoreo </a:t>
            </a:r>
            <a:r>
              <a:rPr sz="850" spc="25" dirty="0">
                <a:latin typeface="Microsoft Sans Serif"/>
                <a:cs typeface="Microsoft Sans Serif"/>
              </a:rPr>
              <a:t>de energía, </a:t>
            </a:r>
            <a:r>
              <a:rPr sz="850" spc="10" dirty="0">
                <a:latin typeface="Microsoft Sans Serif"/>
                <a:cs typeface="Microsoft Sans Serif"/>
              </a:rPr>
              <a:t>la </a:t>
            </a:r>
            <a:r>
              <a:rPr sz="850" spc="15" dirty="0">
                <a:latin typeface="Microsoft Sans Serif"/>
                <a:cs typeface="Microsoft Sans Serif"/>
              </a:rPr>
              <a:t>necesidad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40" dirty="0">
                <a:latin typeface="Microsoft Sans Serif"/>
                <a:cs typeface="Microsoft Sans Serif"/>
              </a:rPr>
              <a:t>flujo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información rápido </a:t>
            </a:r>
            <a:r>
              <a:rPr sz="850" spc="-10" dirty="0">
                <a:latin typeface="Microsoft Sans Serif"/>
                <a:cs typeface="Microsoft Sans Serif"/>
              </a:rPr>
              <a:t>es </a:t>
            </a:r>
            <a:r>
              <a:rPr sz="850" spc="35" dirty="0">
                <a:latin typeface="Microsoft Sans Serif"/>
                <a:cs typeface="Microsoft Sans Serif"/>
              </a:rPr>
              <a:t>fundamental. </a:t>
            </a:r>
            <a:r>
              <a:rPr sz="850" spc="-15" dirty="0">
                <a:latin typeface="Microsoft Sans Serif"/>
                <a:cs typeface="Microsoft Sans Serif"/>
              </a:rPr>
              <a:t>Las </a:t>
            </a:r>
            <a:r>
              <a:rPr sz="850" spc="20" dirty="0">
                <a:latin typeface="Microsoft Sans Serif"/>
                <a:cs typeface="Microsoft Sans Serif"/>
              </a:rPr>
              <a:t>condiciones </a:t>
            </a:r>
            <a:r>
              <a:rPr sz="850" spc="25" dirty="0">
                <a:latin typeface="Microsoft Sans Serif"/>
                <a:cs typeface="Microsoft Sans Serif"/>
              </a:rPr>
              <a:t>en cualquier </a:t>
            </a:r>
            <a:r>
              <a:rPr sz="850" spc="50" dirty="0">
                <a:latin typeface="Microsoft Sans Serif"/>
                <a:cs typeface="Microsoft Sans Serif"/>
              </a:rPr>
              <a:t>punto </a:t>
            </a:r>
            <a:r>
              <a:rPr sz="850" spc="25" dirty="0">
                <a:latin typeface="Microsoft Sans Serif"/>
                <a:cs typeface="Microsoft Sans Serif"/>
              </a:rPr>
              <a:t>del </a:t>
            </a:r>
            <a:r>
              <a:rPr sz="850" spc="20" dirty="0"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pueden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afectar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todo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el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distribución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energía.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-10" dirty="0">
                <a:latin typeface="Microsoft Sans Serif"/>
                <a:cs typeface="Microsoft Sans Serif"/>
              </a:rPr>
              <a:t>Esta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15" dirty="0">
                <a:latin typeface="Microsoft Sans Serif"/>
                <a:cs typeface="Microsoft Sans Serif"/>
              </a:rPr>
              <a:t>necesidad</a:t>
            </a:r>
            <a:r>
              <a:rPr sz="850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40" dirty="0">
                <a:latin typeface="Microsoft Sans Serif"/>
                <a:cs typeface="Microsoft Sans Serif"/>
              </a:rPr>
              <a:t>flujo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-21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información </a:t>
            </a:r>
            <a:r>
              <a:rPr sz="850" dirty="0">
                <a:latin typeface="Microsoft Sans Serif"/>
                <a:cs typeface="Microsoft Sans Serif"/>
              </a:rPr>
              <a:t>a </a:t>
            </a:r>
            <a:r>
              <a:rPr sz="850" spc="45" dirty="0">
                <a:latin typeface="Microsoft Sans Serif"/>
                <a:cs typeface="Microsoft Sans Serif"/>
              </a:rPr>
              <a:t>menudo </a:t>
            </a:r>
            <a:r>
              <a:rPr sz="850" spc="35" dirty="0">
                <a:latin typeface="Microsoft Sans Serif"/>
                <a:cs typeface="Microsoft Sans Serif"/>
              </a:rPr>
              <a:t>requiere que </a:t>
            </a:r>
            <a:r>
              <a:rPr sz="850" spc="15" dirty="0">
                <a:latin typeface="Microsoft Sans Serif"/>
                <a:cs typeface="Microsoft Sans Serif"/>
              </a:rPr>
              <a:t>los </a:t>
            </a:r>
            <a:r>
              <a:rPr sz="850" spc="20" dirty="0"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latin typeface="Microsoft Sans Serif"/>
                <a:cs typeface="Microsoft Sans Serif"/>
              </a:rPr>
              <a:t>inteligentes, </a:t>
            </a:r>
            <a:r>
              <a:rPr sz="850" spc="35" dirty="0">
                <a:latin typeface="Microsoft Sans Serif"/>
                <a:cs typeface="Microsoft Sans Serif"/>
              </a:rPr>
              <a:t>como </a:t>
            </a:r>
            <a:r>
              <a:rPr sz="850" dirty="0">
                <a:latin typeface="Microsoft Sans Serif"/>
                <a:cs typeface="Microsoft Sans Serif"/>
              </a:rPr>
              <a:t>las </a:t>
            </a:r>
            <a:r>
              <a:rPr sz="850" spc="-65" dirty="0">
                <a:latin typeface="Microsoft Sans Serif"/>
                <a:cs typeface="Microsoft Sans Serif"/>
              </a:rPr>
              <a:t>PC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30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supervisión, estén </a:t>
            </a:r>
            <a:r>
              <a:rPr sz="850" spc="25" dirty="0">
                <a:latin typeface="Microsoft Sans Serif"/>
                <a:cs typeface="Microsoft Sans Serif"/>
              </a:rPr>
              <a:t>interconectados </a:t>
            </a:r>
            <a:r>
              <a:rPr sz="850" spc="50" dirty="0">
                <a:latin typeface="Microsoft Sans Serif"/>
                <a:cs typeface="Microsoft Sans Serif"/>
              </a:rPr>
              <a:t>por </a:t>
            </a:r>
            <a:r>
              <a:rPr sz="850" spc="35" dirty="0">
                <a:latin typeface="Microsoft Sans Serif"/>
                <a:cs typeface="Microsoft Sans Serif"/>
              </a:rPr>
              <a:t>una </a:t>
            </a:r>
            <a:r>
              <a:rPr sz="850" spc="40" dirty="0">
                <a:latin typeface="Microsoft Sans Serif"/>
                <a:cs typeface="Microsoft Sans Serif"/>
              </a:rPr>
              <a:t>red </a:t>
            </a:r>
            <a:r>
              <a:rPr sz="850" spc="25" dirty="0">
                <a:latin typeface="Microsoft Sans Serif"/>
                <a:cs typeface="Microsoft Sans Serif"/>
              </a:rPr>
              <a:t>de </a:t>
            </a:r>
            <a:r>
              <a:rPr sz="850" spc="20" dirty="0">
                <a:latin typeface="Microsoft Sans Serif"/>
                <a:cs typeface="Microsoft Sans Serif"/>
              </a:rPr>
              <a:t>área </a:t>
            </a:r>
            <a:r>
              <a:rPr sz="850" spc="15" dirty="0">
                <a:latin typeface="Microsoft Sans Serif"/>
                <a:cs typeface="Microsoft Sans Serif"/>
              </a:rPr>
              <a:t>local </a:t>
            </a:r>
            <a:r>
              <a:rPr sz="850" spc="-15" dirty="0">
                <a:latin typeface="Microsoft Sans Serif"/>
                <a:cs typeface="Microsoft Sans Serif"/>
              </a:rPr>
              <a:t>(LAN). </a:t>
            </a:r>
            <a:r>
              <a:rPr sz="850" spc="20" dirty="0">
                <a:latin typeface="Microsoft Sans Serif"/>
                <a:cs typeface="Microsoft Sans Serif"/>
              </a:rPr>
              <a:t>Una </a:t>
            </a:r>
            <a:r>
              <a:rPr sz="850" spc="-10" dirty="0">
                <a:latin typeface="Microsoft Sans Serif"/>
                <a:cs typeface="Microsoft Sans Serif"/>
              </a:rPr>
              <a:t>LAN es </a:t>
            </a:r>
            <a:r>
              <a:rPr sz="850" spc="50" dirty="0">
                <a:latin typeface="Microsoft Sans Serif"/>
                <a:cs typeface="Microsoft Sans Serif"/>
              </a:rPr>
              <a:t>un </a:t>
            </a:r>
            <a:r>
              <a:rPr sz="850" spc="5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sistema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de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comunicación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diseñado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para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uso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5" dirty="0">
                <a:latin typeface="Microsoft Sans Serif"/>
                <a:cs typeface="Microsoft Sans Serif"/>
              </a:rPr>
              <a:t>privado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5" dirty="0">
                <a:latin typeface="Microsoft Sans Serif"/>
                <a:cs typeface="Microsoft Sans Serif"/>
              </a:rPr>
              <a:t>en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50" dirty="0">
                <a:latin typeface="Microsoft Sans Serif"/>
                <a:cs typeface="Microsoft Sans Serif"/>
              </a:rPr>
              <a:t>un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20" dirty="0">
                <a:latin typeface="Microsoft Sans Serif"/>
                <a:cs typeface="Microsoft Sans Serif"/>
              </a:rPr>
              <a:t>área</a:t>
            </a:r>
            <a:r>
              <a:rPr sz="850" spc="-5" dirty="0">
                <a:latin typeface="Microsoft Sans Serif"/>
                <a:cs typeface="Microsoft Sans Serif"/>
              </a:rPr>
              <a:t> </a:t>
            </a:r>
            <a:r>
              <a:rPr sz="850" spc="30" dirty="0">
                <a:latin typeface="Microsoft Sans Serif"/>
                <a:cs typeface="Microsoft Sans Serif"/>
              </a:rPr>
              <a:t>limitada.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6" y="3377247"/>
            <a:ext cx="4350385" cy="167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4145">
              <a:lnSpc>
                <a:spcPct val="135400"/>
              </a:lnSpc>
              <a:spcBef>
                <a:spcPts val="100"/>
              </a:spcBef>
            </a:pPr>
            <a:r>
              <a:rPr sz="900" spc="30" dirty="0">
                <a:latin typeface="Microsoft Sans Serif"/>
                <a:cs typeface="Microsoft Sans Serif"/>
              </a:rPr>
              <a:t>Un </a:t>
            </a:r>
            <a:r>
              <a:rPr sz="900" spc="45" dirty="0">
                <a:latin typeface="Microsoft Sans Serif"/>
                <a:cs typeface="Microsoft Sans Serif"/>
              </a:rPr>
              <a:t>nodo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5" dirty="0">
                <a:latin typeface="Microsoft Sans Serif"/>
                <a:cs typeface="Microsoft Sans Serif"/>
              </a:rPr>
              <a:t>dispositivo </a:t>
            </a:r>
            <a:r>
              <a:rPr sz="900" spc="15" dirty="0">
                <a:latin typeface="Microsoft Sans Serif"/>
                <a:cs typeface="Microsoft Sans Serif"/>
              </a:rPr>
              <a:t>activo, </a:t>
            </a:r>
            <a:r>
              <a:rPr sz="900" spc="40" dirty="0">
                <a:latin typeface="Microsoft Sans Serif"/>
                <a:cs typeface="Microsoft Sans Serif"/>
              </a:rPr>
              <a:t>como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computadora o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30" dirty="0">
                <a:latin typeface="Microsoft Sans Serif"/>
                <a:cs typeface="Microsoft Sans Serif"/>
              </a:rPr>
              <a:t>impresora, </a:t>
            </a:r>
            <a:r>
              <a:rPr sz="900" spc="3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conectado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red.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LAN se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organizar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nodos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en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5" dirty="0">
                <a:latin typeface="Microsoft Sans Serif"/>
                <a:cs typeface="Microsoft Sans Serif"/>
              </a:rPr>
              <a:t>un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bus,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estrella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o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combinación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bus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5" dirty="0">
                <a:latin typeface="Microsoft Sans Serif"/>
                <a:cs typeface="Microsoft Sans Serif"/>
              </a:rPr>
              <a:t>y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estrella.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30" dirty="0">
                <a:latin typeface="Microsoft Sans Serif"/>
                <a:cs typeface="Microsoft Sans Serif"/>
              </a:rPr>
              <a:t>Un </a:t>
            </a:r>
            <a:r>
              <a:rPr sz="900" spc="35" dirty="0">
                <a:latin typeface="Microsoft Sans Serif"/>
                <a:cs typeface="Microsoft Sans Serif"/>
              </a:rPr>
              <a:t>ejemplo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-10" dirty="0">
                <a:latin typeface="Microsoft Sans Serif"/>
                <a:cs typeface="Microsoft Sans Serif"/>
              </a:rPr>
              <a:t>LAN </a:t>
            </a:r>
            <a:r>
              <a:rPr sz="900" spc="40" dirty="0">
                <a:latin typeface="Microsoft Sans Serif"/>
                <a:cs typeface="Microsoft Sans Serif"/>
              </a:rPr>
              <a:t>ampliamente </a:t>
            </a:r>
            <a:r>
              <a:rPr sz="900" spc="25" dirty="0">
                <a:latin typeface="Microsoft Sans Serif"/>
                <a:cs typeface="Microsoft Sans Serif"/>
              </a:rPr>
              <a:t>utilizada </a:t>
            </a:r>
            <a:r>
              <a:rPr sz="900" spc="-10" dirty="0">
                <a:latin typeface="Microsoft Sans Serif"/>
                <a:cs typeface="Microsoft Sans Serif"/>
              </a:rPr>
              <a:t>es </a:t>
            </a:r>
            <a:r>
              <a:rPr sz="900" spc="25" dirty="0">
                <a:latin typeface="Microsoft Sans Serif"/>
                <a:cs typeface="Microsoft Sans Serif"/>
              </a:rPr>
              <a:t>Ethernet. </a:t>
            </a:r>
            <a:r>
              <a:rPr sz="900" spc="30" dirty="0">
                <a:latin typeface="Microsoft Sans Serif"/>
                <a:cs typeface="Microsoft Sans Serif"/>
              </a:rPr>
              <a:t>Ethernet </a:t>
            </a:r>
            <a:r>
              <a:rPr sz="900" spc="25" dirty="0">
                <a:latin typeface="Microsoft Sans Serif"/>
                <a:cs typeface="Microsoft Sans Serif"/>
              </a:rPr>
              <a:t>utiliza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 topología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25" dirty="0">
                <a:latin typeface="Microsoft Sans Serif"/>
                <a:cs typeface="Microsoft Sans Serif"/>
              </a:rPr>
              <a:t>bus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55" dirty="0">
                <a:latin typeface="Microsoft Sans Serif"/>
                <a:cs typeface="Microsoft Sans Serif"/>
              </a:rPr>
              <a:t>un </a:t>
            </a:r>
            <a:r>
              <a:rPr sz="900" spc="20" dirty="0">
                <a:latin typeface="Microsoft Sans Serif"/>
                <a:cs typeface="Microsoft Sans Serif"/>
              </a:rPr>
              <a:t>sistema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spc="40" dirty="0">
                <a:latin typeface="Microsoft Sans Serif"/>
                <a:cs typeface="Microsoft Sans Serif"/>
              </a:rPr>
              <a:t>control </a:t>
            </a:r>
            <a:r>
              <a:rPr sz="900" spc="30" dirty="0">
                <a:latin typeface="Microsoft Sans Serif"/>
                <a:cs typeface="Microsoft Sans Serif"/>
              </a:rPr>
              <a:t>de </a:t>
            </a:r>
            <a:r>
              <a:rPr sz="900" dirty="0">
                <a:latin typeface="Microsoft Sans Serif"/>
                <a:cs typeface="Microsoft Sans Serif"/>
              </a:rPr>
              <a:t>acceso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45" dirty="0">
                <a:latin typeface="Microsoft Sans Serif"/>
                <a:cs typeface="Microsoft Sans Serif"/>
              </a:rPr>
              <a:t>permite </a:t>
            </a:r>
            <a:r>
              <a:rPr sz="900" spc="35" dirty="0">
                <a:latin typeface="Microsoft Sans Serif"/>
                <a:cs typeface="Microsoft Sans Serif"/>
              </a:rPr>
              <a:t>que </a:t>
            </a:r>
            <a:r>
              <a:rPr sz="900" spc="15" dirty="0">
                <a:latin typeface="Microsoft Sans Serif"/>
                <a:cs typeface="Microsoft Sans Serif"/>
              </a:rPr>
              <a:t>los </a:t>
            </a:r>
            <a:r>
              <a:rPr sz="900" spc="2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dispositivos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inicien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la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comunicación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solo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si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no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hay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una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señal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portadora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presente.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En </a:t>
            </a:r>
            <a:r>
              <a:rPr sz="900" spc="25" dirty="0">
                <a:latin typeface="Microsoft Sans Serif"/>
                <a:cs typeface="Microsoft Sans Serif"/>
              </a:rPr>
              <a:t>comparación, </a:t>
            </a:r>
            <a:r>
              <a:rPr sz="900" dirty="0">
                <a:latin typeface="Microsoft Sans Serif"/>
                <a:cs typeface="Microsoft Sans Serif"/>
              </a:rPr>
              <a:t>las </a:t>
            </a:r>
            <a:r>
              <a:rPr sz="900" spc="20" dirty="0">
                <a:latin typeface="Microsoft Sans Serif"/>
                <a:cs typeface="Microsoft Sans Serif"/>
              </a:rPr>
              <a:t>redes </a:t>
            </a:r>
            <a:r>
              <a:rPr sz="900" spc="15" dirty="0">
                <a:latin typeface="Microsoft Sans Serif"/>
                <a:cs typeface="Microsoft Sans Serif"/>
              </a:rPr>
              <a:t>Token </a:t>
            </a:r>
            <a:r>
              <a:rPr sz="900" spc="10" dirty="0">
                <a:latin typeface="Microsoft Sans Serif"/>
                <a:cs typeface="Microsoft Sans Serif"/>
              </a:rPr>
              <a:t>Ring </a:t>
            </a:r>
            <a:r>
              <a:rPr sz="900" spc="30" dirty="0">
                <a:latin typeface="Microsoft Sans Serif"/>
                <a:cs typeface="Microsoft Sans Serif"/>
              </a:rPr>
              <a:t>utilizan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topología </a:t>
            </a:r>
            <a:r>
              <a:rPr sz="900" spc="30" dirty="0">
                <a:latin typeface="Microsoft Sans Serif"/>
                <a:cs typeface="Microsoft Sans Serif"/>
              </a:rPr>
              <a:t>de anillo </a:t>
            </a:r>
            <a:r>
              <a:rPr sz="900" spc="5" dirty="0">
                <a:latin typeface="Microsoft Sans Serif"/>
                <a:cs typeface="Microsoft Sans Serif"/>
              </a:rPr>
              <a:t>y </a:t>
            </a:r>
            <a:r>
              <a:rPr sz="900" spc="35" dirty="0">
                <a:latin typeface="Microsoft Sans Serif"/>
                <a:cs typeface="Microsoft Sans Serif"/>
              </a:rPr>
              <a:t>una 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15" dirty="0">
                <a:latin typeface="Microsoft Sans Serif"/>
                <a:cs typeface="Microsoft Sans Serif"/>
              </a:rPr>
              <a:t>señal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llamada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0" dirty="0">
                <a:latin typeface="Microsoft Sans Serif"/>
                <a:cs typeface="Microsoft Sans Serif"/>
              </a:rPr>
              <a:t>token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0" dirty="0">
                <a:latin typeface="Microsoft Sans Serif"/>
                <a:cs typeface="Microsoft Sans Serif"/>
              </a:rPr>
              <a:t>para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45" dirty="0">
                <a:latin typeface="Microsoft Sans Serif"/>
                <a:cs typeface="Microsoft Sans Serif"/>
              </a:rPr>
              <a:t>determinar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qué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5" dirty="0">
                <a:latin typeface="Microsoft Sans Serif"/>
                <a:cs typeface="Microsoft Sans Serif"/>
              </a:rPr>
              <a:t>dispositivo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35" dirty="0">
                <a:latin typeface="Microsoft Sans Serif"/>
                <a:cs typeface="Microsoft Sans Serif"/>
              </a:rPr>
              <a:t>puede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spc="20" dirty="0">
                <a:latin typeface="Microsoft Sans Serif"/>
                <a:cs typeface="Microsoft Sans Serif"/>
              </a:rPr>
              <a:t>comunicarse.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5" dirty="0">
                <a:latin typeface="Microsoft Sans Serif"/>
                <a:cs typeface="Microsoft Sans Serif"/>
              </a:rPr>
              <a:t>44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1762126"/>
            <a:ext cx="2009775" cy="14001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4314825"/>
            <a:ext cx="3438525" cy="8572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9251" y="6334125"/>
            <a:ext cx="4029075" cy="1600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65800" y="517525"/>
            <a:ext cx="13728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5" dirty="0">
                <a:latin typeface="Trebuchet MS"/>
                <a:cs typeface="Trebuchet MS"/>
              </a:rPr>
              <a:t>Convertidor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30" dirty="0">
                <a:latin typeface="Trebuchet MS"/>
                <a:cs typeface="Trebuchet MS"/>
              </a:rPr>
              <a:t>Ethernet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0" y="487680"/>
            <a:ext cx="425958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Ethernet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Siemens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conecta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muchos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campo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ACCESS </a:t>
            </a:r>
            <a:r>
              <a:rPr sz="950" spc="45" dirty="0">
                <a:latin typeface="Tahoma"/>
                <a:cs typeface="Tahoma"/>
              </a:rPr>
              <a:t>en una </a:t>
            </a:r>
            <a:r>
              <a:rPr sz="950" spc="35" dirty="0">
                <a:latin typeface="Tahoma"/>
                <a:cs typeface="Tahoma"/>
              </a:rPr>
              <a:t>instalación </a:t>
            </a:r>
            <a:r>
              <a:rPr sz="950" spc="30" dirty="0">
                <a:latin typeface="Tahoma"/>
                <a:cs typeface="Tahoma"/>
              </a:rPr>
              <a:t>a </a:t>
            </a:r>
            <a:r>
              <a:rPr sz="950" spc="45" dirty="0">
                <a:latin typeface="Tahoma"/>
                <a:cs typeface="Tahoma"/>
              </a:rPr>
              <a:t>una computadora de </a:t>
            </a:r>
            <a:r>
              <a:rPr sz="950" spc="30" dirty="0">
                <a:latin typeface="Tahoma"/>
                <a:cs typeface="Tahoma"/>
              </a:rPr>
              <a:t>supervisión. </a:t>
            </a:r>
            <a:r>
              <a:rPr sz="950" spc="10" dirty="0">
                <a:latin typeface="Tahoma"/>
                <a:cs typeface="Tahoma"/>
              </a:rPr>
              <a:t>El </a:t>
            </a:r>
            <a:r>
              <a:rPr sz="950" spc="1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Ethernet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configurarse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que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componentes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Siemens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ACCESS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puedan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comunicarse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través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Ethernet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Token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Ring.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1" y="3440429"/>
            <a:ext cx="345503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Ethernet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conectar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RS-232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RS-485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directamente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LAN.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6550" y="5577840"/>
            <a:ext cx="436626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sz="1100" spc="10" dirty="0">
                <a:latin typeface="Tahoma"/>
                <a:cs typeface="Tahoma"/>
              </a:rPr>
              <a:t>El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convertidor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también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35" dirty="0">
                <a:latin typeface="Tahoma"/>
                <a:cs typeface="Tahoma"/>
              </a:rPr>
              <a:t>es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35" dirty="0">
                <a:latin typeface="Tahoma"/>
                <a:cs typeface="Tahoma"/>
              </a:rPr>
              <a:t>capaz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de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conectar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hasta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dos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protocolos, </a:t>
            </a:r>
            <a:r>
              <a:rPr sz="1100" spc="-330" dirty="0">
                <a:latin typeface="Tahoma"/>
                <a:cs typeface="Tahoma"/>
              </a:rPr>
              <a:t> </a:t>
            </a:r>
            <a:r>
              <a:rPr sz="1100" spc="65" dirty="0">
                <a:latin typeface="Tahoma"/>
                <a:cs typeface="Tahoma"/>
              </a:rPr>
              <a:t>como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30" dirty="0">
                <a:latin typeface="Tahoma"/>
                <a:cs typeface="Tahoma"/>
              </a:rPr>
              <a:t>SEABus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10" dirty="0">
                <a:latin typeface="Tahoma"/>
                <a:cs typeface="Tahoma"/>
              </a:rPr>
              <a:t>y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75" dirty="0">
                <a:latin typeface="Tahoma"/>
                <a:cs typeface="Tahoma"/>
              </a:rPr>
              <a:t>ModBus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RTU.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45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11" name="object 11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Traducido</a:t>
            </a:r>
            <a:r>
              <a:rPr sz="600" spc="-2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 </a:t>
            </a:r>
            <a:r>
              <a:rPr sz="600" spc="2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del</a:t>
            </a:r>
            <a:r>
              <a:rPr sz="600" spc="-2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 </a:t>
            </a:r>
            <a:r>
              <a:rPr sz="600" spc="2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inglés</a:t>
            </a:r>
            <a:r>
              <a:rPr sz="600" spc="-2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al</a:t>
            </a:r>
            <a:r>
              <a:rPr sz="600" spc="-2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 </a:t>
            </a:r>
            <a:r>
              <a:rPr sz="600" spc="2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español</a:t>
            </a:r>
            <a:r>
              <a:rPr sz="600" spc="-25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 - </a:t>
            </a:r>
            <a:r>
              <a:rPr sz="600" spc="20" dirty="0">
                <a:solidFill>
                  <a:srgbClr val="0E2B46"/>
                </a:solidFill>
                <a:latin typeface="Tahoma"/>
                <a:cs typeface="Tahoma"/>
                <a:hlinkClick r:id="rId6"/>
              </a:rPr>
              <a:t>www.onlinedoctranslator.com</a:t>
            </a:r>
            <a:endParaRPr sz="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4819651"/>
            <a:ext cx="3543300" cy="28860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6" y="504825"/>
            <a:ext cx="206819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75" dirty="0">
                <a:latin typeface="Tahoma"/>
                <a:cs typeface="Tahoma"/>
              </a:rPr>
              <a:t>Comunicación</a:t>
            </a:r>
            <a:r>
              <a:rPr sz="1700" spc="-114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serial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1923414"/>
            <a:ext cx="419544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700"/>
              </a:lnSpc>
              <a:spcBef>
                <a:spcPts val="100"/>
              </a:spcBef>
            </a:pPr>
            <a:r>
              <a:rPr sz="850" dirty="0">
                <a:latin typeface="Tahoma"/>
                <a:cs typeface="Tahoma"/>
              </a:rPr>
              <a:t>RS-232 </a:t>
            </a:r>
            <a:r>
              <a:rPr sz="850" spc="10" dirty="0">
                <a:latin typeface="Tahoma"/>
                <a:cs typeface="Tahoma"/>
              </a:rPr>
              <a:t>y </a:t>
            </a:r>
            <a:r>
              <a:rPr sz="850" dirty="0">
                <a:latin typeface="Tahoma"/>
                <a:cs typeface="Tahoma"/>
              </a:rPr>
              <a:t>RS-485 </a:t>
            </a:r>
            <a:r>
              <a:rPr sz="850" spc="40" dirty="0">
                <a:latin typeface="Tahoma"/>
                <a:cs typeface="Tahoma"/>
              </a:rPr>
              <a:t>son </a:t>
            </a:r>
            <a:r>
              <a:rPr sz="850" spc="30" dirty="0">
                <a:latin typeface="Tahoma"/>
                <a:cs typeface="Tahoma"/>
              </a:rPr>
              <a:t>especificaciones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30" dirty="0">
                <a:latin typeface="Tahoma"/>
                <a:cs typeface="Tahoma"/>
              </a:rPr>
              <a:t>Asociación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0" dirty="0">
                <a:latin typeface="Tahoma"/>
                <a:cs typeface="Tahoma"/>
              </a:rPr>
              <a:t>Industrias </a:t>
            </a:r>
            <a:r>
              <a:rPr sz="850" spc="25" dirty="0">
                <a:latin typeface="Tahoma"/>
                <a:cs typeface="Tahoma"/>
              </a:rPr>
              <a:t>Electrónicas </a:t>
            </a:r>
            <a:r>
              <a:rPr sz="850" spc="30" dirty="0">
                <a:latin typeface="Tahoma"/>
                <a:cs typeface="Tahoma"/>
              </a:rPr>
              <a:t> </a:t>
            </a:r>
            <a:r>
              <a:rPr sz="850" spc="-30" dirty="0">
                <a:latin typeface="Tahoma"/>
                <a:cs typeface="Tahoma"/>
              </a:rPr>
              <a:t>(EIA) </a:t>
            </a:r>
            <a:r>
              <a:rPr sz="850" spc="45" dirty="0">
                <a:latin typeface="Tahoma"/>
                <a:cs typeface="Tahoma"/>
              </a:rPr>
              <a:t>comúnmente </a:t>
            </a:r>
            <a:r>
              <a:rPr sz="850" spc="30" dirty="0">
                <a:latin typeface="Tahoma"/>
                <a:cs typeface="Tahoma"/>
              </a:rPr>
              <a:t>utilizadas </a:t>
            </a:r>
            <a:r>
              <a:rPr sz="850" spc="35" dirty="0">
                <a:latin typeface="Tahoma"/>
                <a:cs typeface="Tahoma"/>
              </a:rPr>
              <a:t>para </a:t>
            </a: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35" dirty="0">
                <a:latin typeface="Tahoma"/>
                <a:cs typeface="Tahoma"/>
              </a:rPr>
              <a:t>comunicación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5" dirty="0">
                <a:latin typeface="Tahoma"/>
                <a:cs typeface="Tahoma"/>
              </a:rPr>
              <a:t>datos </a:t>
            </a:r>
            <a:r>
              <a:rPr sz="850" spc="40" dirty="0">
                <a:latin typeface="Tahoma"/>
                <a:cs typeface="Tahoma"/>
              </a:rPr>
              <a:t>en </a:t>
            </a:r>
            <a:r>
              <a:rPr sz="850" spc="20" dirty="0">
                <a:latin typeface="Tahoma"/>
                <a:cs typeface="Tahoma"/>
              </a:rPr>
              <a:t>serie. </a:t>
            </a:r>
            <a:r>
              <a:rPr sz="850" spc="30" dirty="0">
                <a:latin typeface="Tahoma"/>
                <a:cs typeface="Tahoma"/>
              </a:rPr>
              <a:t>Los </a:t>
            </a:r>
            <a:r>
              <a:rPr sz="850" spc="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dispositivos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Siemens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ACCESS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son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compatibles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RS-485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como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estándar.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Algunos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dispositivos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ACCESS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también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son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compatibles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el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estándar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-5" dirty="0">
                <a:latin typeface="Tahoma"/>
                <a:cs typeface="Tahoma"/>
              </a:rPr>
              <a:t>RS-232.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5" y="2851150"/>
            <a:ext cx="5003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latin typeface="Trebuchet MS"/>
                <a:cs typeface="Trebuchet MS"/>
              </a:rPr>
              <a:t>RS-232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5" y="2841704"/>
            <a:ext cx="4320540" cy="1664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799"/>
              </a:lnSpc>
              <a:spcBef>
                <a:spcPts val="100"/>
              </a:spcBef>
            </a:pPr>
            <a:r>
              <a:rPr sz="1050" spc="5" dirty="0">
                <a:latin typeface="Tahoma"/>
                <a:cs typeface="Tahoma"/>
              </a:rPr>
              <a:t>RS-232 </a:t>
            </a:r>
            <a:r>
              <a:rPr sz="1050" spc="35" dirty="0">
                <a:latin typeface="Tahoma"/>
                <a:cs typeface="Tahoma"/>
              </a:rPr>
              <a:t>es </a:t>
            </a:r>
            <a:r>
              <a:rPr sz="1050" spc="60" dirty="0">
                <a:latin typeface="Tahoma"/>
                <a:cs typeface="Tahoma"/>
              </a:rPr>
              <a:t>un </a:t>
            </a:r>
            <a:r>
              <a:rPr sz="1050" spc="50" dirty="0">
                <a:latin typeface="Tahoma"/>
                <a:cs typeface="Tahoma"/>
              </a:rPr>
              <a:t>protocolo de </a:t>
            </a:r>
            <a:r>
              <a:rPr sz="1050" spc="45" dirty="0">
                <a:latin typeface="Tahoma"/>
                <a:cs typeface="Tahoma"/>
              </a:rPr>
              <a:t>comunicación </a:t>
            </a:r>
            <a:r>
              <a:rPr sz="1050" spc="35" dirty="0">
                <a:latin typeface="Tahoma"/>
                <a:cs typeface="Tahoma"/>
              </a:rPr>
              <a:t>serie </a:t>
            </a:r>
            <a:r>
              <a:rPr sz="1050" spc="55" dirty="0">
                <a:latin typeface="Tahoma"/>
                <a:cs typeface="Tahoma"/>
              </a:rPr>
              <a:t>que </a:t>
            </a:r>
            <a:r>
              <a:rPr sz="1050" spc="35" dirty="0">
                <a:latin typeface="Tahoma"/>
                <a:cs typeface="Tahoma"/>
              </a:rPr>
              <a:t>envía </a:t>
            </a:r>
            <a:r>
              <a:rPr sz="1050" spc="10" dirty="0">
                <a:latin typeface="Tahoma"/>
                <a:cs typeface="Tahoma"/>
              </a:rPr>
              <a:t>y </a:t>
            </a:r>
            <a:r>
              <a:rPr sz="1050" spc="40" dirty="0">
                <a:latin typeface="Tahoma"/>
                <a:cs typeface="Tahoma"/>
              </a:rPr>
              <a:t>recibe </a:t>
            </a:r>
            <a:r>
              <a:rPr sz="1050" spc="4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información </a:t>
            </a:r>
            <a:r>
              <a:rPr sz="1050" spc="35" dirty="0">
                <a:latin typeface="Tahoma"/>
                <a:cs typeface="Tahoma"/>
              </a:rPr>
              <a:t>a </a:t>
            </a:r>
            <a:r>
              <a:rPr sz="1050" spc="30" dirty="0">
                <a:latin typeface="Tahoma"/>
                <a:cs typeface="Tahoma"/>
              </a:rPr>
              <a:t>través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60" dirty="0">
                <a:latin typeface="Tahoma"/>
                <a:cs typeface="Tahoma"/>
              </a:rPr>
              <a:t>un </a:t>
            </a:r>
            <a:r>
              <a:rPr sz="1050" spc="35" dirty="0">
                <a:latin typeface="Tahoma"/>
                <a:cs typeface="Tahoma"/>
              </a:rPr>
              <a:t>cable </a:t>
            </a:r>
            <a:r>
              <a:rPr sz="1050" spc="50" dirty="0">
                <a:latin typeface="Tahoma"/>
                <a:cs typeface="Tahoma"/>
              </a:rPr>
              <a:t>de par </a:t>
            </a:r>
            <a:r>
              <a:rPr sz="1050" spc="35" dirty="0">
                <a:latin typeface="Tahoma"/>
                <a:cs typeface="Tahoma"/>
              </a:rPr>
              <a:t>trenzado. </a:t>
            </a:r>
            <a:r>
              <a:rPr sz="1050" spc="10" dirty="0">
                <a:latin typeface="Tahoma"/>
                <a:cs typeface="Tahoma"/>
              </a:rPr>
              <a:t>Es </a:t>
            </a:r>
            <a:r>
              <a:rPr sz="1050" spc="60" dirty="0">
                <a:latin typeface="Tahoma"/>
                <a:cs typeface="Tahoma"/>
              </a:rPr>
              <a:t>común </a:t>
            </a:r>
            <a:r>
              <a:rPr sz="1050" spc="35" dirty="0">
                <a:latin typeface="Tahoma"/>
                <a:cs typeface="Tahoma"/>
              </a:rPr>
              <a:t>ver </a:t>
            </a:r>
            <a:r>
              <a:rPr sz="1050" spc="40" dirty="0">
                <a:latin typeface="Tahoma"/>
                <a:cs typeface="Tahoma"/>
              </a:rPr>
              <a:t> conectores </a:t>
            </a:r>
            <a:r>
              <a:rPr sz="1050" spc="5" dirty="0">
                <a:latin typeface="Tahoma"/>
                <a:cs typeface="Tahoma"/>
              </a:rPr>
              <a:t>RS-232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25" dirty="0">
                <a:latin typeface="Tahoma"/>
                <a:cs typeface="Tahoma"/>
              </a:rPr>
              <a:t>9 </a:t>
            </a:r>
            <a:r>
              <a:rPr sz="1050" spc="10" dirty="0">
                <a:latin typeface="Tahoma"/>
                <a:cs typeface="Tahoma"/>
              </a:rPr>
              <a:t>y </a:t>
            </a:r>
            <a:r>
              <a:rPr sz="1050" spc="25" dirty="0">
                <a:latin typeface="Tahoma"/>
                <a:cs typeface="Tahoma"/>
              </a:rPr>
              <a:t>25 </a:t>
            </a:r>
            <a:r>
              <a:rPr sz="1050" spc="30" dirty="0">
                <a:latin typeface="Tahoma"/>
                <a:cs typeface="Tahoma"/>
              </a:rPr>
              <a:t>pines. </a:t>
            </a:r>
            <a:r>
              <a:rPr sz="1050" spc="10" dirty="0">
                <a:latin typeface="Tahoma"/>
                <a:cs typeface="Tahoma"/>
              </a:rPr>
              <a:t>Es </a:t>
            </a:r>
            <a:r>
              <a:rPr sz="1050" spc="50" dirty="0">
                <a:latin typeface="Tahoma"/>
                <a:cs typeface="Tahoma"/>
              </a:rPr>
              <a:t>importante </a:t>
            </a:r>
            <a:r>
              <a:rPr sz="1050" spc="40" dirty="0">
                <a:latin typeface="Tahoma"/>
                <a:cs typeface="Tahoma"/>
              </a:rPr>
              <a:t>señalar </a:t>
            </a:r>
            <a:r>
              <a:rPr sz="1050" spc="55" dirty="0">
                <a:latin typeface="Tahoma"/>
                <a:cs typeface="Tahoma"/>
              </a:rPr>
              <a:t>que </a:t>
            </a:r>
            <a:r>
              <a:rPr sz="1050" spc="60" dirty="0">
                <a:latin typeface="Tahoma"/>
                <a:cs typeface="Tahoma"/>
              </a:rPr>
              <a:t> </a:t>
            </a:r>
            <a:r>
              <a:rPr sz="1050" spc="55" dirty="0">
                <a:latin typeface="Tahoma"/>
                <a:cs typeface="Tahoma"/>
              </a:rPr>
              <a:t>aunque </a:t>
            </a:r>
            <a:r>
              <a:rPr sz="1050" spc="35" dirty="0">
                <a:latin typeface="Tahoma"/>
                <a:cs typeface="Tahoma"/>
              </a:rPr>
              <a:t>el </a:t>
            </a:r>
            <a:r>
              <a:rPr sz="1050" spc="45" dirty="0">
                <a:latin typeface="Tahoma"/>
                <a:cs typeface="Tahoma"/>
              </a:rPr>
              <a:t>estándar </a:t>
            </a:r>
            <a:r>
              <a:rPr sz="1050" spc="5" dirty="0">
                <a:latin typeface="Tahoma"/>
                <a:cs typeface="Tahoma"/>
              </a:rPr>
              <a:t>RS-232 </a:t>
            </a:r>
            <a:r>
              <a:rPr sz="1050" spc="40" dirty="0">
                <a:latin typeface="Tahoma"/>
                <a:cs typeface="Tahoma"/>
              </a:rPr>
              <a:t>consta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25" dirty="0">
                <a:latin typeface="Tahoma"/>
                <a:cs typeface="Tahoma"/>
              </a:rPr>
              <a:t>25 </a:t>
            </a:r>
            <a:r>
              <a:rPr sz="1050" spc="35" dirty="0">
                <a:latin typeface="Tahoma"/>
                <a:cs typeface="Tahoma"/>
              </a:rPr>
              <a:t>líneas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40" dirty="0">
                <a:latin typeface="Tahoma"/>
                <a:cs typeface="Tahoma"/>
              </a:rPr>
              <a:t>transmisión, </a:t>
            </a:r>
            <a:r>
              <a:rPr sz="1050" spc="4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muchas </a:t>
            </a:r>
            <a:r>
              <a:rPr sz="1050" spc="35" dirty="0">
                <a:latin typeface="Tahoma"/>
                <a:cs typeface="Tahoma"/>
              </a:rPr>
              <a:t>aplicaciones </a:t>
            </a:r>
            <a:r>
              <a:rPr sz="1050" spc="60" dirty="0">
                <a:latin typeface="Tahoma"/>
                <a:cs typeface="Tahoma"/>
              </a:rPr>
              <a:t>no </a:t>
            </a:r>
            <a:r>
              <a:rPr sz="1050" spc="50" dirty="0">
                <a:latin typeface="Tahoma"/>
                <a:cs typeface="Tahoma"/>
              </a:rPr>
              <a:t>requieren </a:t>
            </a:r>
            <a:r>
              <a:rPr sz="1050" spc="45" dirty="0">
                <a:latin typeface="Tahoma"/>
                <a:cs typeface="Tahoma"/>
              </a:rPr>
              <a:t>todas </a:t>
            </a:r>
            <a:r>
              <a:rPr sz="1050" spc="30" dirty="0">
                <a:latin typeface="Tahoma"/>
                <a:cs typeface="Tahoma"/>
              </a:rPr>
              <a:t>las </a:t>
            </a:r>
            <a:r>
              <a:rPr sz="1050" spc="35" dirty="0">
                <a:latin typeface="Tahoma"/>
                <a:cs typeface="Tahoma"/>
              </a:rPr>
              <a:t>líneas </a:t>
            </a:r>
            <a:r>
              <a:rPr sz="1050" spc="40" dirty="0">
                <a:latin typeface="Tahoma"/>
                <a:cs typeface="Tahoma"/>
              </a:rPr>
              <a:t>disponibles. </a:t>
            </a:r>
            <a:r>
              <a:rPr sz="1050" spc="4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Según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el</a:t>
            </a:r>
            <a:r>
              <a:rPr sz="1050" spc="-4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dispositivo,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los</a:t>
            </a:r>
            <a:r>
              <a:rPr sz="1050" spc="-4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fabricantes</a:t>
            </a:r>
            <a:r>
              <a:rPr sz="1050" spc="-4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utilizan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varias</a:t>
            </a:r>
            <a:r>
              <a:rPr sz="1050" spc="-4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combinaciones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-310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las </a:t>
            </a:r>
            <a:r>
              <a:rPr sz="1050" spc="35" dirty="0">
                <a:latin typeface="Tahoma"/>
                <a:cs typeface="Tahoma"/>
              </a:rPr>
              <a:t>líneas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45" dirty="0">
                <a:latin typeface="Tahoma"/>
                <a:cs typeface="Tahoma"/>
              </a:rPr>
              <a:t>transmisión </a:t>
            </a:r>
            <a:r>
              <a:rPr sz="1050" spc="40" dirty="0">
                <a:latin typeface="Tahoma"/>
                <a:cs typeface="Tahoma"/>
              </a:rPr>
              <a:t>disponibles. </a:t>
            </a:r>
            <a:r>
              <a:rPr sz="1050" spc="30" dirty="0">
                <a:latin typeface="Tahoma"/>
                <a:cs typeface="Tahoma"/>
              </a:rPr>
              <a:t>La </a:t>
            </a:r>
            <a:r>
              <a:rPr sz="1050" spc="40" dirty="0">
                <a:latin typeface="Tahoma"/>
                <a:cs typeface="Tahoma"/>
              </a:rPr>
              <a:t>siguiente </a:t>
            </a:r>
            <a:r>
              <a:rPr sz="1050" spc="35" dirty="0">
                <a:latin typeface="Tahoma"/>
                <a:cs typeface="Tahoma"/>
              </a:rPr>
              <a:t>ilustración, </a:t>
            </a:r>
            <a:r>
              <a:rPr sz="1050" spc="60" dirty="0">
                <a:latin typeface="Tahoma"/>
                <a:cs typeface="Tahoma"/>
              </a:rPr>
              <a:t>por </a:t>
            </a:r>
            <a:r>
              <a:rPr sz="1050" spc="65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ejemplo,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muestra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los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requisitos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del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conector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para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el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55" dirty="0">
                <a:latin typeface="Tahoma"/>
                <a:cs typeface="Tahoma"/>
              </a:rPr>
              <a:t>equipo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utilizado </a:t>
            </a:r>
            <a:r>
              <a:rPr sz="1050" spc="-31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en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el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sistema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Siemens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5" dirty="0">
                <a:latin typeface="Tahoma"/>
                <a:cs typeface="Tahoma"/>
              </a:rPr>
              <a:t>ACCESS.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46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2438400"/>
            <a:ext cx="2466975" cy="762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4476751"/>
            <a:ext cx="3819525" cy="10001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69250" y="7019926"/>
            <a:ext cx="4038600" cy="15716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956551" y="487759"/>
            <a:ext cx="4356735" cy="1664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500"/>
              </a:lnSpc>
              <a:spcBef>
                <a:spcPts val="100"/>
              </a:spcBef>
            </a:pPr>
            <a:r>
              <a:rPr sz="1000" spc="5" dirty="0">
                <a:latin typeface="Tahoma"/>
                <a:cs typeface="Tahoma"/>
              </a:rPr>
              <a:t>RS-232 </a:t>
            </a:r>
            <a:r>
              <a:rPr sz="1000" spc="30" dirty="0">
                <a:latin typeface="Tahoma"/>
                <a:cs typeface="Tahoma"/>
              </a:rPr>
              <a:t>utiliza </a:t>
            </a:r>
            <a:r>
              <a:rPr sz="1000" spc="45" dirty="0">
                <a:latin typeface="Tahoma"/>
                <a:cs typeface="Tahoma"/>
              </a:rPr>
              <a:t>lo </a:t>
            </a:r>
            <a:r>
              <a:rPr sz="1000" spc="50" dirty="0">
                <a:latin typeface="Tahoma"/>
                <a:cs typeface="Tahoma"/>
              </a:rPr>
              <a:t>que </a:t>
            </a:r>
            <a:r>
              <a:rPr sz="1000" spc="35" dirty="0">
                <a:latin typeface="Tahoma"/>
                <a:cs typeface="Tahoma"/>
              </a:rPr>
              <a:t>se </a:t>
            </a:r>
            <a:r>
              <a:rPr sz="1000" spc="40" dirty="0">
                <a:latin typeface="Tahoma"/>
                <a:cs typeface="Tahoma"/>
              </a:rPr>
              <a:t>conoce </a:t>
            </a:r>
            <a:r>
              <a:rPr sz="1000" spc="55" dirty="0">
                <a:latin typeface="Tahoma"/>
                <a:cs typeface="Tahoma"/>
              </a:rPr>
              <a:t>como </a:t>
            </a:r>
            <a:r>
              <a:rPr sz="1000" spc="50" dirty="0">
                <a:latin typeface="Tahoma"/>
                <a:cs typeface="Tahoma"/>
              </a:rPr>
              <a:t>una </a:t>
            </a:r>
            <a:r>
              <a:rPr sz="1000" spc="35" dirty="0">
                <a:latin typeface="Tahoma"/>
                <a:cs typeface="Tahoma"/>
              </a:rPr>
              <a:t>señal </a:t>
            </a:r>
            <a:r>
              <a:rPr sz="1000" spc="60" dirty="0">
                <a:latin typeface="Tahoma"/>
                <a:cs typeface="Tahoma"/>
              </a:rPr>
              <a:t>o </a:t>
            </a:r>
            <a:r>
              <a:rPr sz="1000" spc="55" dirty="0">
                <a:latin typeface="Tahoma"/>
                <a:cs typeface="Tahoma"/>
              </a:rPr>
              <a:t>método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comunicación </a:t>
            </a:r>
            <a:r>
              <a:rPr sz="1000" spc="60" dirty="0">
                <a:latin typeface="Tahoma"/>
                <a:cs typeface="Tahoma"/>
              </a:rPr>
              <a:t>no </a:t>
            </a:r>
            <a:r>
              <a:rPr sz="1000" spc="35" dirty="0">
                <a:latin typeface="Tahoma"/>
                <a:cs typeface="Tahoma"/>
              </a:rPr>
              <a:t>balanceado. Hay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35" dirty="0">
                <a:latin typeface="Tahoma"/>
                <a:cs typeface="Tahoma"/>
              </a:rPr>
              <a:t>cable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35" dirty="0">
                <a:latin typeface="Tahoma"/>
                <a:cs typeface="Tahoma"/>
              </a:rPr>
              <a:t>señal </a:t>
            </a:r>
            <a:r>
              <a:rPr sz="1000" spc="45" dirty="0">
                <a:latin typeface="Tahoma"/>
                <a:cs typeface="Tahoma"/>
              </a:rPr>
              <a:t>para </a:t>
            </a:r>
            <a:r>
              <a:rPr sz="1000" spc="35" dirty="0">
                <a:latin typeface="Tahoma"/>
                <a:cs typeface="Tahoma"/>
              </a:rPr>
              <a:t>cada circuito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con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50" dirty="0">
                <a:latin typeface="Tahoma"/>
                <a:cs typeface="Tahoma"/>
              </a:rPr>
              <a:t>retorno </a:t>
            </a:r>
            <a:r>
              <a:rPr sz="1000" spc="40" dirty="0">
                <a:latin typeface="Tahoma"/>
                <a:cs typeface="Tahoma"/>
              </a:rPr>
              <a:t>común. </a:t>
            </a:r>
            <a:r>
              <a:rPr sz="1000" spc="10" dirty="0">
                <a:latin typeface="Tahoma"/>
                <a:cs typeface="Tahoma"/>
              </a:rPr>
              <a:t>El </a:t>
            </a:r>
            <a:r>
              <a:rPr sz="1000" spc="45" dirty="0">
                <a:latin typeface="Tahoma"/>
                <a:cs typeface="Tahoma"/>
              </a:rPr>
              <a:t>controlador </a:t>
            </a:r>
            <a:r>
              <a:rPr sz="1000" spc="30" dirty="0">
                <a:latin typeface="Tahoma"/>
                <a:cs typeface="Tahoma"/>
              </a:rPr>
              <a:t>envía </a:t>
            </a:r>
            <a:r>
              <a:rPr sz="1000" spc="50" dirty="0">
                <a:latin typeface="Tahoma"/>
                <a:cs typeface="Tahoma"/>
              </a:rPr>
              <a:t>una </a:t>
            </a:r>
            <a:r>
              <a:rPr sz="1000" spc="35" dirty="0">
                <a:latin typeface="Tahoma"/>
                <a:cs typeface="Tahoma"/>
              </a:rPr>
              <a:t>serie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35" dirty="0">
                <a:latin typeface="Tahoma"/>
                <a:cs typeface="Tahoma"/>
              </a:rPr>
              <a:t>señales </a:t>
            </a:r>
            <a:r>
              <a:rPr sz="1000" spc="40" dirty="0">
                <a:latin typeface="Tahoma"/>
                <a:cs typeface="Tahoma"/>
              </a:rPr>
              <a:t> binarias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al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receptor.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Estos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pulsos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binarios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5" dirty="0">
                <a:latin typeface="Tahoma"/>
                <a:cs typeface="Tahoma"/>
              </a:rPr>
              <a:t>forman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palabras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predefinidas </a:t>
            </a:r>
            <a:r>
              <a:rPr sz="1000" spc="4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que brindan </a:t>
            </a:r>
            <a:r>
              <a:rPr sz="1000" spc="30" dirty="0">
                <a:latin typeface="Tahoma"/>
                <a:cs typeface="Tahoma"/>
              </a:rPr>
              <a:t>el </a:t>
            </a:r>
            <a:r>
              <a:rPr sz="1000" spc="40" dirty="0">
                <a:latin typeface="Tahoma"/>
                <a:cs typeface="Tahoma"/>
              </a:rPr>
              <a:t>estado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40" dirty="0">
                <a:latin typeface="Tahoma"/>
                <a:cs typeface="Tahoma"/>
              </a:rPr>
              <a:t>sistema </a:t>
            </a:r>
            <a:r>
              <a:rPr sz="1000" spc="50" dirty="0">
                <a:latin typeface="Tahoma"/>
                <a:cs typeface="Tahoma"/>
              </a:rPr>
              <a:t>que </a:t>
            </a:r>
            <a:r>
              <a:rPr sz="1000" spc="35" dirty="0">
                <a:latin typeface="Tahoma"/>
                <a:cs typeface="Tahoma"/>
              </a:rPr>
              <a:t>se </a:t>
            </a:r>
            <a:r>
              <a:rPr sz="1000" spc="30" dirty="0">
                <a:latin typeface="Tahoma"/>
                <a:cs typeface="Tahoma"/>
              </a:rPr>
              <a:t>está </a:t>
            </a:r>
            <a:r>
              <a:rPr sz="1000" spc="50" dirty="0">
                <a:latin typeface="Tahoma"/>
                <a:cs typeface="Tahoma"/>
              </a:rPr>
              <a:t>monitoreando </a:t>
            </a:r>
            <a:r>
              <a:rPr sz="1000" spc="60" dirty="0">
                <a:latin typeface="Tahoma"/>
                <a:cs typeface="Tahoma"/>
              </a:rPr>
              <a:t>o </a:t>
            </a:r>
            <a:r>
              <a:rPr sz="1000" spc="6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brindan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comandos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para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controlar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evento.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20" dirty="0">
                <a:latin typeface="Tahoma"/>
                <a:cs typeface="Tahoma"/>
              </a:rPr>
              <a:t>Este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55" dirty="0">
                <a:latin typeface="Tahoma"/>
                <a:cs typeface="Tahoma"/>
              </a:rPr>
              <a:t>método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es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susceptible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al </a:t>
            </a:r>
            <a:r>
              <a:rPr sz="1000" spc="50" dirty="0">
                <a:latin typeface="Tahoma"/>
                <a:cs typeface="Tahoma"/>
              </a:rPr>
              <a:t>ruido </a:t>
            </a:r>
            <a:r>
              <a:rPr sz="1000" spc="30" dirty="0">
                <a:latin typeface="Tahoma"/>
                <a:cs typeface="Tahoma"/>
              </a:rPr>
              <a:t>eléctrico </a:t>
            </a:r>
            <a:r>
              <a:rPr sz="1000" spc="60" dirty="0">
                <a:latin typeface="Tahoma"/>
                <a:cs typeface="Tahoma"/>
              </a:rPr>
              <a:t>no </a:t>
            </a:r>
            <a:r>
              <a:rPr sz="1000" spc="35" dirty="0">
                <a:latin typeface="Tahoma"/>
                <a:cs typeface="Tahoma"/>
              </a:rPr>
              <a:t>deseado. </a:t>
            </a:r>
            <a:r>
              <a:rPr sz="1000" spc="10" dirty="0">
                <a:latin typeface="Tahoma"/>
                <a:cs typeface="Tahoma"/>
              </a:rPr>
              <a:t>El </a:t>
            </a:r>
            <a:r>
              <a:rPr sz="1000" spc="40" dirty="0">
                <a:latin typeface="Tahoma"/>
                <a:cs typeface="Tahoma"/>
              </a:rPr>
              <a:t>estándar </a:t>
            </a:r>
            <a:r>
              <a:rPr sz="1000" spc="5" dirty="0">
                <a:latin typeface="Tahoma"/>
                <a:cs typeface="Tahoma"/>
              </a:rPr>
              <a:t>RS-232 </a:t>
            </a:r>
            <a:r>
              <a:rPr sz="1000" spc="45" dirty="0">
                <a:latin typeface="Tahoma"/>
                <a:cs typeface="Tahoma"/>
              </a:rPr>
              <a:t>admite solo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6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controlador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(transmisor)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y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receptor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distancias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limitadas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no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más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50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pies.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0" y="3422650"/>
            <a:ext cx="50038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dirty="0">
                <a:latin typeface="Trebuchet MS"/>
                <a:cs typeface="Trebuchet MS"/>
              </a:rPr>
              <a:t>RS-485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0" y="3413125"/>
            <a:ext cx="417195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100"/>
              </a:spcBef>
            </a:pPr>
            <a:r>
              <a:rPr sz="1000" spc="5" dirty="0">
                <a:latin typeface="Tahoma"/>
                <a:cs typeface="Tahoma"/>
              </a:rPr>
              <a:t>RS-485 </a:t>
            </a:r>
            <a:r>
              <a:rPr sz="1000" spc="35" dirty="0">
                <a:latin typeface="Tahoma"/>
                <a:cs typeface="Tahoma"/>
              </a:rPr>
              <a:t>es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40" dirty="0">
                <a:latin typeface="Tahoma"/>
                <a:cs typeface="Tahoma"/>
              </a:rPr>
              <a:t>estándar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45" dirty="0">
                <a:latin typeface="Tahoma"/>
                <a:cs typeface="Tahoma"/>
              </a:rPr>
              <a:t>comunicación </a:t>
            </a:r>
            <a:r>
              <a:rPr sz="1000" spc="50" dirty="0">
                <a:latin typeface="Tahoma"/>
                <a:cs typeface="Tahoma"/>
              </a:rPr>
              <a:t>más </a:t>
            </a:r>
            <a:r>
              <a:rPr sz="1000" spc="45" dirty="0">
                <a:latin typeface="Tahoma"/>
                <a:cs typeface="Tahoma"/>
              </a:rPr>
              <a:t>adecuado para </a:t>
            </a:r>
            <a:r>
              <a:rPr sz="1000" spc="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aplicaciones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industriales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que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implican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distancias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superiores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50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pies.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El </a:t>
            </a:r>
            <a:r>
              <a:rPr sz="1000" spc="40" dirty="0">
                <a:latin typeface="Tahoma"/>
                <a:cs typeface="Tahoma"/>
              </a:rPr>
              <a:t>estándar </a:t>
            </a:r>
            <a:r>
              <a:rPr sz="1000" spc="5" dirty="0">
                <a:latin typeface="Tahoma"/>
                <a:cs typeface="Tahoma"/>
              </a:rPr>
              <a:t>RS-485 </a:t>
            </a:r>
            <a:r>
              <a:rPr sz="1000" spc="50" dirty="0">
                <a:latin typeface="Tahoma"/>
                <a:cs typeface="Tahoma"/>
              </a:rPr>
              <a:t>puede </a:t>
            </a:r>
            <a:r>
              <a:rPr sz="1000" spc="45" dirty="0">
                <a:latin typeface="Tahoma"/>
                <a:cs typeface="Tahoma"/>
              </a:rPr>
              <a:t>admitir </a:t>
            </a:r>
            <a:r>
              <a:rPr sz="1000" spc="35" dirty="0">
                <a:latin typeface="Tahoma"/>
                <a:cs typeface="Tahoma"/>
              </a:rPr>
              <a:t>hasta </a:t>
            </a:r>
            <a:r>
              <a:rPr sz="1000" spc="25" dirty="0">
                <a:latin typeface="Tahoma"/>
                <a:cs typeface="Tahoma"/>
              </a:rPr>
              <a:t>32 </a:t>
            </a:r>
            <a:r>
              <a:rPr sz="1000" spc="35" dirty="0">
                <a:latin typeface="Tahoma"/>
                <a:cs typeface="Tahoma"/>
              </a:rPr>
              <a:t>dispositivos </a:t>
            </a:r>
            <a:r>
              <a:rPr sz="1000" spc="45" dirty="0">
                <a:latin typeface="Tahoma"/>
                <a:cs typeface="Tahoma"/>
              </a:rPr>
              <a:t>en </a:t>
            </a:r>
            <a:r>
              <a:rPr sz="1000" spc="50" dirty="0">
                <a:latin typeface="Tahoma"/>
                <a:cs typeface="Tahoma"/>
              </a:rPr>
              <a:t>una </a:t>
            </a:r>
            <a:r>
              <a:rPr sz="1000" spc="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distancia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máxima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4000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pies.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6551" y="5896609"/>
            <a:ext cx="426148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estándar </a:t>
            </a:r>
            <a:r>
              <a:rPr sz="900" dirty="0">
                <a:latin typeface="Tahoma"/>
                <a:cs typeface="Tahoma"/>
              </a:rPr>
              <a:t>RS-485 </a:t>
            </a:r>
            <a:r>
              <a:rPr sz="900" spc="30" dirty="0">
                <a:latin typeface="Tahoma"/>
                <a:cs typeface="Tahoma"/>
              </a:rPr>
              <a:t>utiliza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45" dirty="0">
                <a:latin typeface="Tahoma"/>
                <a:cs typeface="Tahoma"/>
              </a:rPr>
              <a:t>par </a:t>
            </a:r>
            <a:r>
              <a:rPr sz="900" spc="40" dirty="0">
                <a:latin typeface="Tahoma"/>
                <a:cs typeface="Tahoma"/>
              </a:rPr>
              <a:t>trenzado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cables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30" dirty="0">
                <a:latin typeface="Tahoma"/>
                <a:cs typeface="Tahoma"/>
              </a:rPr>
              <a:t>cada circuito </a:t>
            </a:r>
            <a:r>
              <a:rPr sz="900" spc="40" dirty="0">
                <a:latin typeface="Tahoma"/>
                <a:cs typeface="Tahoma"/>
              </a:rPr>
              <a:t>con </a:t>
            </a:r>
            <a:r>
              <a:rPr sz="900" spc="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controladores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35" dirty="0">
                <a:latin typeface="Tahoma"/>
                <a:cs typeface="Tahoma"/>
              </a:rPr>
              <a:t>receptores </a:t>
            </a:r>
            <a:r>
              <a:rPr sz="900" spc="25" dirty="0">
                <a:latin typeface="Tahoma"/>
                <a:cs typeface="Tahoma"/>
              </a:rPr>
              <a:t>diferenciales. </a:t>
            </a:r>
            <a:r>
              <a:rPr sz="900" spc="20" dirty="0">
                <a:latin typeface="Tahoma"/>
                <a:cs typeface="Tahoma"/>
              </a:rPr>
              <a:t>Este </a:t>
            </a:r>
            <a:r>
              <a:rPr sz="900" spc="50" dirty="0">
                <a:latin typeface="Tahoma"/>
                <a:cs typeface="Tahoma"/>
              </a:rPr>
              <a:t>método </a:t>
            </a:r>
            <a:r>
              <a:rPr sz="900" spc="45" dirty="0">
                <a:latin typeface="Tahoma"/>
                <a:cs typeface="Tahoma"/>
              </a:rPr>
              <a:t>proporciona una </a:t>
            </a:r>
            <a:r>
              <a:rPr sz="900" spc="35" dirty="0">
                <a:latin typeface="Tahoma"/>
                <a:cs typeface="Tahoma"/>
              </a:rPr>
              <a:t>señal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balanceada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que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cancela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ruido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señal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permitir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mejor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integridad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datos.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47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1752600"/>
            <a:ext cx="4238625" cy="12001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5048250"/>
            <a:ext cx="2047875" cy="14097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75576" y="485140"/>
            <a:ext cx="427799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700"/>
              </a:lnSpc>
              <a:spcBef>
                <a:spcPts val="100"/>
              </a:spcBef>
            </a:pPr>
            <a:r>
              <a:rPr sz="850" spc="45" dirty="0">
                <a:latin typeface="Tahoma"/>
                <a:cs typeface="Tahoma"/>
              </a:rPr>
              <a:t>Por </a:t>
            </a:r>
            <a:r>
              <a:rPr sz="850" spc="35" dirty="0">
                <a:latin typeface="Tahoma"/>
                <a:cs typeface="Tahoma"/>
              </a:rPr>
              <a:t>lo </a:t>
            </a:r>
            <a:r>
              <a:rPr sz="850" spc="25" dirty="0">
                <a:latin typeface="Tahoma"/>
                <a:cs typeface="Tahoma"/>
              </a:rPr>
              <a:t>general, </a:t>
            </a:r>
            <a:r>
              <a:rPr sz="850" spc="40" dirty="0">
                <a:latin typeface="Tahoma"/>
                <a:cs typeface="Tahoma"/>
              </a:rPr>
              <a:t>en </a:t>
            </a:r>
            <a:r>
              <a:rPr sz="850" spc="25" dirty="0">
                <a:latin typeface="Tahoma"/>
                <a:cs typeface="Tahoma"/>
              </a:rPr>
              <a:t>el nivel </a:t>
            </a:r>
            <a:r>
              <a:rPr sz="850" spc="40" dirty="0">
                <a:latin typeface="Tahoma"/>
                <a:cs typeface="Tahoma"/>
              </a:rPr>
              <a:t>superior de </a:t>
            </a:r>
            <a:r>
              <a:rPr sz="850" spc="50" dirty="0">
                <a:latin typeface="Tahoma"/>
                <a:cs typeface="Tahoma"/>
              </a:rPr>
              <a:t>un </a:t>
            </a:r>
            <a:r>
              <a:rPr sz="850" spc="35" dirty="0">
                <a:latin typeface="Tahoma"/>
                <a:cs typeface="Tahoma"/>
              </a:rPr>
              <a:t>sistema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5" dirty="0">
                <a:latin typeface="Tahoma"/>
                <a:cs typeface="Tahoma"/>
              </a:rPr>
              <a:t>comunicación </a:t>
            </a:r>
            <a:r>
              <a:rPr sz="850" spc="25" dirty="0">
                <a:latin typeface="Tahoma"/>
                <a:cs typeface="Tahoma"/>
              </a:rPr>
              <a:t>se </a:t>
            </a:r>
            <a:r>
              <a:rPr sz="850" spc="35" dirty="0">
                <a:latin typeface="Tahoma"/>
                <a:cs typeface="Tahoma"/>
              </a:rPr>
              <a:t>encuentra </a:t>
            </a:r>
            <a:r>
              <a:rPr sz="850" spc="40" dirty="0">
                <a:latin typeface="Tahoma"/>
                <a:cs typeface="Tahoma"/>
              </a:rPr>
              <a:t> una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computadora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host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interfaz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-5" dirty="0">
                <a:latin typeface="Tahoma"/>
                <a:cs typeface="Tahoma"/>
              </a:rPr>
              <a:t>RS-232.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Es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posible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que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computadora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host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deba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comunicarse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dispositivo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-5" dirty="0">
                <a:latin typeface="Tahoma"/>
                <a:cs typeface="Tahoma"/>
              </a:rPr>
              <a:t>RS-485.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En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esta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situación,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puede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utilizar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 </a:t>
            </a:r>
            <a:r>
              <a:rPr sz="850" spc="5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convertidor,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como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convertidor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multipunto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aislado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Siemens.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6" y="3355729"/>
            <a:ext cx="1409065" cy="42354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spcBef>
                <a:spcPts val="475"/>
              </a:spcBef>
            </a:pPr>
            <a:r>
              <a:rPr sz="1150" b="1" spc="65" dirty="0">
                <a:latin typeface="Trebuchet MS"/>
                <a:cs typeface="Trebuchet MS"/>
              </a:rPr>
              <a:t>Multipunto</a:t>
            </a:r>
            <a:r>
              <a:rPr sz="1150" b="1" spc="-80" dirty="0">
                <a:latin typeface="Trebuchet MS"/>
                <a:cs typeface="Trebuchet MS"/>
              </a:rPr>
              <a:t> </a:t>
            </a:r>
            <a:r>
              <a:rPr sz="1150" b="1" spc="50" dirty="0">
                <a:latin typeface="Trebuchet MS"/>
                <a:cs typeface="Trebuchet MS"/>
              </a:rPr>
              <a:t>aislado</a:t>
            </a:r>
            <a:endParaRPr sz="1150">
              <a:latin typeface="Trebuchet MS"/>
              <a:cs typeface="Trebuchet MS"/>
            </a:endParaRPr>
          </a:p>
          <a:p>
            <a:pPr marL="12700">
              <a:spcBef>
                <a:spcPts val="295"/>
              </a:spcBef>
            </a:pPr>
            <a:r>
              <a:rPr sz="900" b="1" spc="30" dirty="0">
                <a:latin typeface="Trebuchet MS"/>
                <a:cs typeface="Trebuchet MS"/>
              </a:rPr>
              <a:t>Convertidor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6" y="3391218"/>
            <a:ext cx="4297045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sz="950" spc="10" dirty="0">
                <a:latin typeface="Tahoma"/>
                <a:cs typeface="Tahoma"/>
              </a:rPr>
              <a:t>El </a:t>
            </a:r>
            <a:r>
              <a:rPr sz="950" spc="40" dirty="0">
                <a:latin typeface="Tahoma"/>
                <a:cs typeface="Tahoma"/>
              </a:rPr>
              <a:t>convertidor </a:t>
            </a:r>
            <a:r>
              <a:rPr sz="950" spc="45" dirty="0">
                <a:latin typeface="Tahoma"/>
                <a:cs typeface="Tahoma"/>
              </a:rPr>
              <a:t>multipunto </a:t>
            </a:r>
            <a:r>
              <a:rPr sz="950" spc="35" dirty="0">
                <a:latin typeface="Tahoma"/>
                <a:cs typeface="Tahoma"/>
              </a:rPr>
              <a:t>aislado </a:t>
            </a:r>
            <a:r>
              <a:rPr sz="950" spc="30" dirty="0">
                <a:latin typeface="Tahoma"/>
                <a:cs typeface="Tahoma"/>
              </a:rPr>
              <a:t>es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40" dirty="0">
                <a:latin typeface="Tahoma"/>
                <a:cs typeface="Tahoma"/>
              </a:rPr>
              <a:t>convertidor </a:t>
            </a:r>
            <a:r>
              <a:rPr sz="950" dirty="0">
                <a:latin typeface="Tahoma"/>
                <a:cs typeface="Tahoma"/>
              </a:rPr>
              <a:t>RS-232 </a:t>
            </a:r>
            <a:r>
              <a:rPr sz="950" spc="30" dirty="0">
                <a:latin typeface="Tahoma"/>
                <a:cs typeface="Tahoma"/>
              </a:rPr>
              <a:t>a </a:t>
            </a:r>
            <a:r>
              <a:rPr sz="950" dirty="0">
                <a:latin typeface="Tahoma"/>
                <a:cs typeface="Tahoma"/>
              </a:rPr>
              <a:t>RS-485 </a:t>
            </a:r>
            <a:r>
              <a:rPr sz="950" spc="50" dirty="0">
                <a:latin typeface="Tahoma"/>
                <a:cs typeface="Tahoma"/>
              </a:rPr>
              <a:t>que </a:t>
            </a:r>
            <a:r>
              <a:rPr sz="950" spc="5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proporciona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conectividad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entre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puerto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serie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RS-232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computadora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bucle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comunicaciones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Siemens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SEABus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RS-485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campo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" dirty="0">
                <a:latin typeface="Tahoma"/>
                <a:cs typeface="Tahoma"/>
              </a:rPr>
              <a:t>ACCESS.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60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multipunto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aceptará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hasta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cuatro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bucles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entrada </a:t>
            </a:r>
            <a:r>
              <a:rPr sz="950" spc="-5" dirty="0">
                <a:latin typeface="Tahoma"/>
                <a:cs typeface="Tahoma"/>
              </a:rPr>
              <a:t>RS-485. </a:t>
            </a:r>
            <a:r>
              <a:rPr sz="950" spc="35" dirty="0">
                <a:latin typeface="Tahoma"/>
                <a:cs typeface="Tahoma"/>
              </a:rPr>
              <a:t>Cada bucle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40" dirty="0">
                <a:latin typeface="Tahoma"/>
                <a:cs typeface="Tahoma"/>
              </a:rPr>
              <a:t>entrada admitirá </a:t>
            </a:r>
            <a:r>
              <a:rPr sz="950" spc="35" dirty="0">
                <a:latin typeface="Tahoma"/>
                <a:cs typeface="Tahoma"/>
              </a:rPr>
              <a:t>hasta </a:t>
            </a:r>
            <a:r>
              <a:rPr sz="950" spc="20" dirty="0">
                <a:latin typeface="Tahoma"/>
                <a:cs typeface="Tahoma"/>
              </a:rPr>
              <a:t>32 </a:t>
            </a:r>
            <a:r>
              <a:rPr sz="950" spc="30" dirty="0">
                <a:latin typeface="Tahoma"/>
                <a:cs typeface="Tahoma"/>
              </a:rPr>
              <a:t>dispositivos. </a:t>
            </a:r>
            <a:r>
              <a:rPr sz="950" spc="60" dirty="0">
                <a:latin typeface="Tahoma"/>
                <a:cs typeface="Tahoma"/>
              </a:rPr>
              <a:t>Un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 </a:t>
            </a:r>
            <a:r>
              <a:rPr sz="950" spc="45" dirty="0">
                <a:latin typeface="Tahoma"/>
                <a:cs typeface="Tahoma"/>
              </a:rPr>
              <a:t>multipunto </a:t>
            </a:r>
            <a:r>
              <a:rPr sz="950" spc="35" dirty="0">
                <a:latin typeface="Tahoma"/>
                <a:cs typeface="Tahoma"/>
              </a:rPr>
              <a:t>aislado </a:t>
            </a:r>
            <a:r>
              <a:rPr sz="950" spc="45" dirty="0">
                <a:latin typeface="Tahoma"/>
                <a:cs typeface="Tahoma"/>
              </a:rPr>
              <a:t>puede </a:t>
            </a:r>
            <a:r>
              <a:rPr sz="950" spc="35" dirty="0">
                <a:latin typeface="Tahoma"/>
                <a:cs typeface="Tahoma"/>
              </a:rPr>
              <a:t>manejar hasta </a:t>
            </a:r>
            <a:r>
              <a:rPr sz="950" spc="20" dirty="0">
                <a:latin typeface="Tahoma"/>
                <a:cs typeface="Tahoma"/>
              </a:rPr>
              <a:t>128 </a:t>
            </a:r>
            <a:r>
              <a:rPr sz="950" spc="35" dirty="0">
                <a:latin typeface="Tahoma"/>
                <a:cs typeface="Tahoma"/>
              </a:rPr>
              <a:t>dispositivos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campo.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48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1400176"/>
            <a:ext cx="3581400" cy="31718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6400801"/>
            <a:ext cx="3705225" cy="22574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5801" y="469995"/>
            <a:ext cx="1448435" cy="40640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150" b="1" spc="70" dirty="0">
                <a:latin typeface="Trebuchet MS"/>
                <a:cs typeface="Trebuchet MS"/>
              </a:rPr>
              <a:t>Usando</a:t>
            </a:r>
            <a:r>
              <a:rPr sz="1150" b="1" spc="-65" dirty="0">
                <a:latin typeface="Trebuchet MS"/>
                <a:cs typeface="Trebuchet MS"/>
              </a:rPr>
              <a:t> </a:t>
            </a:r>
            <a:r>
              <a:rPr sz="1150" b="1" spc="15" dirty="0">
                <a:latin typeface="Trebuchet MS"/>
                <a:cs typeface="Trebuchet MS"/>
              </a:rPr>
              <a:t>el</a:t>
            </a:r>
            <a:r>
              <a:rPr sz="1150" b="1" spc="-65" dirty="0">
                <a:latin typeface="Trebuchet MS"/>
                <a:cs typeface="Trebuchet MS"/>
              </a:rPr>
              <a:t> </a:t>
            </a:r>
            <a:r>
              <a:rPr sz="1150" b="1" spc="50" dirty="0">
                <a:latin typeface="Trebuchet MS"/>
                <a:cs typeface="Trebuchet MS"/>
              </a:rPr>
              <a:t>aislado</a:t>
            </a:r>
            <a:endParaRPr sz="1150">
              <a:latin typeface="Trebuchet MS"/>
              <a:cs typeface="Trebuchet MS"/>
            </a:endParaRPr>
          </a:p>
          <a:p>
            <a:pPr marL="12700">
              <a:spcBef>
                <a:spcPts val="195"/>
              </a:spcBef>
            </a:pPr>
            <a:r>
              <a:rPr sz="1000" b="1" spc="35" dirty="0">
                <a:latin typeface="Trebuchet MS"/>
                <a:cs typeface="Trebuchet MS"/>
              </a:rPr>
              <a:t>Convertidor</a:t>
            </a:r>
            <a:r>
              <a:rPr sz="1000" b="1" spc="-75" dirty="0">
                <a:latin typeface="Trebuchet MS"/>
                <a:cs typeface="Trebuchet MS"/>
              </a:rPr>
              <a:t> </a:t>
            </a:r>
            <a:r>
              <a:rPr sz="1000" b="1" spc="55" dirty="0">
                <a:latin typeface="Trebuchet MS"/>
                <a:cs typeface="Trebuchet MS"/>
              </a:rPr>
              <a:t>multigota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0" y="487681"/>
            <a:ext cx="390271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25" dirty="0">
                <a:latin typeface="Tahoma"/>
                <a:cs typeface="Tahoma"/>
              </a:rPr>
              <a:t>En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siguiente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ilustración,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computadora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comunica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varios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campo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ACCESS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través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interfaz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RS-232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6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multipunto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aislado.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1" y="5032375"/>
            <a:ext cx="18561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0" dirty="0">
                <a:latin typeface="Trebuchet MS"/>
                <a:cs typeface="Trebuchet MS"/>
              </a:rPr>
              <a:t>Comunicarse</a:t>
            </a:r>
            <a:r>
              <a:rPr sz="1150" b="1" spc="-60" dirty="0">
                <a:latin typeface="Trebuchet MS"/>
                <a:cs typeface="Trebuchet MS"/>
              </a:rPr>
              <a:t> </a:t>
            </a:r>
            <a:r>
              <a:rPr sz="1150" b="1" spc="45" dirty="0">
                <a:latin typeface="Trebuchet MS"/>
                <a:cs typeface="Trebuchet MS"/>
              </a:rPr>
              <a:t>en</a:t>
            </a:r>
            <a:r>
              <a:rPr sz="1150" b="1" spc="-60" dirty="0">
                <a:latin typeface="Trebuchet MS"/>
                <a:cs typeface="Trebuchet MS"/>
              </a:rPr>
              <a:t> </a:t>
            </a:r>
            <a:r>
              <a:rPr sz="1150" b="1" spc="75" dirty="0">
                <a:latin typeface="Trebuchet MS"/>
                <a:cs typeface="Trebuchet MS"/>
              </a:rPr>
              <a:t>una</a:t>
            </a:r>
            <a:r>
              <a:rPr sz="1150" b="1" spc="-55" dirty="0">
                <a:latin typeface="Trebuchet MS"/>
                <a:cs typeface="Trebuchet MS"/>
              </a:rPr>
              <a:t> </a:t>
            </a:r>
            <a:r>
              <a:rPr sz="1150" b="1" spc="80" dirty="0">
                <a:latin typeface="Trebuchet MS"/>
                <a:cs typeface="Trebuchet MS"/>
              </a:rPr>
              <a:t>LAN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0" y="5017928"/>
            <a:ext cx="4235450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700"/>
              </a:lnSpc>
              <a:spcBef>
                <a:spcPts val="100"/>
              </a:spcBef>
            </a:pP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campo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línea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productos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ACCESS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Siemens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que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no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pueden </a:t>
            </a:r>
            <a:r>
              <a:rPr sz="900" spc="40" dirty="0">
                <a:latin typeface="Tahoma"/>
                <a:cs typeface="Tahoma"/>
              </a:rPr>
              <a:t>comunicarse </a:t>
            </a:r>
            <a:r>
              <a:rPr sz="900" spc="35" dirty="0">
                <a:latin typeface="Tahoma"/>
                <a:cs typeface="Tahoma"/>
              </a:rPr>
              <a:t>directamente </a:t>
            </a:r>
            <a:r>
              <a:rPr sz="900" spc="40" dirty="0">
                <a:latin typeface="Tahoma"/>
                <a:cs typeface="Tahoma"/>
              </a:rPr>
              <a:t>en </a:t>
            </a:r>
            <a:r>
              <a:rPr sz="900" spc="45" dirty="0">
                <a:latin typeface="Tahoma"/>
                <a:cs typeface="Tahoma"/>
              </a:rPr>
              <a:t>una </a:t>
            </a:r>
            <a:r>
              <a:rPr sz="900" spc="25" dirty="0">
                <a:latin typeface="Tahoma"/>
                <a:cs typeface="Tahoma"/>
              </a:rPr>
              <a:t>LAN, </a:t>
            </a:r>
            <a:r>
              <a:rPr sz="900" spc="50" dirty="0">
                <a:latin typeface="Tahoma"/>
                <a:cs typeface="Tahoma"/>
              </a:rPr>
              <a:t>como </a:t>
            </a:r>
            <a:r>
              <a:rPr sz="900" spc="25" dirty="0">
                <a:latin typeface="Tahoma"/>
                <a:cs typeface="Tahoma"/>
              </a:rPr>
              <a:t>Ethernet, </a:t>
            </a:r>
            <a:r>
              <a:rPr sz="900" spc="45" dirty="0">
                <a:latin typeface="Tahoma"/>
                <a:cs typeface="Tahoma"/>
              </a:rPr>
              <a:t>pueden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conectarse a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5" dirty="0">
                <a:latin typeface="Tahoma"/>
                <a:cs typeface="Tahoma"/>
              </a:rPr>
              <a:t>LAN </a:t>
            </a:r>
            <a:r>
              <a:rPr sz="900" spc="30" dirty="0">
                <a:latin typeface="Tahoma"/>
                <a:cs typeface="Tahoma"/>
              </a:rPr>
              <a:t>a </a:t>
            </a:r>
            <a:r>
              <a:rPr sz="900" spc="25" dirty="0">
                <a:latin typeface="Tahoma"/>
                <a:cs typeface="Tahoma"/>
              </a:rPr>
              <a:t>través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35" dirty="0">
                <a:latin typeface="Tahoma"/>
                <a:cs typeface="Tahoma"/>
              </a:rPr>
              <a:t>convertidor </a:t>
            </a:r>
            <a:r>
              <a:rPr sz="900" spc="25" dirty="0">
                <a:latin typeface="Tahoma"/>
                <a:cs typeface="Tahoma"/>
              </a:rPr>
              <a:t>Ethernet. </a:t>
            </a:r>
            <a:r>
              <a:rPr sz="900" spc="45" dirty="0">
                <a:latin typeface="Tahoma"/>
                <a:cs typeface="Tahoma"/>
              </a:rPr>
              <a:t>Cuando </a:t>
            </a:r>
            <a:r>
              <a:rPr sz="900" spc="30" dirty="0">
                <a:latin typeface="Tahoma"/>
                <a:cs typeface="Tahoma"/>
              </a:rPr>
              <a:t>se utilizan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más de </a:t>
            </a:r>
            <a:r>
              <a:rPr sz="900" spc="20" dirty="0">
                <a:latin typeface="Tahoma"/>
                <a:cs typeface="Tahoma"/>
              </a:rPr>
              <a:t>32 </a:t>
            </a:r>
            <a:r>
              <a:rPr sz="900" spc="35" dirty="0">
                <a:latin typeface="Tahoma"/>
                <a:cs typeface="Tahoma"/>
              </a:rPr>
              <a:t>dispositivos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campo, </a:t>
            </a:r>
            <a:r>
              <a:rPr sz="900" spc="40" dirty="0">
                <a:latin typeface="Tahoma"/>
                <a:cs typeface="Tahoma"/>
              </a:rPr>
              <a:t>también </a:t>
            </a:r>
            <a:r>
              <a:rPr sz="900" spc="30" dirty="0">
                <a:latin typeface="Tahoma"/>
                <a:cs typeface="Tahoma"/>
              </a:rPr>
              <a:t>se </a:t>
            </a:r>
            <a:r>
              <a:rPr sz="900" spc="40" dirty="0">
                <a:latin typeface="Tahoma"/>
                <a:cs typeface="Tahoma"/>
              </a:rPr>
              <a:t>requiere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35" dirty="0">
                <a:latin typeface="Tahoma"/>
                <a:cs typeface="Tahoma"/>
              </a:rPr>
              <a:t>convertidor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multipunto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aislado.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49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1743075"/>
            <a:ext cx="2657475" cy="1104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5353050"/>
            <a:ext cx="4276725" cy="20955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6" y="504826"/>
            <a:ext cx="5518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95" dirty="0">
                <a:latin typeface="Trebuchet MS"/>
                <a:cs typeface="Trebuchet MS"/>
              </a:rPr>
              <a:t>Módem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487681"/>
            <a:ext cx="4088765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60" dirty="0">
                <a:latin typeface="Tahoma"/>
                <a:cs typeface="Tahoma"/>
              </a:rPr>
              <a:t>módems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son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electrónicos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que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utilizan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enviar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1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recibir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datos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largas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distancias.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sistema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ACCESS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Siemens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también </a:t>
            </a:r>
            <a:r>
              <a:rPr sz="950" spc="-28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admite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comunicación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datos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través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módem.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En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siguiente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ilustración, </a:t>
            </a:r>
            <a:r>
              <a:rPr sz="950" spc="45" dirty="0">
                <a:latin typeface="Tahoma"/>
                <a:cs typeface="Tahoma"/>
              </a:rPr>
              <a:t>una computadora remota </a:t>
            </a:r>
            <a:r>
              <a:rPr sz="950" spc="30" dirty="0">
                <a:latin typeface="Tahoma"/>
                <a:cs typeface="Tahoma"/>
              </a:rPr>
              <a:t>se </a:t>
            </a:r>
            <a:r>
              <a:rPr sz="950" spc="45" dirty="0">
                <a:latin typeface="Tahoma"/>
                <a:cs typeface="Tahoma"/>
              </a:rPr>
              <a:t>comunica </a:t>
            </a:r>
            <a:r>
              <a:rPr sz="950" spc="40" dirty="0">
                <a:latin typeface="Tahoma"/>
                <a:cs typeface="Tahoma"/>
              </a:rPr>
              <a:t>con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40" dirty="0">
                <a:latin typeface="Tahoma"/>
                <a:cs typeface="Tahoma"/>
              </a:rPr>
              <a:t>convertidor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multipunto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aislado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través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módem.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3286126"/>
            <a:ext cx="85216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latin typeface="Trebuchet MS"/>
                <a:cs typeface="Trebuchet MS"/>
              </a:rPr>
              <a:t>Fibra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40" dirty="0">
                <a:latin typeface="Trebuchet MS"/>
                <a:cs typeface="Trebuchet MS"/>
              </a:rPr>
              <a:t>óptica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5" y="3266598"/>
            <a:ext cx="4311650" cy="1492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600"/>
              </a:lnSpc>
              <a:spcBef>
                <a:spcPts val="100"/>
              </a:spcBef>
            </a:pPr>
            <a:r>
              <a:rPr sz="950" spc="25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fibra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óptica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método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transmitir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datos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usando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15" dirty="0">
                <a:latin typeface="Tahoma"/>
                <a:cs typeface="Tahoma"/>
              </a:rPr>
              <a:t>luz.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60" dirty="0">
                <a:latin typeface="Tahoma"/>
                <a:cs typeface="Tahoma"/>
              </a:rPr>
              <a:t>Un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sistema </a:t>
            </a:r>
            <a:r>
              <a:rPr sz="950" spc="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básico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consta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transmisor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que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genera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señal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5" dirty="0">
                <a:latin typeface="Tahoma"/>
                <a:cs typeface="Tahoma"/>
              </a:rPr>
              <a:t>luz,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-28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cable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5" dirty="0">
                <a:latin typeface="Tahoma"/>
                <a:cs typeface="Tahoma"/>
              </a:rPr>
              <a:t>fibra óptica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35" dirty="0">
                <a:latin typeface="Tahoma"/>
                <a:cs typeface="Tahoma"/>
              </a:rPr>
              <a:t>dispositivo </a:t>
            </a:r>
            <a:r>
              <a:rPr sz="950" spc="30" dirty="0">
                <a:latin typeface="Tahoma"/>
                <a:cs typeface="Tahoma"/>
              </a:rPr>
              <a:t>receptor. </a:t>
            </a:r>
            <a:r>
              <a:rPr sz="950" spc="25" dirty="0">
                <a:latin typeface="Tahoma"/>
                <a:cs typeface="Tahoma"/>
              </a:rPr>
              <a:t>En </a:t>
            </a:r>
            <a:r>
              <a:rPr sz="950" spc="30" dirty="0">
                <a:latin typeface="Tahoma"/>
                <a:cs typeface="Tahoma"/>
              </a:rPr>
              <a:t>la </a:t>
            </a:r>
            <a:r>
              <a:rPr sz="950" spc="35" dirty="0">
                <a:latin typeface="Tahoma"/>
                <a:cs typeface="Tahoma"/>
              </a:rPr>
              <a:t>siguiente </a:t>
            </a:r>
            <a:r>
              <a:rPr sz="950" spc="30" dirty="0">
                <a:latin typeface="Tahoma"/>
                <a:cs typeface="Tahoma"/>
              </a:rPr>
              <a:t>ilustración, </a:t>
            </a:r>
            <a:r>
              <a:rPr sz="950" spc="3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computadora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supervisión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está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conectada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fibra </a:t>
            </a:r>
            <a:r>
              <a:rPr sz="950" spc="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óptica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través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interfaz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-5" dirty="0">
                <a:latin typeface="Tahoma"/>
                <a:cs typeface="Tahoma"/>
              </a:rPr>
              <a:t>RS-232.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En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otro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extremo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cable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fibra </a:t>
            </a:r>
            <a:r>
              <a:rPr sz="950" spc="-28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óptica </a:t>
            </a:r>
            <a:r>
              <a:rPr sz="950" spc="30" dirty="0">
                <a:latin typeface="Tahoma"/>
                <a:cs typeface="Tahoma"/>
              </a:rPr>
              <a:t>hay </a:t>
            </a:r>
            <a:r>
              <a:rPr sz="950" spc="45" dirty="0">
                <a:latin typeface="Tahoma"/>
                <a:cs typeface="Tahoma"/>
              </a:rPr>
              <a:t>otro </a:t>
            </a:r>
            <a:r>
              <a:rPr sz="950" spc="40" dirty="0">
                <a:latin typeface="Tahoma"/>
                <a:cs typeface="Tahoma"/>
              </a:rPr>
              <a:t>convertidor </a:t>
            </a:r>
            <a:r>
              <a:rPr sz="950" dirty="0">
                <a:latin typeface="Tahoma"/>
                <a:cs typeface="Tahoma"/>
              </a:rPr>
              <a:t>RS-232 </a:t>
            </a:r>
            <a:r>
              <a:rPr sz="950" spc="30" dirty="0">
                <a:latin typeface="Tahoma"/>
                <a:cs typeface="Tahoma"/>
              </a:rPr>
              <a:t>a </a:t>
            </a:r>
            <a:r>
              <a:rPr sz="950" spc="35" dirty="0">
                <a:latin typeface="Tahoma"/>
                <a:cs typeface="Tahoma"/>
              </a:rPr>
              <a:t>fibra óptica </a:t>
            </a:r>
            <a:r>
              <a:rPr sz="950" spc="50" dirty="0">
                <a:latin typeface="Tahoma"/>
                <a:cs typeface="Tahoma"/>
              </a:rPr>
              <a:t>que </a:t>
            </a:r>
            <a:r>
              <a:rPr sz="950" spc="30" dirty="0">
                <a:latin typeface="Tahoma"/>
                <a:cs typeface="Tahoma"/>
              </a:rPr>
              <a:t>está </a:t>
            </a:r>
            <a:r>
              <a:rPr sz="950" spc="40" dirty="0">
                <a:latin typeface="Tahoma"/>
                <a:cs typeface="Tahoma"/>
              </a:rPr>
              <a:t>conectado </a:t>
            </a:r>
            <a:r>
              <a:rPr sz="950" spc="30" dirty="0">
                <a:latin typeface="Tahoma"/>
                <a:cs typeface="Tahoma"/>
              </a:rPr>
              <a:t>a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multipunto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aislado.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salida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RS-485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multipunto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está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conectada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varios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campo.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50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1990726"/>
            <a:ext cx="2009775" cy="18573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6477000"/>
            <a:ext cx="4162425" cy="25527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5800" y="498475"/>
            <a:ext cx="6629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0" dirty="0">
                <a:latin typeface="Trebuchet MS"/>
                <a:cs typeface="Trebuchet MS"/>
              </a:rPr>
              <a:t>DTU3005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1" y="487044"/>
            <a:ext cx="40557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latin typeface="Tahoma"/>
                <a:cs typeface="Tahoma"/>
              </a:rPr>
              <a:t>El </a:t>
            </a:r>
            <a:r>
              <a:rPr sz="1000" spc="25" dirty="0">
                <a:latin typeface="Tahoma"/>
                <a:cs typeface="Tahoma"/>
              </a:rPr>
              <a:t>DTU3005 </a:t>
            </a:r>
            <a:r>
              <a:rPr sz="1000" spc="35" dirty="0">
                <a:latin typeface="Tahoma"/>
                <a:cs typeface="Tahoma"/>
              </a:rPr>
              <a:t>es </a:t>
            </a:r>
            <a:r>
              <a:rPr sz="1000" spc="50" dirty="0">
                <a:latin typeface="Tahoma"/>
                <a:cs typeface="Tahoma"/>
              </a:rPr>
              <a:t>una unidad de </a:t>
            </a:r>
            <a:r>
              <a:rPr sz="1000" spc="35" dirty="0">
                <a:latin typeface="Tahoma"/>
                <a:cs typeface="Tahoma"/>
              </a:rPr>
              <a:t>transferencia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40" dirty="0">
                <a:latin typeface="Tahoma"/>
                <a:cs typeface="Tahoma"/>
              </a:rPr>
              <a:t>datos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40" dirty="0">
                <a:latin typeface="Tahoma"/>
                <a:cs typeface="Tahoma"/>
              </a:rPr>
              <a:t>múltiples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funciones,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que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actúa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5" dirty="0">
                <a:latin typeface="Tahoma"/>
                <a:cs typeface="Tahoma"/>
              </a:rPr>
              <a:t>como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dispositivo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inteligente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para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solicitar </a:t>
            </a:r>
            <a:r>
              <a:rPr sz="1000" spc="4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información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hasta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32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dispositivos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5" dirty="0">
                <a:latin typeface="Tahoma"/>
                <a:cs typeface="Tahoma"/>
              </a:rPr>
              <a:t>ACCESS.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Luego,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la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información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solicitada se </a:t>
            </a:r>
            <a:r>
              <a:rPr sz="1000" spc="55" dirty="0">
                <a:latin typeface="Tahoma"/>
                <a:cs typeface="Tahoma"/>
              </a:rPr>
              <a:t>pone </a:t>
            </a:r>
            <a:r>
              <a:rPr sz="1000" spc="35" dirty="0">
                <a:latin typeface="Tahoma"/>
                <a:cs typeface="Tahoma"/>
              </a:rPr>
              <a:t>a </a:t>
            </a:r>
            <a:r>
              <a:rPr sz="1000" spc="40" dirty="0">
                <a:latin typeface="Tahoma"/>
                <a:cs typeface="Tahoma"/>
              </a:rPr>
              <a:t>disposición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40" dirty="0">
                <a:latin typeface="Tahoma"/>
                <a:cs typeface="Tahoma"/>
              </a:rPr>
              <a:t>los </a:t>
            </a:r>
            <a:r>
              <a:rPr sz="1000" spc="35" dirty="0">
                <a:latin typeface="Tahoma"/>
                <a:cs typeface="Tahoma"/>
              </a:rPr>
              <a:t>PLC </a:t>
            </a:r>
            <a:r>
              <a:rPr sz="1000" spc="10" dirty="0">
                <a:latin typeface="Tahoma"/>
                <a:cs typeface="Tahoma"/>
              </a:rPr>
              <a:t>y </a:t>
            </a:r>
            <a:r>
              <a:rPr sz="1000" spc="30" dirty="0">
                <a:latin typeface="Tahoma"/>
                <a:cs typeface="Tahoma"/>
              </a:rPr>
              <a:t>varias </a:t>
            </a:r>
            <a:r>
              <a:rPr sz="1000" spc="40" dirty="0">
                <a:latin typeface="Tahoma"/>
                <a:cs typeface="Tahoma"/>
              </a:rPr>
              <a:t>redes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automatización </a:t>
            </a:r>
            <a:r>
              <a:rPr sz="1000" spc="35" dirty="0">
                <a:latin typeface="Tahoma"/>
                <a:cs typeface="Tahoma"/>
              </a:rPr>
              <a:t>industrial, </a:t>
            </a:r>
            <a:r>
              <a:rPr sz="1000" spc="55" dirty="0">
                <a:latin typeface="Tahoma"/>
                <a:cs typeface="Tahoma"/>
              </a:rPr>
              <a:t>como </a:t>
            </a:r>
            <a:r>
              <a:rPr sz="1000" spc="65" dirty="0">
                <a:latin typeface="Tahoma"/>
                <a:cs typeface="Tahoma"/>
              </a:rPr>
              <a:t>ModBus </a:t>
            </a:r>
            <a:r>
              <a:rPr sz="1000" spc="10" dirty="0">
                <a:latin typeface="Tahoma"/>
                <a:cs typeface="Tahoma"/>
              </a:rPr>
              <a:t>y </a:t>
            </a:r>
            <a:r>
              <a:rPr sz="1000" spc="25" dirty="0">
                <a:latin typeface="Tahoma"/>
                <a:cs typeface="Tahoma"/>
              </a:rPr>
              <a:t>PROFIBUS </a:t>
            </a:r>
            <a:r>
              <a:rPr sz="1000" spc="20" dirty="0">
                <a:latin typeface="Tahoma"/>
                <a:cs typeface="Tahoma"/>
              </a:rPr>
              <a:t>DP. </a:t>
            </a:r>
            <a:r>
              <a:rPr sz="1000" spc="35" dirty="0">
                <a:latin typeface="Tahoma"/>
                <a:cs typeface="Tahoma"/>
              </a:rPr>
              <a:t>Hay </a:t>
            </a:r>
            <a:r>
              <a:rPr sz="1000" spc="50" dirty="0">
                <a:latin typeface="Tahoma"/>
                <a:cs typeface="Tahoma"/>
              </a:rPr>
              <a:t>dos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modelos,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0" dirty="0">
                <a:latin typeface="Tahoma"/>
                <a:cs typeface="Tahoma"/>
              </a:rPr>
              <a:t>DTU3005-P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y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15" dirty="0">
                <a:latin typeface="Tahoma"/>
                <a:cs typeface="Tahoma"/>
              </a:rPr>
              <a:t>DTU3005-B.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1" y="4173220"/>
            <a:ext cx="4274185" cy="1853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30" dirty="0">
                <a:latin typeface="Tahoma"/>
                <a:cs typeface="Tahoma"/>
              </a:rPr>
              <a:t>La </a:t>
            </a:r>
            <a:r>
              <a:rPr sz="1000" spc="40" dirty="0">
                <a:latin typeface="Tahoma"/>
                <a:cs typeface="Tahoma"/>
              </a:rPr>
              <a:t>siguiente </a:t>
            </a:r>
            <a:r>
              <a:rPr sz="1000" spc="35" dirty="0">
                <a:latin typeface="Tahoma"/>
                <a:cs typeface="Tahoma"/>
              </a:rPr>
              <a:t>ilustración </a:t>
            </a:r>
            <a:r>
              <a:rPr sz="1000" spc="45" dirty="0">
                <a:latin typeface="Tahoma"/>
                <a:cs typeface="Tahoma"/>
              </a:rPr>
              <a:t>muestra </a:t>
            </a:r>
            <a:r>
              <a:rPr sz="1000" spc="50" dirty="0">
                <a:latin typeface="Tahoma"/>
                <a:cs typeface="Tahoma"/>
              </a:rPr>
              <a:t>dos </a:t>
            </a:r>
            <a:r>
              <a:rPr sz="1000" spc="40" dirty="0">
                <a:latin typeface="Tahoma"/>
                <a:cs typeface="Tahoma"/>
              </a:rPr>
              <a:t>configuraciones </a:t>
            </a:r>
            <a:r>
              <a:rPr sz="1000" spc="30" dirty="0">
                <a:latin typeface="Tahoma"/>
                <a:cs typeface="Tahoma"/>
              </a:rPr>
              <a:t>posibles. </a:t>
            </a:r>
            <a:r>
              <a:rPr sz="1000" spc="10" dirty="0">
                <a:latin typeface="Tahoma"/>
                <a:cs typeface="Tahoma"/>
              </a:rPr>
              <a:t>Se </a:t>
            </a:r>
            <a:r>
              <a:rPr sz="1000" spc="1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pueden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conectar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hasta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32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dispositivos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Siemens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ACCESS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puerto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del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20" dirty="0">
                <a:latin typeface="Tahoma"/>
                <a:cs typeface="Tahoma"/>
              </a:rPr>
              <a:t>DTU3005. </a:t>
            </a:r>
            <a:r>
              <a:rPr sz="1000" spc="25" dirty="0">
                <a:latin typeface="Tahoma"/>
                <a:cs typeface="Tahoma"/>
              </a:rPr>
              <a:t>En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30" dirty="0">
                <a:latin typeface="Tahoma"/>
                <a:cs typeface="Tahoma"/>
              </a:rPr>
              <a:t>ejemplo,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35" dirty="0">
                <a:latin typeface="Tahoma"/>
                <a:cs typeface="Tahoma"/>
              </a:rPr>
              <a:t>dispositivo </a:t>
            </a:r>
            <a:r>
              <a:rPr sz="1000" spc="45" dirty="0">
                <a:latin typeface="Tahoma"/>
                <a:cs typeface="Tahoma"/>
              </a:rPr>
              <a:t>maestro </a:t>
            </a:r>
            <a:r>
              <a:rPr sz="1000" spc="35" dirty="0">
                <a:latin typeface="Tahoma"/>
                <a:cs typeface="Tahoma"/>
              </a:rPr>
              <a:t>PLC </a:t>
            </a:r>
            <a:r>
              <a:rPr sz="1000" spc="60" dirty="0">
                <a:latin typeface="Tahoma"/>
                <a:cs typeface="Tahoma"/>
              </a:rPr>
              <a:t>o </a:t>
            </a:r>
            <a:r>
              <a:rPr sz="1000" spc="65" dirty="0">
                <a:latin typeface="Tahoma"/>
                <a:cs typeface="Tahoma"/>
              </a:rPr>
              <a:t>ModBus </a:t>
            </a:r>
            <a:r>
              <a:rPr sz="1000" spc="35" dirty="0">
                <a:latin typeface="Tahoma"/>
                <a:cs typeface="Tahoma"/>
              </a:rPr>
              <a:t>se </a:t>
            </a:r>
            <a:r>
              <a:rPr sz="1000" spc="4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puede </a:t>
            </a:r>
            <a:r>
              <a:rPr sz="1000" spc="35" dirty="0">
                <a:latin typeface="Tahoma"/>
                <a:cs typeface="Tahoma"/>
              </a:rPr>
              <a:t>conectar a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50" dirty="0">
                <a:latin typeface="Tahoma"/>
                <a:cs typeface="Tahoma"/>
              </a:rPr>
              <a:t>puerto de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15" dirty="0">
                <a:latin typeface="Tahoma"/>
                <a:cs typeface="Tahoma"/>
              </a:rPr>
              <a:t>DTU3005-B. </a:t>
            </a:r>
            <a:r>
              <a:rPr sz="1000" spc="10" dirty="0">
                <a:latin typeface="Tahoma"/>
                <a:cs typeface="Tahoma"/>
              </a:rPr>
              <a:t>Se </a:t>
            </a:r>
            <a:r>
              <a:rPr sz="1000" spc="50" dirty="0">
                <a:latin typeface="Tahoma"/>
                <a:cs typeface="Tahoma"/>
              </a:rPr>
              <a:t>puede </a:t>
            </a:r>
            <a:r>
              <a:rPr sz="1000" spc="35" dirty="0">
                <a:latin typeface="Tahoma"/>
                <a:cs typeface="Tahoma"/>
              </a:rPr>
              <a:t>conectar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segundo </a:t>
            </a:r>
            <a:r>
              <a:rPr sz="1000" spc="35" dirty="0">
                <a:latin typeface="Tahoma"/>
                <a:cs typeface="Tahoma"/>
              </a:rPr>
              <a:t>dispositivo </a:t>
            </a:r>
            <a:r>
              <a:rPr sz="1000" spc="65" dirty="0">
                <a:latin typeface="Tahoma"/>
                <a:cs typeface="Tahoma"/>
              </a:rPr>
              <a:t>ModBus </a:t>
            </a:r>
            <a:r>
              <a:rPr sz="1000" spc="60" dirty="0">
                <a:latin typeface="Tahoma"/>
                <a:cs typeface="Tahoma"/>
              </a:rPr>
              <a:t>o un </a:t>
            </a:r>
            <a:r>
              <a:rPr sz="1000" spc="35" dirty="0">
                <a:latin typeface="Tahoma"/>
                <a:cs typeface="Tahoma"/>
              </a:rPr>
              <a:t>PLC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40" dirty="0">
                <a:latin typeface="Tahoma"/>
                <a:cs typeface="Tahoma"/>
              </a:rPr>
              <a:t>supervisión </a:t>
            </a:r>
            <a:r>
              <a:rPr sz="1000" spc="45" dirty="0">
                <a:latin typeface="Tahoma"/>
                <a:cs typeface="Tahoma"/>
              </a:rPr>
              <a:t>opcional con </a:t>
            </a:r>
            <a:r>
              <a:rPr sz="1000" spc="5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SEABus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otro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puerto.</a:t>
            </a:r>
            <a:endParaRPr sz="1000"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100">
              <a:latin typeface="Tahoma"/>
              <a:cs typeface="Tahoma"/>
            </a:endParaRPr>
          </a:p>
          <a:p>
            <a:pPr marL="12700" marR="121920">
              <a:lnSpc>
                <a:spcPct val="135400"/>
              </a:lnSpc>
              <a:spcBef>
                <a:spcPts val="5"/>
              </a:spcBef>
            </a:pPr>
            <a:r>
              <a:rPr sz="900" spc="20" dirty="0">
                <a:latin typeface="Tahoma"/>
                <a:cs typeface="Tahoma"/>
              </a:rPr>
              <a:t>En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segundo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ejemplo,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PROFIBUS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conectan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través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puerto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RS-485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DTU3005-P.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PC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supervisión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está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conectada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puerto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disponible.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51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1866901"/>
            <a:ext cx="2333625" cy="23907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5753101"/>
            <a:ext cx="3914775" cy="34385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5" y="555625"/>
            <a:ext cx="13030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5" dirty="0">
                <a:latin typeface="Trebuchet MS"/>
                <a:cs typeface="Trebuchet MS"/>
              </a:rPr>
              <a:t>Unidad</a:t>
            </a:r>
            <a:r>
              <a:rPr sz="700" b="1" spc="-40" dirty="0">
                <a:latin typeface="Trebuchet MS"/>
                <a:cs typeface="Trebuchet MS"/>
              </a:rPr>
              <a:t> </a:t>
            </a:r>
            <a:r>
              <a:rPr sz="700" b="1" spc="20" dirty="0">
                <a:latin typeface="Trebuchet MS"/>
                <a:cs typeface="Trebuchet MS"/>
              </a:rPr>
              <a:t>de</a:t>
            </a:r>
            <a:r>
              <a:rPr sz="700" b="1" spc="-40" dirty="0">
                <a:latin typeface="Trebuchet MS"/>
                <a:cs typeface="Trebuchet MS"/>
              </a:rPr>
              <a:t> </a:t>
            </a:r>
            <a:r>
              <a:rPr sz="700" b="1" spc="20" dirty="0">
                <a:latin typeface="Trebuchet MS"/>
                <a:cs typeface="Trebuchet MS"/>
              </a:rPr>
              <a:t>visualización</a:t>
            </a:r>
            <a:r>
              <a:rPr sz="700" b="1" spc="-35" dirty="0">
                <a:latin typeface="Trebuchet MS"/>
                <a:cs typeface="Trebuchet MS"/>
              </a:rPr>
              <a:t> </a:t>
            </a:r>
            <a:r>
              <a:rPr sz="700" b="1" spc="20" dirty="0">
                <a:latin typeface="Trebuchet MS"/>
                <a:cs typeface="Trebuchet MS"/>
              </a:rPr>
              <a:t>local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6" y="486409"/>
            <a:ext cx="4189729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5" dirty="0">
                <a:latin typeface="Tahoma"/>
                <a:cs typeface="Tahoma"/>
              </a:rPr>
              <a:t>Unidad de </a:t>
            </a:r>
            <a:r>
              <a:rPr sz="900" spc="30" dirty="0">
                <a:latin typeface="Tahoma"/>
                <a:cs typeface="Tahoma"/>
              </a:rPr>
              <a:t>visualización local </a:t>
            </a:r>
            <a:r>
              <a:rPr sz="900" spc="-5" dirty="0">
                <a:latin typeface="Tahoma"/>
                <a:cs typeface="Tahoma"/>
              </a:rPr>
              <a:t>(LDU) </a:t>
            </a:r>
            <a:r>
              <a:rPr sz="900" spc="35" dirty="0">
                <a:latin typeface="Tahoma"/>
                <a:cs typeface="Tahoma"/>
              </a:rPr>
              <a:t>funciona </a:t>
            </a:r>
            <a:r>
              <a:rPr sz="900" spc="40" dirty="0">
                <a:latin typeface="Tahoma"/>
                <a:cs typeface="Tahoma"/>
              </a:rPr>
              <a:t>con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5" dirty="0">
                <a:latin typeface="Tahoma"/>
                <a:cs typeface="Tahoma"/>
              </a:rPr>
              <a:t>red </a:t>
            </a:r>
            <a:r>
              <a:rPr sz="900" spc="25" dirty="0">
                <a:latin typeface="Tahoma"/>
                <a:cs typeface="Tahoma"/>
              </a:rPr>
              <a:t>SEABus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sondear </a:t>
            </a:r>
            <a:r>
              <a:rPr sz="900" spc="35" dirty="0">
                <a:latin typeface="Tahoma"/>
                <a:cs typeface="Tahoma"/>
              </a:rPr>
              <a:t>datos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dispositivos </a:t>
            </a:r>
            <a:r>
              <a:rPr sz="900" spc="40" dirty="0">
                <a:latin typeface="Tahoma"/>
                <a:cs typeface="Tahoma"/>
              </a:rPr>
              <a:t>compatibles con </a:t>
            </a:r>
            <a:r>
              <a:rPr sz="900" spc="35" dirty="0">
                <a:latin typeface="Tahoma"/>
                <a:cs typeface="Tahoma"/>
              </a:rPr>
              <a:t>Siemens </a:t>
            </a:r>
            <a:r>
              <a:rPr sz="900" spc="5" dirty="0">
                <a:latin typeface="Tahoma"/>
                <a:cs typeface="Tahoma"/>
              </a:rPr>
              <a:t>ACCESS.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5" dirty="0">
                <a:latin typeface="Tahoma"/>
                <a:cs typeface="Tahoma"/>
              </a:rPr>
              <a:t>LDU </a:t>
            </a:r>
            <a:r>
              <a:rPr sz="900" spc="30" dirty="0">
                <a:latin typeface="Tahoma"/>
                <a:cs typeface="Tahoma"/>
              </a:rPr>
              <a:t>se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montar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entornos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industriales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hostiles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adecuada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montarse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paneles,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tableros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distribución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conmutación.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6" y="4631055"/>
            <a:ext cx="391223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25" dirty="0">
                <a:latin typeface="Tahoma"/>
                <a:cs typeface="Tahoma"/>
              </a:rPr>
              <a:t>La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LDU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conectar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través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SEABus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hasta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32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dispositivos </a:t>
            </a:r>
            <a:r>
              <a:rPr sz="950" spc="-290" dirty="0">
                <a:latin typeface="Tahoma"/>
                <a:cs typeface="Tahoma"/>
              </a:rPr>
              <a:t> </a:t>
            </a:r>
            <a:r>
              <a:rPr sz="950" spc="5" dirty="0">
                <a:latin typeface="Tahoma"/>
                <a:cs typeface="Tahoma"/>
              </a:rPr>
              <a:t>ACCESS.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conectar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segundo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puerto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través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RS-232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 </a:t>
            </a:r>
            <a:r>
              <a:rPr sz="950" spc="3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estación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monitoreo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WinPM.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52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31151" y="533401"/>
            <a:ext cx="4352925" cy="5686425"/>
          </a:xfrm>
          <a:custGeom>
            <a:avLst/>
            <a:gdLst/>
            <a:ahLst/>
            <a:cxnLst/>
            <a:rect l="l" t="t" r="r" b="b"/>
            <a:pathLst>
              <a:path w="4352925" h="5686425">
                <a:moveTo>
                  <a:pt x="4352925" y="0"/>
                </a:moveTo>
                <a:lnTo>
                  <a:pt x="0" y="0"/>
                </a:lnTo>
                <a:lnTo>
                  <a:pt x="0" y="5686425"/>
                </a:lnTo>
                <a:lnTo>
                  <a:pt x="4352925" y="5686425"/>
                </a:lnTo>
                <a:lnTo>
                  <a:pt x="4352925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65800" y="50482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0" dirty="0">
                <a:latin typeface="Trebuchet MS"/>
                <a:cs typeface="Trebuchet MS"/>
              </a:rPr>
              <a:t>Reseña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-20" dirty="0">
                <a:latin typeface="Trebuchet MS"/>
                <a:cs typeface="Trebuchet MS"/>
              </a:rPr>
              <a:t>4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51801" y="692151"/>
            <a:ext cx="4073525" cy="530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 indent="-146685">
              <a:spcBef>
                <a:spcPts val="100"/>
              </a:spcBef>
              <a:buAutoNum type="arabicPeriod"/>
              <a:tabLst>
                <a:tab pos="159385" algn="l"/>
                <a:tab pos="3359150" algn="l"/>
              </a:tabLst>
            </a:pPr>
            <a:r>
              <a:rPr sz="1050" spc="60" dirty="0">
                <a:latin typeface="Tahoma"/>
                <a:cs typeface="Tahoma"/>
              </a:rPr>
              <a:t>WinPM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es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60" dirty="0">
                <a:latin typeface="Tahoma"/>
                <a:cs typeface="Tahoma"/>
              </a:rPr>
              <a:t>un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ejemplo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60" dirty="0">
                <a:latin typeface="Tahoma"/>
                <a:cs typeface="Tahoma"/>
              </a:rPr>
              <a:t>un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dispositivo</a:t>
            </a:r>
            <a:r>
              <a:rPr sz="105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40" dirty="0">
                <a:latin typeface="Tahoma"/>
                <a:cs typeface="Tahoma"/>
              </a:rPr>
              <a:t>.</a:t>
            </a:r>
            <a:endParaRPr sz="1050">
              <a:latin typeface="Tahoma"/>
              <a:cs typeface="Tahoma"/>
            </a:endParaRPr>
          </a:p>
          <a:p>
            <a:pPr>
              <a:spcBef>
                <a:spcPts val="25"/>
              </a:spcBef>
              <a:buAutoNum type="arabicPeriod"/>
            </a:pPr>
            <a:endParaRPr sz="1500">
              <a:latin typeface="Tahoma"/>
              <a:cs typeface="Tahoma"/>
            </a:endParaRPr>
          </a:p>
          <a:p>
            <a:pPr marL="317500">
              <a:spcBef>
                <a:spcPts val="5"/>
              </a:spcBef>
            </a:pPr>
            <a:r>
              <a:rPr sz="800" spc="20" dirty="0">
                <a:latin typeface="Tahoma"/>
                <a:cs typeface="Tahoma"/>
              </a:rPr>
              <a:t>una.</a:t>
            </a:r>
            <a:r>
              <a:rPr sz="800" spc="-6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55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supervisor</a:t>
            </a:r>
            <a:endParaRPr sz="800">
              <a:latin typeface="Tahoma"/>
              <a:cs typeface="Tahoma"/>
            </a:endParaRPr>
          </a:p>
          <a:p>
            <a:pPr marL="317500">
              <a:spcBef>
                <a:spcPts val="464"/>
              </a:spcBef>
            </a:pPr>
            <a:r>
              <a:rPr sz="800" spc="10" dirty="0">
                <a:latin typeface="Tahoma"/>
                <a:cs typeface="Tahoma"/>
              </a:rPr>
              <a:t>B.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campo</a:t>
            </a:r>
            <a:endParaRPr sz="800"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250">
              <a:latin typeface="Tahoma"/>
              <a:cs typeface="Tahoma"/>
            </a:endParaRPr>
          </a:p>
          <a:p>
            <a:pPr marL="145415" marR="395605" indent="-145415">
              <a:lnSpc>
                <a:spcPct val="125000"/>
              </a:lnSpc>
              <a:buAutoNum type="arabicPeriod" startAt="2"/>
              <a:tabLst>
                <a:tab pos="145415" algn="l"/>
                <a:tab pos="1599565" algn="l"/>
              </a:tabLst>
            </a:pPr>
            <a:r>
              <a:rPr sz="950" spc="60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medidor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potencia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Siemens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ACCESS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ejemplo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</a:t>
            </a:r>
            <a:r>
              <a:rPr sz="9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35" dirty="0">
                <a:latin typeface="Tahoma"/>
                <a:cs typeface="Tahoma"/>
              </a:rPr>
              <a:t>.</a:t>
            </a:r>
            <a:endParaRPr sz="950">
              <a:latin typeface="Tahoma"/>
              <a:cs typeface="Tahoma"/>
            </a:endParaRPr>
          </a:p>
          <a:p>
            <a:pPr>
              <a:spcBef>
                <a:spcPts val="50"/>
              </a:spcBef>
              <a:buAutoNum type="arabicPeriod" startAt="2"/>
            </a:pPr>
            <a:endParaRPr sz="1500">
              <a:latin typeface="Tahoma"/>
              <a:cs typeface="Tahoma"/>
            </a:endParaRPr>
          </a:p>
          <a:p>
            <a:pPr marL="317500"/>
            <a:r>
              <a:rPr sz="800" spc="20" dirty="0">
                <a:latin typeface="Tahoma"/>
                <a:cs typeface="Tahoma"/>
              </a:rPr>
              <a:t>una.</a:t>
            </a:r>
            <a:r>
              <a:rPr sz="800" spc="-6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55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supervisor</a:t>
            </a:r>
            <a:endParaRPr sz="800">
              <a:latin typeface="Tahoma"/>
              <a:cs typeface="Tahoma"/>
            </a:endParaRPr>
          </a:p>
          <a:p>
            <a:pPr marL="317500">
              <a:spcBef>
                <a:spcPts val="540"/>
              </a:spcBef>
            </a:pPr>
            <a:r>
              <a:rPr sz="800" spc="10" dirty="0">
                <a:latin typeface="Tahoma"/>
                <a:cs typeface="Tahoma"/>
              </a:rPr>
              <a:t>B.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campo</a:t>
            </a:r>
            <a:endParaRPr sz="800"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200">
              <a:latin typeface="Tahoma"/>
              <a:cs typeface="Tahoma"/>
            </a:endParaRPr>
          </a:p>
          <a:p>
            <a:pPr marL="173355" marR="540385" indent="-173355">
              <a:lnSpc>
                <a:spcPct val="103299"/>
              </a:lnSpc>
              <a:buAutoNum type="arabicPeriod" startAt="3"/>
              <a:tabLst>
                <a:tab pos="173355" algn="l"/>
              </a:tabLst>
            </a:pPr>
            <a:r>
              <a:rPr sz="1150" spc="35" dirty="0">
                <a:latin typeface="Tahoma"/>
                <a:cs typeface="Tahoma"/>
              </a:rPr>
              <a:t>Las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45" dirty="0">
                <a:latin typeface="Tahoma"/>
                <a:cs typeface="Tahoma"/>
              </a:rPr>
              <a:t>reglas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60" dirty="0">
                <a:latin typeface="Tahoma"/>
                <a:cs typeface="Tahoma"/>
              </a:rPr>
              <a:t>que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55" dirty="0">
                <a:latin typeface="Tahoma"/>
                <a:cs typeface="Tahoma"/>
              </a:rPr>
              <a:t>rigen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35" dirty="0">
                <a:latin typeface="Tahoma"/>
                <a:cs typeface="Tahoma"/>
              </a:rPr>
              <a:t>la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comunicación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45" dirty="0">
                <a:latin typeface="Tahoma"/>
                <a:cs typeface="Tahoma"/>
              </a:rPr>
              <a:t>del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45" dirty="0">
                <a:latin typeface="Tahoma"/>
                <a:cs typeface="Tahoma"/>
              </a:rPr>
              <a:t>sistema </a:t>
            </a:r>
            <a:r>
              <a:rPr sz="1150" spc="-345" dirty="0">
                <a:latin typeface="Tahoma"/>
                <a:cs typeface="Tahoma"/>
              </a:rPr>
              <a:t> </a:t>
            </a:r>
            <a:r>
              <a:rPr sz="1150" spc="15" dirty="0">
                <a:latin typeface="Tahoma"/>
                <a:cs typeface="Tahoma"/>
              </a:rPr>
              <a:t>ACCESS</a:t>
            </a:r>
            <a:r>
              <a:rPr sz="1150" spc="-70" dirty="0">
                <a:latin typeface="Tahoma"/>
                <a:cs typeface="Tahoma"/>
              </a:rPr>
              <a:t> </a:t>
            </a:r>
            <a:r>
              <a:rPr sz="1150" spc="40" dirty="0">
                <a:latin typeface="Tahoma"/>
                <a:cs typeface="Tahoma"/>
              </a:rPr>
              <a:t>se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50" dirty="0">
                <a:latin typeface="Tahoma"/>
                <a:cs typeface="Tahoma"/>
              </a:rPr>
              <a:t>conocen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40" dirty="0">
                <a:latin typeface="Tahoma"/>
                <a:cs typeface="Tahoma"/>
              </a:rPr>
              <a:t>colectivamente</a:t>
            </a:r>
            <a:r>
              <a:rPr sz="1150" spc="-70" dirty="0">
                <a:latin typeface="Tahoma"/>
                <a:cs typeface="Tahoma"/>
              </a:rPr>
              <a:t> </a:t>
            </a:r>
            <a:r>
              <a:rPr sz="1150" spc="65" dirty="0">
                <a:latin typeface="Tahoma"/>
                <a:cs typeface="Tahoma"/>
              </a:rPr>
              <a:t>como</a:t>
            </a:r>
            <a:endParaRPr sz="1150">
              <a:latin typeface="Tahoma"/>
              <a:cs typeface="Tahoma"/>
            </a:endParaRPr>
          </a:p>
          <a:p>
            <a:pPr marL="317500">
              <a:spcBef>
                <a:spcPts val="45"/>
              </a:spcBef>
              <a:tabLst>
                <a:tab pos="1128395" algn="l"/>
                <a:tab pos="213296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10" dirty="0">
                <a:latin typeface="Tahoma"/>
                <a:cs typeface="Tahoma"/>
              </a:rPr>
              <a:t>y</a:t>
            </a:r>
            <a:r>
              <a:rPr sz="11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50" spc="30" dirty="0">
                <a:latin typeface="Tahoma"/>
                <a:cs typeface="Tahoma"/>
              </a:rPr>
              <a:t>Plus.</a:t>
            </a:r>
            <a:endParaRPr sz="1150"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200">
              <a:latin typeface="Tahoma"/>
              <a:cs typeface="Tahoma"/>
            </a:endParaRPr>
          </a:p>
          <a:p>
            <a:pPr marL="152400" marR="5080" indent="-152400">
              <a:lnSpc>
                <a:spcPct val="118800"/>
              </a:lnSpc>
              <a:buAutoNum type="arabicPeriod" startAt="4"/>
              <a:tabLst>
                <a:tab pos="152400" algn="l"/>
                <a:tab pos="1061720" algn="l"/>
              </a:tabLst>
            </a:pPr>
            <a:r>
              <a:rPr sz="1000" spc="65" dirty="0">
                <a:latin typeface="Tahoma"/>
                <a:cs typeface="Tahoma"/>
              </a:rPr>
              <a:t>Un</a:t>
            </a:r>
            <a:r>
              <a:rPr sz="1000" u="sng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5" dirty="0">
                <a:latin typeface="Tahoma"/>
                <a:cs typeface="Tahoma"/>
              </a:rPr>
              <a:t>es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dispositivo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20" dirty="0">
                <a:latin typeface="Tahoma"/>
                <a:cs typeface="Tahoma"/>
              </a:rPr>
              <a:t>activo,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5" dirty="0">
                <a:latin typeface="Tahoma"/>
                <a:cs typeface="Tahoma"/>
              </a:rPr>
              <a:t>como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computadora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o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impresora,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conectado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la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red.</a:t>
            </a:r>
            <a:endParaRPr sz="1000">
              <a:latin typeface="Tahoma"/>
              <a:cs typeface="Tahoma"/>
            </a:endParaRPr>
          </a:p>
          <a:p>
            <a:pPr>
              <a:spcBef>
                <a:spcPts val="35"/>
              </a:spcBef>
              <a:buAutoNum type="arabicPeriod" startAt="4"/>
            </a:pPr>
            <a:endParaRPr sz="1100">
              <a:latin typeface="Tahoma"/>
              <a:cs typeface="Tahoma"/>
            </a:endParaRPr>
          </a:p>
          <a:p>
            <a:pPr marL="159385" marR="399415" indent="-159385">
              <a:lnSpc>
                <a:spcPct val="119000"/>
              </a:lnSpc>
              <a:buAutoNum type="arabicPeriod" startAt="4"/>
              <a:tabLst>
                <a:tab pos="159385" algn="l"/>
                <a:tab pos="2208530" algn="l"/>
              </a:tabLst>
            </a:pPr>
            <a:r>
              <a:rPr sz="1050" spc="40" dirty="0">
                <a:latin typeface="Tahoma"/>
                <a:cs typeface="Tahoma"/>
              </a:rPr>
              <a:t>Siemens</a:t>
            </a:r>
            <a:r>
              <a:rPr sz="105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50" dirty="0">
                <a:latin typeface="Tahoma"/>
                <a:cs typeface="Tahoma"/>
              </a:rPr>
              <a:t>puede </a:t>
            </a:r>
            <a:r>
              <a:rPr sz="1050" spc="40" dirty="0">
                <a:latin typeface="Tahoma"/>
                <a:cs typeface="Tahoma"/>
              </a:rPr>
              <a:t>conectar </a:t>
            </a:r>
            <a:r>
              <a:rPr sz="1050" spc="4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dispositivos</a:t>
            </a:r>
            <a:r>
              <a:rPr sz="1050" spc="-70" dirty="0">
                <a:latin typeface="Tahoma"/>
                <a:cs typeface="Tahoma"/>
              </a:rPr>
              <a:t> </a:t>
            </a:r>
            <a:r>
              <a:rPr sz="1050" spc="5" dirty="0">
                <a:latin typeface="Tahoma"/>
                <a:cs typeface="Tahoma"/>
              </a:rPr>
              <a:t>RS-232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10" dirty="0">
                <a:latin typeface="Tahoma"/>
                <a:cs typeface="Tahoma"/>
              </a:rPr>
              <a:t>y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" dirty="0">
                <a:latin typeface="Tahoma"/>
                <a:cs typeface="Tahoma"/>
              </a:rPr>
              <a:t>RS-485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directamente</a:t>
            </a:r>
            <a:r>
              <a:rPr sz="1050" spc="-7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a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una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LAN.</a:t>
            </a:r>
            <a:endParaRPr sz="1050">
              <a:latin typeface="Tahoma"/>
              <a:cs typeface="Tahoma"/>
            </a:endParaRPr>
          </a:p>
          <a:p>
            <a:pPr>
              <a:spcBef>
                <a:spcPts val="25"/>
              </a:spcBef>
              <a:buAutoNum type="arabicPeriod" startAt="4"/>
            </a:pPr>
            <a:endParaRPr sz="1150">
              <a:latin typeface="Tahoma"/>
              <a:cs typeface="Tahoma"/>
            </a:endParaRPr>
          </a:p>
          <a:p>
            <a:pPr marL="152400" marR="595630" indent="-152400">
              <a:lnSpc>
                <a:spcPct val="118800"/>
              </a:lnSpc>
              <a:buAutoNum type="arabicPeriod" startAt="4"/>
              <a:tabLst>
                <a:tab pos="152400" algn="l"/>
                <a:tab pos="1750695" algn="l"/>
              </a:tabLst>
            </a:pPr>
            <a:r>
              <a:rPr sz="1000" spc="5" dirty="0">
                <a:latin typeface="Tahoma"/>
                <a:cs typeface="Tahoma"/>
              </a:rPr>
              <a:t>RS-232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está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limitado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distancias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transmisión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que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no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superen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los</a:t>
            </a:r>
            <a:r>
              <a:rPr sz="100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5" dirty="0">
                <a:latin typeface="Tahoma"/>
                <a:cs typeface="Tahoma"/>
              </a:rPr>
              <a:t>pies.</a:t>
            </a:r>
            <a:endParaRPr sz="1000">
              <a:latin typeface="Tahoma"/>
              <a:cs typeface="Tahoma"/>
            </a:endParaRPr>
          </a:p>
          <a:p>
            <a:pPr>
              <a:spcBef>
                <a:spcPts val="50"/>
              </a:spcBef>
              <a:buAutoNum type="arabicPeriod" startAt="4"/>
            </a:pPr>
            <a:endParaRPr sz="1200">
              <a:latin typeface="Tahoma"/>
              <a:cs typeface="Tahoma"/>
            </a:endParaRPr>
          </a:p>
          <a:p>
            <a:pPr marL="152400" marR="169545" indent="-152400">
              <a:lnSpc>
                <a:spcPct val="118800"/>
              </a:lnSpc>
              <a:buAutoNum type="arabicPeriod" startAt="4"/>
              <a:tabLst>
                <a:tab pos="152400" algn="l"/>
                <a:tab pos="2727960" algn="l"/>
              </a:tabLst>
            </a:pPr>
            <a:r>
              <a:rPr sz="1000" spc="5" dirty="0">
                <a:latin typeface="Tahoma"/>
                <a:cs typeface="Tahoma"/>
              </a:rPr>
              <a:t>RS-485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puede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admitir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32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controladores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y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receptores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diferentes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en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distancia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máxima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25" dirty="0">
                <a:latin typeface="Tahoma"/>
                <a:cs typeface="Tahoma"/>
              </a:rPr>
              <a:t>pies.</a:t>
            </a:r>
            <a:endParaRPr sz="1000">
              <a:latin typeface="Tahoma"/>
              <a:cs typeface="Tahoma"/>
            </a:endParaRPr>
          </a:p>
          <a:p>
            <a:pPr>
              <a:spcBef>
                <a:spcPts val="40"/>
              </a:spcBef>
              <a:buAutoNum type="arabicPeriod" startAt="4"/>
            </a:pPr>
            <a:endParaRPr sz="1250">
              <a:latin typeface="Tahoma"/>
              <a:cs typeface="Tahoma"/>
            </a:endParaRPr>
          </a:p>
          <a:p>
            <a:pPr marL="166370" indent="-153670">
              <a:buAutoNum type="arabicPeriod" startAt="4"/>
              <a:tabLst>
                <a:tab pos="166370" algn="l"/>
                <a:tab pos="3195955" algn="l"/>
              </a:tabLst>
            </a:pPr>
            <a:r>
              <a:rPr sz="1100" spc="30" dirty="0">
                <a:latin typeface="Tahoma"/>
                <a:cs typeface="Tahoma"/>
              </a:rPr>
              <a:t>La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LDU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35" dirty="0">
                <a:latin typeface="Tahoma"/>
                <a:cs typeface="Tahoma"/>
              </a:rPr>
              <a:t>se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puede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conectar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hasta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35" dirty="0">
                <a:latin typeface="Tahoma"/>
                <a:cs typeface="Tahoma"/>
              </a:rPr>
              <a:t>a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100">
              <a:latin typeface="Times New Roman"/>
              <a:cs typeface="Times New Roman"/>
            </a:endParaRPr>
          </a:p>
          <a:p>
            <a:pPr marL="317500">
              <a:spcBef>
                <a:spcPts val="105"/>
              </a:spcBef>
            </a:pPr>
            <a:r>
              <a:rPr sz="1100" spc="40" dirty="0">
                <a:latin typeface="Tahoma"/>
                <a:cs typeface="Tahoma"/>
              </a:rPr>
              <a:t>dispositivos</a:t>
            </a:r>
            <a:r>
              <a:rPr sz="1100" spc="-80" dirty="0">
                <a:latin typeface="Tahoma"/>
                <a:cs typeface="Tahoma"/>
              </a:rPr>
              <a:t> </a:t>
            </a:r>
            <a:r>
              <a:rPr sz="1100" spc="5" dirty="0">
                <a:latin typeface="Tahoma"/>
                <a:cs typeface="Tahoma"/>
              </a:rPr>
              <a:t>ACCESS.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53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1925" y="3743325"/>
            <a:ext cx="4686300" cy="4876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5" y="568325"/>
            <a:ext cx="1559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65" dirty="0">
                <a:latin typeface="Tahoma"/>
                <a:cs typeface="Tahoma"/>
              </a:rPr>
              <a:t>Medición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de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potencia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1923098"/>
            <a:ext cx="4305935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00"/>
              </a:spcBef>
            </a:pPr>
            <a:r>
              <a:rPr sz="900" spc="20" dirty="0">
                <a:latin typeface="Tahoma"/>
                <a:cs typeface="Tahoma"/>
              </a:rPr>
              <a:t>En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45" dirty="0">
                <a:latin typeface="Tahoma"/>
                <a:cs typeface="Tahoma"/>
              </a:rPr>
              <a:t>entorno </a:t>
            </a:r>
            <a:r>
              <a:rPr sz="900" spc="35" dirty="0">
                <a:latin typeface="Tahoma"/>
                <a:cs typeface="Tahoma"/>
              </a:rPr>
              <a:t>electrónico </a:t>
            </a:r>
            <a:r>
              <a:rPr sz="900" spc="20" dirty="0">
                <a:latin typeface="Tahoma"/>
                <a:cs typeface="Tahoma"/>
              </a:rPr>
              <a:t>actual,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0" dirty="0">
                <a:latin typeface="Tahoma"/>
                <a:cs typeface="Tahoma"/>
              </a:rPr>
              <a:t>administración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energía requiere </a:t>
            </a:r>
            <a:r>
              <a:rPr sz="900" spc="45" dirty="0">
                <a:latin typeface="Tahoma"/>
                <a:cs typeface="Tahoma"/>
              </a:rPr>
              <a:t> medidores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sofisticados.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medidores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voltaje,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corriente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kW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por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sí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solos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no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brindan una </a:t>
            </a:r>
            <a:r>
              <a:rPr sz="900" spc="35" dirty="0">
                <a:latin typeface="Tahoma"/>
                <a:cs typeface="Tahoma"/>
              </a:rPr>
              <a:t>indicación adecuada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35" dirty="0">
                <a:latin typeface="Tahoma"/>
                <a:cs typeface="Tahoma"/>
              </a:rPr>
              <a:t>calidad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0" dirty="0">
                <a:latin typeface="Tahoma"/>
                <a:cs typeface="Tahoma"/>
              </a:rPr>
              <a:t>energía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50" dirty="0">
                <a:latin typeface="Tahoma"/>
                <a:cs typeface="Tahoma"/>
              </a:rPr>
              <a:t>consumo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energía. </a:t>
            </a:r>
            <a:r>
              <a:rPr sz="900" spc="35" dirty="0">
                <a:latin typeface="Tahoma"/>
                <a:cs typeface="Tahoma"/>
              </a:rPr>
              <a:t>Los </a:t>
            </a:r>
            <a:r>
              <a:rPr sz="900" spc="45" dirty="0">
                <a:latin typeface="Tahoma"/>
                <a:cs typeface="Tahoma"/>
              </a:rPr>
              <a:t>medidores de </a:t>
            </a:r>
            <a:r>
              <a:rPr sz="900" spc="40" dirty="0">
                <a:latin typeface="Tahoma"/>
                <a:cs typeface="Tahoma"/>
              </a:rPr>
              <a:t>energía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Siemens, </a:t>
            </a:r>
            <a:r>
              <a:rPr sz="900" spc="45" dirty="0">
                <a:latin typeface="Tahoma"/>
                <a:cs typeface="Tahoma"/>
              </a:rPr>
              <a:t>además de medir </a:t>
            </a:r>
            <a:r>
              <a:rPr sz="900" spc="15" dirty="0">
                <a:latin typeface="Tahoma"/>
                <a:cs typeface="Tahoma"/>
              </a:rPr>
              <a:t>voltaje, </a:t>
            </a:r>
            <a:r>
              <a:rPr sz="900" spc="2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corriente, </a:t>
            </a:r>
            <a:r>
              <a:rPr sz="900" spc="25" dirty="0">
                <a:latin typeface="Tahoma"/>
                <a:cs typeface="Tahoma"/>
              </a:rPr>
              <a:t>frecuencia, </a:t>
            </a:r>
            <a:r>
              <a:rPr sz="900" spc="40" dirty="0">
                <a:latin typeface="Tahoma"/>
                <a:cs typeface="Tahoma"/>
              </a:rPr>
              <a:t>energía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armónicos, potencia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30" dirty="0">
                <a:latin typeface="Tahoma"/>
                <a:cs typeface="Tahoma"/>
              </a:rPr>
              <a:t>factor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potencia, </a:t>
            </a:r>
            <a:r>
              <a:rPr sz="900" spc="3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también </a:t>
            </a:r>
            <a:r>
              <a:rPr sz="900" spc="35" dirty="0">
                <a:latin typeface="Tahoma"/>
                <a:cs typeface="Tahoma"/>
              </a:rPr>
              <a:t>capturan </a:t>
            </a:r>
            <a:r>
              <a:rPr sz="900" spc="40" dirty="0">
                <a:latin typeface="Tahoma"/>
                <a:cs typeface="Tahoma"/>
              </a:rPr>
              <a:t>perturbaciones </a:t>
            </a:r>
            <a:r>
              <a:rPr sz="900" spc="35" dirty="0">
                <a:latin typeface="Tahoma"/>
                <a:cs typeface="Tahoma"/>
              </a:rPr>
              <a:t>del </a:t>
            </a:r>
            <a:r>
              <a:rPr sz="900" spc="25" dirty="0">
                <a:latin typeface="Tahoma"/>
                <a:cs typeface="Tahoma"/>
              </a:rPr>
              <a:t>sistema, </a:t>
            </a:r>
            <a:r>
              <a:rPr sz="900" spc="35" dirty="0">
                <a:latin typeface="Tahoma"/>
                <a:cs typeface="Tahoma"/>
              </a:rPr>
              <a:t>registran datos </a:t>
            </a:r>
            <a:r>
              <a:rPr sz="900" spc="30" dirty="0">
                <a:latin typeface="Tahoma"/>
                <a:cs typeface="Tahoma"/>
              </a:rPr>
              <a:t>históricos,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monitorean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estado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otros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equipos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controlan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cargas.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54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2428875"/>
            <a:ext cx="4114800" cy="42862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5800" y="549275"/>
            <a:ext cx="10896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25" dirty="0">
                <a:latin typeface="Trebuchet MS"/>
                <a:cs typeface="Trebuchet MS"/>
              </a:rPr>
              <a:t>Ubicación</a:t>
            </a:r>
            <a:r>
              <a:rPr sz="750" b="1" spc="-60" dirty="0">
                <a:latin typeface="Trebuchet MS"/>
                <a:cs typeface="Trebuchet MS"/>
              </a:rPr>
              <a:t> </a:t>
            </a:r>
            <a:r>
              <a:rPr sz="750" b="1" spc="15" dirty="0">
                <a:latin typeface="Trebuchet MS"/>
                <a:cs typeface="Trebuchet MS"/>
              </a:rPr>
              <a:t>del</a:t>
            </a:r>
            <a:r>
              <a:rPr sz="750" b="1" spc="-55" dirty="0">
                <a:latin typeface="Trebuchet MS"/>
                <a:cs typeface="Trebuchet MS"/>
              </a:rPr>
              <a:t> </a:t>
            </a:r>
            <a:r>
              <a:rPr sz="750" b="1" spc="35" dirty="0">
                <a:latin typeface="Trebuchet MS"/>
                <a:cs typeface="Trebuchet MS"/>
              </a:rPr>
              <a:t>medidor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0" y="483553"/>
            <a:ext cx="4301490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900"/>
              </a:lnSpc>
              <a:spcBef>
                <a:spcPts val="100"/>
              </a:spcBef>
            </a:pPr>
            <a:r>
              <a:rPr sz="850" spc="30" dirty="0">
                <a:latin typeface="Tahoma"/>
                <a:cs typeface="Tahoma"/>
              </a:rPr>
              <a:t>Los </a:t>
            </a:r>
            <a:r>
              <a:rPr sz="850" spc="40" dirty="0">
                <a:latin typeface="Tahoma"/>
                <a:cs typeface="Tahoma"/>
              </a:rPr>
              <a:t>medidores de </a:t>
            </a:r>
            <a:r>
              <a:rPr sz="850" spc="35" dirty="0">
                <a:latin typeface="Tahoma"/>
                <a:cs typeface="Tahoma"/>
              </a:rPr>
              <a:t>energía </a:t>
            </a:r>
            <a:r>
              <a:rPr sz="850" spc="40" dirty="0">
                <a:latin typeface="Tahoma"/>
                <a:cs typeface="Tahoma"/>
              </a:rPr>
              <a:t>deben </a:t>
            </a:r>
            <a:r>
              <a:rPr sz="850" spc="35" dirty="0">
                <a:latin typeface="Tahoma"/>
                <a:cs typeface="Tahoma"/>
              </a:rPr>
              <a:t>ubicarse </a:t>
            </a:r>
            <a:r>
              <a:rPr sz="850" spc="40" dirty="0">
                <a:latin typeface="Tahoma"/>
                <a:cs typeface="Tahoma"/>
              </a:rPr>
              <a:t>en puntos </a:t>
            </a:r>
            <a:r>
              <a:rPr sz="850" spc="20" dirty="0">
                <a:latin typeface="Tahoma"/>
                <a:cs typeface="Tahoma"/>
              </a:rPr>
              <a:t>clave </a:t>
            </a:r>
            <a:r>
              <a:rPr sz="850" spc="35" dirty="0">
                <a:latin typeface="Tahoma"/>
                <a:cs typeface="Tahoma"/>
              </a:rPr>
              <a:t>del sistema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distribución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eléctrica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para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monitorear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manera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efectiva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el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consumo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calidad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energía.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En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algunas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aplicaciones,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suficiente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monitorear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el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consumo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energía </a:t>
            </a:r>
            <a:r>
              <a:rPr sz="850" spc="40" dirty="0">
                <a:latin typeface="Tahoma"/>
                <a:cs typeface="Tahoma"/>
              </a:rPr>
              <a:t> en </a:t>
            </a:r>
            <a:r>
              <a:rPr sz="850" spc="30" dirty="0">
                <a:latin typeface="Tahoma"/>
                <a:cs typeface="Tahoma"/>
              </a:rPr>
              <a:t>cargas </a:t>
            </a:r>
            <a:r>
              <a:rPr sz="850" spc="25" dirty="0">
                <a:latin typeface="Tahoma"/>
                <a:cs typeface="Tahoma"/>
              </a:rPr>
              <a:t>significativas </a:t>
            </a:r>
            <a:r>
              <a:rPr sz="850" spc="10" dirty="0">
                <a:latin typeface="Tahoma"/>
                <a:cs typeface="Tahoma"/>
              </a:rPr>
              <a:t>y </a:t>
            </a:r>
            <a:r>
              <a:rPr sz="850" spc="40" dirty="0">
                <a:latin typeface="Tahoma"/>
                <a:cs typeface="Tahoma"/>
              </a:rPr>
              <a:t>monitorear </a:t>
            </a: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30" dirty="0">
                <a:latin typeface="Tahoma"/>
                <a:cs typeface="Tahoma"/>
              </a:rPr>
              <a:t>calidad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35" dirty="0">
                <a:latin typeface="Tahoma"/>
                <a:cs typeface="Tahoma"/>
              </a:rPr>
              <a:t>energía </a:t>
            </a:r>
            <a:r>
              <a:rPr sz="850" spc="40" dirty="0">
                <a:latin typeface="Tahoma"/>
                <a:cs typeface="Tahoma"/>
              </a:rPr>
              <a:t>en </a:t>
            </a:r>
            <a:r>
              <a:rPr sz="850" spc="25" dirty="0">
                <a:latin typeface="Tahoma"/>
                <a:cs typeface="Tahoma"/>
              </a:rPr>
              <a:t>el </a:t>
            </a:r>
            <a:r>
              <a:rPr sz="850" spc="45" dirty="0">
                <a:latin typeface="Tahoma"/>
                <a:cs typeface="Tahoma"/>
              </a:rPr>
              <a:t>punto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suministro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red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pública.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En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aplicaciones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críticas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energía,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puede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ser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deseable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monitorear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calidad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energía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todo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el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sistema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distribución.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55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1847851"/>
            <a:ext cx="1990725" cy="21621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5943601"/>
            <a:ext cx="3876675" cy="26574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6" y="517525"/>
            <a:ext cx="803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rebuchet MS"/>
                <a:cs typeface="Trebuchet MS"/>
              </a:rPr>
              <a:t>9230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50" dirty="0">
                <a:latin typeface="Trebuchet MS"/>
                <a:cs typeface="Trebuchet MS"/>
              </a:rPr>
              <a:t>metros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486410"/>
            <a:ext cx="3902710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50" dirty="0">
                <a:latin typeface="Tahoma"/>
                <a:cs typeface="Tahoma"/>
              </a:rPr>
              <a:t>medidor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potencia </a:t>
            </a:r>
            <a:r>
              <a:rPr sz="900" spc="20" dirty="0">
                <a:latin typeface="Tahoma"/>
                <a:cs typeface="Tahoma"/>
              </a:rPr>
              <a:t>9230 </a:t>
            </a:r>
            <a:r>
              <a:rPr sz="900" spc="50" dirty="0">
                <a:latin typeface="Tahoma"/>
                <a:cs typeface="Tahoma"/>
              </a:rPr>
              <a:t>mide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35" dirty="0">
                <a:latin typeface="Tahoma"/>
                <a:cs typeface="Tahoma"/>
              </a:rPr>
              <a:t>potencia </a:t>
            </a:r>
            <a:r>
              <a:rPr sz="900" spc="20" dirty="0">
                <a:latin typeface="Tahoma"/>
                <a:cs typeface="Tahoma"/>
              </a:rPr>
              <a:t>real. </a:t>
            </a:r>
            <a:r>
              <a:rPr sz="900" spc="40" dirty="0">
                <a:latin typeface="Tahoma"/>
                <a:cs typeface="Tahoma"/>
              </a:rPr>
              <a:t>Proporcionará </a:t>
            </a:r>
            <a:r>
              <a:rPr sz="900" spc="45" dirty="0">
                <a:latin typeface="Tahoma"/>
                <a:cs typeface="Tahoma"/>
              </a:rPr>
              <a:t>una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lectura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vatios,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vatios-hora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demanda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vatios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(período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demanda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configurable).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20" dirty="0">
                <a:latin typeface="Tahoma"/>
                <a:cs typeface="Tahoma"/>
              </a:rPr>
              <a:t>9230 </a:t>
            </a:r>
            <a:r>
              <a:rPr sz="900" spc="30" dirty="0">
                <a:latin typeface="Tahoma"/>
                <a:cs typeface="Tahoma"/>
              </a:rPr>
              <a:t>es </a:t>
            </a:r>
            <a:r>
              <a:rPr sz="900" spc="50" dirty="0">
                <a:latin typeface="Tahoma"/>
                <a:cs typeface="Tahoma"/>
              </a:rPr>
              <a:t>un medidor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potencia </a:t>
            </a:r>
            <a:r>
              <a:rPr sz="900" spc="40" dirty="0">
                <a:latin typeface="Tahoma"/>
                <a:cs typeface="Tahoma"/>
              </a:rPr>
              <a:t>completo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cuatro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cuadrantes </a:t>
            </a:r>
            <a:r>
              <a:rPr sz="900" spc="45" dirty="0">
                <a:latin typeface="Tahoma"/>
                <a:cs typeface="Tahoma"/>
              </a:rPr>
              <a:t>que proporciona monitoreo </a:t>
            </a:r>
            <a:r>
              <a:rPr sz="900" spc="35" dirty="0">
                <a:latin typeface="Tahoma"/>
                <a:cs typeface="Tahoma"/>
              </a:rPr>
              <a:t>bidireccional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40" dirty="0">
                <a:latin typeface="Tahoma"/>
                <a:cs typeface="Tahoma"/>
              </a:rPr>
              <a:t>acumuladores </a:t>
            </a:r>
            <a:r>
              <a:rPr sz="900" spc="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separados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vatios-hora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positivos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negativos.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5" y="4351973"/>
            <a:ext cx="4217670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50" dirty="0">
                <a:latin typeface="Tahoma"/>
                <a:cs typeface="Tahoma"/>
              </a:rPr>
              <a:t>medidor </a:t>
            </a:r>
            <a:r>
              <a:rPr sz="900" spc="20" dirty="0">
                <a:latin typeface="Tahoma"/>
                <a:cs typeface="Tahoma"/>
              </a:rPr>
              <a:t>9230 </a:t>
            </a:r>
            <a:r>
              <a:rPr sz="900" spc="50" dirty="0">
                <a:latin typeface="Tahoma"/>
                <a:cs typeface="Tahoma"/>
              </a:rPr>
              <a:t>mide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20" dirty="0">
                <a:latin typeface="Tahoma"/>
                <a:cs typeface="Tahoma"/>
              </a:rPr>
              <a:t>voltaje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35" dirty="0">
                <a:latin typeface="Tahoma"/>
                <a:cs typeface="Tahoma"/>
              </a:rPr>
              <a:t>corriente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30" dirty="0">
                <a:latin typeface="Tahoma"/>
                <a:cs typeface="Tahoma"/>
              </a:rPr>
              <a:t>calcular </a:t>
            </a:r>
            <a:r>
              <a:rPr sz="900" spc="25" dirty="0">
                <a:latin typeface="Tahoma"/>
                <a:cs typeface="Tahoma"/>
              </a:rPr>
              <a:t>la potencia. Las </a:t>
            </a:r>
            <a:r>
              <a:rPr sz="900" spc="3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funciones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alarma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programar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operar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contactos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relé.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60" dirty="0">
                <a:latin typeface="Tahoma"/>
                <a:cs typeface="Tahoma"/>
              </a:rPr>
              <a:t>Un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relé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KYZ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pulsos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sistemas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gestión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energía.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Estos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pulsos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representan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vatios-hora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positivos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negativos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acumulados.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valor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pulso </a:t>
            </a:r>
            <a:r>
              <a:rPr sz="900" spc="30" dirty="0">
                <a:latin typeface="Tahoma"/>
                <a:cs typeface="Tahoma"/>
              </a:rPr>
              <a:t>es configurable. </a:t>
            </a:r>
            <a:r>
              <a:rPr sz="900" spc="35" dirty="0">
                <a:latin typeface="Tahoma"/>
                <a:cs typeface="Tahoma"/>
              </a:rPr>
              <a:t>Los convertidores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comunicación </a:t>
            </a:r>
            <a:r>
              <a:rPr sz="900" spc="25" dirty="0">
                <a:latin typeface="Tahoma"/>
                <a:cs typeface="Tahoma"/>
              </a:rPr>
              <a:t>SEABus </a:t>
            </a:r>
            <a:r>
              <a:rPr sz="900" spc="55" dirty="0">
                <a:latin typeface="Tahoma"/>
                <a:cs typeface="Tahoma"/>
              </a:rPr>
              <a:t>o </a:t>
            </a:r>
            <a:r>
              <a:rPr sz="900" spc="35" dirty="0">
                <a:latin typeface="Tahoma"/>
                <a:cs typeface="Tahoma"/>
              </a:rPr>
              <a:t>los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módulos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salida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analógica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están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disponibles.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56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2409825"/>
            <a:ext cx="4010025" cy="2362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6115050"/>
            <a:ext cx="3381375" cy="19240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5801" y="517525"/>
            <a:ext cx="803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rebuchet MS"/>
                <a:cs typeface="Trebuchet MS"/>
              </a:rPr>
              <a:t>4300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50" dirty="0">
                <a:latin typeface="Trebuchet MS"/>
                <a:cs typeface="Trebuchet MS"/>
              </a:rPr>
              <a:t>metros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0" y="485049"/>
            <a:ext cx="4291330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9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4300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lectura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corriente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fase,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corriente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fase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promedio,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voltaje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línea,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voltaje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línea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promedio,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frecuencia,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vatios,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vatios- </a:t>
            </a:r>
            <a:r>
              <a:rPr sz="900" spc="2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hora,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demanda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máxima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vatios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factor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potencia.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igual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que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9230,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4300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potencia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completo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cuatro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cuadrantes.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6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módulo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comunicaciones </a:t>
            </a:r>
            <a:r>
              <a:rPr sz="900" spc="35" dirty="0">
                <a:latin typeface="Tahoma"/>
                <a:cs typeface="Tahoma"/>
              </a:rPr>
              <a:t>estándar </a:t>
            </a:r>
            <a:r>
              <a:rPr sz="900" spc="30" dirty="0">
                <a:latin typeface="Tahoma"/>
                <a:cs typeface="Tahoma"/>
              </a:rPr>
              <a:t>conecta el </a:t>
            </a:r>
            <a:r>
              <a:rPr sz="900" spc="20" dirty="0">
                <a:latin typeface="Tahoma"/>
                <a:cs typeface="Tahoma"/>
              </a:rPr>
              <a:t>4300 </a:t>
            </a:r>
            <a:r>
              <a:rPr sz="900" spc="25" dirty="0">
                <a:latin typeface="Tahoma"/>
                <a:cs typeface="Tahoma"/>
              </a:rPr>
              <a:t>al </a:t>
            </a:r>
            <a:r>
              <a:rPr sz="900" spc="35" dirty="0">
                <a:latin typeface="Tahoma"/>
                <a:cs typeface="Tahoma"/>
              </a:rPr>
              <a:t>sistema </a:t>
            </a:r>
            <a:r>
              <a:rPr sz="900" spc="10" dirty="0">
                <a:latin typeface="Tahoma"/>
                <a:cs typeface="Tahoma"/>
              </a:rPr>
              <a:t>ACCESS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Siemens. </a:t>
            </a:r>
            <a:r>
              <a:rPr sz="900" spc="50" dirty="0">
                <a:latin typeface="Tahoma"/>
                <a:cs typeface="Tahoma"/>
              </a:rPr>
              <a:t>Una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pantalla </a:t>
            </a:r>
            <a:r>
              <a:rPr sz="900" spc="40" dirty="0">
                <a:latin typeface="Tahoma"/>
                <a:cs typeface="Tahoma"/>
              </a:rPr>
              <a:t>separada elimina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35" dirty="0">
                <a:latin typeface="Tahoma"/>
                <a:cs typeface="Tahoma"/>
              </a:rPr>
              <a:t>necesidad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transformadores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0" dirty="0">
                <a:latin typeface="Tahoma"/>
                <a:cs typeface="Tahoma"/>
              </a:rPr>
              <a:t>voltaje </a:t>
            </a:r>
            <a:r>
              <a:rPr sz="900" spc="40" dirty="0">
                <a:latin typeface="Tahoma"/>
                <a:cs typeface="Tahoma"/>
              </a:rPr>
              <a:t>en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3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mayoría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aplicaciones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bajo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voltaje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porque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voltaje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línea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conectar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directamente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al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módulo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base.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0" y="5213350"/>
            <a:ext cx="4316730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5" dirty="0">
                <a:latin typeface="Tahoma"/>
                <a:cs typeface="Tahoma"/>
              </a:rPr>
              <a:t>El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40" dirty="0">
                <a:latin typeface="Tahoma"/>
                <a:cs typeface="Tahoma"/>
              </a:rPr>
              <a:t>medidor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15" dirty="0">
                <a:latin typeface="Tahoma"/>
                <a:cs typeface="Tahoma"/>
              </a:rPr>
              <a:t>4300</a:t>
            </a:r>
            <a:r>
              <a:rPr sz="700" spc="-30" dirty="0">
                <a:latin typeface="Tahoma"/>
                <a:cs typeface="Tahoma"/>
              </a:rPr>
              <a:t> </a:t>
            </a:r>
            <a:r>
              <a:rPr sz="700" spc="20" dirty="0">
                <a:latin typeface="Tahoma"/>
                <a:cs typeface="Tahoma"/>
              </a:rPr>
              <a:t>está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0" dirty="0">
                <a:latin typeface="Tahoma"/>
                <a:cs typeface="Tahoma"/>
              </a:rPr>
              <a:t>diseñado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0" dirty="0">
                <a:latin typeface="Tahoma"/>
                <a:cs typeface="Tahoma"/>
              </a:rPr>
              <a:t>para</a:t>
            </a:r>
            <a:r>
              <a:rPr sz="700" spc="-30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adaptarse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a</a:t>
            </a:r>
            <a:r>
              <a:rPr sz="700" spc="-30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aplicaciones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nuevas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40" dirty="0">
                <a:latin typeface="Tahoma"/>
                <a:cs typeface="Tahoma"/>
              </a:rPr>
              <a:t>o</a:t>
            </a:r>
            <a:r>
              <a:rPr sz="700" spc="-30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reacondicionadas.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20" dirty="0">
                <a:latin typeface="Tahoma"/>
                <a:cs typeface="Tahoma"/>
              </a:rPr>
              <a:t>La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unidad</a:t>
            </a:r>
            <a:r>
              <a:rPr sz="700" spc="-30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de</a:t>
            </a:r>
            <a:endParaRPr sz="700"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700" spc="20" dirty="0">
                <a:latin typeface="Tahoma"/>
                <a:cs typeface="Tahoma"/>
              </a:rPr>
              <a:t>visualización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20" dirty="0">
                <a:latin typeface="Tahoma"/>
                <a:cs typeface="Tahoma"/>
              </a:rPr>
              <a:t>se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20" dirty="0">
                <a:latin typeface="Tahoma"/>
                <a:cs typeface="Tahoma"/>
              </a:rPr>
              <a:t>ajustará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a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los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0" dirty="0">
                <a:latin typeface="Tahoma"/>
                <a:cs typeface="Tahoma"/>
              </a:rPr>
              <a:t>patrones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de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0" dirty="0">
                <a:latin typeface="Tahoma"/>
                <a:cs typeface="Tahoma"/>
              </a:rPr>
              <a:t>perforación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de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medidores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0" dirty="0">
                <a:latin typeface="Tahoma"/>
                <a:cs typeface="Tahoma"/>
              </a:rPr>
              <a:t>analógicos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0" dirty="0">
                <a:latin typeface="Tahoma"/>
                <a:cs typeface="Tahoma"/>
              </a:rPr>
              <a:t>estándar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de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-15" dirty="0">
                <a:latin typeface="Tahoma"/>
                <a:cs typeface="Tahoma"/>
              </a:rPr>
              <a:t>EE.</a:t>
            </a:r>
            <a:r>
              <a:rPr sz="700" spc="-35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UU.</a:t>
            </a:r>
            <a:endParaRPr sz="7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57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2895601"/>
            <a:ext cx="1657350" cy="16668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7305675"/>
            <a:ext cx="2752725" cy="1981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6" y="517525"/>
            <a:ext cx="803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rebuchet MS"/>
                <a:cs typeface="Trebuchet MS"/>
              </a:rPr>
              <a:t>9240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50" dirty="0">
                <a:latin typeface="Trebuchet MS"/>
                <a:cs typeface="Trebuchet MS"/>
              </a:rPr>
              <a:t>metros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486093"/>
            <a:ext cx="4329430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medidor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9240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proporciona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todos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parámetros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importantes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sistema </a:t>
            </a:r>
            <a:r>
              <a:rPr sz="950" spc="-28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energía,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incluidos;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Voltios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trifásicos,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corriente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trifásica,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corriente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neutra, </a:t>
            </a:r>
            <a:r>
              <a:rPr sz="950" spc="3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vatios,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VAR,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dirty="0">
                <a:latin typeface="Tahoma"/>
                <a:cs typeface="Tahoma"/>
              </a:rPr>
              <a:t>VA,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vatios-hora,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factor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potencia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frecuencia.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9240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registra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valores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máximos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mínimos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mayoría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parámetros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medidos. </a:t>
            </a:r>
            <a:r>
              <a:rPr sz="950" spc="-28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Tres </a:t>
            </a:r>
            <a:r>
              <a:rPr sz="950" spc="40" dirty="0">
                <a:latin typeface="Tahoma"/>
                <a:cs typeface="Tahoma"/>
              </a:rPr>
              <a:t>pulsos </a:t>
            </a:r>
            <a:r>
              <a:rPr sz="950" spc="10" dirty="0">
                <a:latin typeface="Tahoma"/>
                <a:cs typeface="Tahoma"/>
              </a:rPr>
              <a:t>KYZ </a:t>
            </a:r>
            <a:r>
              <a:rPr sz="950" spc="35" dirty="0">
                <a:latin typeface="Tahoma"/>
                <a:cs typeface="Tahoma"/>
              </a:rPr>
              <a:t>están </a:t>
            </a:r>
            <a:r>
              <a:rPr sz="950" spc="40" dirty="0">
                <a:latin typeface="Tahoma"/>
                <a:cs typeface="Tahoma"/>
              </a:rPr>
              <a:t>disponibles para </a:t>
            </a:r>
            <a:r>
              <a:rPr sz="950" spc="30" dirty="0">
                <a:latin typeface="Tahoma"/>
                <a:cs typeface="Tahoma"/>
              </a:rPr>
              <a:t>lecturas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0" dirty="0">
                <a:latin typeface="Tahoma"/>
                <a:cs typeface="Tahoma"/>
              </a:rPr>
              <a:t>energía. </a:t>
            </a:r>
            <a:r>
              <a:rPr sz="950" spc="10" dirty="0">
                <a:latin typeface="Tahoma"/>
                <a:cs typeface="Tahoma"/>
              </a:rPr>
              <a:t>El </a:t>
            </a:r>
            <a:r>
              <a:rPr sz="950" spc="20" dirty="0">
                <a:latin typeface="Tahoma"/>
                <a:cs typeface="Tahoma"/>
              </a:rPr>
              <a:t>9240 </a:t>
            </a:r>
            <a:r>
              <a:rPr sz="950" spc="40" dirty="0">
                <a:latin typeface="Tahoma"/>
                <a:cs typeface="Tahoma"/>
              </a:rPr>
              <a:t>usa </a:t>
            </a:r>
            <a:r>
              <a:rPr sz="950" spc="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cortes </a:t>
            </a:r>
            <a:r>
              <a:rPr sz="950" spc="40" dirty="0">
                <a:latin typeface="Tahoma"/>
                <a:cs typeface="Tahoma"/>
              </a:rPr>
              <a:t>estándar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40" dirty="0">
                <a:latin typeface="Tahoma"/>
                <a:cs typeface="Tahoma"/>
              </a:rPr>
              <a:t>reemplazará </a:t>
            </a:r>
            <a:r>
              <a:rPr sz="950" spc="30" dirty="0">
                <a:latin typeface="Tahoma"/>
                <a:cs typeface="Tahoma"/>
              </a:rPr>
              <a:t>a la </a:t>
            </a:r>
            <a:r>
              <a:rPr sz="950" spc="40" dirty="0">
                <a:latin typeface="Tahoma"/>
                <a:cs typeface="Tahoma"/>
              </a:rPr>
              <a:t>mayoría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5" dirty="0">
                <a:latin typeface="Tahoma"/>
                <a:cs typeface="Tahoma"/>
              </a:rPr>
              <a:t>los </a:t>
            </a:r>
            <a:r>
              <a:rPr sz="950" spc="45" dirty="0">
                <a:latin typeface="Tahoma"/>
                <a:cs typeface="Tahoma"/>
              </a:rPr>
              <a:t>medidores </a:t>
            </a:r>
            <a:r>
              <a:rPr sz="950" spc="40" dirty="0">
                <a:latin typeface="Tahoma"/>
                <a:cs typeface="Tahoma"/>
              </a:rPr>
              <a:t>analógicos </a:t>
            </a:r>
            <a:r>
              <a:rPr sz="950" spc="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existentes.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6" y="1941512"/>
            <a:ext cx="4189729" cy="58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900"/>
              </a:lnSpc>
              <a:spcBef>
                <a:spcPts val="100"/>
              </a:spcBef>
            </a:pPr>
            <a:r>
              <a:rPr sz="1000" spc="10" dirty="0">
                <a:latin typeface="Tahoma"/>
                <a:cs typeface="Tahoma"/>
              </a:rPr>
              <a:t>El </a:t>
            </a:r>
            <a:r>
              <a:rPr sz="1000" spc="25" dirty="0">
                <a:latin typeface="Tahoma"/>
                <a:cs typeface="Tahoma"/>
              </a:rPr>
              <a:t>9240 </a:t>
            </a:r>
            <a:r>
              <a:rPr sz="1000" spc="35" dirty="0">
                <a:latin typeface="Tahoma"/>
                <a:cs typeface="Tahoma"/>
              </a:rPr>
              <a:t>tiene </a:t>
            </a:r>
            <a:r>
              <a:rPr sz="1000" spc="30" dirty="0">
                <a:latin typeface="Tahoma"/>
                <a:cs typeface="Tahoma"/>
              </a:rPr>
              <a:t>varias </a:t>
            </a:r>
            <a:r>
              <a:rPr sz="1000" spc="45" dirty="0">
                <a:latin typeface="Tahoma"/>
                <a:cs typeface="Tahoma"/>
              </a:rPr>
              <a:t>opciones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45" dirty="0">
                <a:latin typeface="Tahoma"/>
                <a:cs typeface="Tahoma"/>
              </a:rPr>
              <a:t>protocolo para soportar </a:t>
            </a:r>
            <a:r>
              <a:rPr sz="1000" spc="50" dirty="0">
                <a:latin typeface="Tahoma"/>
                <a:cs typeface="Tahoma"/>
              </a:rPr>
              <a:t>muchos </a:t>
            </a:r>
            <a:r>
              <a:rPr sz="1000" spc="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sistemas.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Los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protocolos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disponibles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incluyen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SEABus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0" dirty="0">
                <a:latin typeface="Tahoma"/>
                <a:cs typeface="Tahoma"/>
              </a:rPr>
              <a:t>(para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sistema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-5" dirty="0">
                <a:latin typeface="Tahoma"/>
                <a:cs typeface="Tahoma"/>
              </a:rPr>
              <a:t>ACCESS),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65" dirty="0">
                <a:latin typeface="Tahoma"/>
                <a:cs typeface="Tahoma"/>
              </a:rPr>
              <a:t>ModBus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RTU,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65" dirty="0">
                <a:latin typeface="Tahoma"/>
                <a:cs typeface="Tahoma"/>
              </a:rPr>
              <a:t>ModBus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Plus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y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65" dirty="0">
                <a:latin typeface="Tahoma"/>
                <a:cs typeface="Tahoma"/>
              </a:rPr>
              <a:t>DNP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-5" dirty="0">
                <a:latin typeface="Tahoma"/>
                <a:cs typeface="Tahoma"/>
              </a:rPr>
              <a:t>3.0.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4899025"/>
            <a:ext cx="803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rebuchet MS"/>
                <a:cs typeface="Trebuchet MS"/>
              </a:rPr>
              <a:t>9300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50" dirty="0">
                <a:latin typeface="Trebuchet MS"/>
                <a:cs typeface="Trebuchet MS"/>
              </a:rPr>
              <a:t>metros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5576" y="4867910"/>
            <a:ext cx="4125595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9300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también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todos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parámetros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importantes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sistema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energía.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50" dirty="0">
                <a:latin typeface="Tahoma"/>
                <a:cs typeface="Tahoma"/>
              </a:rPr>
              <a:t>medidor </a:t>
            </a:r>
            <a:r>
              <a:rPr sz="900" spc="20" dirty="0">
                <a:latin typeface="Tahoma"/>
                <a:cs typeface="Tahoma"/>
              </a:rPr>
              <a:t>9300 </a:t>
            </a:r>
            <a:r>
              <a:rPr sz="900" spc="45" dirty="0">
                <a:latin typeface="Tahoma"/>
                <a:cs typeface="Tahoma"/>
              </a:rPr>
              <a:t>puede </a:t>
            </a:r>
            <a:r>
              <a:rPr sz="900" spc="30" dirty="0">
                <a:latin typeface="Tahoma"/>
                <a:cs typeface="Tahoma"/>
              </a:rPr>
              <a:t>realizar cálculos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demanda </a:t>
            </a:r>
            <a:r>
              <a:rPr sz="900" spc="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pronosticados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basados</a:t>
            </a:r>
            <a:r>
              <a:rPr sz="900" spc="10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datos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anteriores.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9300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monitorea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armónicos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fase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individuales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(hasta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-15" dirty="0">
                <a:latin typeface="Tahoma"/>
                <a:cs typeface="Tahoma"/>
              </a:rPr>
              <a:t>15),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distorsión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armónica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total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factor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-5" dirty="0">
                <a:latin typeface="Tahoma"/>
                <a:cs typeface="Tahoma"/>
              </a:rPr>
              <a:t>K.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75576" y="5963443"/>
            <a:ext cx="4303395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1000" spc="10" dirty="0">
                <a:latin typeface="Tahoma"/>
                <a:cs typeface="Tahoma"/>
              </a:rPr>
              <a:t>El </a:t>
            </a:r>
            <a:r>
              <a:rPr sz="1000" spc="25" dirty="0">
                <a:latin typeface="Tahoma"/>
                <a:cs typeface="Tahoma"/>
              </a:rPr>
              <a:t>9300 </a:t>
            </a:r>
            <a:r>
              <a:rPr sz="1000" spc="35" dirty="0">
                <a:latin typeface="Tahoma"/>
                <a:cs typeface="Tahoma"/>
              </a:rPr>
              <a:t>incluye </a:t>
            </a:r>
            <a:r>
              <a:rPr sz="1000" spc="40" dirty="0">
                <a:latin typeface="Tahoma"/>
                <a:cs typeface="Tahoma"/>
              </a:rPr>
              <a:t>cuatro </a:t>
            </a:r>
            <a:r>
              <a:rPr sz="1000" spc="35" dirty="0">
                <a:latin typeface="Tahoma"/>
                <a:cs typeface="Tahoma"/>
              </a:rPr>
              <a:t>salidas </a:t>
            </a:r>
            <a:r>
              <a:rPr sz="1000" spc="40" dirty="0">
                <a:latin typeface="Tahoma"/>
                <a:cs typeface="Tahoma"/>
              </a:rPr>
              <a:t>binarias </a:t>
            </a:r>
            <a:r>
              <a:rPr sz="1000" spc="50" dirty="0">
                <a:latin typeface="Tahoma"/>
                <a:cs typeface="Tahoma"/>
              </a:rPr>
              <a:t>que pueden </a:t>
            </a:r>
            <a:r>
              <a:rPr sz="1000" spc="45" dirty="0">
                <a:latin typeface="Tahoma"/>
                <a:cs typeface="Tahoma"/>
              </a:rPr>
              <a:t>operarse desde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software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5" dirty="0">
                <a:latin typeface="Tahoma"/>
                <a:cs typeface="Tahoma"/>
              </a:rPr>
              <a:t>remoto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o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configurarse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5" dirty="0">
                <a:latin typeface="Tahoma"/>
                <a:cs typeface="Tahoma"/>
              </a:rPr>
              <a:t>como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señales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pulso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20" dirty="0">
                <a:latin typeface="Tahoma"/>
                <a:cs typeface="Tahoma"/>
              </a:rPr>
              <a:t>kWH.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El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9300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viene </a:t>
            </a:r>
            <a:r>
              <a:rPr sz="1000" spc="40" dirty="0">
                <a:latin typeface="Tahoma"/>
                <a:cs typeface="Tahoma"/>
              </a:rPr>
              <a:t>estándar </a:t>
            </a:r>
            <a:r>
              <a:rPr sz="1000" spc="45" dirty="0">
                <a:latin typeface="Tahoma"/>
                <a:cs typeface="Tahoma"/>
              </a:rPr>
              <a:t>con </a:t>
            </a:r>
            <a:r>
              <a:rPr sz="1000" spc="30" dirty="0">
                <a:latin typeface="Tahoma"/>
                <a:cs typeface="Tahoma"/>
              </a:rPr>
              <a:t>SEABus </a:t>
            </a:r>
            <a:r>
              <a:rPr sz="1000" spc="20" dirty="0">
                <a:latin typeface="Tahoma"/>
                <a:cs typeface="Tahoma"/>
              </a:rPr>
              <a:t>(para </a:t>
            </a:r>
            <a:r>
              <a:rPr sz="1000" spc="30" dirty="0">
                <a:latin typeface="Tahoma"/>
                <a:cs typeface="Tahoma"/>
              </a:rPr>
              <a:t>el </a:t>
            </a:r>
            <a:r>
              <a:rPr sz="1000" spc="40" dirty="0">
                <a:latin typeface="Tahoma"/>
                <a:cs typeface="Tahoma"/>
              </a:rPr>
              <a:t>sistema </a:t>
            </a:r>
            <a:r>
              <a:rPr sz="1000" spc="-5" dirty="0">
                <a:latin typeface="Tahoma"/>
                <a:cs typeface="Tahoma"/>
              </a:rPr>
              <a:t>ACCESS) </a:t>
            </a:r>
            <a:r>
              <a:rPr sz="1000" spc="10" dirty="0">
                <a:latin typeface="Tahoma"/>
                <a:cs typeface="Tahoma"/>
              </a:rPr>
              <a:t>y </a:t>
            </a:r>
            <a:r>
              <a:rPr sz="1000" spc="65" dirty="0">
                <a:latin typeface="Tahoma"/>
                <a:cs typeface="Tahoma"/>
              </a:rPr>
              <a:t>ModBus </a:t>
            </a:r>
            <a:r>
              <a:rPr sz="1000" spc="15" dirty="0">
                <a:latin typeface="Tahoma"/>
                <a:cs typeface="Tahoma"/>
              </a:rPr>
              <a:t>RTU </a:t>
            </a:r>
            <a:r>
              <a:rPr sz="1000" spc="10" dirty="0">
                <a:latin typeface="Tahoma"/>
                <a:cs typeface="Tahoma"/>
              </a:rPr>
              <a:t>o,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opcionalmente, </a:t>
            </a:r>
            <a:r>
              <a:rPr sz="1000" spc="45" dirty="0">
                <a:latin typeface="Tahoma"/>
                <a:cs typeface="Tahoma"/>
              </a:rPr>
              <a:t>con </a:t>
            </a:r>
            <a:r>
              <a:rPr sz="1000" spc="25" dirty="0">
                <a:latin typeface="Tahoma"/>
                <a:cs typeface="Tahoma"/>
              </a:rPr>
              <a:t>PROFIBUS </a:t>
            </a:r>
            <a:r>
              <a:rPr sz="1000" spc="20" dirty="0">
                <a:latin typeface="Tahoma"/>
                <a:cs typeface="Tahoma"/>
              </a:rPr>
              <a:t>DP. </a:t>
            </a:r>
            <a:r>
              <a:rPr sz="1000" spc="40" dirty="0">
                <a:latin typeface="Tahoma"/>
                <a:cs typeface="Tahoma"/>
              </a:rPr>
              <a:t>También </a:t>
            </a:r>
            <a:r>
              <a:rPr sz="1000" spc="35" dirty="0">
                <a:latin typeface="Tahoma"/>
                <a:cs typeface="Tahoma"/>
              </a:rPr>
              <a:t>se </a:t>
            </a:r>
            <a:r>
              <a:rPr sz="1000" spc="50" dirty="0">
                <a:latin typeface="Tahoma"/>
                <a:cs typeface="Tahoma"/>
              </a:rPr>
              <a:t>puede </a:t>
            </a:r>
            <a:r>
              <a:rPr sz="1000" spc="35" dirty="0">
                <a:latin typeface="Tahoma"/>
                <a:cs typeface="Tahoma"/>
              </a:rPr>
              <a:t>instalar </a:t>
            </a:r>
            <a:r>
              <a:rPr sz="1000" spc="50" dirty="0">
                <a:latin typeface="Tahoma"/>
                <a:cs typeface="Tahoma"/>
              </a:rPr>
              <a:t>una </a:t>
            </a:r>
            <a:r>
              <a:rPr sz="1000" spc="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tarjeta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Ethernet.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58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1133475"/>
            <a:ext cx="2771775" cy="2362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0" y="6515101"/>
            <a:ext cx="2857500" cy="22955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6551" y="488950"/>
            <a:ext cx="424243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100"/>
              </a:spcBef>
            </a:pPr>
            <a:r>
              <a:rPr sz="1000" spc="1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9300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incluye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puerto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datos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óptico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frontal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para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acceso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PC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portátil.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5801" y="4079875"/>
            <a:ext cx="803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rebuchet MS"/>
                <a:cs typeface="Trebuchet MS"/>
              </a:rPr>
              <a:t>9330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50" dirty="0">
                <a:latin typeface="Trebuchet MS"/>
                <a:cs typeface="Trebuchet MS"/>
              </a:rPr>
              <a:t>metros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1" y="4045109"/>
            <a:ext cx="4294505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500"/>
              </a:lnSpc>
              <a:spcBef>
                <a:spcPts val="100"/>
              </a:spcBef>
            </a:pPr>
            <a:r>
              <a:rPr sz="850" spc="10" dirty="0">
                <a:latin typeface="Tahoma"/>
                <a:cs typeface="Tahoma"/>
              </a:rPr>
              <a:t>El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medidor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9330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ofrece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mismas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características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que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el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medidor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9300.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Además,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el </a:t>
            </a:r>
            <a:r>
              <a:rPr sz="850" spc="30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9330 </a:t>
            </a:r>
            <a:r>
              <a:rPr sz="850" spc="30" dirty="0">
                <a:latin typeface="Tahoma"/>
                <a:cs typeface="Tahoma"/>
              </a:rPr>
              <a:t>incluye capacidad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45" dirty="0">
                <a:latin typeface="Tahoma"/>
                <a:cs typeface="Tahoma"/>
              </a:rPr>
              <a:t>punto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0" dirty="0">
                <a:latin typeface="Tahoma"/>
                <a:cs typeface="Tahoma"/>
              </a:rPr>
              <a:t>ajuste </a:t>
            </a:r>
            <a:r>
              <a:rPr sz="850" spc="35" dirty="0">
                <a:latin typeface="Tahoma"/>
                <a:cs typeface="Tahoma"/>
              </a:rPr>
              <a:t>para </a:t>
            </a:r>
            <a:r>
              <a:rPr sz="850" spc="40" dirty="0">
                <a:latin typeface="Tahoma"/>
                <a:cs typeface="Tahoma"/>
              </a:rPr>
              <a:t>operar </a:t>
            </a:r>
            <a:r>
              <a:rPr sz="850" spc="35" dirty="0">
                <a:latin typeface="Tahoma"/>
                <a:cs typeface="Tahoma"/>
              </a:rPr>
              <a:t>cualquiera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5" dirty="0">
                <a:latin typeface="Tahoma"/>
                <a:cs typeface="Tahoma"/>
              </a:rPr>
              <a:t>las </a:t>
            </a:r>
            <a:r>
              <a:rPr sz="850" spc="35" dirty="0">
                <a:latin typeface="Tahoma"/>
                <a:cs typeface="Tahoma"/>
              </a:rPr>
              <a:t>cuatro </a:t>
            </a:r>
            <a:r>
              <a:rPr sz="850" spc="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salidas </a:t>
            </a:r>
            <a:r>
              <a:rPr sz="850" spc="25" dirty="0">
                <a:latin typeface="Tahoma"/>
                <a:cs typeface="Tahoma"/>
              </a:rPr>
              <a:t>binarias. </a:t>
            </a:r>
            <a:r>
              <a:rPr sz="850" spc="30" dirty="0">
                <a:latin typeface="Tahoma"/>
                <a:cs typeface="Tahoma"/>
              </a:rPr>
              <a:t>Todos </a:t>
            </a:r>
            <a:r>
              <a:rPr sz="850" spc="35" dirty="0">
                <a:latin typeface="Tahoma"/>
                <a:cs typeface="Tahoma"/>
              </a:rPr>
              <a:t>los </a:t>
            </a:r>
            <a:r>
              <a:rPr sz="850" spc="30" dirty="0">
                <a:latin typeface="Tahoma"/>
                <a:cs typeface="Tahoma"/>
              </a:rPr>
              <a:t>eventos </a:t>
            </a:r>
            <a:r>
              <a:rPr sz="850" spc="25" dirty="0">
                <a:latin typeface="Tahoma"/>
                <a:cs typeface="Tahoma"/>
              </a:rPr>
              <a:t>se </a:t>
            </a:r>
            <a:r>
              <a:rPr sz="850" spc="35" dirty="0">
                <a:latin typeface="Tahoma"/>
                <a:cs typeface="Tahoma"/>
              </a:rPr>
              <a:t>registran </a:t>
            </a:r>
            <a:r>
              <a:rPr sz="850" spc="40" dirty="0">
                <a:latin typeface="Tahoma"/>
                <a:cs typeface="Tahoma"/>
              </a:rPr>
              <a:t>en </a:t>
            </a:r>
            <a:r>
              <a:rPr sz="850" spc="25" dirty="0">
                <a:latin typeface="Tahoma"/>
                <a:cs typeface="Tahoma"/>
              </a:rPr>
              <a:t>el </a:t>
            </a:r>
            <a:r>
              <a:rPr sz="850" spc="35" dirty="0">
                <a:latin typeface="Tahoma"/>
                <a:cs typeface="Tahoma"/>
              </a:rPr>
              <a:t>registro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0" dirty="0">
                <a:latin typeface="Tahoma"/>
                <a:cs typeface="Tahoma"/>
              </a:rPr>
              <a:t>eventos. </a:t>
            </a:r>
            <a:r>
              <a:rPr sz="850" spc="10" dirty="0">
                <a:latin typeface="Tahoma"/>
                <a:cs typeface="Tahoma"/>
              </a:rPr>
              <a:t>El </a:t>
            </a:r>
            <a:r>
              <a:rPr sz="850" spc="20" dirty="0">
                <a:latin typeface="Tahoma"/>
                <a:cs typeface="Tahoma"/>
              </a:rPr>
              <a:t>9330 </a:t>
            </a:r>
            <a:r>
              <a:rPr sz="850" spc="2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también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puede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muestrear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datos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continuamente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para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futuros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análisis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tendencias.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0" y="5145563"/>
            <a:ext cx="4194810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1050" spc="10" dirty="0">
                <a:latin typeface="Tahoma"/>
                <a:cs typeface="Tahoma"/>
              </a:rPr>
              <a:t>El </a:t>
            </a:r>
            <a:r>
              <a:rPr sz="1050" spc="60" dirty="0">
                <a:latin typeface="Tahoma"/>
                <a:cs typeface="Tahoma"/>
              </a:rPr>
              <a:t>medidor </a:t>
            </a:r>
            <a:r>
              <a:rPr sz="1050" spc="25" dirty="0">
                <a:latin typeface="Tahoma"/>
                <a:cs typeface="Tahoma"/>
              </a:rPr>
              <a:t>9330 </a:t>
            </a:r>
            <a:r>
              <a:rPr sz="1050" spc="40" dirty="0">
                <a:latin typeface="Tahoma"/>
                <a:cs typeface="Tahoma"/>
              </a:rPr>
              <a:t>cuenta </a:t>
            </a:r>
            <a:r>
              <a:rPr sz="1050" spc="45" dirty="0">
                <a:latin typeface="Tahoma"/>
                <a:cs typeface="Tahoma"/>
              </a:rPr>
              <a:t>con conexiones </a:t>
            </a:r>
            <a:r>
              <a:rPr sz="1050" spc="35" dirty="0">
                <a:latin typeface="Tahoma"/>
                <a:cs typeface="Tahoma"/>
              </a:rPr>
              <a:t>Ethernet </a:t>
            </a:r>
            <a:r>
              <a:rPr sz="1050" spc="65" dirty="0">
                <a:latin typeface="Tahoma"/>
                <a:cs typeface="Tahoma"/>
              </a:rPr>
              <a:t>o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70" dirty="0">
                <a:latin typeface="Tahoma"/>
                <a:cs typeface="Tahoma"/>
              </a:rPr>
              <a:t>módem </a:t>
            </a:r>
            <a:r>
              <a:rPr sz="1050" spc="7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telefónico </a:t>
            </a:r>
            <a:r>
              <a:rPr sz="1050" spc="60" dirty="0">
                <a:latin typeface="Tahoma"/>
                <a:cs typeface="Tahoma"/>
              </a:rPr>
              <a:t>como </a:t>
            </a:r>
            <a:r>
              <a:rPr sz="1050" spc="35" dirty="0">
                <a:latin typeface="Tahoma"/>
                <a:cs typeface="Tahoma"/>
              </a:rPr>
              <a:t>opciones. </a:t>
            </a:r>
            <a:r>
              <a:rPr sz="1050" spc="10" dirty="0">
                <a:latin typeface="Tahoma"/>
                <a:cs typeface="Tahoma"/>
              </a:rPr>
              <a:t>El </a:t>
            </a:r>
            <a:r>
              <a:rPr sz="1050" spc="25" dirty="0">
                <a:latin typeface="Tahoma"/>
                <a:cs typeface="Tahoma"/>
              </a:rPr>
              <a:t>9330 </a:t>
            </a:r>
            <a:r>
              <a:rPr sz="1050" spc="50" dirty="0">
                <a:latin typeface="Tahoma"/>
                <a:cs typeface="Tahoma"/>
              </a:rPr>
              <a:t>puede </a:t>
            </a:r>
            <a:r>
              <a:rPr sz="1050" spc="40" dirty="0">
                <a:latin typeface="Tahoma"/>
                <a:cs typeface="Tahoma"/>
              </a:rPr>
              <a:t>actuar </a:t>
            </a:r>
            <a:r>
              <a:rPr sz="1050" spc="60" dirty="0">
                <a:latin typeface="Tahoma"/>
                <a:cs typeface="Tahoma"/>
              </a:rPr>
              <a:t>como </a:t>
            </a:r>
            <a:r>
              <a:rPr sz="1050" spc="45" dirty="0">
                <a:latin typeface="Tahoma"/>
                <a:cs typeface="Tahoma"/>
              </a:rPr>
              <a:t>puerta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-31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enlace </a:t>
            </a:r>
            <a:r>
              <a:rPr sz="1050" spc="45" dirty="0">
                <a:latin typeface="Tahoma"/>
                <a:cs typeface="Tahoma"/>
              </a:rPr>
              <a:t>entre </a:t>
            </a:r>
            <a:r>
              <a:rPr sz="1050" spc="30" dirty="0">
                <a:latin typeface="Tahoma"/>
                <a:cs typeface="Tahoma"/>
              </a:rPr>
              <a:t>estas </a:t>
            </a:r>
            <a:r>
              <a:rPr sz="1050" spc="45" dirty="0">
                <a:latin typeface="Tahoma"/>
                <a:cs typeface="Tahoma"/>
              </a:rPr>
              <a:t>conexiones </a:t>
            </a:r>
            <a:r>
              <a:rPr sz="1050" spc="10" dirty="0">
                <a:latin typeface="Tahoma"/>
                <a:cs typeface="Tahoma"/>
              </a:rPr>
              <a:t>y </a:t>
            </a:r>
            <a:r>
              <a:rPr sz="1050" spc="45" dirty="0">
                <a:latin typeface="Tahoma"/>
                <a:cs typeface="Tahoma"/>
              </a:rPr>
              <a:t>otros </a:t>
            </a:r>
            <a:r>
              <a:rPr sz="1050" spc="40" dirty="0">
                <a:latin typeface="Tahoma"/>
                <a:cs typeface="Tahoma"/>
              </a:rPr>
              <a:t>dispositivos </a:t>
            </a:r>
            <a:r>
              <a:rPr sz="1050" spc="55" dirty="0">
                <a:latin typeface="Tahoma"/>
                <a:cs typeface="Tahoma"/>
              </a:rPr>
              <a:t>que </a:t>
            </a:r>
            <a:r>
              <a:rPr sz="1050" spc="40" dirty="0">
                <a:latin typeface="Tahoma"/>
                <a:cs typeface="Tahoma"/>
              </a:rPr>
              <a:t>están </a:t>
            </a:r>
            <a:r>
              <a:rPr sz="1050" spc="4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conectados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al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25" dirty="0">
                <a:latin typeface="Tahoma"/>
                <a:cs typeface="Tahoma"/>
              </a:rPr>
              <a:t>9330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con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60" dirty="0">
                <a:latin typeface="Tahoma"/>
                <a:cs typeface="Tahoma"/>
              </a:rPr>
              <a:t>un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cable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-5" dirty="0">
                <a:latin typeface="Tahoma"/>
                <a:cs typeface="Tahoma"/>
              </a:rPr>
              <a:t>RS-485.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10" dirty="0">
                <a:latin typeface="Tahoma"/>
                <a:cs typeface="Tahoma"/>
              </a:rPr>
              <a:t>El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25" dirty="0">
                <a:latin typeface="Tahoma"/>
                <a:cs typeface="Tahoma"/>
              </a:rPr>
              <a:t>9330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viene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serie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con </a:t>
            </a:r>
            <a:r>
              <a:rPr sz="1050" spc="-310" dirty="0">
                <a:latin typeface="Tahoma"/>
                <a:cs typeface="Tahoma"/>
              </a:rPr>
              <a:t> </a:t>
            </a:r>
            <a:r>
              <a:rPr sz="1050" spc="20" dirty="0">
                <a:latin typeface="Tahoma"/>
                <a:cs typeface="Tahoma"/>
              </a:rPr>
              <a:t>SEABus,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70" dirty="0">
                <a:latin typeface="Tahoma"/>
                <a:cs typeface="Tahoma"/>
              </a:rPr>
              <a:t>ModBus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15" dirty="0">
                <a:latin typeface="Tahoma"/>
                <a:cs typeface="Tahoma"/>
              </a:rPr>
              <a:t>RTU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10" dirty="0">
                <a:latin typeface="Tahoma"/>
                <a:cs typeface="Tahoma"/>
              </a:rPr>
              <a:t>y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65" dirty="0">
                <a:latin typeface="Tahoma"/>
                <a:cs typeface="Tahoma"/>
              </a:rPr>
              <a:t>DNP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-5" dirty="0">
                <a:latin typeface="Tahoma"/>
                <a:cs typeface="Tahoma"/>
              </a:rPr>
              <a:t>3.0.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59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2362201"/>
            <a:ext cx="3124200" cy="19145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5" y="6496051"/>
            <a:ext cx="3124200" cy="19145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6" y="517525"/>
            <a:ext cx="803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rebuchet MS"/>
                <a:cs typeface="Trebuchet MS"/>
              </a:rPr>
              <a:t>4700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50" dirty="0">
                <a:latin typeface="Trebuchet MS"/>
                <a:cs typeface="Trebuchet MS"/>
              </a:rPr>
              <a:t>metros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486409"/>
            <a:ext cx="427990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45" dirty="0">
                <a:latin typeface="Tahoma"/>
                <a:cs typeface="Tahoma"/>
              </a:rPr>
              <a:t>Además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información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sobre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todos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parámetros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significativos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35" dirty="0">
                <a:latin typeface="Tahoma"/>
                <a:cs typeface="Tahoma"/>
              </a:rPr>
              <a:t>sistema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potencia,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20" dirty="0">
                <a:latin typeface="Tahoma"/>
                <a:cs typeface="Tahoma"/>
              </a:rPr>
              <a:t>4700 </a:t>
            </a:r>
            <a:r>
              <a:rPr sz="900" spc="30" dirty="0">
                <a:latin typeface="Tahoma"/>
                <a:cs typeface="Tahoma"/>
              </a:rPr>
              <a:t>incluye </a:t>
            </a:r>
            <a:r>
              <a:rPr sz="900" spc="35" dirty="0">
                <a:latin typeface="Tahoma"/>
                <a:cs typeface="Tahoma"/>
              </a:rPr>
              <a:t>captura </a:t>
            </a:r>
            <a:r>
              <a:rPr sz="900" spc="45" dirty="0">
                <a:latin typeface="Tahoma"/>
                <a:cs typeface="Tahoma"/>
              </a:rPr>
              <a:t>de forma de onda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análisis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armónicos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hasta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armónico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" dirty="0">
                <a:latin typeface="Tahoma"/>
                <a:cs typeface="Tahoma"/>
              </a:rPr>
              <a:t>63.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4700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incluye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entradas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binarias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1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entrada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analógica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monitorear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equipos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externos.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5" y="1402081"/>
            <a:ext cx="4167504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35" dirty="0">
                <a:latin typeface="Tahoma"/>
                <a:cs typeface="Tahoma"/>
              </a:rPr>
              <a:t>Hay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3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salidas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relé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que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pueden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operarse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mediante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puntos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ajuste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o </a:t>
            </a:r>
            <a:r>
              <a:rPr sz="950" spc="6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usarse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como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señales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pulso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kWh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5" dirty="0">
                <a:latin typeface="Tahoma"/>
                <a:cs typeface="Tahoma"/>
              </a:rPr>
              <a:t>kVARH.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medidor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4700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también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incluye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salida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analógica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tipo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transductor.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4822825"/>
            <a:ext cx="803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rebuchet MS"/>
                <a:cs typeface="Trebuchet MS"/>
              </a:rPr>
              <a:t>4720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50" dirty="0">
                <a:latin typeface="Trebuchet MS"/>
                <a:cs typeface="Trebuchet MS"/>
              </a:rPr>
              <a:t>metros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5576" y="4788534"/>
            <a:ext cx="4351655" cy="113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4720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todas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mismas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funciones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que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4700. </a:t>
            </a:r>
            <a:r>
              <a:rPr sz="900" spc="1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Además, el </a:t>
            </a:r>
            <a:r>
              <a:rPr sz="900" spc="20" dirty="0">
                <a:latin typeface="Tahoma"/>
                <a:cs typeface="Tahoma"/>
              </a:rPr>
              <a:t>4720 </a:t>
            </a:r>
            <a:r>
              <a:rPr sz="900" spc="45" dirty="0">
                <a:latin typeface="Tahoma"/>
                <a:cs typeface="Tahoma"/>
              </a:rPr>
              <a:t>proporciona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30" dirty="0">
                <a:latin typeface="Tahoma"/>
                <a:cs typeface="Tahoma"/>
              </a:rPr>
              <a:t>análisis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armónicos </a:t>
            </a:r>
            <a:r>
              <a:rPr sz="900" spc="45" dirty="0">
                <a:latin typeface="Tahoma"/>
                <a:cs typeface="Tahoma"/>
              </a:rPr>
              <a:t>incorporado </a:t>
            </a:r>
            <a:r>
              <a:rPr sz="900" spc="30" dirty="0">
                <a:latin typeface="Tahoma"/>
                <a:cs typeface="Tahoma"/>
              </a:rPr>
              <a:t>hasta el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armónico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" dirty="0">
                <a:latin typeface="Tahoma"/>
                <a:cs typeface="Tahoma"/>
              </a:rPr>
              <a:t>15.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igual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que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9330,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4720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registra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eventos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realiza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muestreo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continuo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datos.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4720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disparador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2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ciclos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registrar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hasta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36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ciclos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perturbación.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4720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tiene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tarjeta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comunicaciones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opcional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protocolo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SEABus.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60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5495925"/>
            <a:ext cx="2124075" cy="20193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5801" y="517525"/>
            <a:ext cx="8032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-15" dirty="0">
                <a:latin typeface="Trebuchet MS"/>
                <a:cs typeface="Trebuchet MS"/>
              </a:rPr>
              <a:t>9500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50" dirty="0">
                <a:latin typeface="Trebuchet MS"/>
                <a:cs typeface="Trebuchet MS"/>
              </a:rPr>
              <a:t>metros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1" y="487681"/>
            <a:ext cx="419036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10" dirty="0">
                <a:latin typeface="Tahoma"/>
                <a:cs typeface="Tahoma"/>
              </a:rPr>
              <a:t>El </a:t>
            </a:r>
            <a:r>
              <a:rPr sz="950" spc="20" dirty="0">
                <a:latin typeface="Tahoma"/>
                <a:cs typeface="Tahoma"/>
              </a:rPr>
              <a:t>9500 </a:t>
            </a:r>
            <a:r>
              <a:rPr sz="950" spc="35" dirty="0">
                <a:latin typeface="Tahoma"/>
                <a:cs typeface="Tahoma"/>
              </a:rPr>
              <a:t>ofrece </a:t>
            </a:r>
            <a:r>
              <a:rPr sz="950" spc="50" dirty="0">
                <a:latin typeface="Tahoma"/>
                <a:cs typeface="Tahoma"/>
              </a:rPr>
              <a:t>monitoreo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40" dirty="0">
                <a:latin typeface="Tahoma"/>
                <a:cs typeface="Tahoma"/>
              </a:rPr>
              <a:t>energía </a:t>
            </a:r>
            <a:r>
              <a:rPr sz="950" spc="30" dirty="0">
                <a:latin typeface="Tahoma"/>
                <a:cs typeface="Tahoma"/>
              </a:rPr>
              <a:t>trifásica </a:t>
            </a:r>
            <a:r>
              <a:rPr sz="950" spc="45" dirty="0">
                <a:latin typeface="Tahoma"/>
                <a:cs typeface="Tahoma"/>
              </a:rPr>
              <a:t>en una </a:t>
            </a:r>
            <a:r>
              <a:rPr sz="950" spc="35" dirty="0">
                <a:latin typeface="Tahoma"/>
                <a:cs typeface="Tahoma"/>
              </a:rPr>
              <a:t>pantalla </a:t>
            </a:r>
            <a:r>
              <a:rPr sz="950" spc="45" dirty="0">
                <a:latin typeface="Tahoma"/>
                <a:cs typeface="Tahoma"/>
              </a:rPr>
              <a:t>grande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1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fácil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leer.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medidor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9500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monitorea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factor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-5" dirty="0">
                <a:latin typeface="Tahoma"/>
                <a:cs typeface="Tahoma"/>
              </a:rPr>
              <a:t>K,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factor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cresta,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 </a:t>
            </a:r>
            <a:r>
              <a:rPr sz="950" spc="-29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armónicos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individuales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armónicos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totales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hasta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armónico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" dirty="0">
                <a:latin typeface="Tahoma"/>
                <a:cs typeface="Tahoma"/>
              </a:rPr>
              <a:t>63.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0" y="1400811"/>
            <a:ext cx="4279900" cy="3676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145">
              <a:lnSpc>
                <a:spcPct val="131900"/>
              </a:lnSpc>
              <a:spcBef>
                <a:spcPts val="100"/>
              </a:spcBef>
            </a:pPr>
            <a:r>
              <a:rPr sz="900" spc="45" dirty="0">
                <a:latin typeface="Tahoma"/>
                <a:cs typeface="Tahoma"/>
              </a:rPr>
              <a:t>Además de mostrar </a:t>
            </a:r>
            <a:r>
              <a:rPr sz="900" spc="25" dirty="0">
                <a:latin typeface="Tahoma"/>
                <a:cs typeface="Tahoma"/>
              </a:rPr>
              <a:t>valores,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20" dirty="0">
                <a:latin typeface="Tahoma"/>
                <a:cs typeface="Tahoma"/>
              </a:rPr>
              <a:t>9500 </a:t>
            </a:r>
            <a:r>
              <a:rPr sz="900" spc="40" dirty="0">
                <a:latin typeface="Tahoma"/>
                <a:cs typeface="Tahoma"/>
              </a:rPr>
              <a:t>también muestra diagramas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fasores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gráficos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35" dirty="0">
                <a:latin typeface="Tahoma"/>
                <a:cs typeface="Tahoma"/>
              </a:rPr>
              <a:t>representaciones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gráficos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barras.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20" dirty="0">
                <a:latin typeface="Tahoma"/>
                <a:cs typeface="Tahoma"/>
              </a:rPr>
              <a:t>9500 </a:t>
            </a:r>
            <a:r>
              <a:rPr sz="900" spc="45" dirty="0">
                <a:latin typeface="Tahoma"/>
                <a:cs typeface="Tahoma"/>
              </a:rPr>
              <a:t>proporciona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disparador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" dirty="0">
                <a:latin typeface="Tahoma"/>
                <a:cs typeface="Tahoma"/>
              </a:rPr>
              <a:t>0,5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ciclos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hasta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4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85" dirty="0">
                <a:latin typeface="Tahoma"/>
                <a:cs typeface="Tahoma"/>
              </a:rPr>
              <a:t>MB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memoria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amplio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registro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forma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onda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perturbaciones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sistema,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así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como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módulo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especial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bajada/subida.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33700"/>
              </a:lnSpc>
            </a:pPr>
            <a:r>
              <a:rPr sz="900" spc="25" dirty="0">
                <a:latin typeface="Tahoma"/>
                <a:cs typeface="Tahoma"/>
              </a:rPr>
              <a:t>Las características </a:t>
            </a:r>
            <a:r>
              <a:rPr sz="900" spc="30" dirty="0">
                <a:latin typeface="Tahoma"/>
                <a:cs typeface="Tahoma"/>
              </a:rPr>
              <a:t>avanzadas incluyen cálculos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estructura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tarifas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estilo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servicios públicos.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50" dirty="0">
                <a:latin typeface="Tahoma"/>
                <a:cs typeface="Tahoma"/>
              </a:rPr>
              <a:t>medidor </a:t>
            </a:r>
            <a:r>
              <a:rPr sz="900" spc="20" dirty="0">
                <a:latin typeface="Tahoma"/>
                <a:cs typeface="Tahoma"/>
              </a:rPr>
              <a:t>9500 </a:t>
            </a:r>
            <a:r>
              <a:rPr sz="900" spc="45" dirty="0">
                <a:latin typeface="Tahoma"/>
                <a:cs typeface="Tahoma"/>
              </a:rPr>
              <a:t>cumple </a:t>
            </a:r>
            <a:r>
              <a:rPr sz="900" spc="40" dirty="0">
                <a:latin typeface="Tahoma"/>
                <a:cs typeface="Tahoma"/>
              </a:rPr>
              <a:t>con </a:t>
            </a:r>
            <a:r>
              <a:rPr sz="900" spc="35" dirty="0">
                <a:latin typeface="Tahoma"/>
                <a:cs typeface="Tahoma"/>
              </a:rPr>
              <a:t>los requisitos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precisión del estándar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ingresos </a:t>
            </a:r>
            <a:r>
              <a:rPr sz="900" spc="20" dirty="0">
                <a:latin typeface="Tahoma"/>
                <a:cs typeface="Tahoma"/>
              </a:rPr>
              <a:t>ANSI </a:t>
            </a:r>
            <a:r>
              <a:rPr sz="900" spc="5" dirty="0">
                <a:latin typeface="Tahoma"/>
                <a:cs typeface="Tahoma"/>
              </a:rPr>
              <a:t>C12.20.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20" dirty="0">
                <a:latin typeface="Tahoma"/>
                <a:cs typeface="Tahoma"/>
              </a:rPr>
              <a:t>9500 </a:t>
            </a:r>
            <a:r>
              <a:rPr sz="900" spc="45" dirty="0">
                <a:latin typeface="Tahoma"/>
                <a:cs typeface="Tahoma"/>
              </a:rPr>
              <a:t>proporciona </a:t>
            </a:r>
            <a:r>
              <a:rPr sz="900" spc="30" dirty="0">
                <a:latin typeface="Tahoma"/>
                <a:cs typeface="Tahoma"/>
              </a:rPr>
              <a:t>cálculos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pérdida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línea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transformador.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9500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comunicarse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Internet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transmitir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correo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electrónico.</a:t>
            </a:r>
            <a:endParaRPr sz="9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12700" marR="118745">
              <a:lnSpc>
                <a:spcPct val="109400"/>
              </a:lnSpc>
            </a:pPr>
            <a:r>
              <a:rPr sz="1100" spc="10" dirty="0">
                <a:latin typeface="Tahoma"/>
                <a:cs typeface="Tahoma"/>
              </a:rPr>
              <a:t>El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25" dirty="0">
                <a:latin typeface="Tahoma"/>
                <a:cs typeface="Tahoma"/>
              </a:rPr>
              <a:t>9500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35" dirty="0">
                <a:latin typeface="Tahoma"/>
                <a:cs typeface="Tahoma"/>
              </a:rPr>
              <a:t>viene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estándar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con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varios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protocolos,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incluidos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20" dirty="0">
                <a:latin typeface="Tahoma"/>
                <a:cs typeface="Tahoma"/>
              </a:rPr>
              <a:t>SEABus, </a:t>
            </a:r>
            <a:r>
              <a:rPr sz="1100" spc="-330" dirty="0">
                <a:latin typeface="Tahoma"/>
                <a:cs typeface="Tahoma"/>
              </a:rPr>
              <a:t> </a:t>
            </a:r>
            <a:r>
              <a:rPr sz="1100" spc="75" dirty="0">
                <a:latin typeface="Tahoma"/>
                <a:cs typeface="Tahoma"/>
              </a:rPr>
              <a:t>ModBus </a:t>
            </a:r>
            <a:r>
              <a:rPr sz="1100" spc="15" dirty="0">
                <a:latin typeface="Tahoma"/>
                <a:cs typeface="Tahoma"/>
              </a:rPr>
              <a:t>RTU </a:t>
            </a:r>
            <a:r>
              <a:rPr sz="1100" spc="10" dirty="0">
                <a:latin typeface="Tahoma"/>
                <a:cs typeface="Tahoma"/>
              </a:rPr>
              <a:t>y </a:t>
            </a:r>
            <a:r>
              <a:rPr sz="1100" spc="70" dirty="0">
                <a:latin typeface="Tahoma"/>
                <a:cs typeface="Tahoma"/>
              </a:rPr>
              <a:t>DNP </a:t>
            </a:r>
            <a:r>
              <a:rPr sz="1100" spc="-5" dirty="0">
                <a:latin typeface="Tahoma"/>
                <a:cs typeface="Tahoma"/>
              </a:rPr>
              <a:t>3.0. </a:t>
            </a:r>
            <a:r>
              <a:rPr sz="1100" spc="55" dirty="0">
                <a:latin typeface="Tahoma"/>
                <a:cs typeface="Tahoma"/>
              </a:rPr>
              <a:t>Además </a:t>
            </a:r>
            <a:r>
              <a:rPr sz="1100" spc="50" dirty="0">
                <a:latin typeface="Tahoma"/>
                <a:cs typeface="Tahoma"/>
              </a:rPr>
              <a:t>de </a:t>
            </a:r>
            <a:r>
              <a:rPr sz="1100" spc="5" dirty="0">
                <a:latin typeface="Tahoma"/>
                <a:cs typeface="Tahoma"/>
              </a:rPr>
              <a:t>RS-232 </a:t>
            </a:r>
            <a:r>
              <a:rPr sz="1100" spc="10" dirty="0">
                <a:latin typeface="Tahoma"/>
                <a:cs typeface="Tahoma"/>
              </a:rPr>
              <a:t>y </a:t>
            </a:r>
            <a:r>
              <a:rPr sz="1100" spc="-5" dirty="0">
                <a:latin typeface="Tahoma"/>
                <a:cs typeface="Tahoma"/>
              </a:rPr>
              <a:t>RS-485, </a:t>
            </a:r>
            <a:r>
              <a:rPr sz="1100" spc="35" dirty="0">
                <a:latin typeface="Tahoma"/>
                <a:cs typeface="Tahoma"/>
              </a:rPr>
              <a:t>el </a:t>
            </a:r>
            <a:r>
              <a:rPr sz="1100" spc="25" dirty="0">
                <a:latin typeface="Tahoma"/>
                <a:cs typeface="Tahoma"/>
              </a:rPr>
              <a:t>9500 </a:t>
            </a:r>
            <a:r>
              <a:rPr sz="1100" spc="30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puede </a:t>
            </a:r>
            <a:r>
              <a:rPr sz="1100" spc="40" dirty="0">
                <a:latin typeface="Tahoma"/>
                <a:cs typeface="Tahoma"/>
              </a:rPr>
              <a:t>incluir </a:t>
            </a:r>
            <a:r>
              <a:rPr sz="1100" spc="65" dirty="0">
                <a:latin typeface="Tahoma"/>
                <a:cs typeface="Tahoma"/>
              </a:rPr>
              <a:t>un </a:t>
            </a:r>
            <a:r>
              <a:rPr sz="1100" spc="75" dirty="0">
                <a:latin typeface="Tahoma"/>
                <a:cs typeface="Tahoma"/>
              </a:rPr>
              <a:t>módem </a:t>
            </a:r>
            <a:r>
              <a:rPr sz="1100" spc="35" dirty="0">
                <a:latin typeface="Tahoma"/>
                <a:cs typeface="Tahoma"/>
              </a:rPr>
              <a:t>telefónico, </a:t>
            </a:r>
            <a:r>
              <a:rPr sz="1100" spc="55" dirty="0">
                <a:latin typeface="Tahoma"/>
                <a:cs typeface="Tahoma"/>
              </a:rPr>
              <a:t>una </a:t>
            </a:r>
            <a:r>
              <a:rPr sz="1100" spc="30" dirty="0">
                <a:latin typeface="Tahoma"/>
                <a:cs typeface="Tahoma"/>
              </a:rPr>
              <a:t>tarjeta </a:t>
            </a:r>
            <a:r>
              <a:rPr sz="1100" spc="40" dirty="0">
                <a:latin typeface="Tahoma"/>
                <a:cs typeface="Tahoma"/>
              </a:rPr>
              <a:t>Ethernet </a:t>
            </a:r>
            <a:r>
              <a:rPr sz="1100" spc="10" dirty="0">
                <a:latin typeface="Tahoma"/>
                <a:cs typeface="Tahoma"/>
              </a:rPr>
              <a:t>y </a:t>
            </a:r>
            <a:r>
              <a:rPr sz="1100" spc="65" dirty="0">
                <a:latin typeface="Tahoma"/>
                <a:cs typeface="Tahoma"/>
              </a:rPr>
              <a:t>un </a:t>
            </a:r>
            <a:r>
              <a:rPr sz="1100" spc="-330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puerto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de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fibra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30" dirty="0">
                <a:latin typeface="Tahoma"/>
                <a:cs typeface="Tahoma"/>
              </a:rPr>
              <a:t>óptica.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15" dirty="0">
                <a:latin typeface="Tahoma"/>
                <a:cs typeface="Tahoma"/>
              </a:rPr>
              <a:t>Se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admiten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conexiones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simultáneas.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 marL="12700" marR="710565">
              <a:lnSpc>
                <a:spcPct val="118800"/>
              </a:lnSpc>
              <a:spcBef>
                <a:spcPts val="1035"/>
              </a:spcBef>
            </a:pPr>
            <a:r>
              <a:rPr sz="1000" spc="1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9500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puede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equiparse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7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salidas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binarias,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16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entradas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binarias,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4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salidas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analógicas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y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4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entradas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analógicas.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61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1476375"/>
            <a:ext cx="2447925" cy="21717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5" y="488950"/>
            <a:ext cx="372745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100"/>
              </a:spcBef>
            </a:pPr>
            <a:r>
              <a:rPr sz="1000" spc="45" dirty="0">
                <a:latin typeface="Tahoma"/>
                <a:cs typeface="Tahoma"/>
              </a:rPr>
              <a:t>Otra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característica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única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del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9500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es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la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capacidad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opcional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conectarse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al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sistema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satélite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posición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global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-15" dirty="0">
                <a:latin typeface="Tahoma"/>
                <a:cs typeface="Tahoma"/>
              </a:rPr>
              <a:t>(GPS)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para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sincronizar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la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hora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otros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9500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medidores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en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sistema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distribución.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62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30913" y="3795713"/>
            <a:ext cx="5991225" cy="3705225"/>
            <a:chOff x="976312" y="3795712"/>
            <a:chExt cx="5991225" cy="3705225"/>
          </a:xfrm>
        </p:grpSpPr>
        <p:sp>
          <p:nvSpPr>
            <p:cNvPr id="3" name="object 3"/>
            <p:cNvSpPr/>
            <p:nvPr/>
          </p:nvSpPr>
          <p:spPr>
            <a:xfrm>
              <a:off x="981075" y="3800475"/>
              <a:ext cx="5981700" cy="3695700"/>
            </a:xfrm>
            <a:custGeom>
              <a:avLst/>
              <a:gdLst/>
              <a:ahLst/>
              <a:cxnLst/>
              <a:rect l="l" t="t" r="r" b="b"/>
              <a:pathLst>
                <a:path w="5981700" h="3695700">
                  <a:moveTo>
                    <a:pt x="0" y="3695700"/>
                  </a:moveTo>
                  <a:lnTo>
                    <a:pt x="5981700" y="3695700"/>
                  </a:lnTo>
                  <a:lnTo>
                    <a:pt x="5981700" y="0"/>
                  </a:lnTo>
                  <a:lnTo>
                    <a:pt x="0" y="0"/>
                  </a:lnTo>
                  <a:lnTo>
                    <a:pt x="0" y="36957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33550" y="3800475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76500" y="3800475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2819400"/>
                  </a:moveTo>
                  <a:lnTo>
                    <a:pt x="0" y="3695700"/>
                  </a:lnTo>
                </a:path>
                <a:path h="3695700">
                  <a:moveTo>
                    <a:pt x="0" y="0"/>
                  </a:moveTo>
                  <a:lnTo>
                    <a:pt x="0" y="24098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28975" y="3800475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71925" y="3800475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14875" y="3800475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67350" y="3800475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10300" y="3800475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1075" y="3800475"/>
              <a:ext cx="5981700" cy="0"/>
            </a:xfrm>
            <a:custGeom>
              <a:avLst/>
              <a:gdLst/>
              <a:ahLst/>
              <a:cxnLst/>
              <a:rect l="l" t="t" r="r" b="b"/>
              <a:pathLst>
                <a:path w="5981700">
                  <a:moveTo>
                    <a:pt x="598170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1075" y="4419600"/>
              <a:ext cx="5981700" cy="0"/>
            </a:xfrm>
            <a:custGeom>
              <a:avLst/>
              <a:gdLst/>
              <a:ahLst/>
              <a:cxnLst/>
              <a:rect l="l" t="t" r="r" b="b"/>
              <a:pathLst>
                <a:path w="5981700">
                  <a:moveTo>
                    <a:pt x="0" y="0"/>
                  </a:moveTo>
                  <a:lnTo>
                    <a:pt x="5238750" y="0"/>
                  </a:lnTo>
                </a:path>
                <a:path w="5981700">
                  <a:moveTo>
                    <a:pt x="5905500" y="0"/>
                  </a:moveTo>
                  <a:lnTo>
                    <a:pt x="59817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81075" y="5029200"/>
              <a:ext cx="5981700" cy="0"/>
            </a:xfrm>
            <a:custGeom>
              <a:avLst/>
              <a:gdLst/>
              <a:ahLst/>
              <a:cxnLst/>
              <a:rect l="l" t="t" r="r" b="b"/>
              <a:pathLst>
                <a:path w="5981700">
                  <a:moveTo>
                    <a:pt x="0" y="0"/>
                  </a:moveTo>
                  <a:lnTo>
                    <a:pt x="3771900" y="0"/>
                  </a:lnTo>
                </a:path>
                <a:path w="5981700">
                  <a:moveTo>
                    <a:pt x="4448175" y="0"/>
                  </a:moveTo>
                  <a:lnTo>
                    <a:pt x="4581525" y="0"/>
                  </a:lnTo>
                </a:path>
                <a:path w="5981700">
                  <a:moveTo>
                    <a:pt x="5105400" y="0"/>
                  </a:moveTo>
                  <a:lnTo>
                    <a:pt x="5324475" y="0"/>
                  </a:lnTo>
                </a:path>
                <a:path w="5981700">
                  <a:moveTo>
                    <a:pt x="5848350" y="0"/>
                  </a:moveTo>
                  <a:lnTo>
                    <a:pt x="59817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81075" y="5648325"/>
              <a:ext cx="5981700" cy="0"/>
            </a:xfrm>
            <a:custGeom>
              <a:avLst/>
              <a:gdLst/>
              <a:ahLst/>
              <a:cxnLst/>
              <a:rect l="l" t="t" r="r" b="b"/>
              <a:pathLst>
                <a:path w="5981700">
                  <a:moveTo>
                    <a:pt x="0" y="0"/>
                  </a:moveTo>
                  <a:lnTo>
                    <a:pt x="2390775" y="0"/>
                  </a:lnTo>
                </a:path>
                <a:path w="5981700">
                  <a:moveTo>
                    <a:pt x="2886075" y="0"/>
                  </a:moveTo>
                  <a:lnTo>
                    <a:pt x="3105150" y="0"/>
                  </a:lnTo>
                </a:path>
                <a:path w="5981700">
                  <a:moveTo>
                    <a:pt x="3638550" y="0"/>
                  </a:moveTo>
                  <a:lnTo>
                    <a:pt x="3848100" y="0"/>
                  </a:lnTo>
                </a:path>
                <a:path w="5981700">
                  <a:moveTo>
                    <a:pt x="4371975" y="0"/>
                  </a:moveTo>
                  <a:lnTo>
                    <a:pt x="4581525" y="0"/>
                  </a:lnTo>
                </a:path>
                <a:path w="5981700">
                  <a:moveTo>
                    <a:pt x="5105400" y="0"/>
                  </a:moveTo>
                  <a:lnTo>
                    <a:pt x="5324475" y="0"/>
                  </a:lnTo>
                </a:path>
                <a:path w="5981700">
                  <a:moveTo>
                    <a:pt x="5848350" y="0"/>
                  </a:moveTo>
                  <a:lnTo>
                    <a:pt x="59817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1075" y="6267450"/>
              <a:ext cx="5981700" cy="0"/>
            </a:xfrm>
            <a:custGeom>
              <a:avLst/>
              <a:gdLst/>
              <a:ahLst/>
              <a:cxnLst/>
              <a:rect l="l" t="t" r="r" b="b"/>
              <a:pathLst>
                <a:path w="5981700">
                  <a:moveTo>
                    <a:pt x="0" y="0"/>
                  </a:moveTo>
                  <a:lnTo>
                    <a:pt x="752475" y="0"/>
                  </a:lnTo>
                </a:path>
                <a:path w="5981700">
                  <a:moveTo>
                    <a:pt x="1581150" y="0"/>
                  </a:moveTo>
                  <a:lnTo>
                    <a:pt x="1666875" y="0"/>
                  </a:lnTo>
                </a:path>
                <a:path w="5981700">
                  <a:moveTo>
                    <a:pt x="2238375" y="0"/>
                  </a:moveTo>
                  <a:lnTo>
                    <a:pt x="2371725" y="0"/>
                  </a:lnTo>
                </a:path>
                <a:path w="5981700">
                  <a:moveTo>
                    <a:pt x="2895600" y="0"/>
                  </a:moveTo>
                  <a:lnTo>
                    <a:pt x="3105150" y="0"/>
                  </a:lnTo>
                </a:path>
                <a:path w="5981700">
                  <a:moveTo>
                    <a:pt x="3638550" y="0"/>
                  </a:moveTo>
                  <a:lnTo>
                    <a:pt x="3848100" y="0"/>
                  </a:lnTo>
                </a:path>
                <a:path w="5981700">
                  <a:moveTo>
                    <a:pt x="4371975" y="0"/>
                  </a:moveTo>
                  <a:lnTo>
                    <a:pt x="4581525" y="0"/>
                  </a:lnTo>
                </a:path>
                <a:path w="5981700">
                  <a:moveTo>
                    <a:pt x="5105400" y="0"/>
                  </a:moveTo>
                  <a:lnTo>
                    <a:pt x="5324475" y="0"/>
                  </a:lnTo>
                </a:path>
                <a:path w="5981700">
                  <a:moveTo>
                    <a:pt x="5848350" y="0"/>
                  </a:moveTo>
                  <a:lnTo>
                    <a:pt x="59817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1075" y="6877050"/>
              <a:ext cx="5981700" cy="0"/>
            </a:xfrm>
            <a:custGeom>
              <a:avLst/>
              <a:gdLst/>
              <a:ahLst/>
              <a:cxnLst/>
              <a:rect l="l" t="t" r="r" b="b"/>
              <a:pathLst>
                <a:path w="5981700">
                  <a:moveTo>
                    <a:pt x="0" y="0"/>
                  </a:moveTo>
                  <a:lnTo>
                    <a:pt x="104775" y="0"/>
                  </a:lnTo>
                </a:path>
                <a:path w="5981700">
                  <a:moveTo>
                    <a:pt x="695325" y="0"/>
                  </a:moveTo>
                  <a:lnTo>
                    <a:pt x="895350" y="0"/>
                  </a:lnTo>
                </a:path>
                <a:path w="5981700">
                  <a:moveTo>
                    <a:pt x="1419225" y="0"/>
                  </a:moveTo>
                  <a:lnTo>
                    <a:pt x="1638300" y="0"/>
                  </a:lnTo>
                </a:path>
                <a:path w="5981700">
                  <a:moveTo>
                    <a:pt x="2162175" y="0"/>
                  </a:moveTo>
                  <a:lnTo>
                    <a:pt x="2371725" y="0"/>
                  </a:lnTo>
                </a:path>
                <a:path w="5981700">
                  <a:moveTo>
                    <a:pt x="2895600" y="0"/>
                  </a:moveTo>
                  <a:lnTo>
                    <a:pt x="3105150" y="0"/>
                  </a:lnTo>
                </a:path>
                <a:path w="5981700">
                  <a:moveTo>
                    <a:pt x="3638550" y="0"/>
                  </a:moveTo>
                  <a:lnTo>
                    <a:pt x="3848100" y="0"/>
                  </a:lnTo>
                </a:path>
                <a:path w="5981700">
                  <a:moveTo>
                    <a:pt x="4371975" y="0"/>
                  </a:moveTo>
                  <a:lnTo>
                    <a:pt x="4581525" y="0"/>
                  </a:lnTo>
                </a:path>
                <a:path w="5981700">
                  <a:moveTo>
                    <a:pt x="5105400" y="0"/>
                  </a:moveTo>
                  <a:lnTo>
                    <a:pt x="5324475" y="0"/>
                  </a:lnTo>
                </a:path>
                <a:path w="5981700">
                  <a:moveTo>
                    <a:pt x="5848350" y="0"/>
                  </a:moveTo>
                  <a:lnTo>
                    <a:pt x="59817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3000" y="7086600"/>
              <a:ext cx="523875" cy="409575"/>
            </a:xfrm>
            <a:custGeom>
              <a:avLst/>
              <a:gdLst/>
              <a:ahLst/>
              <a:cxnLst/>
              <a:rect l="l" t="t" r="r" b="b"/>
              <a:pathLst>
                <a:path w="523875" h="409575">
                  <a:moveTo>
                    <a:pt x="523875" y="409575"/>
                  </a:moveTo>
                  <a:lnTo>
                    <a:pt x="0" y="409575"/>
                  </a:lnTo>
                  <a:lnTo>
                    <a:pt x="0" y="0"/>
                  </a:lnTo>
                  <a:lnTo>
                    <a:pt x="523875" y="0"/>
                  </a:lnTo>
                  <a:lnTo>
                    <a:pt x="523875" y="409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76425" y="6619875"/>
              <a:ext cx="523875" cy="876300"/>
            </a:xfrm>
            <a:custGeom>
              <a:avLst/>
              <a:gdLst/>
              <a:ahLst/>
              <a:cxnLst/>
              <a:rect l="l" t="t" r="r" b="b"/>
              <a:pathLst>
                <a:path w="523875" h="876300">
                  <a:moveTo>
                    <a:pt x="523875" y="876300"/>
                  </a:moveTo>
                  <a:lnTo>
                    <a:pt x="0" y="876300"/>
                  </a:lnTo>
                  <a:lnTo>
                    <a:pt x="0" y="0"/>
                  </a:lnTo>
                  <a:lnTo>
                    <a:pt x="523875" y="0"/>
                  </a:lnTo>
                  <a:lnTo>
                    <a:pt x="523875" y="8763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19375" y="6324600"/>
              <a:ext cx="523875" cy="1171575"/>
            </a:xfrm>
            <a:custGeom>
              <a:avLst/>
              <a:gdLst/>
              <a:ahLst/>
              <a:cxnLst/>
              <a:rect l="l" t="t" r="r" b="b"/>
              <a:pathLst>
                <a:path w="523875" h="1171575">
                  <a:moveTo>
                    <a:pt x="523875" y="1171575"/>
                  </a:moveTo>
                  <a:lnTo>
                    <a:pt x="0" y="1171575"/>
                  </a:lnTo>
                  <a:lnTo>
                    <a:pt x="0" y="0"/>
                  </a:lnTo>
                  <a:lnTo>
                    <a:pt x="523875" y="0"/>
                  </a:lnTo>
                  <a:lnTo>
                    <a:pt x="523875" y="1171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52800" y="5981700"/>
              <a:ext cx="523875" cy="1514475"/>
            </a:xfrm>
            <a:custGeom>
              <a:avLst/>
              <a:gdLst/>
              <a:ahLst/>
              <a:cxnLst/>
              <a:rect l="l" t="t" r="r" b="b"/>
              <a:pathLst>
                <a:path w="523875" h="1514475">
                  <a:moveTo>
                    <a:pt x="523875" y="1514475"/>
                  </a:moveTo>
                  <a:lnTo>
                    <a:pt x="0" y="1514475"/>
                  </a:lnTo>
                  <a:lnTo>
                    <a:pt x="0" y="0"/>
                  </a:lnTo>
                  <a:lnTo>
                    <a:pt x="523875" y="0"/>
                  </a:lnTo>
                  <a:lnTo>
                    <a:pt x="523875" y="15144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86225" y="5600700"/>
              <a:ext cx="533400" cy="1895475"/>
            </a:xfrm>
            <a:custGeom>
              <a:avLst/>
              <a:gdLst/>
              <a:ahLst/>
              <a:cxnLst/>
              <a:rect l="l" t="t" r="r" b="b"/>
              <a:pathLst>
                <a:path w="533400" h="1895475">
                  <a:moveTo>
                    <a:pt x="533400" y="1895475"/>
                  </a:moveTo>
                  <a:lnTo>
                    <a:pt x="0" y="1895475"/>
                  </a:lnTo>
                  <a:lnTo>
                    <a:pt x="0" y="0"/>
                  </a:lnTo>
                  <a:lnTo>
                    <a:pt x="533400" y="0"/>
                  </a:lnTo>
                  <a:lnTo>
                    <a:pt x="533400" y="18954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29175" y="5248275"/>
              <a:ext cx="523875" cy="2247900"/>
            </a:xfrm>
            <a:custGeom>
              <a:avLst/>
              <a:gdLst/>
              <a:ahLst/>
              <a:cxnLst/>
              <a:rect l="l" t="t" r="r" b="b"/>
              <a:pathLst>
                <a:path w="523875" h="2247900">
                  <a:moveTo>
                    <a:pt x="523875" y="2247900"/>
                  </a:moveTo>
                  <a:lnTo>
                    <a:pt x="0" y="2247900"/>
                  </a:lnTo>
                  <a:lnTo>
                    <a:pt x="0" y="0"/>
                  </a:lnTo>
                  <a:lnTo>
                    <a:pt x="523875" y="0"/>
                  </a:lnTo>
                  <a:lnTo>
                    <a:pt x="523875" y="22479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62600" y="4905375"/>
              <a:ext cx="523875" cy="2590800"/>
            </a:xfrm>
            <a:custGeom>
              <a:avLst/>
              <a:gdLst/>
              <a:ahLst/>
              <a:cxnLst/>
              <a:rect l="l" t="t" r="r" b="b"/>
              <a:pathLst>
                <a:path w="523875" h="2590800">
                  <a:moveTo>
                    <a:pt x="523875" y="2590800"/>
                  </a:moveTo>
                  <a:lnTo>
                    <a:pt x="0" y="2590800"/>
                  </a:lnTo>
                  <a:lnTo>
                    <a:pt x="0" y="0"/>
                  </a:lnTo>
                  <a:lnTo>
                    <a:pt x="523875" y="0"/>
                  </a:lnTo>
                  <a:lnTo>
                    <a:pt x="523875" y="25908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05550" y="4686300"/>
              <a:ext cx="523875" cy="2809875"/>
            </a:xfrm>
            <a:custGeom>
              <a:avLst/>
              <a:gdLst/>
              <a:ahLst/>
              <a:cxnLst/>
              <a:rect l="l" t="t" r="r" b="b"/>
              <a:pathLst>
                <a:path w="523875" h="2809875">
                  <a:moveTo>
                    <a:pt x="523875" y="2809875"/>
                  </a:moveTo>
                  <a:lnTo>
                    <a:pt x="0" y="2809875"/>
                  </a:lnTo>
                  <a:lnTo>
                    <a:pt x="0" y="0"/>
                  </a:lnTo>
                  <a:lnTo>
                    <a:pt x="523875" y="0"/>
                  </a:lnTo>
                  <a:lnTo>
                    <a:pt x="523875" y="28098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00150" y="5219699"/>
              <a:ext cx="4143375" cy="1895475"/>
            </a:xfrm>
            <a:custGeom>
              <a:avLst/>
              <a:gdLst/>
              <a:ahLst/>
              <a:cxnLst/>
              <a:rect l="l" t="t" r="r" b="b"/>
              <a:pathLst>
                <a:path w="4143375" h="1895475">
                  <a:moveTo>
                    <a:pt x="428625" y="1847850"/>
                  </a:moveTo>
                  <a:lnTo>
                    <a:pt x="0" y="1847850"/>
                  </a:lnTo>
                  <a:lnTo>
                    <a:pt x="0" y="1895475"/>
                  </a:lnTo>
                  <a:lnTo>
                    <a:pt x="428625" y="1895475"/>
                  </a:lnTo>
                  <a:lnTo>
                    <a:pt x="428625" y="1847850"/>
                  </a:lnTo>
                  <a:close/>
                </a:path>
                <a:path w="4143375" h="1895475">
                  <a:moveTo>
                    <a:pt x="1895475" y="1076325"/>
                  </a:moveTo>
                  <a:lnTo>
                    <a:pt x="1466850" y="1076325"/>
                  </a:lnTo>
                  <a:lnTo>
                    <a:pt x="1466850" y="1143000"/>
                  </a:lnTo>
                  <a:lnTo>
                    <a:pt x="1895475" y="1143000"/>
                  </a:lnTo>
                  <a:lnTo>
                    <a:pt x="1895475" y="1076325"/>
                  </a:lnTo>
                  <a:close/>
                </a:path>
                <a:path w="4143375" h="1895475">
                  <a:moveTo>
                    <a:pt x="2028825" y="619125"/>
                  </a:moveTo>
                  <a:lnTo>
                    <a:pt x="2000250" y="619125"/>
                  </a:lnTo>
                  <a:lnTo>
                    <a:pt x="2000250" y="981075"/>
                  </a:lnTo>
                  <a:lnTo>
                    <a:pt x="2028825" y="981075"/>
                  </a:lnTo>
                  <a:lnTo>
                    <a:pt x="2028825" y="619125"/>
                  </a:lnTo>
                  <a:close/>
                </a:path>
                <a:path w="4143375" h="1895475">
                  <a:moveTo>
                    <a:pt x="2667000" y="723900"/>
                  </a:moveTo>
                  <a:lnTo>
                    <a:pt x="2181225" y="723900"/>
                  </a:lnTo>
                  <a:lnTo>
                    <a:pt x="2200275" y="790575"/>
                  </a:lnTo>
                  <a:lnTo>
                    <a:pt x="2667000" y="790575"/>
                  </a:lnTo>
                  <a:lnTo>
                    <a:pt x="2667000" y="723900"/>
                  </a:lnTo>
                  <a:close/>
                </a:path>
                <a:path w="4143375" h="1895475">
                  <a:moveTo>
                    <a:pt x="3381375" y="361950"/>
                  </a:moveTo>
                  <a:lnTo>
                    <a:pt x="2981325" y="361950"/>
                  </a:lnTo>
                  <a:lnTo>
                    <a:pt x="2981325" y="400050"/>
                  </a:lnTo>
                  <a:lnTo>
                    <a:pt x="3381375" y="400050"/>
                  </a:lnTo>
                  <a:lnTo>
                    <a:pt x="3381375" y="361950"/>
                  </a:lnTo>
                  <a:close/>
                </a:path>
                <a:path w="4143375" h="1895475">
                  <a:moveTo>
                    <a:pt x="4143375" y="0"/>
                  </a:moveTo>
                  <a:lnTo>
                    <a:pt x="3743325" y="0"/>
                  </a:lnTo>
                  <a:lnTo>
                    <a:pt x="3743325" y="47625"/>
                  </a:lnTo>
                  <a:lnTo>
                    <a:pt x="4143375" y="47625"/>
                  </a:lnTo>
                  <a:lnTo>
                    <a:pt x="4143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33550" y="6210300"/>
              <a:ext cx="828675" cy="409575"/>
            </a:xfrm>
            <a:custGeom>
              <a:avLst/>
              <a:gdLst/>
              <a:ahLst/>
              <a:cxnLst/>
              <a:rect l="l" t="t" r="r" b="b"/>
              <a:pathLst>
                <a:path w="828675" h="409575">
                  <a:moveTo>
                    <a:pt x="0" y="0"/>
                  </a:moveTo>
                  <a:lnTo>
                    <a:pt x="0" y="409575"/>
                  </a:lnTo>
                  <a:lnTo>
                    <a:pt x="828675" y="409575"/>
                  </a:lnTo>
                  <a:lnTo>
                    <a:pt x="828675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38325" y="6276974"/>
              <a:ext cx="619125" cy="276225"/>
            </a:xfrm>
            <a:custGeom>
              <a:avLst/>
              <a:gdLst/>
              <a:ahLst/>
              <a:cxnLst/>
              <a:rect l="l" t="t" r="r" b="b"/>
              <a:pathLst>
                <a:path w="619125" h="276225">
                  <a:moveTo>
                    <a:pt x="9525" y="104775"/>
                  </a:moveTo>
                  <a:lnTo>
                    <a:pt x="0" y="114300"/>
                  </a:lnTo>
                  <a:lnTo>
                    <a:pt x="9525" y="114300"/>
                  </a:lnTo>
                  <a:lnTo>
                    <a:pt x="9525" y="104775"/>
                  </a:lnTo>
                  <a:close/>
                </a:path>
                <a:path w="619125" h="276225">
                  <a:moveTo>
                    <a:pt x="38100" y="104775"/>
                  </a:moveTo>
                  <a:lnTo>
                    <a:pt x="28575" y="104775"/>
                  </a:lnTo>
                  <a:lnTo>
                    <a:pt x="19050" y="104775"/>
                  </a:lnTo>
                  <a:lnTo>
                    <a:pt x="19050" y="114300"/>
                  </a:lnTo>
                  <a:lnTo>
                    <a:pt x="28575" y="114300"/>
                  </a:lnTo>
                  <a:lnTo>
                    <a:pt x="38100" y="114300"/>
                  </a:lnTo>
                  <a:lnTo>
                    <a:pt x="38100" y="104775"/>
                  </a:lnTo>
                  <a:close/>
                </a:path>
                <a:path w="619125" h="276225">
                  <a:moveTo>
                    <a:pt x="76200" y="104775"/>
                  </a:moveTo>
                  <a:lnTo>
                    <a:pt x="66675" y="104775"/>
                  </a:lnTo>
                  <a:lnTo>
                    <a:pt x="66675" y="114300"/>
                  </a:lnTo>
                  <a:lnTo>
                    <a:pt x="76200" y="104775"/>
                  </a:lnTo>
                  <a:close/>
                </a:path>
                <a:path w="619125" h="276225">
                  <a:moveTo>
                    <a:pt x="152400" y="104775"/>
                  </a:moveTo>
                  <a:lnTo>
                    <a:pt x="142875" y="104775"/>
                  </a:lnTo>
                  <a:lnTo>
                    <a:pt x="142875" y="114300"/>
                  </a:lnTo>
                  <a:lnTo>
                    <a:pt x="152400" y="114300"/>
                  </a:lnTo>
                  <a:lnTo>
                    <a:pt x="152400" y="104775"/>
                  </a:lnTo>
                  <a:close/>
                </a:path>
                <a:path w="619125" h="276225">
                  <a:moveTo>
                    <a:pt x="180975" y="104775"/>
                  </a:moveTo>
                  <a:lnTo>
                    <a:pt x="171450" y="104775"/>
                  </a:lnTo>
                  <a:lnTo>
                    <a:pt x="161925" y="104775"/>
                  </a:lnTo>
                  <a:lnTo>
                    <a:pt x="161925" y="114300"/>
                  </a:lnTo>
                  <a:lnTo>
                    <a:pt x="171450" y="114300"/>
                  </a:lnTo>
                  <a:lnTo>
                    <a:pt x="180975" y="114300"/>
                  </a:lnTo>
                  <a:lnTo>
                    <a:pt x="180975" y="104775"/>
                  </a:lnTo>
                  <a:close/>
                </a:path>
                <a:path w="619125" h="276225">
                  <a:moveTo>
                    <a:pt x="209550" y="266700"/>
                  </a:moveTo>
                  <a:lnTo>
                    <a:pt x="200025" y="266700"/>
                  </a:lnTo>
                  <a:lnTo>
                    <a:pt x="190500" y="266700"/>
                  </a:lnTo>
                  <a:lnTo>
                    <a:pt x="190500" y="276225"/>
                  </a:lnTo>
                  <a:lnTo>
                    <a:pt x="200025" y="276225"/>
                  </a:lnTo>
                  <a:lnTo>
                    <a:pt x="209550" y="276225"/>
                  </a:lnTo>
                  <a:lnTo>
                    <a:pt x="209550" y="266700"/>
                  </a:lnTo>
                  <a:close/>
                </a:path>
                <a:path w="619125" h="276225">
                  <a:moveTo>
                    <a:pt x="228600" y="266700"/>
                  </a:moveTo>
                  <a:lnTo>
                    <a:pt x="219075" y="266700"/>
                  </a:lnTo>
                  <a:lnTo>
                    <a:pt x="228600" y="276225"/>
                  </a:lnTo>
                  <a:lnTo>
                    <a:pt x="228600" y="266700"/>
                  </a:lnTo>
                  <a:close/>
                </a:path>
                <a:path w="619125" h="276225">
                  <a:moveTo>
                    <a:pt x="288798" y="101727"/>
                  </a:moveTo>
                  <a:lnTo>
                    <a:pt x="285750" y="101727"/>
                  </a:lnTo>
                  <a:lnTo>
                    <a:pt x="285750" y="104775"/>
                  </a:lnTo>
                  <a:lnTo>
                    <a:pt x="288798" y="104775"/>
                  </a:lnTo>
                  <a:lnTo>
                    <a:pt x="288798" y="101727"/>
                  </a:lnTo>
                  <a:close/>
                </a:path>
                <a:path w="619125" h="276225">
                  <a:moveTo>
                    <a:pt x="304800" y="104775"/>
                  </a:moveTo>
                  <a:lnTo>
                    <a:pt x="295275" y="104775"/>
                  </a:lnTo>
                  <a:lnTo>
                    <a:pt x="295275" y="114300"/>
                  </a:lnTo>
                  <a:lnTo>
                    <a:pt x="304800" y="104775"/>
                  </a:lnTo>
                  <a:close/>
                </a:path>
                <a:path w="619125" h="276225">
                  <a:moveTo>
                    <a:pt x="314325" y="104775"/>
                  </a:moveTo>
                  <a:lnTo>
                    <a:pt x="304800" y="104775"/>
                  </a:lnTo>
                  <a:lnTo>
                    <a:pt x="304800" y="114300"/>
                  </a:lnTo>
                  <a:lnTo>
                    <a:pt x="314325" y="114300"/>
                  </a:lnTo>
                  <a:lnTo>
                    <a:pt x="314325" y="104775"/>
                  </a:lnTo>
                  <a:close/>
                </a:path>
                <a:path w="619125" h="276225">
                  <a:moveTo>
                    <a:pt x="381000" y="266700"/>
                  </a:moveTo>
                  <a:lnTo>
                    <a:pt x="371475" y="266700"/>
                  </a:lnTo>
                  <a:lnTo>
                    <a:pt x="371475" y="276225"/>
                  </a:lnTo>
                  <a:lnTo>
                    <a:pt x="381000" y="276225"/>
                  </a:lnTo>
                  <a:lnTo>
                    <a:pt x="381000" y="266700"/>
                  </a:lnTo>
                  <a:close/>
                </a:path>
                <a:path w="619125" h="276225">
                  <a:moveTo>
                    <a:pt x="409575" y="266700"/>
                  </a:moveTo>
                  <a:lnTo>
                    <a:pt x="400050" y="266700"/>
                  </a:lnTo>
                  <a:lnTo>
                    <a:pt x="400050" y="276225"/>
                  </a:lnTo>
                  <a:lnTo>
                    <a:pt x="409575" y="276225"/>
                  </a:lnTo>
                  <a:lnTo>
                    <a:pt x="409575" y="266700"/>
                  </a:lnTo>
                  <a:close/>
                </a:path>
                <a:path w="619125" h="276225">
                  <a:moveTo>
                    <a:pt x="581025" y="0"/>
                  </a:moveTo>
                  <a:lnTo>
                    <a:pt x="571500" y="0"/>
                  </a:lnTo>
                  <a:lnTo>
                    <a:pt x="561975" y="9525"/>
                  </a:lnTo>
                  <a:lnTo>
                    <a:pt x="571500" y="9525"/>
                  </a:lnTo>
                  <a:lnTo>
                    <a:pt x="581025" y="9525"/>
                  </a:lnTo>
                  <a:lnTo>
                    <a:pt x="581025" y="0"/>
                  </a:lnTo>
                  <a:close/>
                </a:path>
                <a:path w="619125" h="276225">
                  <a:moveTo>
                    <a:pt x="619125" y="0"/>
                  </a:moveTo>
                  <a:lnTo>
                    <a:pt x="609600" y="9525"/>
                  </a:lnTo>
                  <a:lnTo>
                    <a:pt x="619125" y="9525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52600" y="6219825"/>
              <a:ext cx="790575" cy="390525"/>
            </a:xfrm>
            <a:custGeom>
              <a:avLst/>
              <a:gdLst/>
              <a:ahLst/>
              <a:cxnLst/>
              <a:rect l="l" t="t" r="r" b="b"/>
              <a:pathLst>
                <a:path w="790575" h="390525">
                  <a:moveTo>
                    <a:pt x="714375" y="152400"/>
                  </a:moveTo>
                  <a:lnTo>
                    <a:pt x="457200" y="152400"/>
                  </a:lnTo>
                </a:path>
                <a:path w="790575" h="390525">
                  <a:moveTo>
                    <a:pt x="209550" y="152400"/>
                  </a:moveTo>
                  <a:lnTo>
                    <a:pt x="85725" y="152400"/>
                  </a:lnTo>
                </a:path>
                <a:path w="790575" h="390525">
                  <a:moveTo>
                    <a:pt x="304800" y="152400"/>
                  </a:moveTo>
                  <a:lnTo>
                    <a:pt x="228600" y="152400"/>
                  </a:lnTo>
                </a:path>
                <a:path w="790575" h="390525">
                  <a:moveTo>
                    <a:pt x="438150" y="152400"/>
                  </a:moveTo>
                  <a:lnTo>
                    <a:pt x="323850" y="152400"/>
                  </a:lnTo>
                </a:path>
                <a:path w="790575" h="390525">
                  <a:moveTo>
                    <a:pt x="0" y="390525"/>
                  </a:moveTo>
                  <a:lnTo>
                    <a:pt x="790575" y="390525"/>
                  </a:lnTo>
                  <a:lnTo>
                    <a:pt x="790575" y="0"/>
                  </a:lnTo>
                  <a:lnTo>
                    <a:pt x="0" y="0"/>
                  </a:lnTo>
                  <a:lnTo>
                    <a:pt x="0" y="390525"/>
                  </a:lnTo>
                  <a:close/>
                </a:path>
                <a:path w="790575" h="390525">
                  <a:moveTo>
                    <a:pt x="9525" y="371475"/>
                  </a:moveTo>
                  <a:lnTo>
                    <a:pt x="781050" y="371475"/>
                  </a:lnTo>
                  <a:lnTo>
                    <a:pt x="781050" y="19050"/>
                  </a:lnTo>
                  <a:lnTo>
                    <a:pt x="9525" y="19050"/>
                  </a:lnTo>
                  <a:lnTo>
                    <a:pt x="9525" y="371475"/>
                  </a:lnTo>
                  <a:close/>
                </a:path>
                <a:path w="790575" h="390525">
                  <a:moveTo>
                    <a:pt x="771525" y="28575"/>
                  </a:moveTo>
                  <a:lnTo>
                    <a:pt x="19050" y="28575"/>
                  </a:lnTo>
                  <a:lnTo>
                    <a:pt x="19050" y="361950"/>
                  </a:lnTo>
                  <a:lnTo>
                    <a:pt x="771525" y="361950"/>
                  </a:lnTo>
                  <a:lnTo>
                    <a:pt x="771525" y="28575"/>
                  </a:lnTo>
                  <a:close/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28800" y="6267450"/>
              <a:ext cx="95250" cy="28575"/>
            </a:xfrm>
            <a:custGeom>
              <a:avLst/>
              <a:gdLst/>
              <a:ahLst/>
              <a:cxnLst/>
              <a:rect l="l" t="t" r="r" b="b"/>
              <a:pathLst>
                <a:path w="95250" h="28575">
                  <a:moveTo>
                    <a:pt x="95250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95250" y="28575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28800" y="6276974"/>
              <a:ext cx="95250" cy="9525"/>
            </a:xfrm>
            <a:custGeom>
              <a:avLst/>
              <a:gdLst/>
              <a:ahLst/>
              <a:cxnLst/>
              <a:rect l="l" t="t" r="r" b="b"/>
              <a:pathLst>
                <a:path w="95250" h="9525">
                  <a:moveTo>
                    <a:pt x="952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95250" h="9525">
                  <a:moveTo>
                    <a:pt x="47625" y="9525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47625" y="9525"/>
                  </a:lnTo>
                  <a:close/>
                </a:path>
                <a:path w="95250" h="9525">
                  <a:moveTo>
                    <a:pt x="95250" y="0"/>
                  </a:moveTo>
                  <a:lnTo>
                    <a:pt x="95250" y="0"/>
                  </a:lnTo>
                  <a:lnTo>
                    <a:pt x="47625" y="0"/>
                  </a:lnTo>
                  <a:lnTo>
                    <a:pt x="47625" y="9525"/>
                  </a:lnTo>
                  <a:lnTo>
                    <a:pt x="95250" y="9525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28800" y="6315075"/>
              <a:ext cx="638175" cy="47625"/>
            </a:xfrm>
            <a:custGeom>
              <a:avLst/>
              <a:gdLst/>
              <a:ahLst/>
              <a:cxnLst/>
              <a:rect l="l" t="t" r="r" b="b"/>
              <a:pathLst>
                <a:path w="638175" h="47625">
                  <a:moveTo>
                    <a:pt x="638175" y="47625"/>
                  </a:moveTo>
                  <a:lnTo>
                    <a:pt x="0" y="47625"/>
                  </a:lnTo>
                  <a:lnTo>
                    <a:pt x="0" y="0"/>
                  </a:lnTo>
                  <a:lnTo>
                    <a:pt x="638175" y="0"/>
                  </a:lnTo>
                  <a:lnTo>
                    <a:pt x="638175" y="47625"/>
                  </a:lnTo>
                  <a:close/>
                </a:path>
                <a:path w="638175" h="47625">
                  <a:moveTo>
                    <a:pt x="38100" y="19050"/>
                  </a:moveTo>
                  <a:lnTo>
                    <a:pt x="38100" y="9525"/>
                  </a:lnTo>
                  <a:lnTo>
                    <a:pt x="66675" y="9525"/>
                  </a:lnTo>
                  <a:lnTo>
                    <a:pt x="66675" y="28575"/>
                  </a:lnTo>
                  <a:lnTo>
                    <a:pt x="47625" y="28575"/>
                  </a:lnTo>
                  <a:lnTo>
                    <a:pt x="66675" y="28575"/>
                  </a:lnTo>
                  <a:lnTo>
                    <a:pt x="66675" y="38100"/>
                  </a:lnTo>
                  <a:lnTo>
                    <a:pt x="38100" y="38100"/>
                  </a:lnTo>
                  <a:lnTo>
                    <a:pt x="38100" y="28575"/>
                  </a:lnTo>
                  <a:lnTo>
                    <a:pt x="47625" y="28575"/>
                  </a:lnTo>
                  <a:lnTo>
                    <a:pt x="57150" y="19050"/>
                  </a:lnTo>
                  <a:lnTo>
                    <a:pt x="57150" y="9525"/>
                  </a:lnTo>
                  <a:lnTo>
                    <a:pt x="47625" y="9525"/>
                  </a:lnTo>
                  <a:lnTo>
                    <a:pt x="47625" y="19050"/>
                  </a:lnTo>
                  <a:lnTo>
                    <a:pt x="38100" y="19050"/>
                  </a:lnTo>
                  <a:close/>
                </a:path>
                <a:path w="638175" h="47625">
                  <a:moveTo>
                    <a:pt x="104775" y="9525"/>
                  </a:moveTo>
                  <a:lnTo>
                    <a:pt x="95250" y="9525"/>
                  </a:lnTo>
                  <a:lnTo>
                    <a:pt x="95250" y="19050"/>
                  </a:lnTo>
                  <a:lnTo>
                    <a:pt x="85725" y="28575"/>
                  </a:lnTo>
                  <a:lnTo>
                    <a:pt x="85725" y="38100"/>
                  </a:lnTo>
                  <a:lnTo>
                    <a:pt x="76200" y="38100"/>
                  </a:lnTo>
                  <a:lnTo>
                    <a:pt x="76200" y="28575"/>
                  </a:lnTo>
                  <a:lnTo>
                    <a:pt x="85725" y="28575"/>
                  </a:lnTo>
                  <a:lnTo>
                    <a:pt x="85725" y="19050"/>
                  </a:lnTo>
                  <a:lnTo>
                    <a:pt x="95250" y="9525"/>
                  </a:lnTo>
                  <a:lnTo>
                    <a:pt x="76200" y="9525"/>
                  </a:lnTo>
                  <a:lnTo>
                    <a:pt x="104775" y="9525"/>
                  </a:lnTo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33575" y="632460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9525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19050" y="28575"/>
                  </a:lnTo>
                  <a:lnTo>
                    <a:pt x="1905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  <a:path w="28575" h="28575">
                  <a:moveTo>
                    <a:pt x="28575" y="0"/>
                  </a:moveTo>
                  <a:lnTo>
                    <a:pt x="19050" y="0"/>
                  </a:lnTo>
                  <a:lnTo>
                    <a:pt x="19050" y="28575"/>
                  </a:lnTo>
                  <a:lnTo>
                    <a:pt x="28575" y="2857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33575" y="6324600"/>
              <a:ext cx="219075" cy="28575"/>
            </a:xfrm>
            <a:custGeom>
              <a:avLst/>
              <a:gdLst/>
              <a:ahLst/>
              <a:cxnLst/>
              <a:rect l="l" t="t" r="r" b="b"/>
              <a:pathLst>
                <a:path w="219075" h="28575">
                  <a:moveTo>
                    <a:pt x="19050" y="9525"/>
                  </a:moveTo>
                  <a:lnTo>
                    <a:pt x="9525" y="9525"/>
                  </a:lnTo>
                  <a:lnTo>
                    <a:pt x="9525" y="0"/>
                  </a:lnTo>
                  <a:lnTo>
                    <a:pt x="19050" y="0"/>
                  </a:lnTo>
                  <a:lnTo>
                    <a:pt x="19050" y="9525"/>
                  </a:lnTo>
                </a:path>
                <a:path w="219075" h="28575">
                  <a:moveTo>
                    <a:pt x="28575" y="19050"/>
                  </a:moveTo>
                  <a:lnTo>
                    <a:pt x="28575" y="9525"/>
                  </a:lnTo>
                  <a:lnTo>
                    <a:pt x="1905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28575" y="28575"/>
                  </a:lnTo>
                  <a:lnTo>
                    <a:pt x="28575" y="19050"/>
                  </a:lnTo>
                </a:path>
                <a:path w="219075" h="28575">
                  <a:moveTo>
                    <a:pt x="19050" y="19050"/>
                  </a:moveTo>
                  <a:lnTo>
                    <a:pt x="9525" y="19050"/>
                  </a:lnTo>
                  <a:lnTo>
                    <a:pt x="9525" y="9525"/>
                  </a:lnTo>
                  <a:lnTo>
                    <a:pt x="19050" y="9525"/>
                  </a:lnTo>
                  <a:lnTo>
                    <a:pt x="19050" y="19050"/>
                  </a:lnTo>
                </a:path>
                <a:path w="219075" h="28575">
                  <a:moveTo>
                    <a:pt x="85725" y="0"/>
                  </a:moveTo>
                  <a:lnTo>
                    <a:pt x="85725" y="19050"/>
                  </a:lnTo>
                  <a:lnTo>
                    <a:pt x="76200" y="19050"/>
                  </a:lnTo>
                  <a:lnTo>
                    <a:pt x="85725" y="0"/>
                  </a:lnTo>
                  <a:close/>
                </a:path>
                <a:path w="219075" h="28575">
                  <a:moveTo>
                    <a:pt x="76200" y="19050"/>
                  </a:moveTo>
                  <a:lnTo>
                    <a:pt x="95250" y="19050"/>
                  </a:lnTo>
                  <a:lnTo>
                    <a:pt x="95250" y="28575"/>
                  </a:lnTo>
                  <a:lnTo>
                    <a:pt x="104775" y="28575"/>
                  </a:lnTo>
                  <a:lnTo>
                    <a:pt x="85725" y="0"/>
                  </a:lnTo>
                  <a:lnTo>
                    <a:pt x="76200" y="0"/>
                  </a:lnTo>
                  <a:lnTo>
                    <a:pt x="66675" y="28575"/>
                  </a:lnTo>
                  <a:lnTo>
                    <a:pt x="76200" y="28575"/>
                  </a:lnTo>
                  <a:lnTo>
                    <a:pt x="76200" y="19050"/>
                  </a:lnTo>
                  <a:close/>
                </a:path>
                <a:path w="219075" h="28575">
                  <a:moveTo>
                    <a:pt x="219075" y="0"/>
                  </a:moveTo>
                  <a:lnTo>
                    <a:pt x="209550" y="0"/>
                  </a:lnTo>
                  <a:lnTo>
                    <a:pt x="209550" y="19050"/>
                  </a:lnTo>
                  <a:lnTo>
                    <a:pt x="200025" y="19050"/>
                  </a:lnTo>
                  <a:lnTo>
                    <a:pt x="200025" y="28575"/>
                  </a:lnTo>
                  <a:lnTo>
                    <a:pt x="190500" y="28575"/>
                  </a:lnTo>
                  <a:lnTo>
                    <a:pt x="190500" y="19050"/>
                  </a:lnTo>
                  <a:lnTo>
                    <a:pt x="200025" y="19050"/>
                  </a:lnTo>
                  <a:lnTo>
                    <a:pt x="200025" y="9525"/>
                  </a:lnTo>
                  <a:lnTo>
                    <a:pt x="209550" y="0"/>
                  </a:lnTo>
                  <a:lnTo>
                    <a:pt x="190500" y="0"/>
                  </a:lnTo>
                  <a:lnTo>
                    <a:pt x="219075" y="0"/>
                  </a:lnTo>
                  <a:close/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152650" y="632460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9525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0"/>
                  </a:lnTo>
                  <a:close/>
                </a:path>
                <a:path w="28575" h="28575">
                  <a:moveTo>
                    <a:pt x="28575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28575" y="2857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152650" y="6324600"/>
              <a:ext cx="247650" cy="28575"/>
            </a:xfrm>
            <a:custGeom>
              <a:avLst/>
              <a:gdLst/>
              <a:ahLst/>
              <a:cxnLst/>
              <a:rect l="l" t="t" r="r" b="b"/>
              <a:pathLst>
                <a:path w="247650" h="28575">
                  <a:moveTo>
                    <a:pt x="9525" y="9525"/>
                  </a:moveTo>
                  <a:lnTo>
                    <a:pt x="9525" y="0"/>
                  </a:lnTo>
                  <a:lnTo>
                    <a:pt x="19050" y="0"/>
                  </a:lnTo>
                  <a:lnTo>
                    <a:pt x="19050" y="9525"/>
                  </a:lnTo>
                  <a:lnTo>
                    <a:pt x="9525" y="9525"/>
                  </a:lnTo>
                </a:path>
                <a:path w="247650" h="28575">
                  <a:moveTo>
                    <a:pt x="28575" y="19050"/>
                  </a:moveTo>
                  <a:lnTo>
                    <a:pt x="28575" y="9525"/>
                  </a:lnTo>
                  <a:lnTo>
                    <a:pt x="1905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19050" y="28575"/>
                  </a:lnTo>
                  <a:lnTo>
                    <a:pt x="28575" y="19050"/>
                  </a:lnTo>
                </a:path>
                <a:path w="247650" h="28575">
                  <a:moveTo>
                    <a:pt x="19050" y="19050"/>
                  </a:moveTo>
                  <a:lnTo>
                    <a:pt x="9525" y="19050"/>
                  </a:lnTo>
                  <a:lnTo>
                    <a:pt x="9525" y="9525"/>
                  </a:lnTo>
                  <a:lnTo>
                    <a:pt x="19050" y="9525"/>
                  </a:lnTo>
                  <a:lnTo>
                    <a:pt x="19050" y="19050"/>
                  </a:lnTo>
                </a:path>
                <a:path w="247650" h="28575">
                  <a:moveTo>
                    <a:pt x="152400" y="19050"/>
                  </a:moveTo>
                  <a:lnTo>
                    <a:pt x="133350" y="19050"/>
                  </a:lnTo>
                  <a:lnTo>
                    <a:pt x="133350" y="9525"/>
                  </a:lnTo>
                  <a:lnTo>
                    <a:pt x="142875" y="9525"/>
                  </a:lnTo>
                  <a:lnTo>
                    <a:pt x="142875" y="19050"/>
                  </a:lnTo>
                  <a:lnTo>
                    <a:pt x="152400" y="19050"/>
                  </a:lnTo>
                </a:path>
                <a:path w="247650" h="28575">
                  <a:moveTo>
                    <a:pt x="152400" y="0"/>
                  </a:moveTo>
                  <a:lnTo>
                    <a:pt x="133350" y="0"/>
                  </a:lnTo>
                  <a:lnTo>
                    <a:pt x="133350" y="9525"/>
                  </a:lnTo>
                  <a:lnTo>
                    <a:pt x="123825" y="9525"/>
                  </a:lnTo>
                  <a:lnTo>
                    <a:pt x="123825" y="19050"/>
                  </a:lnTo>
                  <a:lnTo>
                    <a:pt x="133350" y="19050"/>
                  </a:lnTo>
                  <a:lnTo>
                    <a:pt x="133350" y="28575"/>
                  </a:lnTo>
                  <a:lnTo>
                    <a:pt x="152400" y="28575"/>
                  </a:lnTo>
                  <a:lnTo>
                    <a:pt x="152400" y="9525"/>
                  </a:lnTo>
                  <a:lnTo>
                    <a:pt x="133350" y="9525"/>
                  </a:lnTo>
                </a:path>
                <a:path w="247650" h="28575">
                  <a:moveTo>
                    <a:pt x="133350" y="9525"/>
                  </a:moveTo>
                  <a:lnTo>
                    <a:pt x="133350" y="0"/>
                  </a:lnTo>
                  <a:lnTo>
                    <a:pt x="152400" y="0"/>
                  </a:lnTo>
                </a:path>
                <a:path w="247650" h="28575">
                  <a:moveTo>
                    <a:pt x="152400" y="0"/>
                  </a:moveTo>
                  <a:lnTo>
                    <a:pt x="152400" y="0"/>
                  </a:lnTo>
                </a:path>
                <a:path w="247650" h="28575">
                  <a:moveTo>
                    <a:pt x="171450" y="9525"/>
                  </a:moveTo>
                  <a:lnTo>
                    <a:pt x="171450" y="0"/>
                  </a:lnTo>
                  <a:lnTo>
                    <a:pt x="180975" y="0"/>
                  </a:lnTo>
                  <a:lnTo>
                    <a:pt x="180975" y="19050"/>
                  </a:lnTo>
                  <a:lnTo>
                    <a:pt x="171450" y="19050"/>
                  </a:lnTo>
                  <a:lnTo>
                    <a:pt x="171450" y="9525"/>
                  </a:lnTo>
                </a:path>
                <a:path w="247650" h="28575">
                  <a:moveTo>
                    <a:pt x="161925" y="9525"/>
                  </a:moveTo>
                  <a:lnTo>
                    <a:pt x="161925" y="28575"/>
                  </a:lnTo>
                  <a:lnTo>
                    <a:pt x="180975" y="28575"/>
                  </a:lnTo>
                  <a:lnTo>
                    <a:pt x="180975" y="19050"/>
                  </a:lnTo>
                  <a:lnTo>
                    <a:pt x="190500" y="19050"/>
                  </a:lnTo>
                  <a:lnTo>
                    <a:pt x="190500" y="0"/>
                  </a:lnTo>
                  <a:lnTo>
                    <a:pt x="161925" y="0"/>
                  </a:lnTo>
                  <a:lnTo>
                    <a:pt x="161925" y="9525"/>
                  </a:lnTo>
                </a:path>
                <a:path w="247650" h="28575">
                  <a:moveTo>
                    <a:pt x="219075" y="28575"/>
                  </a:moveTo>
                  <a:lnTo>
                    <a:pt x="209550" y="28575"/>
                  </a:lnTo>
                  <a:lnTo>
                    <a:pt x="209550" y="0"/>
                  </a:lnTo>
                  <a:lnTo>
                    <a:pt x="219075" y="0"/>
                  </a:lnTo>
                  <a:lnTo>
                    <a:pt x="219075" y="9525"/>
                  </a:lnTo>
                  <a:lnTo>
                    <a:pt x="238125" y="0"/>
                  </a:lnTo>
                  <a:lnTo>
                    <a:pt x="247650" y="0"/>
                  </a:lnTo>
                  <a:lnTo>
                    <a:pt x="228600" y="9525"/>
                  </a:lnTo>
                  <a:lnTo>
                    <a:pt x="247650" y="28575"/>
                  </a:lnTo>
                  <a:lnTo>
                    <a:pt x="238125" y="28575"/>
                  </a:lnTo>
                  <a:lnTo>
                    <a:pt x="228600" y="9525"/>
                  </a:lnTo>
                  <a:lnTo>
                    <a:pt x="219075" y="19050"/>
                  </a:lnTo>
                  <a:lnTo>
                    <a:pt x="219075" y="28575"/>
                  </a:lnTo>
                  <a:close/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400300" y="6324600"/>
              <a:ext cx="57150" cy="28575"/>
            </a:xfrm>
            <a:custGeom>
              <a:avLst/>
              <a:gdLst/>
              <a:ahLst/>
              <a:cxnLst/>
              <a:rect l="l" t="t" r="r" b="b"/>
              <a:pathLst>
                <a:path w="57150" h="28575">
                  <a:moveTo>
                    <a:pt x="9525" y="0"/>
                  </a:moveTo>
                  <a:lnTo>
                    <a:pt x="0" y="0"/>
                  </a:lnTo>
                  <a:lnTo>
                    <a:pt x="9525" y="28575"/>
                  </a:lnTo>
                  <a:lnTo>
                    <a:pt x="19050" y="2857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9525"/>
                  </a:lnTo>
                  <a:lnTo>
                    <a:pt x="9525" y="0"/>
                  </a:lnTo>
                  <a:close/>
                </a:path>
                <a:path w="57150" h="28575">
                  <a:moveTo>
                    <a:pt x="28575" y="0"/>
                  </a:moveTo>
                  <a:lnTo>
                    <a:pt x="28575" y="19050"/>
                  </a:lnTo>
                  <a:lnTo>
                    <a:pt x="38100" y="28575"/>
                  </a:lnTo>
                  <a:lnTo>
                    <a:pt x="47625" y="28575"/>
                  </a:lnTo>
                  <a:lnTo>
                    <a:pt x="50800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28575" y="0"/>
                  </a:lnTo>
                  <a:close/>
                </a:path>
                <a:path w="57150" h="28575">
                  <a:moveTo>
                    <a:pt x="28575" y="0"/>
                  </a:moveTo>
                  <a:lnTo>
                    <a:pt x="19050" y="9525"/>
                  </a:lnTo>
                  <a:lnTo>
                    <a:pt x="19050" y="19050"/>
                  </a:lnTo>
                  <a:lnTo>
                    <a:pt x="28575" y="19050"/>
                  </a:lnTo>
                  <a:lnTo>
                    <a:pt x="28575" y="0"/>
                  </a:lnTo>
                  <a:close/>
                </a:path>
                <a:path w="57150" h="28575">
                  <a:moveTo>
                    <a:pt x="57150" y="0"/>
                  </a:moveTo>
                  <a:lnTo>
                    <a:pt x="47625" y="0"/>
                  </a:lnTo>
                  <a:lnTo>
                    <a:pt x="38100" y="9525"/>
                  </a:lnTo>
                  <a:lnTo>
                    <a:pt x="38100" y="19050"/>
                  </a:lnTo>
                  <a:lnTo>
                    <a:pt x="50800" y="1905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400300" y="6324600"/>
              <a:ext cx="57150" cy="28575"/>
            </a:xfrm>
            <a:custGeom>
              <a:avLst/>
              <a:gdLst/>
              <a:ahLst/>
              <a:cxnLst/>
              <a:rect l="l" t="t" r="r" b="b"/>
              <a:pathLst>
                <a:path w="57150" h="28575">
                  <a:moveTo>
                    <a:pt x="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19050" y="9525"/>
                  </a:lnTo>
                  <a:lnTo>
                    <a:pt x="19050" y="19050"/>
                  </a:lnTo>
                  <a:lnTo>
                    <a:pt x="19050" y="9525"/>
                  </a:lnTo>
                  <a:lnTo>
                    <a:pt x="28575" y="0"/>
                  </a:lnTo>
                  <a:lnTo>
                    <a:pt x="38100" y="9525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47625" y="0"/>
                  </a:lnTo>
                  <a:lnTo>
                    <a:pt x="57150" y="0"/>
                  </a:lnTo>
                  <a:lnTo>
                    <a:pt x="47625" y="28575"/>
                  </a:lnTo>
                  <a:lnTo>
                    <a:pt x="38100" y="28575"/>
                  </a:lnTo>
                  <a:lnTo>
                    <a:pt x="28575" y="19050"/>
                  </a:lnTo>
                  <a:lnTo>
                    <a:pt x="28575" y="0"/>
                  </a:lnTo>
                  <a:lnTo>
                    <a:pt x="28575" y="19050"/>
                  </a:lnTo>
                  <a:lnTo>
                    <a:pt x="19050" y="28575"/>
                  </a:lnTo>
                  <a:lnTo>
                    <a:pt x="9525" y="2857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09775" y="6467475"/>
              <a:ext cx="276225" cy="57150"/>
            </a:xfrm>
            <a:custGeom>
              <a:avLst/>
              <a:gdLst/>
              <a:ahLst/>
              <a:cxnLst/>
              <a:rect l="l" t="t" r="r" b="b"/>
              <a:pathLst>
                <a:path w="276225" h="57150">
                  <a:moveTo>
                    <a:pt x="85725" y="57150"/>
                  </a:moveTo>
                  <a:lnTo>
                    <a:pt x="85725" y="0"/>
                  </a:lnTo>
                </a:path>
                <a:path w="276225" h="57150">
                  <a:moveTo>
                    <a:pt x="85725" y="0"/>
                  </a:moveTo>
                  <a:lnTo>
                    <a:pt x="9525" y="0"/>
                  </a:lnTo>
                </a:path>
                <a:path w="276225" h="57150">
                  <a:moveTo>
                    <a:pt x="9525" y="0"/>
                  </a:moveTo>
                  <a:lnTo>
                    <a:pt x="0" y="0"/>
                  </a:lnTo>
                </a:path>
                <a:path w="276225" h="57150">
                  <a:moveTo>
                    <a:pt x="0" y="0"/>
                  </a:moveTo>
                  <a:lnTo>
                    <a:pt x="0" y="57150"/>
                  </a:lnTo>
                </a:path>
                <a:path w="276225" h="57150">
                  <a:moveTo>
                    <a:pt x="0" y="57150"/>
                  </a:moveTo>
                  <a:lnTo>
                    <a:pt x="9525" y="57150"/>
                  </a:lnTo>
                </a:path>
                <a:path w="276225" h="57150">
                  <a:moveTo>
                    <a:pt x="9525" y="57150"/>
                  </a:moveTo>
                  <a:lnTo>
                    <a:pt x="85725" y="57150"/>
                  </a:lnTo>
                </a:path>
                <a:path w="276225" h="57150">
                  <a:moveTo>
                    <a:pt x="276225" y="57150"/>
                  </a:moveTo>
                  <a:lnTo>
                    <a:pt x="276225" y="0"/>
                  </a:lnTo>
                </a:path>
                <a:path w="276225" h="57150">
                  <a:moveTo>
                    <a:pt x="276225" y="0"/>
                  </a:moveTo>
                  <a:lnTo>
                    <a:pt x="200025" y="0"/>
                  </a:lnTo>
                </a:path>
                <a:path w="276225" h="57150">
                  <a:moveTo>
                    <a:pt x="200025" y="0"/>
                  </a:moveTo>
                  <a:lnTo>
                    <a:pt x="200025" y="57150"/>
                  </a:lnTo>
                </a:path>
                <a:path w="276225" h="57150">
                  <a:moveTo>
                    <a:pt x="200025" y="57150"/>
                  </a:moveTo>
                  <a:lnTo>
                    <a:pt x="276225" y="571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8825" y="6667500"/>
              <a:ext cx="219075" cy="7620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991100" y="5305425"/>
              <a:ext cx="38100" cy="66675"/>
            </a:xfrm>
            <a:custGeom>
              <a:avLst/>
              <a:gdLst/>
              <a:ahLst/>
              <a:cxnLst/>
              <a:rect l="l" t="t" r="r" b="b"/>
              <a:pathLst>
                <a:path w="38100" h="66675">
                  <a:moveTo>
                    <a:pt x="38100" y="0"/>
                  </a:moveTo>
                  <a:lnTo>
                    <a:pt x="28575" y="0"/>
                  </a:lnTo>
                  <a:lnTo>
                    <a:pt x="28575" y="66675"/>
                  </a:lnTo>
                  <a:lnTo>
                    <a:pt x="38100" y="66675"/>
                  </a:lnTo>
                  <a:lnTo>
                    <a:pt x="38100" y="0"/>
                  </a:lnTo>
                  <a:close/>
                </a:path>
                <a:path w="38100" h="66675">
                  <a:moveTo>
                    <a:pt x="19050" y="9525"/>
                  </a:moveTo>
                  <a:lnTo>
                    <a:pt x="0" y="38100"/>
                  </a:lnTo>
                  <a:lnTo>
                    <a:pt x="0" y="47625"/>
                  </a:lnTo>
                  <a:lnTo>
                    <a:pt x="19050" y="19050"/>
                  </a:lnTo>
                  <a:lnTo>
                    <a:pt x="19050" y="9525"/>
                  </a:lnTo>
                  <a:close/>
                </a:path>
                <a:path w="38100" h="66675">
                  <a:moveTo>
                    <a:pt x="28575" y="0"/>
                  </a:moveTo>
                  <a:lnTo>
                    <a:pt x="19050" y="9525"/>
                  </a:lnTo>
                  <a:lnTo>
                    <a:pt x="19050" y="1905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5400" y="5305425"/>
              <a:ext cx="104775" cy="6667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323975" y="6648450"/>
              <a:ext cx="85725" cy="28575"/>
            </a:xfrm>
            <a:custGeom>
              <a:avLst/>
              <a:gdLst/>
              <a:ahLst/>
              <a:cxnLst/>
              <a:rect l="l" t="t" r="r" b="b"/>
              <a:pathLst>
                <a:path w="85725" h="28575">
                  <a:moveTo>
                    <a:pt x="85725" y="0"/>
                  </a:moveTo>
                  <a:lnTo>
                    <a:pt x="0" y="9525"/>
                  </a:lnTo>
                  <a:lnTo>
                    <a:pt x="0" y="28575"/>
                  </a:lnTo>
                  <a:lnTo>
                    <a:pt x="85725" y="285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23975" y="6657974"/>
              <a:ext cx="76200" cy="19050"/>
            </a:xfrm>
            <a:custGeom>
              <a:avLst/>
              <a:gdLst/>
              <a:ahLst/>
              <a:cxnLst/>
              <a:rect l="l" t="t" r="r" b="b"/>
              <a:pathLst>
                <a:path w="76200" h="19050">
                  <a:moveTo>
                    <a:pt x="9525" y="9525"/>
                  </a:moveTo>
                  <a:lnTo>
                    <a:pt x="0" y="9525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9525"/>
                  </a:lnTo>
                  <a:close/>
                </a:path>
                <a:path w="76200" h="19050">
                  <a:moveTo>
                    <a:pt x="76200" y="0"/>
                  </a:moveTo>
                  <a:lnTo>
                    <a:pt x="66675" y="0"/>
                  </a:lnTo>
                  <a:lnTo>
                    <a:pt x="57150" y="0"/>
                  </a:lnTo>
                  <a:lnTo>
                    <a:pt x="47625" y="0"/>
                  </a:lnTo>
                  <a:lnTo>
                    <a:pt x="38100" y="9525"/>
                  </a:lnTo>
                  <a:lnTo>
                    <a:pt x="38100" y="0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19050" y="19050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47625" y="9525"/>
                  </a:lnTo>
                  <a:lnTo>
                    <a:pt x="57150" y="9525"/>
                  </a:lnTo>
                  <a:lnTo>
                    <a:pt x="66675" y="9525"/>
                  </a:lnTo>
                  <a:lnTo>
                    <a:pt x="76200" y="95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28725" y="6600825"/>
              <a:ext cx="457200" cy="533400"/>
            </a:xfrm>
            <a:custGeom>
              <a:avLst/>
              <a:gdLst/>
              <a:ahLst/>
              <a:cxnLst/>
              <a:rect l="l" t="t" r="r" b="b"/>
              <a:pathLst>
                <a:path w="457200" h="533400">
                  <a:moveTo>
                    <a:pt x="57150" y="9525"/>
                  </a:moveTo>
                  <a:lnTo>
                    <a:pt x="409575" y="0"/>
                  </a:lnTo>
                </a:path>
                <a:path w="457200" h="533400">
                  <a:moveTo>
                    <a:pt x="409575" y="0"/>
                  </a:moveTo>
                  <a:lnTo>
                    <a:pt x="428625" y="0"/>
                  </a:lnTo>
                  <a:lnTo>
                    <a:pt x="438150" y="9525"/>
                  </a:lnTo>
                  <a:lnTo>
                    <a:pt x="447675" y="9525"/>
                  </a:lnTo>
                  <a:lnTo>
                    <a:pt x="447675" y="19050"/>
                  </a:lnTo>
                  <a:lnTo>
                    <a:pt x="457200" y="19050"/>
                  </a:lnTo>
                  <a:lnTo>
                    <a:pt x="457200" y="66675"/>
                  </a:lnTo>
                </a:path>
                <a:path w="457200" h="533400">
                  <a:moveTo>
                    <a:pt x="457200" y="66675"/>
                  </a:moveTo>
                  <a:lnTo>
                    <a:pt x="438150" y="419100"/>
                  </a:lnTo>
                </a:path>
                <a:path w="457200" h="533400">
                  <a:moveTo>
                    <a:pt x="438150" y="419100"/>
                  </a:moveTo>
                  <a:lnTo>
                    <a:pt x="438150" y="457200"/>
                  </a:lnTo>
                  <a:lnTo>
                    <a:pt x="428625" y="457200"/>
                  </a:lnTo>
                  <a:lnTo>
                    <a:pt x="428625" y="466725"/>
                  </a:lnTo>
                  <a:lnTo>
                    <a:pt x="419100" y="476250"/>
                  </a:lnTo>
                  <a:lnTo>
                    <a:pt x="409575" y="476250"/>
                  </a:lnTo>
                  <a:lnTo>
                    <a:pt x="409575" y="485775"/>
                  </a:lnTo>
                  <a:lnTo>
                    <a:pt x="390525" y="485775"/>
                  </a:lnTo>
                </a:path>
                <a:path w="457200" h="533400">
                  <a:moveTo>
                    <a:pt x="390525" y="485775"/>
                  </a:moveTo>
                  <a:lnTo>
                    <a:pt x="57150" y="533400"/>
                  </a:lnTo>
                </a:path>
                <a:path w="457200" h="533400">
                  <a:moveTo>
                    <a:pt x="57150" y="533400"/>
                  </a:moveTo>
                  <a:lnTo>
                    <a:pt x="28575" y="533400"/>
                  </a:lnTo>
                  <a:lnTo>
                    <a:pt x="19050" y="523875"/>
                  </a:lnTo>
                  <a:lnTo>
                    <a:pt x="9525" y="523875"/>
                  </a:lnTo>
                  <a:lnTo>
                    <a:pt x="9525" y="514350"/>
                  </a:lnTo>
                  <a:lnTo>
                    <a:pt x="0" y="514350"/>
                  </a:lnTo>
                  <a:lnTo>
                    <a:pt x="0" y="485775"/>
                  </a:lnTo>
                </a:path>
                <a:path w="457200" h="533400">
                  <a:moveTo>
                    <a:pt x="0" y="485775"/>
                  </a:moveTo>
                  <a:lnTo>
                    <a:pt x="0" y="857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3962" y="6605587"/>
              <a:ext cx="66675" cy="8572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228725" y="6686550"/>
              <a:ext cx="0" cy="400050"/>
            </a:xfrm>
            <a:custGeom>
              <a:avLst/>
              <a:gdLst/>
              <a:ahLst/>
              <a:cxnLst/>
              <a:rect l="l" t="t" r="r" b="b"/>
              <a:pathLst>
                <a:path h="400050">
                  <a:moveTo>
                    <a:pt x="0" y="4000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3962" y="6605587"/>
              <a:ext cx="66675" cy="8572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257300" y="6581775"/>
              <a:ext cx="400050" cy="28575"/>
            </a:xfrm>
            <a:custGeom>
              <a:avLst/>
              <a:gdLst/>
              <a:ahLst/>
              <a:cxnLst/>
              <a:rect l="l" t="t" r="r" b="b"/>
              <a:pathLst>
                <a:path w="400050" h="28575">
                  <a:moveTo>
                    <a:pt x="28575" y="28575"/>
                  </a:moveTo>
                  <a:lnTo>
                    <a:pt x="381000" y="19050"/>
                  </a:lnTo>
                </a:path>
                <a:path w="400050" h="28575">
                  <a:moveTo>
                    <a:pt x="381000" y="19050"/>
                  </a:moveTo>
                  <a:lnTo>
                    <a:pt x="390525" y="19050"/>
                  </a:lnTo>
                  <a:lnTo>
                    <a:pt x="400050" y="19050"/>
                  </a:lnTo>
                </a:path>
                <a:path w="400050" h="28575">
                  <a:moveTo>
                    <a:pt x="400050" y="19050"/>
                  </a:moveTo>
                  <a:lnTo>
                    <a:pt x="361950" y="9525"/>
                  </a:lnTo>
                </a:path>
                <a:path w="400050" h="28575">
                  <a:moveTo>
                    <a:pt x="361950" y="9525"/>
                  </a:moveTo>
                  <a:lnTo>
                    <a:pt x="352425" y="9525"/>
                  </a:lnTo>
                  <a:lnTo>
                    <a:pt x="342900" y="0"/>
                  </a:lnTo>
                </a:path>
                <a:path w="400050" h="28575">
                  <a:moveTo>
                    <a:pt x="342900" y="0"/>
                  </a:moveTo>
                  <a:lnTo>
                    <a:pt x="0" y="190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5862" y="6596062"/>
              <a:ext cx="76200" cy="762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190625" y="6667500"/>
              <a:ext cx="47625" cy="457200"/>
            </a:xfrm>
            <a:custGeom>
              <a:avLst/>
              <a:gdLst/>
              <a:ahLst/>
              <a:cxnLst/>
              <a:rect l="l" t="t" r="r" b="b"/>
              <a:pathLst>
                <a:path w="47625" h="457200">
                  <a:moveTo>
                    <a:pt x="0" y="0"/>
                  </a:moveTo>
                  <a:lnTo>
                    <a:pt x="0" y="390525"/>
                  </a:lnTo>
                </a:path>
                <a:path w="47625" h="457200">
                  <a:moveTo>
                    <a:pt x="0" y="390525"/>
                  </a:moveTo>
                  <a:lnTo>
                    <a:pt x="0" y="400050"/>
                  </a:lnTo>
                  <a:lnTo>
                    <a:pt x="9525" y="409575"/>
                  </a:lnTo>
                  <a:lnTo>
                    <a:pt x="9525" y="419100"/>
                  </a:lnTo>
                </a:path>
                <a:path w="47625" h="457200">
                  <a:moveTo>
                    <a:pt x="9525" y="419100"/>
                  </a:moveTo>
                  <a:lnTo>
                    <a:pt x="47625" y="457200"/>
                  </a:lnTo>
                </a:path>
                <a:path w="47625" h="457200">
                  <a:moveTo>
                    <a:pt x="47625" y="457200"/>
                  </a:moveTo>
                  <a:lnTo>
                    <a:pt x="47625" y="447675"/>
                  </a:lnTo>
                  <a:lnTo>
                    <a:pt x="38100" y="447675"/>
                  </a:lnTo>
                  <a:lnTo>
                    <a:pt x="38100" y="4191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14475" y="65722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104900" y="6543675"/>
              <a:ext cx="409575" cy="457200"/>
            </a:xfrm>
            <a:custGeom>
              <a:avLst/>
              <a:gdLst/>
              <a:ahLst/>
              <a:cxnLst/>
              <a:rect l="l" t="t" r="r" b="b"/>
              <a:pathLst>
                <a:path w="409575" h="457200">
                  <a:moveTo>
                    <a:pt x="409575" y="28575"/>
                  </a:moveTo>
                  <a:lnTo>
                    <a:pt x="409575" y="9525"/>
                  </a:lnTo>
                  <a:lnTo>
                    <a:pt x="400050" y="9525"/>
                  </a:lnTo>
                  <a:lnTo>
                    <a:pt x="400050" y="0"/>
                  </a:lnTo>
                  <a:lnTo>
                    <a:pt x="381000" y="0"/>
                  </a:lnTo>
                </a:path>
                <a:path w="409575" h="457200">
                  <a:moveTo>
                    <a:pt x="381000" y="0"/>
                  </a:moveTo>
                  <a:lnTo>
                    <a:pt x="28575" y="9525"/>
                  </a:lnTo>
                </a:path>
                <a:path w="409575" h="457200">
                  <a:moveTo>
                    <a:pt x="28575" y="9525"/>
                  </a:moveTo>
                  <a:lnTo>
                    <a:pt x="9525" y="9525"/>
                  </a:lnTo>
                  <a:lnTo>
                    <a:pt x="9525" y="19050"/>
                  </a:lnTo>
                  <a:lnTo>
                    <a:pt x="0" y="28575"/>
                  </a:lnTo>
                  <a:lnTo>
                    <a:pt x="0" y="47625"/>
                  </a:lnTo>
                </a:path>
                <a:path w="409575" h="457200">
                  <a:moveTo>
                    <a:pt x="0" y="47625"/>
                  </a:moveTo>
                  <a:lnTo>
                    <a:pt x="9525" y="428625"/>
                  </a:lnTo>
                </a:path>
                <a:path w="409575" h="457200">
                  <a:moveTo>
                    <a:pt x="9525" y="428625"/>
                  </a:moveTo>
                  <a:lnTo>
                    <a:pt x="9525" y="457200"/>
                  </a:lnTo>
                  <a:lnTo>
                    <a:pt x="38100" y="457200"/>
                  </a:lnTo>
                </a:path>
                <a:path w="409575" h="457200">
                  <a:moveTo>
                    <a:pt x="38100" y="457200"/>
                  </a:moveTo>
                  <a:lnTo>
                    <a:pt x="85725" y="4572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495425" y="65722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123950" y="6477000"/>
              <a:ext cx="409575" cy="514350"/>
            </a:xfrm>
            <a:custGeom>
              <a:avLst/>
              <a:gdLst/>
              <a:ahLst/>
              <a:cxnLst/>
              <a:rect l="l" t="t" r="r" b="b"/>
              <a:pathLst>
                <a:path w="409575" h="514350">
                  <a:moveTo>
                    <a:pt x="371475" y="95250"/>
                  </a:moveTo>
                  <a:lnTo>
                    <a:pt x="371475" y="85725"/>
                  </a:lnTo>
                  <a:lnTo>
                    <a:pt x="361950" y="85725"/>
                  </a:lnTo>
                </a:path>
                <a:path w="409575" h="514350">
                  <a:moveTo>
                    <a:pt x="361950" y="85725"/>
                  </a:moveTo>
                  <a:lnTo>
                    <a:pt x="19050" y="85725"/>
                  </a:lnTo>
                </a:path>
                <a:path w="409575" h="514350">
                  <a:moveTo>
                    <a:pt x="19050" y="85725"/>
                  </a:moveTo>
                  <a:lnTo>
                    <a:pt x="9525" y="85725"/>
                  </a:lnTo>
                  <a:lnTo>
                    <a:pt x="9525" y="95250"/>
                  </a:lnTo>
                  <a:lnTo>
                    <a:pt x="0" y="95250"/>
                  </a:lnTo>
                  <a:lnTo>
                    <a:pt x="0" y="114300"/>
                  </a:lnTo>
                </a:path>
                <a:path w="409575" h="514350">
                  <a:moveTo>
                    <a:pt x="0" y="114300"/>
                  </a:moveTo>
                  <a:lnTo>
                    <a:pt x="0" y="495300"/>
                  </a:lnTo>
                </a:path>
                <a:path w="409575" h="514350">
                  <a:moveTo>
                    <a:pt x="0" y="495300"/>
                  </a:moveTo>
                  <a:lnTo>
                    <a:pt x="0" y="504825"/>
                  </a:lnTo>
                  <a:lnTo>
                    <a:pt x="9525" y="514350"/>
                  </a:lnTo>
                  <a:lnTo>
                    <a:pt x="19050" y="514350"/>
                  </a:lnTo>
                </a:path>
                <a:path w="409575" h="514350">
                  <a:moveTo>
                    <a:pt x="19050" y="514350"/>
                  </a:moveTo>
                  <a:lnTo>
                    <a:pt x="66675" y="504825"/>
                  </a:lnTo>
                </a:path>
                <a:path w="409575" h="514350">
                  <a:moveTo>
                    <a:pt x="66675" y="428625"/>
                  </a:moveTo>
                  <a:lnTo>
                    <a:pt x="66675" y="419100"/>
                  </a:lnTo>
                  <a:lnTo>
                    <a:pt x="57150" y="419100"/>
                  </a:lnTo>
                  <a:lnTo>
                    <a:pt x="57150" y="409575"/>
                  </a:lnTo>
                  <a:lnTo>
                    <a:pt x="38100" y="390525"/>
                  </a:lnTo>
                  <a:lnTo>
                    <a:pt x="38100" y="381000"/>
                  </a:lnTo>
                  <a:lnTo>
                    <a:pt x="28575" y="371475"/>
                  </a:lnTo>
                  <a:lnTo>
                    <a:pt x="28575" y="361950"/>
                  </a:lnTo>
                  <a:lnTo>
                    <a:pt x="19050" y="352425"/>
                  </a:lnTo>
                  <a:lnTo>
                    <a:pt x="19050" y="257175"/>
                  </a:lnTo>
                  <a:lnTo>
                    <a:pt x="28575" y="247650"/>
                  </a:lnTo>
                  <a:lnTo>
                    <a:pt x="28575" y="238125"/>
                  </a:lnTo>
                  <a:lnTo>
                    <a:pt x="38100" y="228600"/>
                  </a:lnTo>
                  <a:lnTo>
                    <a:pt x="38100" y="219075"/>
                  </a:lnTo>
                  <a:lnTo>
                    <a:pt x="47625" y="209550"/>
                  </a:lnTo>
                  <a:lnTo>
                    <a:pt x="47625" y="200025"/>
                  </a:lnTo>
                  <a:lnTo>
                    <a:pt x="66675" y="180975"/>
                  </a:lnTo>
                  <a:lnTo>
                    <a:pt x="66675" y="171450"/>
                  </a:lnTo>
                </a:path>
                <a:path w="409575" h="514350">
                  <a:moveTo>
                    <a:pt x="152400" y="123825"/>
                  </a:moveTo>
                  <a:lnTo>
                    <a:pt x="152400" y="114300"/>
                  </a:lnTo>
                  <a:lnTo>
                    <a:pt x="257175" y="114300"/>
                  </a:lnTo>
                </a:path>
                <a:path w="409575" h="514350">
                  <a:moveTo>
                    <a:pt x="38100" y="219075"/>
                  </a:moveTo>
                  <a:lnTo>
                    <a:pt x="66675" y="238125"/>
                  </a:lnTo>
                </a:path>
                <a:path w="409575" h="514350">
                  <a:moveTo>
                    <a:pt x="66675" y="276225"/>
                  </a:moveTo>
                  <a:lnTo>
                    <a:pt x="28575" y="247650"/>
                  </a:lnTo>
                </a:path>
                <a:path w="409575" h="514350">
                  <a:moveTo>
                    <a:pt x="19050" y="285750"/>
                  </a:moveTo>
                  <a:lnTo>
                    <a:pt x="57150" y="314325"/>
                  </a:lnTo>
                  <a:lnTo>
                    <a:pt x="57150" y="342900"/>
                  </a:lnTo>
                </a:path>
                <a:path w="409575" h="514350">
                  <a:moveTo>
                    <a:pt x="57150" y="342900"/>
                  </a:moveTo>
                  <a:lnTo>
                    <a:pt x="57150" y="361950"/>
                  </a:lnTo>
                  <a:lnTo>
                    <a:pt x="66675" y="371475"/>
                  </a:lnTo>
                  <a:lnTo>
                    <a:pt x="66675" y="381000"/>
                  </a:lnTo>
                </a:path>
                <a:path w="409575" h="514350">
                  <a:moveTo>
                    <a:pt x="47625" y="200025"/>
                  </a:moveTo>
                  <a:lnTo>
                    <a:pt x="66675" y="219075"/>
                  </a:lnTo>
                </a:path>
                <a:path w="409575" h="514350">
                  <a:moveTo>
                    <a:pt x="28575" y="104775"/>
                  </a:moveTo>
                  <a:lnTo>
                    <a:pt x="28575" y="114300"/>
                  </a:lnTo>
                  <a:lnTo>
                    <a:pt x="19050" y="123825"/>
                  </a:lnTo>
                  <a:lnTo>
                    <a:pt x="9525" y="123825"/>
                  </a:lnTo>
                  <a:lnTo>
                    <a:pt x="9525" y="114300"/>
                  </a:lnTo>
                  <a:lnTo>
                    <a:pt x="0" y="114300"/>
                  </a:lnTo>
                  <a:lnTo>
                    <a:pt x="0" y="104775"/>
                  </a:lnTo>
                  <a:lnTo>
                    <a:pt x="9525" y="104775"/>
                  </a:lnTo>
                  <a:lnTo>
                    <a:pt x="9525" y="95250"/>
                  </a:lnTo>
                  <a:lnTo>
                    <a:pt x="19050" y="95250"/>
                  </a:lnTo>
                  <a:lnTo>
                    <a:pt x="28575" y="104775"/>
                  </a:lnTo>
                </a:path>
                <a:path w="409575" h="514350">
                  <a:moveTo>
                    <a:pt x="14287" y="109537"/>
                  </a:moveTo>
                  <a:lnTo>
                    <a:pt x="23812" y="109537"/>
                  </a:lnTo>
                </a:path>
                <a:path w="409575" h="514350">
                  <a:moveTo>
                    <a:pt x="19050" y="104775"/>
                  </a:moveTo>
                  <a:lnTo>
                    <a:pt x="19050" y="104775"/>
                  </a:lnTo>
                </a:path>
                <a:path w="409575" h="514350">
                  <a:moveTo>
                    <a:pt x="19050" y="104775"/>
                  </a:moveTo>
                  <a:lnTo>
                    <a:pt x="19050" y="114300"/>
                  </a:lnTo>
                  <a:lnTo>
                    <a:pt x="9525" y="114300"/>
                  </a:lnTo>
                  <a:lnTo>
                    <a:pt x="9525" y="104775"/>
                  </a:lnTo>
                </a:path>
                <a:path w="409575" h="514350">
                  <a:moveTo>
                    <a:pt x="9525" y="114300"/>
                  </a:moveTo>
                  <a:lnTo>
                    <a:pt x="9525" y="114300"/>
                  </a:lnTo>
                </a:path>
                <a:path w="409575" h="514350">
                  <a:moveTo>
                    <a:pt x="9525" y="114300"/>
                  </a:moveTo>
                  <a:lnTo>
                    <a:pt x="19050" y="114300"/>
                  </a:lnTo>
                </a:path>
                <a:path w="409575" h="514350">
                  <a:moveTo>
                    <a:pt x="14287" y="119062"/>
                  </a:moveTo>
                  <a:lnTo>
                    <a:pt x="23812" y="119062"/>
                  </a:lnTo>
                </a:path>
                <a:path w="409575" h="514350">
                  <a:moveTo>
                    <a:pt x="19050" y="123825"/>
                  </a:moveTo>
                  <a:lnTo>
                    <a:pt x="19050" y="114300"/>
                  </a:lnTo>
                  <a:lnTo>
                    <a:pt x="28575" y="114300"/>
                  </a:lnTo>
                </a:path>
                <a:path w="409575" h="514350">
                  <a:moveTo>
                    <a:pt x="28575" y="114300"/>
                  </a:moveTo>
                  <a:lnTo>
                    <a:pt x="19050" y="104775"/>
                  </a:lnTo>
                </a:path>
                <a:path w="409575" h="514350">
                  <a:moveTo>
                    <a:pt x="28575" y="495300"/>
                  </a:moveTo>
                  <a:lnTo>
                    <a:pt x="28575" y="504825"/>
                  </a:lnTo>
                  <a:lnTo>
                    <a:pt x="9525" y="504825"/>
                  </a:lnTo>
                  <a:lnTo>
                    <a:pt x="9525" y="485775"/>
                  </a:lnTo>
                  <a:lnTo>
                    <a:pt x="19050" y="476250"/>
                  </a:lnTo>
                  <a:lnTo>
                    <a:pt x="28575" y="485775"/>
                  </a:lnTo>
                  <a:lnTo>
                    <a:pt x="28575" y="495300"/>
                  </a:lnTo>
                </a:path>
                <a:path w="409575" h="514350">
                  <a:moveTo>
                    <a:pt x="28575" y="495300"/>
                  </a:moveTo>
                  <a:lnTo>
                    <a:pt x="28575" y="495300"/>
                  </a:lnTo>
                </a:path>
                <a:path w="409575" h="514350">
                  <a:moveTo>
                    <a:pt x="28575" y="495300"/>
                  </a:moveTo>
                  <a:lnTo>
                    <a:pt x="19050" y="485775"/>
                  </a:lnTo>
                </a:path>
                <a:path w="409575" h="514350">
                  <a:moveTo>
                    <a:pt x="19050" y="485775"/>
                  </a:moveTo>
                  <a:lnTo>
                    <a:pt x="19050" y="485775"/>
                  </a:lnTo>
                </a:path>
                <a:path w="409575" h="514350">
                  <a:moveTo>
                    <a:pt x="19050" y="485775"/>
                  </a:moveTo>
                  <a:lnTo>
                    <a:pt x="19050" y="495300"/>
                  </a:lnTo>
                  <a:lnTo>
                    <a:pt x="9525" y="495300"/>
                  </a:lnTo>
                </a:path>
                <a:path w="409575" h="514350">
                  <a:moveTo>
                    <a:pt x="9525" y="495300"/>
                  </a:moveTo>
                  <a:lnTo>
                    <a:pt x="9525" y="495300"/>
                  </a:lnTo>
                </a:path>
                <a:path w="409575" h="514350">
                  <a:moveTo>
                    <a:pt x="9525" y="495300"/>
                  </a:moveTo>
                  <a:lnTo>
                    <a:pt x="19050" y="495300"/>
                  </a:lnTo>
                  <a:lnTo>
                    <a:pt x="19050" y="504825"/>
                  </a:lnTo>
                </a:path>
                <a:path w="409575" h="514350">
                  <a:moveTo>
                    <a:pt x="19050" y="504825"/>
                  </a:moveTo>
                  <a:lnTo>
                    <a:pt x="19050" y="504825"/>
                  </a:lnTo>
                </a:path>
                <a:path w="409575" h="514350">
                  <a:moveTo>
                    <a:pt x="19050" y="504825"/>
                  </a:moveTo>
                  <a:lnTo>
                    <a:pt x="19050" y="495300"/>
                  </a:lnTo>
                  <a:lnTo>
                    <a:pt x="28575" y="495300"/>
                  </a:lnTo>
                </a:path>
                <a:path w="409575" h="514350">
                  <a:moveTo>
                    <a:pt x="28575" y="495300"/>
                  </a:moveTo>
                  <a:lnTo>
                    <a:pt x="28575" y="495300"/>
                  </a:lnTo>
                </a:path>
                <a:path w="409575" h="514350">
                  <a:moveTo>
                    <a:pt x="371475" y="95250"/>
                  </a:moveTo>
                  <a:lnTo>
                    <a:pt x="371475" y="104775"/>
                  </a:lnTo>
                  <a:lnTo>
                    <a:pt x="361950" y="114300"/>
                  </a:lnTo>
                  <a:lnTo>
                    <a:pt x="352425" y="114300"/>
                  </a:lnTo>
                  <a:lnTo>
                    <a:pt x="352425" y="104775"/>
                  </a:lnTo>
                  <a:lnTo>
                    <a:pt x="342900" y="104775"/>
                  </a:lnTo>
                  <a:lnTo>
                    <a:pt x="342900" y="95250"/>
                  </a:lnTo>
                  <a:lnTo>
                    <a:pt x="352425" y="95250"/>
                  </a:lnTo>
                  <a:lnTo>
                    <a:pt x="352425" y="85725"/>
                  </a:lnTo>
                  <a:lnTo>
                    <a:pt x="361950" y="85725"/>
                  </a:lnTo>
                  <a:lnTo>
                    <a:pt x="361950" y="95250"/>
                  </a:lnTo>
                  <a:lnTo>
                    <a:pt x="371475" y="95250"/>
                  </a:lnTo>
                </a:path>
                <a:path w="409575" h="514350">
                  <a:moveTo>
                    <a:pt x="357187" y="100012"/>
                  </a:moveTo>
                  <a:lnTo>
                    <a:pt x="366712" y="100012"/>
                  </a:lnTo>
                </a:path>
                <a:path w="409575" h="514350">
                  <a:moveTo>
                    <a:pt x="361950" y="95250"/>
                  </a:moveTo>
                  <a:lnTo>
                    <a:pt x="361950" y="95250"/>
                  </a:lnTo>
                </a:path>
                <a:path w="409575" h="514350">
                  <a:moveTo>
                    <a:pt x="361950" y="95250"/>
                  </a:moveTo>
                  <a:lnTo>
                    <a:pt x="361950" y="104775"/>
                  </a:lnTo>
                  <a:lnTo>
                    <a:pt x="352425" y="95250"/>
                  </a:lnTo>
                </a:path>
                <a:path w="409575" h="514350">
                  <a:moveTo>
                    <a:pt x="347662" y="100012"/>
                  </a:moveTo>
                  <a:lnTo>
                    <a:pt x="357187" y="100012"/>
                  </a:lnTo>
                </a:path>
                <a:path w="409575" h="514350">
                  <a:moveTo>
                    <a:pt x="352425" y="104775"/>
                  </a:moveTo>
                  <a:lnTo>
                    <a:pt x="361950" y="104775"/>
                  </a:lnTo>
                </a:path>
                <a:path w="409575" h="514350">
                  <a:moveTo>
                    <a:pt x="357187" y="109537"/>
                  </a:moveTo>
                  <a:lnTo>
                    <a:pt x="366712" y="109537"/>
                  </a:lnTo>
                </a:path>
                <a:path w="409575" h="514350">
                  <a:moveTo>
                    <a:pt x="361950" y="114300"/>
                  </a:moveTo>
                  <a:lnTo>
                    <a:pt x="361950" y="104775"/>
                  </a:lnTo>
                  <a:lnTo>
                    <a:pt x="371475" y="104775"/>
                  </a:lnTo>
                </a:path>
                <a:path w="409575" h="514350">
                  <a:moveTo>
                    <a:pt x="371475" y="104775"/>
                  </a:moveTo>
                  <a:lnTo>
                    <a:pt x="361950" y="95250"/>
                  </a:lnTo>
                </a:path>
                <a:path w="409575" h="514350">
                  <a:moveTo>
                    <a:pt x="47625" y="57150"/>
                  </a:moveTo>
                  <a:lnTo>
                    <a:pt x="28575" y="57150"/>
                  </a:lnTo>
                  <a:lnTo>
                    <a:pt x="47625" y="57150"/>
                  </a:lnTo>
                </a:path>
                <a:path w="409575" h="514350">
                  <a:moveTo>
                    <a:pt x="23812" y="61912"/>
                  </a:moveTo>
                  <a:lnTo>
                    <a:pt x="33337" y="61912"/>
                  </a:lnTo>
                </a:path>
                <a:path w="409575" h="514350">
                  <a:moveTo>
                    <a:pt x="42862" y="61912"/>
                  </a:moveTo>
                  <a:lnTo>
                    <a:pt x="52387" y="61912"/>
                  </a:lnTo>
                </a:path>
                <a:path w="409575" h="514350">
                  <a:moveTo>
                    <a:pt x="85725" y="57150"/>
                  </a:moveTo>
                  <a:lnTo>
                    <a:pt x="66675" y="57150"/>
                  </a:lnTo>
                  <a:lnTo>
                    <a:pt x="85725" y="57150"/>
                  </a:lnTo>
                </a:path>
                <a:path w="409575" h="514350">
                  <a:moveTo>
                    <a:pt x="61912" y="61912"/>
                  </a:moveTo>
                  <a:lnTo>
                    <a:pt x="71437" y="61912"/>
                  </a:lnTo>
                </a:path>
                <a:path w="409575" h="514350">
                  <a:moveTo>
                    <a:pt x="80962" y="61912"/>
                  </a:moveTo>
                  <a:lnTo>
                    <a:pt x="90487" y="61912"/>
                  </a:lnTo>
                </a:path>
                <a:path w="409575" h="514350">
                  <a:moveTo>
                    <a:pt x="123825" y="57150"/>
                  </a:moveTo>
                  <a:lnTo>
                    <a:pt x="95250" y="57150"/>
                  </a:lnTo>
                  <a:lnTo>
                    <a:pt x="123825" y="57150"/>
                  </a:lnTo>
                </a:path>
                <a:path w="409575" h="514350">
                  <a:moveTo>
                    <a:pt x="90487" y="61912"/>
                  </a:moveTo>
                  <a:lnTo>
                    <a:pt x="100012" y="61912"/>
                  </a:lnTo>
                </a:path>
                <a:path w="409575" h="514350">
                  <a:moveTo>
                    <a:pt x="123825" y="57150"/>
                  </a:moveTo>
                  <a:lnTo>
                    <a:pt x="123825" y="57150"/>
                  </a:lnTo>
                </a:path>
                <a:path w="409575" h="514350">
                  <a:moveTo>
                    <a:pt x="409575" y="0"/>
                  </a:moveTo>
                  <a:lnTo>
                    <a:pt x="390525" y="19050"/>
                  </a:lnTo>
                  <a:lnTo>
                    <a:pt x="381000" y="19050"/>
                  </a:lnTo>
                  <a:lnTo>
                    <a:pt x="381000" y="28575"/>
                  </a:lnTo>
                  <a:lnTo>
                    <a:pt x="371475" y="28575"/>
                  </a:lnTo>
                  <a:lnTo>
                    <a:pt x="371475" y="38100"/>
                  </a:lnTo>
                  <a:lnTo>
                    <a:pt x="352425" y="38100"/>
                  </a:lnTo>
                  <a:lnTo>
                    <a:pt x="352425" y="47625"/>
                  </a:lnTo>
                  <a:lnTo>
                    <a:pt x="333375" y="47625"/>
                  </a:lnTo>
                </a:path>
                <a:path w="409575" h="514350">
                  <a:moveTo>
                    <a:pt x="328612" y="52387"/>
                  </a:moveTo>
                  <a:lnTo>
                    <a:pt x="338137" y="52387"/>
                  </a:lnTo>
                </a:path>
                <a:path w="409575" h="514350">
                  <a:moveTo>
                    <a:pt x="333375" y="57150"/>
                  </a:moveTo>
                  <a:lnTo>
                    <a:pt x="342900" y="57150"/>
                  </a:lnTo>
                  <a:lnTo>
                    <a:pt x="352425" y="47625"/>
                  </a:lnTo>
                  <a:lnTo>
                    <a:pt x="371475" y="47625"/>
                  </a:lnTo>
                  <a:lnTo>
                    <a:pt x="371475" y="38100"/>
                  </a:lnTo>
                  <a:lnTo>
                    <a:pt x="381000" y="38100"/>
                  </a:lnTo>
                  <a:lnTo>
                    <a:pt x="381000" y="28575"/>
                  </a:lnTo>
                  <a:lnTo>
                    <a:pt x="390525" y="28575"/>
                  </a:lnTo>
                  <a:lnTo>
                    <a:pt x="409575" y="9525"/>
                  </a:lnTo>
                </a:path>
                <a:path w="409575" h="514350">
                  <a:moveTo>
                    <a:pt x="314325" y="47625"/>
                  </a:moveTo>
                  <a:lnTo>
                    <a:pt x="304800" y="47625"/>
                  </a:lnTo>
                  <a:lnTo>
                    <a:pt x="304800" y="57150"/>
                  </a:lnTo>
                  <a:lnTo>
                    <a:pt x="314325" y="57150"/>
                  </a:lnTo>
                  <a:lnTo>
                    <a:pt x="314325" y="476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457325" y="652462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57325" y="652462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438275" y="65151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438275" y="65151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1905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447800" y="65151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447800" y="65151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1905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443037" y="65151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085850" y="6534150"/>
              <a:ext cx="571500" cy="581025"/>
            </a:xfrm>
            <a:custGeom>
              <a:avLst/>
              <a:gdLst/>
              <a:ahLst/>
              <a:cxnLst/>
              <a:rect l="l" t="t" r="r" b="b"/>
              <a:pathLst>
                <a:path w="571500" h="581025">
                  <a:moveTo>
                    <a:pt x="28575" y="466725"/>
                  </a:moveTo>
                  <a:lnTo>
                    <a:pt x="9525" y="438150"/>
                  </a:lnTo>
                </a:path>
                <a:path w="571500" h="581025">
                  <a:moveTo>
                    <a:pt x="9525" y="438150"/>
                  </a:moveTo>
                  <a:lnTo>
                    <a:pt x="0" y="438150"/>
                  </a:lnTo>
                  <a:lnTo>
                    <a:pt x="0" y="419100"/>
                  </a:lnTo>
                </a:path>
                <a:path w="571500" h="581025">
                  <a:moveTo>
                    <a:pt x="0" y="419100"/>
                  </a:moveTo>
                  <a:lnTo>
                    <a:pt x="0" y="38100"/>
                  </a:lnTo>
                </a:path>
                <a:path w="571500" h="581025">
                  <a:moveTo>
                    <a:pt x="0" y="38100"/>
                  </a:moveTo>
                  <a:lnTo>
                    <a:pt x="0" y="9525"/>
                  </a:lnTo>
                  <a:lnTo>
                    <a:pt x="28575" y="9525"/>
                  </a:lnTo>
                </a:path>
                <a:path w="571500" h="581025">
                  <a:moveTo>
                    <a:pt x="28575" y="9525"/>
                  </a:moveTo>
                  <a:lnTo>
                    <a:pt x="371475" y="0"/>
                  </a:lnTo>
                </a:path>
                <a:path w="571500" h="581025">
                  <a:moveTo>
                    <a:pt x="371475" y="0"/>
                  </a:moveTo>
                  <a:lnTo>
                    <a:pt x="381000" y="0"/>
                  </a:lnTo>
                </a:path>
                <a:path w="571500" h="581025">
                  <a:moveTo>
                    <a:pt x="381000" y="0"/>
                  </a:moveTo>
                  <a:lnTo>
                    <a:pt x="419100" y="9525"/>
                  </a:lnTo>
                </a:path>
                <a:path w="571500" h="581025">
                  <a:moveTo>
                    <a:pt x="209550" y="142875"/>
                  </a:moveTo>
                  <a:lnTo>
                    <a:pt x="200025" y="152400"/>
                  </a:lnTo>
                  <a:lnTo>
                    <a:pt x="180975" y="152400"/>
                  </a:lnTo>
                  <a:lnTo>
                    <a:pt x="180975" y="133350"/>
                  </a:lnTo>
                  <a:lnTo>
                    <a:pt x="190500" y="133350"/>
                  </a:lnTo>
                  <a:lnTo>
                    <a:pt x="190500" y="123825"/>
                  </a:lnTo>
                  <a:lnTo>
                    <a:pt x="200025" y="123825"/>
                  </a:lnTo>
                  <a:lnTo>
                    <a:pt x="200025" y="133350"/>
                  </a:lnTo>
                  <a:lnTo>
                    <a:pt x="209550" y="133350"/>
                  </a:lnTo>
                  <a:lnTo>
                    <a:pt x="209550" y="142875"/>
                  </a:lnTo>
                </a:path>
                <a:path w="571500" h="581025">
                  <a:moveTo>
                    <a:pt x="195262" y="138112"/>
                  </a:moveTo>
                  <a:lnTo>
                    <a:pt x="204787" y="138112"/>
                  </a:lnTo>
                </a:path>
                <a:path w="571500" h="581025">
                  <a:moveTo>
                    <a:pt x="200025" y="133350"/>
                  </a:moveTo>
                  <a:lnTo>
                    <a:pt x="190500" y="133350"/>
                  </a:lnTo>
                </a:path>
                <a:path w="571500" h="581025">
                  <a:moveTo>
                    <a:pt x="190500" y="133350"/>
                  </a:moveTo>
                  <a:lnTo>
                    <a:pt x="200025" y="133350"/>
                  </a:lnTo>
                  <a:lnTo>
                    <a:pt x="200025" y="142875"/>
                  </a:lnTo>
                  <a:lnTo>
                    <a:pt x="190500" y="142875"/>
                  </a:lnTo>
                </a:path>
                <a:path w="571500" h="581025">
                  <a:moveTo>
                    <a:pt x="190500" y="142875"/>
                  </a:moveTo>
                  <a:lnTo>
                    <a:pt x="190500" y="142875"/>
                  </a:lnTo>
                </a:path>
                <a:path w="571500" h="581025">
                  <a:moveTo>
                    <a:pt x="190500" y="142875"/>
                  </a:moveTo>
                  <a:lnTo>
                    <a:pt x="200025" y="142875"/>
                  </a:lnTo>
                  <a:lnTo>
                    <a:pt x="200025" y="152400"/>
                  </a:lnTo>
                </a:path>
                <a:path w="571500" h="581025">
                  <a:moveTo>
                    <a:pt x="200025" y="152400"/>
                  </a:moveTo>
                  <a:lnTo>
                    <a:pt x="200025" y="152400"/>
                  </a:lnTo>
                </a:path>
                <a:path w="571500" h="581025">
                  <a:moveTo>
                    <a:pt x="200025" y="152400"/>
                  </a:moveTo>
                  <a:lnTo>
                    <a:pt x="200025" y="142875"/>
                  </a:lnTo>
                  <a:lnTo>
                    <a:pt x="209550" y="142875"/>
                  </a:lnTo>
                </a:path>
                <a:path w="571500" h="581025">
                  <a:moveTo>
                    <a:pt x="209550" y="142875"/>
                  </a:moveTo>
                  <a:lnTo>
                    <a:pt x="200025" y="142875"/>
                  </a:lnTo>
                </a:path>
                <a:path w="571500" h="581025">
                  <a:moveTo>
                    <a:pt x="200025" y="542925"/>
                  </a:moveTo>
                  <a:lnTo>
                    <a:pt x="200025" y="552450"/>
                  </a:lnTo>
                  <a:lnTo>
                    <a:pt x="180975" y="552450"/>
                  </a:lnTo>
                  <a:lnTo>
                    <a:pt x="180975" y="533400"/>
                  </a:lnTo>
                  <a:lnTo>
                    <a:pt x="200025" y="533400"/>
                  </a:lnTo>
                  <a:lnTo>
                    <a:pt x="200025" y="542925"/>
                  </a:lnTo>
                </a:path>
                <a:path w="571500" h="581025">
                  <a:moveTo>
                    <a:pt x="200025" y="542925"/>
                  </a:moveTo>
                  <a:lnTo>
                    <a:pt x="190500" y="533400"/>
                  </a:lnTo>
                </a:path>
                <a:path w="571500" h="581025">
                  <a:moveTo>
                    <a:pt x="190500" y="542925"/>
                  </a:moveTo>
                  <a:lnTo>
                    <a:pt x="190500" y="542925"/>
                  </a:lnTo>
                </a:path>
                <a:path w="571500" h="581025">
                  <a:moveTo>
                    <a:pt x="190500" y="542925"/>
                  </a:moveTo>
                  <a:lnTo>
                    <a:pt x="190500" y="542925"/>
                  </a:lnTo>
                </a:path>
                <a:path w="571500" h="581025">
                  <a:moveTo>
                    <a:pt x="185737" y="547687"/>
                  </a:moveTo>
                  <a:lnTo>
                    <a:pt x="195262" y="547687"/>
                  </a:lnTo>
                </a:path>
                <a:path w="571500" h="581025">
                  <a:moveTo>
                    <a:pt x="190500" y="552450"/>
                  </a:moveTo>
                  <a:lnTo>
                    <a:pt x="200025" y="552450"/>
                  </a:lnTo>
                </a:path>
                <a:path w="571500" h="581025">
                  <a:moveTo>
                    <a:pt x="195262" y="547687"/>
                  </a:moveTo>
                  <a:lnTo>
                    <a:pt x="204787" y="547687"/>
                  </a:lnTo>
                </a:path>
                <a:path w="571500" h="581025">
                  <a:moveTo>
                    <a:pt x="200025" y="542925"/>
                  </a:moveTo>
                  <a:lnTo>
                    <a:pt x="200025" y="542925"/>
                  </a:lnTo>
                </a:path>
                <a:path w="571500" h="581025">
                  <a:moveTo>
                    <a:pt x="552450" y="504825"/>
                  </a:moveTo>
                  <a:lnTo>
                    <a:pt x="542925" y="504825"/>
                  </a:lnTo>
                  <a:lnTo>
                    <a:pt x="542925" y="514350"/>
                  </a:lnTo>
                  <a:lnTo>
                    <a:pt x="533400" y="514350"/>
                  </a:lnTo>
                  <a:lnTo>
                    <a:pt x="533400" y="495300"/>
                  </a:lnTo>
                  <a:lnTo>
                    <a:pt x="552450" y="495300"/>
                  </a:lnTo>
                  <a:lnTo>
                    <a:pt x="552450" y="504825"/>
                  </a:lnTo>
                </a:path>
                <a:path w="571500" h="581025">
                  <a:moveTo>
                    <a:pt x="542925" y="504825"/>
                  </a:moveTo>
                  <a:lnTo>
                    <a:pt x="542925" y="504825"/>
                  </a:lnTo>
                </a:path>
                <a:path w="571500" h="581025">
                  <a:moveTo>
                    <a:pt x="538162" y="500062"/>
                  </a:moveTo>
                  <a:lnTo>
                    <a:pt x="547687" y="500062"/>
                  </a:lnTo>
                </a:path>
                <a:path w="571500" h="581025">
                  <a:moveTo>
                    <a:pt x="542925" y="495300"/>
                  </a:moveTo>
                  <a:lnTo>
                    <a:pt x="542925" y="495300"/>
                  </a:lnTo>
                </a:path>
                <a:path w="571500" h="581025">
                  <a:moveTo>
                    <a:pt x="542925" y="495300"/>
                  </a:moveTo>
                  <a:lnTo>
                    <a:pt x="542925" y="504825"/>
                  </a:lnTo>
                  <a:lnTo>
                    <a:pt x="533400" y="504825"/>
                  </a:lnTo>
                </a:path>
                <a:path w="571500" h="581025">
                  <a:moveTo>
                    <a:pt x="533400" y="504825"/>
                  </a:moveTo>
                  <a:lnTo>
                    <a:pt x="533400" y="504825"/>
                  </a:lnTo>
                </a:path>
                <a:path w="571500" h="581025">
                  <a:moveTo>
                    <a:pt x="533400" y="504825"/>
                  </a:moveTo>
                  <a:lnTo>
                    <a:pt x="542925" y="504825"/>
                  </a:lnTo>
                </a:path>
                <a:path w="571500" h="581025">
                  <a:moveTo>
                    <a:pt x="542925" y="504825"/>
                  </a:moveTo>
                  <a:lnTo>
                    <a:pt x="542925" y="504825"/>
                  </a:lnTo>
                </a:path>
                <a:path w="571500" h="581025">
                  <a:moveTo>
                    <a:pt x="542925" y="504825"/>
                  </a:moveTo>
                  <a:lnTo>
                    <a:pt x="542925" y="504825"/>
                  </a:lnTo>
                </a:path>
                <a:path w="571500" h="581025">
                  <a:moveTo>
                    <a:pt x="571500" y="123825"/>
                  </a:moveTo>
                  <a:lnTo>
                    <a:pt x="561975" y="123825"/>
                  </a:lnTo>
                  <a:lnTo>
                    <a:pt x="561975" y="133350"/>
                  </a:lnTo>
                  <a:lnTo>
                    <a:pt x="552450" y="133350"/>
                  </a:lnTo>
                  <a:lnTo>
                    <a:pt x="552450" y="114300"/>
                  </a:lnTo>
                  <a:lnTo>
                    <a:pt x="561975" y="114300"/>
                  </a:lnTo>
                  <a:lnTo>
                    <a:pt x="561975" y="123825"/>
                  </a:lnTo>
                  <a:lnTo>
                    <a:pt x="571500" y="123825"/>
                  </a:lnTo>
                </a:path>
                <a:path w="571500" h="581025">
                  <a:moveTo>
                    <a:pt x="557212" y="119062"/>
                  </a:moveTo>
                  <a:lnTo>
                    <a:pt x="566737" y="119062"/>
                  </a:lnTo>
                </a:path>
                <a:path w="571500" h="581025">
                  <a:moveTo>
                    <a:pt x="557212" y="119062"/>
                  </a:moveTo>
                  <a:lnTo>
                    <a:pt x="566737" y="119062"/>
                  </a:lnTo>
                </a:path>
                <a:path w="571500" h="581025">
                  <a:moveTo>
                    <a:pt x="561975" y="123825"/>
                  </a:moveTo>
                  <a:lnTo>
                    <a:pt x="552450" y="123825"/>
                  </a:lnTo>
                </a:path>
                <a:path w="571500" h="581025">
                  <a:moveTo>
                    <a:pt x="552450" y="123825"/>
                  </a:moveTo>
                  <a:lnTo>
                    <a:pt x="552450" y="123825"/>
                  </a:lnTo>
                </a:path>
                <a:path w="571500" h="581025">
                  <a:moveTo>
                    <a:pt x="552450" y="123825"/>
                  </a:moveTo>
                  <a:lnTo>
                    <a:pt x="561975" y="123825"/>
                  </a:lnTo>
                  <a:lnTo>
                    <a:pt x="561975" y="133350"/>
                  </a:lnTo>
                </a:path>
                <a:path w="571500" h="581025">
                  <a:moveTo>
                    <a:pt x="561975" y="133350"/>
                  </a:moveTo>
                  <a:lnTo>
                    <a:pt x="561975" y="133350"/>
                  </a:lnTo>
                </a:path>
                <a:path w="571500" h="581025">
                  <a:moveTo>
                    <a:pt x="557212" y="128587"/>
                  </a:moveTo>
                  <a:lnTo>
                    <a:pt x="566737" y="128587"/>
                  </a:lnTo>
                </a:path>
                <a:path w="571500" h="581025">
                  <a:moveTo>
                    <a:pt x="561975" y="123825"/>
                  </a:moveTo>
                  <a:lnTo>
                    <a:pt x="561975" y="123825"/>
                  </a:lnTo>
                </a:path>
                <a:path w="571500" h="581025">
                  <a:moveTo>
                    <a:pt x="161925" y="200025"/>
                  </a:moveTo>
                  <a:lnTo>
                    <a:pt x="571500" y="180975"/>
                  </a:lnTo>
                  <a:lnTo>
                    <a:pt x="561975" y="342900"/>
                  </a:lnTo>
                  <a:lnTo>
                    <a:pt x="161925" y="371475"/>
                  </a:lnTo>
                  <a:lnTo>
                    <a:pt x="161925" y="200025"/>
                  </a:lnTo>
                  <a:close/>
                </a:path>
                <a:path w="571500" h="581025">
                  <a:moveTo>
                    <a:pt x="180975" y="238125"/>
                  </a:moveTo>
                  <a:lnTo>
                    <a:pt x="552450" y="219075"/>
                  </a:lnTo>
                  <a:lnTo>
                    <a:pt x="552450" y="304800"/>
                  </a:lnTo>
                  <a:lnTo>
                    <a:pt x="180975" y="333375"/>
                  </a:lnTo>
                  <a:lnTo>
                    <a:pt x="180975" y="238125"/>
                  </a:lnTo>
                  <a:close/>
                </a:path>
                <a:path w="571500" h="581025">
                  <a:moveTo>
                    <a:pt x="228600" y="400050"/>
                  </a:moveTo>
                  <a:lnTo>
                    <a:pt x="523875" y="371475"/>
                  </a:lnTo>
                  <a:lnTo>
                    <a:pt x="514350" y="542925"/>
                  </a:lnTo>
                  <a:lnTo>
                    <a:pt x="219075" y="581025"/>
                  </a:lnTo>
                  <a:lnTo>
                    <a:pt x="228600" y="400050"/>
                  </a:lnTo>
                  <a:close/>
                </a:path>
                <a:path w="571500" h="581025">
                  <a:moveTo>
                    <a:pt x="342900" y="466725"/>
                  </a:moveTo>
                  <a:lnTo>
                    <a:pt x="342900" y="514350"/>
                  </a:lnTo>
                  <a:lnTo>
                    <a:pt x="400050" y="514350"/>
                  </a:lnTo>
                  <a:lnTo>
                    <a:pt x="400050" y="457200"/>
                  </a:lnTo>
                  <a:lnTo>
                    <a:pt x="342900" y="466725"/>
                  </a:lnTo>
                  <a:close/>
                </a:path>
                <a:path w="571500" h="581025">
                  <a:moveTo>
                    <a:pt x="247650" y="476250"/>
                  </a:moveTo>
                  <a:lnTo>
                    <a:pt x="247650" y="523875"/>
                  </a:lnTo>
                  <a:lnTo>
                    <a:pt x="304800" y="523875"/>
                  </a:lnTo>
                  <a:lnTo>
                    <a:pt x="304800" y="466725"/>
                  </a:lnTo>
                  <a:lnTo>
                    <a:pt x="247650" y="476250"/>
                  </a:lnTo>
                  <a:close/>
                </a:path>
                <a:path w="571500" h="581025">
                  <a:moveTo>
                    <a:pt x="485775" y="447675"/>
                  </a:moveTo>
                  <a:lnTo>
                    <a:pt x="438150" y="457200"/>
                  </a:lnTo>
                  <a:lnTo>
                    <a:pt x="428625" y="504825"/>
                  </a:lnTo>
                  <a:lnTo>
                    <a:pt x="485775" y="504825"/>
                  </a:lnTo>
                  <a:lnTo>
                    <a:pt x="485775" y="4476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504950" y="6648449"/>
              <a:ext cx="95250" cy="19050"/>
            </a:xfrm>
            <a:custGeom>
              <a:avLst/>
              <a:gdLst/>
              <a:ahLst/>
              <a:cxnLst/>
              <a:rect l="l" t="t" r="r" b="b"/>
              <a:pathLst>
                <a:path w="95250" h="19050">
                  <a:moveTo>
                    <a:pt x="19050" y="19050"/>
                  </a:moveTo>
                  <a:lnTo>
                    <a:pt x="9525" y="9525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19050"/>
                  </a:lnTo>
                  <a:close/>
                </a:path>
                <a:path w="95250" h="19050">
                  <a:moveTo>
                    <a:pt x="47625" y="19050"/>
                  </a:moveTo>
                  <a:lnTo>
                    <a:pt x="38100" y="9525"/>
                  </a:lnTo>
                  <a:lnTo>
                    <a:pt x="28575" y="9525"/>
                  </a:lnTo>
                  <a:lnTo>
                    <a:pt x="19050" y="9525"/>
                  </a:lnTo>
                  <a:lnTo>
                    <a:pt x="19050" y="19050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47625" y="19050"/>
                  </a:lnTo>
                  <a:close/>
                </a:path>
                <a:path w="95250" h="19050">
                  <a:moveTo>
                    <a:pt x="95250" y="0"/>
                  </a:moveTo>
                  <a:lnTo>
                    <a:pt x="85725" y="9525"/>
                  </a:lnTo>
                  <a:lnTo>
                    <a:pt x="66675" y="9525"/>
                  </a:lnTo>
                  <a:lnTo>
                    <a:pt x="57150" y="9525"/>
                  </a:lnTo>
                  <a:lnTo>
                    <a:pt x="47625" y="9525"/>
                  </a:lnTo>
                  <a:lnTo>
                    <a:pt x="47625" y="19050"/>
                  </a:lnTo>
                  <a:lnTo>
                    <a:pt x="57150" y="19050"/>
                  </a:lnTo>
                  <a:lnTo>
                    <a:pt x="66675" y="19050"/>
                  </a:lnTo>
                  <a:lnTo>
                    <a:pt x="76200" y="19050"/>
                  </a:lnTo>
                  <a:lnTo>
                    <a:pt x="85725" y="19050"/>
                  </a:lnTo>
                  <a:lnTo>
                    <a:pt x="88773" y="19050"/>
                  </a:lnTo>
                  <a:lnTo>
                    <a:pt x="95250" y="1905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495425" y="6638925"/>
              <a:ext cx="123825" cy="38100"/>
            </a:xfrm>
            <a:custGeom>
              <a:avLst/>
              <a:gdLst/>
              <a:ahLst/>
              <a:cxnLst/>
              <a:rect l="l" t="t" r="r" b="b"/>
              <a:pathLst>
                <a:path w="123825" h="38100">
                  <a:moveTo>
                    <a:pt x="66675" y="38100"/>
                  </a:moveTo>
                  <a:lnTo>
                    <a:pt x="95250" y="38100"/>
                  </a:lnTo>
                  <a:lnTo>
                    <a:pt x="95250" y="28575"/>
                  </a:lnTo>
                  <a:lnTo>
                    <a:pt x="66675" y="38100"/>
                  </a:lnTo>
                </a:path>
                <a:path w="123825" h="38100">
                  <a:moveTo>
                    <a:pt x="9525" y="19050"/>
                  </a:moveTo>
                  <a:lnTo>
                    <a:pt x="9525" y="28575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19050"/>
                  </a:lnTo>
                </a:path>
                <a:path w="123825" h="38100">
                  <a:moveTo>
                    <a:pt x="9525" y="19050"/>
                  </a:moveTo>
                  <a:lnTo>
                    <a:pt x="9525" y="19050"/>
                  </a:lnTo>
                </a:path>
                <a:path w="123825" h="38100">
                  <a:moveTo>
                    <a:pt x="57150" y="9525"/>
                  </a:moveTo>
                  <a:lnTo>
                    <a:pt x="28575" y="9525"/>
                  </a:lnTo>
                  <a:lnTo>
                    <a:pt x="19050" y="19050"/>
                  </a:lnTo>
                </a:path>
                <a:path w="123825" h="38100">
                  <a:moveTo>
                    <a:pt x="19050" y="19050"/>
                  </a:moveTo>
                  <a:lnTo>
                    <a:pt x="28575" y="19050"/>
                  </a:lnTo>
                </a:path>
                <a:path w="123825" h="38100">
                  <a:moveTo>
                    <a:pt x="19050" y="19050"/>
                  </a:moveTo>
                  <a:lnTo>
                    <a:pt x="28575" y="9525"/>
                  </a:lnTo>
                  <a:lnTo>
                    <a:pt x="114300" y="952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14300" y="19050"/>
                  </a:lnTo>
                  <a:lnTo>
                    <a:pt x="114300" y="2857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23825" y="9525"/>
                  </a:lnTo>
                  <a:lnTo>
                    <a:pt x="114300" y="9525"/>
                  </a:lnTo>
                  <a:lnTo>
                    <a:pt x="104775" y="0"/>
                  </a:lnTo>
                  <a:lnTo>
                    <a:pt x="66675" y="0"/>
                  </a:lnTo>
                  <a:lnTo>
                    <a:pt x="57150" y="95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381125" y="6762749"/>
              <a:ext cx="247650" cy="209550"/>
            </a:xfrm>
            <a:custGeom>
              <a:avLst/>
              <a:gdLst/>
              <a:ahLst/>
              <a:cxnLst/>
              <a:rect l="l" t="t" r="r" b="b"/>
              <a:pathLst>
                <a:path w="247650" h="209550">
                  <a:moveTo>
                    <a:pt x="19050" y="209550"/>
                  </a:moveTo>
                  <a:lnTo>
                    <a:pt x="9525" y="200025"/>
                  </a:lnTo>
                  <a:lnTo>
                    <a:pt x="0" y="209550"/>
                  </a:lnTo>
                  <a:lnTo>
                    <a:pt x="9525" y="209550"/>
                  </a:lnTo>
                  <a:lnTo>
                    <a:pt x="19050" y="209550"/>
                  </a:lnTo>
                  <a:close/>
                </a:path>
                <a:path w="247650" h="209550">
                  <a:moveTo>
                    <a:pt x="28575" y="190500"/>
                  </a:moveTo>
                  <a:lnTo>
                    <a:pt x="19050" y="190500"/>
                  </a:lnTo>
                  <a:lnTo>
                    <a:pt x="19050" y="200025"/>
                  </a:lnTo>
                  <a:lnTo>
                    <a:pt x="28575" y="200025"/>
                  </a:lnTo>
                  <a:lnTo>
                    <a:pt x="28575" y="190500"/>
                  </a:lnTo>
                  <a:close/>
                </a:path>
                <a:path w="247650" h="209550">
                  <a:moveTo>
                    <a:pt x="76200" y="200025"/>
                  </a:moveTo>
                  <a:lnTo>
                    <a:pt x="66675" y="200025"/>
                  </a:lnTo>
                  <a:lnTo>
                    <a:pt x="57150" y="209550"/>
                  </a:lnTo>
                  <a:lnTo>
                    <a:pt x="66675" y="209550"/>
                  </a:lnTo>
                  <a:lnTo>
                    <a:pt x="76200" y="209550"/>
                  </a:lnTo>
                  <a:lnTo>
                    <a:pt x="76200" y="200025"/>
                  </a:lnTo>
                  <a:close/>
                </a:path>
                <a:path w="247650" h="209550">
                  <a:moveTo>
                    <a:pt x="85725" y="190500"/>
                  </a:moveTo>
                  <a:lnTo>
                    <a:pt x="76200" y="190500"/>
                  </a:lnTo>
                  <a:lnTo>
                    <a:pt x="85725" y="200025"/>
                  </a:lnTo>
                  <a:lnTo>
                    <a:pt x="85725" y="190500"/>
                  </a:lnTo>
                  <a:close/>
                </a:path>
                <a:path w="247650" h="209550">
                  <a:moveTo>
                    <a:pt x="95250" y="190500"/>
                  </a:moveTo>
                  <a:lnTo>
                    <a:pt x="85725" y="190500"/>
                  </a:lnTo>
                  <a:lnTo>
                    <a:pt x="95250" y="200025"/>
                  </a:lnTo>
                  <a:lnTo>
                    <a:pt x="95250" y="190500"/>
                  </a:lnTo>
                  <a:close/>
                </a:path>
                <a:path w="247650" h="209550">
                  <a:moveTo>
                    <a:pt x="114300" y="200025"/>
                  </a:moveTo>
                  <a:lnTo>
                    <a:pt x="104775" y="190500"/>
                  </a:lnTo>
                  <a:lnTo>
                    <a:pt x="95250" y="200025"/>
                  </a:lnTo>
                  <a:lnTo>
                    <a:pt x="104775" y="200025"/>
                  </a:lnTo>
                  <a:lnTo>
                    <a:pt x="114300" y="200025"/>
                  </a:lnTo>
                  <a:close/>
                </a:path>
                <a:path w="247650" h="209550">
                  <a:moveTo>
                    <a:pt x="142875" y="180975"/>
                  </a:moveTo>
                  <a:lnTo>
                    <a:pt x="133350" y="180975"/>
                  </a:lnTo>
                  <a:lnTo>
                    <a:pt x="123825" y="180975"/>
                  </a:lnTo>
                  <a:lnTo>
                    <a:pt x="114300" y="190500"/>
                  </a:lnTo>
                  <a:lnTo>
                    <a:pt x="123825" y="190500"/>
                  </a:lnTo>
                  <a:lnTo>
                    <a:pt x="123825" y="200025"/>
                  </a:lnTo>
                  <a:lnTo>
                    <a:pt x="133350" y="190500"/>
                  </a:lnTo>
                  <a:lnTo>
                    <a:pt x="142875" y="180975"/>
                  </a:lnTo>
                  <a:close/>
                </a:path>
                <a:path w="247650" h="209550">
                  <a:moveTo>
                    <a:pt x="238125" y="47625"/>
                  </a:moveTo>
                  <a:lnTo>
                    <a:pt x="228600" y="47625"/>
                  </a:lnTo>
                  <a:lnTo>
                    <a:pt x="228600" y="57150"/>
                  </a:lnTo>
                  <a:lnTo>
                    <a:pt x="219075" y="57150"/>
                  </a:lnTo>
                  <a:lnTo>
                    <a:pt x="219075" y="38100"/>
                  </a:lnTo>
                  <a:lnTo>
                    <a:pt x="209550" y="66675"/>
                  </a:lnTo>
                  <a:lnTo>
                    <a:pt x="238125" y="66675"/>
                  </a:lnTo>
                  <a:lnTo>
                    <a:pt x="238125" y="47625"/>
                  </a:lnTo>
                  <a:close/>
                </a:path>
                <a:path w="247650" h="209550">
                  <a:moveTo>
                    <a:pt x="247650" y="0"/>
                  </a:moveTo>
                  <a:lnTo>
                    <a:pt x="219075" y="0"/>
                  </a:lnTo>
                  <a:lnTo>
                    <a:pt x="219075" y="28575"/>
                  </a:lnTo>
                  <a:lnTo>
                    <a:pt x="228600" y="28575"/>
                  </a:lnTo>
                  <a:lnTo>
                    <a:pt x="228600" y="9525"/>
                  </a:lnTo>
                  <a:lnTo>
                    <a:pt x="238125" y="9525"/>
                  </a:lnTo>
                  <a:lnTo>
                    <a:pt x="238125" y="38100"/>
                  </a:lnTo>
                  <a:lnTo>
                    <a:pt x="247650" y="28575"/>
                  </a:lnTo>
                  <a:lnTo>
                    <a:pt x="247650" y="9525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323975" y="6734175"/>
              <a:ext cx="257175" cy="152400"/>
            </a:xfrm>
            <a:custGeom>
              <a:avLst/>
              <a:gdLst/>
              <a:ahLst/>
              <a:cxnLst/>
              <a:rect l="l" t="t" r="r" b="b"/>
              <a:pathLst>
                <a:path w="257175" h="152400">
                  <a:moveTo>
                    <a:pt x="28575" y="152400"/>
                  </a:moveTo>
                  <a:lnTo>
                    <a:pt x="0" y="152400"/>
                  </a:lnTo>
                  <a:lnTo>
                    <a:pt x="0" y="142875"/>
                  </a:lnTo>
                  <a:lnTo>
                    <a:pt x="38100" y="133350"/>
                  </a:lnTo>
                  <a:lnTo>
                    <a:pt x="28575" y="152400"/>
                  </a:lnTo>
                  <a:close/>
                </a:path>
                <a:path w="257175" h="152400">
                  <a:moveTo>
                    <a:pt x="38100" y="28575"/>
                  </a:moveTo>
                  <a:lnTo>
                    <a:pt x="0" y="28575"/>
                  </a:lnTo>
                  <a:lnTo>
                    <a:pt x="0" y="9525"/>
                  </a:lnTo>
                  <a:lnTo>
                    <a:pt x="38100" y="9525"/>
                  </a:lnTo>
                  <a:lnTo>
                    <a:pt x="38100" y="28575"/>
                  </a:lnTo>
                  <a:close/>
                </a:path>
                <a:path w="257175" h="152400">
                  <a:moveTo>
                    <a:pt x="142875" y="142875"/>
                  </a:moveTo>
                  <a:lnTo>
                    <a:pt x="114300" y="142875"/>
                  </a:lnTo>
                  <a:lnTo>
                    <a:pt x="114300" y="133350"/>
                  </a:lnTo>
                  <a:lnTo>
                    <a:pt x="142875" y="123825"/>
                  </a:lnTo>
                  <a:lnTo>
                    <a:pt x="142875" y="142875"/>
                  </a:lnTo>
                  <a:close/>
                </a:path>
                <a:path w="257175" h="152400">
                  <a:moveTo>
                    <a:pt x="257175" y="133350"/>
                  </a:moveTo>
                  <a:lnTo>
                    <a:pt x="228600" y="133350"/>
                  </a:lnTo>
                  <a:lnTo>
                    <a:pt x="228600" y="114300"/>
                  </a:lnTo>
                  <a:lnTo>
                    <a:pt x="257175" y="114300"/>
                  </a:lnTo>
                  <a:lnTo>
                    <a:pt x="257175" y="133350"/>
                  </a:lnTo>
                  <a:close/>
                </a:path>
                <a:path w="257175" h="152400">
                  <a:moveTo>
                    <a:pt x="257175" y="9525"/>
                  </a:moveTo>
                  <a:lnTo>
                    <a:pt x="228600" y="9525"/>
                  </a:lnTo>
                  <a:lnTo>
                    <a:pt x="228600" y="0"/>
                  </a:lnTo>
                  <a:lnTo>
                    <a:pt x="257175" y="0"/>
                  </a:lnTo>
                  <a:lnTo>
                    <a:pt x="257175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371600" y="6724649"/>
              <a:ext cx="266700" cy="38100"/>
            </a:xfrm>
            <a:custGeom>
              <a:avLst/>
              <a:gdLst/>
              <a:ahLst/>
              <a:cxnLst/>
              <a:rect l="l" t="t" r="r" b="b"/>
              <a:pathLst>
                <a:path w="266700" h="38100">
                  <a:moveTo>
                    <a:pt x="9525" y="28575"/>
                  </a:moveTo>
                  <a:lnTo>
                    <a:pt x="0" y="2857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28575"/>
                  </a:lnTo>
                  <a:close/>
                </a:path>
                <a:path w="266700" h="38100">
                  <a:moveTo>
                    <a:pt x="38100" y="19050"/>
                  </a:moveTo>
                  <a:lnTo>
                    <a:pt x="28575" y="19050"/>
                  </a:lnTo>
                  <a:lnTo>
                    <a:pt x="19050" y="19050"/>
                  </a:lnTo>
                  <a:lnTo>
                    <a:pt x="9525" y="19050"/>
                  </a:lnTo>
                  <a:lnTo>
                    <a:pt x="19050" y="28575"/>
                  </a:lnTo>
                  <a:lnTo>
                    <a:pt x="28575" y="28575"/>
                  </a:lnTo>
                  <a:lnTo>
                    <a:pt x="38100" y="28575"/>
                  </a:lnTo>
                  <a:lnTo>
                    <a:pt x="38100" y="19050"/>
                  </a:lnTo>
                  <a:close/>
                </a:path>
                <a:path w="266700" h="38100">
                  <a:moveTo>
                    <a:pt x="266700" y="0"/>
                  </a:moveTo>
                  <a:lnTo>
                    <a:pt x="257175" y="0"/>
                  </a:lnTo>
                  <a:lnTo>
                    <a:pt x="247650" y="0"/>
                  </a:lnTo>
                  <a:lnTo>
                    <a:pt x="247650" y="19050"/>
                  </a:lnTo>
                  <a:lnTo>
                    <a:pt x="257175" y="19050"/>
                  </a:lnTo>
                  <a:lnTo>
                    <a:pt x="257175" y="9525"/>
                  </a:lnTo>
                  <a:lnTo>
                    <a:pt x="266700" y="9525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257300" y="6524625"/>
              <a:ext cx="95250" cy="9525"/>
            </a:xfrm>
            <a:custGeom>
              <a:avLst/>
              <a:gdLst/>
              <a:ahLst/>
              <a:cxnLst/>
              <a:rect l="l" t="t" r="r" b="b"/>
              <a:pathLst>
                <a:path w="95250" h="9525">
                  <a:moveTo>
                    <a:pt x="28575" y="9525"/>
                  </a:moveTo>
                  <a:lnTo>
                    <a:pt x="0" y="9525"/>
                  </a:lnTo>
                  <a:lnTo>
                    <a:pt x="9525" y="0"/>
                  </a:lnTo>
                  <a:lnTo>
                    <a:pt x="19050" y="0"/>
                  </a:lnTo>
                  <a:lnTo>
                    <a:pt x="19050" y="9525"/>
                  </a:lnTo>
                  <a:lnTo>
                    <a:pt x="28575" y="9525"/>
                  </a:lnTo>
                </a:path>
                <a:path w="95250" h="9525">
                  <a:moveTo>
                    <a:pt x="0" y="9525"/>
                  </a:moveTo>
                  <a:lnTo>
                    <a:pt x="0" y="9525"/>
                  </a:lnTo>
                </a:path>
                <a:path w="95250" h="9525">
                  <a:moveTo>
                    <a:pt x="28575" y="9525"/>
                  </a:moveTo>
                  <a:lnTo>
                    <a:pt x="28575" y="9525"/>
                  </a:lnTo>
                </a:path>
                <a:path w="95250" h="9525">
                  <a:moveTo>
                    <a:pt x="57150" y="9525"/>
                  </a:moveTo>
                  <a:lnTo>
                    <a:pt x="38100" y="9525"/>
                  </a:lnTo>
                  <a:lnTo>
                    <a:pt x="38100" y="0"/>
                  </a:lnTo>
                  <a:lnTo>
                    <a:pt x="57150" y="0"/>
                  </a:lnTo>
                  <a:lnTo>
                    <a:pt x="57150" y="9525"/>
                  </a:lnTo>
                </a:path>
                <a:path w="95250" h="9525">
                  <a:moveTo>
                    <a:pt x="38100" y="9525"/>
                  </a:moveTo>
                  <a:lnTo>
                    <a:pt x="38100" y="9525"/>
                  </a:lnTo>
                </a:path>
                <a:path w="95250" h="9525">
                  <a:moveTo>
                    <a:pt x="57150" y="9525"/>
                  </a:moveTo>
                  <a:lnTo>
                    <a:pt x="57150" y="9525"/>
                  </a:lnTo>
                </a:path>
                <a:path w="95250" h="9525">
                  <a:moveTo>
                    <a:pt x="95250" y="9525"/>
                  </a:moveTo>
                  <a:lnTo>
                    <a:pt x="76200" y="9525"/>
                  </a:lnTo>
                  <a:lnTo>
                    <a:pt x="76200" y="0"/>
                  </a:lnTo>
                  <a:lnTo>
                    <a:pt x="95250" y="0"/>
                  </a:lnTo>
                  <a:lnTo>
                    <a:pt x="95250" y="9525"/>
                  </a:lnTo>
                </a:path>
                <a:path w="95250" h="9525">
                  <a:moveTo>
                    <a:pt x="76200" y="9525"/>
                  </a:moveTo>
                  <a:lnTo>
                    <a:pt x="76200" y="9525"/>
                  </a:lnTo>
                </a:path>
                <a:path w="95250" h="9525">
                  <a:moveTo>
                    <a:pt x="95250" y="9525"/>
                  </a:moveTo>
                  <a:lnTo>
                    <a:pt x="95250" y="95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162050" y="6515100"/>
              <a:ext cx="266700" cy="19050"/>
            </a:xfrm>
            <a:custGeom>
              <a:avLst/>
              <a:gdLst/>
              <a:ahLst/>
              <a:cxnLst/>
              <a:rect l="l" t="t" r="r" b="b"/>
              <a:pathLst>
                <a:path w="266700" h="19050">
                  <a:moveTo>
                    <a:pt x="38100" y="9525"/>
                  </a:moveTo>
                  <a:lnTo>
                    <a:pt x="28575" y="19050"/>
                  </a:lnTo>
                  <a:lnTo>
                    <a:pt x="38100" y="19050"/>
                  </a:lnTo>
                  <a:lnTo>
                    <a:pt x="38100" y="9525"/>
                  </a:lnTo>
                  <a:close/>
                </a:path>
                <a:path w="266700" h="19050">
                  <a:moveTo>
                    <a:pt x="76200" y="9525"/>
                  </a:moveTo>
                  <a:lnTo>
                    <a:pt x="66675" y="9525"/>
                  </a:lnTo>
                  <a:lnTo>
                    <a:pt x="66675" y="19050"/>
                  </a:lnTo>
                  <a:lnTo>
                    <a:pt x="76200" y="19050"/>
                  </a:lnTo>
                  <a:lnTo>
                    <a:pt x="76200" y="9525"/>
                  </a:lnTo>
                  <a:close/>
                </a:path>
                <a:path w="266700" h="19050">
                  <a:moveTo>
                    <a:pt x="123825" y="0"/>
                  </a:moveTo>
                  <a:lnTo>
                    <a:pt x="114300" y="0"/>
                  </a:lnTo>
                  <a:lnTo>
                    <a:pt x="104775" y="9525"/>
                  </a:lnTo>
                  <a:lnTo>
                    <a:pt x="104775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23825" y="9525"/>
                  </a:lnTo>
                  <a:lnTo>
                    <a:pt x="123825" y="0"/>
                  </a:lnTo>
                  <a:close/>
                </a:path>
                <a:path w="266700" h="19050">
                  <a:moveTo>
                    <a:pt x="142875" y="9525"/>
                  </a:moveTo>
                  <a:lnTo>
                    <a:pt x="142875" y="19050"/>
                  </a:lnTo>
                  <a:lnTo>
                    <a:pt x="152400" y="19050"/>
                  </a:lnTo>
                  <a:lnTo>
                    <a:pt x="142875" y="9525"/>
                  </a:lnTo>
                  <a:close/>
                </a:path>
                <a:path w="266700" h="19050">
                  <a:moveTo>
                    <a:pt x="266700" y="9525"/>
                  </a:moveTo>
                  <a:lnTo>
                    <a:pt x="247650" y="9525"/>
                  </a:lnTo>
                  <a:lnTo>
                    <a:pt x="247650" y="19050"/>
                  </a:lnTo>
                  <a:lnTo>
                    <a:pt x="266700" y="19050"/>
                  </a:lnTo>
                  <a:lnTo>
                    <a:pt x="266700" y="9525"/>
                  </a:lnTo>
                  <a:close/>
                </a:path>
                <a:path w="266700" h="19050">
                  <a:moveTo>
                    <a:pt x="114300" y="0"/>
                  </a:moveTo>
                  <a:lnTo>
                    <a:pt x="9525" y="0"/>
                  </a:lnTo>
                  <a:lnTo>
                    <a:pt x="0" y="9525"/>
                  </a:lnTo>
                  <a:lnTo>
                    <a:pt x="104775" y="9525"/>
                  </a:lnTo>
                  <a:lnTo>
                    <a:pt x="114300" y="0"/>
                  </a:lnTo>
                  <a:close/>
                </a:path>
                <a:path w="266700" h="19050">
                  <a:moveTo>
                    <a:pt x="190500" y="0"/>
                  </a:moveTo>
                  <a:lnTo>
                    <a:pt x="180975" y="0"/>
                  </a:lnTo>
                  <a:lnTo>
                    <a:pt x="180975" y="9525"/>
                  </a:lnTo>
                  <a:lnTo>
                    <a:pt x="190500" y="9525"/>
                  </a:lnTo>
                  <a:lnTo>
                    <a:pt x="190500" y="0"/>
                  </a:lnTo>
                  <a:close/>
                </a:path>
                <a:path w="266700" h="19050">
                  <a:moveTo>
                    <a:pt x="238125" y="0"/>
                  </a:moveTo>
                  <a:lnTo>
                    <a:pt x="219075" y="0"/>
                  </a:lnTo>
                  <a:lnTo>
                    <a:pt x="228600" y="9525"/>
                  </a:lnTo>
                  <a:lnTo>
                    <a:pt x="247650" y="9525"/>
                  </a:lnTo>
                  <a:lnTo>
                    <a:pt x="238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162050" y="6515100"/>
              <a:ext cx="266700" cy="19050"/>
            </a:xfrm>
            <a:custGeom>
              <a:avLst/>
              <a:gdLst/>
              <a:ahLst/>
              <a:cxnLst/>
              <a:rect l="l" t="t" r="r" b="b"/>
              <a:pathLst>
                <a:path w="266700" h="19050">
                  <a:moveTo>
                    <a:pt x="266700" y="19050"/>
                  </a:moveTo>
                  <a:lnTo>
                    <a:pt x="266700" y="9525"/>
                  </a:lnTo>
                  <a:lnTo>
                    <a:pt x="247650" y="9525"/>
                  </a:lnTo>
                  <a:lnTo>
                    <a:pt x="238125" y="0"/>
                  </a:lnTo>
                  <a:lnTo>
                    <a:pt x="133350" y="0"/>
                  </a:lnTo>
                  <a:lnTo>
                    <a:pt x="9525" y="0"/>
                  </a:lnTo>
                  <a:lnTo>
                    <a:pt x="0" y="9525"/>
                  </a:lnTo>
                  <a:lnTo>
                    <a:pt x="0" y="19050"/>
                  </a:lnTo>
                  <a:lnTo>
                    <a:pt x="0" y="9525"/>
                  </a:lnTo>
                  <a:lnTo>
                    <a:pt x="38100" y="9525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66675" y="9525"/>
                  </a:lnTo>
                  <a:lnTo>
                    <a:pt x="66675" y="19050"/>
                  </a:lnTo>
                  <a:lnTo>
                    <a:pt x="76200" y="19050"/>
                  </a:lnTo>
                  <a:lnTo>
                    <a:pt x="76200" y="9525"/>
                  </a:lnTo>
                  <a:lnTo>
                    <a:pt x="104775" y="9525"/>
                  </a:lnTo>
                  <a:lnTo>
                    <a:pt x="114300" y="0"/>
                  </a:lnTo>
                  <a:lnTo>
                    <a:pt x="104775" y="9525"/>
                  </a:lnTo>
                  <a:lnTo>
                    <a:pt x="104775" y="19050"/>
                  </a:lnTo>
                  <a:lnTo>
                    <a:pt x="114300" y="19050"/>
                  </a:lnTo>
                  <a:lnTo>
                    <a:pt x="114300" y="9525"/>
                  </a:lnTo>
                  <a:lnTo>
                    <a:pt x="123825" y="9525"/>
                  </a:lnTo>
                  <a:lnTo>
                    <a:pt x="123825" y="0"/>
                  </a:lnTo>
                  <a:lnTo>
                    <a:pt x="142875" y="0"/>
                  </a:lnTo>
                  <a:lnTo>
                    <a:pt x="142875" y="19050"/>
                  </a:lnTo>
                  <a:lnTo>
                    <a:pt x="152400" y="19050"/>
                  </a:lnTo>
                  <a:lnTo>
                    <a:pt x="142875" y="9525"/>
                  </a:lnTo>
                  <a:lnTo>
                    <a:pt x="142875" y="0"/>
                  </a:lnTo>
                  <a:lnTo>
                    <a:pt x="180975" y="0"/>
                  </a:lnTo>
                  <a:lnTo>
                    <a:pt x="180975" y="19050"/>
                  </a:lnTo>
                  <a:lnTo>
                    <a:pt x="180975" y="9525"/>
                  </a:lnTo>
                  <a:lnTo>
                    <a:pt x="190500" y="9525"/>
                  </a:lnTo>
                  <a:lnTo>
                    <a:pt x="190500" y="0"/>
                  </a:lnTo>
                  <a:lnTo>
                    <a:pt x="219075" y="0"/>
                  </a:lnTo>
                  <a:lnTo>
                    <a:pt x="228600" y="9525"/>
                  </a:lnTo>
                  <a:lnTo>
                    <a:pt x="247650" y="9525"/>
                  </a:lnTo>
                  <a:lnTo>
                    <a:pt x="247650" y="19050"/>
                  </a:lnTo>
                  <a:lnTo>
                    <a:pt x="266700" y="190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209675" y="6515100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09675" y="6515100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9050" y="9525"/>
                  </a:moveTo>
                  <a:lnTo>
                    <a:pt x="0" y="9525"/>
                  </a:lnTo>
                  <a:lnTo>
                    <a:pt x="0" y="0"/>
                  </a:lnTo>
                  <a:lnTo>
                    <a:pt x="19050" y="0"/>
                  </a:lnTo>
                  <a:lnTo>
                    <a:pt x="19050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285875" y="6515100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285875" y="6515100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9050" y="9525"/>
                  </a:moveTo>
                  <a:lnTo>
                    <a:pt x="0" y="9525"/>
                  </a:lnTo>
                  <a:lnTo>
                    <a:pt x="0" y="0"/>
                  </a:lnTo>
                  <a:lnTo>
                    <a:pt x="19050" y="0"/>
                  </a:lnTo>
                  <a:lnTo>
                    <a:pt x="19050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362075" y="6616826"/>
              <a:ext cx="266700" cy="422275"/>
            </a:xfrm>
            <a:custGeom>
              <a:avLst/>
              <a:gdLst/>
              <a:ahLst/>
              <a:cxnLst/>
              <a:rect l="l" t="t" r="r" b="b"/>
              <a:pathLst>
                <a:path w="266700" h="422275">
                  <a:moveTo>
                    <a:pt x="9525" y="412623"/>
                  </a:moveTo>
                  <a:lnTo>
                    <a:pt x="0" y="412623"/>
                  </a:lnTo>
                  <a:lnTo>
                    <a:pt x="0" y="422148"/>
                  </a:lnTo>
                  <a:lnTo>
                    <a:pt x="9525" y="422148"/>
                  </a:lnTo>
                  <a:lnTo>
                    <a:pt x="9525" y="412623"/>
                  </a:lnTo>
                  <a:close/>
                </a:path>
                <a:path w="266700" h="422275">
                  <a:moveTo>
                    <a:pt x="19050" y="412623"/>
                  </a:moveTo>
                  <a:lnTo>
                    <a:pt x="9525" y="422148"/>
                  </a:lnTo>
                  <a:lnTo>
                    <a:pt x="19050" y="422148"/>
                  </a:lnTo>
                  <a:lnTo>
                    <a:pt x="19050" y="412623"/>
                  </a:lnTo>
                  <a:close/>
                </a:path>
                <a:path w="266700" h="422275">
                  <a:moveTo>
                    <a:pt x="19050" y="250698"/>
                  </a:moveTo>
                  <a:lnTo>
                    <a:pt x="9525" y="250698"/>
                  </a:lnTo>
                  <a:lnTo>
                    <a:pt x="9525" y="260223"/>
                  </a:lnTo>
                  <a:lnTo>
                    <a:pt x="19050" y="250698"/>
                  </a:lnTo>
                  <a:close/>
                </a:path>
                <a:path w="266700" h="422275">
                  <a:moveTo>
                    <a:pt x="28575" y="250698"/>
                  </a:moveTo>
                  <a:lnTo>
                    <a:pt x="19050" y="250698"/>
                  </a:lnTo>
                  <a:lnTo>
                    <a:pt x="19050" y="260223"/>
                  </a:lnTo>
                  <a:lnTo>
                    <a:pt x="28575" y="250698"/>
                  </a:lnTo>
                  <a:close/>
                </a:path>
                <a:path w="266700" h="422275">
                  <a:moveTo>
                    <a:pt x="47625" y="250698"/>
                  </a:moveTo>
                  <a:lnTo>
                    <a:pt x="38100" y="260223"/>
                  </a:lnTo>
                  <a:lnTo>
                    <a:pt x="47625" y="260223"/>
                  </a:lnTo>
                  <a:lnTo>
                    <a:pt x="47625" y="250698"/>
                  </a:lnTo>
                  <a:close/>
                </a:path>
                <a:path w="266700" h="422275">
                  <a:moveTo>
                    <a:pt x="85725" y="403098"/>
                  </a:moveTo>
                  <a:lnTo>
                    <a:pt x="76200" y="403098"/>
                  </a:lnTo>
                  <a:lnTo>
                    <a:pt x="85725" y="412623"/>
                  </a:lnTo>
                  <a:lnTo>
                    <a:pt x="85725" y="403098"/>
                  </a:lnTo>
                  <a:close/>
                </a:path>
                <a:path w="266700" h="422275">
                  <a:moveTo>
                    <a:pt x="114300" y="393573"/>
                  </a:moveTo>
                  <a:lnTo>
                    <a:pt x="104775" y="403098"/>
                  </a:lnTo>
                  <a:lnTo>
                    <a:pt x="95250" y="412623"/>
                  </a:lnTo>
                  <a:lnTo>
                    <a:pt x="104775" y="412623"/>
                  </a:lnTo>
                  <a:lnTo>
                    <a:pt x="114300" y="393573"/>
                  </a:lnTo>
                  <a:close/>
                </a:path>
                <a:path w="266700" h="422275">
                  <a:moveTo>
                    <a:pt x="133350" y="250698"/>
                  </a:moveTo>
                  <a:lnTo>
                    <a:pt x="123825" y="250698"/>
                  </a:lnTo>
                  <a:lnTo>
                    <a:pt x="123825" y="260223"/>
                  </a:lnTo>
                  <a:lnTo>
                    <a:pt x="133350" y="250698"/>
                  </a:lnTo>
                  <a:close/>
                </a:path>
                <a:path w="266700" h="422275">
                  <a:moveTo>
                    <a:pt x="133350" y="241173"/>
                  </a:moveTo>
                  <a:lnTo>
                    <a:pt x="123825" y="241173"/>
                  </a:lnTo>
                  <a:lnTo>
                    <a:pt x="123825" y="250698"/>
                  </a:lnTo>
                  <a:lnTo>
                    <a:pt x="133350" y="241173"/>
                  </a:lnTo>
                  <a:close/>
                </a:path>
                <a:path w="266700" h="422275">
                  <a:moveTo>
                    <a:pt x="142875" y="241173"/>
                  </a:moveTo>
                  <a:lnTo>
                    <a:pt x="133350" y="241173"/>
                  </a:lnTo>
                  <a:lnTo>
                    <a:pt x="133350" y="250698"/>
                  </a:lnTo>
                  <a:lnTo>
                    <a:pt x="142875" y="241173"/>
                  </a:lnTo>
                  <a:close/>
                </a:path>
                <a:path w="266700" h="422275">
                  <a:moveTo>
                    <a:pt x="200025" y="384048"/>
                  </a:moveTo>
                  <a:lnTo>
                    <a:pt x="190500" y="393573"/>
                  </a:lnTo>
                  <a:lnTo>
                    <a:pt x="200025" y="393573"/>
                  </a:lnTo>
                  <a:lnTo>
                    <a:pt x="200025" y="384048"/>
                  </a:lnTo>
                  <a:close/>
                </a:path>
                <a:path w="266700" h="422275">
                  <a:moveTo>
                    <a:pt x="231648" y="0"/>
                  </a:moveTo>
                  <a:lnTo>
                    <a:pt x="228600" y="0"/>
                  </a:lnTo>
                  <a:lnTo>
                    <a:pt x="228600" y="3048"/>
                  </a:lnTo>
                  <a:lnTo>
                    <a:pt x="231648" y="3048"/>
                  </a:lnTo>
                  <a:lnTo>
                    <a:pt x="231648" y="0"/>
                  </a:lnTo>
                  <a:close/>
                </a:path>
                <a:path w="266700" h="422275">
                  <a:moveTo>
                    <a:pt x="238125" y="231648"/>
                  </a:moveTo>
                  <a:lnTo>
                    <a:pt x="228600" y="241173"/>
                  </a:lnTo>
                  <a:lnTo>
                    <a:pt x="238125" y="241173"/>
                  </a:lnTo>
                  <a:lnTo>
                    <a:pt x="238125" y="231648"/>
                  </a:lnTo>
                  <a:close/>
                </a:path>
                <a:path w="266700" h="422275">
                  <a:moveTo>
                    <a:pt x="238125" y="9525"/>
                  </a:moveTo>
                  <a:lnTo>
                    <a:pt x="228600" y="9525"/>
                  </a:lnTo>
                  <a:lnTo>
                    <a:pt x="228600" y="12573"/>
                  </a:lnTo>
                  <a:lnTo>
                    <a:pt x="238125" y="12573"/>
                  </a:lnTo>
                  <a:lnTo>
                    <a:pt x="238125" y="9525"/>
                  </a:lnTo>
                  <a:close/>
                </a:path>
                <a:path w="266700" h="422275">
                  <a:moveTo>
                    <a:pt x="266700" y="231648"/>
                  </a:moveTo>
                  <a:lnTo>
                    <a:pt x="257175" y="231648"/>
                  </a:lnTo>
                  <a:lnTo>
                    <a:pt x="257175" y="241173"/>
                  </a:lnTo>
                  <a:lnTo>
                    <a:pt x="266700" y="231648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5875" y="7172325"/>
              <a:ext cx="219075" cy="7620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714625" y="5848350"/>
              <a:ext cx="85725" cy="19050"/>
            </a:xfrm>
            <a:custGeom>
              <a:avLst/>
              <a:gdLst/>
              <a:ahLst/>
              <a:cxnLst/>
              <a:rect l="l" t="t" r="r" b="b"/>
              <a:pathLst>
                <a:path w="85725" h="19050">
                  <a:moveTo>
                    <a:pt x="857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85725" y="19050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724150" y="5848349"/>
              <a:ext cx="66675" cy="19050"/>
            </a:xfrm>
            <a:custGeom>
              <a:avLst/>
              <a:gdLst/>
              <a:ahLst/>
              <a:cxnLst/>
              <a:rect l="l" t="t" r="r" b="b"/>
              <a:pathLst>
                <a:path w="66675" h="19050">
                  <a:moveTo>
                    <a:pt x="66675" y="0"/>
                  </a:moveTo>
                  <a:lnTo>
                    <a:pt x="57150" y="0"/>
                  </a:lnTo>
                  <a:lnTo>
                    <a:pt x="57150" y="9525"/>
                  </a:lnTo>
                  <a:lnTo>
                    <a:pt x="476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47625" y="19050"/>
                  </a:lnTo>
                  <a:lnTo>
                    <a:pt x="47625" y="9525"/>
                  </a:lnTo>
                  <a:lnTo>
                    <a:pt x="57150" y="19050"/>
                  </a:lnTo>
                  <a:lnTo>
                    <a:pt x="66675" y="1905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895600" y="5848349"/>
              <a:ext cx="85725" cy="9525"/>
            </a:xfrm>
            <a:custGeom>
              <a:avLst/>
              <a:gdLst/>
              <a:ahLst/>
              <a:cxnLst/>
              <a:rect l="l" t="t" r="r" b="b"/>
              <a:pathLst>
                <a:path w="85725" h="9525">
                  <a:moveTo>
                    <a:pt x="19050" y="9525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19050" y="9525"/>
                  </a:lnTo>
                  <a:close/>
                </a:path>
                <a:path w="85725" h="9525">
                  <a:moveTo>
                    <a:pt x="47625" y="0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0"/>
                  </a:lnTo>
                  <a:close/>
                </a:path>
                <a:path w="85725" h="9525">
                  <a:moveTo>
                    <a:pt x="85725" y="9525"/>
                  </a:moveTo>
                  <a:lnTo>
                    <a:pt x="76200" y="0"/>
                  </a:lnTo>
                  <a:lnTo>
                    <a:pt x="66675" y="0"/>
                  </a:lnTo>
                  <a:lnTo>
                    <a:pt x="57150" y="0"/>
                  </a:lnTo>
                  <a:lnTo>
                    <a:pt x="57150" y="9525"/>
                  </a:lnTo>
                  <a:lnTo>
                    <a:pt x="66675" y="9525"/>
                  </a:lnTo>
                  <a:lnTo>
                    <a:pt x="76200" y="9525"/>
                  </a:lnTo>
                  <a:lnTo>
                    <a:pt x="79248" y="9525"/>
                  </a:lnTo>
                  <a:lnTo>
                    <a:pt x="8572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886075" y="5838825"/>
              <a:ext cx="104775" cy="28575"/>
            </a:xfrm>
            <a:custGeom>
              <a:avLst/>
              <a:gdLst/>
              <a:ahLst/>
              <a:cxnLst/>
              <a:rect l="l" t="t" r="r" b="b"/>
              <a:pathLst>
                <a:path w="104775" h="28575">
                  <a:moveTo>
                    <a:pt x="57150" y="28575"/>
                  </a:moveTo>
                  <a:lnTo>
                    <a:pt x="85725" y="28575"/>
                  </a:lnTo>
                  <a:lnTo>
                    <a:pt x="57150" y="28575"/>
                  </a:lnTo>
                </a:path>
                <a:path w="104775" h="28575">
                  <a:moveTo>
                    <a:pt x="9525" y="19050"/>
                  </a:moveTo>
                  <a:lnTo>
                    <a:pt x="0" y="19050"/>
                  </a:lnTo>
                  <a:lnTo>
                    <a:pt x="9525" y="19050"/>
                  </a:lnTo>
                </a:path>
                <a:path w="104775" h="28575">
                  <a:moveTo>
                    <a:pt x="9525" y="19050"/>
                  </a:moveTo>
                  <a:lnTo>
                    <a:pt x="9525" y="19050"/>
                  </a:lnTo>
                </a:path>
                <a:path w="104775" h="28575">
                  <a:moveTo>
                    <a:pt x="47625" y="0"/>
                  </a:moveTo>
                  <a:lnTo>
                    <a:pt x="38100" y="9525"/>
                  </a:lnTo>
                  <a:lnTo>
                    <a:pt x="28575" y="9525"/>
                  </a:lnTo>
                  <a:lnTo>
                    <a:pt x="19050" y="9525"/>
                  </a:lnTo>
                </a:path>
                <a:path w="104775" h="28575">
                  <a:moveTo>
                    <a:pt x="19050" y="9525"/>
                  </a:moveTo>
                  <a:lnTo>
                    <a:pt x="19050" y="9525"/>
                  </a:lnTo>
                </a:path>
                <a:path w="104775" h="28575">
                  <a:moveTo>
                    <a:pt x="19050" y="9525"/>
                  </a:moveTo>
                  <a:lnTo>
                    <a:pt x="38100" y="9525"/>
                  </a:lnTo>
                  <a:lnTo>
                    <a:pt x="47625" y="0"/>
                  </a:lnTo>
                  <a:lnTo>
                    <a:pt x="85725" y="0"/>
                  </a:lnTo>
                  <a:lnTo>
                    <a:pt x="95250" y="9525"/>
                  </a:lnTo>
                  <a:lnTo>
                    <a:pt x="104775" y="9525"/>
                  </a:lnTo>
                  <a:lnTo>
                    <a:pt x="104775" y="19050"/>
                  </a:lnTo>
                  <a:lnTo>
                    <a:pt x="95250" y="19050"/>
                  </a:lnTo>
                  <a:lnTo>
                    <a:pt x="104775" y="19050"/>
                  </a:lnTo>
                  <a:lnTo>
                    <a:pt x="104775" y="9525"/>
                  </a:lnTo>
                  <a:lnTo>
                    <a:pt x="95250" y="0"/>
                  </a:lnTo>
                  <a:lnTo>
                    <a:pt x="476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62275" y="5810249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9525" y="9525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close/>
                </a:path>
                <a:path w="28575" h="19050">
                  <a:moveTo>
                    <a:pt x="12573" y="9525"/>
                  </a:moveTo>
                  <a:lnTo>
                    <a:pt x="9525" y="9525"/>
                  </a:lnTo>
                  <a:lnTo>
                    <a:pt x="9525" y="19050"/>
                  </a:lnTo>
                  <a:lnTo>
                    <a:pt x="12573" y="19050"/>
                  </a:lnTo>
                  <a:lnTo>
                    <a:pt x="12573" y="9525"/>
                  </a:lnTo>
                  <a:close/>
                </a:path>
                <a:path w="28575" h="19050">
                  <a:moveTo>
                    <a:pt x="28575" y="0"/>
                  </a:moveTo>
                  <a:lnTo>
                    <a:pt x="19050" y="0"/>
                  </a:lnTo>
                  <a:lnTo>
                    <a:pt x="1905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676525" y="5791200"/>
              <a:ext cx="495300" cy="523875"/>
            </a:xfrm>
            <a:custGeom>
              <a:avLst/>
              <a:gdLst/>
              <a:ahLst/>
              <a:cxnLst/>
              <a:rect l="l" t="t" r="r" b="b"/>
              <a:pathLst>
                <a:path w="495300" h="523875">
                  <a:moveTo>
                    <a:pt x="0" y="76200"/>
                  </a:moveTo>
                  <a:lnTo>
                    <a:pt x="9525" y="76200"/>
                  </a:lnTo>
                  <a:lnTo>
                    <a:pt x="9525" y="85725"/>
                  </a:lnTo>
                  <a:lnTo>
                    <a:pt x="19050" y="85725"/>
                  </a:lnTo>
                  <a:lnTo>
                    <a:pt x="19050" y="57150"/>
                  </a:lnTo>
                  <a:lnTo>
                    <a:pt x="9525" y="57150"/>
                  </a:lnTo>
                  <a:lnTo>
                    <a:pt x="9525" y="66675"/>
                  </a:lnTo>
                  <a:lnTo>
                    <a:pt x="0" y="66675"/>
                  </a:lnTo>
                  <a:lnTo>
                    <a:pt x="0" y="76200"/>
                  </a:lnTo>
                </a:path>
                <a:path w="495300" h="523875">
                  <a:moveTo>
                    <a:pt x="9525" y="76200"/>
                  </a:moveTo>
                  <a:lnTo>
                    <a:pt x="9525" y="76200"/>
                  </a:lnTo>
                </a:path>
                <a:path w="495300" h="523875">
                  <a:moveTo>
                    <a:pt x="4762" y="71437"/>
                  </a:moveTo>
                  <a:lnTo>
                    <a:pt x="14287" y="71437"/>
                  </a:lnTo>
                </a:path>
                <a:path w="495300" h="523875">
                  <a:moveTo>
                    <a:pt x="9525" y="66675"/>
                  </a:moveTo>
                  <a:lnTo>
                    <a:pt x="9525" y="66675"/>
                  </a:lnTo>
                </a:path>
                <a:path w="495300" h="523875">
                  <a:moveTo>
                    <a:pt x="9525" y="66675"/>
                  </a:moveTo>
                  <a:lnTo>
                    <a:pt x="9525" y="76200"/>
                  </a:lnTo>
                  <a:lnTo>
                    <a:pt x="19050" y="76200"/>
                  </a:lnTo>
                  <a:lnTo>
                    <a:pt x="19050" y="66675"/>
                  </a:lnTo>
                </a:path>
                <a:path w="495300" h="523875">
                  <a:moveTo>
                    <a:pt x="19050" y="76200"/>
                  </a:moveTo>
                  <a:lnTo>
                    <a:pt x="19050" y="76200"/>
                  </a:lnTo>
                </a:path>
                <a:path w="495300" h="523875">
                  <a:moveTo>
                    <a:pt x="19050" y="76200"/>
                  </a:moveTo>
                  <a:lnTo>
                    <a:pt x="9525" y="76200"/>
                  </a:lnTo>
                </a:path>
                <a:path w="495300" h="523875">
                  <a:moveTo>
                    <a:pt x="9525" y="76200"/>
                  </a:moveTo>
                  <a:lnTo>
                    <a:pt x="9525" y="76200"/>
                  </a:lnTo>
                </a:path>
                <a:path w="495300" h="523875">
                  <a:moveTo>
                    <a:pt x="9525" y="76200"/>
                  </a:moveTo>
                  <a:lnTo>
                    <a:pt x="9525" y="76200"/>
                  </a:lnTo>
                </a:path>
                <a:path w="495300" h="523875">
                  <a:moveTo>
                    <a:pt x="9525" y="476250"/>
                  </a:moveTo>
                  <a:lnTo>
                    <a:pt x="9525" y="495300"/>
                  </a:lnTo>
                  <a:lnTo>
                    <a:pt x="19050" y="495300"/>
                  </a:lnTo>
                  <a:lnTo>
                    <a:pt x="19050" y="466725"/>
                  </a:lnTo>
                  <a:lnTo>
                    <a:pt x="9525" y="466725"/>
                  </a:lnTo>
                  <a:lnTo>
                    <a:pt x="9525" y="476250"/>
                  </a:lnTo>
                </a:path>
                <a:path w="495300" h="523875">
                  <a:moveTo>
                    <a:pt x="9525" y="476250"/>
                  </a:moveTo>
                  <a:lnTo>
                    <a:pt x="19050" y="476250"/>
                  </a:lnTo>
                </a:path>
                <a:path w="495300" h="523875">
                  <a:moveTo>
                    <a:pt x="19050" y="476250"/>
                  </a:moveTo>
                  <a:lnTo>
                    <a:pt x="9525" y="476250"/>
                  </a:lnTo>
                  <a:lnTo>
                    <a:pt x="19050" y="476250"/>
                  </a:lnTo>
                </a:path>
                <a:path w="495300" h="523875">
                  <a:moveTo>
                    <a:pt x="14287" y="481012"/>
                  </a:moveTo>
                  <a:lnTo>
                    <a:pt x="23812" y="481012"/>
                  </a:lnTo>
                </a:path>
                <a:path w="495300" h="523875">
                  <a:moveTo>
                    <a:pt x="19050" y="485775"/>
                  </a:moveTo>
                  <a:lnTo>
                    <a:pt x="9525" y="485775"/>
                  </a:lnTo>
                </a:path>
                <a:path w="495300" h="523875">
                  <a:moveTo>
                    <a:pt x="9525" y="485775"/>
                  </a:moveTo>
                  <a:lnTo>
                    <a:pt x="9525" y="485775"/>
                  </a:lnTo>
                </a:path>
                <a:path w="495300" h="523875">
                  <a:moveTo>
                    <a:pt x="4762" y="481012"/>
                  </a:moveTo>
                  <a:lnTo>
                    <a:pt x="14287" y="481012"/>
                  </a:lnTo>
                </a:path>
                <a:path w="495300" h="523875">
                  <a:moveTo>
                    <a:pt x="9525" y="476250"/>
                  </a:moveTo>
                  <a:lnTo>
                    <a:pt x="9525" y="476250"/>
                  </a:lnTo>
                </a:path>
                <a:path w="495300" h="523875">
                  <a:moveTo>
                    <a:pt x="333375" y="66675"/>
                  </a:moveTo>
                  <a:lnTo>
                    <a:pt x="333375" y="76200"/>
                  </a:lnTo>
                  <a:lnTo>
                    <a:pt x="352425" y="76200"/>
                  </a:lnTo>
                  <a:lnTo>
                    <a:pt x="352425" y="57150"/>
                  </a:lnTo>
                  <a:lnTo>
                    <a:pt x="342900" y="47625"/>
                  </a:lnTo>
                  <a:lnTo>
                    <a:pt x="333375" y="57150"/>
                  </a:lnTo>
                  <a:lnTo>
                    <a:pt x="333375" y="66675"/>
                  </a:lnTo>
                </a:path>
                <a:path w="495300" h="523875">
                  <a:moveTo>
                    <a:pt x="338137" y="61912"/>
                  </a:moveTo>
                  <a:lnTo>
                    <a:pt x="347662" y="61912"/>
                  </a:lnTo>
                </a:path>
                <a:path w="495300" h="523875">
                  <a:moveTo>
                    <a:pt x="342900" y="57150"/>
                  </a:moveTo>
                  <a:lnTo>
                    <a:pt x="342900" y="57150"/>
                  </a:lnTo>
                </a:path>
                <a:path w="495300" h="523875">
                  <a:moveTo>
                    <a:pt x="342900" y="57150"/>
                  </a:moveTo>
                  <a:lnTo>
                    <a:pt x="342900" y="66675"/>
                  </a:lnTo>
                  <a:lnTo>
                    <a:pt x="352425" y="66675"/>
                  </a:lnTo>
                </a:path>
                <a:path w="495300" h="523875">
                  <a:moveTo>
                    <a:pt x="352425" y="66675"/>
                  </a:moveTo>
                  <a:lnTo>
                    <a:pt x="352425" y="66675"/>
                  </a:lnTo>
                </a:path>
                <a:path w="495300" h="523875">
                  <a:moveTo>
                    <a:pt x="352425" y="66675"/>
                  </a:moveTo>
                  <a:lnTo>
                    <a:pt x="342900" y="66675"/>
                  </a:lnTo>
                  <a:lnTo>
                    <a:pt x="342900" y="76200"/>
                  </a:lnTo>
                </a:path>
                <a:path w="495300" h="523875">
                  <a:moveTo>
                    <a:pt x="342900" y="76200"/>
                  </a:moveTo>
                  <a:lnTo>
                    <a:pt x="342900" y="76200"/>
                  </a:lnTo>
                </a:path>
                <a:path w="495300" h="523875">
                  <a:moveTo>
                    <a:pt x="342900" y="76200"/>
                  </a:moveTo>
                  <a:lnTo>
                    <a:pt x="342900" y="66675"/>
                  </a:lnTo>
                  <a:lnTo>
                    <a:pt x="333375" y="66675"/>
                  </a:lnTo>
                </a:path>
                <a:path w="495300" h="523875">
                  <a:moveTo>
                    <a:pt x="333375" y="66675"/>
                  </a:moveTo>
                  <a:lnTo>
                    <a:pt x="342900" y="66675"/>
                  </a:lnTo>
                </a:path>
                <a:path w="495300" h="523875">
                  <a:moveTo>
                    <a:pt x="476250" y="57150"/>
                  </a:moveTo>
                  <a:lnTo>
                    <a:pt x="476250" y="66675"/>
                  </a:lnTo>
                  <a:lnTo>
                    <a:pt x="485775" y="66675"/>
                  </a:lnTo>
                  <a:lnTo>
                    <a:pt x="485775" y="76200"/>
                  </a:lnTo>
                  <a:lnTo>
                    <a:pt x="495300" y="76200"/>
                  </a:lnTo>
                  <a:lnTo>
                    <a:pt x="495300" y="47625"/>
                  </a:lnTo>
                  <a:lnTo>
                    <a:pt x="485775" y="47625"/>
                  </a:lnTo>
                  <a:lnTo>
                    <a:pt x="485775" y="57150"/>
                  </a:lnTo>
                  <a:lnTo>
                    <a:pt x="476250" y="57150"/>
                  </a:lnTo>
                </a:path>
                <a:path w="495300" h="523875">
                  <a:moveTo>
                    <a:pt x="481012" y="61912"/>
                  </a:moveTo>
                  <a:lnTo>
                    <a:pt x="490537" y="61912"/>
                  </a:lnTo>
                </a:path>
                <a:path w="495300" h="523875">
                  <a:moveTo>
                    <a:pt x="485775" y="57150"/>
                  </a:moveTo>
                  <a:lnTo>
                    <a:pt x="495300" y="57150"/>
                  </a:lnTo>
                </a:path>
                <a:path w="495300" h="523875">
                  <a:moveTo>
                    <a:pt x="495300" y="57150"/>
                  </a:moveTo>
                  <a:lnTo>
                    <a:pt x="485775" y="57150"/>
                  </a:lnTo>
                  <a:lnTo>
                    <a:pt x="485775" y="66675"/>
                  </a:lnTo>
                  <a:lnTo>
                    <a:pt x="495300" y="66675"/>
                  </a:lnTo>
                  <a:lnTo>
                    <a:pt x="495300" y="57150"/>
                  </a:lnTo>
                </a:path>
                <a:path w="495300" h="523875">
                  <a:moveTo>
                    <a:pt x="495300" y="66675"/>
                  </a:moveTo>
                  <a:lnTo>
                    <a:pt x="495300" y="66675"/>
                  </a:lnTo>
                </a:path>
                <a:path w="495300" h="523875">
                  <a:moveTo>
                    <a:pt x="495300" y="66675"/>
                  </a:moveTo>
                  <a:lnTo>
                    <a:pt x="485775" y="66675"/>
                  </a:lnTo>
                </a:path>
                <a:path w="495300" h="523875">
                  <a:moveTo>
                    <a:pt x="481012" y="71437"/>
                  </a:moveTo>
                  <a:lnTo>
                    <a:pt x="490537" y="71437"/>
                  </a:lnTo>
                </a:path>
                <a:path w="495300" h="523875">
                  <a:moveTo>
                    <a:pt x="481012" y="71437"/>
                  </a:moveTo>
                  <a:lnTo>
                    <a:pt x="490537" y="71437"/>
                  </a:lnTo>
                </a:path>
                <a:path w="495300" h="523875">
                  <a:moveTo>
                    <a:pt x="485775" y="66675"/>
                  </a:moveTo>
                  <a:lnTo>
                    <a:pt x="485775" y="66675"/>
                  </a:lnTo>
                </a:path>
                <a:path w="495300" h="523875">
                  <a:moveTo>
                    <a:pt x="476250" y="476250"/>
                  </a:moveTo>
                  <a:lnTo>
                    <a:pt x="476250" y="485775"/>
                  </a:lnTo>
                  <a:lnTo>
                    <a:pt x="485775" y="485775"/>
                  </a:lnTo>
                  <a:lnTo>
                    <a:pt x="485775" y="476250"/>
                  </a:lnTo>
                  <a:lnTo>
                    <a:pt x="495300" y="476250"/>
                  </a:lnTo>
                  <a:lnTo>
                    <a:pt x="495300" y="466725"/>
                  </a:lnTo>
                  <a:lnTo>
                    <a:pt x="485775" y="466725"/>
                  </a:lnTo>
                  <a:lnTo>
                    <a:pt x="485775" y="457200"/>
                  </a:lnTo>
                  <a:lnTo>
                    <a:pt x="476250" y="466725"/>
                  </a:lnTo>
                  <a:lnTo>
                    <a:pt x="476250" y="476250"/>
                  </a:lnTo>
                </a:path>
                <a:path w="495300" h="523875">
                  <a:moveTo>
                    <a:pt x="476250" y="476250"/>
                  </a:moveTo>
                  <a:lnTo>
                    <a:pt x="476250" y="466725"/>
                  </a:lnTo>
                  <a:lnTo>
                    <a:pt x="485775" y="466725"/>
                  </a:lnTo>
                </a:path>
                <a:path w="495300" h="523875">
                  <a:moveTo>
                    <a:pt x="485775" y="466725"/>
                  </a:moveTo>
                  <a:lnTo>
                    <a:pt x="485775" y="466725"/>
                  </a:lnTo>
                </a:path>
                <a:path w="495300" h="523875">
                  <a:moveTo>
                    <a:pt x="481012" y="471487"/>
                  </a:moveTo>
                  <a:lnTo>
                    <a:pt x="490537" y="471487"/>
                  </a:lnTo>
                </a:path>
                <a:path w="495300" h="523875">
                  <a:moveTo>
                    <a:pt x="485775" y="476250"/>
                  </a:moveTo>
                  <a:lnTo>
                    <a:pt x="485775" y="476250"/>
                  </a:lnTo>
                </a:path>
                <a:path w="495300" h="523875">
                  <a:moveTo>
                    <a:pt x="481012" y="481012"/>
                  </a:moveTo>
                  <a:lnTo>
                    <a:pt x="490537" y="481012"/>
                  </a:lnTo>
                </a:path>
                <a:path w="495300" h="523875">
                  <a:moveTo>
                    <a:pt x="485775" y="485775"/>
                  </a:moveTo>
                  <a:lnTo>
                    <a:pt x="476250" y="476250"/>
                  </a:lnTo>
                </a:path>
                <a:path w="495300" h="523875">
                  <a:moveTo>
                    <a:pt x="476250" y="476250"/>
                  </a:moveTo>
                  <a:lnTo>
                    <a:pt x="476250" y="476250"/>
                  </a:lnTo>
                </a:path>
                <a:path w="495300" h="523875">
                  <a:moveTo>
                    <a:pt x="333375" y="504825"/>
                  </a:moveTo>
                  <a:lnTo>
                    <a:pt x="333375" y="523875"/>
                  </a:lnTo>
                  <a:lnTo>
                    <a:pt x="342900" y="523875"/>
                  </a:lnTo>
                  <a:lnTo>
                    <a:pt x="352425" y="514350"/>
                  </a:lnTo>
                  <a:lnTo>
                    <a:pt x="352425" y="504825"/>
                  </a:lnTo>
                  <a:lnTo>
                    <a:pt x="342900" y="504825"/>
                  </a:lnTo>
                  <a:lnTo>
                    <a:pt x="342900" y="495300"/>
                  </a:lnTo>
                  <a:lnTo>
                    <a:pt x="333375" y="495300"/>
                  </a:lnTo>
                  <a:lnTo>
                    <a:pt x="333375" y="504825"/>
                  </a:lnTo>
                </a:path>
                <a:path w="495300" h="523875">
                  <a:moveTo>
                    <a:pt x="333375" y="514350"/>
                  </a:moveTo>
                  <a:lnTo>
                    <a:pt x="333375" y="514350"/>
                  </a:lnTo>
                </a:path>
                <a:path w="495300" h="523875">
                  <a:moveTo>
                    <a:pt x="333375" y="514350"/>
                  </a:moveTo>
                  <a:lnTo>
                    <a:pt x="333375" y="504825"/>
                  </a:lnTo>
                  <a:lnTo>
                    <a:pt x="342900" y="504825"/>
                  </a:lnTo>
                </a:path>
                <a:path w="495300" h="523875">
                  <a:moveTo>
                    <a:pt x="342900" y="504825"/>
                  </a:moveTo>
                  <a:lnTo>
                    <a:pt x="342900" y="504825"/>
                  </a:lnTo>
                </a:path>
                <a:path w="495300" h="523875">
                  <a:moveTo>
                    <a:pt x="338137" y="509587"/>
                  </a:moveTo>
                  <a:lnTo>
                    <a:pt x="347662" y="509587"/>
                  </a:lnTo>
                </a:path>
                <a:path w="495300" h="523875">
                  <a:moveTo>
                    <a:pt x="338137" y="509587"/>
                  </a:moveTo>
                  <a:lnTo>
                    <a:pt x="347662" y="509587"/>
                  </a:lnTo>
                </a:path>
                <a:path w="495300" h="523875">
                  <a:moveTo>
                    <a:pt x="338137" y="519112"/>
                  </a:moveTo>
                  <a:lnTo>
                    <a:pt x="347662" y="519112"/>
                  </a:lnTo>
                </a:path>
                <a:path w="495300" h="523875">
                  <a:moveTo>
                    <a:pt x="342900" y="523875"/>
                  </a:moveTo>
                  <a:lnTo>
                    <a:pt x="333375" y="514350"/>
                  </a:lnTo>
                </a:path>
                <a:path w="495300" h="523875">
                  <a:moveTo>
                    <a:pt x="333375" y="514350"/>
                  </a:moveTo>
                  <a:lnTo>
                    <a:pt x="333375" y="514350"/>
                  </a:lnTo>
                </a:path>
                <a:path w="495300" h="523875">
                  <a:moveTo>
                    <a:pt x="38100" y="152400"/>
                  </a:moveTo>
                  <a:lnTo>
                    <a:pt x="38100" y="161925"/>
                  </a:lnTo>
                  <a:lnTo>
                    <a:pt x="47625" y="161925"/>
                  </a:lnTo>
                  <a:lnTo>
                    <a:pt x="47625" y="142875"/>
                  </a:lnTo>
                  <a:lnTo>
                    <a:pt x="38100" y="152400"/>
                  </a:lnTo>
                </a:path>
                <a:path w="495300" h="523875">
                  <a:moveTo>
                    <a:pt x="38100" y="219075"/>
                  </a:moveTo>
                  <a:lnTo>
                    <a:pt x="47625" y="219075"/>
                  </a:lnTo>
                  <a:lnTo>
                    <a:pt x="47625" y="209550"/>
                  </a:lnTo>
                  <a:lnTo>
                    <a:pt x="38100" y="209550"/>
                  </a:lnTo>
                  <a:lnTo>
                    <a:pt x="38100" y="219075"/>
                  </a:lnTo>
                </a:path>
                <a:path w="495300" h="523875">
                  <a:moveTo>
                    <a:pt x="38100" y="276225"/>
                  </a:moveTo>
                  <a:lnTo>
                    <a:pt x="38100" y="285750"/>
                  </a:lnTo>
                  <a:lnTo>
                    <a:pt x="47625" y="285750"/>
                  </a:lnTo>
                  <a:lnTo>
                    <a:pt x="47625" y="266700"/>
                  </a:lnTo>
                  <a:lnTo>
                    <a:pt x="38100" y="266700"/>
                  </a:lnTo>
                  <a:lnTo>
                    <a:pt x="38100" y="276225"/>
                  </a:lnTo>
                </a:path>
                <a:path w="495300" h="523875">
                  <a:moveTo>
                    <a:pt x="0" y="180975"/>
                  </a:moveTo>
                  <a:lnTo>
                    <a:pt x="28575" y="180975"/>
                  </a:lnTo>
                </a:path>
                <a:path w="495300" h="523875">
                  <a:moveTo>
                    <a:pt x="0" y="238125"/>
                  </a:moveTo>
                  <a:lnTo>
                    <a:pt x="28575" y="238125"/>
                  </a:lnTo>
                </a:path>
                <a:path w="495300" h="523875">
                  <a:moveTo>
                    <a:pt x="0" y="285750"/>
                  </a:moveTo>
                  <a:lnTo>
                    <a:pt x="28575" y="285750"/>
                  </a:lnTo>
                </a:path>
                <a:path w="495300" h="523875">
                  <a:moveTo>
                    <a:pt x="247650" y="409575"/>
                  </a:moveTo>
                  <a:lnTo>
                    <a:pt x="276225" y="409575"/>
                  </a:lnTo>
                </a:path>
                <a:path w="495300" h="523875">
                  <a:moveTo>
                    <a:pt x="152400" y="400050"/>
                  </a:moveTo>
                  <a:lnTo>
                    <a:pt x="180975" y="409575"/>
                  </a:lnTo>
                </a:path>
                <a:path w="495300" h="523875">
                  <a:moveTo>
                    <a:pt x="152400" y="400050"/>
                  </a:moveTo>
                  <a:lnTo>
                    <a:pt x="152400" y="400050"/>
                  </a:lnTo>
                </a:path>
                <a:path w="495300" h="523875">
                  <a:moveTo>
                    <a:pt x="76200" y="400050"/>
                  </a:moveTo>
                  <a:lnTo>
                    <a:pt x="95250" y="400050"/>
                  </a:lnTo>
                </a:path>
                <a:path w="495300" h="523875">
                  <a:moveTo>
                    <a:pt x="247650" y="400050"/>
                  </a:moveTo>
                  <a:lnTo>
                    <a:pt x="276225" y="400050"/>
                  </a:lnTo>
                </a:path>
                <a:path w="495300" h="523875">
                  <a:moveTo>
                    <a:pt x="152400" y="400050"/>
                  </a:moveTo>
                  <a:lnTo>
                    <a:pt x="190500" y="400050"/>
                  </a:lnTo>
                </a:path>
                <a:path w="495300" h="523875">
                  <a:moveTo>
                    <a:pt x="152400" y="400050"/>
                  </a:moveTo>
                  <a:lnTo>
                    <a:pt x="152400" y="400050"/>
                  </a:lnTo>
                </a:path>
                <a:path w="495300" h="523875">
                  <a:moveTo>
                    <a:pt x="76200" y="390525"/>
                  </a:moveTo>
                  <a:lnTo>
                    <a:pt x="95250" y="390525"/>
                  </a:lnTo>
                </a:path>
                <a:path w="495300" h="523875">
                  <a:moveTo>
                    <a:pt x="200025" y="476250"/>
                  </a:moveTo>
                  <a:lnTo>
                    <a:pt x="228600" y="476250"/>
                  </a:lnTo>
                </a:path>
                <a:path w="495300" h="523875">
                  <a:moveTo>
                    <a:pt x="114300" y="466725"/>
                  </a:moveTo>
                  <a:lnTo>
                    <a:pt x="142875" y="466725"/>
                  </a:lnTo>
                </a:path>
                <a:path w="495300" h="523875">
                  <a:moveTo>
                    <a:pt x="190500" y="466725"/>
                  </a:moveTo>
                  <a:lnTo>
                    <a:pt x="228600" y="466725"/>
                  </a:lnTo>
                </a:path>
                <a:path w="495300" h="523875">
                  <a:moveTo>
                    <a:pt x="114300" y="457200"/>
                  </a:moveTo>
                  <a:lnTo>
                    <a:pt x="142875" y="466725"/>
                  </a:lnTo>
                </a:path>
                <a:path w="495300" h="523875">
                  <a:moveTo>
                    <a:pt x="200025" y="504825"/>
                  </a:moveTo>
                  <a:lnTo>
                    <a:pt x="228600" y="504825"/>
                  </a:lnTo>
                </a:path>
                <a:path w="495300" h="523875">
                  <a:moveTo>
                    <a:pt x="114300" y="495300"/>
                  </a:moveTo>
                  <a:lnTo>
                    <a:pt x="142875" y="495300"/>
                  </a:lnTo>
                </a:path>
                <a:path w="495300" h="523875">
                  <a:moveTo>
                    <a:pt x="200025" y="495300"/>
                  </a:moveTo>
                  <a:lnTo>
                    <a:pt x="228600" y="495300"/>
                  </a:lnTo>
                </a:path>
                <a:path w="495300" h="523875">
                  <a:moveTo>
                    <a:pt x="114300" y="485775"/>
                  </a:moveTo>
                  <a:lnTo>
                    <a:pt x="142875" y="485775"/>
                  </a:lnTo>
                </a:path>
                <a:path w="495300" h="523875">
                  <a:moveTo>
                    <a:pt x="19050" y="19050"/>
                  </a:moveTo>
                  <a:lnTo>
                    <a:pt x="3333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05137" y="5786437"/>
              <a:ext cx="66675" cy="7620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2647950" y="5791200"/>
              <a:ext cx="457200" cy="571500"/>
            </a:xfrm>
            <a:custGeom>
              <a:avLst/>
              <a:gdLst/>
              <a:ahLst/>
              <a:cxnLst/>
              <a:rect l="l" t="t" r="r" b="b"/>
              <a:pathLst>
                <a:path w="457200" h="571500">
                  <a:moveTo>
                    <a:pt x="419100" y="66675"/>
                  </a:moveTo>
                  <a:lnTo>
                    <a:pt x="419100" y="514350"/>
                  </a:lnTo>
                </a:path>
                <a:path w="457200" h="571500">
                  <a:moveTo>
                    <a:pt x="419100" y="504825"/>
                  </a:moveTo>
                  <a:lnTo>
                    <a:pt x="419100" y="542925"/>
                  </a:lnTo>
                  <a:lnTo>
                    <a:pt x="409575" y="542925"/>
                  </a:lnTo>
                  <a:lnTo>
                    <a:pt x="409575" y="552450"/>
                  </a:lnTo>
                  <a:lnTo>
                    <a:pt x="390525" y="571500"/>
                  </a:lnTo>
                  <a:lnTo>
                    <a:pt x="361950" y="571500"/>
                  </a:lnTo>
                </a:path>
                <a:path w="457200" h="571500">
                  <a:moveTo>
                    <a:pt x="361950" y="571500"/>
                  </a:moveTo>
                  <a:lnTo>
                    <a:pt x="47625" y="533400"/>
                  </a:lnTo>
                </a:path>
                <a:path w="457200" h="571500">
                  <a:moveTo>
                    <a:pt x="47625" y="533400"/>
                  </a:moveTo>
                  <a:lnTo>
                    <a:pt x="28575" y="533400"/>
                  </a:lnTo>
                  <a:lnTo>
                    <a:pt x="19050" y="523875"/>
                  </a:lnTo>
                  <a:lnTo>
                    <a:pt x="9525" y="523875"/>
                  </a:lnTo>
                  <a:lnTo>
                    <a:pt x="9525" y="504825"/>
                  </a:lnTo>
                  <a:lnTo>
                    <a:pt x="0" y="495300"/>
                  </a:lnTo>
                  <a:lnTo>
                    <a:pt x="0" y="466725"/>
                  </a:lnTo>
                </a:path>
                <a:path w="457200" h="571500">
                  <a:moveTo>
                    <a:pt x="0" y="466725"/>
                  </a:moveTo>
                  <a:lnTo>
                    <a:pt x="0" y="76200"/>
                  </a:lnTo>
                </a:path>
                <a:path w="457200" h="571500">
                  <a:moveTo>
                    <a:pt x="0" y="76200"/>
                  </a:moveTo>
                  <a:lnTo>
                    <a:pt x="0" y="47625"/>
                  </a:lnTo>
                  <a:lnTo>
                    <a:pt x="9525" y="47625"/>
                  </a:lnTo>
                  <a:lnTo>
                    <a:pt x="9525" y="38100"/>
                  </a:lnTo>
                  <a:lnTo>
                    <a:pt x="19050" y="28575"/>
                  </a:lnTo>
                  <a:lnTo>
                    <a:pt x="19050" y="19050"/>
                  </a:lnTo>
                  <a:lnTo>
                    <a:pt x="47625" y="19050"/>
                  </a:lnTo>
                </a:path>
                <a:path w="457200" h="571500">
                  <a:moveTo>
                    <a:pt x="371475" y="0"/>
                  </a:moveTo>
                  <a:lnTo>
                    <a:pt x="409575" y="0"/>
                  </a:lnTo>
                </a:path>
                <a:path w="457200" h="571500">
                  <a:moveTo>
                    <a:pt x="409575" y="0"/>
                  </a:moveTo>
                  <a:lnTo>
                    <a:pt x="419100" y="0"/>
                  </a:lnTo>
                  <a:lnTo>
                    <a:pt x="419100" y="9525"/>
                  </a:lnTo>
                  <a:lnTo>
                    <a:pt x="438150" y="9525"/>
                  </a:lnTo>
                  <a:lnTo>
                    <a:pt x="438150" y="19050"/>
                  </a:lnTo>
                  <a:lnTo>
                    <a:pt x="447675" y="28575"/>
                  </a:lnTo>
                  <a:lnTo>
                    <a:pt x="447675" y="38100"/>
                  </a:lnTo>
                  <a:lnTo>
                    <a:pt x="457200" y="47625"/>
                  </a:lnTo>
                  <a:lnTo>
                    <a:pt x="457200" y="66675"/>
                  </a:lnTo>
                </a:path>
                <a:path w="457200" h="571500">
                  <a:moveTo>
                    <a:pt x="457200" y="66675"/>
                  </a:moveTo>
                  <a:lnTo>
                    <a:pt x="457200" y="4953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3712" y="6281737"/>
              <a:ext cx="76200" cy="8572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2676525" y="5924550"/>
              <a:ext cx="371475" cy="180975"/>
            </a:xfrm>
            <a:custGeom>
              <a:avLst/>
              <a:gdLst/>
              <a:ahLst/>
              <a:cxnLst/>
              <a:rect l="l" t="t" r="r" b="b"/>
              <a:pathLst>
                <a:path w="371475" h="180975">
                  <a:moveTo>
                    <a:pt x="371475" y="0"/>
                  </a:moveTo>
                  <a:lnTo>
                    <a:pt x="0" y="0"/>
                  </a:lnTo>
                  <a:lnTo>
                    <a:pt x="0" y="171450"/>
                  </a:lnTo>
                  <a:lnTo>
                    <a:pt x="371475" y="180975"/>
                  </a:lnTo>
                  <a:lnTo>
                    <a:pt x="371475" y="0"/>
                  </a:lnTo>
                  <a:close/>
                </a:path>
                <a:path w="371475" h="180975">
                  <a:moveTo>
                    <a:pt x="0" y="57150"/>
                  </a:moveTo>
                  <a:lnTo>
                    <a:pt x="371475" y="57150"/>
                  </a:lnTo>
                </a:path>
                <a:path w="371475" h="180975">
                  <a:moveTo>
                    <a:pt x="0" y="114300"/>
                  </a:moveTo>
                  <a:lnTo>
                    <a:pt x="371475" y="123825"/>
                  </a:lnTo>
                </a:path>
                <a:path w="371475" h="180975">
                  <a:moveTo>
                    <a:pt x="209550" y="0"/>
                  </a:moveTo>
                  <a:lnTo>
                    <a:pt x="209550" y="114300"/>
                  </a:lnTo>
                </a:path>
                <a:path w="371475" h="180975">
                  <a:moveTo>
                    <a:pt x="238125" y="123825"/>
                  </a:moveTo>
                  <a:lnTo>
                    <a:pt x="238125" y="180975"/>
                  </a:lnTo>
                </a:path>
                <a:path w="371475" h="180975">
                  <a:moveTo>
                    <a:pt x="0" y="28575"/>
                  </a:moveTo>
                  <a:lnTo>
                    <a:pt x="28575" y="28575"/>
                  </a:lnTo>
                </a:path>
                <a:path w="371475" h="180975">
                  <a:moveTo>
                    <a:pt x="28575" y="28575"/>
                  </a:moveTo>
                  <a:lnTo>
                    <a:pt x="38100" y="381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714625" y="59626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676525" y="6010275"/>
              <a:ext cx="38100" cy="9525"/>
            </a:xfrm>
            <a:custGeom>
              <a:avLst/>
              <a:gdLst/>
              <a:ahLst/>
              <a:cxnLst/>
              <a:rect l="l" t="t" r="r" b="b"/>
              <a:pathLst>
                <a:path w="38100" h="9525">
                  <a:moveTo>
                    <a:pt x="0" y="0"/>
                  </a:moveTo>
                  <a:lnTo>
                    <a:pt x="28575" y="0"/>
                  </a:lnTo>
                </a:path>
                <a:path w="38100" h="9525">
                  <a:moveTo>
                    <a:pt x="28575" y="0"/>
                  </a:moveTo>
                  <a:lnTo>
                    <a:pt x="38100" y="0"/>
                  </a:lnTo>
                  <a:lnTo>
                    <a:pt x="3810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709862" y="60198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676525" y="6067425"/>
              <a:ext cx="38100" cy="9525"/>
            </a:xfrm>
            <a:custGeom>
              <a:avLst/>
              <a:gdLst/>
              <a:ahLst/>
              <a:cxnLst/>
              <a:rect l="l" t="t" r="r" b="b"/>
              <a:pathLst>
                <a:path w="38100" h="9525">
                  <a:moveTo>
                    <a:pt x="0" y="0"/>
                  </a:moveTo>
                  <a:lnTo>
                    <a:pt x="28575" y="0"/>
                  </a:lnTo>
                </a:path>
                <a:path w="38100" h="9525">
                  <a:moveTo>
                    <a:pt x="28575" y="0"/>
                  </a:moveTo>
                  <a:lnTo>
                    <a:pt x="38100" y="0"/>
                  </a:lnTo>
                  <a:lnTo>
                    <a:pt x="38100" y="95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714625" y="60769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095625" y="5819775"/>
              <a:ext cx="123825" cy="476250"/>
            </a:xfrm>
            <a:custGeom>
              <a:avLst/>
              <a:gdLst/>
              <a:ahLst/>
              <a:cxnLst/>
              <a:rect l="l" t="t" r="r" b="b"/>
              <a:pathLst>
                <a:path w="123825" h="476250">
                  <a:moveTo>
                    <a:pt x="0" y="0"/>
                  </a:moveTo>
                  <a:lnTo>
                    <a:pt x="76200" y="0"/>
                  </a:lnTo>
                </a:path>
                <a:path w="123825" h="476250">
                  <a:moveTo>
                    <a:pt x="76200" y="0"/>
                  </a:moveTo>
                  <a:lnTo>
                    <a:pt x="95250" y="0"/>
                  </a:lnTo>
                  <a:lnTo>
                    <a:pt x="95250" y="19050"/>
                  </a:lnTo>
                  <a:lnTo>
                    <a:pt x="104775" y="19050"/>
                  </a:lnTo>
                  <a:lnTo>
                    <a:pt x="104775" y="28575"/>
                  </a:lnTo>
                </a:path>
                <a:path w="123825" h="476250">
                  <a:moveTo>
                    <a:pt x="104775" y="28575"/>
                  </a:moveTo>
                  <a:lnTo>
                    <a:pt x="95250" y="447675"/>
                  </a:lnTo>
                </a:path>
                <a:path w="123825" h="476250">
                  <a:moveTo>
                    <a:pt x="95250" y="447675"/>
                  </a:moveTo>
                  <a:lnTo>
                    <a:pt x="95250" y="466725"/>
                  </a:lnTo>
                  <a:lnTo>
                    <a:pt x="85725" y="476250"/>
                  </a:lnTo>
                  <a:lnTo>
                    <a:pt x="66675" y="476250"/>
                  </a:lnTo>
                </a:path>
                <a:path w="123825" h="476250">
                  <a:moveTo>
                    <a:pt x="66675" y="476250"/>
                  </a:moveTo>
                  <a:lnTo>
                    <a:pt x="9525" y="476250"/>
                  </a:lnTo>
                </a:path>
                <a:path w="123825" h="476250">
                  <a:moveTo>
                    <a:pt x="85725" y="476250"/>
                  </a:moveTo>
                  <a:lnTo>
                    <a:pt x="114300" y="457200"/>
                  </a:lnTo>
                </a:path>
                <a:path w="123825" h="476250">
                  <a:moveTo>
                    <a:pt x="114300" y="457200"/>
                  </a:moveTo>
                  <a:lnTo>
                    <a:pt x="114300" y="447675"/>
                  </a:lnTo>
                  <a:lnTo>
                    <a:pt x="123825" y="438150"/>
                  </a:lnTo>
                  <a:lnTo>
                    <a:pt x="123825" y="428625"/>
                  </a:lnTo>
                </a:path>
                <a:path w="123825" h="476250">
                  <a:moveTo>
                    <a:pt x="123825" y="428625"/>
                  </a:moveTo>
                  <a:lnTo>
                    <a:pt x="123825" y="38100"/>
                  </a:lnTo>
                </a:path>
                <a:path w="123825" h="476250">
                  <a:moveTo>
                    <a:pt x="123825" y="38100"/>
                  </a:moveTo>
                  <a:lnTo>
                    <a:pt x="123825" y="19050"/>
                  </a:lnTo>
                  <a:lnTo>
                    <a:pt x="114300" y="19050"/>
                  </a:lnTo>
                </a:path>
                <a:path w="123825" h="476250">
                  <a:moveTo>
                    <a:pt x="114300" y="19050"/>
                  </a:moveTo>
                  <a:lnTo>
                    <a:pt x="95250" y="0"/>
                  </a:lnTo>
                </a:path>
                <a:path w="123825" h="476250">
                  <a:moveTo>
                    <a:pt x="0" y="19050"/>
                  </a:moveTo>
                  <a:lnTo>
                    <a:pt x="76200" y="9525"/>
                  </a:lnTo>
                </a:path>
                <a:path w="123825" h="476250">
                  <a:moveTo>
                    <a:pt x="76200" y="9525"/>
                  </a:moveTo>
                  <a:lnTo>
                    <a:pt x="85725" y="9525"/>
                  </a:lnTo>
                  <a:lnTo>
                    <a:pt x="85725" y="28575"/>
                  </a:lnTo>
                </a:path>
                <a:path w="123825" h="476250">
                  <a:moveTo>
                    <a:pt x="85725" y="28575"/>
                  </a:moveTo>
                  <a:lnTo>
                    <a:pt x="85725" y="4476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00387" y="5891212"/>
              <a:ext cx="123825" cy="400050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3105150" y="5905500"/>
              <a:ext cx="57150" cy="304800"/>
            </a:xfrm>
            <a:custGeom>
              <a:avLst/>
              <a:gdLst/>
              <a:ahLst/>
              <a:cxnLst/>
              <a:rect l="l" t="t" r="r" b="b"/>
              <a:pathLst>
                <a:path w="57150" h="304800">
                  <a:moveTo>
                    <a:pt x="0" y="0"/>
                  </a:moveTo>
                  <a:lnTo>
                    <a:pt x="0" y="9525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28575" y="38100"/>
                  </a:lnTo>
                  <a:lnTo>
                    <a:pt x="28575" y="47625"/>
                  </a:lnTo>
                  <a:lnTo>
                    <a:pt x="38100" y="57150"/>
                  </a:lnTo>
                  <a:lnTo>
                    <a:pt x="38100" y="66675"/>
                  </a:lnTo>
                  <a:lnTo>
                    <a:pt x="47625" y="76200"/>
                  </a:lnTo>
                  <a:lnTo>
                    <a:pt x="47625" y="95250"/>
                  </a:lnTo>
                  <a:lnTo>
                    <a:pt x="57150" y="104775"/>
                  </a:lnTo>
                  <a:lnTo>
                    <a:pt x="57150" y="190500"/>
                  </a:lnTo>
                  <a:lnTo>
                    <a:pt x="47625" y="200025"/>
                  </a:lnTo>
                  <a:lnTo>
                    <a:pt x="47625" y="219075"/>
                  </a:lnTo>
                  <a:lnTo>
                    <a:pt x="38100" y="228600"/>
                  </a:lnTo>
                  <a:lnTo>
                    <a:pt x="38100" y="238125"/>
                  </a:lnTo>
                  <a:lnTo>
                    <a:pt x="28575" y="247650"/>
                  </a:lnTo>
                  <a:lnTo>
                    <a:pt x="28575" y="257175"/>
                  </a:lnTo>
                  <a:lnTo>
                    <a:pt x="19050" y="266700"/>
                  </a:lnTo>
                  <a:lnTo>
                    <a:pt x="19050" y="276225"/>
                  </a:lnTo>
                  <a:lnTo>
                    <a:pt x="0" y="295275"/>
                  </a:lnTo>
                  <a:lnTo>
                    <a:pt x="0" y="304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00387" y="5919787"/>
              <a:ext cx="66675" cy="238125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24162" y="6343650"/>
              <a:ext cx="200025" cy="71437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2714625" y="612457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714625" y="6124575"/>
              <a:ext cx="266700" cy="19050"/>
            </a:xfrm>
            <a:custGeom>
              <a:avLst/>
              <a:gdLst/>
              <a:ahLst/>
              <a:cxnLst/>
              <a:rect l="l" t="t" r="r" b="b"/>
              <a:pathLst>
                <a:path w="266700" h="19050">
                  <a:moveTo>
                    <a:pt x="-4762" y="9525"/>
                  </a:moveTo>
                  <a:lnTo>
                    <a:pt x="271462" y="9525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714625" y="6143625"/>
              <a:ext cx="276225" cy="200025"/>
            </a:xfrm>
            <a:custGeom>
              <a:avLst/>
              <a:gdLst/>
              <a:ahLst/>
              <a:cxnLst/>
              <a:rect l="l" t="t" r="r" b="b"/>
              <a:pathLst>
                <a:path w="276225" h="200025">
                  <a:moveTo>
                    <a:pt x="266700" y="0"/>
                  </a:moveTo>
                  <a:lnTo>
                    <a:pt x="276225" y="0"/>
                  </a:lnTo>
                </a:path>
                <a:path w="276225" h="200025">
                  <a:moveTo>
                    <a:pt x="276225" y="0"/>
                  </a:moveTo>
                  <a:lnTo>
                    <a:pt x="276225" y="200025"/>
                  </a:lnTo>
                </a:path>
                <a:path w="276225" h="200025">
                  <a:moveTo>
                    <a:pt x="276225" y="200025"/>
                  </a:moveTo>
                  <a:lnTo>
                    <a:pt x="266700" y="200025"/>
                  </a:lnTo>
                </a:path>
                <a:path w="276225" h="200025">
                  <a:moveTo>
                    <a:pt x="266700" y="200025"/>
                  </a:moveTo>
                  <a:lnTo>
                    <a:pt x="0" y="1714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09862" y="6134100"/>
              <a:ext cx="257175" cy="180975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2781300" y="5934074"/>
              <a:ext cx="238125" cy="161925"/>
            </a:xfrm>
            <a:custGeom>
              <a:avLst/>
              <a:gdLst/>
              <a:ahLst/>
              <a:cxnLst/>
              <a:rect l="l" t="t" r="r" b="b"/>
              <a:pathLst>
                <a:path w="238125" h="161925">
                  <a:moveTo>
                    <a:pt x="19050" y="152400"/>
                  </a:moveTo>
                  <a:lnTo>
                    <a:pt x="9525" y="152400"/>
                  </a:lnTo>
                  <a:lnTo>
                    <a:pt x="0" y="152400"/>
                  </a:lnTo>
                  <a:lnTo>
                    <a:pt x="0" y="161925"/>
                  </a:lnTo>
                  <a:lnTo>
                    <a:pt x="9525" y="161925"/>
                  </a:lnTo>
                  <a:lnTo>
                    <a:pt x="19050" y="161925"/>
                  </a:lnTo>
                  <a:lnTo>
                    <a:pt x="19050" y="152400"/>
                  </a:lnTo>
                  <a:close/>
                </a:path>
                <a:path w="238125" h="161925">
                  <a:moveTo>
                    <a:pt x="19050" y="133350"/>
                  </a:moveTo>
                  <a:lnTo>
                    <a:pt x="9525" y="133350"/>
                  </a:lnTo>
                  <a:lnTo>
                    <a:pt x="9525" y="123825"/>
                  </a:lnTo>
                  <a:lnTo>
                    <a:pt x="0" y="123825"/>
                  </a:lnTo>
                  <a:lnTo>
                    <a:pt x="0" y="133350"/>
                  </a:lnTo>
                  <a:lnTo>
                    <a:pt x="0" y="142875"/>
                  </a:lnTo>
                  <a:lnTo>
                    <a:pt x="9525" y="142875"/>
                  </a:lnTo>
                  <a:lnTo>
                    <a:pt x="19050" y="142875"/>
                  </a:lnTo>
                  <a:lnTo>
                    <a:pt x="19050" y="133350"/>
                  </a:lnTo>
                  <a:close/>
                </a:path>
                <a:path w="238125" h="161925">
                  <a:moveTo>
                    <a:pt x="47625" y="152400"/>
                  </a:moveTo>
                  <a:lnTo>
                    <a:pt x="38100" y="152400"/>
                  </a:lnTo>
                  <a:lnTo>
                    <a:pt x="38100" y="142875"/>
                  </a:lnTo>
                  <a:lnTo>
                    <a:pt x="38100" y="123825"/>
                  </a:lnTo>
                  <a:lnTo>
                    <a:pt x="28575" y="123825"/>
                  </a:lnTo>
                  <a:lnTo>
                    <a:pt x="28575" y="133350"/>
                  </a:lnTo>
                  <a:lnTo>
                    <a:pt x="28575" y="142875"/>
                  </a:lnTo>
                  <a:lnTo>
                    <a:pt x="28575" y="161925"/>
                  </a:lnTo>
                  <a:lnTo>
                    <a:pt x="47625" y="161925"/>
                  </a:lnTo>
                  <a:lnTo>
                    <a:pt x="47625" y="152400"/>
                  </a:lnTo>
                  <a:close/>
                </a:path>
                <a:path w="238125" h="161925">
                  <a:moveTo>
                    <a:pt x="47625" y="76200"/>
                  </a:moveTo>
                  <a:lnTo>
                    <a:pt x="28575" y="76200"/>
                  </a:lnTo>
                  <a:lnTo>
                    <a:pt x="28575" y="85725"/>
                  </a:lnTo>
                  <a:lnTo>
                    <a:pt x="38100" y="85725"/>
                  </a:lnTo>
                  <a:lnTo>
                    <a:pt x="38100" y="95250"/>
                  </a:lnTo>
                  <a:lnTo>
                    <a:pt x="28575" y="95250"/>
                  </a:lnTo>
                  <a:lnTo>
                    <a:pt x="28575" y="104775"/>
                  </a:lnTo>
                  <a:lnTo>
                    <a:pt x="47625" y="104775"/>
                  </a:lnTo>
                  <a:lnTo>
                    <a:pt x="47625" y="85725"/>
                  </a:lnTo>
                  <a:lnTo>
                    <a:pt x="47625" y="76200"/>
                  </a:lnTo>
                  <a:close/>
                </a:path>
                <a:path w="238125" h="161925">
                  <a:moveTo>
                    <a:pt x="47625" y="57150"/>
                  </a:moveTo>
                  <a:lnTo>
                    <a:pt x="28575" y="57150"/>
                  </a:lnTo>
                  <a:lnTo>
                    <a:pt x="28575" y="66675"/>
                  </a:lnTo>
                  <a:lnTo>
                    <a:pt x="47625" y="66675"/>
                  </a:lnTo>
                  <a:lnTo>
                    <a:pt x="47625" y="57150"/>
                  </a:lnTo>
                  <a:close/>
                </a:path>
                <a:path w="238125" h="161925">
                  <a:moveTo>
                    <a:pt x="57150" y="0"/>
                  </a:moveTo>
                  <a:lnTo>
                    <a:pt x="47625" y="19050"/>
                  </a:lnTo>
                  <a:lnTo>
                    <a:pt x="57150" y="19050"/>
                  </a:lnTo>
                  <a:lnTo>
                    <a:pt x="57150" y="0"/>
                  </a:lnTo>
                  <a:close/>
                </a:path>
                <a:path w="238125" h="161925">
                  <a:moveTo>
                    <a:pt x="66675" y="123825"/>
                  </a:moveTo>
                  <a:lnTo>
                    <a:pt x="57150" y="123825"/>
                  </a:lnTo>
                  <a:lnTo>
                    <a:pt x="57150" y="142875"/>
                  </a:lnTo>
                  <a:lnTo>
                    <a:pt x="66675" y="133350"/>
                  </a:lnTo>
                  <a:lnTo>
                    <a:pt x="66675" y="123825"/>
                  </a:lnTo>
                  <a:close/>
                </a:path>
                <a:path w="238125" h="161925">
                  <a:moveTo>
                    <a:pt x="76200" y="152400"/>
                  </a:moveTo>
                  <a:lnTo>
                    <a:pt x="57150" y="152400"/>
                  </a:lnTo>
                  <a:lnTo>
                    <a:pt x="57150" y="161925"/>
                  </a:lnTo>
                  <a:lnTo>
                    <a:pt x="76200" y="161925"/>
                  </a:lnTo>
                  <a:lnTo>
                    <a:pt x="76200" y="152400"/>
                  </a:lnTo>
                  <a:close/>
                </a:path>
                <a:path w="238125" h="161925">
                  <a:moveTo>
                    <a:pt x="76200" y="57150"/>
                  </a:moveTo>
                  <a:lnTo>
                    <a:pt x="57150" y="57150"/>
                  </a:lnTo>
                  <a:lnTo>
                    <a:pt x="57150" y="66675"/>
                  </a:lnTo>
                  <a:lnTo>
                    <a:pt x="76200" y="66675"/>
                  </a:lnTo>
                  <a:lnTo>
                    <a:pt x="76200" y="57150"/>
                  </a:lnTo>
                  <a:close/>
                </a:path>
                <a:path w="238125" h="161925">
                  <a:moveTo>
                    <a:pt x="76200" y="0"/>
                  </a:moveTo>
                  <a:lnTo>
                    <a:pt x="66675" y="0"/>
                  </a:lnTo>
                  <a:lnTo>
                    <a:pt x="66675" y="19050"/>
                  </a:lnTo>
                  <a:lnTo>
                    <a:pt x="66675" y="38100"/>
                  </a:lnTo>
                  <a:lnTo>
                    <a:pt x="76200" y="19050"/>
                  </a:lnTo>
                  <a:lnTo>
                    <a:pt x="76200" y="0"/>
                  </a:lnTo>
                  <a:close/>
                </a:path>
                <a:path w="238125" h="161925">
                  <a:moveTo>
                    <a:pt x="95250" y="28575"/>
                  </a:moveTo>
                  <a:lnTo>
                    <a:pt x="85725" y="28575"/>
                  </a:lnTo>
                  <a:lnTo>
                    <a:pt x="85725" y="19050"/>
                  </a:lnTo>
                  <a:lnTo>
                    <a:pt x="76200" y="19050"/>
                  </a:lnTo>
                  <a:lnTo>
                    <a:pt x="76200" y="38100"/>
                  </a:lnTo>
                  <a:lnTo>
                    <a:pt x="95250" y="38100"/>
                  </a:lnTo>
                  <a:lnTo>
                    <a:pt x="95250" y="28575"/>
                  </a:lnTo>
                  <a:close/>
                </a:path>
                <a:path w="238125" h="161925">
                  <a:moveTo>
                    <a:pt x="104775" y="152400"/>
                  </a:moveTo>
                  <a:lnTo>
                    <a:pt x="95250" y="152400"/>
                  </a:lnTo>
                  <a:lnTo>
                    <a:pt x="95250" y="142875"/>
                  </a:lnTo>
                  <a:lnTo>
                    <a:pt x="95250" y="123825"/>
                  </a:lnTo>
                  <a:lnTo>
                    <a:pt x="85725" y="123825"/>
                  </a:lnTo>
                  <a:lnTo>
                    <a:pt x="85725" y="142875"/>
                  </a:lnTo>
                  <a:lnTo>
                    <a:pt x="85725" y="161925"/>
                  </a:lnTo>
                  <a:lnTo>
                    <a:pt x="104775" y="161925"/>
                  </a:lnTo>
                  <a:lnTo>
                    <a:pt x="104775" y="152400"/>
                  </a:lnTo>
                  <a:close/>
                </a:path>
                <a:path w="238125" h="161925">
                  <a:moveTo>
                    <a:pt x="104775" y="0"/>
                  </a:moveTo>
                  <a:lnTo>
                    <a:pt x="95250" y="0"/>
                  </a:lnTo>
                  <a:lnTo>
                    <a:pt x="95250" y="19050"/>
                  </a:lnTo>
                  <a:lnTo>
                    <a:pt x="104775" y="19050"/>
                  </a:lnTo>
                  <a:lnTo>
                    <a:pt x="104775" y="0"/>
                  </a:lnTo>
                  <a:close/>
                </a:path>
                <a:path w="238125" h="161925">
                  <a:moveTo>
                    <a:pt x="123825" y="28575"/>
                  </a:moveTo>
                  <a:lnTo>
                    <a:pt x="114300" y="28575"/>
                  </a:lnTo>
                  <a:lnTo>
                    <a:pt x="114300" y="38100"/>
                  </a:lnTo>
                  <a:lnTo>
                    <a:pt x="123825" y="38100"/>
                  </a:lnTo>
                  <a:lnTo>
                    <a:pt x="123825" y="28575"/>
                  </a:lnTo>
                  <a:close/>
                </a:path>
                <a:path w="238125" h="161925">
                  <a:moveTo>
                    <a:pt x="123825" y="9525"/>
                  </a:moveTo>
                  <a:lnTo>
                    <a:pt x="114300" y="9525"/>
                  </a:lnTo>
                  <a:lnTo>
                    <a:pt x="114300" y="19050"/>
                  </a:lnTo>
                  <a:lnTo>
                    <a:pt x="123825" y="19050"/>
                  </a:lnTo>
                  <a:lnTo>
                    <a:pt x="123825" y="9525"/>
                  </a:lnTo>
                  <a:close/>
                </a:path>
                <a:path w="238125" h="161925">
                  <a:moveTo>
                    <a:pt x="238125" y="133350"/>
                  </a:moveTo>
                  <a:lnTo>
                    <a:pt x="228600" y="133350"/>
                  </a:lnTo>
                  <a:lnTo>
                    <a:pt x="228600" y="142875"/>
                  </a:lnTo>
                  <a:lnTo>
                    <a:pt x="238125" y="142875"/>
                  </a:lnTo>
                  <a:lnTo>
                    <a:pt x="238125" y="1333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095625" y="5800725"/>
              <a:ext cx="76200" cy="19050"/>
            </a:xfrm>
            <a:custGeom>
              <a:avLst/>
              <a:gdLst/>
              <a:ahLst/>
              <a:cxnLst/>
              <a:rect l="l" t="t" r="r" b="b"/>
              <a:pathLst>
                <a:path w="76200" h="19050">
                  <a:moveTo>
                    <a:pt x="66675" y="9525"/>
                  </a:moveTo>
                  <a:lnTo>
                    <a:pt x="47625" y="9525"/>
                  </a:lnTo>
                  <a:lnTo>
                    <a:pt x="47625" y="19050"/>
                  </a:lnTo>
                  <a:lnTo>
                    <a:pt x="76200" y="19050"/>
                  </a:lnTo>
                  <a:lnTo>
                    <a:pt x="66675" y="9525"/>
                  </a:lnTo>
                  <a:close/>
                </a:path>
                <a:path w="76200" h="19050">
                  <a:moveTo>
                    <a:pt x="2857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38100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67050" y="5800725"/>
              <a:ext cx="104775" cy="19050"/>
            </a:xfrm>
            <a:custGeom>
              <a:avLst/>
              <a:gdLst/>
              <a:ahLst/>
              <a:cxnLst/>
              <a:rect l="l" t="t" r="r" b="b"/>
              <a:pathLst>
                <a:path w="104775" h="19050">
                  <a:moveTo>
                    <a:pt x="9525" y="0"/>
                  </a:moveTo>
                  <a:lnTo>
                    <a:pt x="28575" y="0"/>
                  </a:lnTo>
                  <a:lnTo>
                    <a:pt x="38100" y="9525"/>
                  </a:lnTo>
                  <a:lnTo>
                    <a:pt x="76200" y="9525"/>
                  </a:lnTo>
                  <a:lnTo>
                    <a:pt x="76200" y="19050"/>
                  </a:lnTo>
                  <a:lnTo>
                    <a:pt x="104775" y="19050"/>
                  </a:lnTo>
                  <a:lnTo>
                    <a:pt x="95250" y="9525"/>
                  </a:lnTo>
                  <a:lnTo>
                    <a:pt x="66675" y="9525"/>
                  </a:lnTo>
                  <a:lnTo>
                    <a:pt x="57150" y="0"/>
                  </a:lnTo>
                  <a:lnTo>
                    <a:pt x="0" y="0"/>
                  </a:lnTo>
                  <a:lnTo>
                    <a:pt x="9525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228975" y="61817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219450" y="618172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9525" y="0"/>
                  </a:move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lnTo>
                    <a:pt x="9525" y="0"/>
                  </a:lnTo>
                </a:path>
                <a:path w="19050" h="19050">
                  <a:moveTo>
                    <a:pt x="9525" y="19050"/>
                  </a:moveTo>
                  <a:lnTo>
                    <a:pt x="0" y="19050"/>
                  </a:lnTo>
                </a:path>
                <a:path w="19050" h="19050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228975" y="613410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9525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219450" y="6134100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9525" y="0"/>
                  </a:moveTo>
                  <a:lnTo>
                    <a:pt x="9525" y="28575"/>
                  </a:lnTo>
                  <a:lnTo>
                    <a:pt x="19050" y="28575"/>
                  </a:lnTo>
                  <a:lnTo>
                    <a:pt x="19050" y="0"/>
                  </a:lnTo>
                  <a:lnTo>
                    <a:pt x="9525" y="0"/>
                  </a:lnTo>
                </a:path>
                <a:path w="19050" h="28575">
                  <a:moveTo>
                    <a:pt x="9525" y="28575"/>
                  </a:moveTo>
                  <a:lnTo>
                    <a:pt x="0" y="28575"/>
                  </a:lnTo>
                </a:path>
                <a:path w="19050" h="28575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228975" y="609600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9525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219450" y="6096000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0"/>
                  </a:moveTo>
                  <a:lnTo>
                    <a:pt x="9525" y="0"/>
                  </a:lnTo>
                  <a:lnTo>
                    <a:pt x="9525" y="28575"/>
                  </a:lnTo>
                  <a:lnTo>
                    <a:pt x="19050" y="28575"/>
                  </a:lnTo>
                  <a:lnTo>
                    <a:pt x="19050" y="0"/>
                  </a:lnTo>
                  <a:close/>
                </a:path>
                <a:path w="19050" h="28575">
                  <a:moveTo>
                    <a:pt x="19050" y="28575"/>
                  </a:moveTo>
                  <a:lnTo>
                    <a:pt x="0" y="28575"/>
                  </a:lnTo>
                </a:path>
                <a:path w="19050" h="2857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228975" y="60579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219450" y="605790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</a:path>
                <a:path w="19050" h="19050">
                  <a:moveTo>
                    <a:pt x="19050" y="19050"/>
                  </a:moveTo>
                  <a:lnTo>
                    <a:pt x="0" y="19050"/>
                  </a:lnTo>
                </a:path>
                <a:path w="19050" h="19050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228975" y="60198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219450" y="601980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9525" y="0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  <a:path w="19050" h="19050">
                  <a:moveTo>
                    <a:pt x="19050" y="19050"/>
                  </a:moveTo>
                  <a:lnTo>
                    <a:pt x="0" y="19050"/>
                  </a:lnTo>
                </a:path>
                <a:path w="19050" h="19050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228975" y="5972175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9525" y="0"/>
                  </a:moveTo>
                  <a:lnTo>
                    <a:pt x="9525" y="9525"/>
                  </a:lnTo>
                  <a:lnTo>
                    <a:pt x="0" y="9525"/>
                  </a:lnTo>
                  <a:lnTo>
                    <a:pt x="0" y="19050"/>
                  </a:lnTo>
                  <a:lnTo>
                    <a:pt x="9525" y="285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219450" y="5972175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0"/>
                  </a:moveTo>
                  <a:lnTo>
                    <a:pt x="9525" y="9525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19050" y="0"/>
                  </a:lnTo>
                </a:path>
                <a:path w="19050" h="28575">
                  <a:moveTo>
                    <a:pt x="19050" y="28575"/>
                  </a:moveTo>
                  <a:lnTo>
                    <a:pt x="0" y="28575"/>
                  </a:lnTo>
                </a:path>
                <a:path w="19050" h="2857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228975" y="592455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9525" y="0"/>
                  </a:moveTo>
                  <a:lnTo>
                    <a:pt x="9525" y="9525"/>
                  </a:lnTo>
                  <a:lnTo>
                    <a:pt x="0" y="9525"/>
                  </a:lnTo>
                  <a:lnTo>
                    <a:pt x="0" y="19050"/>
                  </a:lnTo>
                  <a:lnTo>
                    <a:pt x="9525" y="285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219450" y="5924550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0"/>
                  </a:moveTo>
                  <a:lnTo>
                    <a:pt x="19050" y="9525"/>
                  </a:lnTo>
                  <a:lnTo>
                    <a:pt x="9525" y="9525"/>
                  </a:lnTo>
                  <a:lnTo>
                    <a:pt x="9525" y="28575"/>
                  </a:lnTo>
                  <a:lnTo>
                    <a:pt x="19050" y="28575"/>
                  </a:lnTo>
                  <a:lnTo>
                    <a:pt x="19050" y="0"/>
                  </a:lnTo>
                </a:path>
                <a:path w="19050" h="28575">
                  <a:moveTo>
                    <a:pt x="19050" y="28575"/>
                  </a:moveTo>
                  <a:lnTo>
                    <a:pt x="0" y="28575"/>
                  </a:lnTo>
                </a:path>
                <a:path w="19050" h="2857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209925" y="5829300"/>
              <a:ext cx="95250" cy="361950"/>
            </a:xfrm>
            <a:custGeom>
              <a:avLst/>
              <a:gdLst/>
              <a:ahLst/>
              <a:cxnLst/>
              <a:rect l="l" t="t" r="r" b="b"/>
              <a:pathLst>
                <a:path w="95250" h="361950">
                  <a:moveTo>
                    <a:pt x="47625" y="304800"/>
                  </a:moveTo>
                  <a:lnTo>
                    <a:pt x="38100" y="314325"/>
                  </a:lnTo>
                  <a:lnTo>
                    <a:pt x="19050" y="314325"/>
                  </a:lnTo>
                  <a:lnTo>
                    <a:pt x="19050" y="323850"/>
                  </a:lnTo>
                  <a:lnTo>
                    <a:pt x="38100" y="323850"/>
                  </a:lnTo>
                  <a:lnTo>
                    <a:pt x="38100" y="361950"/>
                  </a:lnTo>
                  <a:lnTo>
                    <a:pt x="47625" y="361950"/>
                  </a:lnTo>
                  <a:lnTo>
                    <a:pt x="47625" y="304800"/>
                  </a:lnTo>
                  <a:close/>
                </a:path>
                <a:path w="95250" h="361950">
                  <a:moveTo>
                    <a:pt x="47625" y="276225"/>
                  </a:moveTo>
                  <a:lnTo>
                    <a:pt x="28575" y="276225"/>
                  </a:lnTo>
                  <a:lnTo>
                    <a:pt x="28575" y="285750"/>
                  </a:lnTo>
                  <a:lnTo>
                    <a:pt x="38100" y="285750"/>
                  </a:lnTo>
                  <a:lnTo>
                    <a:pt x="47625" y="295275"/>
                  </a:lnTo>
                  <a:lnTo>
                    <a:pt x="47625" y="276225"/>
                  </a:lnTo>
                  <a:close/>
                </a:path>
                <a:path w="95250" h="361950">
                  <a:moveTo>
                    <a:pt x="38100" y="238125"/>
                  </a:moveTo>
                  <a:lnTo>
                    <a:pt x="28575" y="238125"/>
                  </a:lnTo>
                  <a:lnTo>
                    <a:pt x="28575" y="247650"/>
                  </a:lnTo>
                  <a:lnTo>
                    <a:pt x="38100" y="238125"/>
                  </a:lnTo>
                  <a:close/>
                </a:path>
                <a:path w="95250" h="361950">
                  <a:moveTo>
                    <a:pt x="47625" y="228600"/>
                  </a:moveTo>
                  <a:lnTo>
                    <a:pt x="38100" y="228600"/>
                  </a:lnTo>
                  <a:lnTo>
                    <a:pt x="38100" y="238125"/>
                  </a:lnTo>
                  <a:lnTo>
                    <a:pt x="47625" y="238125"/>
                  </a:lnTo>
                  <a:lnTo>
                    <a:pt x="47625" y="228600"/>
                  </a:lnTo>
                  <a:close/>
                </a:path>
                <a:path w="95250" h="361950">
                  <a:moveTo>
                    <a:pt x="47625" y="200025"/>
                  </a:moveTo>
                  <a:lnTo>
                    <a:pt x="38100" y="200025"/>
                  </a:lnTo>
                  <a:lnTo>
                    <a:pt x="47625" y="209550"/>
                  </a:lnTo>
                  <a:lnTo>
                    <a:pt x="47625" y="200025"/>
                  </a:lnTo>
                  <a:close/>
                </a:path>
                <a:path w="95250" h="361950">
                  <a:moveTo>
                    <a:pt x="38100" y="190500"/>
                  </a:moveTo>
                  <a:lnTo>
                    <a:pt x="28575" y="190500"/>
                  </a:lnTo>
                  <a:lnTo>
                    <a:pt x="28575" y="200025"/>
                  </a:lnTo>
                  <a:lnTo>
                    <a:pt x="38100" y="200025"/>
                  </a:lnTo>
                  <a:lnTo>
                    <a:pt x="38100" y="190500"/>
                  </a:lnTo>
                  <a:close/>
                </a:path>
                <a:path w="95250" h="361950">
                  <a:moveTo>
                    <a:pt x="57150" y="123825"/>
                  </a:moveTo>
                  <a:lnTo>
                    <a:pt x="47625" y="123825"/>
                  </a:lnTo>
                  <a:lnTo>
                    <a:pt x="47625" y="152400"/>
                  </a:lnTo>
                  <a:lnTo>
                    <a:pt x="28575" y="152400"/>
                  </a:lnTo>
                  <a:lnTo>
                    <a:pt x="28575" y="161925"/>
                  </a:lnTo>
                  <a:lnTo>
                    <a:pt x="47625" y="161925"/>
                  </a:lnTo>
                  <a:lnTo>
                    <a:pt x="47625" y="171450"/>
                  </a:lnTo>
                  <a:lnTo>
                    <a:pt x="57150" y="161925"/>
                  </a:lnTo>
                  <a:lnTo>
                    <a:pt x="57150" y="123825"/>
                  </a:lnTo>
                  <a:close/>
                </a:path>
                <a:path w="95250" h="361950">
                  <a:moveTo>
                    <a:pt x="47625" y="104775"/>
                  </a:moveTo>
                  <a:lnTo>
                    <a:pt x="28575" y="104775"/>
                  </a:lnTo>
                  <a:lnTo>
                    <a:pt x="28575" y="114300"/>
                  </a:lnTo>
                  <a:lnTo>
                    <a:pt x="38100" y="114300"/>
                  </a:lnTo>
                  <a:lnTo>
                    <a:pt x="38100" y="123825"/>
                  </a:lnTo>
                  <a:lnTo>
                    <a:pt x="47625" y="123825"/>
                  </a:lnTo>
                  <a:lnTo>
                    <a:pt x="47625" y="104775"/>
                  </a:lnTo>
                  <a:close/>
                </a:path>
                <a:path w="95250" h="361950">
                  <a:moveTo>
                    <a:pt x="57150" y="95250"/>
                  </a:moveTo>
                  <a:lnTo>
                    <a:pt x="47625" y="104775"/>
                  </a:lnTo>
                  <a:lnTo>
                    <a:pt x="57150" y="104775"/>
                  </a:lnTo>
                  <a:lnTo>
                    <a:pt x="57150" y="95250"/>
                  </a:lnTo>
                  <a:close/>
                </a:path>
                <a:path w="95250" h="361950">
                  <a:moveTo>
                    <a:pt x="66675" y="76200"/>
                  </a:moveTo>
                  <a:lnTo>
                    <a:pt x="57150" y="76200"/>
                  </a:lnTo>
                  <a:lnTo>
                    <a:pt x="57150" y="95250"/>
                  </a:lnTo>
                  <a:lnTo>
                    <a:pt x="66675" y="95250"/>
                  </a:lnTo>
                  <a:lnTo>
                    <a:pt x="66675" y="76200"/>
                  </a:lnTo>
                  <a:close/>
                </a:path>
                <a:path w="95250" h="361950">
                  <a:moveTo>
                    <a:pt x="57150" y="57150"/>
                  </a:moveTo>
                  <a:lnTo>
                    <a:pt x="47625" y="57150"/>
                  </a:lnTo>
                  <a:lnTo>
                    <a:pt x="47625" y="66675"/>
                  </a:lnTo>
                  <a:lnTo>
                    <a:pt x="57150" y="76200"/>
                  </a:lnTo>
                  <a:lnTo>
                    <a:pt x="57150" y="57150"/>
                  </a:lnTo>
                  <a:close/>
                </a:path>
                <a:path w="95250" h="361950">
                  <a:moveTo>
                    <a:pt x="19050" y="19050"/>
                  </a:moveTo>
                  <a:lnTo>
                    <a:pt x="9525" y="19050"/>
                  </a:lnTo>
                  <a:lnTo>
                    <a:pt x="47625" y="57150"/>
                  </a:lnTo>
                  <a:lnTo>
                    <a:pt x="47625" y="47625"/>
                  </a:lnTo>
                  <a:lnTo>
                    <a:pt x="38100" y="38100"/>
                  </a:lnTo>
                  <a:lnTo>
                    <a:pt x="38100" y="28575"/>
                  </a:lnTo>
                  <a:lnTo>
                    <a:pt x="28575" y="28575"/>
                  </a:lnTo>
                  <a:lnTo>
                    <a:pt x="19050" y="19050"/>
                  </a:lnTo>
                  <a:close/>
                </a:path>
                <a:path w="95250" h="361950">
                  <a:moveTo>
                    <a:pt x="38100" y="19050"/>
                  </a:moveTo>
                  <a:lnTo>
                    <a:pt x="28575" y="19050"/>
                  </a:lnTo>
                  <a:lnTo>
                    <a:pt x="28575" y="28575"/>
                  </a:lnTo>
                  <a:lnTo>
                    <a:pt x="38100" y="28575"/>
                  </a:lnTo>
                  <a:lnTo>
                    <a:pt x="38100" y="19050"/>
                  </a:lnTo>
                  <a:close/>
                </a:path>
                <a:path w="95250" h="361950">
                  <a:moveTo>
                    <a:pt x="9525" y="9525"/>
                  </a:moveTo>
                  <a:lnTo>
                    <a:pt x="0" y="9525"/>
                  </a:lnTo>
                  <a:lnTo>
                    <a:pt x="9525" y="19050"/>
                  </a:lnTo>
                  <a:lnTo>
                    <a:pt x="9525" y="9525"/>
                  </a:lnTo>
                  <a:close/>
                </a:path>
                <a:path w="95250" h="361950">
                  <a:moveTo>
                    <a:pt x="95250" y="9525"/>
                  </a:moveTo>
                  <a:lnTo>
                    <a:pt x="76200" y="9525"/>
                  </a:lnTo>
                  <a:lnTo>
                    <a:pt x="76200" y="19050"/>
                  </a:lnTo>
                  <a:lnTo>
                    <a:pt x="95250" y="19050"/>
                  </a:lnTo>
                  <a:lnTo>
                    <a:pt x="95250" y="9525"/>
                  </a:lnTo>
                  <a:close/>
                </a:path>
                <a:path w="95250" h="361950">
                  <a:moveTo>
                    <a:pt x="66675" y="0"/>
                  </a:moveTo>
                  <a:lnTo>
                    <a:pt x="38100" y="0"/>
                  </a:lnTo>
                  <a:lnTo>
                    <a:pt x="38100" y="9525"/>
                  </a:lnTo>
                  <a:lnTo>
                    <a:pt x="76200" y="9525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209925" y="5829300"/>
              <a:ext cx="95250" cy="361950"/>
            </a:xfrm>
            <a:custGeom>
              <a:avLst/>
              <a:gdLst/>
              <a:ahLst/>
              <a:cxnLst/>
              <a:rect l="l" t="t" r="r" b="b"/>
              <a:pathLst>
                <a:path w="95250" h="361950">
                  <a:moveTo>
                    <a:pt x="95250" y="9525"/>
                  </a:moveTo>
                  <a:lnTo>
                    <a:pt x="76200" y="9525"/>
                  </a:lnTo>
                  <a:lnTo>
                    <a:pt x="66675" y="0"/>
                  </a:lnTo>
                  <a:lnTo>
                    <a:pt x="38100" y="0"/>
                  </a:lnTo>
                  <a:lnTo>
                    <a:pt x="38100" y="19050"/>
                  </a:lnTo>
                  <a:lnTo>
                    <a:pt x="28575" y="19050"/>
                  </a:lnTo>
                  <a:lnTo>
                    <a:pt x="28575" y="28575"/>
                  </a:lnTo>
                  <a:lnTo>
                    <a:pt x="19050" y="19050"/>
                  </a:lnTo>
                  <a:lnTo>
                    <a:pt x="9525" y="1905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47625" y="57150"/>
                  </a:lnTo>
                  <a:lnTo>
                    <a:pt x="47625" y="66675"/>
                  </a:lnTo>
                  <a:lnTo>
                    <a:pt x="57150" y="76200"/>
                  </a:lnTo>
                  <a:lnTo>
                    <a:pt x="57150" y="95250"/>
                  </a:lnTo>
                  <a:lnTo>
                    <a:pt x="47625" y="104775"/>
                  </a:lnTo>
                  <a:lnTo>
                    <a:pt x="28575" y="104775"/>
                  </a:lnTo>
                  <a:lnTo>
                    <a:pt x="28575" y="114300"/>
                  </a:lnTo>
                  <a:lnTo>
                    <a:pt x="38100" y="114300"/>
                  </a:lnTo>
                  <a:lnTo>
                    <a:pt x="38100" y="123825"/>
                  </a:lnTo>
                  <a:lnTo>
                    <a:pt x="47625" y="123825"/>
                  </a:lnTo>
                  <a:lnTo>
                    <a:pt x="47625" y="152400"/>
                  </a:lnTo>
                  <a:lnTo>
                    <a:pt x="28575" y="152400"/>
                  </a:lnTo>
                  <a:lnTo>
                    <a:pt x="28575" y="161925"/>
                  </a:lnTo>
                  <a:lnTo>
                    <a:pt x="47625" y="161925"/>
                  </a:lnTo>
                  <a:lnTo>
                    <a:pt x="47625" y="200025"/>
                  </a:lnTo>
                  <a:lnTo>
                    <a:pt x="38100" y="200025"/>
                  </a:lnTo>
                  <a:lnTo>
                    <a:pt x="38100" y="190500"/>
                  </a:lnTo>
                  <a:lnTo>
                    <a:pt x="28575" y="190500"/>
                  </a:lnTo>
                  <a:lnTo>
                    <a:pt x="28575" y="200025"/>
                  </a:lnTo>
                  <a:lnTo>
                    <a:pt x="38100" y="200025"/>
                  </a:lnTo>
                  <a:lnTo>
                    <a:pt x="47625" y="209550"/>
                  </a:lnTo>
                  <a:lnTo>
                    <a:pt x="47625" y="228600"/>
                  </a:lnTo>
                  <a:lnTo>
                    <a:pt x="38100" y="228600"/>
                  </a:lnTo>
                  <a:lnTo>
                    <a:pt x="38100" y="238125"/>
                  </a:lnTo>
                  <a:lnTo>
                    <a:pt x="28575" y="238125"/>
                  </a:lnTo>
                  <a:lnTo>
                    <a:pt x="28575" y="247650"/>
                  </a:lnTo>
                  <a:lnTo>
                    <a:pt x="38100" y="238125"/>
                  </a:lnTo>
                  <a:lnTo>
                    <a:pt x="47625" y="238125"/>
                  </a:lnTo>
                  <a:lnTo>
                    <a:pt x="47625" y="276225"/>
                  </a:lnTo>
                  <a:lnTo>
                    <a:pt x="28575" y="276225"/>
                  </a:lnTo>
                  <a:lnTo>
                    <a:pt x="28575" y="285750"/>
                  </a:lnTo>
                  <a:lnTo>
                    <a:pt x="38100" y="285750"/>
                  </a:lnTo>
                  <a:lnTo>
                    <a:pt x="47625" y="295275"/>
                  </a:lnTo>
                  <a:lnTo>
                    <a:pt x="47625" y="304800"/>
                  </a:lnTo>
                  <a:lnTo>
                    <a:pt x="38100" y="314325"/>
                  </a:lnTo>
                  <a:lnTo>
                    <a:pt x="19050" y="314325"/>
                  </a:lnTo>
                  <a:lnTo>
                    <a:pt x="19050" y="323850"/>
                  </a:lnTo>
                  <a:lnTo>
                    <a:pt x="38100" y="323850"/>
                  </a:lnTo>
                  <a:lnTo>
                    <a:pt x="38100" y="361950"/>
                  </a:lnTo>
                  <a:lnTo>
                    <a:pt x="19050" y="361950"/>
                  </a:lnTo>
                  <a:lnTo>
                    <a:pt x="47625" y="361950"/>
                  </a:lnTo>
                  <a:lnTo>
                    <a:pt x="47625" y="209550"/>
                  </a:lnTo>
                  <a:lnTo>
                    <a:pt x="57150" y="209550"/>
                  </a:lnTo>
                  <a:lnTo>
                    <a:pt x="47625" y="209550"/>
                  </a:lnTo>
                  <a:lnTo>
                    <a:pt x="47625" y="171450"/>
                  </a:lnTo>
                  <a:lnTo>
                    <a:pt x="57150" y="161925"/>
                  </a:lnTo>
                  <a:lnTo>
                    <a:pt x="57150" y="123825"/>
                  </a:lnTo>
                  <a:lnTo>
                    <a:pt x="47625" y="123825"/>
                  </a:lnTo>
                  <a:lnTo>
                    <a:pt x="47625" y="104775"/>
                  </a:lnTo>
                  <a:lnTo>
                    <a:pt x="57150" y="104775"/>
                  </a:lnTo>
                  <a:lnTo>
                    <a:pt x="57150" y="95250"/>
                  </a:lnTo>
                  <a:lnTo>
                    <a:pt x="66675" y="95250"/>
                  </a:lnTo>
                  <a:lnTo>
                    <a:pt x="66675" y="76200"/>
                  </a:lnTo>
                  <a:lnTo>
                    <a:pt x="57150" y="76200"/>
                  </a:lnTo>
                  <a:lnTo>
                    <a:pt x="57150" y="57150"/>
                  </a:lnTo>
                  <a:lnTo>
                    <a:pt x="47625" y="57150"/>
                  </a:lnTo>
                  <a:lnTo>
                    <a:pt x="47625" y="47625"/>
                  </a:lnTo>
                  <a:lnTo>
                    <a:pt x="38100" y="38100"/>
                  </a:lnTo>
                  <a:lnTo>
                    <a:pt x="38100" y="9525"/>
                  </a:lnTo>
                  <a:lnTo>
                    <a:pt x="76200" y="9525"/>
                  </a:lnTo>
                  <a:lnTo>
                    <a:pt x="76200" y="19050"/>
                  </a:lnTo>
                  <a:lnTo>
                    <a:pt x="95250" y="19050"/>
                  </a:lnTo>
                  <a:lnTo>
                    <a:pt x="95250" y="9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48025" y="61150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1905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248025" y="61150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0" y="19050"/>
                  </a:lnTo>
                  <a:lnTo>
                    <a:pt x="19050" y="19050"/>
                  </a:lnTo>
                  <a:lnTo>
                    <a:pt x="1905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257550" y="60388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257550" y="60388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238500" y="582930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9525" y="0"/>
                  </a:moveTo>
                  <a:lnTo>
                    <a:pt x="9525" y="9525"/>
                  </a:lnTo>
                  <a:lnTo>
                    <a:pt x="0" y="9525"/>
                  </a:lnTo>
                  <a:lnTo>
                    <a:pt x="0" y="19050"/>
                  </a:lnTo>
                  <a:lnTo>
                    <a:pt x="19050" y="19050"/>
                  </a:lnTo>
                  <a:lnTo>
                    <a:pt x="19050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238500" y="582930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9525"/>
                  </a:moveTo>
                  <a:lnTo>
                    <a:pt x="19050" y="19050"/>
                  </a:lnTo>
                  <a:lnTo>
                    <a:pt x="0" y="1905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lnTo>
                    <a:pt x="19050" y="9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90825" y="6457950"/>
              <a:ext cx="219075" cy="66675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400425" y="5448300"/>
              <a:ext cx="466725" cy="542925"/>
            </a:xfrm>
            <a:custGeom>
              <a:avLst/>
              <a:gdLst/>
              <a:ahLst/>
              <a:cxnLst/>
              <a:rect l="l" t="t" r="r" b="b"/>
              <a:pathLst>
                <a:path w="466725" h="542925">
                  <a:moveTo>
                    <a:pt x="0" y="28575"/>
                  </a:moveTo>
                  <a:lnTo>
                    <a:pt x="438150" y="0"/>
                  </a:lnTo>
                </a:path>
                <a:path w="466725" h="542925">
                  <a:moveTo>
                    <a:pt x="438150" y="0"/>
                  </a:moveTo>
                  <a:lnTo>
                    <a:pt x="457200" y="0"/>
                  </a:lnTo>
                  <a:lnTo>
                    <a:pt x="457200" y="19050"/>
                  </a:lnTo>
                </a:path>
                <a:path w="466725" h="542925">
                  <a:moveTo>
                    <a:pt x="457200" y="19050"/>
                  </a:moveTo>
                  <a:lnTo>
                    <a:pt x="466725" y="523875"/>
                  </a:lnTo>
                </a:path>
                <a:path w="466725" h="542925">
                  <a:moveTo>
                    <a:pt x="466725" y="523875"/>
                  </a:moveTo>
                  <a:lnTo>
                    <a:pt x="466725" y="542925"/>
                  </a:lnTo>
                  <a:lnTo>
                    <a:pt x="457200" y="5429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409950" y="5991225"/>
              <a:ext cx="447675" cy="38100"/>
            </a:xfrm>
            <a:custGeom>
              <a:avLst/>
              <a:gdLst/>
              <a:ahLst/>
              <a:cxnLst/>
              <a:rect l="l" t="t" r="r" b="b"/>
              <a:pathLst>
                <a:path w="447675" h="38100">
                  <a:moveTo>
                    <a:pt x="-4762" y="19050"/>
                  </a:moveTo>
                  <a:lnTo>
                    <a:pt x="452437" y="19050"/>
                  </a:lnTo>
                </a:path>
              </a:pathLst>
            </a:custGeom>
            <a:ln w="476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81375" y="5476875"/>
              <a:ext cx="190500" cy="552450"/>
            </a:xfrm>
            <a:custGeom>
              <a:avLst/>
              <a:gdLst/>
              <a:ahLst/>
              <a:cxnLst/>
              <a:rect l="l" t="t" r="r" b="b"/>
              <a:pathLst>
                <a:path w="190500" h="552450">
                  <a:moveTo>
                    <a:pt x="28575" y="552450"/>
                  </a:moveTo>
                  <a:lnTo>
                    <a:pt x="19050" y="552450"/>
                  </a:lnTo>
                  <a:lnTo>
                    <a:pt x="19050" y="523875"/>
                  </a:lnTo>
                </a:path>
                <a:path w="190500" h="552450">
                  <a:moveTo>
                    <a:pt x="19050" y="523875"/>
                  </a:moveTo>
                  <a:lnTo>
                    <a:pt x="0" y="19050"/>
                  </a:lnTo>
                </a:path>
                <a:path w="190500" h="552450">
                  <a:moveTo>
                    <a:pt x="0" y="19050"/>
                  </a:moveTo>
                  <a:lnTo>
                    <a:pt x="0" y="0"/>
                  </a:lnTo>
                  <a:lnTo>
                    <a:pt x="19050" y="0"/>
                  </a:lnTo>
                </a:path>
                <a:path w="190500" h="552450">
                  <a:moveTo>
                    <a:pt x="190500" y="76200"/>
                  </a:moveTo>
                  <a:lnTo>
                    <a:pt x="57150" y="85725"/>
                  </a:lnTo>
                  <a:lnTo>
                    <a:pt x="57150" y="47625"/>
                  </a:lnTo>
                  <a:lnTo>
                    <a:pt x="190500" y="38100"/>
                  </a:lnTo>
                  <a:lnTo>
                    <a:pt x="190500" y="76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457575" y="5524499"/>
              <a:ext cx="104775" cy="28575"/>
            </a:xfrm>
            <a:custGeom>
              <a:avLst/>
              <a:gdLst/>
              <a:ahLst/>
              <a:cxnLst/>
              <a:rect l="l" t="t" r="r" b="b"/>
              <a:pathLst>
                <a:path w="104775" h="28575">
                  <a:moveTo>
                    <a:pt x="28575" y="19050"/>
                  </a:moveTo>
                  <a:lnTo>
                    <a:pt x="19050" y="19050"/>
                  </a:lnTo>
                  <a:lnTo>
                    <a:pt x="19050" y="9525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28575" y="28575"/>
                  </a:lnTo>
                  <a:lnTo>
                    <a:pt x="28575" y="19050"/>
                  </a:lnTo>
                  <a:close/>
                </a:path>
                <a:path w="104775" h="28575">
                  <a:moveTo>
                    <a:pt x="47625" y="9525"/>
                  </a:moveTo>
                  <a:lnTo>
                    <a:pt x="38100" y="1905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38100" y="28575"/>
                  </a:lnTo>
                  <a:lnTo>
                    <a:pt x="42862" y="19050"/>
                  </a:lnTo>
                  <a:lnTo>
                    <a:pt x="47625" y="9525"/>
                  </a:lnTo>
                  <a:close/>
                </a:path>
                <a:path w="104775" h="28575">
                  <a:moveTo>
                    <a:pt x="66675" y="9525"/>
                  </a:moveTo>
                  <a:lnTo>
                    <a:pt x="57150" y="9525"/>
                  </a:lnTo>
                  <a:lnTo>
                    <a:pt x="57150" y="28575"/>
                  </a:lnTo>
                  <a:lnTo>
                    <a:pt x="66675" y="19050"/>
                  </a:lnTo>
                  <a:lnTo>
                    <a:pt x="66675" y="9525"/>
                  </a:lnTo>
                  <a:close/>
                </a:path>
                <a:path w="104775" h="28575">
                  <a:moveTo>
                    <a:pt x="104775" y="0"/>
                  </a:moveTo>
                  <a:lnTo>
                    <a:pt x="95250" y="0"/>
                  </a:lnTo>
                  <a:lnTo>
                    <a:pt x="95250" y="19050"/>
                  </a:lnTo>
                  <a:lnTo>
                    <a:pt x="104775" y="19050"/>
                  </a:lnTo>
                  <a:lnTo>
                    <a:pt x="1047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448050" y="5581650"/>
              <a:ext cx="361950" cy="28575"/>
            </a:xfrm>
            <a:custGeom>
              <a:avLst/>
              <a:gdLst/>
              <a:ahLst/>
              <a:cxnLst/>
              <a:rect l="l" t="t" r="r" b="b"/>
              <a:pathLst>
                <a:path w="361950" h="28575">
                  <a:moveTo>
                    <a:pt x="-4762" y="14287"/>
                  </a:moveTo>
                  <a:lnTo>
                    <a:pt x="366712" y="1428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810000" y="5581650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9525" y="19050"/>
                  </a:lnTo>
                </a:path>
                <a:path w="9525" h="171450">
                  <a:moveTo>
                    <a:pt x="9525" y="19050"/>
                  </a:moveTo>
                  <a:lnTo>
                    <a:pt x="9525" y="161925"/>
                  </a:lnTo>
                </a:path>
                <a:path w="9525" h="171450">
                  <a:moveTo>
                    <a:pt x="9525" y="161925"/>
                  </a:moveTo>
                  <a:lnTo>
                    <a:pt x="9525" y="171450"/>
                  </a:lnTo>
                  <a:lnTo>
                    <a:pt x="0" y="1714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457575" y="5753100"/>
              <a:ext cx="352425" cy="28575"/>
            </a:xfrm>
            <a:custGeom>
              <a:avLst/>
              <a:gdLst/>
              <a:ahLst/>
              <a:cxnLst/>
              <a:rect l="l" t="t" r="r" b="b"/>
              <a:pathLst>
                <a:path w="352425" h="28575">
                  <a:moveTo>
                    <a:pt x="-4762" y="14287"/>
                  </a:moveTo>
                  <a:lnTo>
                    <a:pt x="357187" y="1428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448050" y="57626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19050"/>
                  </a:move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438525" y="5619750"/>
              <a:ext cx="9525" cy="142875"/>
            </a:xfrm>
            <a:custGeom>
              <a:avLst/>
              <a:gdLst/>
              <a:ahLst/>
              <a:cxnLst/>
              <a:rect l="l" t="t" r="r" b="b"/>
              <a:pathLst>
                <a:path w="9525" h="142875">
                  <a:moveTo>
                    <a:pt x="4762" y="-4762"/>
                  </a:moveTo>
                  <a:lnTo>
                    <a:pt x="4762" y="1476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371850" y="5448300"/>
              <a:ext cx="504825" cy="542925"/>
            </a:xfrm>
            <a:custGeom>
              <a:avLst/>
              <a:gdLst/>
              <a:ahLst/>
              <a:cxnLst/>
              <a:rect l="l" t="t" r="r" b="b"/>
              <a:pathLst>
                <a:path w="504825" h="542925">
                  <a:moveTo>
                    <a:pt x="66675" y="171450"/>
                  </a:moveTo>
                  <a:lnTo>
                    <a:pt x="66675" y="161925"/>
                  </a:lnTo>
                  <a:lnTo>
                    <a:pt x="76200" y="161925"/>
                  </a:lnTo>
                </a:path>
                <a:path w="504825" h="542925">
                  <a:moveTo>
                    <a:pt x="400050" y="266700"/>
                  </a:moveTo>
                  <a:lnTo>
                    <a:pt x="123825" y="285750"/>
                  </a:lnTo>
                  <a:lnTo>
                    <a:pt x="114300" y="190500"/>
                  </a:lnTo>
                  <a:lnTo>
                    <a:pt x="390525" y="180975"/>
                  </a:lnTo>
                  <a:lnTo>
                    <a:pt x="400050" y="266700"/>
                  </a:lnTo>
                  <a:close/>
                </a:path>
                <a:path w="504825" h="542925">
                  <a:moveTo>
                    <a:pt x="114300" y="466725"/>
                  </a:moveTo>
                  <a:lnTo>
                    <a:pt x="180975" y="457200"/>
                  </a:lnTo>
                  <a:lnTo>
                    <a:pt x="180975" y="428625"/>
                  </a:lnTo>
                  <a:lnTo>
                    <a:pt x="114300" y="438150"/>
                  </a:lnTo>
                  <a:lnTo>
                    <a:pt x="114300" y="466725"/>
                  </a:lnTo>
                  <a:close/>
                </a:path>
                <a:path w="504825" h="542925">
                  <a:moveTo>
                    <a:pt x="19050" y="381000"/>
                  </a:moveTo>
                  <a:lnTo>
                    <a:pt x="9525" y="209550"/>
                  </a:lnTo>
                  <a:lnTo>
                    <a:pt x="0" y="209550"/>
                  </a:lnTo>
                  <a:lnTo>
                    <a:pt x="0" y="381000"/>
                  </a:lnTo>
                  <a:lnTo>
                    <a:pt x="19050" y="381000"/>
                  </a:lnTo>
                  <a:close/>
                </a:path>
                <a:path w="504825" h="542925">
                  <a:moveTo>
                    <a:pt x="457200" y="0"/>
                  </a:moveTo>
                  <a:lnTo>
                    <a:pt x="447675" y="0"/>
                  </a:lnTo>
                  <a:lnTo>
                    <a:pt x="0" y="19050"/>
                  </a:lnTo>
                  <a:lnTo>
                    <a:pt x="0" y="209550"/>
                  </a:lnTo>
                  <a:lnTo>
                    <a:pt x="9525" y="209550"/>
                  </a:lnTo>
                  <a:lnTo>
                    <a:pt x="19050" y="381000"/>
                  </a:lnTo>
                  <a:lnTo>
                    <a:pt x="9525" y="381000"/>
                  </a:lnTo>
                  <a:lnTo>
                    <a:pt x="9525" y="504825"/>
                  </a:lnTo>
                  <a:lnTo>
                    <a:pt x="28575" y="542925"/>
                  </a:lnTo>
                </a:path>
                <a:path w="504825" h="542925">
                  <a:moveTo>
                    <a:pt x="0" y="19050"/>
                  </a:moveTo>
                  <a:lnTo>
                    <a:pt x="9525" y="28575"/>
                  </a:lnTo>
                </a:path>
                <a:path w="504825" h="542925">
                  <a:moveTo>
                    <a:pt x="485775" y="161925"/>
                  </a:moveTo>
                  <a:lnTo>
                    <a:pt x="495300" y="161925"/>
                  </a:lnTo>
                  <a:lnTo>
                    <a:pt x="504825" y="333375"/>
                  </a:lnTo>
                  <a:lnTo>
                    <a:pt x="495300" y="3333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43287" y="5805487"/>
              <a:ext cx="142875" cy="15240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14750" y="5486400"/>
              <a:ext cx="119062" cy="80962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3771900" y="5943600"/>
              <a:ext cx="66675" cy="9525"/>
            </a:xfrm>
            <a:custGeom>
              <a:avLst/>
              <a:gdLst/>
              <a:ahLst/>
              <a:cxnLst/>
              <a:rect l="l" t="t" r="r" b="b"/>
              <a:pathLst>
                <a:path w="66675" h="9525">
                  <a:moveTo>
                    <a:pt x="66675" y="9525"/>
                  </a:moveTo>
                  <a:lnTo>
                    <a:pt x="0" y="9525"/>
                  </a:lnTo>
                  <a:lnTo>
                    <a:pt x="0" y="0"/>
                  </a:lnTo>
                  <a:lnTo>
                    <a:pt x="66675" y="0"/>
                  </a:lnTo>
                  <a:lnTo>
                    <a:pt x="66675" y="9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771900" y="59245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771900" y="5915025"/>
              <a:ext cx="66675" cy="19050"/>
            </a:xfrm>
            <a:custGeom>
              <a:avLst/>
              <a:gdLst/>
              <a:ahLst/>
              <a:cxnLst/>
              <a:rect l="l" t="t" r="r" b="b"/>
              <a:pathLst>
                <a:path w="66675" h="19050">
                  <a:moveTo>
                    <a:pt x="9525" y="0"/>
                  </a:moveTo>
                  <a:lnTo>
                    <a:pt x="0" y="9525"/>
                  </a:lnTo>
                  <a:lnTo>
                    <a:pt x="9525" y="19050"/>
                  </a:lnTo>
                  <a:lnTo>
                    <a:pt x="28575" y="19050"/>
                  </a:lnTo>
                </a:path>
                <a:path w="66675" h="19050">
                  <a:moveTo>
                    <a:pt x="19050" y="0"/>
                  </a:moveTo>
                  <a:lnTo>
                    <a:pt x="28575" y="0"/>
                  </a:lnTo>
                  <a:lnTo>
                    <a:pt x="38100" y="19050"/>
                  </a:lnTo>
                  <a:lnTo>
                    <a:pt x="38100" y="0"/>
                  </a:lnTo>
                  <a:lnTo>
                    <a:pt x="57150" y="19050"/>
                  </a:lnTo>
                  <a:lnTo>
                    <a:pt x="57150" y="0"/>
                  </a:lnTo>
                  <a:lnTo>
                    <a:pt x="666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24262" y="5776912"/>
              <a:ext cx="190500" cy="190500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14725" y="6067425"/>
              <a:ext cx="219075" cy="76200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4229100" y="5210175"/>
              <a:ext cx="114300" cy="47625"/>
            </a:xfrm>
            <a:custGeom>
              <a:avLst/>
              <a:gdLst/>
              <a:ahLst/>
              <a:cxnLst/>
              <a:rect l="l" t="t" r="r" b="b"/>
              <a:pathLst>
                <a:path w="114300" h="47625">
                  <a:moveTo>
                    <a:pt x="114300" y="38100"/>
                  </a:moveTo>
                  <a:lnTo>
                    <a:pt x="0" y="47625"/>
                  </a:lnTo>
                  <a:lnTo>
                    <a:pt x="0" y="9525"/>
                  </a:lnTo>
                  <a:lnTo>
                    <a:pt x="114300" y="0"/>
                  </a:lnTo>
                  <a:lnTo>
                    <a:pt x="114300" y="38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238625" y="5229224"/>
              <a:ext cx="95250" cy="19050"/>
            </a:xfrm>
            <a:custGeom>
              <a:avLst/>
              <a:gdLst/>
              <a:ahLst/>
              <a:cxnLst/>
              <a:rect l="l" t="t" r="r" b="b"/>
              <a:pathLst>
                <a:path w="95250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  <a:path w="95250" h="19050">
                  <a:moveTo>
                    <a:pt x="28575" y="0"/>
                  </a:moveTo>
                  <a:lnTo>
                    <a:pt x="19050" y="0"/>
                  </a:lnTo>
                  <a:lnTo>
                    <a:pt x="1905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  <a:path w="95250" h="19050">
                  <a:moveTo>
                    <a:pt x="38100" y="0"/>
                  </a:moveTo>
                  <a:lnTo>
                    <a:pt x="2857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  <a:path w="95250" h="19050">
                  <a:moveTo>
                    <a:pt x="66675" y="0"/>
                  </a:moveTo>
                  <a:lnTo>
                    <a:pt x="57150" y="0"/>
                  </a:lnTo>
                  <a:lnTo>
                    <a:pt x="47625" y="0"/>
                  </a:lnTo>
                  <a:lnTo>
                    <a:pt x="47625" y="9525"/>
                  </a:lnTo>
                  <a:lnTo>
                    <a:pt x="57150" y="9525"/>
                  </a:lnTo>
                  <a:lnTo>
                    <a:pt x="66675" y="9525"/>
                  </a:lnTo>
                  <a:lnTo>
                    <a:pt x="66675" y="0"/>
                  </a:lnTo>
                  <a:close/>
                </a:path>
                <a:path w="95250" h="19050">
                  <a:moveTo>
                    <a:pt x="85725" y="9525"/>
                  </a:moveTo>
                  <a:lnTo>
                    <a:pt x="76200" y="0"/>
                  </a:lnTo>
                  <a:lnTo>
                    <a:pt x="66675" y="9525"/>
                  </a:lnTo>
                  <a:lnTo>
                    <a:pt x="76200" y="9525"/>
                  </a:lnTo>
                  <a:lnTo>
                    <a:pt x="85725" y="9525"/>
                  </a:lnTo>
                  <a:close/>
                </a:path>
                <a:path w="95250" h="19050">
                  <a:moveTo>
                    <a:pt x="95250" y="0"/>
                  </a:moveTo>
                  <a:lnTo>
                    <a:pt x="85725" y="0"/>
                  </a:lnTo>
                  <a:lnTo>
                    <a:pt x="95250" y="9525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238625" y="5276850"/>
              <a:ext cx="304800" cy="161925"/>
            </a:xfrm>
            <a:custGeom>
              <a:avLst/>
              <a:gdLst/>
              <a:ahLst/>
              <a:cxnLst/>
              <a:rect l="l" t="t" r="r" b="b"/>
              <a:pathLst>
                <a:path w="304800" h="161925">
                  <a:moveTo>
                    <a:pt x="0" y="19050"/>
                  </a:moveTo>
                  <a:lnTo>
                    <a:pt x="295275" y="0"/>
                  </a:lnTo>
                </a:path>
                <a:path w="304800" h="161925">
                  <a:moveTo>
                    <a:pt x="295275" y="0"/>
                  </a:moveTo>
                  <a:lnTo>
                    <a:pt x="304800" y="0"/>
                  </a:lnTo>
                  <a:lnTo>
                    <a:pt x="304800" y="9525"/>
                  </a:lnTo>
                </a:path>
                <a:path w="304800" h="161925">
                  <a:moveTo>
                    <a:pt x="304800" y="9525"/>
                  </a:moveTo>
                  <a:lnTo>
                    <a:pt x="304800" y="133350"/>
                  </a:lnTo>
                </a:path>
                <a:path w="304800" h="161925">
                  <a:moveTo>
                    <a:pt x="304800" y="133350"/>
                  </a:moveTo>
                  <a:lnTo>
                    <a:pt x="304800" y="142875"/>
                  </a:lnTo>
                  <a:lnTo>
                    <a:pt x="295275" y="142875"/>
                  </a:lnTo>
                </a:path>
                <a:path w="304800" h="161925">
                  <a:moveTo>
                    <a:pt x="295275" y="142875"/>
                  </a:moveTo>
                  <a:lnTo>
                    <a:pt x="0" y="1619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24337" y="5291137"/>
              <a:ext cx="285750" cy="152400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4181475" y="5153025"/>
              <a:ext cx="400050" cy="466725"/>
            </a:xfrm>
            <a:custGeom>
              <a:avLst/>
              <a:gdLst/>
              <a:ahLst/>
              <a:cxnLst/>
              <a:rect l="l" t="t" r="r" b="b"/>
              <a:pathLst>
                <a:path w="400050" h="466725">
                  <a:moveTo>
                    <a:pt x="0" y="457200"/>
                  </a:moveTo>
                  <a:lnTo>
                    <a:pt x="0" y="28575"/>
                  </a:lnTo>
                </a:path>
                <a:path w="400050" h="466725">
                  <a:moveTo>
                    <a:pt x="0" y="28575"/>
                  </a:moveTo>
                  <a:lnTo>
                    <a:pt x="9525" y="28575"/>
                  </a:lnTo>
                  <a:lnTo>
                    <a:pt x="9525" y="19050"/>
                  </a:lnTo>
                  <a:lnTo>
                    <a:pt x="19050" y="19050"/>
                  </a:lnTo>
                </a:path>
                <a:path w="400050" h="466725">
                  <a:moveTo>
                    <a:pt x="19050" y="19050"/>
                  </a:moveTo>
                  <a:lnTo>
                    <a:pt x="381000" y="0"/>
                  </a:lnTo>
                </a:path>
                <a:path w="400050" h="466725">
                  <a:moveTo>
                    <a:pt x="381000" y="0"/>
                  </a:moveTo>
                  <a:lnTo>
                    <a:pt x="400050" y="0"/>
                  </a:lnTo>
                  <a:lnTo>
                    <a:pt x="400050" y="28575"/>
                  </a:lnTo>
                </a:path>
                <a:path w="400050" h="466725">
                  <a:moveTo>
                    <a:pt x="400050" y="28575"/>
                  </a:moveTo>
                  <a:lnTo>
                    <a:pt x="400050" y="457200"/>
                  </a:lnTo>
                </a:path>
                <a:path w="400050" h="466725">
                  <a:moveTo>
                    <a:pt x="400050" y="457200"/>
                  </a:moveTo>
                  <a:lnTo>
                    <a:pt x="400050" y="466725"/>
                  </a:lnTo>
                  <a:lnTo>
                    <a:pt x="381000" y="46672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200525" y="5619750"/>
              <a:ext cx="361950" cy="28575"/>
            </a:xfrm>
            <a:custGeom>
              <a:avLst/>
              <a:gdLst/>
              <a:ahLst/>
              <a:cxnLst/>
              <a:rect l="l" t="t" r="r" b="b"/>
              <a:pathLst>
                <a:path w="361950" h="28575">
                  <a:moveTo>
                    <a:pt x="-4762" y="14287"/>
                  </a:moveTo>
                  <a:lnTo>
                    <a:pt x="366712" y="1428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029075" y="5038725"/>
              <a:ext cx="514350" cy="609600"/>
            </a:xfrm>
            <a:custGeom>
              <a:avLst/>
              <a:gdLst/>
              <a:ahLst/>
              <a:cxnLst/>
              <a:rect l="l" t="t" r="r" b="b"/>
              <a:pathLst>
                <a:path w="514350" h="609600">
                  <a:moveTo>
                    <a:pt x="171450" y="609600"/>
                  </a:moveTo>
                  <a:lnTo>
                    <a:pt x="161925" y="609600"/>
                  </a:lnTo>
                  <a:lnTo>
                    <a:pt x="161925" y="600075"/>
                  </a:lnTo>
                  <a:lnTo>
                    <a:pt x="152400" y="600075"/>
                  </a:lnTo>
                  <a:lnTo>
                    <a:pt x="152400" y="561975"/>
                  </a:lnTo>
                </a:path>
                <a:path w="514350" h="609600">
                  <a:moveTo>
                    <a:pt x="152400" y="571500"/>
                  </a:moveTo>
                  <a:lnTo>
                    <a:pt x="0" y="409575"/>
                  </a:lnTo>
                  <a:lnTo>
                    <a:pt x="0" y="19050"/>
                  </a:lnTo>
                  <a:lnTo>
                    <a:pt x="152400" y="161925"/>
                  </a:lnTo>
                </a:path>
                <a:path w="514350" h="609600">
                  <a:moveTo>
                    <a:pt x="0" y="19050"/>
                  </a:moveTo>
                  <a:lnTo>
                    <a:pt x="361950" y="0"/>
                  </a:lnTo>
                  <a:lnTo>
                    <a:pt x="514350" y="114300"/>
                  </a:lnTo>
                </a:path>
                <a:path w="514350" h="609600">
                  <a:moveTo>
                    <a:pt x="161925" y="142875"/>
                  </a:moveTo>
                  <a:lnTo>
                    <a:pt x="38100" y="28575"/>
                  </a:lnTo>
                  <a:lnTo>
                    <a:pt x="352425" y="9525"/>
                  </a:lnTo>
                  <a:lnTo>
                    <a:pt x="485775" y="114300"/>
                  </a:lnTo>
                </a:path>
                <a:path w="514350" h="609600">
                  <a:moveTo>
                    <a:pt x="57150" y="38100"/>
                  </a:moveTo>
                  <a:lnTo>
                    <a:pt x="361950" y="28575"/>
                  </a:lnTo>
                </a:path>
                <a:path w="514350" h="609600">
                  <a:moveTo>
                    <a:pt x="104775" y="85725"/>
                  </a:moveTo>
                  <a:lnTo>
                    <a:pt x="419100" y="66675"/>
                  </a:lnTo>
                  <a:lnTo>
                    <a:pt x="419100" y="123825"/>
                  </a:lnTo>
                </a:path>
                <a:path w="514350" h="609600">
                  <a:moveTo>
                    <a:pt x="123825" y="104775"/>
                  </a:moveTo>
                  <a:lnTo>
                    <a:pt x="323850" y="95250"/>
                  </a:lnTo>
                  <a:lnTo>
                    <a:pt x="361950" y="123825"/>
                  </a:lnTo>
                </a:path>
                <a:path w="514350" h="609600">
                  <a:moveTo>
                    <a:pt x="228600" y="533400"/>
                  </a:moveTo>
                  <a:lnTo>
                    <a:pt x="285750" y="523875"/>
                  </a:lnTo>
                  <a:lnTo>
                    <a:pt x="285750" y="504825"/>
                  </a:lnTo>
                  <a:lnTo>
                    <a:pt x="228600" y="504825"/>
                  </a:lnTo>
                  <a:lnTo>
                    <a:pt x="228600" y="533400"/>
                  </a:lnTo>
                  <a:close/>
                </a:path>
                <a:path w="514350" h="609600">
                  <a:moveTo>
                    <a:pt x="314325" y="504825"/>
                  </a:moveTo>
                  <a:lnTo>
                    <a:pt x="314325" y="533400"/>
                  </a:lnTo>
                  <a:lnTo>
                    <a:pt x="285750" y="561975"/>
                  </a:lnTo>
                  <a:lnTo>
                    <a:pt x="266700" y="561975"/>
                  </a:lnTo>
                  <a:lnTo>
                    <a:pt x="266700" y="571500"/>
                  </a:lnTo>
                  <a:lnTo>
                    <a:pt x="247650" y="571500"/>
                  </a:lnTo>
                  <a:lnTo>
                    <a:pt x="247650" y="561975"/>
                  </a:lnTo>
                  <a:lnTo>
                    <a:pt x="228600" y="561975"/>
                  </a:lnTo>
                  <a:lnTo>
                    <a:pt x="219075" y="552450"/>
                  </a:lnTo>
                  <a:lnTo>
                    <a:pt x="209550" y="552450"/>
                  </a:lnTo>
                  <a:lnTo>
                    <a:pt x="209550" y="542925"/>
                  </a:lnTo>
                  <a:lnTo>
                    <a:pt x="200025" y="533400"/>
                  </a:lnTo>
                  <a:lnTo>
                    <a:pt x="200025" y="514350"/>
                  </a:lnTo>
                  <a:lnTo>
                    <a:pt x="190500" y="504825"/>
                  </a:lnTo>
                  <a:lnTo>
                    <a:pt x="190500" y="495300"/>
                  </a:lnTo>
                  <a:lnTo>
                    <a:pt x="200025" y="485775"/>
                  </a:lnTo>
                  <a:lnTo>
                    <a:pt x="200025" y="466725"/>
                  </a:lnTo>
                  <a:lnTo>
                    <a:pt x="209550" y="466725"/>
                  </a:lnTo>
                  <a:lnTo>
                    <a:pt x="209550" y="457200"/>
                  </a:lnTo>
                  <a:lnTo>
                    <a:pt x="219075" y="447675"/>
                  </a:lnTo>
                  <a:lnTo>
                    <a:pt x="228600" y="447675"/>
                  </a:lnTo>
                  <a:lnTo>
                    <a:pt x="228600" y="438150"/>
                  </a:lnTo>
                  <a:lnTo>
                    <a:pt x="276225" y="438150"/>
                  </a:lnTo>
                  <a:lnTo>
                    <a:pt x="285750" y="447675"/>
                  </a:lnTo>
                  <a:lnTo>
                    <a:pt x="295275" y="447675"/>
                  </a:lnTo>
                  <a:lnTo>
                    <a:pt x="295275" y="457200"/>
                  </a:lnTo>
                  <a:lnTo>
                    <a:pt x="304800" y="457200"/>
                  </a:lnTo>
                  <a:lnTo>
                    <a:pt x="304800" y="466725"/>
                  </a:lnTo>
                  <a:lnTo>
                    <a:pt x="314325" y="466725"/>
                  </a:lnTo>
                  <a:lnTo>
                    <a:pt x="314325" y="504825"/>
                  </a:lnTo>
                </a:path>
                <a:path w="514350" h="609600">
                  <a:moveTo>
                    <a:pt x="428625" y="409575"/>
                  </a:moveTo>
                  <a:lnTo>
                    <a:pt x="352425" y="409575"/>
                  </a:lnTo>
                  <a:lnTo>
                    <a:pt x="352425" y="476250"/>
                  </a:lnTo>
                  <a:lnTo>
                    <a:pt x="428625" y="476250"/>
                  </a:lnTo>
                  <a:lnTo>
                    <a:pt x="428625" y="409575"/>
                  </a:lnTo>
                  <a:close/>
                </a:path>
                <a:path w="514350" h="609600">
                  <a:moveTo>
                    <a:pt x="428625" y="485775"/>
                  </a:moveTo>
                  <a:lnTo>
                    <a:pt x="352425" y="495300"/>
                  </a:lnTo>
                  <a:lnTo>
                    <a:pt x="342900" y="561975"/>
                  </a:lnTo>
                  <a:lnTo>
                    <a:pt x="419100" y="552450"/>
                  </a:lnTo>
                  <a:lnTo>
                    <a:pt x="428625" y="485775"/>
                  </a:lnTo>
                  <a:close/>
                </a:path>
                <a:path w="514350" h="609600">
                  <a:moveTo>
                    <a:pt x="514350" y="400050"/>
                  </a:moveTo>
                  <a:lnTo>
                    <a:pt x="438150" y="409575"/>
                  </a:lnTo>
                  <a:lnTo>
                    <a:pt x="438150" y="476250"/>
                  </a:lnTo>
                  <a:lnTo>
                    <a:pt x="514350" y="466725"/>
                  </a:lnTo>
                  <a:lnTo>
                    <a:pt x="514350" y="400050"/>
                  </a:lnTo>
                  <a:close/>
                </a:path>
                <a:path w="514350" h="609600">
                  <a:moveTo>
                    <a:pt x="495300" y="419100"/>
                  </a:moveTo>
                  <a:lnTo>
                    <a:pt x="504825" y="419100"/>
                  </a:lnTo>
                  <a:lnTo>
                    <a:pt x="495300" y="419100"/>
                  </a:lnTo>
                </a:path>
                <a:path w="514350" h="609600">
                  <a:moveTo>
                    <a:pt x="495300" y="419100"/>
                  </a:moveTo>
                  <a:lnTo>
                    <a:pt x="457200" y="419100"/>
                  </a:lnTo>
                </a:path>
                <a:path w="514350" h="609600">
                  <a:moveTo>
                    <a:pt x="457200" y="419100"/>
                  </a:moveTo>
                  <a:lnTo>
                    <a:pt x="447675" y="419100"/>
                  </a:lnTo>
                  <a:lnTo>
                    <a:pt x="447675" y="428625"/>
                  </a:lnTo>
                </a:path>
                <a:path w="514350" h="609600">
                  <a:moveTo>
                    <a:pt x="447675" y="428625"/>
                  </a:moveTo>
                  <a:lnTo>
                    <a:pt x="447675" y="457200"/>
                  </a:lnTo>
                </a:path>
                <a:path w="514350" h="609600">
                  <a:moveTo>
                    <a:pt x="447675" y="457200"/>
                  </a:moveTo>
                  <a:lnTo>
                    <a:pt x="457200" y="457200"/>
                  </a:lnTo>
                </a:path>
                <a:path w="514350" h="609600">
                  <a:moveTo>
                    <a:pt x="457200" y="457200"/>
                  </a:moveTo>
                  <a:lnTo>
                    <a:pt x="495300" y="457200"/>
                  </a:lnTo>
                </a:path>
                <a:path w="514350" h="609600">
                  <a:moveTo>
                    <a:pt x="490537" y="452437"/>
                  </a:moveTo>
                  <a:lnTo>
                    <a:pt x="500062" y="452437"/>
                  </a:lnTo>
                </a:path>
                <a:path w="514350" h="609600">
                  <a:moveTo>
                    <a:pt x="495300" y="447675"/>
                  </a:moveTo>
                  <a:lnTo>
                    <a:pt x="495300" y="419100"/>
                  </a:lnTo>
                </a:path>
                <a:path w="514350" h="609600">
                  <a:moveTo>
                    <a:pt x="404812" y="423862"/>
                  </a:moveTo>
                  <a:lnTo>
                    <a:pt x="414337" y="423862"/>
                  </a:lnTo>
                </a:path>
                <a:path w="514350" h="609600">
                  <a:moveTo>
                    <a:pt x="409575" y="419100"/>
                  </a:moveTo>
                  <a:lnTo>
                    <a:pt x="371475" y="428625"/>
                  </a:lnTo>
                </a:path>
                <a:path w="514350" h="609600">
                  <a:moveTo>
                    <a:pt x="371475" y="428625"/>
                  </a:moveTo>
                  <a:lnTo>
                    <a:pt x="361950" y="428625"/>
                  </a:lnTo>
                  <a:lnTo>
                    <a:pt x="361950" y="43815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391025" y="54768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391025" y="5467350"/>
              <a:ext cx="52705" cy="38100"/>
            </a:xfrm>
            <a:custGeom>
              <a:avLst/>
              <a:gdLst/>
              <a:ahLst/>
              <a:cxnLst/>
              <a:rect l="l" t="t" r="r" b="b"/>
              <a:pathLst>
                <a:path w="52704" h="38100">
                  <a:moveTo>
                    <a:pt x="0" y="28575"/>
                  </a:moveTo>
                  <a:lnTo>
                    <a:pt x="0" y="38100"/>
                  </a:lnTo>
                  <a:lnTo>
                    <a:pt x="9525" y="38100"/>
                  </a:lnTo>
                </a:path>
                <a:path w="52704" h="38100">
                  <a:moveTo>
                    <a:pt x="9525" y="38100"/>
                  </a:moveTo>
                  <a:lnTo>
                    <a:pt x="47625" y="38100"/>
                  </a:lnTo>
                </a:path>
                <a:path w="52704" h="38100">
                  <a:moveTo>
                    <a:pt x="42862" y="33337"/>
                  </a:moveTo>
                  <a:lnTo>
                    <a:pt x="52387" y="33337"/>
                  </a:lnTo>
                </a:path>
                <a:path w="52704" h="38100">
                  <a:moveTo>
                    <a:pt x="47625" y="28575"/>
                  </a:moveTo>
                  <a:lnTo>
                    <a:pt x="476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33837" y="5214937"/>
              <a:ext cx="142875" cy="266700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4467225" y="5238749"/>
              <a:ext cx="76200" cy="9525"/>
            </a:xfrm>
            <a:custGeom>
              <a:avLst/>
              <a:gdLst/>
              <a:ahLst/>
              <a:cxnLst/>
              <a:rect l="l" t="t" r="r" b="b"/>
              <a:pathLst>
                <a:path w="76200" h="9525">
                  <a:moveTo>
                    <a:pt x="19050" y="9525"/>
                  </a:moveTo>
                  <a:lnTo>
                    <a:pt x="9525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19050" y="9525"/>
                  </a:lnTo>
                  <a:close/>
                </a:path>
                <a:path w="76200" h="9525">
                  <a:moveTo>
                    <a:pt x="47625" y="0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0"/>
                  </a:lnTo>
                  <a:close/>
                </a:path>
                <a:path w="76200" h="9525">
                  <a:moveTo>
                    <a:pt x="66675" y="0"/>
                  </a:moveTo>
                  <a:lnTo>
                    <a:pt x="57150" y="0"/>
                  </a:lnTo>
                  <a:lnTo>
                    <a:pt x="47625" y="9525"/>
                  </a:lnTo>
                  <a:lnTo>
                    <a:pt x="57150" y="9525"/>
                  </a:lnTo>
                  <a:lnTo>
                    <a:pt x="66675" y="9525"/>
                  </a:lnTo>
                  <a:lnTo>
                    <a:pt x="66675" y="0"/>
                  </a:lnTo>
                  <a:close/>
                </a:path>
                <a:path w="76200" h="9525">
                  <a:moveTo>
                    <a:pt x="76200" y="0"/>
                  </a:moveTo>
                  <a:lnTo>
                    <a:pt x="66675" y="0"/>
                  </a:lnTo>
                  <a:lnTo>
                    <a:pt x="76200" y="95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514850" y="524827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0" y="9525"/>
                  </a:moveTo>
                  <a:lnTo>
                    <a:pt x="28575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467225" y="523875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467225" y="523875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486275" y="5229225"/>
              <a:ext cx="76200" cy="9525"/>
            </a:xfrm>
            <a:custGeom>
              <a:avLst/>
              <a:gdLst/>
              <a:ahLst/>
              <a:cxnLst/>
              <a:rect l="l" t="t" r="r" b="b"/>
              <a:pathLst>
                <a:path w="76200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76200" h="9525">
                  <a:moveTo>
                    <a:pt x="76200" y="0"/>
                  </a:moveTo>
                  <a:lnTo>
                    <a:pt x="66675" y="0"/>
                  </a:lnTo>
                  <a:lnTo>
                    <a:pt x="66675" y="9525"/>
                  </a:lnTo>
                  <a:lnTo>
                    <a:pt x="76200" y="95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476750" y="5229225"/>
              <a:ext cx="85725" cy="19050"/>
            </a:xfrm>
            <a:custGeom>
              <a:avLst/>
              <a:gdLst/>
              <a:ahLst/>
              <a:cxnLst/>
              <a:rect l="l" t="t" r="r" b="b"/>
              <a:pathLst>
                <a:path w="85725" h="19050">
                  <a:moveTo>
                    <a:pt x="3810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19050" y="9525"/>
                  </a:lnTo>
                  <a:lnTo>
                    <a:pt x="19050" y="0"/>
                  </a:lnTo>
                  <a:lnTo>
                    <a:pt x="76200" y="0"/>
                  </a:lnTo>
                  <a:lnTo>
                    <a:pt x="76200" y="9525"/>
                  </a:lnTo>
                  <a:lnTo>
                    <a:pt x="85725" y="9525"/>
                  </a:lnTo>
                  <a:lnTo>
                    <a:pt x="76200" y="9525"/>
                  </a:lnTo>
                  <a:lnTo>
                    <a:pt x="76200" y="19050"/>
                  </a:lnTo>
                  <a:lnTo>
                    <a:pt x="76200" y="9525"/>
                  </a:lnTo>
                  <a:lnTo>
                    <a:pt x="85725" y="9525"/>
                  </a:lnTo>
                  <a:lnTo>
                    <a:pt x="85725" y="0"/>
                  </a:lnTo>
                  <a:lnTo>
                    <a:pt x="381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400550" y="5543550"/>
              <a:ext cx="152400" cy="38100"/>
            </a:xfrm>
            <a:custGeom>
              <a:avLst/>
              <a:gdLst/>
              <a:ahLst/>
              <a:cxnLst/>
              <a:rect l="l" t="t" r="r" b="b"/>
              <a:pathLst>
                <a:path w="152400" h="38100">
                  <a:moveTo>
                    <a:pt x="38100" y="19050"/>
                  </a:moveTo>
                  <a:lnTo>
                    <a:pt x="38100" y="28575"/>
                  </a:lnTo>
                  <a:lnTo>
                    <a:pt x="28575" y="28575"/>
                  </a:lnTo>
                  <a:lnTo>
                    <a:pt x="28575" y="38100"/>
                  </a:lnTo>
                  <a:lnTo>
                    <a:pt x="0" y="3810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lnTo>
                    <a:pt x="19050" y="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38100" y="19050"/>
                  </a:lnTo>
                </a:path>
                <a:path w="152400" h="38100">
                  <a:moveTo>
                    <a:pt x="152400" y="38100"/>
                  </a:moveTo>
                  <a:lnTo>
                    <a:pt x="95250" y="38100"/>
                  </a:lnTo>
                  <a:lnTo>
                    <a:pt x="95250" y="28575"/>
                  </a:lnTo>
                  <a:lnTo>
                    <a:pt x="152400" y="28575"/>
                  </a:lnTo>
                  <a:lnTo>
                    <a:pt x="152400" y="38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505325" y="55530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505325" y="5553075"/>
              <a:ext cx="47625" cy="19050"/>
            </a:xfrm>
            <a:custGeom>
              <a:avLst/>
              <a:gdLst/>
              <a:ahLst/>
              <a:cxnLst/>
              <a:rect l="l" t="t" r="r" b="b"/>
              <a:pathLst>
                <a:path w="47625" h="19050">
                  <a:moveTo>
                    <a:pt x="9525" y="0"/>
                  </a:moveTo>
                  <a:lnTo>
                    <a:pt x="0" y="9525"/>
                  </a:lnTo>
                  <a:lnTo>
                    <a:pt x="9525" y="19050"/>
                  </a:lnTo>
                  <a:lnTo>
                    <a:pt x="19050" y="19050"/>
                  </a:lnTo>
                </a:path>
                <a:path w="47625" h="19050">
                  <a:moveTo>
                    <a:pt x="9525" y="0"/>
                  </a:moveTo>
                  <a:lnTo>
                    <a:pt x="19050" y="0"/>
                  </a:lnTo>
                  <a:lnTo>
                    <a:pt x="28575" y="19050"/>
                  </a:lnTo>
                  <a:lnTo>
                    <a:pt x="28575" y="0"/>
                  </a:lnTo>
                  <a:lnTo>
                    <a:pt x="38100" y="19050"/>
                  </a:lnTo>
                  <a:lnTo>
                    <a:pt x="38100" y="0"/>
                  </a:lnTo>
                  <a:lnTo>
                    <a:pt x="476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505325" y="5191124"/>
              <a:ext cx="47625" cy="28575"/>
            </a:xfrm>
            <a:custGeom>
              <a:avLst/>
              <a:gdLst/>
              <a:ahLst/>
              <a:cxnLst/>
              <a:rect l="l" t="t" r="r" b="b"/>
              <a:pathLst>
                <a:path w="47625" h="28575">
                  <a:moveTo>
                    <a:pt x="19050" y="9525"/>
                  </a:move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19050" y="28575"/>
                  </a:lnTo>
                  <a:lnTo>
                    <a:pt x="19050" y="9525"/>
                  </a:lnTo>
                  <a:close/>
                </a:path>
                <a:path w="47625" h="28575">
                  <a:moveTo>
                    <a:pt x="28575" y="0"/>
                  </a:moveTo>
                  <a:lnTo>
                    <a:pt x="19050" y="0"/>
                  </a:lnTo>
                  <a:lnTo>
                    <a:pt x="1905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  <a:path w="47625" h="28575">
                  <a:moveTo>
                    <a:pt x="47625" y="19050"/>
                  </a:moveTo>
                  <a:lnTo>
                    <a:pt x="38100" y="19050"/>
                  </a:lnTo>
                  <a:lnTo>
                    <a:pt x="38100" y="28575"/>
                  </a:lnTo>
                  <a:lnTo>
                    <a:pt x="47625" y="28575"/>
                  </a:lnTo>
                  <a:lnTo>
                    <a:pt x="47625" y="19050"/>
                  </a:lnTo>
                  <a:close/>
                </a:path>
                <a:path w="47625" h="28575">
                  <a:moveTo>
                    <a:pt x="47625" y="0"/>
                  </a:moveTo>
                  <a:lnTo>
                    <a:pt x="38100" y="0"/>
                  </a:lnTo>
                  <a:lnTo>
                    <a:pt x="38100" y="9525"/>
                  </a:lnTo>
                  <a:lnTo>
                    <a:pt x="47625" y="19050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38625" y="5695950"/>
              <a:ext cx="209550" cy="76200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5486400" y="4486275"/>
              <a:ext cx="685800" cy="419100"/>
            </a:xfrm>
            <a:custGeom>
              <a:avLst/>
              <a:gdLst/>
              <a:ahLst/>
              <a:cxnLst/>
              <a:rect l="l" t="t" r="r" b="b"/>
              <a:pathLst>
                <a:path w="685800" h="419100">
                  <a:moveTo>
                    <a:pt x="685800" y="419100"/>
                  </a:moveTo>
                  <a:lnTo>
                    <a:pt x="0" y="419100"/>
                  </a:lnTo>
                  <a:lnTo>
                    <a:pt x="0" y="0"/>
                  </a:lnTo>
                  <a:lnTo>
                    <a:pt x="685800" y="0"/>
                  </a:lnTo>
                  <a:lnTo>
                    <a:pt x="685800" y="419100"/>
                  </a:lnTo>
                  <a:close/>
                </a:path>
                <a:path w="685800" h="419100">
                  <a:moveTo>
                    <a:pt x="676275" y="409575"/>
                  </a:moveTo>
                  <a:lnTo>
                    <a:pt x="9525" y="409575"/>
                  </a:lnTo>
                  <a:lnTo>
                    <a:pt x="9525" y="9525"/>
                  </a:lnTo>
                  <a:lnTo>
                    <a:pt x="676275" y="9525"/>
                  </a:lnTo>
                  <a:lnTo>
                    <a:pt x="676275" y="409575"/>
                  </a:lnTo>
                  <a:close/>
                </a:path>
                <a:path w="685800" h="419100">
                  <a:moveTo>
                    <a:pt x="66675" y="76200"/>
                  </a:moveTo>
                  <a:lnTo>
                    <a:pt x="66675" y="66675"/>
                  </a:lnTo>
                  <a:lnTo>
                    <a:pt x="76200" y="66675"/>
                  </a:lnTo>
                  <a:lnTo>
                    <a:pt x="76200" y="57150"/>
                  </a:lnTo>
                  <a:lnTo>
                    <a:pt x="85725" y="57150"/>
                  </a:lnTo>
                </a:path>
                <a:path w="685800" h="419100">
                  <a:moveTo>
                    <a:pt x="85725" y="57150"/>
                  </a:moveTo>
                  <a:lnTo>
                    <a:pt x="600075" y="57150"/>
                  </a:lnTo>
                </a:path>
                <a:path w="685800" h="419100">
                  <a:moveTo>
                    <a:pt x="600075" y="57150"/>
                  </a:moveTo>
                  <a:lnTo>
                    <a:pt x="609600" y="57150"/>
                  </a:lnTo>
                  <a:lnTo>
                    <a:pt x="609600" y="66675"/>
                  </a:lnTo>
                  <a:lnTo>
                    <a:pt x="619125" y="66675"/>
                  </a:lnTo>
                  <a:lnTo>
                    <a:pt x="619125" y="76200"/>
                  </a:lnTo>
                </a:path>
                <a:path w="685800" h="419100">
                  <a:moveTo>
                    <a:pt x="619125" y="76200"/>
                  </a:moveTo>
                  <a:lnTo>
                    <a:pt x="619125" y="352425"/>
                  </a:lnTo>
                </a:path>
                <a:path w="685800" h="419100">
                  <a:moveTo>
                    <a:pt x="619125" y="352425"/>
                  </a:moveTo>
                  <a:lnTo>
                    <a:pt x="619125" y="361950"/>
                  </a:lnTo>
                  <a:lnTo>
                    <a:pt x="609600" y="361950"/>
                  </a:lnTo>
                  <a:lnTo>
                    <a:pt x="609600" y="371475"/>
                  </a:lnTo>
                  <a:lnTo>
                    <a:pt x="600075" y="371475"/>
                  </a:lnTo>
                </a:path>
                <a:path w="685800" h="419100">
                  <a:moveTo>
                    <a:pt x="600075" y="371475"/>
                  </a:moveTo>
                  <a:lnTo>
                    <a:pt x="85725" y="371475"/>
                  </a:lnTo>
                </a:path>
                <a:path w="685800" h="419100">
                  <a:moveTo>
                    <a:pt x="85725" y="371475"/>
                  </a:moveTo>
                  <a:lnTo>
                    <a:pt x="76200" y="371475"/>
                  </a:lnTo>
                  <a:lnTo>
                    <a:pt x="76200" y="361950"/>
                  </a:lnTo>
                  <a:lnTo>
                    <a:pt x="66675" y="361950"/>
                  </a:lnTo>
                  <a:lnTo>
                    <a:pt x="66675" y="352425"/>
                  </a:lnTo>
                </a:path>
                <a:path w="685800" h="419100">
                  <a:moveTo>
                    <a:pt x="66675" y="352425"/>
                  </a:moveTo>
                  <a:lnTo>
                    <a:pt x="66675" y="76200"/>
                  </a:lnTo>
                </a:path>
                <a:path w="685800" h="419100">
                  <a:moveTo>
                    <a:pt x="85725" y="85725"/>
                  </a:moveTo>
                  <a:lnTo>
                    <a:pt x="85725" y="76200"/>
                  </a:lnTo>
                  <a:lnTo>
                    <a:pt x="95250" y="76200"/>
                  </a:lnTo>
                  <a:lnTo>
                    <a:pt x="95250" y="66675"/>
                  </a:lnTo>
                </a:path>
                <a:path w="685800" h="419100">
                  <a:moveTo>
                    <a:pt x="95250" y="66675"/>
                  </a:moveTo>
                  <a:lnTo>
                    <a:pt x="590550" y="66675"/>
                  </a:lnTo>
                </a:path>
                <a:path w="685800" h="419100">
                  <a:moveTo>
                    <a:pt x="590550" y="66675"/>
                  </a:moveTo>
                  <a:lnTo>
                    <a:pt x="590550" y="76200"/>
                  </a:lnTo>
                  <a:lnTo>
                    <a:pt x="600075" y="76200"/>
                  </a:lnTo>
                  <a:lnTo>
                    <a:pt x="600075" y="85725"/>
                  </a:lnTo>
                </a:path>
                <a:path w="685800" h="419100">
                  <a:moveTo>
                    <a:pt x="600075" y="85725"/>
                  </a:moveTo>
                  <a:lnTo>
                    <a:pt x="600075" y="342900"/>
                  </a:lnTo>
                </a:path>
                <a:path w="685800" h="419100">
                  <a:moveTo>
                    <a:pt x="600075" y="342900"/>
                  </a:moveTo>
                  <a:lnTo>
                    <a:pt x="600075" y="352425"/>
                  </a:lnTo>
                  <a:lnTo>
                    <a:pt x="590550" y="352425"/>
                  </a:lnTo>
                  <a:lnTo>
                    <a:pt x="590550" y="361950"/>
                  </a:lnTo>
                </a:path>
                <a:path w="685800" h="419100">
                  <a:moveTo>
                    <a:pt x="590550" y="361950"/>
                  </a:moveTo>
                  <a:lnTo>
                    <a:pt x="95250" y="361950"/>
                  </a:lnTo>
                </a:path>
                <a:path w="685800" h="419100">
                  <a:moveTo>
                    <a:pt x="95250" y="361950"/>
                  </a:moveTo>
                  <a:lnTo>
                    <a:pt x="95250" y="352425"/>
                  </a:lnTo>
                  <a:lnTo>
                    <a:pt x="85725" y="352425"/>
                  </a:lnTo>
                  <a:lnTo>
                    <a:pt x="85725" y="342900"/>
                  </a:lnTo>
                </a:path>
                <a:path w="685800" h="419100">
                  <a:moveTo>
                    <a:pt x="85725" y="342900"/>
                  </a:moveTo>
                  <a:lnTo>
                    <a:pt x="85725" y="85725"/>
                  </a:lnTo>
                </a:path>
                <a:path w="685800" h="419100">
                  <a:moveTo>
                    <a:pt x="542925" y="180975"/>
                  </a:moveTo>
                  <a:lnTo>
                    <a:pt x="142875" y="180975"/>
                  </a:lnTo>
                  <a:lnTo>
                    <a:pt x="142875" y="133350"/>
                  </a:lnTo>
                  <a:lnTo>
                    <a:pt x="542925" y="133350"/>
                  </a:lnTo>
                  <a:lnTo>
                    <a:pt x="542925" y="180975"/>
                  </a:lnTo>
                  <a:close/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981700" y="457199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629275" y="4600575"/>
              <a:ext cx="400050" cy="200025"/>
            </a:xfrm>
            <a:custGeom>
              <a:avLst/>
              <a:gdLst/>
              <a:ahLst/>
              <a:cxnLst/>
              <a:rect l="l" t="t" r="r" b="b"/>
              <a:pathLst>
                <a:path w="400050" h="200025">
                  <a:moveTo>
                    <a:pt x="66675" y="180975"/>
                  </a:moveTo>
                  <a:lnTo>
                    <a:pt x="19050" y="180975"/>
                  </a:lnTo>
                  <a:lnTo>
                    <a:pt x="19050" y="133350"/>
                  </a:lnTo>
                  <a:lnTo>
                    <a:pt x="66675" y="133350"/>
                  </a:lnTo>
                  <a:lnTo>
                    <a:pt x="66675" y="180975"/>
                  </a:lnTo>
                  <a:close/>
                </a:path>
                <a:path w="400050" h="200025">
                  <a:moveTo>
                    <a:pt x="171450" y="180975"/>
                  </a:moveTo>
                  <a:lnTo>
                    <a:pt x="123825" y="180975"/>
                  </a:lnTo>
                  <a:lnTo>
                    <a:pt x="123825" y="133350"/>
                  </a:lnTo>
                  <a:lnTo>
                    <a:pt x="171450" y="133350"/>
                  </a:lnTo>
                  <a:lnTo>
                    <a:pt x="171450" y="180975"/>
                  </a:lnTo>
                  <a:close/>
                </a:path>
                <a:path w="400050" h="200025">
                  <a:moveTo>
                    <a:pt x="276225" y="180975"/>
                  </a:moveTo>
                  <a:lnTo>
                    <a:pt x="228600" y="180975"/>
                  </a:lnTo>
                  <a:lnTo>
                    <a:pt x="228600" y="133350"/>
                  </a:lnTo>
                  <a:lnTo>
                    <a:pt x="276225" y="133350"/>
                  </a:lnTo>
                  <a:lnTo>
                    <a:pt x="276225" y="180975"/>
                  </a:lnTo>
                  <a:close/>
                </a:path>
                <a:path w="400050" h="200025">
                  <a:moveTo>
                    <a:pt x="381000" y="180975"/>
                  </a:moveTo>
                  <a:lnTo>
                    <a:pt x="333375" y="180975"/>
                  </a:lnTo>
                  <a:lnTo>
                    <a:pt x="333375" y="133350"/>
                  </a:lnTo>
                  <a:lnTo>
                    <a:pt x="381000" y="133350"/>
                  </a:lnTo>
                  <a:lnTo>
                    <a:pt x="381000" y="180975"/>
                  </a:lnTo>
                  <a:close/>
                </a:path>
                <a:path w="400050" h="200025">
                  <a:moveTo>
                    <a:pt x="28575" y="200025"/>
                  </a:moveTo>
                  <a:lnTo>
                    <a:pt x="66675" y="200025"/>
                  </a:lnTo>
                </a:path>
                <a:path w="400050" h="200025">
                  <a:moveTo>
                    <a:pt x="38100" y="161925"/>
                  </a:moveTo>
                  <a:lnTo>
                    <a:pt x="57150" y="161925"/>
                  </a:lnTo>
                </a:path>
                <a:path w="400050" h="200025">
                  <a:moveTo>
                    <a:pt x="133350" y="161925"/>
                  </a:moveTo>
                  <a:lnTo>
                    <a:pt x="161925" y="161925"/>
                  </a:lnTo>
                </a:path>
                <a:path w="400050" h="200025">
                  <a:moveTo>
                    <a:pt x="247650" y="161925"/>
                  </a:moveTo>
                  <a:lnTo>
                    <a:pt x="266700" y="161925"/>
                  </a:lnTo>
                </a:path>
                <a:path w="400050" h="200025">
                  <a:moveTo>
                    <a:pt x="342900" y="161925"/>
                  </a:moveTo>
                  <a:lnTo>
                    <a:pt x="371475" y="161925"/>
                  </a:lnTo>
                </a:path>
                <a:path w="400050" h="200025">
                  <a:moveTo>
                    <a:pt x="333375" y="200025"/>
                  </a:moveTo>
                  <a:lnTo>
                    <a:pt x="371475" y="200025"/>
                  </a:lnTo>
                </a:path>
                <a:path w="400050" h="200025">
                  <a:moveTo>
                    <a:pt x="133350" y="190500"/>
                  </a:moveTo>
                  <a:lnTo>
                    <a:pt x="171450" y="190500"/>
                  </a:lnTo>
                </a:path>
                <a:path w="400050" h="200025">
                  <a:moveTo>
                    <a:pt x="142875" y="200025"/>
                  </a:moveTo>
                  <a:lnTo>
                    <a:pt x="161925" y="200025"/>
                  </a:lnTo>
                </a:path>
                <a:path w="400050" h="200025">
                  <a:moveTo>
                    <a:pt x="238125" y="200025"/>
                  </a:moveTo>
                  <a:lnTo>
                    <a:pt x="266700" y="200025"/>
                  </a:lnTo>
                </a:path>
                <a:path w="400050" h="200025">
                  <a:moveTo>
                    <a:pt x="0" y="76200"/>
                  </a:moveTo>
                  <a:lnTo>
                    <a:pt x="85725" y="76200"/>
                  </a:lnTo>
                </a:path>
                <a:path w="400050" h="200025">
                  <a:moveTo>
                    <a:pt x="0" y="85725"/>
                  </a:moveTo>
                  <a:lnTo>
                    <a:pt x="200025" y="85725"/>
                  </a:lnTo>
                </a:path>
                <a:path w="400050" h="200025">
                  <a:moveTo>
                    <a:pt x="219075" y="9525"/>
                  </a:moveTo>
                  <a:lnTo>
                    <a:pt x="400050" y="9525"/>
                  </a:lnTo>
                </a:path>
                <a:path w="400050" h="200025">
                  <a:moveTo>
                    <a:pt x="323850" y="0"/>
                  </a:moveTo>
                  <a:lnTo>
                    <a:pt x="400050" y="0"/>
                  </a:lnTo>
                </a:path>
                <a:path w="400050" h="200025">
                  <a:moveTo>
                    <a:pt x="95250" y="76200"/>
                  </a:moveTo>
                  <a:lnTo>
                    <a:pt x="133350" y="76200"/>
                  </a:lnTo>
                </a:path>
                <a:path w="400050" h="200025">
                  <a:moveTo>
                    <a:pt x="142875" y="76200"/>
                  </a:moveTo>
                  <a:lnTo>
                    <a:pt x="228600" y="76200"/>
                  </a:lnTo>
                </a:path>
                <a:path w="400050" h="200025">
                  <a:moveTo>
                    <a:pt x="28575" y="28575"/>
                  </a:moveTo>
                  <a:lnTo>
                    <a:pt x="28575" y="57150"/>
                  </a:lnTo>
                </a:path>
                <a:path w="400050" h="200025">
                  <a:moveTo>
                    <a:pt x="257175" y="28575"/>
                  </a:moveTo>
                  <a:lnTo>
                    <a:pt x="257175" y="57150"/>
                  </a:lnTo>
                </a:path>
                <a:path w="400050" h="200025">
                  <a:moveTo>
                    <a:pt x="333375" y="57150"/>
                  </a:moveTo>
                  <a:lnTo>
                    <a:pt x="333375" y="28575"/>
                  </a:lnTo>
                </a:path>
                <a:path w="400050" h="200025">
                  <a:moveTo>
                    <a:pt x="352425" y="28575"/>
                  </a:moveTo>
                  <a:lnTo>
                    <a:pt x="342900" y="57150"/>
                  </a:lnTo>
                </a:path>
                <a:path w="400050" h="200025">
                  <a:moveTo>
                    <a:pt x="352425" y="28575"/>
                  </a:moveTo>
                  <a:lnTo>
                    <a:pt x="352425" y="57150"/>
                  </a:lnTo>
                  <a:lnTo>
                    <a:pt x="361950" y="38100"/>
                  </a:lnTo>
                  <a:lnTo>
                    <a:pt x="361950" y="57150"/>
                  </a:lnTo>
                  <a:lnTo>
                    <a:pt x="371475" y="28575"/>
                  </a:lnTo>
                </a:path>
                <a:path w="400050" h="200025">
                  <a:moveTo>
                    <a:pt x="276225" y="28575"/>
                  </a:moveTo>
                  <a:lnTo>
                    <a:pt x="276225" y="57150"/>
                  </a:lnTo>
                </a:path>
                <a:path w="400050" h="200025">
                  <a:moveTo>
                    <a:pt x="295275" y="28575"/>
                  </a:moveTo>
                  <a:lnTo>
                    <a:pt x="295275" y="57150"/>
                  </a:lnTo>
                </a:path>
                <a:path w="400050" h="200025">
                  <a:moveTo>
                    <a:pt x="76200" y="28575"/>
                  </a:moveTo>
                  <a:lnTo>
                    <a:pt x="76200" y="57150"/>
                  </a:lnTo>
                </a:path>
                <a:path w="400050" h="200025">
                  <a:moveTo>
                    <a:pt x="38100" y="28575"/>
                  </a:moveTo>
                  <a:lnTo>
                    <a:pt x="47625" y="28575"/>
                  </a:lnTo>
                  <a:lnTo>
                    <a:pt x="47625" y="57150"/>
                  </a:lnTo>
                  <a:lnTo>
                    <a:pt x="28575" y="57150"/>
                  </a:lnTo>
                </a:path>
                <a:path w="400050" h="200025">
                  <a:moveTo>
                    <a:pt x="57150" y="28575"/>
                  </a:moveTo>
                  <a:lnTo>
                    <a:pt x="66675" y="28575"/>
                  </a:lnTo>
                  <a:lnTo>
                    <a:pt x="66675" y="57150"/>
                  </a:lnTo>
                </a:path>
                <a:path w="400050" h="200025">
                  <a:moveTo>
                    <a:pt x="47625" y="38100"/>
                  </a:moveTo>
                  <a:lnTo>
                    <a:pt x="38100" y="38100"/>
                  </a:lnTo>
                </a:path>
                <a:path w="400050" h="200025">
                  <a:moveTo>
                    <a:pt x="161925" y="57150"/>
                  </a:moveTo>
                  <a:lnTo>
                    <a:pt x="142875" y="57150"/>
                  </a:lnTo>
                </a:path>
                <a:path w="400050" h="200025">
                  <a:moveTo>
                    <a:pt x="152400" y="28575"/>
                  </a:moveTo>
                  <a:lnTo>
                    <a:pt x="161925" y="28575"/>
                  </a:lnTo>
                </a:path>
                <a:path w="400050" h="200025">
                  <a:moveTo>
                    <a:pt x="152400" y="28575"/>
                  </a:moveTo>
                  <a:lnTo>
                    <a:pt x="152400" y="38100"/>
                  </a:lnTo>
                  <a:lnTo>
                    <a:pt x="161925" y="38100"/>
                  </a:lnTo>
                  <a:lnTo>
                    <a:pt x="161925" y="57150"/>
                  </a:lnTo>
                </a:path>
                <a:path w="400050" h="200025">
                  <a:moveTo>
                    <a:pt x="123825" y="57150"/>
                  </a:moveTo>
                  <a:lnTo>
                    <a:pt x="123825" y="28575"/>
                  </a:lnTo>
                  <a:lnTo>
                    <a:pt x="114300" y="28575"/>
                  </a:lnTo>
                  <a:lnTo>
                    <a:pt x="104775" y="57150"/>
                  </a:lnTo>
                </a:path>
                <a:path w="400050" h="200025">
                  <a:moveTo>
                    <a:pt x="161925" y="57150"/>
                  </a:moveTo>
                  <a:lnTo>
                    <a:pt x="171450" y="28575"/>
                  </a:lnTo>
                  <a:lnTo>
                    <a:pt x="180975" y="28575"/>
                  </a:lnTo>
                  <a:lnTo>
                    <a:pt x="180975" y="57150"/>
                  </a:lnTo>
                  <a:lnTo>
                    <a:pt x="161925" y="57150"/>
                  </a:lnTo>
                  <a:close/>
                </a:path>
                <a:path w="400050" h="200025">
                  <a:moveTo>
                    <a:pt x="295275" y="57150"/>
                  </a:moveTo>
                  <a:lnTo>
                    <a:pt x="304800" y="28575"/>
                  </a:lnTo>
                  <a:lnTo>
                    <a:pt x="314325" y="28575"/>
                  </a:lnTo>
                  <a:lnTo>
                    <a:pt x="314325" y="57150"/>
                  </a:lnTo>
                  <a:lnTo>
                    <a:pt x="295275" y="57150"/>
                  </a:lnTo>
                  <a:close/>
                </a:path>
                <a:path w="400050" h="200025">
                  <a:moveTo>
                    <a:pt x="123825" y="38100"/>
                  </a:moveTo>
                  <a:lnTo>
                    <a:pt x="114300" y="38100"/>
                  </a:lnTo>
                </a:path>
                <a:path w="400050" h="200025">
                  <a:moveTo>
                    <a:pt x="190500" y="38100"/>
                  </a:moveTo>
                  <a:lnTo>
                    <a:pt x="190500" y="28575"/>
                  </a:lnTo>
                  <a:lnTo>
                    <a:pt x="200025" y="28575"/>
                  </a:lnTo>
                  <a:lnTo>
                    <a:pt x="200025" y="57150"/>
                  </a:lnTo>
                  <a:lnTo>
                    <a:pt x="180975" y="57150"/>
                  </a:lnTo>
                </a:path>
                <a:path w="400050" h="200025">
                  <a:moveTo>
                    <a:pt x="200025" y="38100"/>
                  </a:moveTo>
                  <a:lnTo>
                    <a:pt x="190500" y="38100"/>
                  </a:lnTo>
                </a:path>
                <a:path w="400050" h="200025">
                  <a:moveTo>
                    <a:pt x="76200" y="38100"/>
                  </a:moveTo>
                  <a:lnTo>
                    <a:pt x="85725" y="28575"/>
                  </a:lnTo>
                </a:path>
                <a:path w="400050" h="200025">
                  <a:moveTo>
                    <a:pt x="76200" y="38100"/>
                  </a:moveTo>
                  <a:lnTo>
                    <a:pt x="85725" y="57150"/>
                  </a:lnTo>
                </a:path>
                <a:path w="400050" h="200025">
                  <a:moveTo>
                    <a:pt x="314325" y="28575"/>
                  </a:moveTo>
                  <a:lnTo>
                    <a:pt x="304800" y="47625"/>
                  </a:lnTo>
                </a:path>
                <a:path w="400050" h="200025">
                  <a:moveTo>
                    <a:pt x="333375" y="28575"/>
                  </a:moveTo>
                  <a:lnTo>
                    <a:pt x="352425" y="38100"/>
                  </a:lnTo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629275" y="4572000"/>
              <a:ext cx="66675" cy="19050"/>
            </a:xfrm>
            <a:custGeom>
              <a:avLst/>
              <a:gdLst/>
              <a:ahLst/>
              <a:cxnLst/>
              <a:rect l="l" t="t" r="r" b="b"/>
              <a:pathLst>
                <a:path w="66675" h="19050">
                  <a:moveTo>
                    <a:pt x="6667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66675" y="1905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648325" y="4571999"/>
              <a:ext cx="47625" cy="9525"/>
            </a:xfrm>
            <a:custGeom>
              <a:avLst/>
              <a:gdLst/>
              <a:ahLst/>
              <a:cxnLst/>
              <a:rect l="l" t="t" r="r" b="b"/>
              <a:pathLst>
                <a:path w="47625" h="9525">
                  <a:moveTo>
                    <a:pt x="1905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  <a:path w="47625" h="9525">
                  <a:moveTo>
                    <a:pt x="47625" y="0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715000" y="4962524"/>
              <a:ext cx="38100" cy="66675"/>
            </a:xfrm>
            <a:custGeom>
              <a:avLst/>
              <a:gdLst/>
              <a:ahLst/>
              <a:cxnLst/>
              <a:rect l="l" t="t" r="r" b="b"/>
              <a:pathLst>
                <a:path w="38100" h="66675">
                  <a:moveTo>
                    <a:pt x="28575" y="0"/>
                  </a:moveTo>
                  <a:lnTo>
                    <a:pt x="19050" y="9525"/>
                  </a:lnTo>
                  <a:lnTo>
                    <a:pt x="0" y="47625"/>
                  </a:lnTo>
                  <a:lnTo>
                    <a:pt x="19050" y="28575"/>
                  </a:lnTo>
                  <a:lnTo>
                    <a:pt x="28575" y="0"/>
                  </a:lnTo>
                  <a:close/>
                </a:path>
                <a:path w="38100" h="66675">
                  <a:moveTo>
                    <a:pt x="38100" y="0"/>
                  </a:moveTo>
                  <a:lnTo>
                    <a:pt x="28575" y="0"/>
                  </a:lnTo>
                  <a:lnTo>
                    <a:pt x="28575" y="66675"/>
                  </a:lnTo>
                  <a:lnTo>
                    <a:pt x="38100" y="6667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781675" y="4962525"/>
              <a:ext cx="152400" cy="66675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1104900" y="3848100"/>
              <a:ext cx="4467225" cy="2390775"/>
            </a:xfrm>
            <a:custGeom>
              <a:avLst/>
              <a:gdLst/>
              <a:ahLst/>
              <a:cxnLst/>
              <a:rect l="l" t="t" r="r" b="b"/>
              <a:pathLst>
                <a:path w="4467225" h="2390775">
                  <a:moveTo>
                    <a:pt x="4267200" y="0"/>
                  </a:moveTo>
                  <a:lnTo>
                    <a:pt x="4305300" y="85725"/>
                  </a:lnTo>
                  <a:lnTo>
                    <a:pt x="0" y="2219325"/>
                  </a:lnTo>
                  <a:lnTo>
                    <a:pt x="76200" y="2390775"/>
                  </a:lnTo>
                  <a:lnTo>
                    <a:pt x="4391025" y="257175"/>
                  </a:lnTo>
                  <a:lnTo>
                    <a:pt x="4429125" y="342900"/>
                  </a:lnTo>
                  <a:lnTo>
                    <a:pt x="4467225" y="1143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1104900" y="3848100"/>
              <a:ext cx="4467225" cy="2390775"/>
            </a:xfrm>
            <a:custGeom>
              <a:avLst/>
              <a:gdLst/>
              <a:ahLst/>
              <a:cxnLst/>
              <a:rect l="l" t="t" r="r" b="b"/>
              <a:pathLst>
                <a:path w="4467225" h="2390775">
                  <a:moveTo>
                    <a:pt x="4467225" y="114300"/>
                  </a:moveTo>
                  <a:lnTo>
                    <a:pt x="4267200" y="0"/>
                  </a:lnTo>
                  <a:lnTo>
                    <a:pt x="4305300" y="85725"/>
                  </a:lnTo>
                  <a:lnTo>
                    <a:pt x="0" y="2219325"/>
                  </a:lnTo>
                  <a:lnTo>
                    <a:pt x="76200" y="2390775"/>
                  </a:lnTo>
                  <a:lnTo>
                    <a:pt x="4391025" y="257175"/>
                  </a:lnTo>
                  <a:lnTo>
                    <a:pt x="4429125" y="342900"/>
                  </a:lnTo>
                  <a:lnTo>
                    <a:pt x="4467225" y="1143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533650" y="5391150"/>
              <a:ext cx="57150" cy="104775"/>
            </a:xfrm>
            <a:custGeom>
              <a:avLst/>
              <a:gdLst/>
              <a:ahLst/>
              <a:cxnLst/>
              <a:rect l="l" t="t" r="r" b="b"/>
              <a:pathLst>
                <a:path w="57150" h="104775">
                  <a:moveTo>
                    <a:pt x="47625" y="0"/>
                  </a:moveTo>
                  <a:lnTo>
                    <a:pt x="38100" y="0"/>
                  </a:lnTo>
                  <a:lnTo>
                    <a:pt x="28575" y="9525"/>
                  </a:lnTo>
                  <a:lnTo>
                    <a:pt x="0" y="19050"/>
                  </a:lnTo>
                  <a:lnTo>
                    <a:pt x="19050" y="104775"/>
                  </a:lnTo>
                  <a:lnTo>
                    <a:pt x="28575" y="95250"/>
                  </a:lnTo>
                  <a:lnTo>
                    <a:pt x="19050" y="66675"/>
                  </a:lnTo>
                  <a:lnTo>
                    <a:pt x="38100" y="57150"/>
                  </a:lnTo>
                  <a:lnTo>
                    <a:pt x="19050" y="57150"/>
                  </a:lnTo>
                  <a:lnTo>
                    <a:pt x="9525" y="28575"/>
                  </a:lnTo>
                  <a:lnTo>
                    <a:pt x="28575" y="19050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0"/>
                  </a:lnTo>
                  <a:close/>
                </a:path>
                <a:path w="57150" h="104775">
                  <a:moveTo>
                    <a:pt x="47625" y="47625"/>
                  </a:moveTo>
                  <a:lnTo>
                    <a:pt x="38100" y="47625"/>
                  </a:lnTo>
                  <a:lnTo>
                    <a:pt x="19050" y="57150"/>
                  </a:lnTo>
                  <a:lnTo>
                    <a:pt x="47625" y="57150"/>
                  </a:lnTo>
                  <a:lnTo>
                    <a:pt x="47625" y="47625"/>
                  </a:lnTo>
                  <a:close/>
                </a:path>
                <a:path w="57150" h="104775">
                  <a:moveTo>
                    <a:pt x="57150" y="9525"/>
                  </a:moveTo>
                  <a:lnTo>
                    <a:pt x="38100" y="9525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47625"/>
                  </a:lnTo>
                  <a:lnTo>
                    <a:pt x="57150" y="47625"/>
                  </a:lnTo>
                  <a:lnTo>
                    <a:pt x="57150" y="952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86050" y="5314950"/>
              <a:ext cx="66675" cy="104775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28925" y="5248275"/>
              <a:ext cx="76200" cy="95250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2981325" y="5162550"/>
              <a:ext cx="57150" cy="104775"/>
            </a:xfrm>
            <a:custGeom>
              <a:avLst/>
              <a:gdLst/>
              <a:ahLst/>
              <a:cxnLst/>
              <a:rect l="l" t="t" r="r" b="b"/>
              <a:pathLst>
                <a:path w="57150" h="104775">
                  <a:moveTo>
                    <a:pt x="47625" y="0"/>
                  </a:moveTo>
                  <a:lnTo>
                    <a:pt x="0" y="28575"/>
                  </a:lnTo>
                  <a:lnTo>
                    <a:pt x="28575" y="104775"/>
                  </a:lnTo>
                  <a:lnTo>
                    <a:pt x="38100" y="104775"/>
                  </a:lnTo>
                  <a:lnTo>
                    <a:pt x="28575" y="66675"/>
                  </a:lnTo>
                  <a:lnTo>
                    <a:pt x="57150" y="47625"/>
                  </a:lnTo>
                  <a:lnTo>
                    <a:pt x="47625" y="38100"/>
                  </a:lnTo>
                  <a:lnTo>
                    <a:pt x="19050" y="57150"/>
                  </a:lnTo>
                  <a:lnTo>
                    <a:pt x="19050" y="28575"/>
                  </a:lnTo>
                  <a:lnTo>
                    <a:pt x="47625" y="9525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24200" y="5105400"/>
              <a:ext cx="66675" cy="85725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276600" y="5029200"/>
              <a:ext cx="76200" cy="95250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438525" y="4933950"/>
              <a:ext cx="85725" cy="114300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3629025" y="4867275"/>
              <a:ext cx="57150" cy="76200"/>
            </a:xfrm>
            <a:custGeom>
              <a:avLst/>
              <a:gdLst/>
              <a:ahLst/>
              <a:cxnLst/>
              <a:rect l="l" t="t" r="r" b="b"/>
              <a:pathLst>
                <a:path w="57150" h="76200">
                  <a:moveTo>
                    <a:pt x="50346" y="57150"/>
                  </a:moveTo>
                  <a:lnTo>
                    <a:pt x="28575" y="57150"/>
                  </a:lnTo>
                  <a:lnTo>
                    <a:pt x="47625" y="76200"/>
                  </a:lnTo>
                  <a:lnTo>
                    <a:pt x="57150" y="66675"/>
                  </a:lnTo>
                  <a:lnTo>
                    <a:pt x="50346" y="57150"/>
                  </a:lnTo>
                  <a:close/>
                </a:path>
                <a:path w="57150" h="76200">
                  <a:moveTo>
                    <a:pt x="9525" y="0"/>
                  </a:moveTo>
                  <a:lnTo>
                    <a:pt x="0" y="9525"/>
                  </a:lnTo>
                  <a:lnTo>
                    <a:pt x="28575" y="47625"/>
                  </a:lnTo>
                  <a:lnTo>
                    <a:pt x="0" y="57150"/>
                  </a:lnTo>
                  <a:lnTo>
                    <a:pt x="0" y="66675"/>
                  </a:lnTo>
                  <a:lnTo>
                    <a:pt x="28575" y="57150"/>
                  </a:lnTo>
                  <a:lnTo>
                    <a:pt x="50346" y="571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52850" y="4781550"/>
              <a:ext cx="85725" cy="104775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914775" y="4714875"/>
              <a:ext cx="66675" cy="85725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67175" y="4629150"/>
              <a:ext cx="76200" cy="104775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6334125" y="4029075"/>
              <a:ext cx="561975" cy="638175"/>
            </a:xfrm>
            <a:custGeom>
              <a:avLst/>
              <a:gdLst/>
              <a:ahLst/>
              <a:cxnLst/>
              <a:rect l="l" t="t" r="r" b="b"/>
              <a:pathLst>
                <a:path w="561975" h="638175">
                  <a:moveTo>
                    <a:pt x="0" y="28575"/>
                  </a:moveTo>
                  <a:lnTo>
                    <a:pt x="552450" y="0"/>
                  </a:lnTo>
                  <a:lnTo>
                    <a:pt x="561975" y="571500"/>
                  </a:lnTo>
                  <a:lnTo>
                    <a:pt x="19050" y="638175"/>
                  </a:lnTo>
                  <a:lnTo>
                    <a:pt x="0" y="28575"/>
                  </a:lnTo>
                  <a:close/>
                </a:path>
                <a:path w="561975" h="638175">
                  <a:moveTo>
                    <a:pt x="9525" y="38100"/>
                  </a:moveTo>
                  <a:lnTo>
                    <a:pt x="542925" y="19050"/>
                  </a:lnTo>
                  <a:lnTo>
                    <a:pt x="552450" y="552450"/>
                  </a:lnTo>
                  <a:lnTo>
                    <a:pt x="28575" y="628650"/>
                  </a:lnTo>
                  <a:lnTo>
                    <a:pt x="9525" y="381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362700" y="4076700"/>
              <a:ext cx="95250" cy="28575"/>
            </a:xfrm>
            <a:custGeom>
              <a:avLst/>
              <a:gdLst/>
              <a:ahLst/>
              <a:cxnLst/>
              <a:rect l="l" t="t" r="r" b="b"/>
              <a:pathLst>
                <a:path w="95250" h="28575">
                  <a:moveTo>
                    <a:pt x="95250" y="0"/>
                  </a:moveTo>
                  <a:lnTo>
                    <a:pt x="0" y="9525"/>
                  </a:lnTo>
                  <a:lnTo>
                    <a:pt x="0" y="28575"/>
                  </a:lnTo>
                  <a:lnTo>
                    <a:pt x="95250" y="28575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219825" y="4057650"/>
              <a:ext cx="133350" cy="609600"/>
            </a:xfrm>
            <a:custGeom>
              <a:avLst/>
              <a:gdLst/>
              <a:ahLst/>
              <a:cxnLst/>
              <a:rect l="l" t="t" r="r" b="b"/>
              <a:pathLst>
                <a:path w="133350" h="609600">
                  <a:moveTo>
                    <a:pt x="114300" y="0"/>
                  </a:moveTo>
                  <a:lnTo>
                    <a:pt x="104775" y="0"/>
                  </a:lnTo>
                  <a:lnTo>
                    <a:pt x="123825" y="600075"/>
                  </a:lnTo>
                  <a:lnTo>
                    <a:pt x="133350" y="609600"/>
                  </a:lnTo>
                </a:path>
                <a:path w="133350" h="609600">
                  <a:moveTo>
                    <a:pt x="123825" y="581025"/>
                  </a:moveTo>
                  <a:lnTo>
                    <a:pt x="114300" y="571500"/>
                  </a:lnTo>
                  <a:lnTo>
                    <a:pt x="95250" y="9525"/>
                  </a:lnTo>
                  <a:lnTo>
                    <a:pt x="104775" y="9525"/>
                  </a:lnTo>
                </a:path>
                <a:path w="133350" h="609600">
                  <a:moveTo>
                    <a:pt x="114300" y="514350"/>
                  </a:moveTo>
                  <a:lnTo>
                    <a:pt x="85725" y="495300"/>
                  </a:lnTo>
                  <a:lnTo>
                    <a:pt x="66675" y="57150"/>
                  </a:lnTo>
                  <a:lnTo>
                    <a:pt x="95250" y="66675"/>
                  </a:lnTo>
                </a:path>
                <a:path w="133350" h="609600">
                  <a:moveTo>
                    <a:pt x="85725" y="457200"/>
                  </a:moveTo>
                  <a:lnTo>
                    <a:pt x="57150" y="428625"/>
                  </a:lnTo>
                  <a:lnTo>
                    <a:pt x="47625" y="409575"/>
                  </a:lnTo>
                  <a:lnTo>
                    <a:pt x="9525" y="381000"/>
                  </a:lnTo>
                  <a:lnTo>
                    <a:pt x="0" y="114300"/>
                  </a:lnTo>
                  <a:lnTo>
                    <a:pt x="66675" y="1238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19825" y="4100512"/>
              <a:ext cx="100012" cy="76200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6791325" y="4057649"/>
              <a:ext cx="76200" cy="38100"/>
            </a:xfrm>
            <a:custGeom>
              <a:avLst/>
              <a:gdLst/>
              <a:ahLst/>
              <a:cxnLst/>
              <a:rect l="l" t="t" r="r" b="b"/>
              <a:pathLst>
                <a:path w="76200" h="38100">
                  <a:moveTo>
                    <a:pt x="9525" y="28575"/>
                  </a:moveTo>
                  <a:lnTo>
                    <a:pt x="0" y="28575"/>
                  </a:lnTo>
                  <a:lnTo>
                    <a:pt x="0" y="38100"/>
                  </a:lnTo>
                  <a:lnTo>
                    <a:pt x="9525" y="28575"/>
                  </a:lnTo>
                  <a:close/>
                </a:path>
                <a:path w="76200" h="38100">
                  <a:moveTo>
                    <a:pt x="57150" y="19050"/>
                  </a:moveTo>
                  <a:lnTo>
                    <a:pt x="47625" y="19050"/>
                  </a:lnTo>
                  <a:lnTo>
                    <a:pt x="47625" y="9525"/>
                  </a:lnTo>
                  <a:lnTo>
                    <a:pt x="38100" y="9525"/>
                  </a:lnTo>
                  <a:lnTo>
                    <a:pt x="38100" y="19050"/>
                  </a:lnTo>
                  <a:lnTo>
                    <a:pt x="28575" y="28575"/>
                  </a:lnTo>
                  <a:lnTo>
                    <a:pt x="19050" y="28575"/>
                  </a:lnTo>
                  <a:lnTo>
                    <a:pt x="19050" y="38100"/>
                  </a:lnTo>
                  <a:lnTo>
                    <a:pt x="28575" y="38100"/>
                  </a:lnTo>
                  <a:lnTo>
                    <a:pt x="38100" y="38100"/>
                  </a:lnTo>
                  <a:lnTo>
                    <a:pt x="47625" y="38100"/>
                  </a:lnTo>
                  <a:lnTo>
                    <a:pt x="47625" y="28575"/>
                  </a:lnTo>
                  <a:lnTo>
                    <a:pt x="57150" y="28575"/>
                  </a:lnTo>
                  <a:lnTo>
                    <a:pt x="57150" y="19050"/>
                  </a:lnTo>
                  <a:close/>
                </a:path>
                <a:path w="76200" h="38100">
                  <a:moveTo>
                    <a:pt x="66675" y="0"/>
                  </a:moveTo>
                  <a:lnTo>
                    <a:pt x="57150" y="0"/>
                  </a:lnTo>
                  <a:lnTo>
                    <a:pt x="57150" y="19050"/>
                  </a:lnTo>
                  <a:lnTo>
                    <a:pt x="66675" y="19050"/>
                  </a:lnTo>
                  <a:lnTo>
                    <a:pt x="66675" y="0"/>
                  </a:lnTo>
                  <a:close/>
                </a:path>
                <a:path w="76200" h="38100">
                  <a:moveTo>
                    <a:pt x="76200" y="28575"/>
                  </a:moveTo>
                  <a:lnTo>
                    <a:pt x="66675" y="28575"/>
                  </a:lnTo>
                  <a:lnTo>
                    <a:pt x="57150" y="28575"/>
                  </a:lnTo>
                  <a:lnTo>
                    <a:pt x="47625" y="38100"/>
                  </a:lnTo>
                  <a:lnTo>
                    <a:pt x="57150" y="38100"/>
                  </a:lnTo>
                  <a:lnTo>
                    <a:pt x="66675" y="38100"/>
                  </a:lnTo>
                  <a:lnTo>
                    <a:pt x="76200" y="38100"/>
                  </a:lnTo>
                  <a:lnTo>
                    <a:pt x="76200" y="2857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448425" y="4114800"/>
              <a:ext cx="342900" cy="304800"/>
            </a:xfrm>
            <a:custGeom>
              <a:avLst/>
              <a:gdLst/>
              <a:ahLst/>
              <a:cxnLst/>
              <a:rect l="l" t="t" r="r" b="b"/>
              <a:pathLst>
                <a:path w="342900" h="304800">
                  <a:moveTo>
                    <a:pt x="0" y="19050"/>
                  </a:moveTo>
                  <a:lnTo>
                    <a:pt x="342900" y="0"/>
                  </a:lnTo>
                  <a:lnTo>
                    <a:pt x="342900" y="276225"/>
                  </a:lnTo>
                  <a:lnTo>
                    <a:pt x="0" y="304800"/>
                  </a:lnTo>
                  <a:lnTo>
                    <a:pt x="0" y="19050"/>
                  </a:lnTo>
                  <a:close/>
                </a:path>
                <a:path w="342900" h="304800">
                  <a:moveTo>
                    <a:pt x="0" y="38100"/>
                  </a:moveTo>
                  <a:lnTo>
                    <a:pt x="333375" y="19050"/>
                  </a:lnTo>
                  <a:lnTo>
                    <a:pt x="333375" y="266700"/>
                  </a:lnTo>
                  <a:lnTo>
                    <a:pt x="0" y="2952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467475" y="4162424"/>
              <a:ext cx="266700" cy="200025"/>
            </a:xfrm>
            <a:custGeom>
              <a:avLst/>
              <a:gdLst/>
              <a:ahLst/>
              <a:cxnLst/>
              <a:rect l="l" t="t" r="r" b="b"/>
              <a:pathLst>
                <a:path w="266700" h="200025">
                  <a:moveTo>
                    <a:pt x="9525" y="76200"/>
                  </a:moveTo>
                  <a:lnTo>
                    <a:pt x="0" y="76200"/>
                  </a:lnTo>
                  <a:lnTo>
                    <a:pt x="9525" y="85725"/>
                  </a:lnTo>
                  <a:lnTo>
                    <a:pt x="9525" y="76200"/>
                  </a:lnTo>
                  <a:close/>
                </a:path>
                <a:path w="266700" h="200025">
                  <a:moveTo>
                    <a:pt x="9525" y="9525"/>
                  </a:moveTo>
                  <a:lnTo>
                    <a:pt x="0" y="0"/>
                  </a:lnTo>
                  <a:lnTo>
                    <a:pt x="9525" y="19050"/>
                  </a:lnTo>
                  <a:lnTo>
                    <a:pt x="9525" y="9525"/>
                  </a:lnTo>
                  <a:close/>
                </a:path>
                <a:path w="266700" h="200025">
                  <a:moveTo>
                    <a:pt x="28575" y="76200"/>
                  </a:moveTo>
                  <a:lnTo>
                    <a:pt x="19050" y="76200"/>
                  </a:lnTo>
                  <a:lnTo>
                    <a:pt x="19050" y="85725"/>
                  </a:lnTo>
                  <a:lnTo>
                    <a:pt x="28575" y="85725"/>
                  </a:lnTo>
                  <a:lnTo>
                    <a:pt x="28575" y="76200"/>
                  </a:lnTo>
                  <a:close/>
                </a:path>
                <a:path w="266700" h="200025">
                  <a:moveTo>
                    <a:pt x="28575" y="0"/>
                  </a:moveTo>
                  <a:lnTo>
                    <a:pt x="19050" y="0"/>
                  </a:lnTo>
                  <a:lnTo>
                    <a:pt x="1905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  <a:path w="266700" h="200025">
                  <a:moveTo>
                    <a:pt x="38100" y="152400"/>
                  </a:moveTo>
                  <a:lnTo>
                    <a:pt x="28575" y="152400"/>
                  </a:lnTo>
                  <a:lnTo>
                    <a:pt x="28575" y="161925"/>
                  </a:lnTo>
                  <a:lnTo>
                    <a:pt x="38100" y="161925"/>
                  </a:lnTo>
                  <a:lnTo>
                    <a:pt x="38100" y="152400"/>
                  </a:lnTo>
                  <a:close/>
                </a:path>
                <a:path w="266700" h="200025">
                  <a:moveTo>
                    <a:pt x="47625" y="76200"/>
                  </a:moveTo>
                  <a:lnTo>
                    <a:pt x="38100" y="76200"/>
                  </a:lnTo>
                  <a:lnTo>
                    <a:pt x="38100" y="85725"/>
                  </a:lnTo>
                  <a:lnTo>
                    <a:pt x="47625" y="85725"/>
                  </a:lnTo>
                  <a:lnTo>
                    <a:pt x="47625" y="76200"/>
                  </a:lnTo>
                  <a:close/>
                </a:path>
                <a:path w="266700" h="200025">
                  <a:moveTo>
                    <a:pt x="142875" y="95250"/>
                  </a:moveTo>
                  <a:lnTo>
                    <a:pt x="133350" y="95250"/>
                  </a:lnTo>
                  <a:lnTo>
                    <a:pt x="133350" y="104775"/>
                  </a:lnTo>
                  <a:lnTo>
                    <a:pt x="142875" y="95250"/>
                  </a:lnTo>
                  <a:close/>
                </a:path>
                <a:path w="266700" h="200025">
                  <a:moveTo>
                    <a:pt x="142875" y="19050"/>
                  </a:moveTo>
                  <a:lnTo>
                    <a:pt x="133350" y="19050"/>
                  </a:lnTo>
                  <a:lnTo>
                    <a:pt x="133350" y="28575"/>
                  </a:lnTo>
                  <a:lnTo>
                    <a:pt x="133350" y="57150"/>
                  </a:lnTo>
                  <a:lnTo>
                    <a:pt x="142875" y="57150"/>
                  </a:lnTo>
                  <a:lnTo>
                    <a:pt x="142875" y="19050"/>
                  </a:lnTo>
                  <a:close/>
                </a:path>
                <a:path w="266700" h="200025">
                  <a:moveTo>
                    <a:pt x="161925" y="114300"/>
                  </a:moveTo>
                  <a:lnTo>
                    <a:pt x="152400" y="123825"/>
                  </a:lnTo>
                  <a:lnTo>
                    <a:pt x="161925" y="123825"/>
                  </a:lnTo>
                  <a:lnTo>
                    <a:pt x="161925" y="114300"/>
                  </a:lnTo>
                  <a:close/>
                </a:path>
                <a:path w="266700" h="200025">
                  <a:moveTo>
                    <a:pt x="161925" y="95250"/>
                  </a:moveTo>
                  <a:lnTo>
                    <a:pt x="152400" y="95250"/>
                  </a:lnTo>
                  <a:lnTo>
                    <a:pt x="152400" y="104775"/>
                  </a:lnTo>
                  <a:lnTo>
                    <a:pt x="161925" y="104775"/>
                  </a:lnTo>
                  <a:lnTo>
                    <a:pt x="161925" y="95250"/>
                  </a:lnTo>
                  <a:close/>
                </a:path>
                <a:path w="266700" h="200025">
                  <a:moveTo>
                    <a:pt x="161925" y="19050"/>
                  </a:moveTo>
                  <a:lnTo>
                    <a:pt x="152400" y="19050"/>
                  </a:lnTo>
                  <a:lnTo>
                    <a:pt x="152400" y="28575"/>
                  </a:lnTo>
                  <a:lnTo>
                    <a:pt x="161925" y="28575"/>
                  </a:lnTo>
                  <a:lnTo>
                    <a:pt x="161925" y="19050"/>
                  </a:lnTo>
                  <a:close/>
                </a:path>
                <a:path w="266700" h="200025">
                  <a:moveTo>
                    <a:pt x="171450" y="123825"/>
                  </a:moveTo>
                  <a:lnTo>
                    <a:pt x="161925" y="123825"/>
                  </a:lnTo>
                  <a:lnTo>
                    <a:pt x="161925" y="133350"/>
                  </a:lnTo>
                  <a:lnTo>
                    <a:pt x="171450" y="133350"/>
                  </a:lnTo>
                  <a:lnTo>
                    <a:pt x="171450" y="123825"/>
                  </a:lnTo>
                  <a:close/>
                </a:path>
                <a:path w="266700" h="200025">
                  <a:moveTo>
                    <a:pt x="171450" y="104775"/>
                  </a:moveTo>
                  <a:lnTo>
                    <a:pt x="161925" y="104775"/>
                  </a:lnTo>
                  <a:lnTo>
                    <a:pt x="161925" y="114300"/>
                  </a:lnTo>
                  <a:lnTo>
                    <a:pt x="171450" y="114300"/>
                  </a:lnTo>
                  <a:lnTo>
                    <a:pt x="171450" y="104775"/>
                  </a:lnTo>
                  <a:close/>
                </a:path>
                <a:path w="266700" h="200025">
                  <a:moveTo>
                    <a:pt x="171450" y="47625"/>
                  </a:moveTo>
                  <a:lnTo>
                    <a:pt x="152400" y="47625"/>
                  </a:lnTo>
                  <a:lnTo>
                    <a:pt x="152400" y="57150"/>
                  </a:lnTo>
                  <a:lnTo>
                    <a:pt x="171450" y="57150"/>
                  </a:lnTo>
                  <a:lnTo>
                    <a:pt x="171450" y="47625"/>
                  </a:lnTo>
                  <a:close/>
                </a:path>
                <a:path w="266700" h="200025">
                  <a:moveTo>
                    <a:pt x="171450" y="28575"/>
                  </a:moveTo>
                  <a:lnTo>
                    <a:pt x="161925" y="28575"/>
                  </a:lnTo>
                  <a:lnTo>
                    <a:pt x="161925" y="38100"/>
                  </a:lnTo>
                  <a:lnTo>
                    <a:pt x="171450" y="38100"/>
                  </a:lnTo>
                  <a:lnTo>
                    <a:pt x="171450" y="28575"/>
                  </a:lnTo>
                  <a:close/>
                </a:path>
                <a:path w="266700" h="200025">
                  <a:moveTo>
                    <a:pt x="180975" y="161925"/>
                  </a:moveTo>
                  <a:lnTo>
                    <a:pt x="171450" y="161925"/>
                  </a:lnTo>
                  <a:lnTo>
                    <a:pt x="171450" y="200025"/>
                  </a:lnTo>
                  <a:lnTo>
                    <a:pt x="180975" y="190500"/>
                  </a:lnTo>
                  <a:lnTo>
                    <a:pt x="180975" y="161925"/>
                  </a:lnTo>
                  <a:close/>
                </a:path>
                <a:path w="266700" h="200025">
                  <a:moveTo>
                    <a:pt x="190500" y="190500"/>
                  </a:moveTo>
                  <a:lnTo>
                    <a:pt x="180975" y="190500"/>
                  </a:lnTo>
                  <a:lnTo>
                    <a:pt x="180975" y="200025"/>
                  </a:lnTo>
                  <a:lnTo>
                    <a:pt x="190500" y="200025"/>
                  </a:lnTo>
                  <a:lnTo>
                    <a:pt x="190500" y="190500"/>
                  </a:lnTo>
                  <a:close/>
                </a:path>
                <a:path w="266700" h="200025">
                  <a:moveTo>
                    <a:pt x="200025" y="38100"/>
                  </a:moveTo>
                  <a:lnTo>
                    <a:pt x="190500" y="38100"/>
                  </a:lnTo>
                  <a:lnTo>
                    <a:pt x="190500" y="47625"/>
                  </a:lnTo>
                  <a:lnTo>
                    <a:pt x="200025" y="47625"/>
                  </a:lnTo>
                  <a:lnTo>
                    <a:pt x="200025" y="38100"/>
                  </a:lnTo>
                  <a:close/>
                </a:path>
                <a:path w="266700" h="200025">
                  <a:moveTo>
                    <a:pt x="200025" y="19050"/>
                  </a:moveTo>
                  <a:lnTo>
                    <a:pt x="190500" y="19050"/>
                  </a:lnTo>
                  <a:lnTo>
                    <a:pt x="190500" y="28575"/>
                  </a:lnTo>
                  <a:lnTo>
                    <a:pt x="200025" y="28575"/>
                  </a:lnTo>
                  <a:lnTo>
                    <a:pt x="200025" y="19050"/>
                  </a:lnTo>
                  <a:close/>
                </a:path>
                <a:path w="266700" h="200025">
                  <a:moveTo>
                    <a:pt x="209550" y="190500"/>
                  </a:moveTo>
                  <a:lnTo>
                    <a:pt x="200025" y="190500"/>
                  </a:lnTo>
                  <a:lnTo>
                    <a:pt x="200025" y="200025"/>
                  </a:lnTo>
                  <a:lnTo>
                    <a:pt x="209550" y="200025"/>
                  </a:lnTo>
                  <a:lnTo>
                    <a:pt x="209550" y="190500"/>
                  </a:lnTo>
                  <a:close/>
                </a:path>
                <a:path w="266700" h="200025">
                  <a:moveTo>
                    <a:pt x="209550" y="85725"/>
                  </a:moveTo>
                  <a:lnTo>
                    <a:pt x="190500" y="85725"/>
                  </a:lnTo>
                  <a:lnTo>
                    <a:pt x="190500" y="95250"/>
                  </a:lnTo>
                  <a:lnTo>
                    <a:pt x="209550" y="95250"/>
                  </a:lnTo>
                  <a:lnTo>
                    <a:pt x="209550" y="85725"/>
                  </a:lnTo>
                  <a:close/>
                </a:path>
                <a:path w="266700" h="200025">
                  <a:moveTo>
                    <a:pt x="209550" y="47625"/>
                  </a:moveTo>
                  <a:lnTo>
                    <a:pt x="200025" y="47625"/>
                  </a:lnTo>
                  <a:lnTo>
                    <a:pt x="200025" y="57150"/>
                  </a:lnTo>
                  <a:lnTo>
                    <a:pt x="209550" y="47625"/>
                  </a:lnTo>
                  <a:close/>
                </a:path>
                <a:path w="266700" h="200025">
                  <a:moveTo>
                    <a:pt x="209550" y="28575"/>
                  </a:moveTo>
                  <a:lnTo>
                    <a:pt x="200025" y="28575"/>
                  </a:lnTo>
                  <a:lnTo>
                    <a:pt x="200025" y="38100"/>
                  </a:lnTo>
                  <a:lnTo>
                    <a:pt x="209550" y="38100"/>
                  </a:lnTo>
                  <a:lnTo>
                    <a:pt x="209550" y="28575"/>
                  </a:lnTo>
                  <a:close/>
                </a:path>
                <a:path w="266700" h="200025">
                  <a:moveTo>
                    <a:pt x="219075" y="161925"/>
                  </a:moveTo>
                  <a:lnTo>
                    <a:pt x="209550" y="161925"/>
                  </a:lnTo>
                  <a:lnTo>
                    <a:pt x="209550" y="190500"/>
                  </a:lnTo>
                  <a:lnTo>
                    <a:pt x="219075" y="190500"/>
                  </a:lnTo>
                  <a:lnTo>
                    <a:pt x="219075" y="161925"/>
                  </a:lnTo>
                  <a:close/>
                </a:path>
                <a:path w="266700" h="200025">
                  <a:moveTo>
                    <a:pt x="228600" y="123825"/>
                  </a:moveTo>
                  <a:lnTo>
                    <a:pt x="219075" y="114300"/>
                  </a:lnTo>
                  <a:lnTo>
                    <a:pt x="219075" y="123825"/>
                  </a:lnTo>
                  <a:lnTo>
                    <a:pt x="228600" y="123825"/>
                  </a:lnTo>
                  <a:close/>
                </a:path>
                <a:path w="266700" h="200025">
                  <a:moveTo>
                    <a:pt x="228600" y="38100"/>
                  </a:moveTo>
                  <a:lnTo>
                    <a:pt x="219075" y="38100"/>
                  </a:lnTo>
                  <a:lnTo>
                    <a:pt x="219075" y="47625"/>
                  </a:lnTo>
                  <a:lnTo>
                    <a:pt x="228600" y="38100"/>
                  </a:lnTo>
                  <a:close/>
                </a:path>
                <a:path w="266700" h="200025">
                  <a:moveTo>
                    <a:pt x="238125" y="152400"/>
                  </a:moveTo>
                  <a:lnTo>
                    <a:pt x="228600" y="152400"/>
                  </a:lnTo>
                  <a:lnTo>
                    <a:pt x="228600" y="161925"/>
                  </a:lnTo>
                  <a:lnTo>
                    <a:pt x="228600" y="171450"/>
                  </a:lnTo>
                  <a:lnTo>
                    <a:pt x="228600" y="190500"/>
                  </a:lnTo>
                  <a:lnTo>
                    <a:pt x="238125" y="190500"/>
                  </a:lnTo>
                  <a:lnTo>
                    <a:pt x="238125" y="152400"/>
                  </a:lnTo>
                  <a:close/>
                </a:path>
                <a:path w="266700" h="200025">
                  <a:moveTo>
                    <a:pt x="238125" y="85725"/>
                  </a:moveTo>
                  <a:lnTo>
                    <a:pt x="219075" y="85725"/>
                  </a:lnTo>
                  <a:lnTo>
                    <a:pt x="219075" y="95250"/>
                  </a:lnTo>
                  <a:lnTo>
                    <a:pt x="228600" y="95250"/>
                  </a:lnTo>
                  <a:lnTo>
                    <a:pt x="228600" y="104775"/>
                  </a:lnTo>
                  <a:lnTo>
                    <a:pt x="219075" y="104775"/>
                  </a:lnTo>
                  <a:lnTo>
                    <a:pt x="219075" y="114300"/>
                  </a:lnTo>
                  <a:lnTo>
                    <a:pt x="228600" y="114300"/>
                  </a:lnTo>
                  <a:lnTo>
                    <a:pt x="228600" y="123825"/>
                  </a:lnTo>
                  <a:lnTo>
                    <a:pt x="238125" y="123825"/>
                  </a:lnTo>
                  <a:lnTo>
                    <a:pt x="238125" y="114300"/>
                  </a:lnTo>
                  <a:lnTo>
                    <a:pt x="238125" y="85725"/>
                  </a:lnTo>
                  <a:close/>
                </a:path>
                <a:path w="266700" h="200025">
                  <a:moveTo>
                    <a:pt x="238125" y="19050"/>
                  </a:moveTo>
                  <a:lnTo>
                    <a:pt x="228600" y="9525"/>
                  </a:lnTo>
                  <a:lnTo>
                    <a:pt x="219075" y="9525"/>
                  </a:lnTo>
                  <a:lnTo>
                    <a:pt x="219075" y="19050"/>
                  </a:lnTo>
                  <a:lnTo>
                    <a:pt x="228600" y="19050"/>
                  </a:lnTo>
                  <a:lnTo>
                    <a:pt x="228600" y="38100"/>
                  </a:lnTo>
                  <a:lnTo>
                    <a:pt x="238125" y="28575"/>
                  </a:lnTo>
                  <a:lnTo>
                    <a:pt x="238125" y="19050"/>
                  </a:lnTo>
                  <a:close/>
                </a:path>
                <a:path w="266700" h="200025">
                  <a:moveTo>
                    <a:pt x="257175" y="85725"/>
                  </a:moveTo>
                  <a:lnTo>
                    <a:pt x="238125" y="114300"/>
                  </a:lnTo>
                  <a:lnTo>
                    <a:pt x="247650" y="114300"/>
                  </a:lnTo>
                  <a:lnTo>
                    <a:pt x="257175" y="85725"/>
                  </a:lnTo>
                  <a:close/>
                </a:path>
                <a:path w="266700" h="200025">
                  <a:moveTo>
                    <a:pt x="257175" y="9525"/>
                  </a:moveTo>
                  <a:lnTo>
                    <a:pt x="247650" y="9525"/>
                  </a:lnTo>
                  <a:lnTo>
                    <a:pt x="247650" y="19050"/>
                  </a:lnTo>
                  <a:lnTo>
                    <a:pt x="247650" y="47625"/>
                  </a:lnTo>
                  <a:lnTo>
                    <a:pt x="257175" y="47625"/>
                  </a:lnTo>
                  <a:lnTo>
                    <a:pt x="257175" y="9525"/>
                  </a:lnTo>
                  <a:close/>
                </a:path>
                <a:path w="266700" h="200025">
                  <a:moveTo>
                    <a:pt x="266700" y="104775"/>
                  </a:moveTo>
                  <a:lnTo>
                    <a:pt x="257175" y="104775"/>
                  </a:lnTo>
                  <a:lnTo>
                    <a:pt x="247650" y="114300"/>
                  </a:lnTo>
                  <a:lnTo>
                    <a:pt x="266700" y="114300"/>
                  </a:lnTo>
                  <a:lnTo>
                    <a:pt x="266700" y="10477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400800" y="4124325"/>
              <a:ext cx="466725" cy="485775"/>
            </a:xfrm>
            <a:custGeom>
              <a:avLst/>
              <a:gdLst/>
              <a:ahLst/>
              <a:cxnLst/>
              <a:rect l="l" t="t" r="r" b="b"/>
              <a:pathLst>
                <a:path w="466725" h="485775">
                  <a:moveTo>
                    <a:pt x="314325" y="9525"/>
                  </a:moveTo>
                  <a:lnTo>
                    <a:pt x="333375" y="9525"/>
                  </a:lnTo>
                  <a:lnTo>
                    <a:pt x="352425" y="9525"/>
                  </a:lnTo>
                  <a:lnTo>
                    <a:pt x="361950" y="9525"/>
                  </a:lnTo>
                </a:path>
                <a:path w="466725" h="485775">
                  <a:moveTo>
                    <a:pt x="228600" y="19050"/>
                  </a:moveTo>
                  <a:lnTo>
                    <a:pt x="238125" y="9525"/>
                  </a:lnTo>
                  <a:lnTo>
                    <a:pt x="304800" y="9525"/>
                  </a:lnTo>
                </a:path>
                <a:path w="466725" h="485775">
                  <a:moveTo>
                    <a:pt x="152400" y="19050"/>
                  </a:moveTo>
                  <a:lnTo>
                    <a:pt x="161925" y="19050"/>
                  </a:lnTo>
                  <a:lnTo>
                    <a:pt x="171450" y="19050"/>
                  </a:lnTo>
                  <a:lnTo>
                    <a:pt x="190500" y="19050"/>
                  </a:lnTo>
                  <a:lnTo>
                    <a:pt x="209550" y="19050"/>
                  </a:lnTo>
                </a:path>
                <a:path w="466725" h="485775">
                  <a:moveTo>
                    <a:pt x="133350" y="19050"/>
                  </a:moveTo>
                  <a:lnTo>
                    <a:pt x="142875" y="19050"/>
                  </a:lnTo>
                </a:path>
                <a:path w="466725" h="485775">
                  <a:moveTo>
                    <a:pt x="95250" y="19050"/>
                  </a:moveTo>
                  <a:lnTo>
                    <a:pt x="123825" y="19050"/>
                  </a:lnTo>
                </a:path>
                <a:path w="466725" h="485775">
                  <a:moveTo>
                    <a:pt x="47625" y="28575"/>
                  </a:moveTo>
                  <a:lnTo>
                    <a:pt x="85725" y="28575"/>
                  </a:lnTo>
                </a:path>
                <a:path w="466725" h="485775">
                  <a:moveTo>
                    <a:pt x="314325" y="0"/>
                  </a:moveTo>
                  <a:lnTo>
                    <a:pt x="333375" y="0"/>
                  </a:lnTo>
                  <a:lnTo>
                    <a:pt x="352425" y="0"/>
                  </a:lnTo>
                  <a:lnTo>
                    <a:pt x="361950" y="0"/>
                  </a:lnTo>
                </a:path>
                <a:path w="466725" h="485775">
                  <a:moveTo>
                    <a:pt x="228600" y="9525"/>
                  </a:moveTo>
                  <a:lnTo>
                    <a:pt x="276225" y="9525"/>
                  </a:lnTo>
                  <a:lnTo>
                    <a:pt x="285750" y="0"/>
                  </a:lnTo>
                  <a:lnTo>
                    <a:pt x="304800" y="0"/>
                  </a:lnTo>
                </a:path>
                <a:path w="466725" h="485775">
                  <a:moveTo>
                    <a:pt x="152400" y="9525"/>
                  </a:moveTo>
                  <a:lnTo>
                    <a:pt x="161925" y="9525"/>
                  </a:lnTo>
                  <a:lnTo>
                    <a:pt x="171450" y="9525"/>
                  </a:lnTo>
                  <a:lnTo>
                    <a:pt x="190500" y="9525"/>
                  </a:lnTo>
                  <a:lnTo>
                    <a:pt x="209550" y="9525"/>
                  </a:lnTo>
                </a:path>
                <a:path w="466725" h="485775">
                  <a:moveTo>
                    <a:pt x="133350" y="9525"/>
                  </a:moveTo>
                  <a:lnTo>
                    <a:pt x="142875" y="9525"/>
                  </a:lnTo>
                </a:path>
                <a:path w="466725" h="485775">
                  <a:moveTo>
                    <a:pt x="95250" y="19050"/>
                  </a:moveTo>
                  <a:lnTo>
                    <a:pt x="123825" y="19050"/>
                  </a:lnTo>
                </a:path>
                <a:path w="466725" h="485775">
                  <a:moveTo>
                    <a:pt x="47625" y="19050"/>
                  </a:moveTo>
                  <a:lnTo>
                    <a:pt x="85725" y="19050"/>
                  </a:lnTo>
                </a:path>
                <a:path w="466725" h="485775">
                  <a:moveTo>
                    <a:pt x="66675" y="285750"/>
                  </a:moveTo>
                  <a:lnTo>
                    <a:pt x="66675" y="266700"/>
                  </a:lnTo>
                  <a:lnTo>
                    <a:pt x="123825" y="266700"/>
                  </a:lnTo>
                  <a:lnTo>
                    <a:pt x="123825" y="285750"/>
                  </a:lnTo>
                </a:path>
                <a:path w="466725" h="485775">
                  <a:moveTo>
                    <a:pt x="133350" y="285750"/>
                  </a:moveTo>
                  <a:lnTo>
                    <a:pt x="133350" y="266700"/>
                  </a:lnTo>
                  <a:lnTo>
                    <a:pt x="190500" y="257175"/>
                  </a:lnTo>
                  <a:lnTo>
                    <a:pt x="190500" y="276225"/>
                  </a:lnTo>
                </a:path>
                <a:path w="466725" h="485775">
                  <a:moveTo>
                    <a:pt x="190500" y="276225"/>
                  </a:moveTo>
                  <a:lnTo>
                    <a:pt x="190500" y="257175"/>
                  </a:lnTo>
                  <a:lnTo>
                    <a:pt x="247650" y="257175"/>
                  </a:lnTo>
                  <a:lnTo>
                    <a:pt x="247650" y="266700"/>
                  </a:lnTo>
                </a:path>
                <a:path w="466725" h="485775">
                  <a:moveTo>
                    <a:pt x="247650" y="266700"/>
                  </a:moveTo>
                  <a:lnTo>
                    <a:pt x="247650" y="247650"/>
                  </a:lnTo>
                  <a:lnTo>
                    <a:pt x="304800" y="247650"/>
                  </a:lnTo>
                  <a:lnTo>
                    <a:pt x="304800" y="266700"/>
                  </a:lnTo>
                </a:path>
                <a:path w="466725" h="485775">
                  <a:moveTo>
                    <a:pt x="314325" y="266700"/>
                  </a:moveTo>
                  <a:lnTo>
                    <a:pt x="314325" y="247650"/>
                  </a:lnTo>
                  <a:lnTo>
                    <a:pt x="361950" y="238125"/>
                  </a:lnTo>
                  <a:lnTo>
                    <a:pt x="361950" y="257175"/>
                  </a:lnTo>
                </a:path>
                <a:path w="466725" h="485775">
                  <a:moveTo>
                    <a:pt x="371475" y="247650"/>
                  </a:moveTo>
                  <a:lnTo>
                    <a:pt x="371475" y="257175"/>
                  </a:lnTo>
                  <a:lnTo>
                    <a:pt x="381000" y="247650"/>
                  </a:lnTo>
                  <a:lnTo>
                    <a:pt x="371475" y="247650"/>
                  </a:lnTo>
                  <a:close/>
                </a:path>
                <a:path w="466725" h="485775">
                  <a:moveTo>
                    <a:pt x="66675" y="295275"/>
                  </a:moveTo>
                  <a:lnTo>
                    <a:pt x="66675" y="342900"/>
                  </a:lnTo>
                  <a:lnTo>
                    <a:pt x="381000" y="304800"/>
                  </a:lnTo>
                  <a:lnTo>
                    <a:pt x="381000" y="266700"/>
                  </a:lnTo>
                </a:path>
                <a:path w="466725" h="485775">
                  <a:moveTo>
                    <a:pt x="266700" y="295275"/>
                  </a:moveTo>
                  <a:lnTo>
                    <a:pt x="266700" y="314325"/>
                  </a:lnTo>
                  <a:lnTo>
                    <a:pt x="314325" y="304800"/>
                  </a:lnTo>
                  <a:lnTo>
                    <a:pt x="314325" y="295275"/>
                  </a:lnTo>
                  <a:lnTo>
                    <a:pt x="266700" y="295275"/>
                  </a:lnTo>
                  <a:close/>
                </a:path>
                <a:path w="466725" h="485775">
                  <a:moveTo>
                    <a:pt x="133350" y="314325"/>
                  </a:moveTo>
                  <a:lnTo>
                    <a:pt x="76200" y="314325"/>
                  </a:lnTo>
                  <a:lnTo>
                    <a:pt x="76200" y="333375"/>
                  </a:lnTo>
                  <a:lnTo>
                    <a:pt x="133350" y="323850"/>
                  </a:lnTo>
                  <a:lnTo>
                    <a:pt x="133350" y="314325"/>
                  </a:lnTo>
                  <a:close/>
                </a:path>
                <a:path w="466725" h="485775">
                  <a:moveTo>
                    <a:pt x="142875" y="314325"/>
                  </a:moveTo>
                  <a:lnTo>
                    <a:pt x="142875" y="323850"/>
                  </a:lnTo>
                  <a:lnTo>
                    <a:pt x="190500" y="323850"/>
                  </a:lnTo>
                  <a:lnTo>
                    <a:pt x="190500" y="304800"/>
                  </a:lnTo>
                  <a:lnTo>
                    <a:pt x="142875" y="314325"/>
                  </a:lnTo>
                  <a:close/>
                </a:path>
                <a:path w="466725" h="485775">
                  <a:moveTo>
                    <a:pt x="200025" y="304800"/>
                  </a:moveTo>
                  <a:lnTo>
                    <a:pt x="200025" y="314325"/>
                  </a:lnTo>
                  <a:lnTo>
                    <a:pt x="257175" y="314325"/>
                  </a:lnTo>
                  <a:lnTo>
                    <a:pt x="257175" y="295275"/>
                  </a:lnTo>
                  <a:lnTo>
                    <a:pt x="200025" y="304800"/>
                  </a:lnTo>
                  <a:close/>
                </a:path>
                <a:path w="466725" h="485775">
                  <a:moveTo>
                    <a:pt x="323850" y="295275"/>
                  </a:moveTo>
                  <a:lnTo>
                    <a:pt x="323850" y="304800"/>
                  </a:lnTo>
                  <a:lnTo>
                    <a:pt x="371475" y="295275"/>
                  </a:lnTo>
                  <a:lnTo>
                    <a:pt x="371475" y="285750"/>
                  </a:lnTo>
                  <a:lnTo>
                    <a:pt x="323850" y="295275"/>
                  </a:lnTo>
                  <a:close/>
                </a:path>
                <a:path w="466725" h="485775">
                  <a:moveTo>
                    <a:pt x="323850" y="257175"/>
                  </a:moveTo>
                  <a:lnTo>
                    <a:pt x="352425" y="247650"/>
                  </a:lnTo>
                </a:path>
                <a:path w="466725" h="485775">
                  <a:moveTo>
                    <a:pt x="266700" y="257175"/>
                  </a:moveTo>
                  <a:lnTo>
                    <a:pt x="295275" y="257175"/>
                  </a:lnTo>
                </a:path>
                <a:path w="466725" h="485775">
                  <a:moveTo>
                    <a:pt x="200025" y="266700"/>
                  </a:moveTo>
                  <a:lnTo>
                    <a:pt x="238125" y="266700"/>
                  </a:lnTo>
                </a:path>
                <a:path w="466725" h="485775">
                  <a:moveTo>
                    <a:pt x="142875" y="276225"/>
                  </a:moveTo>
                  <a:lnTo>
                    <a:pt x="180975" y="266700"/>
                  </a:lnTo>
                </a:path>
                <a:path w="466725" h="485775">
                  <a:moveTo>
                    <a:pt x="85725" y="276225"/>
                  </a:moveTo>
                  <a:lnTo>
                    <a:pt x="114300" y="276225"/>
                  </a:lnTo>
                </a:path>
                <a:path w="466725" h="485775">
                  <a:moveTo>
                    <a:pt x="19050" y="438150"/>
                  </a:moveTo>
                  <a:lnTo>
                    <a:pt x="19050" y="428625"/>
                  </a:lnTo>
                  <a:lnTo>
                    <a:pt x="0" y="428625"/>
                  </a:lnTo>
                  <a:lnTo>
                    <a:pt x="0" y="438150"/>
                  </a:lnTo>
                  <a:lnTo>
                    <a:pt x="19050" y="438150"/>
                  </a:lnTo>
                  <a:close/>
                </a:path>
                <a:path w="466725" h="485775">
                  <a:moveTo>
                    <a:pt x="0" y="476250"/>
                  </a:moveTo>
                  <a:lnTo>
                    <a:pt x="0" y="485775"/>
                  </a:lnTo>
                  <a:lnTo>
                    <a:pt x="19050" y="485775"/>
                  </a:lnTo>
                  <a:lnTo>
                    <a:pt x="19050" y="476250"/>
                  </a:lnTo>
                  <a:lnTo>
                    <a:pt x="0" y="476250"/>
                  </a:lnTo>
                  <a:close/>
                </a:path>
                <a:path w="466725" h="485775">
                  <a:moveTo>
                    <a:pt x="95250" y="457200"/>
                  </a:moveTo>
                  <a:lnTo>
                    <a:pt x="95250" y="476250"/>
                  </a:lnTo>
                  <a:lnTo>
                    <a:pt x="142875" y="476250"/>
                  </a:lnTo>
                  <a:lnTo>
                    <a:pt x="142875" y="447675"/>
                  </a:lnTo>
                  <a:lnTo>
                    <a:pt x="95250" y="457200"/>
                  </a:lnTo>
                  <a:close/>
                </a:path>
                <a:path w="466725" h="485775">
                  <a:moveTo>
                    <a:pt x="19050" y="466725"/>
                  </a:moveTo>
                  <a:lnTo>
                    <a:pt x="19050" y="447675"/>
                  </a:lnTo>
                  <a:lnTo>
                    <a:pt x="0" y="457200"/>
                  </a:lnTo>
                  <a:lnTo>
                    <a:pt x="0" y="466725"/>
                  </a:lnTo>
                  <a:lnTo>
                    <a:pt x="19050" y="466725"/>
                  </a:lnTo>
                  <a:close/>
                </a:path>
                <a:path w="466725" h="485775">
                  <a:moveTo>
                    <a:pt x="200025" y="409575"/>
                  </a:moveTo>
                  <a:lnTo>
                    <a:pt x="276225" y="457200"/>
                  </a:lnTo>
                  <a:lnTo>
                    <a:pt x="361950" y="400050"/>
                  </a:lnTo>
                  <a:lnTo>
                    <a:pt x="276225" y="342900"/>
                  </a:lnTo>
                  <a:lnTo>
                    <a:pt x="200025" y="409575"/>
                  </a:lnTo>
                  <a:close/>
                </a:path>
                <a:path w="466725" h="485775">
                  <a:moveTo>
                    <a:pt x="266700" y="390525"/>
                  </a:moveTo>
                  <a:lnTo>
                    <a:pt x="285750" y="390525"/>
                  </a:lnTo>
                  <a:lnTo>
                    <a:pt x="304800" y="371475"/>
                  </a:lnTo>
                  <a:lnTo>
                    <a:pt x="276225" y="352425"/>
                  </a:lnTo>
                  <a:lnTo>
                    <a:pt x="247650" y="381000"/>
                  </a:lnTo>
                  <a:lnTo>
                    <a:pt x="266700" y="390525"/>
                  </a:lnTo>
                  <a:close/>
                </a:path>
                <a:path w="466725" h="485775">
                  <a:moveTo>
                    <a:pt x="295275" y="390525"/>
                  </a:moveTo>
                  <a:lnTo>
                    <a:pt x="295275" y="409575"/>
                  </a:lnTo>
                  <a:lnTo>
                    <a:pt x="314325" y="419100"/>
                  </a:lnTo>
                  <a:lnTo>
                    <a:pt x="342900" y="400050"/>
                  </a:lnTo>
                  <a:lnTo>
                    <a:pt x="314325" y="381000"/>
                  </a:lnTo>
                  <a:lnTo>
                    <a:pt x="295275" y="390525"/>
                  </a:lnTo>
                  <a:close/>
                </a:path>
                <a:path w="466725" h="485775">
                  <a:moveTo>
                    <a:pt x="285750" y="419100"/>
                  </a:moveTo>
                  <a:lnTo>
                    <a:pt x="266700" y="419100"/>
                  </a:lnTo>
                  <a:lnTo>
                    <a:pt x="257175" y="438150"/>
                  </a:lnTo>
                  <a:lnTo>
                    <a:pt x="276225" y="447675"/>
                  </a:lnTo>
                  <a:lnTo>
                    <a:pt x="304800" y="428625"/>
                  </a:lnTo>
                  <a:lnTo>
                    <a:pt x="285750" y="419100"/>
                  </a:lnTo>
                  <a:close/>
                </a:path>
                <a:path w="466725" h="485775">
                  <a:moveTo>
                    <a:pt x="257175" y="419100"/>
                  </a:moveTo>
                  <a:lnTo>
                    <a:pt x="257175" y="400050"/>
                  </a:lnTo>
                  <a:lnTo>
                    <a:pt x="238125" y="390525"/>
                  </a:lnTo>
                  <a:lnTo>
                    <a:pt x="209550" y="409575"/>
                  </a:lnTo>
                  <a:lnTo>
                    <a:pt x="238125" y="428625"/>
                  </a:lnTo>
                  <a:lnTo>
                    <a:pt x="257175" y="419100"/>
                  </a:lnTo>
                  <a:close/>
                </a:path>
                <a:path w="466725" h="485775">
                  <a:moveTo>
                    <a:pt x="466725" y="371475"/>
                  </a:moveTo>
                  <a:lnTo>
                    <a:pt x="466725" y="333375"/>
                  </a:lnTo>
                  <a:lnTo>
                    <a:pt x="400050" y="333375"/>
                  </a:lnTo>
                  <a:lnTo>
                    <a:pt x="400050" y="381000"/>
                  </a:lnTo>
                  <a:lnTo>
                    <a:pt x="466725" y="371475"/>
                  </a:lnTo>
                  <a:close/>
                </a:path>
                <a:path w="466725" h="485775">
                  <a:moveTo>
                    <a:pt x="400050" y="390525"/>
                  </a:moveTo>
                  <a:lnTo>
                    <a:pt x="400050" y="438150"/>
                  </a:lnTo>
                  <a:lnTo>
                    <a:pt x="466725" y="428625"/>
                  </a:lnTo>
                  <a:lnTo>
                    <a:pt x="466725" y="381000"/>
                  </a:lnTo>
                  <a:lnTo>
                    <a:pt x="400050" y="390525"/>
                  </a:lnTo>
                  <a:close/>
                </a:path>
                <a:path w="466725" h="485775">
                  <a:moveTo>
                    <a:pt x="447675" y="352425"/>
                  </a:moveTo>
                  <a:lnTo>
                    <a:pt x="447675" y="361950"/>
                  </a:lnTo>
                  <a:lnTo>
                    <a:pt x="419100" y="361950"/>
                  </a:lnTo>
                  <a:lnTo>
                    <a:pt x="419100" y="352425"/>
                  </a:lnTo>
                  <a:lnTo>
                    <a:pt x="409575" y="352425"/>
                  </a:lnTo>
                  <a:lnTo>
                    <a:pt x="419100" y="352425"/>
                  </a:lnTo>
                  <a:lnTo>
                    <a:pt x="419100" y="342900"/>
                  </a:lnTo>
                  <a:lnTo>
                    <a:pt x="447675" y="342900"/>
                  </a:lnTo>
                  <a:lnTo>
                    <a:pt x="447675" y="352425"/>
                  </a:lnTo>
                </a:path>
                <a:path w="466725" h="485775">
                  <a:moveTo>
                    <a:pt x="447675" y="409575"/>
                  </a:moveTo>
                  <a:lnTo>
                    <a:pt x="428625" y="428625"/>
                  </a:lnTo>
                  <a:lnTo>
                    <a:pt x="419100" y="419100"/>
                  </a:lnTo>
                  <a:lnTo>
                    <a:pt x="419100" y="400050"/>
                  </a:lnTo>
                  <a:lnTo>
                    <a:pt x="438150" y="400050"/>
                  </a:lnTo>
                  <a:lnTo>
                    <a:pt x="447675" y="409575"/>
                  </a:lnTo>
                </a:path>
                <a:path w="466725" h="485775">
                  <a:moveTo>
                    <a:pt x="28575" y="438150"/>
                  </a:moveTo>
                  <a:lnTo>
                    <a:pt x="57150" y="428625"/>
                  </a:lnTo>
                </a:path>
                <a:path w="466725" h="485775">
                  <a:moveTo>
                    <a:pt x="28575" y="428625"/>
                  </a:moveTo>
                  <a:lnTo>
                    <a:pt x="57150" y="428625"/>
                  </a:lnTo>
                </a:path>
                <a:path w="466725" h="485775">
                  <a:moveTo>
                    <a:pt x="28575" y="457200"/>
                  </a:moveTo>
                  <a:lnTo>
                    <a:pt x="57150" y="457200"/>
                  </a:lnTo>
                </a:path>
                <a:path w="466725" h="485775">
                  <a:moveTo>
                    <a:pt x="28575" y="457200"/>
                  </a:moveTo>
                  <a:lnTo>
                    <a:pt x="57150" y="447675"/>
                  </a:lnTo>
                </a:path>
                <a:path w="466725" h="485775">
                  <a:moveTo>
                    <a:pt x="28575" y="485775"/>
                  </a:moveTo>
                  <a:lnTo>
                    <a:pt x="57150" y="485775"/>
                  </a:lnTo>
                </a:path>
                <a:path w="466725" h="485775">
                  <a:moveTo>
                    <a:pt x="28575" y="476250"/>
                  </a:moveTo>
                  <a:lnTo>
                    <a:pt x="57150" y="4762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819900" y="4371974"/>
              <a:ext cx="47625" cy="28575"/>
            </a:xfrm>
            <a:custGeom>
              <a:avLst/>
              <a:gdLst/>
              <a:ahLst/>
              <a:cxnLst/>
              <a:rect l="l" t="t" r="r" b="b"/>
              <a:pathLst>
                <a:path w="47625" h="2857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47625" h="28575">
                  <a:moveTo>
                    <a:pt x="47625" y="19050"/>
                  </a:moveTo>
                  <a:lnTo>
                    <a:pt x="28575" y="19050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1905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47625" y="19050"/>
                  </a:lnTo>
                  <a:close/>
                </a:path>
                <a:path w="47625" h="28575">
                  <a:moveTo>
                    <a:pt x="47625" y="9525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38100" y="9525"/>
                  </a:lnTo>
                  <a:lnTo>
                    <a:pt x="47625" y="952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372225" y="4086224"/>
              <a:ext cx="85725" cy="19050"/>
            </a:xfrm>
            <a:custGeom>
              <a:avLst/>
              <a:gdLst/>
              <a:ahLst/>
              <a:cxnLst/>
              <a:rect l="l" t="t" r="r" b="b"/>
              <a:pathLst>
                <a:path w="85725" h="19050">
                  <a:moveTo>
                    <a:pt x="9525" y="9525"/>
                  </a:moveTo>
                  <a:lnTo>
                    <a:pt x="0" y="9525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9525"/>
                  </a:lnTo>
                  <a:close/>
                </a:path>
                <a:path w="85725" h="19050">
                  <a:moveTo>
                    <a:pt x="28575" y="9525"/>
                  </a:moveTo>
                  <a:lnTo>
                    <a:pt x="19050" y="9525"/>
                  </a:lnTo>
                  <a:lnTo>
                    <a:pt x="19050" y="19050"/>
                  </a:lnTo>
                  <a:lnTo>
                    <a:pt x="28575" y="9525"/>
                  </a:lnTo>
                  <a:close/>
                </a:path>
                <a:path w="85725" h="19050">
                  <a:moveTo>
                    <a:pt x="47625" y="0"/>
                  </a:moveTo>
                  <a:lnTo>
                    <a:pt x="38100" y="0"/>
                  </a:lnTo>
                  <a:lnTo>
                    <a:pt x="28575" y="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0"/>
                  </a:lnTo>
                  <a:close/>
                </a:path>
                <a:path w="85725" h="19050">
                  <a:moveTo>
                    <a:pt x="85725" y="0"/>
                  </a:moveTo>
                  <a:lnTo>
                    <a:pt x="76200" y="0"/>
                  </a:lnTo>
                  <a:lnTo>
                    <a:pt x="66675" y="0"/>
                  </a:lnTo>
                  <a:lnTo>
                    <a:pt x="57150" y="0"/>
                  </a:lnTo>
                  <a:lnTo>
                    <a:pt x="57150" y="9525"/>
                  </a:lnTo>
                  <a:lnTo>
                    <a:pt x="66675" y="9525"/>
                  </a:lnTo>
                  <a:lnTo>
                    <a:pt x="76200" y="9525"/>
                  </a:lnTo>
                  <a:lnTo>
                    <a:pt x="85725" y="95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77000" y="4724400"/>
              <a:ext cx="219075" cy="76200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4752975" y="5010150"/>
              <a:ext cx="676275" cy="38100"/>
            </a:xfrm>
            <a:custGeom>
              <a:avLst/>
              <a:gdLst/>
              <a:ahLst/>
              <a:cxnLst/>
              <a:rect l="l" t="t" r="r" b="b"/>
              <a:pathLst>
                <a:path w="676275" h="38100">
                  <a:moveTo>
                    <a:pt x="67627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676275" y="38100"/>
                  </a:lnTo>
                  <a:lnTo>
                    <a:pt x="676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4743450" y="4829175"/>
              <a:ext cx="695325" cy="419100"/>
            </a:xfrm>
            <a:custGeom>
              <a:avLst/>
              <a:gdLst/>
              <a:ahLst/>
              <a:cxnLst/>
              <a:rect l="l" t="t" r="r" b="b"/>
              <a:pathLst>
                <a:path w="695325" h="419100">
                  <a:moveTo>
                    <a:pt x="695325" y="419100"/>
                  </a:moveTo>
                  <a:lnTo>
                    <a:pt x="0" y="419100"/>
                  </a:lnTo>
                  <a:lnTo>
                    <a:pt x="0" y="0"/>
                  </a:lnTo>
                  <a:lnTo>
                    <a:pt x="695325" y="0"/>
                  </a:lnTo>
                  <a:lnTo>
                    <a:pt x="695325" y="419100"/>
                  </a:lnTo>
                  <a:close/>
                </a:path>
                <a:path w="695325" h="419100">
                  <a:moveTo>
                    <a:pt x="685800" y="409575"/>
                  </a:moveTo>
                  <a:lnTo>
                    <a:pt x="9525" y="409575"/>
                  </a:lnTo>
                  <a:lnTo>
                    <a:pt x="9525" y="9525"/>
                  </a:lnTo>
                  <a:lnTo>
                    <a:pt x="685800" y="9525"/>
                  </a:lnTo>
                  <a:lnTo>
                    <a:pt x="685800" y="409575"/>
                  </a:lnTo>
                  <a:close/>
                </a:path>
                <a:path w="695325" h="419100">
                  <a:moveTo>
                    <a:pt x="66675" y="66675"/>
                  </a:moveTo>
                  <a:lnTo>
                    <a:pt x="76200" y="66675"/>
                  </a:lnTo>
                  <a:lnTo>
                    <a:pt x="76200" y="57150"/>
                  </a:lnTo>
                  <a:lnTo>
                    <a:pt x="85725" y="57150"/>
                  </a:lnTo>
                </a:path>
                <a:path w="695325" h="419100">
                  <a:moveTo>
                    <a:pt x="85725" y="57150"/>
                  </a:moveTo>
                  <a:lnTo>
                    <a:pt x="609600" y="57150"/>
                  </a:lnTo>
                </a:path>
                <a:path w="695325" h="419100">
                  <a:moveTo>
                    <a:pt x="609600" y="57150"/>
                  </a:moveTo>
                  <a:lnTo>
                    <a:pt x="619125" y="57150"/>
                  </a:lnTo>
                  <a:lnTo>
                    <a:pt x="628650" y="66675"/>
                  </a:lnTo>
                </a:path>
                <a:path w="695325" h="419100">
                  <a:moveTo>
                    <a:pt x="628650" y="66675"/>
                  </a:moveTo>
                  <a:lnTo>
                    <a:pt x="628650" y="361950"/>
                  </a:lnTo>
                </a:path>
                <a:path w="695325" h="419100">
                  <a:moveTo>
                    <a:pt x="628650" y="361950"/>
                  </a:moveTo>
                  <a:lnTo>
                    <a:pt x="619125" y="361950"/>
                  </a:lnTo>
                  <a:lnTo>
                    <a:pt x="619125" y="371475"/>
                  </a:lnTo>
                  <a:lnTo>
                    <a:pt x="609600" y="371475"/>
                  </a:lnTo>
                </a:path>
                <a:path w="695325" h="419100">
                  <a:moveTo>
                    <a:pt x="609600" y="371475"/>
                  </a:moveTo>
                  <a:lnTo>
                    <a:pt x="85725" y="371475"/>
                  </a:lnTo>
                </a:path>
                <a:path w="695325" h="419100">
                  <a:moveTo>
                    <a:pt x="85725" y="371475"/>
                  </a:moveTo>
                  <a:lnTo>
                    <a:pt x="76200" y="371475"/>
                  </a:lnTo>
                  <a:lnTo>
                    <a:pt x="76200" y="361950"/>
                  </a:lnTo>
                  <a:lnTo>
                    <a:pt x="66675" y="361950"/>
                  </a:lnTo>
                </a:path>
                <a:path w="695325" h="419100">
                  <a:moveTo>
                    <a:pt x="66675" y="361950"/>
                  </a:moveTo>
                  <a:lnTo>
                    <a:pt x="66675" y="66675"/>
                  </a:lnTo>
                </a:path>
                <a:path w="695325" h="419100">
                  <a:moveTo>
                    <a:pt x="85725" y="85725"/>
                  </a:moveTo>
                  <a:lnTo>
                    <a:pt x="85725" y="76200"/>
                  </a:lnTo>
                  <a:lnTo>
                    <a:pt x="95250" y="66675"/>
                  </a:lnTo>
                  <a:lnTo>
                    <a:pt x="104775" y="66675"/>
                  </a:lnTo>
                </a:path>
                <a:path w="695325" h="419100">
                  <a:moveTo>
                    <a:pt x="104775" y="66675"/>
                  </a:moveTo>
                  <a:lnTo>
                    <a:pt x="600075" y="66675"/>
                  </a:lnTo>
                </a:path>
                <a:path w="695325" h="419100">
                  <a:moveTo>
                    <a:pt x="600075" y="66675"/>
                  </a:moveTo>
                  <a:lnTo>
                    <a:pt x="609600" y="76200"/>
                  </a:lnTo>
                  <a:lnTo>
                    <a:pt x="609600" y="85725"/>
                  </a:lnTo>
                </a:path>
                <a:path w="695325" h="419100">
                  <a:moveTo>
                    <a:pt x="609600" y="85725"/>
                  </a:moveTo>
                  <a:lnTo>
                    <a:pt x="609600" y="342900"/>
                  </a:lnTo>
                </a:path>
                <a:path w="695325" h="419100">
                  <a:moveTo>
                    <a:pt x="609600" y="342900"/>
                  </a:moveTo>
                  <a:lnTo>
                    <a:pt x="609600" y="352425"/>
                  </a:lnTo>
                  <a:lnTo>
                    <a:pt x="600075" y="352425"/>
                  </a:lnTo>
                  <a:lnTo>
                    <a:pt x="600075" y="361950"/>
                  </a:lnTo>
                </a:path>
                <a:path w="695325" h="419100">
                  <a:moveTo>
                    <a:pt x="600075" y="361950"/>
                  </a:moveTo>
                  <a:lnTo>
                    <a:pt x="104775" y="361950"/>
                  </a:lnTo>
                </a:path>
                <a:path w="695325" h="419100">
                  <a:moveTo>
                    <a:pt x="104775" y="361950"/>
                  </a:moveTo>
                  <a:lnTo>
                    <a:pt x="95250" y="361950"/>
                  </a:lnTo>
                  <a:lnTo>
                    <a:pt x="95250" y="352425"/>
                  </a:lnTo>
                  <a:lnTo>
                    <a:pt x="85725" y="352425"/>
                  </a:lnTo>
                  <a:lnTo>
                    <a:pt x="85725" y="342900"/>
                  </a:lnTo>
                </a:path>
                <a:path w="695325" h="419100">
                  <a:moveTo>
                    <a:pt x="85725" y="342900"/>
                  </a:moveTo>
                  <a:lnTo>
                    <a:pt x="85725" y="85725"/>
                  </a:lnTo>
                </a:path>
                <a:path w="695325" h="419100">
                  <a:moveTo>
                    <a:pt x="542925" y="180975"/>
                  </a:moveTo>
                  <a:lnTo>
                    <a:pt x="142875" y="180975"/>
                  </a:lnTo>
                  <a:lnTo>
                    <a:pt x="142875" y="133350"/>
                  </a:lnTo>
                  <a:lnTo>
                    <a:pt x="542925" y="133350"/>
                  </a:lnTo>
                  <a:lnTo>
                    <a:pt x="542925" y="180975"/>
                  </a:lnTo>
                  <a:close/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248275" y="4905374"/>
              <a:ext cx="38100" cy="19050"/>
            </a:xfrm>
            <a:custGeom>
              <a:avLst/>
              <a:gdLst/>
              <a:ahLst/>
              <a:cxnLst/>
              <a:rect l="l" t="t" r="r" b="b"/>
              <a:pathLst>
                <a:path w="38100" h="19050">
                  <a:moveTo>
                    <a:pt x="19050" y="9525"/>
                  </a:moveTo>
                  <a:lnTo>
                    <a:pt x="9525" y="9525"/>
                  </a:lnTo>
                  <a:lnTo>
                    <a:pt x="9525" y="0"/>
                  </a:lnTo>
                  <a:lnTo>
                    <a:pt x="0" y="9525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9525"/>
                  </a:lnTo>
                  <a:close/>
                </a:path>
                <a:path w="38100" h="19050">
                  <a:moveTo>
                    <a:pt x="28575" y="0"/>
                  </a:moveTo>
                  <a:lnTo>
                    <a:pt x="19050" y="0"/>
                  </a:lnTo>
                  <a:lnTo>
                    <a:pt x="19050" y="9525"/>
                  </a:lnTo>
                  <a:lnTo>
                    <a:pt x="28575" y="0"/>
                  </a:lnTo>
                  <a:close/>
                </a:path>
                <a:path w="38100" h="19050">
                  <a:moveTo>
                    <a:pt x="38100" y="0"/>
                  </a:moveTo>
                  <a:lnTo>
                    <a:pt x="28575" y="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886325" y="4943475"/>
              <a:ext cx="400050" cy="200025"/>
            </a:xfrm>
            <a:custGeom>
              <a:avLst/>
              <a:gdLst/>
              <a:ahLst/>
              <a:cxnLst/>
              <a:rect l="l" t="t" r="r" b="b"/>
              <a:pathLst>
                <a:path w="400050" h="200025">
                  <a:moveTo>
                    <a:pt x="66675" y="180975"/>
                  </a:moveTo>
                  <a:lnTo>
                    <a:pt x="28575" y="180975"/>
                  </a:lnTo>
                  <a:lnTo>
                    <a:pt x="28575" y="133350"/>
                  </a:lnTo>
                  <a:lnTo>
                    <a:pt x="66675" y="133350"/>
                  </a:lnTo>
                  <a:lnTo>
                    <a:pt x="66675" y="180975"/>
                  </a:lnTo>
                  <a:close/>
                </a:path>
                <a:path w="400050" h="200025">
                  <a:moveTo>
                    <a:pt x="171450" y="180975"/>
                  </a:moveTo>
                  <a:lnTo>
                    <a:pt x="133350" y="180975"/>
                  </a:lnTo>
                  <a:lnTo>
                    <a:pt x="133350" y="133350"/>
                  </a:lnTo>
                  <a:lnTo>
                    <a:pt x="171450" y="133350"/>
                  </a:lnTo>
                  <a:lnTo>
                    <a:pt x="171450" y="180975"/>
                  </a:lnTo>
                  <a:close/>
                </a:path>
                <a:path w="400050" h="200025">
                  <a:moveTo>
                    <a:pt x="285750" y="180975"/>
                  </a:moveTo>
                  <a:lnTo>
                    <a:pt x="238125" y="180975"/>
                  </a:lnTo>
                  <a:lnTo>
                    <a:pt x="238125" y="133350"/>
                  </a:lnTo>
                  <a:lnTo>
                    <a:pt x="285750" y="133350"/>
                  </a:lnTo>
                  <a:lnTo>
                    <a:pt x="285750" y="180975"/>
                  </a:lnTo>
                  <a:close/>
                </a:path>
                <a:path w="400050" h="200025">
                  <a:moveTo>
                    <a:pt x="390525" y="180975"/>
                  </a:moveTo>
                  <a:lnTo>
                    <a:pt x="342900" y="180975"/>
                  </a:lnTo>
                  <a:lnTo>
                    <a:pt x="342900" y="133350"/>
                  </a:lnTo>
                  <a:lnTo>
                    <a:pt x="390525" y="133350"/>
                  </a:lnTo>
                  <a:lnTo>
                    <a:pt x="390525" y="180975"/>
                  </a:lnTo>
                  <a:close/>
                </a:path>
                <a:path w="400050" h="200025">
                  <a:moveTo>
                    <a:pt x="28575" y="200025"/>
                  </a:moveTo>
                  <a:lnTo>
                    <a:pt x="66675" y="200025"/>
                  </a:lnTo>
                </a:path>
                <a:path w="400050" h="200025">
                  <a:moveTo>
                    <a:pt x="38100" y="161925"/>
                  </a:moveTo>
                  <a:lnTo>
                    <a:pt x="57150" y="161925"/>
                  </a:lnTo>
                </a:path>
                <a:path w="400050" h="200025">
                  <a:moveTo>
                    <a:pt x="142875" y="161925"/>
                  </a:moveTo>
                  <a:lnTo>
                    <a:pt x="161925" y="161925"/>
                  </a:lnTo>
                </a:path>
                <a:path w="400050" h="200025">
                  <a:moveTo>
                    <a:pt x="247650" y="161925"/>
                  </a:moveTo>
                  <a:lnTo>
                    <a:pt x="266700" y="161925"/>
                  </a:lnTo>
                </a:path>
                <a:path w="400050" h="200025">
                  <a:moveTo>
                    <a:pt x="352425" y="161925"/>
                  </a:moveTo>
                  <a:lnTo>
                    <a:pt x="381000" y="161925"/>
                  </a:lnTo>
                </a:path>
                <a:path w="400050" h="200025">
                  <a:moveTo>
                    <a:pt x="342900" y="200025"/>
                  </a:moveTo>
                  <a:lnTo>
                    <a:pt x="381000" y="200025"/>
                  </a:lnTo>
                </a:path>
                <a:path w="400050" h="200025">
                  <a:moveTo>
                    <a:pt x="133350" y="190500"/>
                  </a:moveTo>
                  <a:lnTo>
                    <a:pt x="171450" y="190500"/>
                  </a:lnTo>
                </a:path>
                <a:path w="400050" h="200025">
                  <a:moveTo>
                    <a:pt x="142875" y="200025"/>
                  </a:moveTo>
                  <a:lnTo>
                    <a:pt x="161925" y="200025"/>
                  </a:lnTo>
                </a:path>
                <a:path w="400050" h="200025">
                  <a:moveTo>
                    <a:pt x="247650" y="200025"/>
                  </a:moveTo>
                  <a:lnTo>
                    <a:pt x="266700" y="200025"/>
                  </a:lnTo>
                </a:path>
                <a:path w="400050" h="200025">
                  <a:moveTo>
                    <a:pt x="0" y="76200"/>
                  </a:moveTo>
                  <a:lnTo>
                    <a:pt x="85725" y="76200"/>
                  </a:lnTo>
                </a:path>
                <a:path w="400050" h="200025">
                  <a:moveTo>
                    <a:pt x="0" y="85725"/>
                  </a:moveTo>
                  <a:lnTo>
                    <a:pt x="200025" y="85725"/>
                  </a:lnTo>
                </a:path>
                <a:path w="400050" h="200025">
                  <a:moveTo>
                    <a:pt x="228600" y="9525"/>
                  </a:moveTo>
                  <a:lnTo>
                    <a:pt x="400050" y="9525"/>
                  </a:lnTo>
                </a:path>
                <a:path w="400050" h="200025">
                  <a:moveTo>
                    <a:pt x="333375" y="0"/>
                  </a:moveTo>
                  <a:lnTo>
                    <a:pt x="400050" y="0"/>
                  </a:lnTo>
                </a:path>
                <a:path w="400050" h="200025">
                  <a:moveTo>
                    <a:pt x="95250" y="76200"/>
                  </a:moveTo>
                  <a:lnTo>
                    <a:pt x="142875" y="76200"/>
                  </a:lnTo>
                </a:path>
                <a:path w="400050" h="200025">
                  <a:moveTo>
                    <a:pt x="152400" y="76200"/>
                  </a:moveTo>
                  <a:lnTo>
                    <a:pt x="228600" y="76200"/>
                  </a:lnTo>
                </a:path>
                <a:path w="400050" h="200025">
                  <a:moveTo>
                    <a:pt x="28575" y="19050"/>
                  </a:moveTo>
                  <a:lnTo>
                    <a:pt x="28575" y="47625"/>
                  </a:lnTo>
                </a:path>
                <a:path w="400050" h="200025">
                  <a:moveTo>
                    <a:pt x="257175" y="19050"/>
                  </a:moveTo>
                  <a:lnTo>
                    <a:pt x="257175" y="47625"/>
                  </a:lnTo>
                </a:path>
                <a:path w="400050" h="200025">
                  <a:moveTo>
                    <a:pt x="342900" y="47625"/>
                  </a:moveTo>
                  <a:lnTo>
                    <a:pt x="342900" y="19050"/>
                  </a:lnTo>
                </a:path>
                <a:path w="400050" h="200025">
                  <a:moveTo>
                    <a:pt x="352425" y="19050"/>
                  </a:moveTo>
                  <a:lnTo>
                    <a:pt x="352425" y="47625"/>
                  </a:lnTo>
                </a:path>
                <a:path w="400050" h="200025">
                  <a:moveTo>
                    <a:pt x="361950" y="19050"/>
                  </a:moveTo>
                  <a:lnTo>
                    <a:pt x="361950" y="47625"/>
                  </a:lnTo>
                  <a:lnTo>
                    <a:pt x="371475" y="38100"/>
                  </a:lnTo>
                  <a:lnTo>
                    <a:pt x="371475" y="47625"/>
                  </a:lnTo>
                  <a:lnTo>
                    <a:pt x="381000" y="19050"/>
                  </a:lnTo>
                </a:path>
                <a:path w="400050" h="200025">
                  <a:moveTo>
                    <a:pt x="276225" y="19050"/>
                  </a:moveTo>
                  <a:lnTo>
                    <a:pt x="276225" y="47625"/>
                  </a:lnTo>
                </a:path>
                <a:path w="400050" h="200025">
                  <a:moveTo>
                    <a:pt x="295275" y="19050"/>
                  </a:moveTo>
                  <a:lnTo>
                    <a:pt x="295275" y="47625"/>
                  </a:lnTo>
                </a:path>
                <a:path w="400050" h="200025">
                  <a:moveTo>
                    <a:pt x="76200" y="19050"/>
                  </a:moveTo>
                  <a:lnTo>
                    <a:pt x="76200" y="47625"/>
                  </a:lnTo>
                </a:path>
                <a:path w="400050" h="200025">
                  <a:moveTo>
                    <a:pt x="38100" y="19050"/>
                  </a:moveTo>
                  <a:lnTo>
                    <a:pt x="47625" y="19050"/>
                  </a:lnTo>
                  <a:lnTo>
                    <a:pt x="47625" y="47625"/>
                  </a:lnTo>
                  <a:lnTo>
                    <a:pt x="28575" y="47625"/>
                  </a:lnTo>
                </a:path>
                <a:path w="400050" h="200025">
                  <a:moveTo>
                    <a:pt x="57150" y="19050"/>
                  </a:moveTo>
                  <a:lnTo>
                    <a:pt x="66675" y="19050"/>
                  </a:lnTo>
                  <a:lnTo>
                    <a:pt x="66675" y="47625"/>
                  </a:lnTo>
                </a:path>
                <a:path w="400050" h="200025">
                  <a:moveTo>
                    <a:pt x="47625" y="38100"/>
                  </a:moveTo>
                  <a:lnTo>
                    <a:pt x="38100" y="38100"/>
                  </a:lnTo>
                </a:path>
                <a:path w="400050" h="200025">
                  <a:moveTo>
                    <a:pt x="161925" y="47625"/>
                  </a:moveTo>
                  <a:lnTo>
                    <a:pt x="152400" y="47625"/>
                  </a:lnTo>
                </a:path>
                <a:path w="400050" h="200025">
                  <a:moveTo>
                    <a:pt x="152400" y="19050"/>
                  </a:moveTo>
                  <a:lnTo>
                    <a:pt x="161925" y="19050"/>
                  </a:lnTo>
                </a:path>
                <a:path w="400050" h="200025">
                  <a:moveTo>
                    <a:pt x="152400" y="19050"/>
                  </a:moveTo>
                  <a:lnTo>
                    <a:pt x="152400" y="38100"/>
                  </a:lnTo>
                  <a:lnTo>
                    <a:pt x="161925" y="38100"/>
                  </a:lnTo>
                  <a:lnTo>
                    <a:pt x="161925" y="47625"/>
                  </a:lnTo>
                </a:path>
                <a:path w="400050" h="200025">
                  <a:moveTo>
                    <a:pt x="123825" y="47625"/>
                  </a:moveTo>
                  <a:lnTo>
                    <a:pt x="123825" y="19050"/>
                  </a:lnTo>
                  <a:lnTo>
                    <a:pt x="114300" y="19050"/>
                  </a:lnTo>
                  <a:lnTo>
                    <a:pt x="114300" y="47625"/>
                  </a:lnTo>
                </a:path>
                <a:path w="400050" h="200025">
                  <a:moveTo>
                    <a:pt x="171450" y="47625"/>
                  </a:moveTo>
                  <a:lnTo>
                    <a:pt x="171450" y="19050"/>
                  </a:lnTo>
                  <a:lnTo>
                    <a:pt x="180975" y="19050"/>
                  </a:lnTo>
                  <a:lnTo>
                    <a:pt x="180975" y="47625"/>
                  </a:lnTo>
                  <a:lnTo>
                    <a:pt x="171450" y="47625"/>
                  </a:lnTo>
                  <a:close/>
                </a:path>
                <a:path w="400050" h="200025">
                  <a:moveTo>
                    <a:pt x="304800" y="47625"/>
                  </a:moveTo>
                  <a:lnTo>
                    <a:pt x="304800" y="19050"/>
                  </a:lnTo>
                  <a:lnTo>
                    <a:pt x="323850" y="19050"/>
                  </a:lnTo>
                  <a:lnTo>
                    <a:pt x="314325" y="47625"/>
                  </a:lnTo>
                  <a:lnTo>
                    <a:pt x="304800" y="47625"/>
                  </a:lnTo>
                  <a:close/>
                </a:path>
                <a:path w="400050" h="200025">
                  <a:moveTo>
                    <a:pt x="123825" y="38100"/>
                  </a:moveTo>
                  <a:lnTo>
                    <a:pt x="114300" y="38100"/>
                  </a:lnTo>
                </a:path>
                <a:path w="400050" h="200025">
                  <a:moveTo>
                    <a:pt x="190500" y="38100"/>
                  </a:moveTo>
                  <a:lnTo>
                    <a:pt x="190500" y="19050"/>
                  </a:lnTo>
                  <a:lnTo>
                    <a:pt x="200025" y="19050"/>
                  </a:lnTo>
                  <a:lnTo>
                    <a:pt x="200025" y="47625"/>
                  </a:lnTo>
                  <a:lnTo>
                    <a:pt x="190500" y="47625"/>
                  </a:lnTo>
                </a:path>
                <a:path w="400050" h="200025">
                  <a:moveTo>
                    <a:pt x="200025" y="38100"/>
                  </a:moveTo>
                  <a:lnTo>
                    <a:pt x="190500" y="38100"/>
                  </a:lnTo>
                </a:path>
                <a:path w="400050" h="200025">
                  <a:moveTo>
                    <a:pt x="76200" y="38100"/>
                  </a:moveTo>
                  <a:lnTo>
                    <a:pt x="85725" y="38100"/>
                  </a:lnTo>
                  <a:lnTo>
                    <a:pt x="85725" y="19050"/>
                  </a:lnTo>
                </a:path>
                <a:path w="400050" h="200025">
                  <a:moveTo>
                    <a:pt x="80962" y="42862"/>
                  </a:moveTo>
                  <a:lnTo>
                    <a:pt x="90487" y="42862"/>
                  </a:lnTo>
                </a:path>
                <a:path w="400050" h="200025">
                  <a:moveTo>
                    <a:pt x="314325" y="28575"/>
                  </a:moveTo>
                  <a:lnTo>
                    <a:pt x="304800" y="47625"/>
                  </a:lnTo>
                </a:path>
                <a:path w="400050" h="200025">
                  <a:moveTo>
                    <a:pt x="342900" y="28575"/>
                  </a:moveTo>
                  <a:lnTo>
                    <a:pt x="352425" y="38100"/>
                  </a:lnTo>
                </a:path>
              </a:pathLst>
            </a:custGeom>
            <a:ln w="9525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895850" y="4905375"/>
              <a:ext cx="66675" cy="19050"/>
            </a:xfrm>
            <a:custGeom>
              <a:avLst/>
              <a:gdLst/>
              <a:ahLst/>
              <a:cxnLst/>
              <a:rect l="l" t="t" r="r" b="b"/>
              <a:pathLst>
                <a:path w="66675" h="19050">
                  <a:moveTo>
                    <a:pt x="6667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66675" y="1905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895850" y="4914899"/>
              <a:ext cx="57150" cy="9525"/>
            </a:xfrm>
            <a:custGeom>
              <a:avLst/>
              <a:gdLst/>
              <a:ahLst/>
              <a:cxnLst/>
              <a:rect l="l" t="t" r="r" b="b"/>
              <a:pathLst>
                <a:path w="57150" h="9525">
                  <a:moveTo>
                    <a:pt x="952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57150" h="9525">
                  <a:moveTo>
                    <a:pt x="38100" y="0"/>
                  </a:moveTo>
                  <a:lnTo>
                    <a:pt x="28575" y="0"/>
                  </a:lnTo>
                  <a:lnTo>
                    <a:pt x="19050" y="0"/>
                  </a:lnTo>
                  <a:lnTo>
                    <a:pt x="19050" y="9525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  <a:path w="57150" h="9525">
                  <a:moveTo>
                    <a:pt x="57150" y="0"/>
                  </a:moveTo>
                  <a:lnTo>
                    <a:pt x="47625" y="0"/>
                  </a:lnTo>
                  <a:lnTo>
                    <a:pt x="47625" y="9525"/>
                  </a:lnTo>
                  <a:lnTo>
                    <a:pt x="57150" y="9525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2" name="object 202"/>
          <p:cNvSpPr txBox="1"/>
          <p:nvPr/>
        </p:nvSpPr>
        <p:spPr>
          <a:xfrm>
            <a:off x="7956550" y="606426"/>
            <a:ext cx="215011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5" dirty="0">
                <a:latin typeface="Tahoma"/>
                <a:cs typeface="Tahoma"/>
              </a:rPr>
              <a:t>Características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potencia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7956550" y="1923323"/>
            <a:ext cx="4334510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900"/>
              </a:lnSpc>
              <a:spcBef>
                <a:spcPts val="100"/>
              </a:spcBef>
            </a:pPr>
            <a:r>
              <a:rPr sz="900" spc="35" dirty="0">
                <a:latin typeface="Tahoma"/>
                <a:cs typeface="Tahoma"/>
              </a:rPr>
              <a:t>Los </a:t>
            </a:r>
            <a:r>
              <a:rPr sz="900" spc="45" dirty="0">
                <a:latin typeface="Tahoma"/>
                <a:cs typeface="Tahoma"/>
              </a:rPr>
              <a:t>medidores de </a:t>
            </a:r>
            <a:r>
              <a:rPr sz="900" spc="35" dirty="0">
                <a:latin typeface="Tahoma"/>
                <a:cs typeface="Tahoma"/>
              </a:rPr>
              <a:t>potencia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Siemens tienen </a:t>
            </a:r>
            <a:r>
              <a:rPr sz="900" spc="25" dirty="0">
                <a:latin typeface="Tahoma"/>
                <a:cs typeface="Tahoma"/>
              </a:rPr>
              <a:t>varias </a:t>
            </a:r>
            <a:r>
              <a:rPr sz="900" spc="30" dirty="0">
                <a:latin typeface="Tahoma"/>
                <a:cs typeface="Tahoma"/>
              </a:rPr>
              <a:t>funciones, </a:t>
            </a:r>
            <a:r>
              <a:rPr sz="900" spc="45" dirty="0">
                <a:latin typeface="Tahoma"/>
                <a:cs typeface="Tahoma"/>
              </a:rPr>
              <a:t>según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necesidades </a:t>
            </a:r>
            <a:r>
              <a:rPr sz="900" spc="25" dirty="0">
                <a:latin typeface="Tahoma"/>
                <a:cs typeface="Tahoma"/>
              </a:rPr>
              <a:t>específicas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la aplicación. </a:t>
            </a:r>
            <a:r>
              <a:rPr sz="900" spc="45" dirty="0">
                <a:latin typeface="Tahoma"/>
                <a:cs typeface="Tahoma"/>
              </a:rPr>
              <a:t>Con una </a:t>
            </a:r>
            <a:r>
              <a:rPr sz="900" spc="35" dirty="0">
                <a:latin typeface="Tahoma"/>
                <a:cs typeface="Tahoma"/>
              </a:rPr>
              <a:t>cantidad </a:t>
            </a:r>
            <a:r>
              <a:rPr sz="900" spc="45" dirty="0">
                <a:latin typeface="Tahoma"/>
                <a:cs typeface="Tahoma"/>
              </a:rPr>
              <a:t>de medidores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elegir, </a:t>
            </a:r>
            <a:r>
              <a:rPr sz="900" spc="45" dirty="0">
                <a:latin typeface="Tahoma"/>
                <a:cs typeface="Tahoma"/>
              </a:rPr>
              <a:t>puede </a:t>
            </a:r>
            <a:r>
              <a:rPr sz="900" spc="35" dirty="0">
                <a:latin typeface="Tahoma"/>
                <a:cs typeface="Tahoma"/>
              </a:rPr>
              <a:t>parecer </a:t>
            </a:r>
            <a:r>
              <a:rPr sz="900" spc="40" dirty="0">
                <a:latin typeface="Tahoma"/>
                <a:cs typeface="Tahoma"/>
              </a:rPr>
              <a:t>confuso </a:t>
            </a:r>
            <a:r>
              <a:rPr sz="900" spc="25" dirty="0">
                <a:latin typeface="Tahoma"/>
                <a:cs typeface="Tahoma"/>
              </a:rPr>
              <a:t>al </a:t>
            </a:r>
            <a:r>
              <a:rPr sz="900" spc="35" dirty="0">
                <a:latin typeface="Tahoma"/>
                <a:cs typeface="Tahoma"/>
              </a:rPr>
              <a:t>intentar decidir </a:t>
            </a:r>
            <a:r>
              <a:rPr sz="900" spc="45" dirty="0">
                <a:latin typeface="Tahoma"/>
                <a:cs typeface="Tahoma"/>
              </a:rPr>
              <a:t>qué </a:t>
            </a:r>
            <a:r>
              <a:rPr sz="900" spc="50" dirty="0">
                <a:latin typeface="Tahoma"/>
                <a:cs typeface="Tahoma"/>
              </a:rPr>
              <a:t>medidor </a:t>
            </a:r>
            <a:r>
              <a:rPr sz="900" spc="30" dirty="0">
                <a:latin typeface="Tahoma"/>
                <a:cs typeface="Tahoma"/>
              </a:rPr>
              <a:t>es el </a:t>
            </a:r>
            <a:r>
              <a:rPr sz="900" spc="40" dirty="0">
                <a:latin typeface="Tahoma"/>
                <a:cs typeface="Tahoma"/>
              </a:rPr>
              <a:t>adecuado </a:t>
            </a:r>
            <a:r>
              <a:rPr sz="900" spc="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30" dirty="0">
                <a:latin typeface="Tahoma"/>
                <a:cs typeface="Tahoma"/>
              </a:rPr>
              <a:t>cada </a:t>
            </a:r>
            <a:r>
              <a:rPr sz="900" spc="20" dirty="0">
                <a:latin typeface="Tahoma"/>
                <a:cs typeface="Tahoma"/>
              </a:rPr>
              <a:t>trabajo.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siguiente </a:t>
            </a:r>
            <a:r>
              <a:rPr sz="900" spc="40" dirty="0">
                <a:latin typeface="Tahoma"/>
                <a:cs typeface="Tahoma"/>
              </a:rPr>
              <a:t>cuadro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30" dirty="0">
                <a:latin typeface="Tahoma"/>
                <a:cs typeface="Tahoma"/>
              </a:rPr>
              <a:t>tablas se </a:t>
            </a:r>
            <a:r>
              <a:rPr sz="900" spc="45" dirty="0">
                <a:latin typeface="Tahoma"/>
                <a:cs typeface="Tahoma"/>
              </a:rPr>
              <a:t>proporcionan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35" dirty="0">
                <a:latin typeface="Tahoma"/>
                <a:cs typeface="Tahoma"/>
              </a:rPr>
              <a:t>ayudar </a:t>
            </a:r>
            <a:r>
              <a:rPr sz="900" spc="30" dirty="0">
                <a:latin typeface="Tahoma"/>
                <a:cs typeface="Tahoma"/>
              </a:rPr>
              <a:t>a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identificar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varias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funciones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capacidades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rendimiento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medidores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potencia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Siemens.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gráfico </a:t>
            </a:r>
            <a:r>
              <a:rPr sz="900" spc="25" dirty="0">
                <a:latin typeface="Tahoma"/>
                <a:cs typeface="Tahoma"/>
              </a:rPr>
              <a:t>está </a:t>
            </a:r>
            <a:r>
              <a:rPr sz="900" spc="40" dirty="0">
                <a:latin typeface="Tahoma"/>
                <a:cs typeface="Tahoma"/>
              </a:rPr>
              <a:t>organizado en </a:t>
            </a:r>
            <a:r>
              <a:rPr sz="900" spc="45" dirty="0">
                <a:latin typeface="Tahoma"/>
                <a:cs typeface="Tahoma"/>
              </a:rPr>
              <a:t>orden de </a:t>
            </a:r>
            <a:r>
              <a:rPr sz="900" spc="40" dirty="0">
                <a:latin typeface="Tahoma"/>
                <a:cs typeface="Tahoma"/>
              </a:rPr>
              <a:t>función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rendimiento.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30" dirty="0">
                <a:latin typeface="Tahoma"/>
                <a:cs typeface="Tahoma"/>
              </a:rPr>
              <a:t>tabla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0" dirty="0">
                <a:latin typeface="Tahoma"/>
                <a:cs typeface="Tahoma"/>
              </a:rPr>
              <a:t>página </a:t>
            </a:r>
            <a:r>
              <a:rPr sz="900" spc="35" dirty="0">
                <a:latin typeface="Tahoma"/>
                <a:cs typeface="Tahoma"/>
              </a:rPr>
              <a:t>siguiente </a:t>
            </a:r>
            <a:r>
              <a:rPr sz="900" spc="30" dirty="0">
                <a:latin typeface="Tahoma"/>
                <a:cs typeface="Tahoma"/>
              </a:rPr>
              <a:t>detalla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5" dirty="0">
                <a:latin typeface="Tahoma"/>
                <a:cs typeface="Tahoma"/>
              </a:rPr>
              <a:t>funciones </a:t>
            </a:r>
            <a:r>
              <a:rPr sz="900" spc="40" dirty="0">
                <a:latin typeface="Tahoma"/>
                <a:cs typeface="Tahoma"/>
              </a:rPr>
              <a:t>disponibles </a:t>
            </a:r>
            <a:r>
              <a:rPr sz="900" spc="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cada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potencia.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63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40900" y="952500"/>
            <a:ext cx="1657350" cy="409575"/>
          </a:xfrm>
          <a:custGeom>
            <a:avLst/>
            <a:gdLst/>
            <a:ahLst/>
            <a:cxnLst/>
            <a:rect l="l" t="t" r="r" b="b"/>
            <a:pathLst>
              <a:path w="1657350" h="409575">
                <a:moveTo>
                  <a:pt x="190500" y="0"/>
                </a:moveTo>
                <a:lnTo>
                  <a:pt x="0" y="0"/>
                </a:lnTo>
                <a:lnTo>
                  <a:pt x="0" y="409575"/>
                </a:lnTo>
                <a:lnTo>
                  <a:pt x="190500" y="409575"/>
                </a:lnTo>
                <a:lnTo>
                  <a:pt x="190500" y="0"/>
                </a:lnTo>
                <a:close/>
              </a:path>
              <a:path w="1657350" h="409575">
                <a:moveTo>
                  <a:pt x="400050" y="0"/>
                </a:moveTo>
                <a:lnTo>
                  <a:pt x="209550" y="0"/>
                </a:lnTo>
                <a:lnTo>
                  <a:pt x="209550" y="409575"/>
                </a:lnTo>
                <a:lnTo>
                  <a:pt x="400050" y="409575"/>
                </a:lnTo>
                <a:lnTo>
                  <a:pt x="400050" y="0"/>
                </a:lnTo>
                <a:close/>
              </a:path>
              <a:path w="1657350" h="409575">
                <a:moveTo>
                  <a:pt x="609600" y="0"/>
                </a:moveTo>
                <a:lnTo>
                  <a:pt x="419100" y="0"/>
                </a:lnTo>
                <a:lnTo>
                  <a:pt x="419100" y="409575"/>
                </a:lnTo>
                <a:lnTo>
                  <a:pt x="609600" y="409575"/>
                </a:lnTo>
                <a:lnTo>
                  <a:pt x="609600" y="0"/>
                </a:lnTo>
                <a:close/>
              </a:path>
              <a:path w="1657350" h="409575">
                <a:moveTo>
                  <a:pt x="819150" y="0"/>
                </a:moveTo>
                <a:lnTo>
                  <a:pt x="628650" y="0"/>
                </a:lnTo>
                <a:lnTo>
                  <a:pt x="628650" y="409575"/>
                </a:lnTo>
                <a:lnTo>
                  <a:pt x="819150" y="409575"/>
                </a:lnTo>
                <a:lnTo>
                  <a:pt x="819150" y="0"/>
                </a:lnTo>
                <a:close/>
              </a:path>
              <a:path w="1657350" h="409575">
                <a:moveTo>
                  <a:pt x="1028700" y="0"/>
                </a:moveTo>
                <a:lnTo>
                  <a:pt x="838200" y="0"/>
                </a:lnTo>
                <a:lnTo>
                  <a:pt x="838200" y="409575"/>
                </a:lnTo>
                <a:lnTo>
                  <a:pt x="1028700" y="409575"/>
                </a:lnTo>
                <a:lnTo>
                  <a:pt x="1028700" y="0"/>
                </a:lnTo>
                <a:close/>
              </a:path>
              <a:path w="1657350" h="409575">
                <a:moveTo>
                  <a:pt x="1238250" y="0"/>
                </a:moveTo>
                <a:lnTo>
                  <a:pt x="1047750" y="0"/>
                </a:lnTo>
                <a:lnTo>
                  <a:pt x="1047750" y="409575"/>
                </a:lnTo>
                <a:lnTo>
                  <a:pt x="1238250" y="409575"/>
                </a:lnTo>
                <a:lnTo>
                  <a:pt x="1238250" y="0"/>
                </a:lnTo>
                <a:close/>
              </a:path>
              <a:path w="1657350" h="409575">
                <a:moveTo>
                  <a:pt x="1447800" y="0"/>
                </a:moveTo>
                <a:lnTo>
                  <a:pt x="1257300" y="0"/>
                </a:lnTo>
                <a:lnTo>
                  <a:pt x="1257300" y="409575"/>
                </a:lnTo>
                <a:lnTo>
                  <a:pt x="1447800" y="409575"/>
                </a:lnTo>
                <a:lnTo>
                  <a:pt x="1447800" y="0"/>
                </a:lnTo>
                <a:close/>
              </a:path>
              <a:path w="1657350" h="409575">
                <a:moveTo>
                  <a:pt x="1657350" y="0"/>
                </a:moveTo>
                <a:lnTo>
                  <a:pt x="1466850" y="0"/>
                </a:lnTo>
                <a:lnTo>
                  <a:pt x="1466850" y="409575"/>
                </a:lnTo>
                <a:lnTo>
                  <a:pt x="1657350" y="409575"/>
                </a:lnTo>
                <a:lnTo>
                  <a:pt x="1657350" y="0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40900" y="1438275"/>
            <a:ext cx="1657350" cy="1609725"/>
          </a:xfrm>
          <a:custGeom>
            <a:avLst/>
            <a:gdLst/>
            <a:ahLst/>
            <a:cxnLst/>
            <a:rect l="l" t="t" r="r" b="b"/>
            <a:pathLst>
              <a:path w="1657350" h="1609725">
                <a:moveTo>
                  <a:pt x="190500" y="361950"/>
                </a:moveTo>
                <a:lnTo>
                  <a:pt x="0" y="361950"/>
                </a:lnTo>
                <a:lnTo>
                  <a:pt x="0" y="523875"/>
                </a:lnTo>
                <a:lnTo>
                  <a:pt x="190500" y="523875"/>
                </a:lnTo>
                <a:lnTo>
                  <a:pt x="190500" y="361950"/>
                </a:lnTo>
                <a:close/>
              </a:path>
              <a:path w="1657350" h="1609725">
                <a:moveTo>
                  <a:pt x="190500" y="180975"/>
                </a:moveTo>
                <a:lnTo>
                  <a:pt x="0" y="180975"/>
                </a:lnTo>
                <a:lnTo>
                  <a:pt x="0" y="342900"/>
                </a:lnTo>
                <a:lnTo>
                  <a:pt x="190500" y="342900"/>
                </a:lnTo>
                <a:lnTo>
                  <a:pt x="190500" y="180975"/>
                </a:lnTo>
                <a:close/>
              </a:path>
              <a:path w="1657350" h="1609725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  <a:path w="1657350" h="1609725">
                <a:moveTo>
                  <a:pt x="400050" y="1085850"/>
                </a:moveTo>
                <a:lnTo>
                  <a:pt x="209550" y="1085850"/>
                </a:lnTo>
                <a:lnTo>
                  <a:pt x="209550" y="1247775"/>
                </a:lnTo>
                <a:lnTo>
                  <a:pt x="400050" y="1247775"/>
                </a:lnTo>
                <a:lnTo>
                  <a:pt x="400050" y="1085850"/>
                </a:lnTo>
                <a:close/>
              </a:path>
              <a:path w="1657350" h="1609725">
                <a:moveTo>
                  <a:pt x="400050" y="904875"/>
                </a:moveTo>
                <a:lnTo>
                  <a:pt x="209550" y="904875"/>
                </a:lnTo>
                <a:lnTo>
                  <a:pt x="209550" y="1066800"/>
                </a:lnTo>
                <a:lnTo>
                  <a:pt x="400050" y="1066800"/>
                </a:lnTo>
                <a:lnTo>
                  <a:pt x="400050" y="904875"/>
                </a:lnTo>
                <a:close/>
              </a:path>
              <a:path w="1657350" h="1609725">
                <a:moveTo>
                  <a:pt x="400050" y="723900"/>
                </a:moveTo>
                <a:lnTo>
                  <a:pt x="209550" y="723900"/>
                </a:lnTo>
                <a:lnTo>
                  <a:pt x="209550" y="885825"/>
                </a:lnTo>
                <a:lnTo>
                  <a:pt x="400050" y="885825"/>
                </a:lnTo>
                <a:lnTo>
                  <a:pt x="400050" y="723900"/>
                </a:lnTo>
                <a:close/>
              </a:path>
              <a:path w="1657350" h="1609725">
                <a:moveTo>
                  <a:pt x="400050" y="542925"/>
                </a:moveTo>
                <a:lnTo>
                  <a:pt x="209550" y="542925"/>
                </a:lnTo>
                <a:lnTo>
                  <a:pt x="209550" y="704850"/>
                </a:lnTo>
                <a:lnTo>
                  <a:pt x="400050" y="704850"/>
                </a:lnTo>
                <a:lnTo>
                  <a:pt x="400050" y="542925"/>
                </a:lnTo>
                <a:close/>
              </a:path>
              <a:path w="1657350" h="1609725">
                <a:moveTo>
                  <a:pt x="400050" y="361950"/>
                </a:moveTo>
                <a:lnTo>
                  <a:pt x="209550" y="361950"/>
                </a:lnTo>
                <a:lnTo>
                  <a:pt x="209550" y="523875"/>
                </a:lnTo>
                <a:lnTo>
                  <a:pt x="400050" y="523875"/>
                </a:lnTo>
                <a:lnTo>
                  <a:pt x="400050" y="361950"/>
                </a:lnTo>
                <a:close/>
              </a:path>
              <a:path w="1657350" h="1609725">
                <a:moveTo>
                  <a:pt x="400050" y="180975"/>
                </a:moveTo>
                <a:lnTo>
                  <a:pt x="209550" y="180975"/>
                </a:lnTo>
                <a:lnTo>
                  <a:pt x="209550" y="342900"/>
                </a:lnTo>
                <a:lnTo>
                  <a:pt x="400050" y="342900"/>
                </a:lnTo>
                <a:lnTo>
                  <a:pt x="400050" y="180975"/>
                </a:lnTo>
                <a:close/>
              </a:path>
              <a:path w="1657350" h="1609725">
                <a:moveTo>
                  <a:pt x="400050" y="0"/>
                </a:moveTo>
                <a:lnTo>
                  <a:pt x="209550" y="0"/>
                </a:lnTo>
                <a:lnTo>
                  <a:pt x="209550" y="161925"/>
                </a:lnTo>
                <a:lnTo>
                  <a:pt x="400050" y="161925"/>
                </a:lnTo>
                <a:lnTo>
                  <a:pt x="400050" y="0"/>
                </a:lnTo>
                <a:close/>
              </a:path>
              <a:path w="1657350" h="1609725">
                <a:moveTo>
                  <a:pt x="609600" y="1085850"/>
                </a:moveTo>
                <a:lnTo>
                  <a:pt x="419100" y="1085850"/>
                </a:lnTo>
                <a:lnTo>
                  <a:pt x="419100" y="1247775"/>
                </a:lnTo>
                <a:lnTo>
                  <a:pt x="609600" y="1247775"/>
                </a:lnTo>
                <a:lnTo>
                  <a:pt x="609600" y="1085850"/>
                </a:lnTo>
                <a:close/>
              </a:path>
              <a:path w="1657350" h="1609725">
                <a:moveTo>
                  <a:pt x="609600" y="904875"/>
                </a:moveTo>
                <a:lnTo>
                  <a:pt x="419100" y="904875"/>
                </a:lnTo>
                <a:lnTo>
                  <a:pt x="419100" y="1066800"/>
                </a:lnTo>
                <a:lnTo>
                  <a:pt x="609600" y="1066800"/>
                </a:lnTo>
                <a:lnTo>
                  <a:pt x="609600" y="904875"/>
                </a:lnTo>
                <a:close/>
              </a:path>
              <a:path w="1657350" h="1609725">
                <a:moveTo>
                  <a:pt x="609600" y="723900"/>
                </a:moveTo>
                <a:lnTo>
                  <a:pt x="419100" y="723900"/>
                </a:lnTo>
                <a:lnTo>
                  <a:pt x="419100" y="885825"/>
                </a:lnTo>
                <a:lnTo>
                  <a:pt x="609600" y="885825"/>
                </a:lnTo>
                <a:lnTo>
                  <a:pt x="609600" y="723900"/>
                </a:lnTo>
                <a:close/>
              </a:path>
              <a:path w="1657350" h="1609725">
                <a:moveTo>
                  <a:pt x="609600" y="542925"/>
                </a:moveTo>
                <a:lnTo>
                  <a:pt x="419100" y="542925"/>
                </a:lnTo>
                <a:lnTo>
                  <a:pt x="419100" y="704850"/>
                </a:lnTo>
                <a:lnTo>
                  <a:pt x="609600" y="704850"/>
                </a:lnTo>
                <a:lnTo>
                  <a:pt x="609600" y="542925"/>
                </a:lnTo>
                <a:close/>
              </a:path>
              <a:path w="1657350" h="1609725">
                <a:moveTo>
                  <a:pt x="609600" y="361950"/>
                </a:moveTo>
                <a:lnTo>
                  <a:pt x="419100" y="361950"/>
                </a:lnTo>
                <a:lnTo>
                  <a:pt x="419100" y="523875"/>
                </a:lnTo>
                <a:lnTo>
                  <a:pt x="609600" y="523875"/>
                </a:lnTo>
                <a:lnTo>
                  <a:pt x="609600" y="361950"/>
                </a:lnTo>
                <a:close/>
              </a:path>
              <a:path w="1657350" h="1609725">
                <a:moveTo>
                  <a:pt x="609600" y="180975"/>
                </a:moveTo>
                <a:lnTo>
                  <a:pt x="419100" y="180975"/>
                </a:lnTo>
                <a:lnTo>
                  <a:pt x="419100" y="342900"/>
                </a:lnTo>
                <a:lnTo>
                  <a:pt x="609600" y="342900"/>
                </a:lnTo>
                <a:lnTo>
                  <a:pt x="609600" y="180975"/>
                </a:lnTo>
                <a:close/>
              </a:path>
              <a:path w="1657350" h="1609725">
                <a:moveTo>
                  <a:pt x="609600" y="0"/>
                </a:moveTo>
                <a:lnTo>
                  <a:pt x="419100" y="0"/>
                </a:lnTo>
                <a:lnTo>
                  <a:pt x="419100" y="161925"/>
                </a:lnTo>
                <a:lnTo>
                  <a:pt x="609600" y="161925"/>
                </a:lnTo>
                <a:lnTo>
                  <a:pt x="609600" y="0"/>
                </a:lnTo>
                <a:close/>
              </a:path>
              <a:path w="1657350" h="1609725">
                <a:moveTo>
                  <a:pt x="819150" y="1447800"/>
                </a:moveTo>
                <a:lnTo>
                  <a:pt x="628650" y="1447800"/>
                </a:lnTo>
                <a:lnTo>
                  <a:pt x="628650" y="1609725"/>
                </a:lnTo>
                <a:lnTo>
                  <a:pt x="819150" y="1609725"/>
                </a:lnTo>
                <a:lnTo>
                  <a:pt x="819150" y="1447800"/>
                </a:lnTo>
                <a:close/>
              </a:path>
              <a:path w="1657350" h="1609725">
                <a:moveTo>
                  <a:pt x="819150" y="1266825"/>
                </a:moveTo>
                <a:lnTo>
                  <a:pt x="628650" y="1266825"/>
                </a:lnTo>
                <a:lnTo>
                  <a:pt x="628650" y="1428750"/>
                </a:lnTo>
                <a:lnTo>
                  <a:pt x="819150" y="1428750"/>
                </a:lnTo>
                <a:lnTo>
                  <a:pt x="819150" y="1266825"/>
                </a:lnTo>
                <a:close/>
              </a:path>
              <a:path w="1657350" h="1609725">
                <a:moveTo>
                  <a:pt x="819150" y="1085850"/>
                </a:moveTo>
                <a:lnTo>
                  <a:pt x="628650" y="1085850"/>
                </a:lnTo>
                <a:lnTo>
                  <a:pt x="628650" y="1247775"/>
                </a:lnTo>
                <a:lnTo>
                  <a:pt x="819150" y="1247775"/>
                </a:lnTo>
                <a:lnTo>
                  <a:pt x="819150" y="1085850"/>
                </a:lnTo>
                <a:close/>
              </a:path>
              <a:path w="1657350" h="1609725">
                <a:moveTo>
                  <a:pt x="819150" y="904875"/>
                </a:moveTo>
                <a:lnTo>
                  <a:pt x="628650" y="904875"/>
                </a:lnTo>
                <a:lnTo>
                  <a:pt x="628650" y="1066800"/>
                </a:lnTo>
                <a:lnTo>
                  <a:pt x="819150" y="1066800"/>
                </a:lnTo>
                <a:lnTo>
                  <a:pt x="819150" y="904875"/>
                </a:lnTo>
                <a:close/>
              </a:path>
              <a:path w="1657350" h="1609725">
                <a:moveTo>
                  <a:pt x="819150" y="723900"/>
                </a:moveTo>
                <a:lnTo>
                  <a:pt x="628650" y="723900"/>
                </a:lnTo>
                <a:lnTo>
                  <a:pt x="628650" y="885825"/>
                </a:lnTo>
                <a:lnTo>
                  <a:pt x="819150" y="885825"/>
                </a:lnTo>
                <a:lnTo>
                  <a:pt x="819150" y="723900"/>
                </a:lnTo>
                <a:close/>
              </a:path>
              <a:path w="1657350" h="1609725">
                <a:moveTo>
                  <a:pt x="819150" y="542925"/>
                </a:moveTo>
                <a:lnTo>
                  <a:pt x="628650" y="542925"/>
                </a:lnTo>
                <a:lnTo>
                  <a:pt x="628650" y="704850"/>
                </a:lnTo>
                <a:lnTo>
                  <a:pt x="819150" y="704850"/>
                </a:lnTo>
                <a:lnTo>
                  <a:pt x="819150" y="542925"/>
                </a:lnTo>
                <a:close/>
              </a:path>
              <a:path w="1657350" h="1609725">
                <a:moveTo>
                  <a:pt x="819150" y="361950"/>
                </a:moveTo>
                <a:lnTo>
                  <a:pt x="628650" y="361950"/>
                </a:lnTo>
                <a:lnTo>
                  <a:pt x="628650" y="523875"/>
                </a:lnTo>
                <a:lnTo>
                  <a:pt x="819150" y="523875"/>
                </a:lnTo>
                <a:lnTo>
                  <a:pt x="819150" y="361950"/>
                </a:lnTo>
                <a:close/>
              </a:path>
              <a:path w="1657350" h="1609725">
                <a:moveTo>
                  <a:pt x="819150" y="180975"/>
                </a:moveTo>
                <a:lnTo>
                  <a:pt x="628650" y="180975"/>
                </a:lnTo>
                <a:lnTo>
                  <a:pt x="628650" y="342900"/>
                </a:lnTo>
                <a:lnTo>
                  <a:pt x="819150" y="342900"/>
                </a:lnTo>
                <a:lnTo>
                  <a:pt x="819150" y="180975"/>
                </a:lnTo>
                <a:close/>
              </a:path>
              <a:path w="1657350" h="1609725">
                <a:moveTo>
                  <a:pt x="819150" y="0"/>
                </a:moveTo>
                <a:lnTo>
                  <a:pt x="628650" y="0"/>
                </a:lnTo>
                <a:lnTo>
                  <a:pt x="628650" y="161925"/>
                </a:lnTo>
                <a:lnTo>
                  <a:pt x="819150" y="161925"/>
                </a:lnTo>
                <a:lnTo>
                  <a:pt x="819150" y="0"/>
                </a:lnTo>
                <a:close/>
              </a:path>
              <a:path w="1657350" h="1609725">
                <a:moveTo>
                  <a:pt x="1028700" y="1447800"/>
                </a:moveTo>
                <a:lnTo>
                  <a:pt x="838200" y="1447800"/>
                </a:lnTo>
                <a:lnTo>
                  <a:pt x="838200" y="1609725"/>
                </a:lnTo>
                <a:lnTo>
                  <a:pt x="1028700" y="1609725"/>
                </a:lnTo>
                <a:lnTo>
                  <a:pt x="1028700" y="1447800"/>
                </a:lnTo>
                <a:close/>
              </a:path>
              <a:path w="1657350" h="1609725">
                <a:moveTo>
                  <a:pt x="1028700" y="1266825"/>
                </a:moveTo>
                <a:lnTo>
                  <a:pt x="838200" y="1266825"/>
                </a:lnTo>
                <a:lnTo>
                  <a:pt x="838200" y="1428750"/>
                </a:lnTo>
                <a:lnTo>
                  <a:pt x="1028700" y="1428750"/>
                </a:lnTo>
                <a:lnTo>
                  <a:pt x="1028700" y="1266825"/>
                </a:lnTo>
                <a:close/>
              </a:path>
              <a:path w="1657350" h="1609725">
                <a:moveTo>
                  <a:pt x="1028700" y="1085850"/>
                </a:moveTo>
                <a:lnTo>
                  <a:pt x="838200" y="1085850"/>
                </a:lnTo>
                <a:lnTo>
                  <a:pt x="838200" y="1247775"/>
                </a:lnTo>
                <a:lnTo>
                  <a:pt x="1028700" y="1247775"/>
                </a:lnTo>
                <a:lnTo>
                  <a:pt x="1028700" y="1085850"/>
                </a:lnTo>
                <a:close/>
              </a:path>
              <a:path w="1657350" h="1609725">
                <a:moveTo>
                  <a:pt x="1028700" y="904875"/>
                </a:moveTo>
                <a:lnTo>
                  <a:pt x="838200" y="904875"/>
                </a:lnTo>
                <a:lnTo>
                  <a:pt x="838200" y="1066800"/>
                </a:lnTo>
                <a:lnTo>
                  <a:pt x="1028700" y="1066800"/>
                </a:lnTo>
                <a:lnTo>
                  <a:pt x="1028700" y="904875"/>
                </a:lnTo>
                <a:close/>
              </a:path>
              <a:path w="1657350" h="1609725">
                <a:moveTo>
                  <a:pt x="1028700" y="723900"/>
                </a:moveTo>
                <a:lnTo>
                  <a:pt x="838200" y="723900"/>
                </a:lnTo>
                <a:lnTo>
                  <a:pt x="838200" y="885825"/>
                </a:lnTo>
                <a:lnTo>
                  <a:pt x="1028700" y="885825"/>
                </a:lnTo>
                <a:lnTo>
                  <a:pt x="1028700" y="723900"/>
                </a:lnTo>
                <a:close/>
              </a:path>
              <a:path w="1657350" h="1609725">
                <a:moveTo>
                  <a:pt x="1028700" y="542925"/>
                </a:moveTo>
                <a:lnTo>
                  <a:pt x="838200" y="542925"/>
                </a:lnTo>
                <a:lnTo>
                  <a:pt x="838200" y="704850"/>
                </a:lnTo>
                <a:lnTo>
                  <a:pt x="1028700" y="704850"/>
                </a:lnTo>
                <a:lnTo>
                  <a:pt x="1028700" y="542925"/>
                </a:lnTo>
                <a:close/>
              </a:path>
              <a:path w="1657350" h="1609725">
                <a:moveTo>
                  <a:pt x="1028700" y="361950"/>
                </a:moveTo>
                <a:lnTo>
                  <a:pt x="838200" y="361950"/>
                </a:lnTo>
                <a:lnTo>
                  <a:pt x="838200" y="523875"/>
                </a:lnTo>
                <a:lnTo>
                  <a:pt x="1028700" y="523875"/>
                </a:lnTo>
                <a:lnTo>
                  <a:pt x="1028700" y="361950"/>
                </a:lnTo>
                <a:close/>
              </a:path>
              <a:path w="1657350" h="1609725">
                <a:moveTo>
                  <a:pt x="1028700" y="180975"/>
                </a:moveTo>
                <a:lnTo>
                  <a:pt x="838200" y="180975"/>
                </a:lnTo>
                <a:lnTo>
                  <a:pt x="838200" y="342900"/>
                </a:lnTo>
                <a:lnTo>
                  <a:pt x="1028700" y="342900"/>
                </a:lnTo>
                <a:lnTo>
                  <a:pt x="1028700" y="180975"/>
                </a:lnTo>
                <a:close/>
              </a:path>
              <a:path w="1657350" h="1609725">
                <a:moveTo>
                  <a:pt x="1028700" y="0"/>
                </a:moveTo>
                <a:lnTo>
                  <a:pt x="838200" y="0"/>
                </a:lnTo>
                <a:lnTo>
                  <a:pt x="838200" y="161925"/>
                </a:lnTo>
                <a:lnTo>
                  <a:pt x="1028700" y="161925"/>
                </a:lnTo>
                <a:lnTo>
                  <a:pt x="1028700" y="0"/>
                </a:lnTo>
                <a:close/>
              </a:path>
              <a:path w="1657350" h="1609725">
                <a:moveTo>
                  <a:pt x="1238250" y="1266825"/>
                </a:moveTo>
                <a:lnTo>
                  <a:pt x="1047750" y="1266825"/>
                </a:lnTo>
                <a:lnTo>
                  <a:pt x="1047750" y="1428750"/>
                </a:lnTo>
                <a:lnTo>
                  <a:pt x="1238250" y="1428750"/>
                </a:lnTo>
                <a:lnTo>
                  <a:pt x="1238250" y="1266825"/>
                </a:lnTo>
                <a:close/>
              </a:path>
              <a:path w="1657350" h="1609725">
                <a:moveTo>
                  <a:pt x="1238250" y="1085850"/>
                </a:moveTo>
                <a:lnTo>
                  <a:pt x="1047750" y="1085850"/>
                </a:lnTo>
                <a:lnTo>
                  <a:pt x="1047750" y="1247775"/>
                </a:lnTo>
                <a:lnTo>
                  <a:pt x="1238250" y="1247775"/>
                </a:lnTo>
                <a:lnTo>
                  <a:pt x="1238250" y="1085850"/>
                </a:lnTo>
                <a:close/>
              </a:path>
              <a:path w="1657350" h="1609725">
                <a:moveTo>
                  <a:pt x="1238250" y="904875"/>
                </a:moveTo>
                <a:lnTo>
                  <a:pt x="1047750" y="904875"/>
                </a:lnTo>
                <a:lnTo>
                  <a:pt x="1047750" y="1066800"/>
                </a:lnTo>
                <a:lnTo>
                  <a:pt x="1238250" y="1066800"/>
                </a:lnTo>
                <a:lnTo>
                  <a:pt x="1238250" y="904875"/>
                </a:lnTo>
                <a:close/>
              </a:path>
              <a:path w="1657350" h="1609725">
                <a:moveTo>
                  <a:pt x="1238250" y="723900"/>
                </a:moveTo>
                <a:lnTo>
                  <a:pt x="1047750" y="723900"/>
                </a:lnTo>
                <a:lnTo>
                  <a:pt x="1047750" y="885825"/>
                </a:lnTo>
                <a:lnTo>
                  <a:pt x="1238250" y="885825"/>
                </a:lnTo>
                <a:lnTo>
                  <a:pt x="1238250" y="723900"/>
                </a:lnTo>
                <a:close/>
              </a:path>
              <a:path w="1657350" h="1609725">
                <a:moveTo>
                  <a:pt x="1238250" y="542925"/>
                </a:moveTo>
                <a:lnTo>
                  <a:pt x="1047750" y="542925"/>
                </a:lnTo>
                <a:lnTo>
                  <a:pt x="1047750" y="704850"/>
                </a:lnTo>
                <a:lnTo>
                  <a:pt x="1238250" y="704850"/>
                </a:lnTo>
                <a:lnTo>
                  <a:pt x="1238250" y="542925"/>
                </a:lnTo>
                <a:close/>
              </a:path>
              <a:path w="1657350" h="1609725">
                <a:moveTo>
                  <a:pt x="1238250" y="361950"/>
                </a:moveTo>
                <a:lnTo>
                  <a:pt x="1047750" y="361950"/>
                </a:lnTo>
                <a:lnTo>
                  <a:pt x="1047750" y="523875"/>
                </a:lnTo>
                <a:lnTo>
                  <a:pt x="1238250" y="523875"/>
                </a:lnTo>
                <a:lnTo>
                  <a:pt x="1238250" y="361950"/>
                </a:lnTo>
                <a:close/>
              </a:path>
              <a:path w="1657350" h="1609725">
                <a:moveTo>
                  <a:pt x="1238250" y="180975"/>
                </a:moveTo>
                <a:lnTo>
                  <a:pt x="1047750" y="180975"/>
                </a:lnTo>
                <a:lnTo>
                  <a:pt x="1047750" y="342900"/>
                </a:lnTo>
                <a:lnTo>
                  <a:pt x="1238250" y="342900"/>
                </a:lnTo>
                <a:lnTo>
                  <a:pt x="1238250" y="180975"/>
                </a:lnTo>
                <a:close/>
              </a:path>
              <a:path w="1657350" h="1609725">
                <a:moveTo>
                  <a:pt x="1238250" y="0"/>
                </a:moveTo>
                <a:lnTo>
                  <a:pt x="1047750" y="0"/>
                </a:lnTo>
                <a:lnTo>
                  <a:pt x="1047750" y="161925"/>
                </a:lnTo>
                <a:lnTo>
                  <a:pt x="1238250" y="161925"/>
                </a:lnTo>
                <a:lnTo>
                  <a:pt x="1238250" y="0"/>
                </a:lnTo>
                <a:close/>
              </a:path>
              <a:path w="1657350" h="1609725">
                <a:moveTo>
                  <a:pt x="1447800" y="1447800"/>
                </a:moveTo>
                <a:lnTo>
                  <a:pt x="1257300" y="1447800"/>
                </a:lnTo>
                <a:lnTo>
                  <a:pt x="1257300" y="1609725"/>
                </a:lnTo>
                <a:lnTo>
                  <a:pt x="1447800" y="1609725"/>
                </a:lnTo>
                <a:lnTo>
                  <a:pt x="1447800" y="1447800"/>
                </a:lnTo>
                <a:close/>
              </a:path>
              <a:path w="1657350" h="1609725">
                <a:moveTo>
                  <a:pt x="1447800" y="1266825"/>
                </a:moveTo>
                <a:lnTo>
                  <a:pt x="1257300" y="1266825"/>
                </a:lnTo>
                <a:lnTo>
                  <a:pt x="1257300" y="1428750"/>
                </a:lnTo>
                <a:lnTo>
                  <a:pt x="1447800" y="1428750"/>
                </a:lnTo>
                <a:lnTo>
                  <a:pt x="1447800" y="1266825"/>
                </a:lnTo>
                <a:close/>
              </a:path>
              <a:path w="1657350" h="1609725">
                <a:moveTo>
                  <a:pt x="1447800" y="1085850"/>
                </a:moveTo>
                <a:lnTo>
                  <a:pt x="1257300" y="1085850"/>
                </a:lnTo>
                <a:lnTo>
                  <a:pt x="1257300" y="1247775"/>
                </a:lnTo>
                <a:lnTo>
                  <a:pt x="1447800" y="1247775"/>
                </a:lnTo>
                <a:lnTo>
                  <a:pt x="1447800" y="1085850"/>
                </a:lnTo>
                <a:close/>
              </a:path>
              <a:path w="1657350" h="1609725">
                <a:moveTo>
                  <a:pt x="1447800" y="904875"/>
                </a:moveTo>
                <a:lnTo>
                  <a:pt x="1257300" y="904875"/>
                </a:lnTo>
                <a:lnTo>
                  <a:pt x="1257300" y="1066800"/>
                </a:lnTo>
                <a:lnTo>
                  <a:pt x="1447800" y="1066800"/>
                </a:lnTo>
                <a:lnTo>
                  <a:pt x="1447800" y="904875"/>
                </a:lnTo>
                <a:close/>
              </a:path>
              <a:path w="1657350" h="1609725">
                <a:moveTo>
                  <a:pt x="1447800" y="723900"/>
                </a:moveTo>
                <a:lnTo>
                  <a:pt x="1257300" y="723900"/>
                </a:lnTo>
                <a:lnTo>
                  <a:pt x="1257300" y="885825"/>
                </a:lnTo>
                <a:lnTo>
                  <a:pt x="1447800" y="885825"/>
                </a:lnTo>
                <a:lnTo>
                  <a:pt x="1447800" y="723900"/>
                </a:lnTo>
                <a:close/>
              </a:path>
              <a:path w="1657350" h="1609725">
                <a:moveTo>
                  <a:pt x="1447800" y="542925"/>
                </a:moveTo>
                <a:lnTo>
                  <a:pt x="1257300" y="542925"/>
                </a:lnTo>
                <a:lnTo>
                  <a:pt x="1257300" y="704850"/>
                </a:lnTo>
                <a:lnTo>
                  <a:pt x="1447800" y="704850"/>
                </a:lnTo>
                <a:lnTo>
                  <a:pt x="1447800" y="542925"/>
                </a:lnTo>
                <a:close/>
              </a:path>
              <a:path w="1657350" h="1609725">
                <a:moveTo>
                  <a:pt x="1447800" y="361950"/>
                </a:moveTo>
                <a:lnTo>
                  <a:pt x="1257300" y="361950"/>
                </a:lnTo>
                <a:lnTo>
                  <a:pt x="1257300" y="523875"/>
                </a:lnTo>
                <a:lnTo>
                  <a:pt x="1447800" y="523875"/>
                </a:lnTo>
                <a:lnTo>
                  <a:pt x="1447800" y="361950"/>
                </a:lnTo>
                <a:close/>
              </a:path>
              <a:path w="1657350" h="1609725">
                <a:moveTo>
                  <a:pt x="1447800" y="180975"/>
                </a:moveTo>
                <a:lnTo>
                  <a:pt x="1257300" y="180975"/>
                </a:lnTo>
                <a:lnTo>
                  <a:pt x="1257300" y="342900"/>
                </a:lnTo>
                <a:lnTo>
                  <a:pt x="1447800" y="342900"/>
                </a:lnTo>
                <a:lnTo>
                  <a:pt x="1447800" y="180975"/>
                </a:lnTo>
                <a:close/>
              </a:path>
              <a:path w="1657350" h="1609725">
                <a:moveTo>
                  <a:pt x="1447800" y="0"/>
                </a:moveTo>
                <a:lnTo>
                  <a:pt x="1257300" y="0"/>
                </a:lnTo>
                <a:lnTo>
                  <a:pt x="1257300" y="161925"/>
                </a:lnTo>
                <a:lnTo>
                  <a:pt x="1447800" y="161925"/>
                </a:lnTo>
                <a:lnTo>
                  <a:pt x="1447800" y="0"/>
                </a:lnTo>
                <a:close/>
              </a:path>
              <a:path w="1657350" h="1609725">
                <a:moveTo>
                  <a:pt x="1657350" y="1447800"/>
                </a:moveTo>
                <a:lnTo>
                  <a:pt x="1466850" y="1447800"/>
                </a:lnTo>
                <a:lnTo>
                  <a:pt x="1466850" y="1609725"/>
                </a:lnTo>
                <a:lnTo>
                  <a:pt x="1657350" y="1609725"/>
                </a:lnTo>
                <a:lnTo>
                  <a:pt x="1657350" y="1447800"/>
                </a:lnTo>
                <a:close/>
              </a:path>
              <a:path w="1657350" h="1609725">
                <a:moveTo>
                  <a:pt x="1657350" y="1266825"/>
                </a:moveTo>
                <a:lnTo>
                  <a:pt x="1466850" y="1266825"/>
                </a:lnTo>
                <a:lnTo>
                  <a:pt x="1466850" y="1428750"/>
                </a:lnTo>
                <a:lnTo>
                  <a:pt x="1657350" y="1428750"/>
                </a:lnTo>
                <a:lnTo>
                  <a:pt x="1657350" y="1266825"/>
                </a:lnTo>
                <a:close/>
              </a:path>
              <a:path w="1657350" h="1609725">
                <a:moveTo>
                  <a:pt x="1657350" y="1085850"/>
                </a:moveTo>
                <a:lnTo>
                  <a:pt x="1466850" y="1085850"/>
                </a:lnTo>
                <a:lnTo>
                  <a:pt x="1466850" y="1247775"/>
                </a:lnTo>
                <a:lnTo>
                  <a:pt x="1657350" y="1247775"/>
                </a:lnTo>
                <a:lnTo>
                  <a:pt x="1657350" y="1085850"/>
                </a:lnTo>
                <a:close/>
              </a:path>
              <a:path w="1657350" h="1609725">
                <a:moveTo>
                  <a:pt x="1657350" y="904875"/>
                </a:moveTo>
                <a:lnTo>
                  <a:pt x="1466850" y="904875"/>
                </a:lnTo>
                <a:lnTo>
                  <a:pt x="1466850" y="1066800"/>
                </a:lnTo>
                <a:lnTo>
                  <a:pt x="1657350" y="1066800"/>
                </a:lnTo>
                <a:lnTo>
                  <a:pt x="1657350" y="904875"/>
                </a:lnTo>
                <a:close/>
              </a:path>
              <a:path w="1657350" h="1609725">
                <a:moveTo>
                  <a:pt x="1657350" y="723900"/>
                </a:moveTo>
                <a:lnTo>
                  <a:pt x="1466850" y="723900"/>
                </a:lnTo>
                <a:lnTo>
                  <a:pt x="1466850" y="885825"/>
                </a:lnTo>
                <a:lnTo>
                  <a:pt x="1657350" y="885825"/>
                </a:lnTo>
                <a:lnTo>
                  <a:pt x="1657350" y="723900"/>
                </a:lnTo>
                <a:close/>
              </a:path>
              <a:path w="1657350" h="1609725">
                <a:moveTo>
                  <a:pt x="1657350" y="542925"/>
                </a:moveTo>
                <a:lnTo>
                  <a:pt x="1466850" y="542925"/>
                </a:lnTo>
                <a:lnTo>
                  <a:pt x="1466850" y="704850"/>
                </a:lnTo>
                <a:lnTo>
                  <a:pt x="1657350" y="704850"/>
                </a:lnTo>
                <a:lnTo>
                  <a:pt x="1657350" y="542925"/>
                </a:lnTo>
                <a:close/>
              </a:path>
              <a:path w="1657350" h="1609725">
                <a:moveTo>
                  <a:pt x="1657350" y="361950"/>
                </a:moveTo>
                <a:lnTo>
                  <a:pt x="1466850" y="361950"/>
                </a:lnTo>
                <a:lnTo>
                  <a:pt x="1466850" y="523875"/>
                </a:lnTo>
                <a:lnTo>
                  <a:pt x="1657350" y="523875"/>
                </a:lnTo>
                <a:lnTo>
                  <a:pt x="1657350" y="361950"/>
                </a:lnTo>
                <a:close/>
              </a:path>
              <a:path w="1657350" h="1609725">
                <a:moveTo>
                  <a:pt x="1657350" y="180975"/>
                </a:moveTo>
                <a:lnTo>
                  <a:pt x="1466850" y="180975"/>
                </a:lnTo>
                <a:lnTo>
                  <a:pt x="1466850" y="342900"/>
                </a:lnTo>
                <a:lnTo>
                  <a:pt x="1657350" y="342900"/>
                </a:lnTo>
                <a:lnTo>
                  <a:pt x="1657350" y="180975"/>
                </a:lnTo>
                <a:close/>
              </a:path>
              <a:path w="1657350" h="1609725">
                <a:moveTo>
                  <a:pt x="1657350" y="0"/>
                </a:moveTo>
                <a:lnTo>
                  <a:pt x="1466850" y="0"/>
                </a:lnTo>
                <a:lnTo>
                  <a:pt x="1466850" y="161925"/>
                </a:lnTo>
                <a:lnTo>
                  <a:pt x="1657350" y="161925"/>
                </a:lnTo>
                <a:lnTo>
                  <a:pt x="165735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60000" y="3486149"/>
            <a:ext cx="1238250" cy="704850"/>
          </a:xfrm>
          <a:custGeom>
            <a:avLst/>
            <a:gdLst/>
            <a:ahLst/>
            <a:cxnLst/>
            <a:rect l="l" t="t" r="r" b="b"/>
            <a:pathLst>
              <a:path w="1238250" h="704850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  <a:path w="1238250" h="704850">
                <a:moveTo>
                  <a:pt x="400050" y="0"/>
                </a:moveTo>
                <a:lnTo>
                  <a:pt x="209550" y="0"/>
                </a:lnTo>
                <a:lnTo>
                  <a:pt x="209550" y="161925"/>
                </a:lnTo>
                <a:lnTo>
                  <a:pt x="400050" y="161925"/>
                </a:lnTo>
                <a:lnTo>
                  <a:pt x="400050" y="0"/>
                </a:lnTo>
                <a:close/>
              </a:path>
              <a:path w="1238250" h="704850">
                <a:moveTo>
                  <a:pt x="609600" y="361950"/>
                </a:moveTo>
                <a:lnTo>
                  <a:pt x="419100" y="361950"/>
                </a:lnTo>
                <a:lnTo>
                  <a:pt x="419100" y="523875"/>
                </a:lnTo>
                <a:lnTo>
                  <a:pt x="609600" y="523875"/>
                </a:lnTo>
                <a:lnTo>
                  <a:pt x="609600" y="361950"/>
                </a:lnTo>
                <a:close/>
              </a:path>
              <a:path w="1238250" h="704850">
                <a:moveTo>
                  <a:pt x="609600" y="180975"/>
                </a:moveTo>
                <a:lnTo>
                  <a:pt x="419100" y="180975"/>
                </a:lnTo>
                <a:lnTo>
                  <a:pt x="419100" y="342900"/>
                </a:lnTo>
                <a:lnTo>
                  <a:pt x="609600" y="342900"/>
                </a:lnTo>
                <a:lnTo>
                  <a:pt x="609600" y="180975"/>
                </a:lnTo>
                <a:close/>
              </a:path>
              <a:path w="1238250" h="704850">
                <a:moveTo>
                  <a:pt x="609600" y="0"/>
                </a:moveTo>
                <a:lnTo>
                  <a:pt x="419100" y="0"/>
                </a:lnTo>
                <a:lnTo>
                  <a:pt x="419100" y="161925"/>
                </a:lnTo>
                <a:lnTo>
                  <a:pt x="609600" y="161925"/>
                </a:lnTo>
                <a:lnTo>
                  <a:pt x="609600" y="0"/>
                </a:lnTo>
                <a:close/>
              </a:path>
              <a:path w="1238250" h="704850">
                <a:moveTo>
                  <a:pt x="819150" y="361950"/>
                </a:moveTo>
                <a:lnTo>
                  <a:pt x="628650" y="361950"/>
                </a:lnTo>
                <a:lnTo>
                  <a:pt x="628650" y="523875"/>
                </a:lnTo>
                <a:lnTo>
                  <a:pt x="819150" y="523875"/>
                </a:lnTo>
                <a:lnTo>
                  <a:pt x="819150" y="361950"/>
                </a:lnTo>
                <a:close/>
              </a:path>
              <a:path w="1238250" h="704850">
                <a:moveTo>
                  <a:pt x="819150" y="180975"/>
                </a:moveTo>
                <a:lnTo>
                  <a:pt x="628650" y="180975"/>
                </a:lnTo>
                <a:lnTo>
                  <a:pt x="628650" y="342900"/>
                </a:lnTo>
                <a:lnTo>
                  <a:pt x="819150" y="342900"/>
                </a:lnTo>
                <a:lnTo>
                  <a:pt x="819150" y="180975"/>
                </a:lnTo>
                <a:close/>
              </a:path>
              <a:path w="1238250" h="704850">
                <a:moveTo>
                  <a:pt x="819150" y="0"/>
                </a:moveTo>
                <a:lnTo>
                  <a:pt x="628650" y="0"/>
                </a:lnTo>
                <a:lnTo>
                  <a:pt x="628650" y="161925"/>
                </a:lnTo>
                <a:lnTo>
                  <a:pt x="819150" y="161925"/>
                </a:lnTo>
                <a:lnTo>
                  <a:pt x="819150" y="0"/>
                </a:lnTo>
                <a:close/>
              </a:path>
              <a:path w="1238250" h="704850">
                <a:moveTo>
                  <a:pt x="1028700" y="542925"/>
                </a:moveTo>
                <a:lnTo>
                  <a:pt x="838200" y="542925"/>
                </a:lnTo>
                <a:lnTo>
                  <a:pt x="838200" y="704850"/>
                </a:lnTo>
                <a:lnTo>
                  <a:pt x="1028700" y="704850"/>
                </a:lnTo>
                <a:lnTo>
                  <a:pt x="1028700" y="542925"/>
                </a:lnTo>
                <a:close/>
              </a:path>
              <a:path w="1238250" h="704850">
                <a:moveTo>
                  <a:pt x="1028700" y="361950"/>
                </a:moveTo>
                <a:lnTo>
                  <a:pt x="838200" y="361950"/>
                </a:lnTo>
                <a:lnTo>
                  <a:pt x="838200" y="523875"/>
                </a:lnTo>
                <a:lnTo>
                  <a:pt x="1028700" y="523875"/>
                </a:lnTo>
                <a:lnTo>
                  <a:pt x="1028700" y="361950"/>
                </a:lnTo>
                <a:close/>
              </a:path>
              <a:path w="1238250" h="704850">
                <a:moveTo>
                  <a:pt x="1028700" y="180975"/>
                </a:moveTo>
                <a:lnTo>
                  <a:pt x="838200" y="180975"/>
                </a:lnTo>
                <a:lnTo>
                  <a:pt x="838200" y="342900"/>
                </a:lnTo>
                <a:lnTo>
                  <a:pt x="1028700" y="342900"/>
                </a:lnTo>
                <a:lnTo>
                  <a:pt x="1028700" y="180975"/>
                </a:lnTo>
                <a:close/>
              </a:path>
              <a:path w="1238250" h="704850">
                <a:moveTo>
                  <a:pt x="1028700" y="0"/>
                </a:moveTo>
                <a:lnTo>
                  <a:pt x="838200" y="0"/>
                </a:lnTo>
                <a:lnTo>
                  <a:pt x="838200" y="161925"/>
                </a:lnTo>
                <a:lnTo>
                  <a:pt x="1028700" y="161925"/>
                </a:lnTo>
                <a:lnTo>
                  <a:pt x="1028700" y="0"/>
                </a:lnTo>
                <a:close/>
              </a:path>
              <a:path w="1238250" h="704850">
                <a:moveTo>
                  <a:pt x="1238250" y="542925"/>
                </a:moveTo>
                <a:lnTo>
                  <a:pt x="1047750" y="542925"/>
                </a:lnTo>
                <a:lnTo>
                  <a:pt x="1047750" y="704850"/>
                </a:lnTo>
                <a:lnTo>
                  <a:pt x="1238250" y="704850"/>
                </a:lnTo>
                <a:lnTo>
                  <a:pt x="1238250" y="542925"/>
                </a:lnTo>
                <a:close/>
              </a:path>
              <a:path w="1238250" h="704850">
                <a:moveTo>
                  <a:pt x="1238250" y="361950"/>
                </a:moveTo>
                <a:lnTo>
                  <a:pt x="1047750" y="361950"/>
                </a:lnTo>
                <a:lnTo>
                  <a:pt x="1047750" y="523875"/>
                </a:lnTo>
                <a:lnTo>
                  <a:pt x="1238250" y="523875"/>
                </a:lnTo>
                <a:lnTo>
                  <a:pt x="1238250" y="361950"/>
                </a:lnTo>
                <a:close/>
              </a:path>
              <a:path w="1238250" h="704850">
                <a:moveTo>
                  <a:pt x="1238250" y="180975"/>
                </a:moveTo>
                <a:lnTo>
                  <a:pt x="1047750" y="180975"/>
                </a:lnTo>
                <a:lnTo>
                  <a:pt x="1047750" y="342900"/>
                </a:lnTo>
                <a:lnTo>
                  <a:pt x="1238250" y="342900"/>
                </a:lnTo>
                <a:lnTo>
                  <a:pt x="1238250" y="180975"/>
                </a:lnTo>
                <a:close/>
              </a:path>
              <a:path w="1238250" h="704850">
                <a:moveTo>
                  <a:pt x="1238250" y="0"/>
                </a:moveTo>
                <a:lnTo>
                  <a:pt x="1047750" y="0"/>
                </a:lnTo>
                <a:lnTo>
                  <a:pt x="1047750" y="161925"/>
                </a:lnTo>
                <a:lnTo>
                  <a:pt x="1238250" y="161925"/>
                </a:lnTo>
                <a:lnTo>
                  <a:pt x="123825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740900" y="4267200"/>
          <a:ext cx="1657350" cy="342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9740900" y="4686301"/>
            <a:ext cx="190500" cy="161925"/>
          </a:xfrm>
          <a:custGeom>
            <a:avLst/>
            <a:gdLst/>
            <a:ahLst/>
            <a:cxnLst/>
            <a:rect l="l" t="t" r="r" b="b"/>
            <a:pathLst>
              <a:path w="190500" h="161925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60000" y="4686299"/>
            <a:ext cx="1238250" cy="342900"/>
          </a:xfrm>
          <a:custGeom>
            <a:avLst/>
            <a:gdLst/>
            <a:ahLst/>
            <a:cxnLst/>
            <a:rect l="l" t="t" r="r" b="b"/>
            <a:pathLst>
              <a:path w="1238250" h="342900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  <a:path w="1238250" h="342900">
                <a:moveTo>
                  <a:pt x="400050" y="0"/>
                </a:moveTo>
                <a:lnTo>
                  <a:pt x="209550" y="0"/>
                </a:lnTo>
                <a:lnTo>
                  <a:pt x="209550" y="161925"/>
                </a:lnTo>
                <a:lnTo>
                  <a:pt x="400050" y="161925"/>
                </a:lnTo>
                <a:lnTo>
                  <a:pt x="400050" y="0"/>
                </a:lnTo>
                <a:close/>
              </a:path>
              <a:path w="1238250" h="342900">
                <a:moveTo>
                  <a:pt x="609600" y="180975"/>
                </a:moveTo>
                <a:lnTo>
                  <a:pt x="419100" y="180975"/>
                </a:lnTo>
                <a:lnTo>
                  <a:pt x="419100" y="342900"/>
                </a:lnTo>
                <a:lnTo>
                  <a:pt x="609600" y="342900"/>
                </a:lnTo>
                <a:lnTo>
                  <a:pt x="609600" y="180975"/>
                </a:lnTo>
                <a:close/>
              </a:path>
              <a:path w="1238250" h="342900">
                <a:moveTo>
                  <a:pt x="609600" y="0"/>
                </a:moveTo>
                <a:lnTo>
                  <a:pt x="419100" y="0"/>
                </a:lnTo>
                <a:lnTo>
                  <a:pt x="419100" y="161925"/>
                </a:lnTo>
                <a:lnTo>
                  <a:pt x="609600" y="161925"/>
                </a:lnTo>
                <a:lnTo>
                  <a:pt x="609600" y="0"/>
                </a:lnTo>
                <a:close/>
              </a:path>
              <a:path w="1238250" h="342900">
                <a:moveTo>
                  <a:pt x="819150" y="180975"/>
                </a:moveTo>
                <a:lnTo>
                  <a:pt x="628650" y="180975"/>
                </a:lnTo>
                <a:lnTo>
                  <a:pt x="628650" y="342900"/>
                </a:lnTo>
                <a:lnTo>
                  <a:pt x="819150" y="342900"/>
                </a:lnTo>
                <a:lnTo>
                  <a:pt x="819150" y="180975"/>
                </a:lnTo>
                <a:close/>
              </a:path>
              <a:path w="1238250" h="342900">
                <a:moveTo>
                  <a:pt x="819150" y="0"/>
                </a:moveTo>
                <a:lnTo>
                  <a:pt x="628650" y="0"/>
                </a:lnTo>
                <a:lnTo>
                  <a:pt x="628650" y="161925"/>
                </a:lnTo>
                <a:lnTo>
                  <a:pt x="819150" y="161925"/>
                </a:lnTo>
                <a:lnTo>
                  <a:pt x="819150" y="0"/>
                </a:lnTo>
                <a:close/>
              </a:path>
              <a:path w="1238250" h="342900">
                <a:moveTo>
                  <a:pt x="1028700" y="180975"/>
                </a:moveTo>
                <a:lnTo>
                  <a:pt x="838200" y="180975"/>
                </a:lnTo>
                <a:lnTo>
                  <a:pt x="838200" y="342900"/>
                </a:lnTo>
                <a:lnTo>
                  <a:pt x="1028700" y="342900"/>
                </a:lnTo>
                <a:lnTo>
                  <a:pt x="1028700" y="180975"/>
                </a:lnTo>
                <a:close/>
              </a:path>
              <a:path w="1238250" h="342900">
                <a:moveTo>
                  <a:pt x="1028700" y="0"/>
                </a:moveTo>
                <a:lnTo>
                  <a:pt x="838200" y="0"/>
                </a:lnTo>
                <a:lnTo>
                  <a:pt x="838200" y="161925"/>
                </a:lnTo>
                <a:lnTo>
                  <a:pt x="1028700" y="161925"/>
                </a:lnTo>
                <a:lnTo>
                  <a:pt x="1028700" y="0"/>
                </a:lnTo>
                <a:close/>
              </a:path>
              <a:path w="1238250" h="342900">
                <a:moveTo>
                  <a:pt x="1238250" y="180975"/>
                </a:moveTo>
                <a:lnTo>
                  <a:pt x="1047750" y="180975"/>
                </a:lnTo>
                <a:lnTo>
                  <a:pt x="1047750" y="342900"/>
                </a:lnTo>
                <a:lnTo>
                  <a:pt x="1238250" y="342900"/>
                </a:lnTo>
                <a:lnTo>
                  <a:pt x="1238250" y="180975"/>
                </a:lnTo>
                <a:close/>
              </a:path>
              <a:path w="1238250" h="342900">
                <a:moveTo>
                  <a:pt x="1238250" y="0"/>
                </a:moveTo>
                <a:lnTo>
                  <a:pt x="1047750" y="0"/>
                </a:lnTo>
                <a:lnTo>
                  <a:pt x="1047750" y="161925"/>
                </a:lnTo>
                <a:lnTo>
                  <a:pt x="1238250" y="161925"/>
                </a:lnTo>
                <a:lnTo>
                  <a:pt x="123825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40900" y="5048251"/>
            <a:ext cx="190500" cy="161925"/>
          </a:xfrm>
          <a:custGeom>
            <a:avLst/>
            <a:gdLst/>
            <a:ahLst/>
            <a:cxnLst/>
            <a:rect l="l" t="t" r="r" b="b"/>
            <a:pathLst>
              <a:path w="190500" h="161925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788650" y="5048249"/>
            <a:ext cx="609600" cy="342900"/>
          </a:xfrm>
          <a:custGeom>
            <a:avLst/>
            <a:gdLst/>
            <a:ahLst/>
            <a:cxnLst/>
            <a:rect l="l" t="t" r="r" b="b"/>
            <a:pathLst>
              <a:path w="609600" h="342900">
                <a:moveTo>
                  <a:pt x="190500" y="180975"/>
                </a:moveTo>
                <a:lnTo>
                  <a:pt x="0" y="180975"/>
                </a:lnTo>
                <a:lnTo>
                  <a:pt x="0" y="342900"/>
                </a:lnTo>
                <a:lnTo>
                  <a:pt x="190500" y="342900"/>
                </a:lnTo>
                <a:lnTo>
                  <a:pt x="190500" y="180975"/>
                </a:lnTo>
                <a:close/>
              </a:path>
              <a:path w="609600" h="342900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  <a:path w="609600" h="342900">
                <a:moveTo>
                  <a:pt x="400050" y="180975"/>
                </a:moveTo>
                <a:lnTo>
                  <a:pt x="209550" y="180975"/>
                </a:lnTo>
                <a:lnTo>
                  <a:pt x="209550" y="342900"/>
                </a:lnTo>
                <a:lnTo>
                  <a:pt x="400050" y="342900"/>
                </a:lnTo>
                <a:lnTo>
                  <a:pt x="400050" y="180975"/>
                </a:lnTo>
                <a:close/>
              </a:path>
              <a:path w="609600" h="342900">
                <a:moveTo>
                  <a:pt x="400050" y="0"/>
                </a:moveTo>
                <a:lnTo>
                  <a:pt x="209550" y="0"/>
                </a:lnTo>
                <a:lnTo>
                  <a:pt x="209550" y="161925"/>
                </a:lnTo>
                <a:lnTo>
                  <a:pt x="400050" y="161925"/>
                </a:lnTo>
                <a:lnTo>
                  <a:pt x="400050" y="0"/>
                </a:lnTo>
                <a:close/>
              </a:path>
              <a:path w="609600" h="342900">
                <a:moveTo>
                  <a:pt x="609600" y="180975"/>
                </a:moveTo>
                <a:lnTo>
                  <a:pt x="419100" y="180975"/>
                </a:lnTo>
                <a:lnTo>
                  <a:pt x="419100" y="342900"/>
                </a:lnTo>
                <a:lnTo>
                  <a:pt x="609600" y="342900"/>
                </a:lnTo>
                <a:lnTo>
                  <a:pt x="609600" y="180975"/>
                </a:lnTo>
                <a:close/>
              </a:path>
              <a:path w="609600" h="342900">
                <a:moveTo>
                  <a:pt x="609600" y="0"/>
                </a:moveTo>
                <a:lnTo>
                  <a:pt x="419100" y="0"/>
                </a:lnTo>
                <a:lnTo>
                  <a:pt x="419100" y="161925"/>
                </a:lnTo>
                <a:lnTo>
                  <a:pt x="609600" y="161925"/>
                </a:lnTo>
                <a:lnTo>
                  <a:pt x="60960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40900" y="5467351"/>
            <a:ext cx="190500" cy="161925"/>
          </a:xfrm>
          <a:custGeom>
            <a:avLst/>
            <a:gdLst/>
            <a:ahLst/>
            <a:cxnLst/>
            <a:rect l="l" t="t" r="r" b="b"/>
            <a:pathLst>
              <a:path w="190500" h="161925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79100" y="5467350"/>
            <a:ext cx="819150" cy="161925"/>
          </a:xfrm>
          <a:custGeom>
            <a:avLst/>
            <a:gdLst/>
            <a:ahLst/>
            <a:cxnLst/>
            <a:rect l="l" t="t" r="r" b="b"/>
            <a:pathLst>
              <a:path w="819150" h="161925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  <a:path w="819150" h="161925">
                <a:moveTo>
                  <a:pt x="400050" y="0"/>
                </a:moveTo>
                <a:lnTo>
                  <a:pt x="209550" y="0"/>
                </a:lnTo>
                <a:lnTo>
                  <a:pt x="209550" y="161925"/>
                </a:lnTo>
                <a:lnTo>
                  <a:pt x="400050" y="161925"/>
                </a:lnTo>
                <a:lnTo>
                  <a:pt x="400050" y="0"/>
                </a:lnTo>
                <a:close/>
              </a:path>
              <a:path w="819150" h="161925">
                <a:moveTo>
                  <a:pt x="609600" y="0"/>
                </a:moveTo>
                <a:lnTo>
                  <a:pt x="419100" y="0"/>
                </a:lnTo>
                <a:lnTo>
                  <a:pt x="419100" y="161925"/>
                </a:lnTo>
                <a:lnTo>
                  <a:pt x="609600" y="161925"/>
                </a:lnTo>
                <a:lnTo>
                  <a:pt x="609600" y="0"/>
                </a:lnTo>
                <a:close/>
              </a:path>
              <a:path w="819150" h="161925">
                <a:moveTo>
                  <a:pt x="819150" y="0"/>
                </a:moveTo>
                <a:lnTo>
                  <a:pt x="628650" y="0"/>
                </a:lnTo>
                <a:lnTo>
                  <a:pt x="628650" y="161925"/>
                </a:lnTo>
                <a:lnTo>
                  <a:pt x="819150" y="161925"/>
                </a:lnTo>
                <a:lnTo>
                  <a:pt x="81915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60000" y="5648326"/>
            <a:ext cx="190500" cy="161925"/>
          </a:xfrm>
          <a:custGeom>
            <a:avLst/>
            <a:gdLst/>
            <a:ahLst/>
            <a:cxnLst/>
            <a:rect l="l" t="t" r="r" b="b"/>
            <a:pathLst>
              <a:path w="190500" h="161925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79100" y="5648325"/>
            <a:ext cx="819150" cy="885825"/>
          </a:xfrm>
          <a:custGeom>
            <a:avLst/>
            <a:gdLst/>
            <a:ahLst/>
            <a:cxnLst/>
            <a:rect l="l" t="t" r="r" b="b"/>
            <a:pathLst>
              <a:path w="819150" h="885825">
                <a:moveTo>
                  <a:pt x="190500" y="361950"/>
                </a:moveTo>
                <a:lnTo>
                  <a:pt x="0" y="361950"/>
                </a:lnTo>
                <a:lnTo>
                  <a:pt x="0" y="523875"/>
                </a:lnTo>
                <a:lnTo>
                  <a:pt x="190500" y="523875"/>
                </a:lnTo>
                <a:lnTo>
                  <a:pt x="190500" y="361950"/>
                </a:lnTo>
                <a:close/>
              </a:path>
              <a:path w="819150" h="885825">
                <a:moveTo>
                  <a:pt x="190500" y="180975"/>
                </a:moveTo>
                <a:lnTo>
                  <a:pt x="0" y="180975"/>
                </a:lnTo>
                <a:lnTo>
                  <a:pt x="0" y="342900"/>
                </a:lnTo>
                <a:lnTo>
                  <a:pt x="190500" y="342900"/>
                </a:lnTo>
                <a:lnTo>
                  <a:pt x="190500" y="180975"/>
                </a:lnTo>
                <a:close/>
              </a:path>
              <a:path w="819150" h="885825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  <a:path w="819150" h="885825">
                <a:moveTo>
                  <a:pt x="400050" y="0"/>
                </a:moveTo>
                <a:lnTo>
                  <a:pt x="209550" y="0"/>
                </a:lnTo>
                <a:lnTo>
                  <a:pt x="209550" y="161925"/>
                </a:lnTo>
                <a:lnTo>
                  <a:pt x="400050" y="161925"/>
                </a:lnTo>
                <a:lnTo>
                  <a:pt x="400050" y="0"/>
                </a:lnTo>
                <a:close/>
              </a:path>
              <a:path w="819150" h="885825">
                <a:moveTo>
                  <a:pt x="609600" y="0"/>
                </a:moveTo>
                <a:lnTo>
                  <a:pt x="419100" y="0"/>
                </a:lnTo>
                <a:lnTo>
                  <a:pt x="419100" y="161925"/>
                </a:lnTo>
                <a:lnTo>
                  <a:pt x="609600" y="161925"/>
                </a:lnTo>
                <a:lnTo>
                  <a:pt x="609600" y="0"/>
                </a:lnTo>
                <a:close/>
              </a:path>
              <a:path w="819150" h="885825">
                <a:moveTo>
                  <a:pt x="819150" y="723900"/>
                </a:moveTo>
                <a:lnTo>
                  <a:pt x="628650" y="723900"/>
                </a:lnTo>
                <a:lnTo>
                  <a:pt x="628650" y="885825"/>
                </a:lnTo>
                <a:lnTo>
                  <a:pt x="819150" y="885825"/>
                </a:lnTo>
                <a:lnTo>
                  <a:pt x="819150" y="723900"/>
                </a:lnTo>
                <a:close/>
              </a:path>
              <a:path w="819150" h="885825">
                <a:moveTo>
                  <a:pt x="819150" y="542925"/>
                </a:moveTo>
                <a:lnTo>
                  <a:pt x="628650" y="542925"/>
                </a:lnTo>
                <a:lnTo>
                  <a:pt x="628650" y="704850"/>
                </a:lnTo>
                <a:lnTo>
                  <a:pt x="819150" y="704850"/>
                </a:lnTo>
                <a:lnTo>
                  <a:pt x="819150" y="542925"/>
                </a:lnTo>
                <a:close/>
              </a:path>
              <a:path w="819150" h="885825">
                <a:moveTo>
                  <a:pt x="819150" y="361950"/>
                </a:moveTo>
                <a:lnTo>
                  <a:pt x="628650" y="361950"/>
                </a:lnTo>
                <a:lnTo>
                  <a:pt x="628650" y="523875"/>
                </a:lnTo>
                <a:lnTo>
                  <a:pt x="819150" y="523875"/>
                </a:lnTo>
                <a:lnTo>
                  <a:pt x="819150" y="361950"/>
                </a:lnTo>
                <a:close/>
              </a:path>
              <a:path w="819150" h="885825">
                <a:moveTo>
                  <a:pt x="819150" y="180975"/>
                </a:moveTo>
                <a:lnTo>
                  <a:pt x="628650" y="180975"/>
                </a:lnTo>
                <a:lnTo>
                  <a:pt x="628650" y="342900"/>
                </a:lnTo>
                <a:lnTo>
                  <a:pt x="819150" y="342900"/>
                </a:lnTo>
                <a:lnTo>
                  <a:pt x="819150" y="180975"/>
                </a:lnTo>
                <a:close/>
              </a:path>
              <a:path w="819150" h="885825">
                <a:moveTo>
                  <a:pt x="819150" y="0"/>
                </a:moveTo>
                <a:lnTo>
                  <a:pt x="628650" y="0"/>
                </a:lnTo>
                <a:lnTo>
                  <a:pt x="628650" y="161925"/>
                </a:lnTo>
                <a:lnTo>
                  <a:pt x="819150" y="161925"/>
                </a:lnTo>
                <a:lnTo>
                  <a:pt x="81915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40900" y="6791325"/>
            <a:ext cx="1657350" cy="1428750"/>
          </a:xfrm>
          <a:custGeom>
            <a:avLst/>
            <a:gdLst/>
            <a:ahLst/>
            <a:cxnLst/>
            <a:rect l="l" t="t" r="r" b="b"/>
            <a:pathLst>
              <a:path w="1657350" h="1428750">
                <a:moveTo>
                  <a:pt x="190500" y="723900"/>
                </a:moveTo>
                <a:lnTo>
                  <a:pt x="0" y="723900"/>
                </a:lnTo>
                <a:lnTo>
                  <a:pt x="0" y="885825"/>
                </a:lnTo>
                <a:lnTo>
                  <a:pt x="190500" y="885825"/>
                </a:lnTo>
                <a:lnTo>
                  <a:pt x="190500" y="723900"/>
                </a:lnTo>
                <a:close/>
              </a:path>
              <a:path w="1657350" h="1428750">
                <a:moveTo>
                  <a:pt x="190500" y="0"/>
                </a:moveTo>
                <a:lnTo>
                  <a:pt x="0" y="0"/>
                </a:lnTo>
                <a:lnTo>
                  <a:pt x="0" y="161925"/>
                </a:lnTo>
                <a:lnTo>
                  <a:pt x="190500" y="161925"/>
                </a:lnTo>
                <a:lnTo>
                  <a:pt x="190500" y="0"/>
                </a:lnTo>
                <a:close/>
              </a:path>
              <a:path w="1657350" h="1428750">
                <a:moveTo>
                  <a:pt x="400050" y="723900"/>
                </a:moveTo>
                <a:lnTo>
                  <a:pt x="209550" y="723900"/>
                </a:lnTo>
                <a:lnTo>
                  <a:pt x="209550" y="885825"/>
                </a:lnTo>
                <a:lnTo>
                  <a:pt x="400050" y="885825"/>
                </a:lnTo>
                <a:lnTo>
                  <a:pt x="400050" y="723900"/>
                </a:lnTo>
                <a:close/>
              </a:path>
              <a:path w="1657350" h="1428750">
                <a:moveTo>
                  <a:pt x="400050" y="0"/>
                </a:moveTo>
                <a:lnTo>
                  <a:pt x="209550" y="0"/>
                </a:lnTo>
                <a:lnTo>
                  <a:pt x="209550" y="161925"/>
                </a:lnTo>
                <a:lnTo>
                  <a:pt x="400050" y="161925"/>
                </a:lnTo>
                <a:lnTo>
                  <a:pt x="400050" y="0"/>
                </a:lnTo>
                <a:close/>
              </a:path>
              <a:path w="1657350" h="1428750">
                <a:moveTo>
                  <a:pt x="609600" y="723900"/>
                </a:moveTo>
                <a:lnTo>
                  <a:pt x="419100" y="723900"/>
                </a:lnTo>
                <a:lnTo>
                  <a:pt x="419100" y="885825"/>
                </a:lnTo>
                <a:lnTo>
                  <a:pt x="609600" y="885825"/>
                </a:lnTo>
                <a:lnTo>
                  <a:pt x="609600" y="723900"/>
                </a:lnTo>
                <a:close/>
              </a:path>
              <a:path w="1657350" h="1428750">
                <a:moveTo>
                  <a:pt x="609600" y="361950"/>
                </a:moveTo>
                <a:lnTo>
                  <a:pt x="419100" y="361950"/>
                </a:lnTo>
                <a:lnTo>
                  <a:pt x="419100" y="523875"/>
                </a:lnTo>
                <a:lnTo>
                  <a:pt x="609600" y="523875"/>
                </a:lnTo>
                <a:lnTo>
                  <a:pt x="609600" y="361950"/>
                </a:lnTo>
                <a:close/>
              </a:path>
              <a:path w="1657350" h="1428750">
                <a:moveTo>
                  <a:pt x="609600" y="180975"/>
                </a:moveTo>
                <a:lnTo>
                  <a:pt x="419100" y="180975"/>
                </a:lnTo>
                <a:lnTo>
                  <a:pt x="419100" y="342900"/>
                </a:lnTo>
                <a:lnTo>
                  <a:pt x="609600" y="342900"/>
                </a:lnTo>
                <a:lnTo>
                  <a:pt x="609600" y="180975"/>
                </a:lnTo>
                <a:close/>
              </a:path>
              <a:path w="1657350" h="1428750">
                <a:moveTo>
                  <a:pt x="609600" y="0"/>
                </a:moveTo>
                <a:lnTo>
                  <a:pt x="419100" y="0"/>
                </a:lnTo>
                <a:lnTo>
                  <a:pt x="419100" y="161925"/>
                </a:lnTo>
                <a:lnTo>
                  <a:pt x="609600" y="161925"/>
                </a:lnTo>
                <a:lnTo>
                  <a:pt x="609600" y="0"/>
                </a:lnTo>
                <a:close/>
              </a:path>
              <a:path w="1657350" h="1428750">
                <a:moveTo>
                  <a:pt x="819150" y="904875"/>
                </a:moveTo>
                <a:lnTo>
                  <a:pt x="628650" y="904875"/>
                </a:lnTo>
                <a:lnTo>
                  <a:pt x="628650" y="1066800"/>
                </a:lnTo>
                <a:lnTo>
                  <a:pt x="819150" y="1066800"/>
                </a:lnTo>
                <a:lnTo>
                  <a:pt x="819150" y="904875"/>
                </a:lnTo>
                <a:close/>
              </a:path>
              <a:path w="1657350" h="1428750">
                <a:moveTo>
                  <a:pt x="819150" y="723900"/>
                </a:moveTo>
                <a:lnTo>
                  <a:pt x="628650" y="723900"/>
                </a:lnTo>
                <a:lnTo>
                  <a:pt x="628650" y="885825"/>
                </a:lnTo>
                <a:lnTo>
                  <a:pt x="819150" y="885825"/>
                </a:lnTo>
                <a:lnTo>
                  <a:pt x="819150" y="723900"/>
                </a:lnTo>
                <a:close/>
              </a:path>
              <a:path w="1657350" h="1428750">
                <a:moveTo>
                  <a:pt x="819150" y="542925"/>
                </a:moveTo>
                <a:lnTo>
                  <a:pt x="628650" y="542925"/>
                </a:lnTo>
                <a:lnTo>
                  <a:pt x="628650" y="704850"/>
                </a:lnTo>
                <a:lnTo>
                  <a:pt x="819150" y="704850"/>
                </a:lnTo>
                <a:lnTo>
                  <a:pt x="819150" y="542925"/>
                </a:lnTo>
                <a:close/>
              </a:path>
              <a:path w="1657350" h="1428750">
                <a:moveTo>
                  <a:pt x="819150" y="180975"/>
                </a:moveTo>
                <a:lnTo>
                  <a:pt x="628650" y="180975"/>
                </a:lnTo>
                <a:lnTo>
                  <a:pt x="628650" y="342900"/>
                </a:lnTo>
                <a:lnTo>
                  <a:pt x="819150" y="342900"/>
                </a:lnTo>
                <a:lnTo>
                  <a:pt x="819150" y="180975"/>
                </a:lnTo>
                <a:close/>
              </a:path>
              <a:path w="1657350" h="1428750">
                <a:moveTo>
                  <a:pt x="819150" y="0"/>
                </a:moveTo>
                <a:lnTo>
                  <a:pt x="628650" y="0"/>
                </a:lnTo>
                <a:lnTo>
                  <a:pt x="628650" y="161925"/>
                </a:lnTo>
                <a:lnTo>
                  <a:pt x="819150" y="161925"/>
                </a:lnTo>
                <a:lnTo>
                  <a:pt x="819150" y="0"/>
                </a:lnTo>
                <a:close/>
              </a:path>
              <a:path w="1657350" h="1428750">
                <a:moveTo>
                  <a:pt x="1028700" y="1085850"/>
                </a:moveTo>
                <a:lnTo>
                  <a:pt x="838200" y="1085850"/>
                </a:lnTo>
                <a:lnTo>
                  <a:pt x="838200" y="1247775"/>
                </a:lnTo>
                <a:lnTo>
                  <a:pt x="1028700" y="1247775"/>
                </a:lnTo>
                <a:lnTo>
                  <a:pt x="1028700" y="1085850"/>
                </a:lnTo>
                <a:close/>
              </a:path>
              <a:path w="1657350" h="1428750">
                <a:moveTo>
                  <a:pt x="1028700" y="904875"/>
                </a:moveTo>
                <a:lnTo>
                  <a:pt x="838200" y="904875"/>
                </a:lnTo>
                <a:lnTo>
                  <a:pt x="838200" y="1066800"/>
                </a:lnTo>
                <a:lnTo>
                  <a:pt x="1028700" y="1066800"/>
                </a:lnTo>
                <a:lnTo>
                  <a:pt x="1028700" y="904875"/>
                </a:lnTo>
                <a:close/>
              </a:path>
              <a:path w="1657350" h="1428750">
                <a:moveTo>
                  <a:pt x="1028700" y="723900"/>
                </a:moveTo>
                <a:lnTo>
                  <a:pt x="838200" y="723900"/>
                </a:lnTo>
                <a:lnTo>
                  <a:pt x="838200" y="885825"/>
                </a:lnTo>
                <a:lnTo>
                  <a:pt x="1028700" y="885825"/>
                </a:lnTo>
                <a:lnTo>
                  <a:pt x="1028700" y="723900"/>
                </a:lnTo>
                <a:close/>
              </a:path>
              <a:path w="1657350" h="1428750">
                <a:moveTo>
                  <a:pt x="1028700" y="361950"/>
                </a:moveTo>
                <a:lnTo>
                  <a:pt x="838200" y="361950"/>
                </a:lnTo>
                <a:lnTo>
                  <a:pt x="838200" y="523875"/>
                </a:lnTo>
                <a:lnTo>
                  <a:pt x="1028700" y="523875"/>
                </a:lnTo>
                <a:lnTo>
                  <a:pt x="1028700" y="361950"/>
                </a:lnTo>
                <a:close/>
              </a:path>
              <a:path w="1657350" h="1428750">
                <a:moveTo>
                  <a:pt x="1028700" y="180975"/>
                </a:moveTo>
                <a:lnTo>
                  <a:pt x="838200" y="180975"/>
                </a:lnTo>
                <a:lnTo>
                  <a:pt x="838200" y="342900"/>
                </a:lnTo>
                <a:lnTo>
                  <a:pt x="1028700" y="342900"/>
                </a:lnTo>
                <a:lnTo>
                  <a:pt x="1028700" y="180975"/>
                </a:lnTo>
                <a:close/>
              </a:path>
              <a:path w="1657350" h="1428750">
                <a:moveTo>
                  <a:pt x="1028700" y="0"/>
                </a:moveTo>
                <a:lnTo>
                  <a:pt x="838200" y="0"/>
                </a:lnTo>
                <a:lnTo>
                  <a:pt x="838200" y="161925"/>
                </a:lnTo>
                <a:lnTo>
                  <a:pt x="1028700" y="161925"/>
                </a:lnTo>
                <a:lnTo>
                  <a:pt x="1028700" y="0"/>
                </a:lnTo>
                <a:close/>
              </a:path>
              <a:path w="1657350" h="1428750">
                <a:moveTo>
                  <a:pt x="1238250" y="723900"/>
                </a:moveTo>
                <a:lnTo>
                  <a:pt x="1047750" y="723900"/>
                </a:lnTo>
                <a:lnTo>
                  <a:pt x="1047750" y="885825"/>
                </a:lnTo>
                <a:lnTo>
                  <a:pt x="1238250" y="885825"/>
                </a:lnTo>
                <a:lnTo>
                  <a:pt x="1238250" y="723900"/>
                </a:lnTo>
                <a:close/>
              </a:path>
              <a:path w="1657350" h="1428750">
                <a:moveTo>
                  <a:pt x="1238250" y="0"/>
                </a:moveTo>
                <a:lnTo>
                  <a:pt x="1047750" y="0"/>
                </a:lnTo>
                <a:lnTo>
                  <a:pt x="1047750" y="161925"/>
                </a:lnTo>
                <a:lnTo>
                  <a:pt x="1238250" y="161925"/>
                </a:lnTo>
                <a:lnTo>
                  <a:pt x="1238250" y="0"/>
                </a:lnTo>
                <a:close/>
              </a:path>
              <a:path w="1657350" h="1428750">
                <a:moveTo>
                  <a:pt x="1447800" y="723900"/>
                </a:moveTo>
                <a:lnTo>
                  <a:pt x="1257300" y="723900"/>
                </a:lnTo>
                <a:lnTo>
                  <a:pt x="1257300" y="885825"/>
                </a:lnTo>
                <a:lnTo>
                  <a:pt x="1447800" y="885825"/>
                </a:lnTo>
                <a:lnTo>
                  <a:pt x="1447800" y="723900"/>
                </a:lnTo>
                <a:close/>
              </a:path>
              <a:path w="1657350" h="1428750">
                <a:moveTo>
                  <a:pt x="1447800" y="0"/>
                </a:moveTo>
                <a:lnTo>
                  <a:pt x="1257300" y="0"/>
                </a:lnTo>
                <a:lnTo>
                  <a:pt x="1257300" y="161925"/>
                </a:lnTo>
                <a:lnTo>
                  <a:pt x="1447800" y="161925"/>
                </a:lnTo>
                <a:lnTo>
                  <a:pt x="1447800" y="0"/>
                </a:lnTo>
                <a:close/>
              </a:path>
              <a:path w="1657350" h="1428750">
                <a:moveTo>
                  <a:pt x="1657350" y="1266825"/>
                </a:moveTo>
                <a:lnTo>
                  <a:pt x="1466850" y="1266825"/>
                </a:lnTo>
                <a:lnTo>
                  <a:pt x="1466850" y="1428750"/>
                </a:lnTo>
                <a:lnTo>
                  <a:pt x="1657350" y="1428750"/>
                </a:lnTo>
                <a:lnTo>
                  <a:pt x="1657350" y="1266825"/>
                </a:lnTo>
                <a:close/>
              </a:path>
              <a:path w="1657350" h="1428750">
                <a:moveTo>
                  <a:pt x="1657350" y="1085850"/>
                </a:moveTo>
                <a:lnTo>
                  <a:pt x="1466850" y="1085850"/>
                </a:lnTo>
                <a:lnTo>
                  <a:pt x="1466850" y="1247775"/>
                </a:lnTo>
                <a:lnTo>
                  <a:pt x="1657350" y="1247775"/>
                </a:lnTo>
                <a:lnTo>
                  <a:pt x="1657350" y="1085850"/>
                </a:lnTo>
                <a:close/>
              </a:path>
              <a:path w="1657350" h="1428750">
                <a:moveTo>
                  <a:pt x="1657350" y="904875"/>
                </a:moveTo>
                <a:lnTo>
                  <a:pt x="1466850" y="904875"/>
                </a:lnTo>
                <a:lnTo>
                  <a:pt x="1466850" y="1066800"/>
                </a:lnTo>
                <a:lnTo>
                  <a:pt x="1657350" y="1066800"/>
                </a:lnTo>
                <a:lnTo>
                  <a:pt x="1657350" y="904875"/>
                </a:lnTo>
                <a:close/>
              </a:path>
              <a:path w="1657350" h="1428750">
                <a:moveTo>
                  <a:pt x="1657350" y="723900"/>
                </a:moveTo>
                <a:lnTo>
                  <a:pt x="1466850" y="723900"/>
                </a:lnTo>
                <a:lnTo>
                  <a:pt x="1466850" y="885825"/>
                </a:lnTo>
                <a:lnTo>
                  <a:pt x="1657350" y="885825"/>
                </a:lnTo>
                <a:lnTo>
                  <a:pt x="1657350" y="723900"/>
                </a:lnTo>
                <a:close/>
              </a:path>
              <a:path w="1657350" h="1428750">
                <a:moveTo>
                  <a:pt x="1657350" y="361950"/>
                </a:moveTo>
                <a:lnTo>
                  <a:pt x="1466850" y="361950"/>
                </a:lnTo>
                <a:lnTo>
                  <a:pt x="1466850" y="523875"/>
                </a:lnTo>
                <a:lnTo>
                  <a:pt x="1657350" y="523875"/>
                </a:lnTo>
                <a:lnTo>
                  <a:pt x="1657350" y="361950"/>
                </a:lnTo>
                <a:close/>
              </a:path>
              <a:path w="1657350" h="1428750">
                <a:moveTo>
                  <a:pt x="1657350" y="180975"/>
                </a:moveTo>
                <a:lnTo>
                  <a:pt x="1466850" y="180975"/>
                </a:lnTo>
                <a:lnTo>
                  <a:pt x="1466850" y="342900"/>
                </a:lnTo>
                <a:lnTo>
                  <a:pt x="1657350" y="342900"/>
                </a:lnTo>
                <a:lnTo>
                  <a:pt x="1657350" y="180975"/>
                </a:lnTo>
                <a:close/>
              </a:path>
              <a:path w="1657350" h="1428750">
                <a:moveTo>
                  <a:pt x="1657350" y="0"/>
                </a:moveTo>
                <a:lnTo>
                  <a:pt x="1466850" y="0"/>
                </a:lnTo>
                <a:lnTo>
                  <a:pt x="1466850" y="161925"/>
                </a:lnTo>
                <a:lnTo>
                  <a:pt x="1657350" y="161925"/>
                </a:lnTo>
                <a:lnTo>
                  <a:pt x="1657350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6388101" y="1376362"/>
            <a:ext cx="5038725" cy="43180"/>
            <a:chOff x="1333500" y="1376362"/>
            <a:chExt cx="5038725" cy="43180"/>
          </a:xfrm>
        </p:grpSpPr>
        <p:sp>
          <p:nvSpPr>
            <p:cNvPr id="16" name="object 16"/>
            <p:cNvSpPr/>
            <p:nvPr/>
          </p:nvSpPr>
          <p:spPr>
            <a:xfrm>
              <a:off x="1333500" y="1381125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33500" y="1381125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33500" y="1409700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33500" y="1409700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388101" y="3424237"/>
            <a:ext cx="5038725" cy="43180"/>
            <a:chOff x="1333500" y="3424237"/>
            <a:chExt cx="5038725" cy="43180"/>
          </a:xfrm>
        </p:grpSpPr>
        <p:sp>
          <p:nvSpPr>
            <p:cNvPr id="21" name="object 21"/>
            <p:cNvSpPr/>
            <p:nvPr/>
          </p:nvSpPr>
          <p:spPr>
            <a:xfrm>
              <a:off x="1333500" y="3429000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33500" y="3429000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33500" y="3457575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33500" y="3457575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6388101" y="4205287"/>
            <a:ext cx="5038725" cy="43180"/>
            <a:chOff x="1333500" y="4205287"/>
            <a:chExt cx="5038725" cy="43180"/>
          </a:xfrm>
        </p:grpSpPr>
        <p:sp>
          <p:nvSpPr>
            <p:cNvPr id="26" name="object 26"/>
            <p:cNvSpPr/>
            <p:nvPr/>
          </p:nvSpPr>
          <p:spPr>
            <a:xfrm>
              <a:off x="1333500" y="4210050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33500" y="4210050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33500" y="4238625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33500" y="4238625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6388101" y="4624387"/>
            <a:ext cx="5038725" cy="43180"/>
            <a:chOff x="1333500" y="4624387"/>
            <a:chExt cx="5038725" cy="43180"/>
          </a:xfrm>
        </p:grpSpPr>
        <p:sp>
          <p:nvSpPr>
            <p:cNvPr id="31" name="object 31"/>
            <p:cNvSpPr/>
            <p:nvPr/>
          </p:nvSpPr>
          <p:spPr>
            <a:xfrm>
              <a:off x="1333500" y="4629150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33500" y="4629150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333500" y="4657725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333500" y="4657725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6388101" y="5405437"/>
            <a:ext cx="5038725" cy="43180"/>
            <a:chOff x="1333500" y="5405437"/>
            <a:chExt cx="5038725" cy="43180"/>
          </a:xfrm>
        </p:grpSpPr>
        <p:sp>
          <p:nvSpPr>
            <p:cNvPr id="36" name="object 36"/>
            <p:cNvSpPr/>
            <p:nvPr/>
          </p:nvSpPr>
          <p:spPr>
            <a:xfrm>
              <a:off x="1333500" y="5410200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333500" y="5410200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33500" y="5438775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333500" y="5438775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6388101" y="6729412"/>
            <a:ext cx="5038725" cy="43180"/>
            <a:chOff x="1333500" y="6729412"/>
            <a:chExt cx="5038725" cy="43180"/>
          </a:xfrm>
        </p:grpSpPr>
        <p:sp>
          <p:nvSpPr>
            <p:cNvPr id="41" name="object 41"/>
            <p:cNvSpPr/>
            <p:nvPr/>
          </p:nvSpPr>
          <p:spPr>
            <a:xfrm>
              <a:off x="1333500" y="6734175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33500" y="6734175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33500" y="6762750"/>
              <a:ext cx="5038725" cy="0"/>
            </a:xfrm>
            <a:custGeom>
              <a:avLst/>
              <a:gdLst/>
              <a:ahLst/>
              <a:cxnLst/>
              <a:rect l="l" t="t" r="r" b="b"/>
              <a:pathLst>
                <a:path w="5038725">
                  <a:moveTo>
                    <a:pt x="0" y="0"/>
                  </a:moveTo>
                  <a:lnTo>
                    <a:pt x="503872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333500" y="6762750"/>
              <a:ext cx="5038725" cy="9525"/>
            </a:xfrm>
            <a:custGeom>
              <a:avLst/>
              <a:gdLst/>
              <a:ahLst/>
              <a:cxnLst/>
              <a:rect l="l" t="t" r="r" b="b"/>
              <a:pathLst>
                <a:path w="5038725" h="9525">
                  <a:moveTo>
                    <a:pt x="50387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5038725" y="9525"/>
                  </a:lnTo>
                  <a:lnTo>
                    <a:pt x="5038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403976" y="1428750"/>
            <a:ext cx="7080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45" dirty="0">
                <a:latin typeface="Trebuchet MS"/>
                <a:cs typeface="Trebuchet MS"/>
              </a:rPr>
              <a:t>Mediciones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013700" y="1383841"/>
            <a:ext cx="1654810" cy="2025014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R="28575" algn="r">
              <a:spcBef>
                <a:spcPts val="450"/>
              </a:spcBef>
            </a:pPr>
            <a:r>
              <a:rPr sz="950" spc="50" dirty="0">
                <a:latin typeface="Tahoma"/>
                <a:cs typeface="Tahoma"/>
              </a:rPr>
              <a:t>Poder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real</a:t>
            </a:r>
            <a:endParaRPr sz="950">
              <a:latin typeface="Tahoma"/>
              <a:cs typeface="Tahoma"/>
            </a:endParaRPr>
          </a:p>
          <a:p>
            <a:pPr marR="15240" algn="r">
              <a:spcBef>
                <a:spcPts val="335"/>
              </a:spcBef>
            </a:pPr>
            <a:r>
              <a:rPr sz="900" spc="35" dirty="0">
                <a:latin typeface="Tahoma"/>
                <a:cs typeface="Tahoma"/>
              </a:rPr>
              <a:t>Energía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bidireccional</a:t>
            </a:r>
            <a:endParaRPr sz="900">
              <a:latin typeface="Tahoma"/>
              <a:cs typeface="Tahoma"/>
            </a:endParaRPr>
          </a:p>
          <a:p>
            <a:pPr marL="317500">
              <a:spcBef>
                <a:spcPts val="595"/>
              </a:spcBef>
            </a:pPr>
            <a:r>
              <a:rPr sz="650" spc="35" dirty="0">
                <a:latin typeface="Tahoma"/>
                <a:cs typeface="Tahoma"/>
              </a:rPr>
              <a:t>Demanda</a:t>
            </a:r>
            <a:r>
              <a:rPr sz="650" spc="-40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de</a:t>
            </a:r>
            <a:r>
              <a:rPr sz="650" spc="-40" dirty="0">
                <a:latin typeface="Tahoma"/>
                <a:cs typeface="Tahoma"/>
              </a:rPr>
              <a:t> </a:t>
            </a:r>
            <a:r>
              <a:rPr sz="650" spc="20" dirty="0">
                <a:latin typeface="Tahoma"/>
                <a:cs typeface="Tahoma"/>
              </a:rPr>
              <a:t>ventana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20" dirty="0">
                <a:latin typeface="Tahoma"/>
                <a:cs typeface="Tahoma"/>
              </a:rPr>
              <a:t>deslizante</a:t>
            </a:r>
            <a:endParaRPr sz="650">
              <a:latin typeface="Tahoma"/>
              <a:cs typeface="Tahoma"/>
            </a:endParaRPr>
          </a:p>
          <a:p>
            <a:pPr marR="36830" algn="r">
              <a:spcBef>
                <a:spcPts val="395"/>
              </a:spcBef>
            </a:pPr>
            <a:r>
              <a:rPr sz="900" spc="35" dirty="0">
                <a:latin typeface="Tahoma"/>
                <a:cs typeface="Tahoma"/>
              </a:rPr>
              <a:t>Potencia</a:t>
            </a:r>
            <a:r>
              <a:rPr sz="900" spc="-6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reactiva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6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aparente</a:t>
            </a:r>
            <a:endParaRPr sz="900">
              <a:latin typeface="Tahoma"/>
              <a:cs typeface="Tahoma"/>
            </a:endParaRPr>
          </a:p>
          <a:p>
            <a:pPr marR="7620" algn="r">
              <a:spcBef>
                <a:spcPts val="395"/>
              </a:spcBef>
            </a:pPr>
            <a:r>
              <a:rPr sz="850" spc="35" dirty="0">
                <a:latin typeface="Tahoma"/>
                <a:cs typeface="Tahoma"/>
              </a:rPr>
              <a:t>Corriente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voltaje</a:t>
            </a:r>
            <a:endParaRPr sz="850">
              <a:latin typeface="Tahoma"/>
              <a:cs typeface="Tahoma"/>
            </a:endParaRPr>
          </a:p>
          <a:p>
            <a:pPr marR="20320" algn="r">
              <a:spcBef>
                <a:spcPts val="605"/>
              </a:spcBef>
            </a:pPr>
            <a:r>
              <a:rPr sz="650" spc="20" dirty="0">
                <a:latin typeface="Tahoma"/>
                <a:cs typeface="Tahoma"/>
              </a:rPr>
              <a:t>Factor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de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25" dirty="0">
                <a:latin typeface="Tahoma"/>
                <a:cs typeface="Tahoma"/>
              </a:rPr>
              <a:t>potencia</a:t>
            </a:r>
            <a:endParaRPr sz="650">
              <a:latin typeface="Tahoma"/>
              <a:cs typeface="Tahoma"/>
            </a:endParaRPr>
          </a:p>
          <a:p>
            <a:pPr marR="9525" algn="r">
              <a:spcBef>
                <a:spcPts val="445"/>
              </a:spcBef>
            </a:pPr>
            <a:r>
              <a:rPr sz="850" spc="25" dirty="0">
                <a:latin typeface="Tahoma"/>
                <a:cs typeface="Tahoma"/>
              </a:rPr>
              <a:t>Frecuencia</a:t>
            </a:r>
            <a:endParaRPr sz="850">
              <a:latin typeface="Tahoma"/>
              <a:cs typeface="Tahoma"/>
            </a:endParaRPr>
          </a:p>
          <a:p>
            <a:pPr marL="12700" marR="15240" indent="619125" algn="r">
              <a:lnSpc>
                <a:spcPct val="125000"/>
              </a:lnSpc>
              <a:spcBef>
                <a:spcPts val="20"/>
              </a:spcBef>
            </a:pPr>
            <a:r>
              <a:rPr sz="950" spc="30" dirty="0">
                <a:latin typeface="Tahoma"/>
                <a:cs typeface="Tahoma"/>
              </a:rPr>
              <a:t>Análisis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armónico  </a:t>
            </a:r>
            <a:r>
              <a:rPr sz="950" spc="50" dirty="0">
                <a:latin typeface="Tahoma"/>
                <a:cs typeface="Tahoma"/>
              </a:rPr>
              <a:t>Demanda</a:t>
            </a:r>
            <a:r>
              <a:rPr sz="950" spc="-6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térmica</a:t>
            </a:r>
            <a:r>
              <a:rPr sz="950" spc="-6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6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prevista</a:t>
            </a:r>
            <a:endParaRPr sz="950">
              <a:latin typeface="Tahoma"/>
              <a:cs typeface="Tahoma"/>
            </a:endParaRPr>
          </a:p>
          <a:p>
            <a:pPr marR="7620" algn="r">
              <a:spcBef>
                <a:spcPts val="535"/>
              </a:spcBef>
            </a:pPr>
            <a:r>
              <a:rPr sz="700" spc="35" dirty="0">
                <a:latin typeface="Tahoma"/>
                <a:cs typeface="Tahoma"/>
              </a:rPr>
              <a:t>Armónicos</a:t>
            </a:r>
            <a:r>
              <a:rPr sz="700" spc="-40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de</a:t>
            </a:r>
            <a:r>
              <a:rPr sz="700" spc="-40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potencia</a:t>
            </a:r>
            <a:endParaRPr sz="700">
              <a:latin typeface="Tahoma"/>
              <a:cs typeface="Tahoma"/>
            </a:endParaRPr>
          </a:p>
          <a:p>
            <a:pPr marR="5080" algn="r">
              <a:spcBef>
                <a:spcPts val="335"/>
              </a:spcBef>
            </a:pPr>
            <a:r>
              <a:rPr sz="950" spc="45" dirty="0">
                <a:latin typeface="Tahoma"/>
                <a:cs typeface="Tahoma"/>
              </a:rPr>
              <a:t>Componentes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simétricos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03975" y="3508375"/>
            <a:ext cx="8013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30" dirty="0">
                <a:latin typeface="Trebuchet MS"/>
                <a:cs typeface="Trebuchet MS"/>
              </a:rPr>
              <a:t>Registro</a:t>
            </a:r>
            <a:r>
              <a:rPr sz="700" b="1" spc="-50" dirty="0">
                <a:latin typeface="Trebuchet MS"/>
                <a:cs typeface="Trebuchet MS"/>
              </a:rPr>
              <a:t> </a:t>
            </a:r>
            <a:r>
              <a:rPr sz="700" b="1" spc="20" dirty="0">
                <a:latin typeface="Trebuchet MS"/>
                <a:cs typeface="Trebuchet MS"/>
              </a:rPr>
              <a:t>de</a:t>
            </a:r>
            <a:r>
              <a:rPr sz="700" b="1" spc="-45" dirty="0">
                <a:latin typeface="Trebuchet MS"/>
                <a:cs typeface="Trebuchet MS"/>
              </a:rPr>
              <a:t> </a:t>
            </a:r>
            <a:r>
              <a:rPr sz="700" b="1" spc="35" dirty="0">
                <a:latin typeface="Trebuchet MS"/>
                <a:cs typeface="Trebuchet MS"/>
              </a:rPr>
              <a:t>datos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489950" y="3533776"/>
            <a:ext cx="1201420" cy="64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>
              <a:spcBef>
                <a:spcPts val="100"/>
              </a:spcBef>
            </a:pPr>
            <a:r>
              <a:rPr sz="500" spc="30" dirty="0">
                <a:latin typeface="Tahoma"/>
                <a:cs typeface="Tahoma"/>
              </a:rPr>
              <a:t>Mínimo</a:t>
            </a:r>
            <a:r>
              <a:rPr sz="500" spc="-30" dirty="0">
                <a:latin typeface="Tahoma"/>
                <a:cs typeface="Tahoma"/>
              </a:rPr>
              <a:t> </a:t>
            </a:r>
            <a:r>
              <a:rPr sz="500" spc="25" dirty="0">
                <a:latin typeface="Tahoma"/>
                <a:cs typeface="Tahoma"/>
              </a:rPr>
              <a:t>máximo</a:t>
            </a:r>
            <a:endParaRPr sz="500">
              <a:latin typeface="Tahoma"/>
              <a:cs typeface="Tahoma"/>
            </a:endParaRPr>
          </a:p>
          <a:p>
            <a:pPr marR="24130" algn="r">
              <a:spcBef>
                <a:spcPts val="625"/>
              </a:spcBef>
            </a:pPr>
            <a:r>
              <a:rPr sz="700" spc="35" dirty="0">
                <a:latin typeface="Tahoma"/>
                <a:cs typeface="Tahoma"/>
              </a:rPr>
              <a:t>Muestreo</a:t>
            </a:r>
            <a:r>
              <a:rPr sz="700" spc="-40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de</a:t>
            </a:r>
            <a:r>
              <a:rPr sz="700" spc="-40" dirty="0">
                <a:latin typeface="Tahoma"/>
                <a:cs typeface="Tahoma"/>
              </a:rPr>
              <a:t> </a:t>
            </a:r>
            <a:r>
              <a:rPr sz="700" spc="30" dirty="0">
                <a:latin typeface="Tahoma"/>
                <a:cs typeface="Tahoma"/>
              </a:rPr>
              <a:t>datos</a:t>
            </a:r>
            <a:endParaRPr sz="700">
              <a:latin typeface="Tahoma"/>
              <a:cs typeface="Tahoma"/>
            </a:endParaRPr>
          </a:p>
          <a:p>
            <a:pPr marR="5080" algn="r">
              <a:spcBef>
                <a:spcPts val="685"/>
              </a:spcBef>
            </a:pPr>
            <a:r>
              <a:rPr sz="600" spc="5" dirty="0">
                <a:latin typeface="Tahoma"/>
                <a:cs typeface="Tahoma"/>
              </a:rPr>
              <a:t>El</a:t>
            </a:r>
            <a:r>
              <a:rPr sz="600" spc="-35" dirty="0">
                <a:latin typeface="Tahoma"/>
                <a:cs typeface="Tahoma"/>
              </a:rPr>
              <a:t> </a:t>
            </a:r>
            <a:r>
              <a:rPr sz="600" spc="25" dirty="0">
                <a:latin typeface="Tahoma"/>
                <a:cs typeface="Tahoma"/>
              </a:rPr>
              <a:t>registro</a:t>
            </a:r>
            <a:r>
              <a:rPr sz="600" spc="-35" dirty="0">
                <a:latin typeface="Tahoma"/>
                <a:cs typeface="Tahoma"/>
              </a:rPr>
              <a:t> </a:t>
            </a:r>
            <a:r>
              <a:rPr sz="600" spc="30" dirty="0">
                <a:latin typeface="Tahoma"/>
                <a:cs typeface="Tahoma"/>
              </a:rPr>
              <a:t>de</a:t>
            </a:r>
            <a:r>
              <a:rPr sz="600" spc="-35" dirty="0">
                <a:latin typeface="Tahoma"/>
                <a:cs typeface="Tahoma"/>
              </a:rPr>
              <a:t> </a:t>
            </a:r>
            <a:r>
              <a:rPr sz="600" spc="20" dirty="0">
                <a:latin typeface="Tahoma"/>
                <a:cs typeface="Tahoma"/>
              </a:rPr>
              <a:t>eventos</a:t>
            </a:r>
            <a:endParaRPr sz="600">
              <a:latin typeface="Tahoma"/>
              <a:cs typeface="Tahoma"/>
            </a:endParaRPr>
          </a:p>
          <a:p>
            <a:pPr marR="66675" algn="r">
              <a:spcBef>
                <a:spcPts val="655"/>
              </a:spcBef>
            </a:pPr>
            <a:r>
              <a:rPr sz="650" spc="30" dirty="0">
                <a:latin typeface="Tahoma"/>
                <a:cs typeface="Tahoma"/>
              </a:rPr>
              <a:t>Grabación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de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35" dirty="0">
                <a:latin typeface="Tahoma"/>
                <a:cs typeface="Tahoma"/>
              </a:rPr>
              <a:t>forma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de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35" dirty="0">
                <a:latin typeface="Tahoma"/>
                <a:cs typeface="Tahoma"/>
              </a:rPr>
              <a:t>onda</a:t>
            </a:r>
            <a:endParaRPr sz="65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403976" y="4270376"/>
            <a:ext cx="46100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0" dirty="0">
                <a:latin typeface="Trebuchet MS"/>
                <a:cs typeface="Trebuchet MS"/>
              </a:rPr>
              <a:t>Monitor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689850" y="4203027"/>
            <a:ext cx="1940560" cy="4038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R="5080" algn="r">
              <a:spcBef>
                <a:spcPts val="530"/>
              </a:spcBef>
            </a:pPr>
            <a:r>
              <a:rPr sz="950" spc="35" dirty="0">
                <a:latin typeface="Tahoma"/>
                <a:cs typeface="Tahoma"/>
              </a:rPr>
              <a:t>Pantalla</a:t>
            </a:r>
            <a:r>
              <a:rPr sz="950" spc="-6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alfanumérica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fácil</a:t>
            </a:r>
            <a:r>
              <a:rPr sz="950" spc="-6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leer</a:t>
            </a:r>
            <a:endParaRPr sz="950">
              <a:latin typeface="Tahoma"/>
              <a:cs typeface="Tahoma"/>
            </a:endParaRPr>
          </a:p>
          <a:p>
            <a:pPr marR="34925" algn="r">
              <a:spcBef>
                <a:spcPts val="385"/>
              </a:spcBef>
            </a:pPr>
            <a:r>
              <a:rPr sz="850" spc="30" dirty="0">
                <a:latin typeface="Tahoma"/>
                <a:cs typeface="Tahoma"/>
              </a:rPr>
              <a:t>Pantalla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gráfica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alta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resolución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403976" y="4670425"/>
            <a:ext cx="219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5" dirty="0">
                <a:latin typeface="Trebuchet MS"/>
                <a:cs typeface="Trebuchet MS"/>
              </a:rPr>
              <a:t>E/</a:t>
            </a:r>
            <a:r>
              <a:rPr sz="1000" b="1" spc="35" dirty="0">
                <a:latin typeface="Trebuchet MS"/>
                <a:cs typeface="Trebuchet MS"/>
              </a:rPr>
              <a:t>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442326" y="4689476"/>
            <a:ext cx="1241425" cy="691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>
              <a:spcBef>
                <a:spcPts val="100"/>
              </a:spcBef>
            </a:pPr>
            <a:r>
              <a:rPr sz="850" spc="25" dirty="0">
                <a:latin typeface="Tahoma"/>
                <a:cs typeface="Tahoma"/>
              </a:rPr>
              <a:t>Salidas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relés/</a:t>
            </a:r>
            <a:r>
              <a:rPr sz="850" spc="35" dirty="0">
                <a:latin typeface="Tahoma"/>
                <a:cs typeface="Tahoma"/>
              </a:rPr>
              <a:t>pulsos</a:t>
            </a:r>
            <a:endParaRPr sz="850">
              <a:latin typeface="Tahoma"/>
              <a:cs typeface="Tahoma"/>
            </a:endParaRPr>
          </a:p>
          <a:p>
            <a:pPr marR="5080" algn="r">
              <a:spcBef>
                <a:spcPts val="555"/>
              </a:spcBef>
            </a:pPr>
            <a:r>
              <a:rPr sz="700" spc="25" dirty="0">
                <a:latin typeface="Tahoma"/>
                <a:cs typeface="Tahoma"/>
              </a:rPr>
              <a:t>Entradas</a:t>
            </a:r>
            <a:r>
              <a:rPr sz="700" spc="-55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de</a:t>
            </a:r>
            <a:r>
              <a:rPr sz="700" spc="-50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contador/estado</a:t>
            </a:r>
            <a:endParaRPr sz="700">
              <a:latin typeface="Tahoma"/>
              <a:cs typeface="Tahoma"/>
            </a:endParaRPr>
          </a:p>
          <a:p>
            <a:pPr marR="47625" algn="r">
              <a:spcBef>
                <a:spcPts val="535"/>
              </a:spcBef>
            </a:pPr>
            <a:r>
              <a:rPr sz="750" spc="20" dirty="0">
                <a:latin typeface="Tahoma"/>
                <a:cs typeface="Tahoma"/>
              </a:rPr>
              <a:t>Salidas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Analógicas</a:t>
            </a:r>
            <a:endParaRPr sz="750">
              <a:latin typeface="Tahoma"/>
              <a:cs typeface="Tahoma"/>
            </a:endParaRPr>
          </a:p>
          <a:p>
            <a:pPr marL="469900">
              <a:spcBef>
                <a:spcPts val="675"/>
              </a:spcBef>
            </a:pPr>
            <a:r>
              <a:rPr sz="600" spc="20" dirty="0">
                <a:latin typeface="Tahoma"/>
                <a:cs typeface="Tahoma"/>
              </a:rPr>
              <a:t>Entradas</a:t>
            </a:r>
            <a:r>
              <a:rPr sz="600" spc="-35" dirty="0">
                <a:latin typeface="Tahoma"/>
                <a:cs typeface="Tahoma"/>
              </a:rPr>
              <a:t> </a:t>
            </a:r>
            <a:r>
              <a:rPr sz="600" spc="20" dirty="0">
                <a:latin typeface="Tahoma"/>
                <a:cs typeface="Tahoma"/>
              </a:rPr>
              <a:t>analógicas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403976" y="5470526"/>
            <a:ext cx="116649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5" dirty="0">
                <a:latin typeface="Trebuchet MS"/>
                <a:cs typeface="Trebuchet MS"/>
              </a:rPr>
              <a:t>Funciones</a:t>
            </a:r>
            <a:r>
              <a:rPr sz="850" b="1" spc="-55" dirty="0">
                <a:latin typeface="Trebuchet MS"/>
                <a:cs typeface="Trebuchet MS"/>
              </a:rPr>
              <a:t> </a:t>
            </a:r>
            <a:r>
              <a:rPr sz="850" b="1" spc="40" dirty="0">
                <a:latin typeface="Trebuchet MS"/>
                <a:cs typeface="Trebuchet MS"/>
              </a:rPr>
              <a:t>avanzadas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99400" y="5508626"/>
            <a:ext cx="1808480" cy="65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2075" algn="r">
              <a:spcBef>
                <a:spcPts val="100"/>
              </a:spcBef>
            </a:pPr>
            <a:r>
              <a:rPr sz="550" spc="25" dirty="0">
                <a:latin typeface="Tahoma"/>
                <a:cs typeface="Tahoma"/>
              </a:rPr>
              <a:t>Control</a:t>
            </a:r>
            <a:r>
              <a:rPr sz="550" spc="-45" dirty="0">
                <a:latin typeface="Tahoma"/>
                <a:cs typeface="Tahoma"/>
              </a:rPr>
              <a:t> </a:t>
            </a:r>
            <a:r>
              <a:rPr sz="550" spc="25" dirty="0">
                <a:latin typeface="Tahoma"/>
                <a:cs typeface="Tahoma"/>
              </a:rPr>
              <a:t>de</a:t>
            </a:r>
            <a:r>
              <a:rPr sz="550" spc="-40" dirty="0">
                <a:latin typeface="Tahoma"/>
                <a:cs typeface="Tahoma"/>
              </a:rPr>
              <a:t> </a:t>
            </a:r>
            <a:r>
              <a:rPr sz="550" spc="25" dirty="0">
                <a:latin typeface="Tahoma"/>
                <a:cs typeface="Tahoma"/>
              </a:rPr>
              <a:t>punto</a:t>
            </a:r>
            <a:r>
              <a:rPr sz="550" spc="-40" dirty="0">
                <a:latin typeface="Tahoma"/>
                <a:cs typeface="Tahoma"/>
              </a:rPr>
              <a:t> </a:t>
            </a:r>
            <a:r>
              <a:rPr sz="550" spc="25" dirty="0">
                <a:latin typeface="Tahoma"/>
                <a:cs typeface="Tahoma"/>
              </a:rPr>
              <a:t>de</a:t>
            </a:r>
            <a:r>
              <a:rPr sz="550" spc="-40" dirty="0">
                <a:latin typeface="Tahoma"/>
                <a:cs typeface="Tahoma"/>
              </a:rPr>
              <a:t> </a:t>
            </a:r>
            <a:r>
              <a:rPr sz="550" spc="15" dirty="0">
                <a:latin typeface="Tahoma"/>
                <a:cs typeface="Tahoma"/>
              </a:rPr>
              <a:t>ajuste</a:t>
            </a:r>
            <a:endParaRPr sz="550">
              <a:latin typeface="Tahoma"/>
              <a:cs typeface="Tahoma"/>
            </a:endParaRPr>
          </a:p>
          <a:p>
            <a:pPr marL="12700" marR="5080" indent="228600">
              <a:lnSpc>
                <a:spcPct val="182700"/>
              </a:lnSpc>
              <a:spcBef>
                <a:spcPts val="20"/>
              </a:spcBef>
            </a:pPr>
            <a:r>
              <a:rPr sz="650" spc="20" dirty="0">
                <a:latin typeface="Tahoma"/>
                <a:cs typeface="Tahoma"/>
              </a:rPr>
              <a:t>Inversión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de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20" dirty="0">
                <a:latin typeface="Tahoma"/>
                <a:cs typeface="Tahoma"/>
              </a:rPr>
              <a:t>fase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-10" dirty="0">
                <a:latin typeface="Tahoma"/>
                <a:cs typeface="Tahoma"/>
              </a:rPr>
              <a:t>/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25" dirty="0">
                <a:latin typeface="Tahoma"/>
                <a:cs typeface="Tahoma"/>
              </a:rPr>
              <a:t>TOU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de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25" dirty="0">
                <a:latin typeface="Tahoma"/>
                <a:cs typeface="Tahoma"/>
              </a:rPr>
              <a:t>desequilibrio </a:t>
            </a:r>
            <a:r>
              <a:rPr sz="650" spc="-190" dirty="0">
                <a:latin typeface="Tahoma"/>
                <a:cs typeface="Tahoma"/>
              </a:rPr>
              <a:t> </a:t>
            </a:r>
            <a:r>
              <a:rPr sz="650" spc="5" dirty="0">
                <a:latin typeface="Tahoma"/>
                <a:cs typeface="Tahoma"/>
              </a:rPr>
              <a:t>y</a:t>
            </a:r>
            <a:r>
              <a:rPr sz="650" spc="-40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compensación</a:t>
            </a:r>
            <a:r>
              <a:rPr sz="650" spc="-40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de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pérdida</a:t>
            </a:r>
            <a:r>
              <a:rPr sz="650" spc="-40" dirty="0">
                <a:latin typeface="Tahoma"/>
                <a:cs typeface="Tahoma"/>
              </a:rPr>
              <a:t> </a:t>
            </a:r>
            <a:r>
              <a:rPr sz="650" spc="30" dirty="0">
                <a:latin typeface="Tahoma"/>
                <a:cs typeface="Tahoma"/>
              </a:rPr>
              <a:t>de</a:t>
            </a:r>
            <a:r>
              <a:rPr sz="650" spc="-35" dirty="0">
                <a:latin typeface="Tahoma"/>
                <a:cs typeface="Tahoma"/>
              </a:rPr>
              <a:t> </a:t>
            </a:r>
            <a:r>
              <a:rPr sz="650" spc="25" dirty="0">
                <a:latin typeface="Tahoma"/>
                <a:cs typeface="Tahoma"/>
              </a:rPr>
              <a:t>línea</a:t>
            </a:r>
            <a:endParaRPr sz="650">
              <a:latin typeface="Tahoma"/>
              <a:cs typeface="Tahoma"/>
            </a:endParaRPr>
          </a:p>
          <a:p>
            <a:pPr marR="72390" algn="r">
              <a:spcBef>
                <a:spcPts val="745"/>
              </a:spcBef>
            </a:pPr>
            <a:r>
              <a:rPr sz="550" spc="25" dirty="0">
                <a:latin typeface="Tahoma"/>
                <a:cs typeface="Tahoma"/>
              </a:rPr>
              <a:t>Matemáticas</a:t>
            </a:r>
            <a:r>
              <a:rPr sz="550" spc="-30" dirty="0">
                <a:latin typeface="Tahoma"/>
                <a:cs typeface="Tahoma"/>
              </a:rPr>
              <a:t> </a:t>
            </a:r>
            <a:r>
              <a:rPr sz="550" spc="5" dirty="0">
                <a:latin typeface="Tahoma"/>
                <a:cs typeface="Tahoma"/>
              </a:rPr>
              <a:t>y</a:t>
            </a:r>
            <a:r>
              <a:rPr sz="550" spc="-30" dirty="0">
                <a:latin typeface="Tahoma"/>
                <a:cs typeface="Tahoma"/>
              </a:rPr>
              <a:t> </a:t>
            </a:r>
            <a:r>
              <a:rPr sz="550" spc="20" dirty="0">
                <a:latin typeface="Tahoma"/>
                <a:cs typeface="Tahoma"/>
              </a:rPr>
              <a:t>Lógica</a:t>
            </a:r>
            <a:endParaRPr sz="55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537576" y="6238875"/>
            <a:ext cx="1128395" cy="468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845" algn="r">
              <a:spcBef>
                <a:spcPts val="100"/>
              </a:spcBef>
            </a:pPr>
            <a:r>
              <a:rPr sz="500" spc="15" dirty="0">
                <a:latin typeface="Tahoma"/>
                <a:cs typeface="Tahoma"/>
              </a:rPr>
              <a:t>Sincronización</a:t>
            </a:r>
            <a:r>
              <a:rPr sz="500" spc="-40" dirty="0">
                <a:latin typeface="Tahoma"/>
                <a:cs typeface="Tahoma"/>
              </a:rPr>
              <a:t> </a:t>
            </a:r>
            <a:r>
              <a:rPr sz="500" spc="25" dirty="0">
                <a:latin typeface="Tahoma"/>
                <a:cs typeface="Tahoma"/>
              </a:rPr>
              <a:t>de</a:t>
            </a:r>
            <a:r>
              <a:rPr sz="500" spc="-40" dirty="0">
                <a:latin typeface="Tahoma"/>
                <a:cs typeface="Tahoma"/>
              </a:rPr>
              <a:t> </a:t>
            </a:r>
            <a:r>
              <a:rPr sz="500" spc="25" dirty="0">
                <a:latin typeface="Tahoma"/>
                <a:cs typeface="Tahoma"/>
              </a:rPr>
              <a:t>tiempo</a:t>
            </a:r>
            <a:r>
              <a:rPr sz="500" spc="-40" dirty="0">
                <a:latin typeface="Tahoma"/>
                <a:cs typeface="Tahoma"/>
              </a:rPr>
              <a:t> </a:t>
            </a:r>
            <a:r>
              <a:rPr sz="500" spc="15" dirty="0">
                <a:latin typeface="Tahoma"/>
                <a:cs typeface="Tahoma"/>
              </a:rPr>
              <a:t>GPS</a:t>
            </a:r>
            <a:endParaRPr sz="500"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700">
              <a:latin typeface="Tahoma"/>
              <a:cs typeface="Tahoma"/>
            </a:endParaRPr>
          </a:p>
          <a:p>
            <a:pPr marR="5080" algn="r"/>
            <a:r>
              <a:rPr sz="450" spc="15" dirty="0">
                <a:latin typeface="Tahoma"/>
                <a:cs typeface="Tahoma"/>
              </a:rPr>
              <a:t>Detección</a:t>
            </a:r>
            <a:r>
              <a:rPr sz="450" spc="-25" dirty="0">
                <a:latin typeface="Tahoma"/>
                <a:cs typeface="Tahoma"/>
              </a:rPr>
              <a:t> </a:t>
            </a:r>
            <a:r>
              <a:rPr sz="450" spc="20" dirty="0">
                <a:latin typeface="Tahoma"/>
                <a:cs typeface="Tahoma"/>
              </a:rPr>
              <a:t>de</a:t>
            </a:r>
            <a:r>
              <a:rPr sz="450" spc="-25" dirty="0">
                <a:latin typeface="Tahoma"/>
                <a:cs typeface="Tahoma"/>
              </a:rPr>
              <a:t> </a:t>
            </a:r>
            <a:r>
              <a:rPr sz="450" spc="20" dirty="0">
                <a:latin typeface="Tahoma"/>
                <a:cs typeface="Tahoma"/>
              </a:rPr>
              <a:t>hundimiento/hinchamiento</a:t>
            </a:r>
            <a:endParaRPr sz="450"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500">
              <a:latin typeface="Tahoma"/>
              <a:cs typeface="Tahoma"/>
            </a:endParaRPr>
          </a:p>
          <a:p>
            <a:pPr marL="41275"/>
            <a:r>
              <a:rPr sz="700" spc="25" dirty="0">
                <a:latin typeface="Tahoma"/>
                <a:cs typeface="Tahoma"/>
              </a:rPr>
              <a:t>Detección</a:t>
            </a:r>
            <a:r>
              <a:rPr sz="700" spc="-50" dirty="0">
                <a:latin typeface="Tahoma"/>
                <a:cs typeface="Tahoma"/>
              </a:rPr>
              <a:t> </a:t>
            </a:r>
            <a:r>
              <a:rPr sz="700" spc="35" dirty="0">
                <a:latin typeface="Tahoma"/>
                <a:cs typeface="Tahoma"/>
              </a:rPr>
              <a:t>de</a:t>
            </a:r>
            <a:r>
              <a:rPr sz="700" spc="-50" dirty="0">
                <a:latin typeface="Tahoma"/>
                <a:cs typeface="Tahoma"/>
              </a:rPr>
              <a:t> </a:t>
            </a:r>
            <a:r>
              <a:rPr sz="700" spc="25" dirty="0">
                <a:latin typeface="Tahoma"/>
                <a:cs typeface="Tahoma"/>
              </a:rPr>
              <a:t>transitorios</a:t>
            </a:r>
            <a:endParaRPr sz="7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403976" y="6781800"/>
            <a:ext cx="1010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40" dirty="0">
                <a:latin typeface="Trebuchet MS"/>
                <a:cs typeface="Trebuchet MS"/>
              </a:rPr>
              <a:t>Comunicaciones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794751" y="6736891"/>
            <a:ext cx="890269" cy="147955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R="10160" algn="r">
              <a:spcBef>
                <a:spcPts val="450"/>
              </a:spcBef>
            </a:pPr>
            <a:r>
              <a:rPr sz="950" spc="25" dirty="0">
                <a:latin typeface="Tahoma"/>
                <a:cs typeface="Tahoma"/>
              </a:rPr>
              <a:t>SEABús</a:t>
            </a:r>
            <a:endParaRPr sz="950">
              <a:latin typeface="Tahoma"/>
              <a:cs typeface="Tahoma"/>
            </a:endParaRPr>
          </a:p>
          <a:p>
            <a:pPr marR="20320" algn="r">
              <a:spcBef>
                <a:spcPts val="335"/>
              </a:spcBef>
            </a:pPr>
            <a:r>
              <a:rPr sz="900" spc="60" dirty="0">
                <a:latin typeface="Tahoma"/>
                <a:cs typeface="Tahoma"/>
              </a:rPr>
              <a:t>Modbus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RTU</a:t>
            </a:r>
            <a:endParaRPr sz="900">
              <a:latin typeface="Tahoma"/>
              <a:cs typeface="Tahoma"/>
            </a:endParaRPr>
          </a:p>
          <a:p>
            <a:pPr marR="14604" algn="r">
              <a:spcBef>
                <a:spcPts val="295"/>
              </a:spcBef>
            </a:pPr>
            <a:r>
              <a:rPr sz="950" spc="60" dirty="0">
                <a:latin typeface="Tahoma"/>
                <a:cs typeface="Tahoma"/>
              </a:rPr>
              <a:t>DNP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" dirty="0">
                <a:latin typeface="Tahoma"/>
                <a:cs typeface="Tahoma"/>
              </a:rPr>
              <a:t>3.0</a:t>
            </a:r>
            <a:endParaRPr sz="950">
              <a:latin typeface="Tahoma"/>
              <a:cs typeface="Tahoma"/>
            </a:endParaRPr>
          </a:p>
          <a:p>
            <a:pPr marL="231775">
              <a:spcBef>
                <a:spcPts val="335"/>
              </a:spcBef>
            </a:pPr>
            <a:r>
              <a:rPr sz="900" spc="40" dirty="0">
                <a:latin typeface="Tahoma"/>
                <a:cs typeface="Tahoma"/>
              </a:rPr>
              <a:t>Profibus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DP</a:t>
            </a:r>
            <a:endParaRPr sz="900">
              <a:latin typeface="Tahoma"/>
              <a:cs typeface="Tahoma"/>
            </a:endParaRPr>
          </a:p>
          <a:p>
            <a:pPr marR="64769" algn="r">
              <a:spcBef>
                <a:spcPts val="295"/>
              </a:spcBef>
            </a:pPr>
            <a:r>
              <a:rPr sz="950" spc="10" dirty="0">
                <a:latin typeface="Tahoma"/>
                <a:cs typeface="Tahoma"/>
              </a:rPr>
              <a:t>RS232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10" dirty="0">
                <a:latin typeface="Tahoma"/>
                <a:cs typeface="Tahoma"/>
              </a:rPr>
              <a:t>/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RS485</a:t>
            </a:r>
            <a:endParaRPr sz="950">
              <a:latin typeface="Tahoma"/>
              <a:cs typeface="Tahoma"/>
            </a:endParaRPr>
          </a:p>
          <a:p>
            <a:pPr marL="269875" marR="5080" indent="142875" algn="r">
              <a:lnSpc>
                <a:spcPts val="1430"/>
              </a:lnSpc>
              <a:spcBef>
                <a:spcPts val="65"/>
              </a:spcBef>
            </a:pPr>
            <a:r>
              <a:rPr sz="900" spc="35" dirty="0">
                <a:latin typeface="Tahoma"/>
                <a:cs typeface="Tahoma"/>
              </a:rPr>
              <a:t>ethernet  </a:t>
            </a:r>
            <a:r>
              <a:rPr sz="850" spc="65" dirty="0">
                <a:latin typeface="Tahoma"/>
                <a:cs typeface="Tahoma"/>
              </a:rPr>
              <a:t>Módem </a:t>
            </a:r>
            <a:r>
              <a:rPr sz="850" spc="7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Fibra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óptica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35312" y="1001648"/>
            <a:ext cx="2911053" cy="31623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9230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450"/>
              </a:spcBef>
            </a:pP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4300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450"/>
              </a:spcBef>
            </a:pP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9240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450"/>
              </a:spcBef>
            </a:pP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9300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450"/>
              </a:spcBef>
            </a:pP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9330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450"/>
              </a:spcBef>
            </a:pP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4700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450"/>
              </a:spcBef>
            </a:pP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4720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450"/>
              </a:spcBef>
            </a:pP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9500</a:t>
            </a:r>
            <a:endParaRPr sz="1000">
              <a:latin typeface="Trebuchet MS"/>
              <a:cs typeface="Trebuchet MS"/>
            </a:endParaRPr>
          </a:p>
        </p:txBody>
      </p:sp>
      <p:graphicFrame>
        <p:nvGraphicFramePr>
          <p:cNvPr id="60" name="object 60"/>
          <p:cNvGraphicFramePr>
            <a:graphicFrameLocks noGrp="1"/>
          </p:cNvGraphicFramePr>
          <p:nvPr/>
        </p:nvGraphicFramePr>
        <p:xfrm>
          <a:off x="10579100" y="5467350"/>
          <a:ext cx="81915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145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73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1" name="object 61"/>
          <p:cNvGraphicFramePr>
            <a:graphicFrameLocks noGrp="1"/>
          </p:cNvGraphicFramePr>
          <p:nvPr/>
        </p:nvGraphicFramePr>
        <p:xfrm>
          <a:off x="9740900" y="6791325"/>
          <a:ext cx="1657350" cy="1428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145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 rowSpan="3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21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21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5800" y="50482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0" dirty="0">
                <a:latin typeface="Trebuchet MS"/>
                <a:cs typeface="Trebuchet MS"/>
              </a:rPr>
              <a:t>Reseña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-20" dirty="0">
                <a:latin typeface="Trebuchet MS"/>
                <a:cs typeface="Trebuchet MS"/>
              </a:rPr>
              <a:t>5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9251" y="533401"/>
            <a:ext cx="4352925" cy="3098797"/>
          </a:xfrm>
          <a:prstGeom prst="rect">
            <a:avLst/>
          </a:prstGeom>
          <a:solidFill>
            <a:srgbClr val="CCCCCC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000">
              <a:latin typeface="Times New Roman"/>
              <a:cs typeface="Times New Roman"/>
            </a:endParaRPr>
          </a:p>
          <a:p>
            <a:pPr marL="220979" marR="168910" indent="-220979">
              <a:lnSpc>
                <a:spcPct val="131900"/>
              </a:lnSpc>
              <a:buAutoNum type="arabicPeriod"/>
              <a:tabLst>
                <a:tab pos="220979" algn="l"/>
                <a:tab pos="4036060" algn="l"/>
              </a:tabLst>
            </a:pP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medidores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energía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deben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estar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ubicados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puntos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30" dirty="0">
                <a:latin typeface="Tahoma"/>
                <a:cs typeface="Tahoma"/>
              </a:rPr>
              <a:t>en  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sistema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distribución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eléctrica.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40"/>
              </a:spcBef>
              <a:buAutoNum type="arabicPeriod"/>
            </a:pPr>
            <a:endParaRPr sz="1100">
              <a:latin typeface="Tahoma"/>
              <a:cs typeface="Tahoma"/>
            </a:endParaRPr>
          </a:p>
          <a:p>
            <a:pPr marL="234950" marR="307975" indent="-234950">
              <a:lnSpc>
                <a:spcPct val="125000"/>
              </a:lnSpc>
              <a:buAutoNum type="arabicPeriod"/>
              <a:tabLst>
                <a:tab pos="234950" algn="l"/>
                <a:tab pos="1851025" algn="l"/>
                <a:tab pos="2724785" algn="l"/>
              </a:tabLst>
            </a:pPr>
            <a:r>
              <a:rPr sz="1000" spc="40" dirty="0">
                <a:latin typeface="Tahoma"/>
                <a:cs typeface="Tahoma"/>
              </a:rPr>
              <a:t>Los</a:t>
            </a:r>
            <a:r>
              <a:rPr sz="1000" spc="-3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medidores</a:t>
            </a:r>
            <a:r>
              <a:rPr sz="1000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10" dirty="0">
                <a:latin typeface="Tahoma"/>
                <a:cs typeface="Tahoma"/>
              </a:rPr>
              <a:t>y</a:t>
            </a:r>
            <a:r>
              <a:rPr sz="100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5" dirty="0">
                <a:latin typeface="Tahoma"/>
                <a:cs typeface="Tahoma"/>
              </a:rPr>
              <a:t>incluyen</a:t>
            </a:r>
            <a:r>
              <a:rPr sz="1000" spc="-75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8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puerto</a:t>
            </a:r>
            <a:r>
              <a:rPr sz="1000" spc="-7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datos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óptico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frontal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para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el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acceso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PC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portátil.</a:t>
            </a:r>
            <a:endParaRPr sz="1000">
              <a:latin typeface="Tahoma"/>
              <a:cs typeface="Tahoma"/>
            </a:endParaRPr>
          </a:p>
          <a:p>
            <a:pPr>
              <a:spcBef>
                <a:spcPts val="25"/>
              </a:spcBef>
              <a:buAutoNum type="arabicPeriod"/>
            </a:pPr>
            <a:endParaRPr sz="1150">
              <a:latin typeface="Tahoma"/>
              <a:cs typeface="Tahoma"/>
            </a:endParaRPr>
          </a:p>
          <a:p>
            <a:pPr marL="227965" marR="1033780" indent="-227965">
              <a:lnSpc>
                <a:spcPct val="125000"/>
              </a:lnSpc>
              <a:spcBef>
                <a:spcPts val="5"/>
              </a:spcBef>
              <a:buAutoNum type="arabicPeriod"/>
              <a:tabLst>
                <a:tab pos="227965" algn="l"/>
                <a:tab pos="2816860" algn="l"/>
              </a:tabLst>
            </a:pP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medidor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4720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proporciona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análisis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armónicos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incorporado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hasta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</a:t>
            </a:r>
            <a:r>
              <a:rPr sz="950" spc="-3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armónico</a:t>
            </a:r>
            <a:r>
              <a:rPr sz="95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35" dirty="0">
                <a:latin typeface="Tahoma"/>
                <a:cs typeface="Tahoma"/>
              </a:rPr>
              <a:t>.</a:t>
            </a:r>
            <a:endParaRPr sz="950">
              <a:latin typeface="Tahoma"/>
              <a:cs typeface="Tahoma"/>
            </a:endParaRPr>
          </a:p>
          <a:p>
            <a:pPr>
              <a:spcBef>
                <a:spcPts val="30"/>
              </a:spcBef>
              <a:buAutoNum type="arabicPeriod"/>
            </a:pPr>
            <a:endParaRPr sz="1250">
              <a:latin typeface="Tahoma"/>
              <a:cs typeface="Tahoma"/>
            </a:endParaRPr>
          </a:p>
          <a:p>
            <a:pPr marL="227965" marR="848360" indent="-227965">
              <a:lnSpc>
                <a:spcPct val="121500"/>
              </a:lnSpc>
              <a:buAutoNum type="arabicPeriod"/>
              <a:tabLst>
                <a:tab pos="227965" algn="l"/>
                <a:tab pos="2505710" algn="l"/>
              </a:tabLst>
            </a:pPr>
            <a:r>
              <a:rPr sz="950" spc="50" dirty="0">
                <a:latin typeface="Tahoma"/>
                <a:cs typeface="Tahoma"/>
              </a:rPr>
              <a:t>Una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característica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única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medidor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9500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capacidad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opcional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conectarse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55" dirty="0">
                <a:latin typeface="Tahoma"/>
                <a:cs typeface="Tahoma"/>
              </a:rPr>
              <a:t>por </a:t>
            </a:r>
            <a:r>
              <a:rPr sz="950" spc="45" dirty="0">
                <a:latin typeface="Tahoma"/>
                <a:cs typeface="Tahoma"/>
              </a:rPr>
              <a:t>tiempo 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sincronización </a:t>
            </a:r>
            <a:r>
              <a:rPr sz="1000" spc="45" dirty="0">
                <a:latin typeface="Tahoma"/>
                <a:cs typeface="Tahoma"/>
              </a:rPr>
              <a:t>con otros </a:t>
            </a:r>
            <a:r>
              <a:rPr sz="1000" spc="25" dirty="0">
                <a:latin typeface="Tahoma"/>
                <a:cs typeface="Tahoma"/>
              </a:rPr>
              <a:t>9500 </a:t>
            </a:r>
            <a:r>
              <a:rPr sz="1000" spc="45" dirty="0">
                <a:latin typeface="Tahoma"/>
                <a:cs typeface="Tahoma"/>
              </a:rPr>
              <a:t>contadores en </a:t>
            </a:r>
            <a:r>
              <a:rPr sz="1000" spc="30" dirty="0">
                <a:latin typeface="Tahoma"/>
                <a:cs typeface="Tahoma"/>
              </a:rPr>
              <a:t>el </a:t>
            </a:r>
            <a:r>
              <a:rPr sz="1000" spc="3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sistema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distribución.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  <a:buAutoNum type="arabicPeriod"/>
            </a:pPr>
            <a:endParaRPr sz="1250">
              <a:latin typeface="Tahoma"/>
              <a:cs typeface="Tahoma"/>
            </a:endParaRPr>
          </a:p>
          <a:p>
            <a:pPr marL="95250" marR="591185">
              <a:lnSpc>
                <a:spcPct val="113100"/>
              </a:lnSpc>
              <a:buAutoNum type="arabicPeriod"/>
              <a:tabLst>
                <a:tab pos="241935" algn="l"/>
                <a:tab pos="1694180" algn="l"/>
              </a:tabLst>
            </a:pPr>
            <a:r>
              <a:rPr sz="1050" spc="10" dirty="0">
                <a:latin typeface="Tahoma"/>
                <a:cs typeface="Tahoma"/>
              </a:rPr>
              <a:t>El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60" dirty="0">
                <a:latin typeface="Tahoma"/>
                <a:cs typeface="Tahoma"/>
              </a:rPr>
              <a:t>medidor</a:t>
            </a:r>
            <a:r>
              <a:rPr sz="1050" u="sng" spc="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40" dirty="0">
                <a:latin typeface="Tahoma"/>
                <a:cs typeface="Tahoma"/>
              </a:rPr>
              <a:t>tiene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una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pantalla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gráfica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alta </a:t>
            </a:r>
            <a:r>
              <a:rPr sz="1050" spc="-31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resolución.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99925" y="9553575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latin typeface="Tahoma"/>
                <a:cs typeface="Tahoma"/>
              </a:rPr>
              <a:t>sesenta</a:t>
            </a:r>
            <a:r>
              <a:rPr sz="500" spc="-30" dirty="0">
                <a:latin typeface="Tahoma"/>
                <a:cs typeface="Tahoma"/>
              </a:rPr>
              <a:t> </a:t>
            </a:r>
            <a:r>
              <a:rPr sz="500" spc="5" dirty="0">
                <a:latin typeface="Tahoma"/>
                <a:cs typeface="Tahoma"/>
              </a:rPr>
              <a:t>y</a:t>
            </a:r>
            <a:r>
              <a:rPr sz="500" spc="-30" dirty="0">
                <a:latin typeface="Tahoma"/>
                <a:cs typeface="Tahoma"/>
              </a:rPr>
              <a:t> </a:t>
            </a:r>
            <a:r>
              <a:rPr sz="500" spc="15" dirty="0">
                <a:latin typeface="Tahoma"/>
                <a:cs typeface="Tahoma"/>
              </a:rPr>
              <a:t>cinco</a:t>
            </a:r>
            <a:endParaRPr sz="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3733800"/>
            <a:ext cx="2514600" cy="304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5" y="568325"/>
            <a:ext cx="30416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Relés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de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protección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y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unidades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de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disparo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5" y="1921828"/>
            <a:ext cx="4215130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900"/>
              </a:lnSpc>
              <a:spcBef>
                <a:spcPts val="100"/>
              </a:spcBef>
            </a:pPr>
            <a:r>
              <a:rPr sz="850" spc="10" dirty="0">
                <a:latin typeface="Tahoma"/>
                <a:cs typeface="Tahoma"/>
              </a:rPr>
              <a:t>El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término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aparamenta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utiliza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para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describir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los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dispositivos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coordinados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que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se </a:t>
            </a:r>
            <a:r>
              <a:rPr sz="850" spc="-254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utilizan </a:t>
            </a:r>
            <a:r>
              <a:rPr sz="850" spc="35" dirty="0">
                <a:latin typeface="Tahoma"/>
                <a:cs typeface="Tahoma"/>
              </a:rPr>
              <a:t>para </a:t>
            </a:r>
            <a:r>
              <a:rPr sz="850" spc="25" dirty="0">
                <a:latin typeface="Tahoma"/>
                <a:cs typeface="Tahoma"/>
              </a:rPr>
              <a:t>el </a:t>
            </a:r>
            <a:r>
              <a:rPr sz="850" spc="35" dirty="0">
                <a:latin typeface="Tahoma"/>
                <a:cs typeface="Tahoma"/>
              </a:rPr>
              <a:t>control </a:t>
            </a:r>
            <a:r>
              <a:rPr sz="850" spc="10" dirty="0">
                <a:latin typeface="Tahoma"/>
                <a:cs typeface="Tahoma"/>
              </a:rPr>
              <a:t>y </a:t>
            </a: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35" dirty="0">
                <a:latin typeface="Tahoma"/>
                <a:cs typeface="Tahoma"/>
              </a:rPr>
              <a:t>protección </a:t>
            </a:r>
            <a:r>
              <a:rPr sz="850" spc="40" dirty="0">
                <a:latin typeface="Tahoma"/>
                <a:cs typeface="Tahoma"/>
              </a:rPr>
              <a:t>de equipos </a:t>
            </a:r>
            <a:r>
              <a:rPr sz="850" spc="50" dirty="0">
                <a:latin typeface="Tahoma"/>
                <a:cs typeface="Tahoma"/>
              </a:rPr>
              <a:t>como </a:t>
            </a:r>
            <a:r>
              <a:rPr sz="850" spc="35" dirty="0">
                <a:latin typeface="Tahoma"/>
                <a:cs typeface="Tahoma"/>
              </a:rPr>
              <a:t>generadores, </a:t>
            </a:r>
            <a:r>
              <a:rPr sz="850" spc="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transformadores,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bancos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condensadores,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motores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líneas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distribución.</a:t>
            </a:r>
            <a:endParaRPr sz="850">
              <a:latin typeface="Tahoma"/>
              <a:cs typeface="Tahoma"/>
            </a:endParaRPr>
          </a:p>
          <a:p>
            <a:pPr marL="12700" marR="95885" algn="just">
              <a:lnSpc>
                <a:spcPct val="140900"/>
              </a:lnSpc>
            </a:pPr>
            <a:r>
              <a:rPr sz="850" spc="5" dirty="0">
                <a:latin typeface="Tahoma"/>
                <a:cs typeface="Tahoma"/>
              </a:rPr>
              <a:t>SIPROTEC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-20" dirty="0">
                <a:latin typeface="Tahoma"/>
                <a:cs typeface="Tahoma"/>
              </a:rPr>
              <a:t>7SJ61,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62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63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son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relés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protección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basados</a:t>
            </a:r>
            <a:r>
              <a:rPr sz="850" spc="11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microprocesadores </a:t>
            </a:r>
            <a:r>
              <a:rPr sz="850" spc="-254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diseñados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para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proporcionar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funciones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relé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protección,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medición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control </a:t>
            </a:r>
            <a:r>
              <a:rPr sz="850" spc="-254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asociados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instalaciones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interruptores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automáticos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aparamenta.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66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4581526"/>
            <a:ext cx="3057525" cy="21240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5800" y="498475"/>
            <a:ext cx="7264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45" dirty="0">
                <a:latin typeface="Trebuchet MS"/>
                <a:cs typeface="Trebuchet MS"/>
              </a:rPr>
              <a:t>SIPROTEC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0" y="486319"/>
            <a:ext cx="4314190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99"/>
              </a:lnSpc>
              <a:spcBef>
                <a:spcPts val="100"/>
              </a:spcBef>
            </a:pPr>
            <a:r>
              <a:rPr sz="950" spc="10" dirty="0">
                <a:latin typeface="Tahoma"/>
                <a:cs typeface="Tahoma"/>
              </a:rPr>
              <a:t>SIPROTEC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nombre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comercial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utilizado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por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Siemens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identificar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grupo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relés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protección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multifunción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Siemens,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como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-20" dirty="0">
                <a:latin typeface="Tahoma"/>
                <a:cs typeface="Tahoma"/>
              </a:rPr>
              <a:t>7SJ61,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-15" dirty="0">
                <a:latin typeface="Tahoma"/>
                <a:cs typeface="Tahoma"/>
              </a:rPr>
              <a:t>7SJ62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15" dirty="0">
                <a:latin typeface="Tahoma"/>
                <a:cs typeface="Tahoma"/>
              </a:rPr>
              <a:t> </a:t>
            </a:r>
            <a:r>
              <a:rPr sz="950" spc="-20" dirty="0">
                <a:latin typeface="Tahoma"/>
                <a:cs typeface="Tahoma"/>
              </a:rPr>
              <a:t>7SJ63. </a:t>
            </a:r>
            <a:r>
              <a:rPr sz="950" spc="35" dirty="0">
                <a:latin typeface="Tahoma"/>
                <a:cs typeface="Tahoma"/>
              </a:rPr>
              <a:t>Los relés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40" dirty="0">
                <a:latin typeface="Tahoma"/>
                <a:cs typeface="Tahoma"/>
              </a:rPr>
              <a:t>protección multifunción </a:t>
            </a:r>
            <a:r>
              <a:rPr sz="950" spc="45" dirty="0">
                <a:latin typeface="Tahoma"/>
                <a:cs typeface="Tahoma"/>
              </a:rPr>
              <a:t>brindan </a:t>
            </a:r>
            <a:r>
              <a:rPr sz="950" spc="30" dirty="0">
                <a:latin typeface="Tahoma"/>
                <a:cs typeface="Tahoma"/>
              </a:rPr>
              <a:t>la </a:t>
            </a:r>
            <a:r>
              <a:rPr sz="950" spc="40" dirty="0">
                <a:latin typeface="Tahoma"/>
                <a:cs typeface="Tahoma"/>
              </a:rPr>
              <a:t>protección </a:t>
            </a:r>
            <a:r>
              <a:rPr sz="950" spc="30" dirty="0">
                <a:latin typeface="Tahoma"/>
                <a:cs typeface="Tahoma"/>
              </a:rPr>
              <a:t>básica </a:t>
            </a:r>
            <a:r>
              <a:rPr sz="950" spc="3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requerida en </a:t>
            </a:r>
            <a:r>
              <a:rPr sz="950" spc="35" dirty="0">
                <a:latin typeface="Tahoma"/>
                <a:cs typeface="Tahoma"/>
              </a:rPr>
              <a:t>los sistemas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0" dirty="0">
                <a:latin typeface="Tahoma"/>
                <a:cs typeface="Tahoma"/>
              </a:rPr>
              <a:t>potencia, </a:t>
            </a:r>
            <a:r>
              <a:rPr sz="950" spc="55" dirty="0">
                <a:latin typeface="Tahoma"/>
                <a:cs typeface="Tahoma"/>
              </a:rPr>
              <a:t>como </a:t>
            </a:r>
            <a:r>
              <a:rPr sz="950" spc="40" dirty="0">
                <a:latin typeface="Tahoma"/>
                <a:cs typeface="Tahoma"/>
              </a:rPr>
              <a:t>protección contra </a:t>
            </a:r>
            <a:r>
              <a:rPr sz="950" spc="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sobrecorriente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0" dirty="0">
                <a:latin typeface="Tahoma"/>
                <a:cs typeface="Tahoma"/>
              </a:rPr>
              <a:t>fase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35" dirty="0">
                <a:latin typeface="Tahoma"/>
                <a:cs typeface="Tahoma"/>
              </a:rPr>
              <a:t>tierra </a:t>
            </a:r>
            <a:r>
              <a:rPr sz="950" spc="45" dirty="0">
                <a:latin typeface="Tahoma"/>
                <a:cs typeface="Tahoma"/>
              </a:rPr>
              <a:t>en </a:t>
            </a:r>
            <a:r>
              <a:rPr sz="950" spc="30" dirty="0">
                <a:latin typeface="Tahoma"/>
                <a:cs typeface="Tahoma"/>
              </a:rPr>
              <a:t>circuitos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5" dirty="0">
                <a:latin typeface="Tahoma"/>
                <a:cs typeface="Tahoma"/>
              </a:rPr>
              <a:t>alimentación, </a:t>
            </a:r>
            <a:r>
              <a:rPr sz="950" spc="50" dirty="0">
                <a:latin typeface="Tahoma"/>
                <a:cs typeface="Tahoma"/>
              </a:rPr>
              <a:t>motores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1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transformadores. </a:t>
            </a:r>
            <a:r>
              <a:rPr sz="950" spc="25" dirty="0">
                <a:latin typeface="Tahoma"/>
                <a:cs typeface="Tahoma"/>
              </a:rPr>
              <a:t>Sin </a:t>
            </a:r>
            <a:r>
              <a:rPr sz="950" spc="40" dirty="0">
                <a:latin typeface="Tahoma"/>
                <a:cs typeface="Tahoma"/>
              </a:rPr>
              <a:t>embargo, </a:t>
            </a:r>
            <a:r>
              <a:rPr sz="950" spc="50" dirty="0">
                <a:latin typeface="Tahoma"/>
                <a:cs typeface="Tahoma"/>
              </a:rPr>
              <a:t>dado que </a:t>
            </a:r>
            <a:r>
              <a:rPr sz="950" spc="35" dirty="0">
                <a:latin typeface="Tahoma"/>
                <a:cs typeface="Tahoma"/>
              </a:rPr>
              <a:t>están </a:t>
            </a:r>
            <a:r>
              <a:rPr sz="950" spc="40" dirty="0">
                <a:latin typeface="Tahoma"/>
                <a:cs typeface="Tahoma"/>
              </a:rPr>
              <a:t>basados</a:t>
            </a:r>
            <a:r>
              <a:rPr sz="950" spc="45" dirty="0">
                <a:latin typeface="Tahoma"/>
                <a:cs typeface="Tahoma"/>
              </a:rPr>
              <a:t> en 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microprocesadores, </a:t>
            </a:r>
            <a:r>
              <a:rPr sz="950" spc="45" dirty="0">
                <a:latin typeface="Tahoma"/>
                <a:cs typeface="Tahoma"/>
              </a:rPr>
              <a:t>también </a:t>
            </a:r>
            <a:r>
              <a:rPr sz="950" spc="50" dirty="0">
                <a:latin typeface="Tahoma"/>
                <a:cs typeface="Tahoma"/>
              </a:rPr>
              <a:t>pueden </a:t>
            </a:r>
            <a:r>
              <a:rPr sz="950" spc="45" dirty="0">
                <a:latin typeface="Tahoma"/>
                <a:cs typeface="Tahoma"/>
              </a:rPr>
              <a:t>comunicar </a:t>
            </a:r>
            <a:r>
              <a:rPr sz="950" spc="40" dirty="0">
                <a:latin typeface="Tahoma"/>
                <a:cs typeface="Tahoma"/>
              </a:rPr>
              <a:t>lo </a:t>
            </a:r>
            <a:r>
              <a:rPr sz="950" spc="50" dirty="0">
                <a:latin typeface="Tahoma"/>
                <a:cs typeface="Tahoma"/>
              </a:rPr>
              <a:t>que </a:t>
            </a:r>
            <a:r>
              <a:rPr sz="950" spc="35" dirty="0">
                <a:latin typeface="Tahoma"/>
                <a:cs typeface="Tahoma"/>
              </a:rPr>
              <a:t>sucede </a:t>
            </a:r>
            <a:r>
              <a:rPr sz="950" spc="40" dirty="0">
                <a:latin typeface="Tahoma"/>
                <a:cs typeface="Tahoma"/>
              </a:rPr>
              <a:t>con </a:t>
            </a:r>
            <a:r>
              <a:rPr sz="950" spc="30" dirty="0">
                <a:latin typeface="Tahoma"/>
                <a:cs typeface="Tahoma"/>
              </a:rPr>
              <a:t>el </a:t>
            </a:r>
            <a:r>
              <a:rPr sz="950" spc="3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equipo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que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están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protegiendo.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0" y="2122328"/>
            <a:ext cx="4319270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700"/>
              </a:lnSpc>
              <a:spcBef>
                <a:spcPts val="100"/>
              </a:spcBef>
            </a:pPr>
            <a:r>
              <a:rPr sz="900" spc="35" dirty="0">
                <a:latin typeface="Tahoma"/>
                <a:cs typeface="Tahoma"/>
              </a:rPr>
              <a:t>Los ejemplos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información </a:t>
            </a:r>
            <a:r>
              <a:rPr sz="900" spc="45" dirty="0">
                <a:latin typeface="Tahoma"/>
                <a:cs typeface="Tahoma"/>
              </a:rPr>
              <a:t>que pueden </a:t>
            </a:r>
            <a:r>
              <a:rPr sz="900" spc="40" dirty="0">
                <a:latin typeface="Tahoma"/>
                <a:cs typeface="Tahoma"/>
              </a:rPr>
              <a:t>comunicar </a:t>
            </a:r>
            <a:r>
              <a:rPr sz="900" spc="25" dirty="0">
                <a:latin typeface="Tahoma"/>
                <a:cs typeface="Tahoma"/>
              </a:rPr>
              <a:t>al </a:t>
            </a:r>
            <a:r>
              <a:rPr sz="900" spc="35" dirty="0">
                <a:latin typeface="Tahoma"/>
                <a:cs typeface="Tahoma"/>
              </a:rPr>
              <a:t>sistema </a:t>
            </a:r>
            <a:r>
              <a:rPr sz="900" spc="45" dirty="0">
                <a:latin typeface="Tahoma"/>
                <a:cs typeface="Tahoma"/>
              </a:rPr>
              <a:t>de monitoreo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energía </a:t>
            </a:r>
            <a:r>
              <a:rPr sz="900" spc="10" dirty="0">
                <a:latin typeface="Tahoma"/>
                <a:cs typeface="Tahoma"/>
              </a:rPr>
              <a:t>ACCESS </a:t>
            </a:r>
            <a:r>
              <a:rPr sz="900" spc="20" dirty="0">
                <a:latin typeface="Tahoma"/>
                <a:cs typeface="Tahoma"/>
              </a:rPr>
              <a:t>incluyen: </a:t>
            </a:r>
            <a:r>
              <a:rPr sz="900" spc="35" dirty="0">
                <a:latin typeface="Tahoma"/>
                <a:cs typeface="Tahoma"/>
              </a:rPr>
              <a:t>estado del </a:t>
            </a:r>
            <a:r>
              <a:rPr sz="900" spc="40" dirty="0">
                <a:latin typeface="Tahoma"/>
                <a:cs typeface="Tahoma"/>
              </a:rPr>
              <a:t>elemento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protección, </a:t>
            </a:r>
            <a:r>
              <a:rPr sz="900" spc="35" dirty="0">
                <a:latin typeface="Tahoma"/>
                <a:cs typeface="Tahoma"/>
              </a:rPr>
              <a:t>diagnósticos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disparo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medición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integrada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energía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su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entrada.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características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relé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5" dirty="0">
                <a:latin typeface="Tahoma"/>
                <a:cs typeface="Tahoma"/>
              </a:rPr>
              <a:t>SIPROTEC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están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integradas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animación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sola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línea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5" dirty="0">
                <a:latin typeface="Tahoma"/>
                <a:cs typeface="Tahoma"/>
              </a:rPr>
              <a:t>ACCESS,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soporte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forma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onda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manejo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alarmas.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50">
              <a:latin typeface="Tahoma"/>
              <a:cs typeface="Tahoma"/>
            </a:endParaRPr>
          </a:p>
          <a:p>
            <a:pPr marL="12700" marR="269875">
              <a:lnSpc>
                <a:spcPct val="118800"/>
              </a:lnSpc>
            </a:pPr>
            <a:r>
              <a:rPr sz="1000" spc="40" dirty="0">
                <a:latin typeface="Tahoma"/>
                <a:cs typeface="Tahoma"/>
              </a:rPr>
              <a:t>Los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relés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SIPROTEC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tienen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lógica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PLC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integrada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y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admiten</a:t>
            </a:r>
            <a:r>
              <a:rPr sz="1000" spc="-4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múltiples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protocolos. </a:t>
            </a:r>
            <a:r>
              <a:rPr sz="1000" spc="5" dirty="0">
                <a:latin typeface="Tahoma"/>
                <a:cs typeface="Tahoma"/>
              </a:rPr>
              <a:t>DIGSI </a:t>
            </a:r>
            <a:r>
              <a:rPr sz="1000" spc="35" dirty="0">
                <a:latin typeface="Tahoma"/>
                <a:cs typeface="Tahoma"/>
              </a:rPr>
              <a:t>es </a:t>
            </a:r>
            <a:r>
              <a:rPr sz="1000" spc="60" dirty="0">
                <a:latin typeface="Tahoma"/>
                <a:cs typeface="Tahoma"/>
              </a:rPr>
              <a:t>un </a:t>
            </a:r>
            <a:r>
              <a:rPr sz="1000" spc="45" dirty="0">
                <a:latin typeface="Tahoma"/>
                <a:cs typeface="Tahoma"/>
              </a:rPr>
              <a:t>paquete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35" dirty="0">
                <a:latin typeface="Tahoma"/>
                <a:cs typeface="Tahoma"/>
              </a:rPr>
              <a:t>software </a:t>
            </a:r>
            <a:r>
              <a:rPr sz="1000" spc="45" dirty="0">
                <a:latin typeface="Tahoma"/>
                <a:cs typeface="Tahoma"/>
              </a:rPr>
              <a:t>disponible para </a:t>
            </a:r>
            <a:r>
              <a:rPr sz="1000" spc="50" dirty="0">
                <a:latin typeface="Tahoma"/>
                <a:cs typeface="Tahoma"/>
              </a:rPr>
              <a:t> </a:t>
            </a:r>
            <a:r>
              <a:rPr sz="1000" spc="10" dirty="0">
                <a:latin typeface="Tahoma"/>
                <a:cs typeface="Tahoma"/>
              </a:rPr>
              <a:t>SIPROTEC </a:t>
            </a:r>
            <a:r>
              <a:rPr sz="1000" spc="50" dirty="0">
                <a:latin typeface="Tahoma"/>
                <a:cs typeface="Tahoma"/>
              </a:rPr>
              <a:t>que </a:t>
            </a:r>
            <a:r>
              <a:rPr sz="1000" spc="45" dirty="0">
                <a:latin typeface="Tahoma"/>
                <a:cs typeface="Tahoma"/>
              </a:rPr>
              <a:t>admite </a:t>
            </a:r>
            <a:r>
              <a:rPr sz="1000" spc="40" dirty="0">
                <a:latin typeface="Tahoma"/>
                <a:cs typeface="Tahoma"/>
              </a:rPr>
              <a:t>documentación, </a:t>
            </a:r>
            <a:r>
              <a:rPr sz="1000" spc="35" dirty="0">
                <a:latin typeface="Tahoma"/>
                <a:cs typeface="Tahoma"/>
              </a:rPr>
              <a:t>archivo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40" dirty="0">
                <a:latin typeface="Tahoma"/>
                <a:cs typeface="Tahoma"/>
              </a:rPr>
              <a:t>datos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35" dirty="0">
                <a:latin typeface="Tahoma"/>
                <a:cs typeface="Tahoma"/>
              </a:rPr>
              <a:t>relés </a:t>
            </a:r>
            <a:r>
              <a:rPr sz="1000" spc="10" dirty="0">
                <a:latin typeface="Tahoma"/>
                <a:cs typeface="Tahoma"/>
              </a:rPr>
              <a:t>y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diagnósticos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avanzados.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67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5612" y="5472112"/>
            <a:ext cx="914400" cy="2076450"/>
            <a:chOff x="4291012" y="5472112"/>
            <a:chExt cx="914400" cy="2076450"/>
          </a:xfrm>
        </p:grpSpPr>
        <p:sp>
          <p:nvSpPr>
            <p:cNvPr id="3" name="object 3"/>
            <p:cNvSpPr/>
            <p:nvPr/>
          </p:nvSpPr>
          <p:spPr>
            <a:xfrm>
              <a:off x="4295775" y="6800850"/>
              <a:ext cx="447675" cy="742950"/>
            </a:xfrm>
            <a:custGeom>
              <a:avLst/>
              <a:gdLst/>
              <a:ahLst/>
              <a:cxnLst/>
              <a:rect l="l" t="t" r="r" b="b"/>
              <a:pathLst>
                <a:path w="447675" h="742950">
                  <a:moveTo>
                    <a:pt x="447675" y="390525"/>
                  </a:moveTo>
                  <a:lnTo>
                    <a:pt x="0" y="742950"/>
                  </a:lnTo>
                  <a:lnTo>
                    <a:pt x="0" y="295275"/>
                  </a:lnTo>
                  <a:lnTo>
                    <a:pt x="447675" y="0"/>
                  </a:lnTo>
                  <a:lnTo>
                    <a:pt x="447675" y="390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43450" y="5476875"/>
              <a:ext cx="457200" cy="1714500"/>
            </a:xfrm>
            <a:custGeom>
              <a:avLst/>
              <a:gdLst/>
              <a:ahLst/>
              <a:cxnLst/>
              <a:rect l="l" t="t" r="r" b="b"/>
              <a:pathLst>
                <a:path w="457200" h="1714500">
                  <a:moveTo>
                    <a:pt x="0" y="1714500"/>
                  </a:moveTo>
                  <a:lnTo>
                    <a:pt x="295275" y="1495425"/>
                  </a:lnTo>
                  <a:lnTo>
                    <a:pt x="314325" y="1476375"/>
                  </a:lnTo>
                  <a:lnTo>
                    <a:pt x="352425" y="1476375"/>
                  </a:lnTo>
                  <a:lnTo>
                    <a:pt x="361950" y="1485900"/>
                  </a:lnTo>
                  <a:lnTo>
                    <a:pt x="381000" y="1485900"/>
                  </a:lnTo>
                  <a:lnTo>
                    <a:pt x="390525" y="1495425"/>
                  </a:lnTo>
                  <a:lnTo>
                    <a:pt x="419100" y="1495425"/>
                  </a:lnTo>
                  <a:lnTo>
                    <a:pt x="428625" y="1504950"/>
                  </a:lnTo>
                  <a:lnTo>
                    <a:pt x="457200" y="1476375"/>
                  </a:lnTo>
                  <a:lnTo>
                    <a:pt x="457200" y="1104900"/>
                  </a:lnTo>
                  <a:lnTo>
                    <a:pt x="447675" y="1104900"/>
                  </a:lnTo>
                  <a:lnTo>
                    <a:pt x="447675" y="1095375"/>
                  </a:lnTo>
                  <a:lnTo>
                    <a:pt x="428625" y="1095375"/>
                  </a:lnTo>
                  <a:lnTo>
                    <a:pt x="428625" y="1085850"/>
                  </a:lnTo>
                  <a:lnTo>
                    <a:pt x="419100" y="1085850"/>
                  </a:lnTo>
                  <a:lnTo>
                    <a:pt x="419100" y="1076325"/>
                  </a:lnTo>
                  <a:lnTo>
                    <a:pt x="409575" y="1066800"/>
                  </a:lnTo>
                  <a:lnTo>
                    <a:pt x="409575" y="0"/>
                  </a:lnTo>
                  <a:lnTo>
                    <a:pt x="9525" y="161925"/>
                  </a:lnTo>
                  <a:lnTo>
                    <a:pt x="0" y="17145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71975" y="5629275"/>
              <a:ext cx="438150" cy="1485900"/>
            </a:xfrm>
            <a:custGeom>
              <a:avLst/>
              <a:gdLst/>
              <a:ahLst/>
              <a:cxnLst/>
              <a:rect l="l" t="t" r="r" b="b"/>
              <a:pathLst>
                <a:path w="438150" h="1485900">
                  <a:moveTo>
                    <a:pt x="438150" y="0"/>
                  </a:moveTo>
                  <a:lnTo>
                    <a:pt x="0" y="190500"/>
                  </a:lnTo>
                  <a:lnTo>
                    <a:pt x="0" y="1485900"/>
                  </a:lnTo>
                  <a:lnTo>
                    <a:pt x="438150" y="1181100"/>
                  </a:lnTo>
                  <a:lnTo>
                    <a:pt x="438150" y="1076325"/>
                  </a:lnTo>
                  <a:lnTo>
                    <a:pt x="409575" y="1095375"/>
                  </a:lnTo>
                  <a:lnTo>
                    <a:pt x="409575" y="1009650"/>
                  </a:lnTo>
                  <a:lnTo>
                    <a:pt x="438150" y="990600"/>
                  </a:lnTo>
                  <a:lnTo>
                    <a:pt x="438150" y="704850"/>
                  </a:lnTo>
                  <a:lnTo>
                    <a:pt x="409575" y="714375"/>
                  </a:lnTo>
                  <a:lnTo>
                    <a:pt x="409575" y="609600"/>
                  </a:lnTo>
                  <a:lnTo>
                    <a:pt x="438150" y="590550"/>
                  </a:lnTo>
                  <a:lnTo>
                    <a:pt x="438150" y="466725"/>
                  </a:lnTo>
                  <a:lnTo>
                    <a:pt x="409575" y="485775"/>
                  </a:lnTo>
                  <a:lnTo>
                    <a:pt x="409575" y="400050"/>
                  </a:lnTo>
                  <a:lnTo>
                    <a:pt x="438150" y="381000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71975" y="5629275"/>
              <a:ext cx="438150" cy="1485900"/>
            </a:xfrm>
            <a:custGeom>
              <a:avLst/>
              <a:gdLst/>
              <a:ahLst/>
              <a:cxnLst/>
              <a:rect l="l" t="t" r="r" b="b"/>
              <a:pathLst>
                <a:path w="438150" h="1485900">
                  <a:moveTo>
                    <a:pt x="438150" y="990600"/>
                  </a:moveTo>
                  <a:lnTo>
                    <a:pt x="438150" y="695325"/>
                  </a:lnTo>
                  <a:lnTo>
                    <a:pt x="400050" y="714375"/>
                  </a:lnTo>
                  <a:lnTo>
                    <a:pt x="400050" y="609600"/>
                  </a:lnTo>
                  <a:lnTo>
                    <a:pt x="438150" y="590550"/>
                  </a:lnTo>
                  <a:lnTo>
                    <a:pt x="438150" y="466725"/>
                  </a:lnTo>
                  <a:lnTo>
                    <a:pt x="400050" y="485775"/>
                  </a:lnTo>
                  <a:lnTo>
                    <a:pt x="400050" y="400050"/>
                  </a:lnTo>
                  <a:lnTo>
                    <a:pt x="438150" y="381000"/>
                  </a:lnTo>
                  <a:lnTo>
                    <a:pt x="438150" y="0"/>
                  </a:lnTo>
                  <a:lnTo>
                    <a:pt x="0" y="190500"/>
                  </a:lnTo>
                  <a:lnTo>
                    <a:pt x="0" y="1485900"/>
                  </a:lnTo>
                  <a:lnTo>
                    <a:pt x="438150" y="1181100"/>
                  </a:lnTo>
                  <a:lnTo>
                    <a:pt x="438150" y="1076325"/>
                  </a:lnTo>
                  <a:lnTo>
                    <a:pt x="409575" y="1095375"/>
                  </a:lnTo>
                  <a:lnTo>
                    <a:pt x="409575" y="1009650"/>
                  </a:lnTo>
                  <a:lnTo>
                    <a:pt x="438150" y="9906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883525" y="5210176"/>
            <a:ext cx="361950" cy="85725"/>
          </a:xfrm>
          <a:custGeom>
            <a:avLst/>
            <a:gdLst/>
            <a:ahLst/>
            <a:cxnLst/>
            <a:rect l="l" t="t" r="r" b="b"/>
            <a:pathLst>
              <a:path w="361950" h="85725">
                <a:moveTo>
                  <a:pt x="361950" y="0"/>
                </a:moveTo>
                <a:lnTo>
                  <a:pt x="0" y="85725"/>
                </a:lnTo>
              </a:path>
            </a:pathLst>
          </a:custGeom>
          <a:ln w="9525">
            <a:solidFill>
              <a:srgbClr val="1F1A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840662" y="4891088"/>
            <a:ext cx="1905000" cy="581025"/>
            <a:chOff x="2786062" y="4891087"/>
            <a:chExt cx="1905000" cy="581025"/>
          </a:xfrm>
        </p:grpSpPr>
        <p:sp>
          <p:nvSpPr>
            <p:cNvPr id="9" name="object 9"/>
            <p:cNvSpPr/>
            <p:nvPr/>
          </p:nvSpPr>
          <p:spPr>
            <a:xfrm>
              <a:off x="2790825" y="4933950"/>
              <a:ext cx="885825" cy="200025"/>
            </a:xfrm>
            <a:custGeom>
              <a:avLst/>
              <a:gdLst/>
              <a:ahLst/>
              <a:cxnLst/>
              <a:rect l="l" t="t" r="r" b="b"/>
              <a:pathLst>
                <a:path w="885825" h="200025">
                  <a:moveTo>
                    <a:pt x="0" y="200025"/>
                  </a:moveTo>
                  <a:lnTo>
                    <a:pt x="819150" y="38100"/>
                  </a:lnTo>
                  <a:lnTo>
                    <a:pt x="819150" y="9525"/>
                  </a:lnTo>
                  <a:lnTo>
                    <a:pt x="876300" y="0"/>
                  </a:lnTo>
                  <a:lnTo>
                    <a:pt x="876300" y="38100"/>
                  </a:lnTo>
                  <a:lnTo>
                    <a:pt x="885825" y="38100"/>
                  </a:lnTo>
                  <a:lnTo>
                    <a:pt x="38100" y="200025"/>
                  </a:lnTo>
                  <a:lnTo>
                    <a:pt x="0" y="2000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90875" y="5000625"/>
              <a:ext cx="895350" cy="200025"/>
            </a:xfrm>
            <a:custGeom>
              <a:avLst/>
              <a:gdLst/>
              <a:ahLst/>
              <a:cxnLst/>
              <a:rect l="l" t="t" r="r" b="b"/>
              <a:pathLst>
                <a:path w="895350" h="200025">
                  <a:moveTo>
                    <a:pt x="895350" y="0"/>
                  </a:moveTo>
                  <a:lnTo>
                    <a:pt x="857250" y="0"/>
                  </a:lnTo>
                  <a:lnTo>
                    <a:pt x="819150" y="9525"/>
                  </a:lnTo>
                  <a:lnTo>
                    <a:pt x="742950" y="0"/>
                  </a:lnTo>
                  <a:lnTo>
                    <a:pt x="676275" y="9525"/>
                  </a:lnTo>
                  <a:lnTo>
                    <a:pt x="676275" y="38100"/>
                  </a:lnTo>
                  <a:lnTo>
                    <a:pt x="0" y="190500"/>
                  </a:lnTo>
                  <a:lnTo>
                    <a:pt x="28575" y="200025"/>
                  </a:lnTo>
                  <a:lnTo>
                    <a:pt x="895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90875" y="5000625"/>
              <a:ext cx="895350" cy="200025"/>
            </a:xfrm>
            <a:custGeom>
              <a:avLst/>
              <a:gdLst/>
              <a:ahLst/>
              <a:cxnLst/>
              <a:rect l="l" t="t" r="r" b="b"/>
              <a:pathLst>
                <a:path w="895350" h="200025">
                  <a:moveTo>
                    <a:pt x="0" y="190500"/>
                  </a:moveTo>
                  <a:lnTo>
                    <a:pt x="676275" y="38100"/>
                  </a:lnTo>
                  <a:lnTo>
                    <a:pt x="676275" y="9525"/>
                  </a:lnTo>
                  <a:lnTo>
                    <a:pt x="742950" y="0"/>
                  </a:lnTo>
                  <a:lnTo>
                    <a:pt x="819150" y="9525"/>
                  </a:lnTo>
                  <a:lnTo>
                    <a:pt x="857250" y="0"/>
                  </a:lnTo>
                  <a:lnTo>
                    <a:pt x="895350" y="0"/>
                  </a:lnTo>
                  <a:lnTo>
                    <a:pt x="28575" y="200025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48025" y="5000625"/>
              <a:ext cx="914400" cy="209550"/>
            </a:xfrm>
            <a:custGeom>
              <a:avLst/>
              <a:gdLst/>
              <a:ahLst/>
              <a:cxnLst/>
              <a:rect l="l" t="t" r="r" b="b"/>
              <a:pathLst>
                <a:path w="914400" h="209550">
                  <a:moveTo>
                    <a:pt x="866775" y="0"/>
                  </a:moveTo>
                  <a:lnTo>
                    <a:pt x="0" y="200025"/>
                  </a:lnTo>
                  <a:lnTo>
                    <a:pt x="38100" y="209550"/>
                  </a:lnTo>
                  <a:lnTo>
                    <a:pt x="723900" y="47625"/>
                  </a:lnTo>
                  <a:lnTo>
                    <a:pt x="885825" y="38100"/>
                  </a:lnTo>
                  <a:lnTo>
                    <a:pt x="914400" y="28575"/>
                  </a:lnTo>
                  <a:lnTo>
                    <a:pt x="895350" y="28575"/>
                  </a:lnTo>
                  <a:lnTo>
                    <a:pt x="895350" y="9525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48025" y="5000625"/>
              <a:ext cx="914400" cy="209550"/>
            </a:xfrm>
            <a:custGeom>
              <a:avLst/>
              <a:gdLst/>
              <a:ahLst/>
              <a:cxnLst/>
              <a:rect l="l" t="t" r="r" b="b"/>
              <a:pathLst>
                <a:path w="914400" h="209550">
                  <a:moveTo>
                    <a:pt x="0" y="200025"/>
                  </a:moveTo>
                  <a:lnTo>
                    <a:pt x="866775" y="0"/>
                  </a:lnTo>
                  <a:lnTo>
                    <a:pt x="895350" y="9525"/>
                  </a:lnTo>
                  <a:lnTo>
                    <a:pt x="895350" y="28575"/>
                  </a:lnTo>
                  <a:lnTo>
                    <a:pt x="914400" y="28575"/>
                  </a:lnTo>
                  <a:lnTo>
                    <a:pt x="885825" y="38100"/>
                  </a:lnTo>
                  <a:lnTo>
                    <a:pt x="723900" y="47625"/>
                  </a:lnTo>
                  <a:lnTo>
                    <a:pt x="38100" y="209550"/>
                  </a:lnTo>
                  <a:lnTo>
                    <a:pt x="0" y="2000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00475" y="5086350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00475" y="5086350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142875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33800" y="5057775"/>
              <a:ext cx="838200" cy="219075"/>
            </a:xfrm>
            <a:custGeom>
              <a:avLst/>
              <a:gdLst/>
              <a:ahLst/>
              <a:cxnLst/>
              <a:rect l="l" t="t" r="r" b="b"/>
              <a:pathLst>
                <a:path w="838200" h="219075">
                  <a:moveTo>
                    <a:pt x="838200" y="0"/>
                  </a:moveTo>
                  <a:lnTo>
                    <a:pt x="809625" y="0"/>
                  </a:lnTo>
                  <a:lnTo>
                    <a:pt x="762000" y="9525"/>
                  </a:lnTo>
                  <a:lnTo>
                    <a:pt x="695325" y="0"/>
                  </a:lnTo>
                  <a:lnTo>
                    <a:pt x="638175" y="19050"/>
                  </a:lnTo>
                  <a:lnTo>
                    <a:pt x="638175" y="47625"/>
                  </a:lnTo>
                  <a:lnTo>
                    <a:pt x="0" y="219075"/>
                  </a:lnTo>
                  <a:lnTo>
                    <a:pt x="38100" y="219075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33800" y="5057775"/>
              <a:ext cx="838200" cy="219075"/>
            </a:xfrm>
            <a:custGeom>
              <a:avLst/>
              <a:gdLst/>
              <a:ahLst/>
              <a:cxnLst/>
              <a:rect l="l" t="t" r="r" b="b"/>
              <a:pathLst>
                <a:path w="838200" h="219075">
                  <a:moveTo>
                    <a:pt x="0" y="219075"/>
                  </a:moveTo>
                  <a:lnTo>
                    <a:pt x="638175" y="47625"/>
                  </a:lnTo>
                  <a:lnTo>
                    <a:pt x="638175" y="19050"/>
                  </a:lnTo>
                  <a:lnTo>
                    <a:pt x="695325" y="0"/>
                  </a:lnTo>
                  <a:lnTo>
                    <a:pt x="762000" y="9525"/>
                  </a:lnTo>
                  <a:lnTo>
                    <a:pt x="809625" y="0"/>
                  </a:lnTo>
                  <a:lnTo>
                    <a:pt x="838200" y="0"/>
                  </a:lnTo>
                  <a:lnTo>
                    <a:pt x="38100" y="219075"/>
                  </a:lnTo>
                  <a:lnTo>
                    <a:pt x="0" y="2190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00475" y="5067300"/>
              <a:ext cx="885825" cy="219075"/>
            </a:xfrm>
            <a:custGeom>
              <a:avLst/>
              <a:gdLst/>
              <a:ahLst/>
              <a:cxnLst/>
              <a:rect l="l" t="t" r="r" b="b"/>
              <a:pathLst>
                <a:path w="885825" h="219075">
                  <a:moveTo>
                    <a:pt x="838200" y="0"/>
                  </a:moveTo>
                  <a:lnTo>
                    <a:pt x="790575" y="0"/>
                  </a:lnTo>
                  <a:lnTo>
                    <a:pt x="0" y="219075"/>
                  </a:lnTo>
                  <a:lnTo>
                    <a:pt x="38100" y="219075"/>
                  </a:lnTo>
                  <a:lnTo>
                    <a:pt x="676275" y="47625"/>
                  </a:lnTo>
                  <a:lnTo>
                    <a:pt x="857250" y="38100"/>
                  </a:lnTo>
                  <a:lnTo>
                    <a:pt x="885825" y="28575"/>
                  </a:lnTo>
                  <a:lnTo>
                    <a:pt x="838200" y="1905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00475" y="5067300"/>
              <a:ext cx="885825" cy="219075"/>
            </a:xfrm>
            <a:custGeom>
              <a:avLst/>
              <a:gdLst/>
              <a:ahLst/>
              <a:cxnLst/>
              <a:rect l="l" t="t" r="r" b="b"/>
              <a:pathLst>
                <a:path w="885825" h="219075">
                  <a:moveTo>
                    <a:pt x="0" y="219075"/>
                  </a:moveTo>
                  <a:lnTo>
                    <a:pt x="790575" y="0"/>
                  </a:lnTo>
                  <a:lnTo>
                    <a:pt x="838200" y="0"/>
                  </a:lnTo>
                  <a:lnTo>
                    <a:pt x="838200" y="19050"/>
                  </a:lnTo>
                  <a:lnTo>
                    <a:pt x="885825" y="28575"/>
                  </a:lnTo>
                  <a:lnTo>
                    <a:pt x="857250" y="38100"/>
                  </a:lnTo>
                  <a:lnTo>
                    <a:pt x="676275" y="47625"/>
                  </a:lnTo>
                  <a:lnTo>
                    <a:pt x="38100" y="219075"/>
                  </a:lnTo>
                  <a:lnTo>
                    <a:pt x="0" y="2190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14825" y="5153025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h="161925">
                  <a:moveTo>
                    <a:pt x="0" y="0"/>
                  </a:moveTo>
                  <a:lnTo>
                    <a:pt x="0" y="1619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86125" y="5048250"/>
              <a:ext cx="1190625" cy="419100"/>
            </a:xfrm>
            <a:custGeom>
              <a:avLst/>
              <a:gdLst/>
              <a:ahLst/>
              <a:cxnLst/>
              <a:rect l="l" t="t" r="r" b="b"/>
              <a:pathLst>
                <a:path w="1190625" h="419100">
                  <a:moveTo>
                    <a:pt x="1028700" y="104775"/>
                  </a:moveTo>
                  <a:lnTo>
                    <a:pt x="1028700" y="266700"/>
                  </a:lnTo>
                </a:path>
                <a:path w="1190625" h="419100">
                  <a:moveTo>
                    <a:pt x="552450" y="419100"/>
                  </a:moveTo>
                  <a:lnTo>
                    <a:pt x="1190625" y="209550"/>
                  </a:lnTo>
                  <a:lnTo>
                    <a:pt x="1190625" y="66675"/>
                  </a:lnTo>
                </a:path>
                <a:path w="1190625" h="419100">
                  <a:moveTo>
                    <a:pt x="0" y="323850"/>
                  </a:moveTo>
                  <a:lnTo>
                    <a:pt x="685800" y="142875"/>
                  </a:lnTo>
                  <a:lnTo>
                    <a:pt x="6858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29125" y="4895850"/>
              <a:ext cx="19050" cy="171450"/>
            </a:xfrm>
            <a:custGeom>
              <a:avLst/>
              <a:gdLst/>
              <a:ahLst/>
              <a:cxnLst/>
              <a:rect l="l" t="t" r="r" b="b"/>
              <a:pathLst>
                <a:path w="19050" h="171450">
                  <a:moveTo>
                    <a:pt x="19050" y="0"/>
                  </a:moveTo>
                  <a:lnTo>
                    <a:pt x="0" y="0"/>
                  </a:lnTo>
                  <a:lnTo>
                    <a:pt x="0" y="161925"/>
                  </a:lnTo>
                  <a:lnTo>
                    <a:pt x="19050" y="171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29125" y="4895850"/>
              <a:ext cx="19050" cy="171450"/>
            </a:xfrm>
            <a:custGeom>
              <a:avLst/>
              <a:gdLst/>
              <a:ahLst/>
              <a:cxnLst/>
              <a:rect l="l" t="t" r="r" b="b"/>
              <a:pathLst>
                <a:path w="19050" h="171450">
                  <a:moveTo>
                    <a:pt x="0" y="161925"/>
                  </a:moveTo>
                  <a:lnTo>
                    <a:pt x="0" y="0"/>
                  </a:lnTo>
                  <a:lnTo>
                    <a:pt x="19050" y="0"/>
                  </a:lnTo>
                  <a:lnTo>
                    <a:pt x="19050" y="171450"/>
                  </a:lnTo>
                  <a:lnTo>
                    <a:pt x="0" y="1619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10045700" y="4953001"/>
            <a:ext cx="19050" cy="180975"/>
          </a:xfrm>
          <a:custGeom>
            <a:avLst/>
            <a:gdLst/>
            <a:ahLst/>
            <a:cxnLst/>
            <a:rect l="l" t="t" r="r" b="b"/>
            <a:pathLst>
              <a:path w="19050" h="180975">
                <a:moveTo>
                  <a:pt x="0" y="180975"/>
                </a:moveTo>
                <a:lnTo>
                  <a:pt x="0" y="9525"/>
                </a:lnTo>
                <a:lnTo>
                  <a:pt x="19050" y="0"/>
                </a:lnTo>
                <a:lnTo>
                  <a:pt x="19050" y="180975"/>
                </a:lnTo>
                <a:lnTo>
                  <a:pt x="0" y="180975"/>
                </a:lnTo>
                <a:close/>
              </a:path>
            </a:pathLst>
          </a:custGeom>
          <a:ln w="9525">
            <a:solidFill>
              <a:srgbClr val="1F1A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9193213" y="4862513"/>
            <a:ext cx="295275" cy="295275"/>
            <a:chOff x="4138612" y="4862512"/>
            <a:chExt cx="295275" cy="295275"/>
          </a:xfrm>
        </p:grpSpPr>
        <p:sp>
          <p:nvSpPr>
            <p:cNvPr id="26" name="object 26"/>
            <p:cNvSpPr/>
            <p:nvPr/>
          </p:nvSpPr>
          <p:spPr>
            <a:xfrm>
              <a:off x="4143375" y="4867275"/>
              <a:ext cx="285750" cy="285750"/>
            </a:xfrm>
            <a:custGeom>
              <a:avLst/>
              <a:gdLst/>
              <a:ahLst/>
              <a:cxnLst/>
              <a:rect l="l" t="t" r="r" b="b"/>
              <a:pathLst>
                <a:path w="285750" h="285750">
                  <a:moveTo>
                    <a:pt x="0" y="0"/>
                  </a:moveTo>
                  <a:lnTo>
                    <a:pt x="0" y="161925"/>
                  </a:lnTo>
                  <a:lnTo>
                    <a:pt x="19050" y="161925"/>
                  </a:lnTo>
                  <a:lnTo>
                    <a:pt x="19050" y="285750"/>
                  </a:lnTo>
                  <a:lnTo>
                    <a:pt x="228600" y="238125"/>
                  </a:lnTo>
                  <a:lnTo>
                    <a:pt x="228600" y="209550"/>
                  </a:lnTo>
                  <a:lnTo>
                    <a:pt x="285750" y="190500"/>
                  </a:lnTo>
                  <a:lnTo>
                    <a:pt x="285750" y="28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43375" y="4867275"/>
              <a:ext cx="285750" cy="285750"/>
            </a:xfrm>
            <a:custGeom>
              <a:avLst/>
              <a:gdLst/>
              <a:ahLst/>
              <a:cxnLst/>
              <a:rect l="l" t="t" r="r" b="b"/>
              <a:pathLst>
                <a:path w="285750" h="285750">
                  <a:moveTo>
                    <a:pt x="228600" y="238125"/>
                  </a:moveTo>
                  <a:lnTo>
                    <a:pt x="228600" y="209550"/>
                  </a:lnTo>
                  <a:lnTo>
                    <a:pt x="285750" y="190500"/>
                  </a:lnTo>
                  <a:lnTo>
                    <a:pt x="285750" y="28575"/>
                  </a:lnTo>
                  <a:lnTo>
                    <a:pt x="0" y="0"/>
                  </a:lnTo>
                  <a:lnTo>
                    <a:pt x="0" y="161925"/>
                  </a:lnTo>
                  <a:lnTo>
                    <a:pt x="19050" y="161925"/>
                  </a:lnTo>
                  <a:lnTo>
                    <a:pt x="19050" y="285750"/>
                  </a:lnTo>
                  <a:lnTo>
                    <a:pt x="228600" y="2381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9688512" y="4919662"/>
            <a:ext cx="361950" cy="304800"/>
            <a:chOff x="4633912" y="4919662"/>
            <a:chExt cx="361950" cy="304800"/>
          </a:xfrm>
        </p:grpSpPr>
        <p:sp>
          <p:nvSpPr>
            <p:cNvPr id="29" name="object 29"/>
            <p:cNvSpPr/>
            <p:nvPr/>
          </p:nvSpPr>
          <p:spPr>
            <a:xfrm>
              <a:off x="4686300" y="509587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38675" y="4924425"/>
              <a:ext cx="352425" cy="295275"/>
            </a:xfrm>
            <a:custGeom>
              <a:avLst/>
              <a:gdLst/>
              <a:ahLst/>
              <a:cxnLst/>
              <a:rect l="l" t="t" r="r" b="b"/>
              <a:pathLst>
                <a:path w="352425" h="295275">
                  <a:moveTo>
                    <a:pt x="0" y="0"/>
                  </a:moveTo>
                  <a:lnTo>
                    <a:pt x="0" y="161925"/>
                  </a:lnTo>
                  <a:lnTo>
                    <a:pt x="47625" y="171450"/>
                  </a:lnTo>
                  <a:lnTo>
                    <a:pt x="47625" y="295275"/>
                  </a:lnTo>
                  <a:lnTo>
                    <a:pt x="85725" y="285750"/>
                  </a:lnTo>
                  <a:lnTo>
                    <a:pt x="114300" y="285750"/>
                  </a:lnTo>
                  <a:lnTo>
                    <a:pt x="314325" y="209550"/>
                  </a:lnTo>
                  <a:lnTo>
                    <a:pt x="352425" y="209550"/>
                  </a:lnTo>
                  <a:lnTo>
                    <a:pt x="352425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38675" y="4924425"/>
              <a:ext cx="352425" cy="295275"/>
            </a:xfrm>
            <a:custGeom>
              <a:avLst/>
              <a:gdLst/>
              <a:ahLst/>
              <a:cxnLst/>
              <a:rect l="l" t="t" r="r" b="b"/>
              <a:pathLst>
                <a:path w="352425" h="295275">
                  <a:moveTo>
                    <a:pt x="0" y="161925"/>
                  </a:moveTo>
                  <a:lnTo>
                    <a:pt x="0" y="0"/>
                  </a:lnTo>
                  <a:lnTo>
                    <a:pt x="352425" y="38100"/>
                  </a:lnTo>
                  <a:lnTo>
                    <a:pt x="352425" y="209550"/>
                  </a:lnTo>
                  <a:lnTo>
                    <a:pt x="314325" y="209550"/>
                  </a:lnTo>
                  <a:lnTo>
                    <a:pt x="114300" y="285750"/>
                  </a:lnTo>
                  <a:lnTo>
                    <a:pt x="85725" y="285750"/>
                  </a:lnTo>
                  <a:lnTo>
                    <a:pt x="47625" y="295275"/>
                  </a:lnTo>
                  <a:lnTo>
                    <a:pt x="47625" y="171450"/>
                  </a:lnTo>
                  <a:lnTo>
                    <a:pt x="0" y="1619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7854951" y="6848475"/>
            <a:ext cx="200025" cy="171450"/>
          </a:xfrm>
          <a:custGeom>
            <a:avLst/>
            <a:gdLst/>
            <a:ahLst/>
            <a:cxnLst/>
            <a:rect l="l" t="t" r="r" b="b"/>
            <a:pathLst>
              <a:path w="200025" h="171450">
                <a:moveTo>
                  <a:pt x="200025" y="66675"/>
                </a:moveTo>
                <a:lnTo>
                  <a:pt x="0" y="171450"/>
                </a:lnTo>
                <a:lnTo>
                  <a:pt x="0" y="0"/>
                </a:lnTo>
                <a:lnTo>
                  <a:pt x="200025" y="66675"/>
                </a:lnTo>
                <a:close/>
              </a:path>
            </a:pathLst>
          </a:custGeom>
          <a:ln w="9525">
            <a:solidFill>
              <a:srgbClr val="1F1A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02626" y="7000876"/>
            <a:ext cx="200025" cy="180975"/>
          </a:xfrm>
          <a:custGeom>
            <a:avLst/>
            <a:gdLst/>
            <a:ahLst/>
            <a:cxnLst/>
            <a:rect l="l" t="t" r="r" b="b"/>
            <a:pathLst>
              <a:path w="200025" h="180975">
                <a:moveTo>
                  <a:pt x="0" y="0"/>
                </a:moveTo>
                <a:lnTo>
                  <a:pt x="0" y="180975"/>
                </a:lnTo>
                <a:lnTo>
                  <a:pt x="200025" y="5715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F1A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855075" y="71818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0" y="190500"/>
                </a:lnTo>
                <a:lnTo>
                  <a:pt x="190500" y="5715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F1A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9374188" y="6805613"/>
            <a:ext cx="523875" cy="466725"/>
            <a:chOff x="4319587" y="6805612"/>
            <a:chExt cx="523875" cy="466725"/>
          </a:xfrm>
        </p:grpSpPr>
        <p:sp>
          <p:nvSpPr>
            <p:cNvPr id="36" name="object 36"/>
            <p:cNvSpPr/>
            <p:nvPr/>
          </p:nvSpPr>
          <p:spPr>
            <a:xfrm>
              <a:off x="4324350" y="7058025"/>
              <a:ext cx="285750" cy="209550"/>
            </a:xfrm>
            <a:custGeom>
              <a:avLst/>
              <a:gdLst/>
              <a:ahLst/>
              <a:cxnLst/>
              <a:rect l="l" t="t" r="r" b="b"/>
              <a:pathLst>
                <a:path w="285750" h="209550">
                  <a:moveTo>
                    <a:pt x="285750" y="0"/>
                  </a:moveTo>
                  <a:lnTo>
                    <a:pt x="0" y="20955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24350" y="7058025"/>
              <a:ext cx="285750" cy="209550"/>
            </a:xfrm>
            <a:custGeom>
              <a:avLst/>
              <a:gdLst/>
              <a:ahLst/>
              <a:cxnLst/>
              <a:rect l="l" t="t" r="r" b="b"/>
              <a:pathLst>
                <a:path w="285750" h="209550">
                  <a:moveTo>
                    <a:pt x="0" y="209550"/>
                  </a:moveTo>
                  <a:lnTo>
                    <a:pt x="28575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8675" y="6810375"/>
              <a:ext cx="200025" cy="24765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638675" y="6810375"/>
              <a:ext cx="200025" cy="247650"/>
            </a:xfrm>
            <a:custGeom>
              <a:avLst/>
              <a:gdLst/>
              <a:ahLst/>
              <a:cxnLst/>
              <a:rect l="l" t="t" r="r" b="b"/>
              <a:pathLst>
                <a:path w="200025" h="247650">
                  <a:moveTo>
                    <a:pt x="171450" y="0"/>
                  </a:moveTo>
                  <a:lnTo>
                    <a:pt x="0" y="123825"/>
                  </a:lnTo>
                  <a:lnTo>
                    <a:pt x="38100" y="247650"/>
                  </a:lnTo>
                  <a:lnTo>
                    <a:pt x="190500" y="123825"/>
                  </a:lnTo>
                  <a:lnTo>
                    <a:pt x="200025" y="123825"/>
                  </a:lnTo>
                  <a:lnTo>
                    <a:pt x="200025" y="104775"/>
                  </a:lnTo>
                  <a:lnTo>
                    <a:pt x="200025" y="28575"/>
                  </a:lnTo>
                  <a:lnTo>
                    <a:pt x="200025" y="19050"/>
                  </a:lnTo>
                  <a:lnTo>
                    <a:pt x="190500" y="19050"/>
                  </a:lnTo>
                  <a:lnTo>
                    <a:pt x="190500" y="9525"/>
                  </a:lnTo>
                  <a:lnTo>
                    <a:pt x="180975" y="9525"/>
                  </a:lnTo>
                  <a:lnTo>
                    <a:pt x="180975" y="0"/>
                  </a:lnTo>
                  <a:lnTo>
                    <a:pt x="17145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5337" y="6929437"/>
              <a:ext cx="76200" cy="138112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9736138" y="6567487"/>
            <a:ext cx="504825" cy="419100"/>
            <a:chOff x="4681537" y="6567487"/>
            <a:chExt cx="504825" cy="419100"/>
          </a:xfrm>
        </p:grpSpPr>
        <p:sp>
          <p:nvSpPr>
            <p:cNvPr id="42" name="object 42"/>
            <p:cNvSpPr/>
            <p:nvPr/>
          </p:nvSpPr>
          <p:spPr>
            <a:xfrm>
              <a:off x="4838700" y="6781800"/>
              <a:ext cx="333375" cy="200025"/>
            </a:xfrm>
            <a:custGeom>
              <a:avLst/>
              <a:gdLst/>
              <a:ahLst/>
              <a:cxnLst/>
              <a:rect l="l" t="t" r="r" b="b"/>
              <a:pathLst>
                <a:path w="333375" h="200025">
                  <a:moveTo>
                    <a:pt x="228600" y="104775"/>
                  </a:moveTo>
                  <a:lnTo>
                    <a:pt x="133350" y="76200"/>
                  </a:lnTo>
                  <a:lnTo>
                    <a:pt x="133350" y="57150"/>
                  </a:lnTo>
                </a:path>
                <a:path w="333375" h="200025">
                  <a:moveTo>
                    <a:pt x="333375" y="200025"/>
                  </a:moveTo>
                  <a:lnTo>
                    <a:pt x="333375" y="28575"/>
                  </a:lnTo>
                  <a:lnTo>
                    <a:pt x="228600" y="104775"/>
                  </a:lnTo>
                  <a:lnTo>
                    <a:pt x="228600" y="19050"/>
                  </a:lnTo>
                  <a:lnTo>
                    <a:pt x="228600" y="0"/>
                  </a:lnTo>
                  <a:lnTo>
                    <a:pt x="200025" y="0"/>
                  </a:lnTo>
                  <a:lnTo>
                    <a:pt x="0" y="1524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48225" y="6581775"/>
              <a:ext cx="333375" cy="238125"/>
            </a:xfrm>
            <a:custGeom>
              <a:avLst/>
              <a:gdLst/>
              <a:ahLst/>
              <a:cxnLst/>
              <a:rect l="l" t="t" r="r" b="b"/>
              <a:pathLst>
                <a:path w="333375" h="238125">
                  <a:moveTo>
                    <a:pt x="333375" y="0"/>
                  </a:moveTo>
                  <a:lnTo>
                    <a:pt x="0" y="238125"/>
                  </a:lnTo>
                  <a:lnTo>
                    <a:pt x="333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48225" y="6581775"/>
              <a:ext cx="333375" cy="238125"/>
            </a:xfrm>
            <a:custGeom>
              <a:avLst/>
              <a:gdLst/>
              <a:ahLst/>
              <a:cxnLst/>
              <a:rect l="l" t="t" r="r" b="b"/>
              <a:pathLst>
                <a:path w="333375" h="238125">
                  <a:moveTo>
                    <a:pt x="0" y="238125"/>
                  </a:moveTo>
                  <a:lnTo>
                    <a:pt x="33337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86300" y="6838950"/>
              <a:ext cx="133350" cy="952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133350" y="0"/>
                  </a:moveTo>
                  <a:lnTo>
                    <a:pt x="0" y="95250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86300" y="6838950"/>
              <a:ext cx="133350" cy="952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0" y="95250"/>
                  </a:moveTo>
                  <a:lnTo>
                    <a:pt x="13335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10125" y="6572250"/>
              <a:ext cx="342900" cy="238125"/>
            </a:xfrm>
            <a:custGeom>
              <a:avLst/>
              <a:gdLst/>
              <a:ahLst/>
              <a:cxnLst/>
              <a:rect l="l" t="t" r="r" b="b"/>
              <a:pathLst>
                <a:path w="342900" h="238125">
                  <a:moveTo>
                    <a:pt x="342900" y="0"/>
                  </a:moveTo>
                  <a:lnTo>
                    <a:pt x="0" y="2381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10125" y="6572250"/>
              <a:ext cx="342900" cy="238125"/>
            </a:xfrm>
            <a:custGeom>
              <a:avLst/>
              <a:gdLst/>
              <a:ahLst/>
              <a:cxnLst/>
              <a:rect l="l" t="t" r="r" b="b"/>
              <a:pathLst>
                <a:path w="342900" h="238125">
                  <a:moveTo>
                    <a:pt x="0" y="238125"/>
                  </a:moveTo>
                  <a:lnTo>
                    <a:pt x="3429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317038" y="5119687"/>
            <a:ext cx="904875" cy="704850"/>
            <a:chOff x="4262437" y="5119687"/>
            <a:chExt cx="904875" cy="704850"/>
          </a:xfrm>
        </p:grpSpPr>
        <p:sp>
          <p:nvSpPr>
            <p:cNvPr id="50" name="object 50"/>
            <p:cNvSpPr/>
            <p:nvPr/>
          </p:nvSpPr>
          <p:spPr>
            <a:xfrm>
              <a:off x="4324350" y="5362575"/>
              <a:ext cx="323850" cy="457200"/>
            </a:xfrm>
            <a:custGeom>
              <a:avLst/>
              <a:gdLst/>
              <a:ahLst/>
              <a:cxnLst/>
              <a:rect l="l" t="t" r="r" b="b"/>
              <a:pathLst>
                <a:path w="323850" h="457200">
                  <a:moveTo>
                    <a:pt x="0" y="0"/>
                  </a:moveTo>
                  <a:lnTo>
                    <a:pt x="0" y="266700"/>
                  </a:lnTo>
                  <a:lnTo>
                    <a:pt x="9525" y="276225"/>
                  </a:lnTo>
                  <a:lnTo>
                    <a:pt x="9525" y="295275"/>
                  </a:lnTo>
                  <a:lnTo>
                    <a:pt x="19050" y="295275"/>
                  </a:lnTo>
                  <a:lnTo>
                    <a:pt x="19050" y="428625"/>
                  </a:lnTo>
                  <a:lnTo>
                    <a:pt x="28575" y="428625"/>
                  </a:lnTo>
                  <a:lnTo>
                    <a:pt x="28575" y="447675"/>
                  </a:lnTo>
                  <a:lnTo>
                    <a:pt x="47625" y="447675"/>
                  </a:lnTo>
                  <a:lnTo>
                    <a:pt x="47625" y="457200"/>
                  </a:lnTo>
                  <a:lnTo>
                    <a:pt x="323850" y="333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24350" y="5362575"/>
              <a:ext cx="323850" cy="457200"/>
            </a:xfrm>
            <a:custGeom>
              <a:avLst/>
              <a:gdLst/>
              <a:ahLst/>
              <a:cxnLst/>
              <a:rect l="l" t="t" r="r" b="b"/>
              <a:pathLst>
                <a:path w="323850" h="457200">
                  <a:moveTo>
                    <a:pt x="0" y="0"/>
                  </a:moveTo>
                  <a:lnTo>
                    <a:pt x="0" y="266700"/>
                  </a:lnTo>
                  <a:lnTo>
                    <a:pt x="9525" y="276225"/>
                  </a:lnTo>
                  <a:lnTo>
                    <a:pt x="9525" y="295275"/>
                  </a:lnTo>
                  <a:lnTo>
                    <a:pt x="19050" y="295275"/>
                  </a:lnTo>
                  <a:lnTo>
                    <a:pt x="19050" y="409575"/>
                  </a:lnTo>
                  <a:lnTo>
                    <a:pt x="19050" y="428625"/>
                  </a:lnTo>
                  <a:lnTo>
                    <a:pt x="28575" y="428625"/>
                  </a:lnTo>
                  <a:lnTo>
                    <a:pt x="28575" y="447675"/>
                  </a:lnTo>
                  <a:lnTo>
                    <a:pt x="47625" y="447675"/>
                  </a:lnTo>
                  <a:lnTo>
                    <a:pt x="47625" y="457200"/>
                  </a:lnTo>
                  <a:lnTo>
                    <a:pt x="323850" y="3333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43400" y="5562600"/>
              <a:ext cx="361950" cy="257175"/>
            </a:xfrm>
            <a:custGeom>
              <a:avLst/>
              <a:gdLst/>
              <a:ahLst/>
              <a:cxnLst/>
              <a:rect l="l" t="t" r="r" b="b"/>
              <a:pathLst>
                <a:path w="361950" h="257175">
                  <a:moveTo>
                    <a:pt x="257175" y="0"/>
                  </a:moveTo>
                  <a:lnTo>
                    <a:pt x="0" y="95250"/>
                  </a:lnTo>
                  <a:lnTo>
                    <a:pt x="0" y="228600"/>
                  </a:lnTo>
                  <a:lnTo>
                    <a:pt x="9525" y="228600"/>
                  </a:lnTo>
                  <a:lnTo>
                    <a:pt x="9525" y="247650"/>
                  </a:lnTo>
                  <a:lnTo>
                    <a:pt x="28575" y="247650"/>
                  </a:lnTo>
                  <a:lnTo>
                    <a:pt x="28575" y="257175"/>
                  </a:lnTo>
                  <a:lnTo>
                    <a:pt x="304800" y="133350"/>
                  </a:lnTo>
                  <a:lnTo>
                    <a:pt x="352425" y="133350"/>
                  </a:lnTo>
                  <a:lnTo>
                    <a:pt x="361950" y="123825"/>
                  </a:lnTo>
                  <a:lnTo>
                    <a:pt x="361950" y="19050"/>
                  </a:lnTo>
                  <a:lnTo>
                    <a:pt x="342900" y="19050"/>
                  </a:lnTo>
                  <a:lnTo>
                    <a:pt x="342900" y="9525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43400" y="5553075"/>
              <a:ext cx="361950" cy="266700"/>
            </a:xfrm>
            <a:custGeom>
              <a:avLst/>
              <a:gdLst/>
              <a:ahLst/>
              <a:cxnLst/>
              <a:rect l="l" t="t" r="r" b="b"/>
              <a:pathLst>
                <a:path w="361950" h="266700">
                  <a:moveTo>
                    <a:pt x="0" y="104775"/>
                  </a:moveTo>
                  <a:lnTo>
                    <a:pt x="257175" y="0"/>
                  </a:lnTo>
                  <a:lnTo>
                    <a:pt x="342900" y="19050"/>
                  </a:lnTo>
                  <a:lnTo>
                    <a:pt x="352425" y="28575"/>
                  </a:lnTo>
                  <a:lnTo>
                    <a:pt x="361950" y="28575"/>
                  </a:lnTo>
                  <a:lnTo>
                    <a:pt x="361950" y="133350"/>
                  </a:lnTo>
                  <a:lnTo>
                    <a:pt x="352425" y="142875"/>
                  </a:lnTo>
                  <a:lnTo>
                    <a:pt x="304800" y="142875"/>
                  </a:lnTo>
                  <a:lnTo>
                    <a:pt x="28575" y="266700"/>
                  </a:lnTo>
                  <a:lnTo>
                    <a:pt x="28575" y="257175"/>
                  </a:lnTo>
                  <a:lnTo>
                    <a:pt x="9525" y="257175"/>
                  </a:lnTo>
                  <a:lnTo>
                    <a:pt x="9525" y="238125"/>
                  </a:lnTo>
                  <a:lnTo>
                    <a:pt x="0" y="238125"/>
                  </a:lnTo>
                  <a:lnTo>
                    <a:pt x="0" y="1047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62450" y="5686425"/>
              <a:ext cx="285750" cy="104775"/>
            </a:xfrm>
            <a:custGeom>
              <a:avLst/>
              <a:gdLst/>
              <a:ahLst/>
              <a:cxnLst/>
              <a:rect l="l" t="t" r="r" b="b"/>
              <a:pathLst>
                <a:path w="285750" h="104775">
                  <a:moveTo>
                    <a:pt x="238125" y="0"/>
                  </a:moveTo>
                  <a:lnTo>
                    <a:pt x="0" y="104775"/>
                  </a:lnTo>
                  <a:lnTo>
                    <a:pt x="285750" y="9525"/>
                  </a:lnTo>
                  <a:lnTo>
                    <a:pt x="238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362450" y="5686425"/>
              <a:ext cx="285750" cy="104775"/>
            </a:xfrm>
            <a:custGeom>
              <a:avLst/>
              <a:gdLst/>
              <a:ahLst/>
              <a:cxnLst/>
              <a:rect l="l" t="t" r="r" b="b"/>
              <a:pathLst>
                <a:path w="285750" h="104775">
                  <a:moveTo>
                    <a:pt x="285750" y="9525"/>
                  </a:moveTo>
                  <a:lnTo>
                    <a:pt x="238125" y="0"/>
                  </a:lnTo>
                  <a:lnTo>
                    <a:pt x="0" y="1047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00575" y="5562600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600575" y="5562600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95825" y="5219700"/>
              <a:ext cx="152400" cy="476250"/>
            </a:xfrm>
            <a:custGeom>
              <a:avLst/>
              <a:gdLst/>
              <a:ahLst/>
              <a:cxnLst/>
              <a:rect l="l" t="t" r="r" b="b"/>
              <a:pathLst>
                <a:path w="152400" h="476250">
                  <a:moveTo>
                    <a:pt x="66675" y="0"/>
                  </a:moveTo>
                  <a:lnTo>
                    <a:pt x="0" y="476250"/>
                  </a:lnTo>
                  <a:lnTo>
                    <a:pt x="142875" y="419100"/>
                  </a:lnTo>
                  <a:lnTo>
                    <a:pt x="142875" y="409575"/>
                  </a:lnTo>
                  <a:lnTo>
                    <a:pt x="152400" y="409575"/>
                  </a:lnTo>
                  <a:lnTo>
                    <a:pt x="152400" y="304800"/>
                  </a:lnTo>
                  <a:lnTo>
                    <a:pt x="142875" y="304800"/>
                  </a:lnTo>
                  <a:lnTo>
                    <a:pt x="142875" y="295275"/>
                  </a:lnTo>
                  <a:lnTo>
                    <a:pt x="133350" y="295275"/>
                  </a:lnTo>
                  <a:lnTo>
                    <a:pt x="95250" y="285750"/>
                  </a:lnTo>
                  <a:lnTo>
                    <a:pt x="85725" y="285750"/>
                  </a:lnTo>
                  <a:lnTo>
                    <a:pt x="76200" y="276225"/>
                  </a:lnTo>
                  <a:lnTo>
                    <a:pt x="76200" y="266700"/>
                  </a:lnTo>
                  <a:lnTo>
                    <a:pt x="66675" y="2667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95825" y="5219700"/>
              <a:ext cx="152400" cy="476250"/>
            </a:xfrm>
            <a:custGeom>
              <a:avLst/>
              <a:gdLst/>
              <a:ahLst/>
              <a:cxnLst/>
              <a:rect l="l" t="t" r="r" b="b"/>
              <a:pathLst>
                <a:path w="152400" h="476250">
                  <a:moveTo>
                    <a:pt x="66675" y="0"/>
                  </a:moveTo>
                  <a:lnTo>
                    <a:pt x="66675" y="228600"/>
                  </a:lnTo>
                  <a:lnTo>
                    <a:pt x="66675" y="266700"/>
                  </a:lnTo>
                  <a:lnTo>
                    <a:pt x="85725" y="285750"/>
                  </a:lnTo>
                  <a:lnTo>
                    <a:pt x="95250" y="285750"/>
                  </a:lnTo>
                  <a:lnTo>
                    <a:pt x="133350" y="295275"/>
                  </a:lnTo>
                  <a:lnTo>
                    <a:pt x="142875" y="295275"/>
                  </a:lnTo>
                  <a:lnTo>
                    <a:pt x="142875" y="304800"/>
                  </a:lnTo>
                  <a:lnTo>
                    <a:pt x="152400" y="304800"/>
                  </a:lnTo>
                  <a:lnTo>
                    <a:pt x="152400" y="323850"/>
                  </a:lnTo>
                  <a:lnTo>
                    <a:pt x="152400" y="390525"/>
                  </a:lnTo>
                  <a:lnTo>
                    <a:pt x="152400" y="409575"/>
                  </a:lnTo>
                  <a:lnTo>
                    <a:pt x="142875" y="409575"/>
                  </a:lnTo>
                  <a:lnTo>
                    <a:pt x="142875" y="419100"/>
                  </a:lnTo>
                  <a:lnTo>
                    <a:pt x="0" y="4762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762500" y="5219700"/>
              <a:ext cx="85725" cy="419100"/>
            </a:xfrm>
            <a:custGeom>
              <a:avLst/>
              <a:gdLst/>
              <a:ahLst/>
              <a:cxnLst/>
              <a:rect l="l" t="t" r="r" b="b"/>
              <a:pathLst>
                <a:path w="85725" h="419100">
                  <a:moveTo>
                    <a:pt x="53067" y="291873"/>
                  </a:moveTo>
                  <a:lnTo>
                    <a:pt x="76200" y="419100"/>
                  </a:lnTo>
                  <a:lnTo>
                    <a:pt x="76200" y="409575"/>
                  </a:lnTo>
                  <a:lnTo>
                    <a:pt x="85725" y="409575"/>
                  </a:lnTo>
                  <a:lnTo>
                    <a:pt x="85725" y="304800"/>
                  </a:lnTo>
                  <a:lnTo>
                    <a:pt x="76200" y="304800"/>
                  </a:lnTo>
                  <a:lnTo>
                    <a:pt x="76200" y="295275"/>
                  </a:lnTo>
                  <a:lnTo>
                    <a:pt x="66675" y="295275"/>
                  </a:lnTo>
                  <a:lnTo>
                    <a:pt x="53067" y="291873"/>
                  </a:lnTo>
                  <a:close/>
                </a:path>
                <a:path w="85725" h="419100">
                  <a:moveTo>
                    <a:pt x="0" y="0"/>
                  </a:moveTo>
                  <a:lnTo>
                    <a:pt x="0" y="266700"/>
                  </a:lnTo>
                  <a:lnTo>
                    <a:pt x="9525" y="266700"/>
                  </a:lnTo>
                  <a:lnTo>
                    <a:pt x="9525" y="276225"/>
                  </a:lnTo>
                  <a:lnTo>
                    <a:pt x="19050" y="285750"/>
                  </a:lnTo>
                  <a:lnTo>
                    <a:pt x="28575" y="285750"/>
                  </a:lnTo>
                  <a:lnTo>
                    <a:pt x="53067" y="291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62500" y="5219700"/>
              <a:ext cx="85725" cy="419100"/>
            </a:xfrm>
            <a:custGeom>
              <a:avLst/>
              <a:gdLst/>
              <a:ahLst/>
              <a:cxnLst/>
              <a:rect l="l" t="t" r="r" b="b"/>
              <a:pathLst>
                <a:path w="85725" h="419100">
                  <a:moveTo>
                    <a:pt x="76200" y="419100"/>
                  </a:moveTo>
                  <a:lnTo>
                    <a:pt x="76200" y="409575"/>
                  </a:lnTo>
                  <a:lnTo>
                    <a:pt x="85725" y="409575"/>
                  </a:lnTo>
                  <a:lnTo>
                    <a:pt x="85725" y="390525"/>
                  </a:lnTo>
                  <a:lnTo>
                    <a:pt x="85725" y="323850"/>
                  </a:lnTo>
                  <a:lnTo>
                    <a:pt x="85725" y="304800"/>
                  </a:lnTo>
                  <a:lnTo>
                    <a:pt x="76200" y="304800"/>
                  </a:lnTo>
                  <a:lnTo>
                    <a:pt x="76200" y="295275"/>
                  </a:lnTo>
                  <a:lnTo>
                    <a:pt x="66675" y="295275"/>
                  </a:lnTo>
                  <a:lnTo>
                    <a:pt x="28575" y="285750"/>
                  </a:lnTo>
                  <a:lnTo>
                    <a:pt x="19050" y="285750"/>
                  </a:lnTo>
                  <a:lnTo>
                    <a:pt x="0" y="266700"/>
                  </a:lnTo>
                  <a:lnTo>
                    <a:pt x="0" y="22860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629150" y="5610225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38100" y="47625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629150" y="5610225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47625"/>
                  </a:moveTo>
                  <a:lnTo>
                    <a:pt x="38100" y="47625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638675" y="56197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1905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19050" h="19050">
                  <a:moveTo>
                    <a:pt x="19050" y="0"/>
                  </a:moveTo>
                  <a:lnTo>
                    <a:pt x="9525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638675" y="5619750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9525"/>
                  </a:moveTo>
                  <a:lnTo>
                    <a:pt x="19050" y="0"/>
                  </a:lnTo>
                  <a:lnTo>
                    <a:pt x="9525" y="9525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9525" y="19050"/>
                  </a:lnTo>
                  <a:lnTo>
                    <a:pt x="19050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324350" y="5219700"/>
              <a:ext cx="523875" cy="476250"/>
            </a:xfrm>
            <a:custGeom>
              <a:avLst/>
              <a:gdLst/>
              <a:ahLst/>
              <a:cxnLst/>
              <a:rect l="l" t="t" r="r" b="b"/>
              <a:pathLst>
                <a:path w="523875" h="476250">
                  <a:moveTo>
                    <a:pt x="438150" y="0"/>
                  </a:moveTo>
                  <a:lnTo>
                    <a:pt x="0" y="142875"/>
                  </a:lnTo>
                  <a:lnTo>
                    <a:pt x="0" y="409575"/>
                  </a:lnTo>
                  <a:lnTo>
                    <a:pt x="9525" y="419100"/>
                  </a:lnTo>
                  <a:lnTo>
                    <a:pt x="9525" y="438150"/>
                  </a:lnTo>
                  <a:lnTo>
                    <a:pt x="19050" y="438150"/>
                  </a:lnTo>
                  <a:lnTo>
                    <a:pt x="276225" y="342900"/>
                  </a:lnTo>
                  <a:lnTo>
                    <a:pt x="361950" y="352425"/>
                  </a:lnTo>
                  <a:lnTo>
                    <a:pt x="361950" y="361950"/>
                  </a:lnTo>
                  <a:lnTo>
                    <a:pt x="381000" y="361950"/>
                  </a:lnTo>
                  <a:lnTo>
                    <a:pt x="381000" y="466725"/>
                  </a:lnTo>
                  <a:lnTo>
                    <a:pt x="371475" y="476250"/>
                  </a:lnTo>
                  <a:lnTo>
                    <a:pt x="514350" y="419100"/>
                  </a:lnTo>
                  <a:lnTo>
                    <a:pt x="514350" y="409575"/>
                  </a:lnTo>
                  <a:lnTo>
                    <a:pt x="523875" y="409575"/>
                  </a:lnTo>
                  <a:lnTo>
                    <a:pt x="523875" y="304800"/>
                  </a:lnTo>
                  <a:lnTo>
                    <a:pt x="514350" y="304800"/>
                  </a:lnTo>
                  <a:lnTo>
                    <a:pt x="514350" y="295275"/>
                  </a:lnTo>
                  <a:lnTo>
                    <a:pt x="504825" y="295275"/>
                  </a:lnTo>
                  <a:lnTo>
                    <a:pt x="466725" y="285750"/>
                  </a:lnTo>
                  <a:lnTo>
                    <a:pt x="457200" y="285750"/>
                  </a:lnTo>
                  <a:lnTo>
                    <a:pt x="447675" y="276225"/>
                  </a:lnTo>
                  <a:lnTo>
                    <a:pt x="447675" y="266700"/>
                  </a:lnTo>
                  <a:lnTo>
                    <a:pt x="438150" y="266700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324350" y="5219700"/>
              <a:ext cx="523875" cy="476250"/>
            </a:xfrm>
            <a:custGeom>
              <a:avLst/>
              <a:gdLst/>
              <a:ahLst/>
              <a:cxnLst/>
              <a:rect l="l" t="t" r="r" b="b"/>
              <a:pathLst>
                <a:path w="523875" h="476250">
                  <a:moveTo>
                    <a:pt x="19050" y="438150"/>
                  </a:moveTo>
                  <a:lnTo>
                    <a:pt x="276225" y="333375"/>
                  </a:lnTo>
                  <a:lnTo>
                    <a:pt x="361950" y="352425"/>
                  </a:lnTo>
                  <a:lnTo>
                    <a:pt x="371475" y="361950"/>
                  </a:lnTo>
                  <a:lnTo>
                    <a:pt x="381000" y="361950"/>
                  </a:lnTo>
                  <a:lnTo>
                    <a:pt x="381000" y="381000"/>
                  </a:lnTo>
                  <a:lnTo>
                    <a:pt x="381000" y="457200"/>
                  </a:lnTo>
                  <a:lnTo>
                    <a:pt x="381000" y="466725"/>
                  </a:lnTo>
                  <a:lnTo>
                    <a:pt x="371475" y="476250"/>
                  </a:lnTo>
                  <a:lnTo>
                    <a:pt x="514350" y="419100"/>
                  </a:lnTo>
                  <a:lnTo>
                    <a:pt x="514350" y="409575"/>
                  </a:lnTo>
                  <a:lnTo>
                    <a:pt x="523875" y="409575"/>
                  </a:lnTo>
                  <a:lnTo>
                    <a:pt x="523875" y="390525"/>
                  </a:lnTo>
                  <a:lnTo>
                    <a:pt x="523875" y="323850"/>
                  </a:lnTo>
                  <a:lnTo>
                    <a:pt x="523875" y="304800"/>
                  </a:lnTo>
                  <a:lnTo>
                    <a:pt x="514350" y="304800"/>
                  </a:lnTo>
                  <a:lnTo>
                    <a:pt x="514350" y="295275"/>
                  </a:lnTo>
                  <a:lnTo>
                    <a:pt x="504825" y="295275"/>
                  </a:lnTo>
                  <a:lnTo>
                    <a:pt x="466725" y="285750"/>
                  </a:lnTo>
                  <a:lnTo>
                    <a:pt x="457200" y="285750"/>
                  </a:lnTo>
                  <a:lnTo>
                    <a:pt x="438150" y="266700"/>
                  </a:lnTo>
                  <a:lnTo>
                    <a:pt x="438150" y="228600"/>
                  </a:lnTo>
                  <a:lnTo>
                    <a:pt x="438150" y="0"/>
                  </a:lnTo>
                  <a:lnTo>
                    <a:pt x="0" y="142875"/>
                  </a:lnTo>
                  <a:lnTo>
                    <a:pt x="0" y="409575"/>
                  </a:lnTo>
                  <a:lnTo>
                    <a:pt x="9525" y="419100"/>
                  </a:lnTo>
                  <a:lnTo>
                    <a:pt x="9525" y="438150"/>
                  </a:lnTo>
                  <a:lnTo>
                    <a:pt x="19050" y="4381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267200" y="5124450"/>
              <a:ext cx="895350" cy="238125"/>
            </a:xfrm>
            <a:custGeom>
              <a:avLst/>
              <a:gdLst/>
              <a:ahLst/>
              <a:cxnLst/>
              <a:rect l="l" t="t" r="r" b="b"/>
              <a:pathLst>
                <a:path w="895350" h="238125">
                  <a:moveTo>
                    <a:pt x="781050" y="0"/>
                  </a:moveTo>
                  <a:lnTo>
                    <a:pt x="723900" y="9525"/>
                  </a:lnTo>
                  <a:lnTo>
                    <a:pt x="685800" y="9525"/>
                  </a:lnTo>
                  <a:lnTo>
                    <a:pt x="485775" y="85725"/>
                  </a:lnTo>
                  <a:lnTo>
                    <a:pt x="457200" y="85725"/>
                  </a:lnTo>
                  <a:lnTo>
                    <a:pt x="0" y="228600"/>
                  </a:lnTo>
                  <a:lnTo>
                    <a:pt x="57150" y="238125"/>
                  </a:lnTo>
                  <a:lnTo>
                    <a:pt x="771525" y="9525"/>
                  </a:lnTo>
                  <a:lnTo>
                    <a:pt x="876300" y="19050"/>
                  </a:lnTo>
                  <a:lnTo>
                    <a:pt x="895350" y="19050"/>
                  </a:lnTo>
                  <a:lnTo>
                    <a:pt x="781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67200" y="5124450"/>
              <a:ext cx="895350" cy="238125"/>
            </a:xfrm>
            <a:custGeom>
              <a:avLst/>
              <a:gdLst/>
              <a:ahLst/>
              <a:cxnLst/>
              <a:rect l="l" t="t" r="r" b="b"/>
              <a:pathLst>
                <a:path w="895350" h="238125">
                  <a:moveTo>
                    <a:pt x="0" y="228600"/>
                  </a:moveTo>
                  <a:lnTo>
                    <a:pt x="457200" y="85725"/>
                  </a:lnTo>
                  <a:lnTo>
                    <a:pt x="485775" y="85725"/>
                  </a:lnTo>
                  <a:lnTo>
                    <a:pt x="685800" y="9525"/>
                  </a:lnTo>
                  <a:lnTo>
                    <a:pt x="723900" y="9525"/>
                  </a:lnTo>
                  <a:lnTo>
                    <a:pt x="781050" y="0"/>
                  </a:lnTo>
                  <a:lnTo>
                    <a:pt x="895350" y="19050"/>
                  </a:lnTo>
                  <a:lnTo>
                    <a:pt x="876300" y="19050"/>
                  </a:lnTo>
                  <a:lnTo>
                    <a:pt x="771525" y="9525"/>
                  </a:lnTo>
                  <a:lnTo>
                    <a:pt x="57150" y="238125"/>
                  </a:lnTo>
                  <a:lnTo>
                    <a:pt x="0" y="2286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62500" y="5133975"/>
              <a:ext cx="400050" cy="504825"/>
            </a:xfrm>
            <a:custGeom>
              <a:avLst/>
              <a:gdLst/>
              <a:ahLst/>
              <a:cxnLst/>
              <a:rect l="l" t="t" r="r" b="b"/>
              <a:pathLst>
                <a:path w="400050" h="504825">
                  <a:moveTo>
                    <a:pt x="276225" y="0"/>
                  </a:moveTo>
                  <a:lnTo>
                    <a:pt x="0" y="85725"/>
                  </a:lnTo>
                  <a:lnTo>
                    <a:pt x="0" y="352425"/>
                  </a:lnTo>
                  <a:lnTo>
                    <a:pt x="9525" y="352425"/>
                  </a:lnTo>
                  <a:lnTo>
                    <a:pt x="9525" y="361950"/>
                  </a:lnTo>
                  <a:lnTo>
                    <a:pt x="19050" y="371475"/>
                  </a:lnTo>
                  <a:lnTo>
                    <a:pt x="28575" y="371475"/>
                  </a:lnTo>
                  <a:lnTo>
                    <a:pt x="66675" y="381000"/>
                  </a:lnTo>
                  <a:lnTo>
                    <a:pt x="76200" y="381000"/>
                  </a:lnTo>
                  <a:lnTo>
                    <a:pt x="76200" y="390525"/>
                  </a:lnTo>
                  <a:lnTo>
                    <a:pt x="85725" y="390525"/>
                  </a:lnTo>
                  <a:lnTo>
                    <a:pt x="85725" y="495300"/>
                  </a:lnTo>
                  <a:lnTo>
                    <a:pt x="76200" y="495300"/>
                  </a:lnTo>
                  <a:lnTo>
                    <a:pt x="76200" y="504825"/>
                  </a:lnTo>
                  <a:lnTo>
                    <a:pt x="400050" y="352425"/>
                  </a:lnTo>
                  <a:lnTo>
                    <a:pt x="400050" y="9525"/>
                  </a:lnTo>
                  <a:lnTo>
                    <a:pt x="381000" y="9525"/>
                  </a:lnTo>
                  <a:lnTo>
                    <a:pt x="276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62500" y="5133975"/>
              <a:ext cx="400050" cy="504825"/>
            </a:xfrm>
            <a:custGeom>
              <a:avLst/>
              <a:gdLst/>
              <a:ahLst/>
              <a:cxnLst/>
              <a:rect l="l" t="t" r="r" b="b"/>
              <a:pathLst>
                <a:path w="400050" h="504825">
                  <a:moveTo>
                    <a:pt x="76200" y="504825"/>
                  </a:moveTo>
                  <a:lnTo>
                    <a:pt x="76200" y="495300"/>
                  </a:lnTo>
                  <a:lnTo>
                    <a:pt x="85725" y="495300"/>
                  </a:lnTo>
                  <a:lnTo>
                    <a:pt x="85725" y="390525"/>
                  </a:lnTo>
                  <a:lnTo>
                    <a:pt x="76200" y="390525"/>
                  </a:lnTo>
                  <a:lnTo>
                    <a:pt x="76200" y="381000"/>
                  </a:lnTo>
                  <a:lnTo>
                    <a:pt x="66675" y="381000"/>
                  </a:lnTo>
                  <a:lnTo>
                    <a:pt x="28575" y="371475"/>
                  </a:lnTo>
                  <a:lnTo>
                    <a:pt x="19050" y="371475"/>
                  </a:lnTo>
                  <a:lnTo>
                    <a:pt x="0" y="352425"/>
                  </a:lnTo>
                  <a:lnTo>
                    <a:pt x="0" y="85725"/>
                  </a:lnTo>
                  <a:lnTo>
                    <a:pt x="276225" y="0"/>
                  </a:lnTo>
                  <a:lnTo>
                    <a:pt x="381000" y="9525"/>
                  </a:lnTo>
                  <a:lnTo>
                    <a:pt x="400050" y="9525"/>
                  </a:lnTo>
                  <a:lnTo>
                    <a:pt x="400050" y="352425"/>
                  </a:lnTo>
                  <a:lnTo>
                    <a:pt x="76200" y="5048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8716963" y="4814887"/>
            <a:ext cx="295275" cy="266700"/>
            <a:chOff x="3662362" y="4814887"/>
            <a:chExt cx="295275" cy="266700"/>
          </a:xfrm>
        </p:grpSpPr>
        <p:sp>
          <p:nvSpPr>
            <p:cNvPr id="73" name="object 73"/>
            <p:cNvSpPr/>
            <p:nvPr/>
          </p:nvSpPr>
          <p:spPr>
            <a:xfrm>
              <a:off x="3667125" y="4819650"/>
              <a:ext cx="266700" cy="257175"/>
            </a:xfrm>
            <a:custGeom>
              <a:avLst/>
              <a:gdLst/>
              <a:ahLst/>
              <a:cxnLst/>
              <a:rect l="l" t="t" r="r" b="b"/>
              <a:pathLst>
                <a:path w="266700" h="257175">
                  <a:moveTo>
                    <a:pt x="0" y="0"/>
                  </a:moveTo>
                  <a:lnTo>
                    <a:pt x="0" y="152400"/>
                  </a:lnTo>
                  <a:lnTo>
                    <a:pt x="9525" y="152400"/>
                  </a:lnTo>
                  <a:lnTo>
                    <a:pt x="9525" y="257175"/>
                  </a:lnTo>
                  <a:lnTo>
                    <a:pt x="200025" y="219075"/>
                  </a:lnTo>
                  <a:lnTo>
                    <a:pt x="200025" y="190500"/>
                  </a:lnTo>
                  <a:lnTo>
                    <a:pt x="266700" y="180975"/>
                  </a:lnTo>
                  <a:lnTo>
                    <a:pt x="266700" y="28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667125" y="4819650"/>
              <a:ext cx="266700" cy="257175"/>
            </a:xfrm>
            <a:custGeom>
              <a:avLst/>
              <a:gdLst/>
              <a:ahLst/>
              <a:cxnLst/>
              <a:rect l="l" t="t" r="r" b="b"/>
              <a:pathLst>
                <a:path w="266700" h="257175">
                  <a:moveTo>
                    <a:pt x="0" y="0"/>
                  </a:moveTo>
                  <a:lnTo>
                    <a:pt x="0" y="152400"/>
                  </a:lnTo>
                  <a:lnTo>
                    <a:pt x="9525" y="152400"/>
                  </a:lnTo>
                  <a:lnTo>
                    <a:pt x="9525" y="257175"/>
                  </a:lnTo>
                  <a:lnTo>
                    <a:pt x="200025" y="219075"/>
                  </a:lnTo>
                  <a:lnTo>
                    <a:pt x="200025" y="190500"/>
                  </a:lnTo>
                  <a:lnTo>
                    <a:pt x="266700" y="180975"/>
                  </a:lnTo>
                  <a:lnTo>
                    <a:pt x="266700" y="285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33825" y="483870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19050" y="0"/>
                  </a:moveTo>
                  <a:lnTo>
                    <a:pt x="0" y="9525"/>
                  </a:lnTo>
                  <a:lnTo>
                    <a:pt x="0" y="161925"/>
                  </a:lnTo>
                  <a:lnTo>
                    <a:pt x="19050" y="1619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933825" y="4838700"/>
              <a:ext cx="19050" cy="161925"/>
            </a:xfrm>
            <a:custGeom>
              <a:avLst/>
              <a:gdLst/>
              <a:ahLst/>
              <a:cxnLst/>
              <a:rect l="l" t="t" r="r" b="b"/>
              <a:pathLst>
                <a:path w="19050" h="161925">
                  <a:moveTo>
                    <a:pt x="0" y="161925"/>
                  </a:moveTo>
                  <a:lnTo>
                    <a:pt x="0" y="9525"/>
                  </a:lnTo>
                  <a:lnTo>
                    <a:pt x="19050" y="0"/>
                  </a:lnTo>
                  <a:lnTo>
                    <a:pt x="19050" y="161925"/>
                  </a:lnTo>
                  <a:lnTo>
                    <a:pt x="0" y="1619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9393237" y="5133976"/>
            <a:ext cx="819150" cy="509905"/>
            <a:chOff x="4338637" y="5133975"/>
            <a:chExt cx="819150" cy="509905"/>
          </a:xfrm>
        </p:grpSpPr>
        <p:sp>
          <p:nvSpPr>
            <p:cNvPr id="78" name="object 78"/>
            <p:cNvSpPr/>
            <p:nvPr/>
          </p:nvSpPr>
          <p:spPr>
            <a:xfrm>
              <a:off x="5057775" y="5324475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057775" y="5324475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705350" y="5448300"/>
              <a:ext cx="314325" cy="133350"/>
            </a:xfrm>
            <a:custGeom>
              <a:avLst/>
              <a:gdLst/>
              <a:ahLst/>
              <a:cxnLst/>
              <a:rect l="l" t="t" r="r" b="b"/>
              <a:pathLst>
                <a:path w="314325" h="133350">
                  <a:moveTo>
                    <a:pt x="314325" y="0"/>
                  </a:moveTo>
                  <a:lnTo>
                    <a:pt x="0" y="133350"/>
                  </a:lnTo>
                  <a:lnTo>
                    <a:pt x="314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705350" y="5448300"/>
              <a:ext cx="314325" cy="133350"/>
            </a:xfrm>
            <a:custGeom>
              <a:avLst/>
              <a:gdLst/>
              <a:ahLst/>
              <a:cxnLst/>
              <a:rect l="l" t="t" r="r" b="b"/>
              <a:pathLst>
                <a:path w="314325" h="133350">
                  <a:moveTo>
                    <a:pt x="0" y="133350"/>
                  </a:moveTo>
                  <a:lnTo>
                    <a:pt x="31432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8712" y="5133975"/>
              <a:ext cx="219075" cy="338137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343400" y="5400675"/>
              <a:ext cx="600075" cy="238125"/>
            </a:xfrm>
            <a:custGeom>
              <a:avLst/>
              <a:gdLst/>
              <a:ahLst/>
              <a:cxnLst/>
              <a:rect l="l" t="t" r="r" b="b"/>
              <a:pathLst>
                <a:path w="600075" h="238125">
                  <a:moveTo>
                    <a:pt x="600075" y="0"/>
                  </a:moveTo>
                  <a:lnTo>
                    <a:pt x="0" y="238125"/>
                  </a:lnTo>
                  <a:lnTo>
                    <a:pt x="6000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343400" y="5400675"/>
              <a:ext cx="600075" cy="238125"/>
            </a:xfrm>
            <a:custGeom>
              <a:avLst/>
              <a:gdLst/>
              <a:ahLst/>
              <a:cxnLst/>
              <a:rect l="l" t="t" r="r" b="b"/>
              <a:pathLst>
                <a:path w="600075" h="238125">
                  <a:moveTo>
                    <a:pt x="0" y="238125"/>
                  </a:moveTo>
                  <a:lnTo>
                    <a:pt x="60007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9688512" y="4910137"/>
            <a:ext cx="381000" cy="57150"/>
            <a:chOff x="4633912" y="4910137"/>
            <a:chExt cx="381000" cy="57150"/>
          </a:xfrm>
        </p:grpSpPr>
        <p:sp>
          <p:nvSpPr>
            <p:cNvPr id="86" name="object 86"/>
            <p:cNvSpPr/>
            <p:nvPr/>
          </p:nvSpPr>
          <p:spPr>
            <a:xfrm>
              <a:off x="4638675" y="4914900"/>
              <a:ext cx="371475" cy="47625"/>
            </a:xfrm>
            <a:custGeom>
              <a:avLst/>
              <a:gdLst/>
              <a:ahLst/>
              <a:cxnLst/>
              <a:rect l="l" t="t" r="r" b="b"/>
              <a:pathLst>
                <a:path w="371475" h="47625">
                  <a:moveTo>
                    <a:pt x="28575" y="0"/>
                  </a:moveTo>
                  <a:lnTo>
                    <a:pt x="0" y="9525"/>
                  </a:lnTo>
                  <a:lnTo>
                    <a:pt x="352425" y="47625"/>
                  </a:lnTo>
                  <a:lnTo>
                    <a:pt x="371475" y="381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638675" y="4914900"/>
              <a:ext cx="371475" cy="47625"/>
            </a:xfrm>
            <a:custGeom>
              <a:avLst/>
              <a:gdLst/>
              <a:ahLst/>
              <a:cxnLst/>
              <a:rect l="l" t="t" r="r" b="b"/>
              <a:pathLst>
                <a:path w="371475" h="47625">
                  <a:moveTo>
                    <a:pt x="0" y="9525"/>
                  </a:moveTo>
                  <a:lnTo>
                    <a:pt x="352425" y="47625"/>
                  </a:lnTo>
                  <a:lnTo>
                    <a:pt x="371475" y="38100"/>
                  </a:lnTo>
                  <a:lnTo>
                    <a:pt x="28575" y="0"/>
                  </a:lnTo>
                  <a:lnTo>
                    <a:pt x="0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9193213" y="4862512"/>
            <a:ext cx="314325" cy="38100"/>
            <a:chOff x="4138612" y="4862512"/>
            <a:chExt cx="314325" cy="38100"/>
          </a:xfrm>
        </p:grpSpPr>
        <p:sp>
          <p:nvSpPr>
            <p:cNvPr id="89" name="object 89"/>
            <p:cNvSpPr/>
            <p:nvPr/>
          </p:nvSpPr>
          <p:spPr>
            <a:xfrm>
              <a:off x="4143375" y="4867275"/>
              <a:ext cx="304800" cy="28575"/>
            </a:xfrm>
            <a:custGeom>
              <a:avLst/>
              <a:gdLst/>
              <a:ahLst/>
              <a:cxnLst/>
              <a:rect l="l" t="t" r="r" b="b"/>
              <a:pathLst>
                <a:path w="304800" h="28575">
                  <a:moveTo>
                    <a:pt x="19050" y="0"/>
                  </a:moveTo>
                  <a:lnTo>
                    <a:pt x="0" y="0"/>
                  </a:lnTo>
                  <a:lnTo>
                    <a:pt x="285750" y="28575"/>
                  </a:lnTo>
                  <a:lnTo>
                    <a:pt x="304800" y="2857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143375" y="4867275"/>
              <a:ext cx="304800" cy="28575"/>
            </a:xfrm>
            <a:custGeom>
              <a:avLst/>
              <a:gdLst/>
              <a:ahLst/>
              <a:cxnLst/>
              <a:rect l="l" t="t" r="r" b="b"/>
              <a:pathLst>
                <a:path w="304800" h="28575">
                  <a:moveTo>
                    <a:pt x="0" y="0"/>
                  </a:moveTo>
                  <a:lnTo>
                    <a:pt x="285750" y="28575"/>
                  </a:lnTo>
                  <a:lnTo>
                    <a:pt x="304800" y="28575"/>
                  </a:lnTo>
                  <a:lnTo>
                    <a:pt x="1905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8716963" y="4805363"/>
            <a:ext cx="295275" cy="47625"/>
            <a:chOff x="3662362" y="4805362"/>
            <a:chExt cx="295275" cy="47625"/>
          </a:xfrm>
        </p:grpSpPr>
        <p:sp>
          <p:nvSpPr>
            <p:cNvPr id="92" name="object 92"/>
            <p:cNvSpPr/>
            <p:nvPr/>
          </p:nvSpPr>
          <p:spPr>
            <a:xfrm>
              <a:off x="3667125" y="4810125"/>
              <a:ext cx="285750" cy="38100"/>
            </a:xfrm>
            <a:custGeom>
              <a:avLst/>
              <a:gdLst/>
              <a:ahLst/>
              <a:cxnLst/>
              <a:rect l="l" t="t" r="r" b="b"/>
              <a:pathLst>
                <a:path w="285750" h="38100">
                  <a:moveTo>
                    <a:pt x="19050" y="0"/>
                  </a:moveTo>
                  <a:lnTo>
                    <a:pt x="0" y="9525"/>
                  </a:lnTo>
                  <a:lnTo>
                    <a:pt x="266700" y="38100"/>
                  </a:lnTo>
                  <a:lnTo>
                    <a:pt x="285750" y="2857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667125" y="4810125"/>
              <a:ext cx="285750" cy="38100"/>
            </a:xfrm>
            <a:custGeom>
              <a:avLst/>
              <a:gdLst/>
              <a:ahLst/>
              <a:cxnLst/>
              <a:rect l="l" t="t" r="r" b="b"/>
              <a:pathLst>
                <a:path w="285750" h="38100">
                  <a:moveTo>
                    <a:pt x="0" y="9525"/>
                  </a:moveTo>
                  <a:lnTo>
                    <a:pt x="266700" y="38100"/>
                  </a:lnTo>
                  <a:lnTo>
                    <a:pt x="285750" y="28575"/>
                  </a:lnTo>
                  <a:lnTo>
                    <a:pt x="19050" y="0"/>
                  </a:lnTo>
                  <a:lnTo>
                    <a:pt x="0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7812087" y="5029200"/>
            <a:ext cx="1619250" cy="2519680"/>
            <a:chOff x="2757487" y="5029200"/>
            <a:chExt cx="1619250" cy="2519680"/>
          </a:xfrm>
        </p:grpSpPr>
        <p:sp>
          <p:nvSpPr>
            <p:cNvPr id="95" name="object 95"/>
            <p:cNvSpPr/>
            <p:nvPr/>
          </p:nvSpPr>
          <p:spPr>
            <a:xfrm>
              <a:off x="3381375" y="5029200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81375" y="5029200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762250" y="5133975"/>
              <a:ext cx="1609725" cy="2409825"/>
            </a:xfrm>
            <a:custGeom>
              <a:avLst/>
              <a:gdLst/>
              <a:ahLst/>
              <a:cxnLst/>
              <a:rect l="l" t="t" r="r" b="b"/>
              <a:pathLst>
                <a:path w="1609725" h="2409825">
                  <a:moveTo>
                    <a:pt x="1562100" y="2047875"/>
                  </a:moveTo>
                  <a:lnTo>
                    <a:pt x="1038225" y="2047875"/>
                  </a:lnTo>
                  <a:lnTo>
                    <a:pt x="1476375" y="2190750"/>
                  </a:lnTo>
                  <a:lnTo>
                    <a:pt x="1476375" y="2390775"/>
                  </a:lnTo>
                  <a:lnTo>
                    <a:pt x="1533525" y="2409825"/>
                  </a:lnTo>
                  <a:lnTo>
                    <a:pt x="1533525" y="2143125"/>
                  </a:lnTo>
                  <a:lnTo>
                    <a:pt x="1552575" y="2143125"/>
                  </a:lnTo>
                  <a:lnTo>
                    <a:pt x="1552575" y="2133600"/>
                  </a:lnTo>
                  <a:lnTo>
                    <a:pt x="1562100" y="2133600"/>
                  </a:lnTo>
                  <a:lnTo>
                    <a:pt x="1562100" y="2047875"/>
                  </a:lnTo>
                  <a:close/>
                </a:path>
                <a:path w="1609725" h="2409825">
                  <a:moveTo>
                    <a:pt x="1038225" y="2171700"/>
                  </a:moveTo>
                  <a:lnTo>
                    <a:pt x="962025" y="2171700"/>
                  </a:lnTo>
                  <a:lnTo>
                    <a:pt x="1009650" y="2190750"/>
                  </a:lnTo>
                  <a:lnTo>
                    <a:pt x="1009650" y="2228850"/>
                  </a:lnTo>
                  <a:lnTo>
                    <a:pt x="1038225" y="2238375"/>
                  </a:lnTo>
                  <a:lnTo>
                    <a:pt x="1038225" y="2171700"/>
                  </a:lnTo>
                  <a:close/>
                </a:path>
                <a:path w="1609725" h="2409825">
                  <a:moveTo>
                    <a:pt x="1609725" y="1866900"/>
                  </a:moveTo>
                  <a:lnTo>
                    <a:pt x="485775" y="1866900"/>
                  </a:lnTo>
                  <a:lnTo>
                    <a:pt x="933450" y="2009775"/>
                  </a:lnTo>
                  <a:lnTo>
                    <a:pt x="933450" y="2200275"/>
                  </a:lnTo>
                  <a:lnTo>
                    <a:pt x="962025" y="2209800"/>
                  </a:lnTo>
                  <a:lnTo>
                    <a:pt x="962025" y="2171700"/>
                  </a:lnTo>
                  <a:lnTo>
                    <a:pt x="1038225" y="2171700"/>
                  </a:lnTo>
                  <a:lnTo>
                    <a:pt x="1038225" y="2047875"/>
                  </a:lnTo>
                  <a:lnTo>
                    <a:pt x="1562100" y="2047875"/>
                  </a:lnTo>
                  <a:lnTo>
                    <a:pt x="1562100" y="2009775"/>
                  </a:lnTo>
                  <a:lnTo>
                    <a:pt x="1571625" y="2009775"/>
                  </a:lnTo>
                  <a:lnTo>
                    <a:pt x="1571625" y="1990725"/>
                  </a:lnTo>
                  <a:lnTo>
                    <a:pt x="1581150" y="1990725"/>
                  </a:lnTo>
                  <a:lnTo>
                    <a:pt x="1581150" y="1981200"/>
                  </a:lnTo>
                  <a:lnTo>
                    <a:pt x="1609725" y="1981200"/>
                  </a:lnTo>
                  <a:lnTo>
                    <a:pt x="1609725" y="1866900"/>
                  </a:lnTo>
                  <a:close/>
                </a:path>
                <a:path w="1609725" h="2409825">
                  <a:moveTo>
                    <a:pt x="485775" y="1981200"/>
                  </a:moveTo>
                  <a:lnTo>
                    <a:pt x="419100" y="1981200"/>
                  </a:lnTo>
                  <a:lnTo>
                    <a:pt x="457200" y="2000250"/>
                  </a:lnTo>
                  <a:lnTo>
                    <a:pt x="457200" y="2038350"/>
                  </a:lnTo>
                  <a:lnTo>
                    <a:pt x="485775" y="2047875"/>
                  </a:lnTo>
                  <a:lnTo>
                    <a:pt x="485775" y="1981200"/>
                  </a:lnTo>
                  <a:close/>
                </a:path>
                <a:path w="1609725" h="2409825">
                  <a:moveTo>
                    <a:pt x="1609725" y="1714500"/>
                  </a:moveTo>
                  <a:lnTo>
                    <a:pt x="38100" y="1714500"/>
                  </a:lnTo>
                  <a:lnTo>
                    <a:pt x="390525" y="1828800"/>
                  </a:lnTo>
                  <a:lnTo>
                    <a:pt x="390525" y="2009775"/>
                  </a:lnTo>
                  <a:lnTo>
                    <a:pt x="419100" y="2019300"/>
                  </a:lnTo>
                  <a:lnTo>
                    <a:pt x="419100" y="1981200"/>
                  </a:lnTo>
                  <a:lnTo>
                    <a:pt x="485775" y="1981200"/>
                  </a:lnTo>
                  <a:lnTo>
                    <a:pt x="485775" y="1866900"/>
                  </a:lnTo>
                  <a:lnTo>
                    <a:pt x="1609725" y="1866900"/>
                  </a:lnTo>
                  <a:lnTo>
                    <a:pt x="1609725" y="1714500"/>
                  </a:lnTo>
                  <a:close/>
                </a:path>
                <a:path w="1609725" h="2409825">
                  <a:moveTo>
                    <a:pt x="1609725" y="1981200"/>
                  </a:moveTo>
                  <a:lnTo>
                    <a:pt x="1581150" y="1981200"/>
                  </a:lnTo>
                  <a:lnTo>
                    <a:pt x="1590675" y="1990725"/>
                  </a:lnTo>
                  <a:lnTo>
                    <a:pt x="1609725" y="1990725"/>
                  </a:lnTo>
                  <a:lnTo>
                    <a:pt x="1609725" y="1981200"/>
                  </a:lnTo>
                  <a:close/>
                </a:path>
                <a:path w="1609725" h="2409825">
                  <a:moveTo>
                    <a:pt x="66675" y="0"/>
                  </a:moveTo>
                  <a:lnTo>
                    <a:pt x="28575" y="0"/>
                  </a:lnTo>
                  <a:lnTo>
                    <a:pt x="28575" y="1562100"/>
                  </a:lnTo>
                  <a:lnTo>
                    <a:pt x="0" y="1581150"/>
                  </a:lnTo>
                  <a:lnTo>
                    <a:pt x="0" y="1876425"/>
                  </a:lnTo>
                  <a:lnTo>
                    <a:pt x="38100" y="1885950"/>
                  </a:lnTo>
                  <a:lnTo>
                    <a:pt x="38100" y="1714500"/>
                  </a:lnTo>
                  <a:lnTo>
                    <a:pt x="1609725" y="1714500"/>
                  </a:lnTo>
                  <a:lnTo>
                    <a:pt x="1609725" y="676275"/>
                  </a:lnTo>
                  <a:lnTo>
                    <a:pt x="1590675" y="676275"/>
                  </a:lnTo>
                  <a:lnTo>
                    <a:pt x="1590675" y="657225"/>
                  </a:lnTo>
                  <a:lnTo>
                    <a:pt x="1581150" y="657225"/>
                  </a:lnTo>
                  <a:lnTo>
                    <a:pt x="1581150" y="523875"/>
                  </a:lnTo>
                  <a:lnTo>
                    <a:pt x="1571625" y="523875"/>
                  </a:lnTo>
                  <a:lnTo>
                    <a:pt x="1571625" y="504825"/>
                  </a:lnTo>
                  <a:lnTo>
                    <a:pt x="1562100" y="495300"/>
                  </a:lnTo>
                  <a:lnTo>
                    <a:pt x="1562100" y="400050"/>
                  </a:lnTo>
                  <a:lnTo>
                    <a:pt x="1504950" y="400050"/>
                  </a:lnTo>
                  <a:lnTo>
                    <a:pt x="1076325" y="333375"/>
                  </a:lnTo>
                  <a:lnTo>
                    <a:pt x="1076325" y="314325"/>
                  </a:lnTo>
                  <a:lnTo>
                    <a:pt x="971550" y="314325"/>
                  </a:lnTo>
                  <a:lnTo>
                    <a:pt x="523875" y="238125"/>
                  </a:lnTo>
                  <a:lnTo>
                    <a:pt x="523875" y="219075"/>
                  </a:lnTo>
                  <a:lnTo>
                    <a:pt x="428625" y="219075"/>
                  </a:lnTo>
                  <a:lnTo>
                    <a:pt x="66675" y="161925"/>
                  </a:lnTo>
                  <a:lnTo>
                    <a:pt x="66675" y="0"/>
                  </a:lnTo>
                  <a:close/>
                </a:path>
                <a:path w="1609725" h="2409825">
                  <a:moveTo>
                    <a:pt x="1504950" y="219075"/>
                  </a:moveTo>
                  <a:lnTo>
                    <a:pt x="1504950" y="400050"/>
                  </a:lnTo>
                  <a:lnTo>
                    <a:pt x="1562100" y="400050"/>
                  </a:lnTo>
                  <a:lnTo>
                    <a:pt x="1562100" y="228600"/>
                  </a:lnTo>
                  <a:lnTo>
                    <a:pt x="1504950" y="219075"/>
                  </a:lnTo>
                  <a:close/>
                </a:path>
                <a:path w="1609725" h="2409825">
                  <a:moveTo>
                    <a:pt x="1009650" y="142875"/>
                  </a:moveTo>
                  <a:lnTo>
                    <a:pt x="971550" y="142875"/>
                  </a:lnTo>
                  <a:lnTo>
                    <a:pt x="971550" y="314325"/>
                  </a:lnTo>
                  <a:lnTo>
                    <a:pt x="1076325" y="314325"/>
                  </a:lnTo>
                  <a:lnTo>
                    <a:pt x="1076325" y="171450"/>
                  </a:lnTo>
                  <a:lnTo>
                    <a:pt x="1009650" y="171450"/>
                  </a:lnTo>
                  <a:lnTo>
                    <a:pt x="1009650" y="142875"/>
                  </a:lnTo>
                  <a:close/>
                </a:path>
                <a:path w="1609725" h="2409825">
                  <a:moveTo>
                    <a:pt x="428625" y="57150"/>
                  </a:moveTo>
                  <a:lnTo>
                    <a:pt x="428625" y="219075"/>
                  </a:lnTo>
                  <a:lnTo>
                    <a:pt x="523875" y="219075"/>
                  </a:lnTo>
                  <a:lnTo>
                    <a:pt x="523875" y="85725"/>
                  </a:lnTo>
                  <a:lnTo>
                    <a:pt x="457200" y="85725"/>
                  </a:lnTo>
                  <a:lnTo>
                    <a:pt x="457200" y="66675"/>
                  </a:lnTo>
                  <a:lnTo>
                    <a:pt x="428625" y="57150"/>
                  </a:lnTo>
                  <a:close/>
                </a:path>
                <a:path w="1609725" h="2409825">
                  <a:moveTo>
                    <a:pt x="1076325" y="152400"/>
                  </a:moveTo>
                  <a:lnTo>
                    <a:pt x="1038225" y="152400"/>
                  </a:lnTo>
                  <a:lnTo>
                    <a:pt x="1038225" y="171450"/>
                  </a:lnTo>
                  <a:lnTo>
                    <a:pt x="1076325" y="171450"/>
                  </a:lnTo>
                  <a:lnTo>
                    <a:pt x="1076325" y="152400"/>
                  </a:lnTo>
                  <a:close/>
                </a:path>
                <a:path w="1609725" h="2409825">
                  <a:moveTo>
                    <a:pt x="485775" y="66675"/>
                  </a:moveTo>
                  <a:lnTo>
                    <a:pt x="485775" y="85725"/>
                  </a:lnTo>
                  <a:lnTo>
                    <a:pt x="523875" y="85725"/>
                  </a:lnTo>
                  <a:lnTo>
                    <a:pt x="523875" y="76200"/>
                  </a:lnTo>
                  <a:lnTo>
                    <a:pt x="485775" y="66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762250" y="5133975"/>
              <a:ext cx="1609725" cy="2409825"/>
            </a:xfrm>
            <a:custGeom>
              <a:avLst/>
              <a:gdLst/>
              <a:ahLst/>
              <a:cxnLst/>
              <a:rect l="l" t="t" r="r" b="b"/>
              <a:pathLst>
                <a:path w="1609725" h="2409825">
                  <a:moveTo>
                    <a:pt x="0" y="1581150"/>
                  </a:moveTo>
                  <a:lnTo>
                    <a:pt x="28575" y="1562100"/>
                  </a:lnTo>
                  <a:lnTo>
                    <a:pt x="28575" y="0"/>
                  </a:lnTo>
                  <a:lnTo>
                    <a:pt x="66675" y="0"/>
                  </a:lnTo>
                  <a:lnTo>
                    <a:pt x="66675" y="161925"/>
                  </a:lnTo>
                  <a:lnTo>
                    <a:pt x="428625" y="219075"/>
                  </a:lnTo>
                  <a:lnTo>
                    <a:pt x="428625" y="57150"/>
                  </a:lnTo>
                  <a:lnTo>
                    <a:pt x="457200" y="66675"/>
                  </a:lnTo>
                  <a:lnTo>
                    <a:pt x="457200" y="85725"/>
                  </a:lnTo>
                  <a:lnTo>
                    <a:pt x="485775" y="85725"/>
                  </a:lnTo>
                  <a:lnTo>
                    <a:pt x="485775" y="66675"/>
                  </a:lnTo>
                  <a:lnTo>
                    <a:pt x="523875" y="76200"/>
                  </a:lnTo>
                  <a:lnTo>
                    <a:pt x="523875" y="238125"/>
                  </a:lnTo>
                  <a:lnTo>
                    <a:pt x="971550" y="314325"/>
                  </a:lnTo>
                  <a:lnTo>
                    <a:pt x="971550" y="142875"/>
                  </a:lnTo>
                  <a:lnTo>
                    <a:pt x="1009650" y="142875"/>
                  </a:lnTo>
                  <a:lnTo>
                    <a:pt x="1009650" y="171450"/>
                  </a:lnTo>
                  <a:lnTo>
                    <a:pt x="1038225" y="171450"/>
                  </a:lnTo>
                  <a:lnTo>
                    <a:pt x="1038225" y="152400"/>
                  </a:lnTo>
                  <a:lnTo>
                    <a:pt x="1076325" y="152400"/>
                  </a:lnTo>
                  <a:lnTo>
                    <a:pt x="1076325" y="333375"/>
                  </a:lnTo>
                  <a:lnTo>
                    <a:pt x="1504950" y="400050"/>
                  </a:lnTo>
                  <a:lnTo>
                    <a:pt x="1504950" y="219075"/>
                  </a:lnTo>
                  <a:lnTo>
                    <a:pt x="1562100" y="228600"/>
                  </a:lnTo>
                  <a:lnTo>
                    <a:pt x="1562100" y="495300"/>
                  </a:lnTo>
                  <a:lnTo>
                    <a:pt x="1571625" y="504825"/>
                  </a:lnTo>
                  <a:lnTo>
                    <a:pt x="1571625" y="523875"/>
                  </a:lnTo>
                  <a:lnTo>
                    <a:pt x="1581150" y="523875"/>
                  </a:lnTo>
                  <a:lnTo>
                    <a:pt x="1581150" y="657225"/>
                  </a:lnTo>
                  <a:lnTo>
                    <a:pt x="1590675" y="657225"/>
                  </a:lnTo>
                  <a:lnTo>
                    <a:pt x="1590675" y="676275"/>
                  </a:lnTo>
                  <a:lnTo>
                    <a:pt x="1609725" y="676275"/>
                  </a:lnTo>
                  <a:lnTo>
                    <a:pt x="1609725" y="1990725"/>
                  </a:lnTo>
                  <a:lnTo>
                    <a:pt x="1590675" y="1990725"/>
                  </a:lnTo>
                  <a:lnTo>
                    <a:pt x="1581150" y="1981200"/>
                  </a:lnTo>
                  <a:lnTo>
                    <a:pt x="1581150" y="1990725"/>
                  </a:lnTo>
                  <a:lnTo>
                    <a:pt x="1571625" y="1990725"/>
                  </a:lnTo>
                  <a:lnTo>
                    <a:pt x="1571625" y="2009775"/>
                  </a:lnTo>
                  <a:lnTo>
                    <a:pt x="1562100" y="2009775"/>
                  </a:lnTo>
                  <a:lnTo>
                    <a:pt x="1562100" y="2133600"/>
                  </a:lnTo>
                  <a:lnTo>
                    <a:pt x="1552575" y="2133600"/>
                  </a:lnTo>
                  <a:lnTo>
                    <a:pt x="1552575" y="2143125"/>
                  </a:lnTo>
                  <a:lnTo>
                    <a:pt x="1533525" y="2143125"/>
                  </a:lnTo>
                  <a:lnTo>
                    <a:pt x="1533525" y="2409825"/>
                  </a:lnTo>
                  <a:lnTo>
                    <a:pt x="1476375" y="2390775"/>
                  </a:lnTo>
                  <a:lnTo>
                    <a:pt x="1476375" y="2190750"/>
                  </a:lnTo>
                  <a:lnTo>
                    <a:pt x="1038225" y="2047875"/>
                  </a:lnTo>
                  <a:lnTo>
                    <a:pt x="1038225" y="2238375"/>
                  </a:lnTo>
                  <a:lnTo>
                    <a:pt x="1009650" y="2228850"/>
                  </a:lnTo>
                  <a:lnTo>
                    <a:pt x="1009650" y="2190750"/>
                  </a:lnTo>
                  <a:lnTo>
                    <a:pt x="962025" y="2171700"/>
                  </a:lnTo>
                  <a:lnTo>
                    <a:pt x="962025" y="2209800"/>
                  </a:lnTo>
                  <a:lnTo>
                    <a:pt x="933450" y="2200275"/>
                  </a:lnTo>
                  <a:lnTo>
                    <a:pt x="933450" y="2009775"/>
                  </a:lnTo>
                  <a:lnTo>
                    <a:pt x="485775" y="1866900"/>
                  </a:lnTo>
                  <a:lnTo>
                    <a:pt x="485775" y="2047875"/>
                  </a:lnTo>
                  <a:lnTo>
                    <a:pt x="457200" y="2038350"/>
                  </a:lnTo>
                  <a:lnTo>
                    <a:pt x="457200" y="2000250"/>
                  </a:lnTo>
                  <a:lnTo>
                    <a:pt x="419100" y="1981200"/>
                  </a:lnTo>
                  <a:lnTo>
                    <a:pt x="419100" y="2019300"/>
                  </a:lnTo>
                  <a:lnTo>
                    <a:pt x="390525" y="2009775"/>
                  </a:lnTo>
                  <a:lnTo>
                    <a:pt x="390525" y="1828800"/>
                  </a:lnTo>
                  <a:lnTo>
                    <a:pt x="38100" y="1714500"/>
                  </a:lnTo>
                  <a:lnTo>
                    <a:pt x="38100" y="1885950"/>
                  </a:lnTo>
                  <a:lnTo>
                    <a:pt x="0" y="1876425"/>
                  </a:lnTo>
                  <a:lnTo>
                    <a:pt x="0" y="15811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971925" y="5181600"/>
              <a:ext cx="76200" cy="9525"/>
            </a:xfrm>
            <a:custGeom>
              <a:avLst/>
              <a:gdLst/>
              <a:ahLst/>
              <a:cxnLst/>
              <a:rect l="l" t="t" r="r" b="b"/>
              <a:pathLst>
                <a:path w="76200" h="9525">
                  <a:moveTo>
                    <a:pt x="0" y="9525"/>
                  </a:moveTo>
                  <a:lnTo>
                    <a:pt x="7620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/>
          <p:nvPr/>
        </p:nvSpPr>
        <p:spPr>
          <a:xfrm>
            <a:off x="9531351" y="525780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775" y="0"/>
                </a:lnTo>
              </a:path>
            </a:pathLst>
          </a:custGeom>
          <a:ln w="9525">
            <a:solidFill>
              <a:srgbClr val="1F1A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1" name="object 101"/>
          <p:cNvGrpSpPr/>
          <p:nvPr/>
        </p:nvGrpSpPr>
        <p:grpSpPr>
          <a:xfrm>
            <a:off x="9707563" y="5105401"/>
            <a:ext cx="9525" cy="123825"/>
            <a:chOff x="4652962" y="5105400"/>
            <a:chExt cx="9525" cy="123825"/>
          </a:xfrm>
        </p:grpSpPr>
        <p:sp>
          <p:nvSpPr>
            <p:cNvPr id="102" name="object 102"/>
            <p:cNvSpPr/>
            <p:nvPr/>
          </p:nvSpPr>
          <p:spPr>
            <a:xfrm>
              <a:off x="4657725" y="5105400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657725" y="5105400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9136062" y="5000626"/>
            <a:ext cx="57150" cy="161925"/>
            <a:chOff x="4081462" y="5000625"/>
            <a:chExt cx="57150" cy="161925"/>
          </a:xfrm>
        </p:grpSpPr>
        <p:sp>
          <p:nvSpPr>
            <p:cNvPr id="105" name="object 105"/>
            <p:cNvSpPr/>
            <p:nvPr/>
          </p:nvSpPr>
          <p:spPr>
            <a:xfrm>
              <a:off x="4133850" y="50387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133850" y="503872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h="123825">
                  <a:moveTo>
                    <a:pt x="0" y="0"/>
                  </a:moveTo>
                  <a:lnTo>
                    <a:pt x="0" y="1238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086225" y="500062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086225" y="500062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-4762" y="4762"/>
                  </a:moveTo>
                  <a:lnTo>
                    <a:pt x="4762" y="4762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8269287" y="5205412"/>
            <a:ext cx="38100" cy="19050"/>
            <a:chOff x="3214687" y="5205412"/>
            <a:chExt cx="38100" cy="19050"/>
          </a:xfrm>
        </p:grpSpPr>
        <p:sp>
          <p:nvSpPr>
            <p:cNvPr id="110" name="object 110"/>
            <p:cNvSpPr/>
            <p:nvPr/>
          </p:nvSpPr>
          <p:spPr>
            <a:xfrm>
              <a:off x="3219450" y="521017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575" y="0"/>
                  </a:moveTo>
                  <a:lnTo>
                    <a:pt x="0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219450" y="521017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0" y="9525"/>
                  </a:moveTo>
                  <a:lnTo>
                    <a:pt x="2857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8821737" y="5291137"/>
            <a:ext cx="38100" cy="19050"/>
            <a:chOff x="3767137" y="5291137"/>
            <a:chExt cx="38100" cy="19050"/>
          </a:xfrm>
        </p:grpSpPr>
        <p:sp>
          <p:nvSpPr>
            <p:cNvPr id="113" name="object 113"/>
            <p:cNvSpPr/>
            <p:nvPr/>
          </p:nvSpPr>
          <p:spPr>
            <a:xfrm>
              <a:off x="3771900" y="52959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575" y="0"/>
                  </a:moveTo>
                  <a:lnTo>
                    <a:pt x="0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771900" y="52959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0" y="9525"/>
                  </a:moveTo>
                  <a:lnTo>
                    <a:pt x="2857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8231188" y="7110413"/>
            <a:ext cx="47625" cy="47625"/>
            <a:chOff x="3176587" y="7110412"/>
            <a:chExt cx="47625" cy="47625"/>
          </a:xfrm>
        </p:grpSpPr>
        <p:sp>
          <p:nvSpPr>
            <p:cNvPr id="116" name="object 116"/>
            <p:cNvSpPr/>
            <p:nvPr/>
          </p:nvSpPr>
          <p:spPr>
            <a:xfrm>
              <a:off x="3181350" y="711517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0"/>
                  </a:moveTo>
                  <a:lnTo>
                    <a:pt x="0" y="38100"/>
                  </a:lnTo>
                  <a:lnTo>
                    <a:pt x="38100" y="19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181350" y="711517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38100"/>
                  </a:moveTo>
                  <a:lnTo>
                    <a:pt x="38100" y="1905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8774113" y="7300913"/>
            <a:ext cx="47625" cy="47625"/>
            <a:chOff x="3719512" y="7300912"/>
            <a:chExt cx="47625" cy="47625"/>
          </a:xfrm>
        </p:grpSpPr>
        <p:sp>
          <p:nvSpPr>
            <p:cNvPr id="119" name="object 119"/>
            <p:cNvSpPr/>
            <p:nvPr/>
          </p:nvSpPr>
          <p:spPr>
            <a:xfrm>
              <a:off x="3724275" y="730567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0"/>
                  </a:moveTo>
                  <a:lnTo>
                    <a:pt x="0" y="38100"/>
                  </a:lnTo>
                  <a:lnTo>
                    <a:pt x="38100" y="19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724275" y="730567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38100"/>
                  </a:moveTo>
                  <a:lnTo>
                    <a:pt x="38100" y="1905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9755187" y="4967288"/>
            <a:ext cx="57150" cy="66675"/>
            <a:chOff x="4700587" y="4967287"/>
            <a:chExt cx="57150" cy="66675"/>
          </a:xfrm>
        </p:grpSpPr>
        <p:sp>
          <p:nvSpPr>
            <p:cNvPr id="122" name="object 122"/>
            <p:cNvSpPr/>
            <p:nvPr/>
          </p:nvSpPr>
          <p:spPr>
            <a:xfrm>
              <a:off x="4705350" y="4972050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47625" y="19050"/>
                  </a:moveTo>
                  <a:lnTo>
                    <a:pt x="0" y="1905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28575" y="57150"/>
                  </a:lnTo>
                  <a:lnTo>
                    <a:pt x="47625" y="38100"/>
                  </a:lnTo>
                  <a:lnTo>
                    <a:pt x="47625" y="19050"/>
                  </a:lnTo>
                  <a:close/>
                </a:path>
                <a:path w="47625" h="57150">
                  <a:moveTo>
                    <a:pt x="28575" y="0"/>
                  </a:moveTo>
                  <a:lnTo>
                    <a:pt x="9525" y="0"/>
                  </a:lnTo>
                  <a:lnTo>
                    <a:pt x="952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705350" y="4972050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28575" y="57150"/>
                  </a:moveTo>
                  <a:lnTo>
                    <a:pt x="47625" y="38100"/>
                  </a:lnTo>
                  <a:lnTo>
                    <a:pt x="4762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28575" y="571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705350" y="4972050"/>
              <a:ext cx="38100" cy="57150"/>
            </a:xfrm>
            <a:custGeom>
              <a:avLst/>
              <a:gdLst/>
              <a:ahLst/>
              <a:cxnLst/>
              <a:rect l="l" t="t" r="r" b="b"/>
              <a:pathLst>
                <a:path w="38100" h="57150">
                  <a:moveTo>
                    <a:pt x="38100" y="47625"/>
                  </a:moveTo>
                  <a:lnTo>
                    <a:pt x="19050" y="47625"/>
                  </a:lnTo>
                  <a:lnTo>
                    <a:pt x="19050" y="57150"/>
                  </a:lnTo>
                  <a:lnTo>
                    <a:pt x="38100" y="57150"/>
                  </a:lnTo>
                  <a:lnTo>
                    <a:pt x="38100" y="47625"/>
                  </a:lnTo>
                  <a:close/>
                </a:path>
                <a:path w="38100" h="57150">
                  <a:moveTo>
                    <a:pt x="19050" y="0"/>
                  </a:moveTo>
                  <a:lnTo>
                    <a:pt x="9525" y="0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705350" y="4972050"/>
              <a:ext cx="38100" cy="57150"/>
            </a:xfrm>
            <a:custGeom>
              <a:avLst/>
              <a:gdLst/>
              <a:ahLst/>
              <a:cxnLst/>
              <a:rect l="l" t="t" r="r" b="b"/>
              <a:pathLst>
                <a:path w="38100" h="57150">
                  <a:moveTo>
                    <a:pt x="19050" y="28575"/>
                  </a:moveTo>
                  <a:lnTo>
                    <a:pt x="19050" y="0"/>
                  </a:lnTo>
                  <a:lnTo>
                    <a:pt x="28575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38100" y="57150"/>
                  </a:lnTo>
                  <a:lnTo>
                    <a:pt x="38100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28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6" name="object 126"/>
          <p:cNvGrpSpPr/>
          <p:nvPr/>
        </p:nvGrpSpPr>
        <p:grpSpPr>
          <a:xfrm>
            <a:off x="9926637" y="4986338"/>
            <a:ext cx="57150" cy="66675"/>
            <a:chOff x="4872037" y="4986337"/>
            <a:chExt cx="57150" cy="66675"/>
          </a:xfrm>
        </p:grpSpPr>
        <p:sp>
          <p:nvSpPr>
            <p:cNvPr id="127" name="object 127"/>
            <p:cNvSpPr/>
            <p:nvPr/>
          </p:nvSpPr>
          <p:spPr>
            <a:xfrm>
              <a:off x="4876800" y="4991100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28575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28575" y="57150"/>
                  </a:lnTo>
                  <a:lnTo>
                    <a:pt x="28575" y="47625"/>
                  </a:lnTo>
                  <a:lnTo>
                    <a:pt x="38100" y="47625"/>
                  </a:lnTo>
                  <a:lnTo>
                    <a:pt x="38100" y="38100"/>
                  </a:lnTo>
                  <a:lnTo>
                    <a:pt x="47625" y="38100"/>
                  </a:lnTo>
                  <a:lnTo>
                    <a:pt x="47625" y="28575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876800" y="4991100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28575" y="47625"/>
                  </a:moveTo>
                  <a:lnTo>
                    <a:pt x="38100" y="47625"/>
                  </a:lnTo>
                  <a:lnTo>
                    <a:pt x="38100" y="38100"/>
                  </a:lnTo>
                  <a:lnTo>
                    <a:pt x="47625" y="28575"/>
                  </a:lnTo>
                  <a:lnTo>
                    <a:pt x="38100" y="28575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28575" y="57150"/>
                  </a:lnTo>
                  <a:lnTo>
                    <a:pt x="28575" y="476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876800" y="4991100"/>
              <a:ext cx="28575" cy="57150"/>
            </a:xfrm>
            <a:custGeom>
              <a:avLst/>
              <a:gdLst/>
              <a:ahLst/>
              <a:cxnLst/>
              <a:rect l="l" t="t" r="r" b="b"/>
              <a:pathLst>
                <a:path w="28575" h="57150">
                  <a:moveTo>
                    <a:pt x="28575" y="38100"/>
                  </a:move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28575" y="57150"/>
                  </a:lnTo>
                  <a:lnTo>
                    <a:pt x="28575" y="38100"/>
                  </a:lnTo>
                  <a:close/>
                </a:path>
                <a:path w="28575" h="57150">
                  <a:moveTo>
                    <a:pt x="1905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19050" y="3810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876800" y="4991100"/>
              <a:ext cx="38100" cy="57150"/>
            </a:xfrm>
            <a:custGeom>
              <a:avLst/>
              <a:gdLst/>
              <a:ahLst/>
              <a:cxnLst/>
              <a:rect l="l" t="t" r="r" b="b"/>
              <a:pathLst>
                <a:path w="38100" h="57150">
                  <a:moveTo>
                    <a:pt x="19050" y="28575"/>
                  </a:moveTo>
                  <a:lnTo>
                    <a:pt x="19050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28575" y="57150"/>
                  </a:lnTo>
                  <a:lnTo>
                    <a:pt x="28575" y="47625"/>
                  </a:lnTo>
                  <a:lnTo>
                    <a:pt x="38100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28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9764713" y="5167313"/>
            <a:ext cx="47625" cy="47625"/>
            <a:chOff x="4710112" y="5167312"/>
            <a:chExt cx="47625" cy="47625"/>
          </a:xfrm>
        </p:grpSpPr>
        <p:sp>
          <p:nvSpPr>
            <p:cNvPr id="132" name="object 132"/>
            <p:cNvSpPr/>
            <p:nvPr/>
          </p:nvSpPr>
          <p:spPr>
            <a:xfrm>
              <a:off x="4714875" y="517207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2857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38100" y="3810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714875" y="517207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0" y="38100"/>
                  </a:moveTo>
                  <a:lnTo>
                    <a:pt x="38100" y="3810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9393238" y="4929187"/>
            <a:ext cx="47625" cy="57150"/>
            <a:chOff x="4338637" y="4929187"/>
            <a:chExt cx="47625" cy="57150"/>
          </a:xfrm>
        </p:grpSpPr>
        <p:sp>
          <p:nvSpPr>
            <p:cNvPr id="135" name="object 135"/>
            <p:cNvSpPr/>
            <p:nvPr/>
          </p:nvSpPr>
          <p:spPr>
            <a:xfrm>
              <a:off x="4343400" y="493395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0"/>
                  </a:moveTo>
                  <a:lnTo>
                    <a:pt x="9525" y="0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38100" y="3810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343400" y="493395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47625"/>
                  </a:moveTo>
                  <a:lnTo>
                    <a:pt x="28575" y="38100"/>
                  </a:lnTo>
                  <a:lnTo>
                    <a:pt x="38100" y="3810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9525" y="0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343400" y="4933950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28575" y="38100"/>
                  </a:move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close/>
                </a:path>
                <a:path w="28575" h="47625">
                  <a:moveTo>
                    <a:pt x="19050" y="0"/>
                  </a:moveTo>
                  <a:lnTo>
                    <a:pt x="9525" y="0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19050" y="38100"/>
                  </a:lnTo>
                  <a:lnTo>
                    <a:pt x="19050" y="19050"/>
                  </a:lnTo>
                  <a:lnTo>
                    <a:pt x="9525" y="19050"/>
                  </a:lnTo>
                  <a:lnTo>
                    <a:pt x="9525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343400" y="4933950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19050" y="28575"/>
                  </a:moveTo>
                  <a:lnTo>
                    <a:pt x="9525" y="19050"/>
                  </a:lnTo>
                  <a:lnTo>
                    <a:pt x="9525" y="9525"/>
                  </a:lnTo>
                  <a:lnTo>
                    <a:pt x="19050" y="9525"/>
                  </a:lnTo>
                  <a:lnTo>
                    <a:pt x="19050" y="0"/>
                  </a:lnTo>
                  <a:lnTo>
                    <a:pt x="9525" y="0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285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9240837" y="4910137"/>
            <a:ext cx="43180" cy="57150"/>
            <a:chOff x="4186237" y="4910137"/>
            <a:chExt cx="43180" cy="57150"/>
          </a:xfrm>
        </p:grpSpPr>
        <p:sp>
          <p:nvSpPr>
            <p:cNvPr id="140" name="object 140"/>
            <p:cNvSpPr/>
            <p:nvPr/>
          </p:nvSpPr>
          <p:spPr>
            <a:xfrm>
              <a:off x="4191000" y="491490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19050" y="0"/>
                  </a:moveTo>
                  <a:lnTo>
                    <a:pt x="9525" y="0"/>
                  </a:lnTo>
                  <a:lnTo>
                    <a:pt x="0" y="9525"/>
                  </a:lnTo>
                  <a:lnTo>
                    <a:pt x="0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38100" y="28575"/>
                  </a:lnTo>
                  <a:lnTo>
                    <a:pt x="28575" y="28575"/>
                  </a:lnTo>
                  <a:lnTo>
                    <a:pt x="28575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191000" y="4914900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19050" y="47625"/>
                  </a:moveTo>
                  <a:lnTo>
                    <a:pt x="28575" y="47625"/>
                  </a:lnTo>
                  <a:lnTo>
                    <a:pt x="28575" y="9525"/>
                  </a:lnTo>
                  <a:lnTo>
                    <a:pt x="19050" y="9525"/>
                  </a:lnTo>
                  <a:lnTo>
                    <a:pt x="19050" y="0"/>
                  </a:lnTo>
                  <a:lnTo>
                    <a:pt x="9525" y="0"/>
                  </a:lnTo>
                  <a:lnTo>
                    <a:pt x="0" y="9525"/>
                  </a:lnTo>
                  <a:lnTo>
                    <a:pt x="0" y="47625"/>
                  </a:lnTo>
                  <a:lnTo>
                    <a:pt x="19050" y="476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191000" y="4914900"/>
              <a:ext cx="19050" cy="47625"/>
            </a:xfrm>
            <a:custGeom>
              <a:avLst/>
              <a:gdLst/>
              <a:ahLst/>
              <a:cxnLst/>
              <a:rect l="l" t="t" r="r" b="b"/>
              <a:pathLst>
                <a:path w="19050" h="47625">
                  <a:moveTo>
                    <a:pt x="9525" y="0"/>
                  </a:moveTo>
                  <a:lnTo>
                    <a:pt x="0" y="9525"/>
                  </a:lnTo>
                  <a:lnTo>
                    <a:pt x="0" y="47625"/>
                  </a:lnTo>
                  <a:lnTo>
                    <a:pt x="19050" y="47625"/>
                  </a:lnTo>
                  <a:lnTo>
                    <a:pt x="19050" y="38100"/>
                  </a:lnTo>
                  <a:lnTo>
                    <a:pt x="9525" y="3810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191000" y="4914900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9525" y="28575"/>
                  </a:moveTo>
                  <a:lnTo>
                    <a:pt x="9525" y="0"/>
                  </a:lnTo>
                  <a:lnTo>
                    <a:pt x="19050" y="0"/>
                  </a:lnTo>
                  <a:lnTo>
                    <a:pt x="9525" y="0"/>
                  </a:lnTo>
                  <a:lnTo>
                    <a:pt x="0" y="9525"/>
                  </a:lnTo>
                  <a:lnTo>
                    <a:pt x="0" y="47625"/>
                  </a:lnTo>
                  <a:lnTo>
                    <a:pt x="28575" y="47625"/>
                  </a:lnTo>
                  <a:lnTo>
                    <a:pt x="19050" y="47625"/>
                  </a:lnTo>
                  <a:lnTo>
                    <a:pt x="19050" y="38100"/>
                  </a:lnTo>
                  <a:lnTo>
                    <a:pt x="9525" y="38100"/>
                  </a:lnTo>
                  <a:lnTo>
                    <a:pt x="9525" y="28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" name="object 144"/>
          <p:cNvGrpSpPr/>
          <p:nvPr/>
        </p:nvGrpSpPr>
        <p:grpSpPr>
          <a:xfrm>
            <a:off x="9240838" y="5091112"/>
            <a:ext cx="47625" cy="57150"/>
            <a:chOff x="4186237" y="5091112"/>
            <a:chExt cx="47625" cy="57150"/>
          </a:xfrm>
        </p:grpSpPr>
        <p:sp>
          <p:nvSpPr>
            <p:cNvPr id="145" name="object 145"/>
            <p:cNvSpPr/>
            <p:nvPr/>
          </p:nvSpPr>
          <p:spPr>
            <a:xfrm>
              <a:off x="4191000" y="5095875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9050" y="38100"/>
                  </a:lnTo>
                  <a:lnTo>
                    <a:pt x="19050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38100" y="3810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191000" y="5095875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38100"/>
                  </a:moveTo>
                  <a:lnTo>
                    <a:pt x="38100" y="3810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19050" y="38100"/>
                  </a:lnTo>
                  <a:lnTo>
                    <a:pt x="19050" y="47625"/>
                  </a:lnTo>
                  <a:lnTo>
                    <a:pt x="28575" y="381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191000" y="5095875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28575" y="38100"/>
                  </a:moveTo>
                  <a:lnTo>
                    <a:pt x="19050" y="38100"/>
                  </a:lnTo>
                  <a:lnTo>
                    <a:pt x="19050" y="47625"/>
                  </a:lnTo>
                  <a:lnTo>
                    <a:pt x="28575" y="47625"/>
                  </a:lnTo>
                  <a:lnTo>
                    <a:pt x="28575" y="38100"/>
                  </a:lnTo>
                  <a:close/>
                </a:path>
                <a:path w="28575" h="47625">
                  <a:moveTo>
                    <a:pt x="952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191000" y="5095875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9525" y="19050"/>
                  </a:moveTo>
                  <a:lnTo>
                    <a:pt x="9525" y="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19050" y="38100"/>
                  </a:lnTo>
                  <a:lnTo>
                    <a:pt x="19050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9525" y="190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9" name="object 149"/>
          <p:cNvGrpSpPr/>
          <p:nvPr/>
        </p:nvGrpSpPr>
        <p:grpSpPr>
          <a:xfrm>
            <a:off x="8897938" y="4872037"/>
            <a:ext cx="47625" cy="57150"/>
            <a:chOff x="3843337" y="4872037"/>
            <a:chExt cx="47625" cy="57150"/>
          </a:xfrm>
        </p:grpSpPr>
        <p:sp>
          <p:nvSpPr>
            <p:cNvPr id="150" name="object 150"/>
            <p:cNvSpPr/>
            <p:nvPr/>
          </p:nvSpPr>
          <p:spPr>
            <a:xfrm>
              <a:off x="3848100" y="487680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0"/>
                  </a:moveTo>
                  <a:lnTo>
                    <a:pt x="9525" y="0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38100" y="38100"/>
                  </a:lnTo>
                  <a:lnTo>
                    <a:pt x="38100" y="19050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848100" y="487680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47625"/>
                  </a:moveTo>
                  <a:lnTo>
                    <a:pt x="28575" y="38100"/>
                  </a:lnTo>
                  <a:lnTo>
                    <a:pt x="38100" y="38100"/>
                  </a:lnTo>
                  <a:lnTo>
                    <a:pt x="38100" y="19050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848100" y="4876800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28575" y="38100"/>
                  </a:move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close/>
                </a:path>
                <a:path w="28575" h="47625">
                  <a:moveTo>
                    <a:pt x="19050" y="0"/>
                  </a:moveTo>
                  <a:lnTo>
                    <a:pt x="9525" y="0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9525" y="28575"/>
                  </a:lnTo>
                  <a:lnTo>
                    <a:pt x="9525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848100" y="4876800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9525" y="28575"/>
                  </a:moveTo>
                  <a:lnTo>
                    <a:pt x="9525" y="9525"/>
                  </a:lnTo>
                  <a:lnTo>
                    <a:pt x="19050" y="9525"/>
                  </a:lnTo>
                  <a:lnTo>
                    <a:pt x="19050" y="0"/>
                  </a:lnTo>
                  <a:lnTo>
                    <a:pt x="9525" y="0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9525" y="28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4" name="object 154"/>
          <p:cNvGrpSpPr/>
          <p:nvPr/>
        </p:nvGrpSpPr>
        <p:grpSpPr>
          <a:xfrm>
            <a:off x="8755063" y="4852987"/>
            <a:ext cx="47625" cy="57150"/>
            <a:chOff x="3700462" y="4852987"/>
            <a:chExt cx="47625" cy="57150"/>
          </a:xfrm>
        </p:grpSpPr>
        <p:sp>
          <p:nvSpPr>
            <p:cNvPr id="155" name="object 155"/>
            <p:cNvSpPr/>
            <p:nvPr/>
          </p:nvSpPr>
          <p:spPr>
            <a:xfrm>
              <a:off x="3705225" y="485775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38100" y="47625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705225" y="485775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47625"/>
                  </a:moveTo>
                  <a:lnTo>
                    <a:pt x="38100" y="47625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705225" y="4857750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1905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705225" y="4857750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19050" y="28575"/>
                  </a:moveTo>
                  <a:lnTo>
                    <a:pt x="19050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38100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28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9" name="object 159"/>
          <p:cNvGrpSpPr/>
          <p:nvPr/>
        </p:nvGrpSpPr>
        <p:grpSpPr>
          <a:xfrm>
            <a:off x="8755063" y="5014912"/>
            <a:ext cx="47625" cy="57150"/>
            <a:chOff x="3700462" y="5014912"/>
            <a:chExt cx="47625" cy="57150"/>
          </a:xfrm>
        </p:grpSpPr>
        <p:sp>
          <p:nvSpPr>
            <p:cNvPr id="160" name="object 160"/>
            <p:cNvSpPr/>
            <p:nvPr/>
          </p:nvSpPr>
          <p:spPr>
            <a:xfrm>
              <a:off x="3705225" y="5019675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38100" y="47625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705225" y="5019675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28575" y="47625"/>
                  </a:moveTo>
                  <a:lnTo>
                    <a:pt x="38100" y="47625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705225" y="5019675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1905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705225" y="5019675"/>
              <a:ext cx="38100" cy="47625"/>
            </a:xfrm>
            <a:custGeom>
              <a:avLst/>
              <a:gdLst/>
              <a:ahLst/>
              <a:cxnLst/>
              <a:rect l="l" t="t" r="r" b="b"/>
              <a:pathLst>
                <a:path w="38100" h="47625">
                  <a:moveTo>
                    <a:pt x="19050" y="28575"/>
                  </a:moveTo>
                  <a:lnTo>
                    <a:pt x="19050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38100" y="47625"/>
                  </a:lnTo>
                  <a:lnTo>
                    <a:pt x="28575" y="47625"/>
                  </a:lnTo>
                  <a:lnTo>
                    <a:pt x="28575" y="38100"/>
                  </a:lnTo>
                  <a:lnTo>
                    <a:pt x="19050" y="38100"/>
                  </a:lnTo>
                  <a:lnTo>
                    <a:pt x="19050" y="28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4" name="object 164"/>
          <p:cNvGrpSpPr/>
          <p:nvPr/>
        </p:nvGrpSpPr>
        <p:grpSpPr>
          <a:xfrm>
            <a:off x="10193338" y="5143501"/>
            <a:ext cx="9525" cy="142875"/>
            <a:chOff x="5138737" y="5143500"/>
            <a:chExt cx="9525" cy="142875"/>
          </a:xfrm>
        </p:grpSpPr>
        <p:sp>
          <p:nvSpPr>
            <p:cNvPr id="165" name="object 165"/>
            <p:cNvSpPr/>
            <p:nvPr/>
          </p:nvSpPr>
          <p:spPr>
            <a:xfrm>
              <a:off x="5143500" y="5143500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143500" y="5143500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7" name="object 167"/>
          <p:cNvGrpSpPr/>
          <p:nvPr/>
        </p:nvGrpSpPr>
        <p:grpSpPr>
          <a:xfrm>
            <a:off x="8812212" y="5500687"/>
            <a:ext cx="57150" cy="76200"/>
            <a:chOff x="3757612" y="5500687"/>
            <a:chExt cx="57150" cy="76200"/>
          </a:xfrm>
        </p:grpSpPr>
        <p:sp>
          <p:nvSpPr>
            <p:cNvPr id="168" name="object 168"/>
            <p:cNvSpPr/>
            <p:nvPr/>
          </p:nvSpPr>
          <p:spPr>
            <a:xfrm>
              <a:off x="3762375" y="5505450"/>
              <a:ext cx="47625" cy="66675"/>
            </a:xfrm>
            <a:custGeom>
              <a:avLst/>
              <a:gdLst/>
              <a:ahLst/>
              <a:cxnLst/>
              <a:rect l="l" t="t" r="r" b="b"/>
              <a:pathLst>
                <a:path w="47625" h="66675">
                  <a:moveTo>
                    <a:pt x="28575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57150"/>
                  </a:lnTo>
                  <a:lnTo>
                    <a:pt x="9525" y="57150"/>
                  </a:lnTo>
                  <a:lnTo>
                    <a:pt x="9525" y="66675"/>
                  </a:lnTo>
                  <a:lnTo>
                    <a:pt x="47625" y="66675"/>
                  </a:lnTo>
                  <a:lnTo>
                    <a:pt x="47625" y="1905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762375" y="5505450"/>
              <a:ext cx="47625" cy="66675"/>
            </a:xfrm>
            <a:custGeom>
              <a:avLst/>
              <a:gdLst/>
              <a:ahLst/>
              <a:cxnLst/>
              <a:rect l="l" t="t" r="r" b="b"/>
              <a:pathLst>
                <a:path w="47625" h="66675">
                  <a:moveTo>
                    <a:pt x="38100" y="66675"/>
                  </a:moveTo>
                  <a:lnTo>
                    <a:pt x="47625" y="66675"/>
                  </a:lnTo>
                  <a:lnTo>
                    <a:pt x="47625" y="19050"/>
                  </a:lnTo>
                  <a:lnTo>
                    <a:pt x="28575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57150"/>
                  </a:lnTo>
                  <a:lnTo>
                    <a:pt x="9525" y="57150"/>
                  </a:lnTo>
                  <a:lnTo>
                    <a:pt x="9525" y="66675"/>
                  </a:lnTo>
                  <a:lnTo>
                    <a:pt x="38100" y="666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0" name="object 170"/>
          <p:cNvGrpSpPr/>
          <p:nvPr/>
        </p:nvGrpSpPr>
        <p:grpSpPr>
          <a:xfrm>
            <a:off x="8259762" y="5395913"/>
            <a:ext cx="57150" cy="85725"/>
            <a:chOff x="3205162" y="5395912"/>
            <a:chExt cx="57150" cy="85725"/>
          </a:xfrm>
        </p:grpSpPr>
        <p:sp>
          <p:nvSpPr>
            <p:cNvPr id="171" name="object 171"/>
            <p:cNvSpPr/>
            <p:nvPr/>
          </p:nvSpPr>
          <p:spPr>
            <a:xfrm>
              <a:off x="3209925" y="5400675"/>
              <a:ext cx="47625" cy="76200"/>
            </a:xfrm>
            <a:custGeom>
              <a:avLst/>
              <a:gdLst/>
              <a:ahLst/>
              <a:cxnLst/>
              <a:rect l="l" t="t" r="r" b="b"/>
              <a:pathLst>
                <a:path w="47625" h="76200">
                  <a:moveTo>
                    <a:pt x="38100" y="66675"/>
                  </a:moveTo>
                  <a:lnTo>
                    <a:pt x="19050" y="66675"/>
                  </a:lnTo>
                  <a:lnTo>
                    <a:pt x="19050" y="76200"/>
                  </a:lnTo>
                  <a:lnTo>
                    <a:pt x="38100" y="76200"/>
                  </a:lnTo>
                  <a:lnTo>
                    <a:pt x="38100" y="66675"/>
                  </a:lnTo>
                  <a:close/>
                </a:path>
                <a:path w="47625" h="76200">
                  <a:moveTo>
                    <a:pt x="38100" y="9525"/>
                  </a:moveTo>
                  <a:lnTo>
                    <a:pt x="0" y="9525"/>
                  </a:lnTo>
                  <a:lnTo>
                    <a:pt x="0" y="57150"/>
                  </a:lnTo>
                  <a:lnTo>
                    <a:pt x="9525" y="57150"/>
                  </a:lnTo>
                  <a:lnTo>
                    <a:pt x="9525" y="66675"/>
                  </a:lnTo>
                  <a:lnTo>
                    <a:pt x="47625" y="66675"/>
                  </a:lnTo>
                  <a:lnTo>
                    <a:pt x="47625" y="19050"/>
                  </a:lnTo>
                  <a:lnTo>
                    <a:pt x="38100" y="19050"/>
                  </a:lnTo>
                  <a:lnTo>
                    <a:pt x="38100" y="9525"/>
                  </a:lnTo>
                  <a:close/>
                </a:path>
                <a:path w="47625" h="76200">
                  <a:moveTo>
                    <a:pt x="28575" y="0"/>
                  </a:moveTo>
                  <a:lnTo>
                    <a:pt x="19050" y="0"/>
                  </a:lnTo>
                  <a:lnTo>
                    <a:pt x="9525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209925" y="5400675"/>
              <a:ext cx="47625" cy="76200"/>
            </a:xfrm>
            <a:custGeom>
              <a:avLst/>
              <a:gdLst/>
              <a:ahLst/>
              <a:cxnLst/>
              <a:rect l="l" t="t" r="r" b="b"/>
              <a:pathLst>
                <a:path w="47625" h="76200">
                  <a:moveTo>
                    <a:pt x="38100" y="76200"/>
                  </a:moveTo>
                  <a:lnTo>
                    <a:pt x="38100" y="66675"/>
                  </a:lnTo>
                  <a:lnTo>
                    <a:pt x="47625" y="66675"/>
                  </a:lnTo>
                  <a:lnTo>
                    <a:pt x="4762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57150"/>
                  </a:lnTo>
                  <a:lnTo>
                    <a:pt x="9525" y="57150"/>
                  </a:lnTo>
                  <a:lnTo>
                    <a:pt x="9525" y="66675"/>
                  </a:lnTo>
                  <a:lnTo>
                    <a:pt x="19050" y="66675"/>
                  </a:lnTo>
                  <a:lnTo>
                    <a:pt x="19050" y="76200"/>
                  </a:lnTo>
                  <a:lnTo>
                    <a:pt x="38100" y="762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3" name="object 17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74113" y="7034213"/>
            <a:ext cx="66675" cy="85725"/>
          </a:xfrm>
          <a:prstGeom prst="rect">
            <a:avLst/>
          </a:prstGeom>
        </p:spPr>
      </p:pic>
      <p:grpSp>
        <p:nvGrpSpPr>
          <p:cNvPr id="174" name="object 174"/>
          <p:cNvGrpSpPr/>
          <p:nvPr/>
        </p:nvGrpSpPr>
        <p:grpSpPr>
          <a:xfrm>
            <a:off x="8231188" y="6862762"/>
            <a:ext cx="66675" cy="76200"/>
            <a:chOff x="3176587" y="6862762"/>
            <a:chExt cx="66675" cy="76200"/>
          </a:xfrm>
        </p:grpSpPr>
        <p:sp>
          <p:nvSpPr>
            <p:cNvPr id="175" name="object 175"/>
            <p:cNvSpPr/>
            <p:nvPr/>
          </p:nvSpPr>
          <p:spPr>
            <a:xfrm>
              <a:off x="3181350" y="6867525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3810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9525" y="57150"/>
                  </a:lnTo>
                  <a:lnTo>
                    <a:pt x="9525" y="66675"/>
                  </a:lnTo>
                  <a:lnTo>
                    <a:pt x="47625" y="66675"/>
                  </a:lnTo>
                  <a:lnTo>
                    <a:pt x="47625" y="47625"/>
                  </a:lnTo>
                  <a:lnTo>
                    <a:pt x="57150" y="47625"/>
                  </a:lnTo>
                  <a:lnTo>
                    <a:pt x="57150" y="38100"/>
                  </a:lnTo>
                  <a:lnTo>
                    <a:pt x="47625" y="28575"/>
                  </a:lnTo>
                  <a:lnTo>
                    <a:pt x="4762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181350" y="6867525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38100" y="66675"/>
                  </a:moveTo>
                  <a:lnTo>
                    <a:pt x="47625" y="57150"/>
                  </a:lnTo>
                  <a:lnTo>
                    <a:pt x="47625" y="47625"/>
                  </a:lnTo>
                  <a:lnTo>
                    <a:pt x="57150" y="38100"/>
                  </a:lnTo>
                  <a:lnTo>
                    <a:pt x="47625" y="28575"/>
                  </a:lnTo>
                  <a:lnTo>
                    <a:pt x="47625" y="9525"/>
                  </a:lnTo>
                  <a:lnTo>
                    <a:pt x="38100" y="9525"/>
                  </a:lnTo>
                  <a:lnTo>
                    <a:pt x="38100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9525" y="57150"/>
                  </a:lnTo>
                  <a:lnTo>
                    <a:pt x="9525" y="66675"/>
                  </a:lnTo>
                  <a:lnTo>
                    <a:pt x="38100" y="666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7" name="object 177"/>
          <p:cNvGrpSpPr/>
          <p:nvPr/>
        </p:nvGrpSpPr>
        <p:grpSpPr>
          <a:xfrm>
            <a:off x="9764713" y="5167313"/>
            <a:ext cx="28575" cy="47625"/>
            <a:chOff x="4710112" y="5167312"/>
            <a:chExt cx="28575" cy="47625"/>
          </a:xfrm>
        </p:grpSpPr>
        <p:sp>
          <p:nvSpPr>
            <p:cNvPr id="178" name="object 178"/>
            <p:cNvSpPr/>
            <p:nvPr/>
          </p:nvSpPr>
          <p:spPr>
            <a:xfrm>
              <a:off x="4714875" y="5172075"/>
              <a:ext cx="19050" cy="38100"/>
            </a:xfrm>
            <a:custGeom>
              <a:avLst/>
              <a:gdLst/>
              <a:ahLst/>
              <a:cxnLst/>
              <a:rect l="l" t="t" r="r" b="b"/>
              <a:pathLst>
                <a:path w="19050" h="38100">
                  <a:moveTo>
                    <a:pt x="952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9050" y="38100"/>
                  </a:lnTo>
                  <a:lnTo>
                    <a:pt x="9525" y="285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714875" y="5172075"/>
              <a:ext cx="19050" cy="38100"/>
            </a:xfrm>
            <a:custGeom>
              <a:avLst/>
              <a:gdLst/>
              <a:ahLst/>
              <a:cxnLst/>
              <a:rect l="l" t="t" r="r" b="b"/>
              <a:pathLst>
                <a:path w="19050" h="38100">
                  <a:moveTo>
                    <a:pt x="0" y="38100"/>
                  </a:moveTo>
                  <a:lnTo>
                    <a:pt x="19050" y="38100"/>
                  </a:lnTo>
                  <a:lnTo>
                    <a:pt x="9525" y="28575"/>
                  </a:lnTo>
                  <a:lnTo>
                    <a:pt x="9525" y="0"/>
                  </a:lnTo>
                  <a:lnTo>
                    <a:pt x="19050" y="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0" name="object 180"/>
          <p:cNvGrpSpPr/>
          <p:nvPr/>
        </p:nvGrpSpPr>
        <p:grpSpPr>
          <a:xfrm>
            <a:off x="7783512" y="5414962"/>
            <a:ext cx="1581150" cy="1809750"/>
            <a:chOff x="2728912" y="5414962"/>
            <a:chExt cx="1581150" cy="1809750"/>
          </a:xfrm>
        </p:grpSpPr>
        <p:sp>
          <p:nvSpPr>
            <p:cNvPr id="181" name="object 181"/>
            <p:cNvSpPr/>
            <p:nvPr/>
          </p:nvSpPr>
          <p:spPr>
            <a:xfrm>
              <a:off x="2733675" y="5419725"/>
              <a:ext cx="1571625" cy="1800225"/>
            </a:xfrm>
            <a:custGeom>
              <a:avLst/>
              <a:gdLst/>
              <a:ahLst/>
              <a:cxnLst/>
              <a:rect l="l" t="t" r="r" b="b"/>
              <a:pathLst>
                <a:path w="1571625" h="1800225">
                  <a:moveTo>
                    <a:pt x="57150" y="0"/>
                  </a:moveTo>
                  <a:lnTo>
                    <a:pt x="38100" y="9525"/>
                  </a:lnTo>
                  <a:lnTo>
                    <a:pt x="38100" y="66675"/>
                  </a:lnTo>
                  <a:lnTo>
                    <a:pt x="28575" y="66675"/>
                  </a:lnTo>
                  <a:lnTo>
                    <a:pt x="28575" y="95250"/>
                  </a:lnTo>
                  <a:lnTo>
                    <a:pt x="9525" y="114300"/>
                  </a:lnTo>
                  <a:lnTo>
                    <a:pt x="0" y="114300"/>
                  </a:lnTo>
                  <a:lnTo>
                    <a:pt x="0" y="1190625"/>
                  </a:lnTo>
                  <a:lnTo>
                    <a:pt x="9525" y="1190625"/>
                  </a:lnTo>
                  <a:lnTo>
                    <a:pt x="9525" y="1219200"/>
                  </a:lnTo>
                  <a:lnTo>
                    <a:pt x="19050" y="1228725"/>
                  </a:lnTo>
                  <a:lnTo>
                    <a:pt x="19050" y="1314450"/>
                  </a:lnTo>
                  <a:lnTo>
                    <a:pt x="1552575" y="1800225"/>
                  </a:lnTo>
                  <a:lnTo>
                    <a:pt x="1571625" y="1790700"/>
                  </a:lnTo>
                  <a:lnTo>
                    <a:pt x="1571625" y="276225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733675" y="5419725"/>
              <a:ext cx="1571625" cy="1800225"/>
            </a:xfrm>
            <a:custGeom>
              <a:avLst/>
              <a:gdLst/>
              <a:ahLst/>
              <a:cxnLst/>
              <a:rect l="l" t="t" r="r" b="b"/>
              <a:pathLst>
                <a:path w="1571625" h="1800225">
                  <a:moveTo>
                    <a:pt x="1571625" y="276225"/>
                  </a:moveTo>
                  <a:lnTo>
                    <a:pt x="1571625" y="1790700"/>
                  </a:lnTo>
                  <a:lnTo>
                    <a:pt x="1552575" y="1800225"/>
                  </a:lnTo>
                  <a:lnTo>
                    <a:pt x="19050" y="1314450"/>
                  </a:lnTo>
                  <a:lnTo>
                    <a:pt x="19050" y="1228725"/>
                  </a:lnTo>
                  <a:lnTo>
                    <a:pt x="9525" y="1219200"/>
                  </a:lnTo>
                  <a:lnTo>
                    <a:pt x="9525" y="1190625"/>
                  </a:lnTo>
                  <a:lnTo>
                    <a:pt x="0" y="1190625"/>
                  </a:lnTo>
                  <a:lnTo>
                    <a:pt x="0" y="114300"/>
                  </a:lnTo>
                  <a:lnTo>
                    <a:pt x="9525" y="114300"/>
                  </a:lnTo>
                  <a:lnTo>
                    <a:pt x="19050" y="104775"/>
                  </a:lnTo>
                  <a:lnTo>
                    <a:pt x="19050" y="95250"/>
                  </a:lnTo>
                  <a:lnTo>
                    <a:pt x="28575" y="95250"/>
                  </a:lnTo>
                  <a:lnTo>
                    <a:pt x="28575" y="66675"/>
                  </a:lnTo>
                  <a:lnTo>
                    <a:pt x="38100" y="57150"/>
                  </a:lnTo>
                  <a:lnTo>
                    <a:pt x="38100" y="9525"/>
                  </a:lnTo>
                  <a:lnTo>
                    <a:pt x="57150" y="0"/>
                  </a:lnTo>
                  <a:lnTo>
                    <a:pt x="1571625" y="2762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771775" y="5419725"/>
              <a:ext cx="1533525" cy="285750"/>
            </a:xfrm>
            <a:custGeom>
              <a:avLst/>
              <a:gdLst/>
              <a:ahLst/>
              <a:cxnLst/>
              <a:rect l="l" t="t" r="r" b="b"/>
              <a:pathLst>
                <a:path w="1533525" h="285750">
                  <a:moveTo>
                    <a:pt x="19050" y="0"/>
                  </a:moveTo>
                  <a:lnTo>
                    <a:pt x="0" y="9525"/>
                  </a:lnTo>
                  <a:lnTo>
                    <a:pt x="1514475" y="285750"/>
                  </a:lnTo>
                  <a:lnTo>
                    <a:pt x="1533525" y="2762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771775" y="5419725"/>
              <a:ext cx="1533525" cy="285750"/>
            </a:xfrm>
            <a:custGeom>
              <a:avLst/>
              <a:gdLst/>
              <a:ahLst/>
              <a:cxnLst/>
              <a:rect l="l" t="t" r="r" b="b"/>
              <a:pathLst>
                <a:path w="1533525" h="285750">
                  <a:moveTo>
                    <a:pt x="19050" y="0"/>
                  </a:moveTo>
                  <a:lnTo>
                    <a:pt x="1533525" y="276225"/>
                  </a:lnTo>
                  <a:lnTo>
                    <a:pt x="1514475" y="285750"/>
                  </a:lnTo>
                  <a:lnTo>
                    <a:pt x="0" y="9525"/>
                  </a:lnTo>
                  <a:lnTo>
                    <a:pt x="1905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162300" y="5534025"/>
              <a:ext cx="628650" cy="133350"/>
            </a:xfrm>
            <a:custGeom>
              <a:avLst/>
              <a:gdLst/>
              <a:ahLst/>
              <a:cxnLst/>
              <a:rect l="l" t="t" r="r" b="b"/>
              <a:pathLst>
                <a:path w="628650" h="133350">
                  <a:moveTo>
                    <a:pt x="0" y="0"/>
                  </a:moveTo>
                  <a:lnTo>
                    <a:pt x="0" y="19050"/>
                  </a:lnTo>
                  <a:lnTo>
                    <a:pt x="600075" y="133350"/>
                  </a:lnTo>
                  <a:lnTo>
                    <a:pt x="628650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162300" y="5534025"/>
              <a:ext cx="628650" cy="133350"/>
            </a:xfrm>
            <a:custGeom>
              <a:avLst/>
              <a:gdLst/>
              <a:ahLst/>
              <a:cxnLst/>
              <a:rect l="l" t="t" r="r" b="b"/>
              <a:pathLst>
                <a:path w="628650" h="133350">
                  <a:moveTo>
                    <a:pt x="0" y="0"/>
                  </a:moveTo>
                  <a:lnTo>
                    <a:pt x="628650" y="123825"/>
                  </a:lnTo>
                  <a:lnTo>
                    <a:pt x="600075" y="133350"/>
                  </a:lnTo>
                  <a:lnTo>
                    <a:pt x="0" y="1905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286250" y="5705475"/>
              <a:ext cx="0" cy="1514475"/>
            </a:xfrm>
            <a:custGeom>
              <a:avLst/>
              <a:gdLst/>
              <a:ahLst/>
              <a:cxnLst/>
              <a:rect l="l" t="t" r="r" b="b"/>
              <a:pathLst>
                <a:path h="1514475">
                  <a:moveTo>
                    <a:pt x="0" y="0"/>
                  </a:moveTo>
                  <a:lnTo>
                    <a:pt x="0" y="15144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286250" y="5705475"/>
              <a:ext cx="0" cy="1514475"/>
            </a:xfrm>
            <a:custGeom>
              <a:avLst/>
              <a:gdLst/>
              <a:ahLst/>
              <a:cxnLst/>
              <a:rect l="l" t="t" r="r" b="b"/>
              <a:pathLst>
                <a:path h="1514475">
                  <a:moveTo>
                    <a:pt x="0" y="0"/>
                  </a:moveTo>
                  <a:lnTo>
                    <a:pt x="0" y="15144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762375" y="5657850"/>
              <a:ext cx="28575" cy="1362075"/>
            </a:xfrm>
            <a:custGeom>
              <a:avLst/>
              <a:gdLst/>
              <a:ahLst/>
              <a:cxnLst/>
              <a:rect l="l" t="t" r="r" b="b"/>
              <a:pathLst>
                <a:path w="28575" h="1362075">
                  <a:moveTo>
                    <a:pt x="28575" y="0"/>
                  </a:moveTo>
                  <a:lnTo>
                    <a:pt x="0" y="9525"/>
                  </a:lnTo>
                  <a:lnTo>
                    <a:pt x="0" y="1362075"/>
                  </a:lnTo>
                  <a:lnTo>
                    <a:pt x="28575" y="13430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762375" y="5657850"/>
              <a:ext cx="28575" cy="1362075"/>
            </a:xfrm>
            <a:custGeom>
              <a:avLst/>
              <a:gdLst/>
              <a:ahLst/>
              <a:cxnLst/>
              <a:rect l="l" t="t" r="r" b="b"/>
              <a:pathLst>
                <a:path w="28575" h="1362075">
                  <a:moveTo>
                    <a:pt x="0" y="9525"/>
                  </a:moveTo>
                  <a:lnTo>
                    <a:pt x="0" y="1362075"/>
                  </a:lnTo>
                  <a:lnTo>
                    <a:pt x="28575" y="1343025"/>
                  </a:lnTo>
                  <a:lnTo>
                    <a:pt x="2857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162300" y="55530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0" y="0"/>
                  </a:moveTo>
                  <a:lnTo>
                    <a:pt x="0" y="19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3157537" y="555307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3162300" y="6800850"/>
              <a:ext cx="600075" cy="219075"/>
            </a:xfrm>
            <a:custGeom>
              <a:avLst/>
              <a:gdLst/>
              <a:ahLst/>
              <a:cxnLst/>
              <a:rect l="l" t="t" r="r" b="b"/>
              <a:pathLst>
                <a:path w="600075" h="219075">
                  <a:moveTo>
                    <a:pt x="0" y="0"/>
                  </a:moveTo>
                  <a:lnTo>
                    <a:pt x="0" y="28575"/>
                  </a:lnTo>
                  <a:lnTo>
                    <a:pt x="600075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162300" y="6800850"/>
              <a:ext cx="600075" cy="219075"/>
            </a:xfrm>
            <a:custGeom>
              <a:avLst/>
              <a:gdLst/>
              <a:ahLst/>
              <a:cxnLst/>
              <a:rect l="l" t="t" r="r" b="b"/>
              <a:pathLst>
                <a:path w="600075" h="219075">
                  <a:moveTo>
                    <a:pt x="600075" y="219075"/>
                  </a:moveTo>
                  <a:lnTo>
                    <a:pt x="0" y="2857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686175" y="5686425"/>
              <a:ext cx="66675" cy="1295400"/>
            </a:xfrm>
            <a:custGeom>
              <a:avLst/>
              <a:gdLst/>
              <a:ahLst/>
              <a:cxnLst/>
              <a:rect l="l" t="t" r="r" b="b"/>
              <a:pathLst>
                <a:path w="66675" h="1295400">
                  <a:moveTo>
                    <a:pt x="66675" y="0"/>
                  </a:moveTo>
                  <a:lnTo>
                    <a:pt x="47625" y="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38100"/>
                  </a:lnTo>
                  <a:lnTo>
                    <a:pt x="9525" y="57150"/>
                  </a:lnTo>
                  <a:lnTo>
                    <a:pt x="0" y="57150"/>
                  </a:lnTo>
                  <a:lnTo>
                    <a:pt x="0" y="1247775"/>
                  </a:lnTo>
                  <a:lnTo>
                    <a:pt x="9525" y="1247775"/>
                  </a:lnTo>
                  <a:lnTo>
                    <a:pt x="9525" y="1257300"/>
                  </a:lnTo>
                  <a:lnTo>
                    <a:pt x="28575" y="1276350"/>
                  </a:lnTo>
                  <a:lnTo>
                    <a:pt x="38100" y="1276350"/>
                  </a:lnTo>
                  <a:lnTo>
                    <a:pt x="38100" y="1285875"/>
                  </a:lnTo>
                  <a:lnTo>
                    <a:pt x="47625" y="1285875"/>
                  </a:lnTo>
                  <a:lnTo>
                    <a:pt x="57150" y="1295400"/>
                  </a:lnTo>
                  <a:lnTo>
                    <a:pt x="66675" y="12954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686175" y="5686425"/>
              <a:ext cx="66675" cy="1295400"/>
            </a:xfrm>
            <a:custGeom>
              <a:avLst/>
              <a:gdLst/>
              <a:ahLst/>
              <a:cxnLst/>
              <a:rect l="l" t="t" r="r" b="b"/>
              <a:pathLst>
                <a:path w="66675" h="1295400">
                  <a:moveTo>
                    <a:pt x="66675" y="0"/>
                  </a:moveTo>
                  <a:lnTo>
                    <a:pt x="47625" y="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38100"/>
                  </a:lnTo>
                  <a:lnTo>
                    <a:pt x="9525" y="57150"/>
                  </a:lnTo>
                  <a:lnTo>
                    <a:pt x="0" y="57150"/>
                  </a:lnTo>
                  <a:lnTo>
                    <a:pt x="0" y="1247775"/>
                  </a:lnTo>
                  <a:lnTo>
                    <a:pt x="9525" y="1247775"/>
                  </a:lnTo>
                  <a:lnTo>
                    <a:pt x="9525" y="1257300"/>
                  </a:lnTo>
                  <a:lnTo>
                    <a:pt x="19050" y="1266825"/>
                  </a:lnTo>
                  <a:lnTo>
                    <a:pt x="19050" y="1276350"/>
                  </a:lnTo>
                  <a:lnTo>
                    <a:pt x="38100" y="1276350"/>
                  </a:lnTo>
                  <a:lnTo>
                    <a:pt x="38100" y="1285875"/>
                  </a:lnTo>
                  <a:lnTo>
                    <a:pt x="47625" y="1285875"/>
                  </a:lnTo>
                  <a:lnTo>
                    <a:pt x="57150" y="1295400"/>
                  </a:lnTo>
                  <a:lnTo>
                    <a:pt x="66675" y="1295400"/>
                  </a:lnTo>
                  <a:lnTo>
                    <a:pt x="6667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114675" y="5572125"/>
              <a:ext cx="638175" cy="1409700"/>
            </a:xfrm>
            <a:custGeom>
              <a:avLst/>
              <a:gdLst/>
              <a:ahLst/>
              <a:cxnLst/>
              <a:rect l="l" t="t" r="r" b="b"/>
              <a:pathLst>
                <a:path w="638175" h="1409700">
                  <a:moveTo>
                    <a:pt x="638175" y="114300"/>
                  </a:moveTo>
                  <a:lnTo>
                    <a:pt x="66675" y="114300"/>
                  </a:lnTo>
                  <a:lnTo>
                    <a:pt x="514350" y="209550"/>
                  </a:lnTo>
                  <a:lnTo>
                    <a:pt x="514350" y="1352550"/>
                  </a:lnTo>
                  <a:lnTo>
                    <a:pt x="523875" y="1352550"/>
                  </a:lnTo>
                  <a:lnTo>
                    <a:pt x="523875" y="1362075"/>
                  </a:lnTo>
                  <a:lnTo>
                    <a:pt x="533400" y="1362075"/>
                  </a:lnTo>
                  <a:lnTo>
                    <a:pt x="533400" y="1371600"/>
                  </a:lnTo>
                  <a:lnTo>
                    <a:pt x="542925" y="1371600"/>
                  </a:lnTo>
                  <a:lnTo>
                    <a:pt x="542925" y="1381125"/>
                  </a:lnTo>
                  <a:lnTo>
                    <a:pt x="561975" y="1381125"/>
                  </a:lnTo>
                  <a:lnTo>
                    <a:pt x="638175" y="1409700"/>
                  </a:lnTo>
                  <a:lnTo>
                    <a:pt x="638175" y="114300"/>
                  </a:lnTo>
                  <a:close/>
                </a:path>
                <a:path w="638175" h="1409700">
                  <a:moveTo>
                    <a:pt x="85725" y="1233487"/>
                  </a:moveTo>
                  <a:lnTo>
                    <a:pt x="85725" y="1238250"/>
                  </a:lnTo>
                  <a:lnTo>
                    <a:pt x="104775" y="1238250"/>
                  </a:lnTo>
                  <a:lnTo>
                    <a:pt x="85725" y="1233487"/>
                  </a:lnTo>
                  <a:close/>
                </a:path>
                <a:path w="638175" h="1409700">
                  <a:moveTo>
                    <a:pt x="57150" y="0"/>
                  </a:moveTo>
                  <a:lnTo>
                    <a:pt x="47625" y="0"/>
                  </a:lnTo>
                  <a:lnTo>
                    <a:pt x="38100" y="9525"/>
                  </a:lnTo>
                  <a:lnTo>
                    <a:pt x="19050" y="9525"/>
                  </a:lnTo>
                  <a:lnTo>
                    <a:pt x="19050" y="19050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0" y="28575"/>
                  </a:lnTo>
                  <a:lnTo>
                    <a:pt x="0" y="1200150"/>
                  </a:lnTo>
                  <a:lnTo>
                    <a:pt x="9525" y="1200150"/>
                  </a:lnTo>
                  <a:lnTo>
                    <a:pt x="9525" y="1209675"/>
                  </a:lnTo>
                  <a:lnTo>
                    <a:pt x="19050" y="1219200"/>
                  </a:lnTo>
                  <a:lnTo>
                    <a:pt x="28575" y="1219200"/>
                  </a:lnTo>
                  <a:lnTo>
                    <a:pt x="85725" y="1233487"/>
                  </a:lnTo>
                  <a:lnTo>
                    <a:pt x="85725" y="1228725"/>
                  </a:lnTo>
                  <a:lnTo>
                    <a:pt x="76200" y="1228725"/>
                  </a:lnTo>
                  <a:lnTo>
                    <a:pt x="76200" y="1209675"/>
                  </a:lnTo>
                  <a:lnTo>
                    <a:pt x="66675" y="1200150"/>
                  </a:lnTo>
                  <a:lnTo>
                    <a:pt x="66675" y="114300"/>
                  </a:lnTo>
                  <a:lnTo>
                    <a:pt x="638175" y="1143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114675" y="5572125"/>
              <a:ext cx="638175" cy="1409700"/>
            </a:xfrm>
            <a:custGeom>
              <a:avLst/>
              <a:gdLst/>
              <a:ahLst/>
              <a:cxnLst/>
              <a:rect l="l" t="t" r="r" b="b"/>
              <a:pathLst>
                <a:path w="638175" h="1409700">
                  <a:moveTo>
                    <a:pt x="57150" y="0"/>
                  </a:moveTo>
                  <a:lnTo>
                    <a:pt x="638175" y="114300"/>
                  </a:lnTo>
                  <a:lnTo>
                    <a:pt x="638175" y="1409700"/>
                  </a:lnTo>
                  <a:lnTo>
                    <a:pt x="561975" y="1381125"/>
                  </a:lnTo>
                  <a:lnTo>
                    <a:pt x="542925" y="1381125"/>
                  </a:lnTo>
                  <a:lnTo>
                    <a:pt x="542925" y="1371600"/>
                  </a:lnTo>
                  <a:lnTo>
                    <a:pt x="533400" y="1371600"/>
                  </a:lnTo>
                  <a:lnTo>
                    <a:pt x="533400" y="1362075"/>
                  </a:lnTo>
                  <a:lnTo>
                    <a:pt x="523875" y="1362075"/>
                  </a:lnTo>
                  <a:lnTo>
                    <a:pt x="523875" y="1352550"/>
                  </a:lnTo>
                  <a:lnTo>
                    <a:pt x="514350" y="1352550"/>
                  </a:lnTo>
                  <a:lnTo>
                    <a:pt x="514350" y="1323975"/>
                  </a:lnTo>
                  <a:lnTo>
                    <a:pt x="514350" y="209550"/>
                  </a:lnTo>
                  <a:lnTo>
                    <a:pt x="66675" y="114300"/>
                  </a:lnTo>
                  <a:lnTo>
                    <a:pt x="66675" y="1200150"/>
                  </a:lnTo>
                  <a:lnTo>
                    <a:pt x="76200" y="1209675"/>
                  </a:lnTo>
                  <a:lnTo>
                    <a:pt x="76200" y="1228725"/>
                  </a:lnTo>
                  <a:lnTo>
                    <a:pt x="85725" y="1228725"/>
                  </a:lnTo>
                  <a:lnTo>
                    <a:pt x="85725" y="1238250"/>
                  </a:lnTo>
                  <a:lnTo>
                    <a:pt x="104775" y="1238250"/>
                  </a:lnTo>
                  <a:lnTo>
                    <a:pt x="28575" y="1219200"/>
                  </a:lnTo>
                  <a:lnTo>
                    <a:pt x="19050" y="1219200"/>
                  </a:lnTo>
                  <a:lnTo>
                    <a:pt x="9525" y="1209675"/>
                  </a:lnTo>
                  <a:lnTo>
                    <a:pt x="9525" y="1200150"/>
                  </a:lnTo>
                  <a:lnTo>
                    <a:pt x="0" y="120015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9525"/>
                  </a:lnTo>
                  <a:lnTo>
                    <a:pt x="38100" y="9525"/>
                  </a:lnTo>
                  <a:lnTo>
                    <a:pt x="47625" y="0"/>
                  </a:lnTo>
                  <a:lnTo>
                    <a:pt x="5715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181350" y="5705475"/>
              <a:ext cx="447675" cy="200025"/>
            </a:xfrm>
            <a:custGeom>
              <a:avLst/>
              <a:gdLst/>
              <a:ahLst/>
              <a:cxnLst/>
              <a:rect l="l" t="t" r="r" b="b"/>
              <a:pathLst>
                <a:path w="447675" h="200025">
                  <a:moveTo>
                    <a:pt x="104775" y="0"/>
                  </a:moveTo>
                  <a:lnTo>
                    <a:pt x="0" y="114300"/>
                  </a:lnTo>
                  <a:lnTo>
                    <a:pt x="447675" y="200025"/>
                  </a:lnTo>
                  <a:lnTo>
                    <a:pt x="447675" y="76200"/>
                  </a:lnTo>
                  <a:lnTo>
                    <a:pt x="104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181350" y="5705475"/>
              <a:ext cx="447675" cy="200025"/>
            </a:xfrm>
            <a:custGeom>
              <a:avLst/>
              <a:gdLst/>
              <a:ahLst/>
              <a:cxnLst/>
              <a:rect l="l" t="t" r="r" b="b"/>
              <a:pathLst>
                <a:path w="447675" h="200025">
                  <a:moveTo>
                    <a:pt x="104775" y="0"/>
                  </a:moveTo>
                  <a:lnTo>
                    <a:pt x="0" y="114300"/>
                  </a:lnTo>
                  <a:lnTo>
                    <a:pt x="447675" y="200025"/>
                  </a:lnTo>
                  <a:lnTo>
                    <a:pt x="447675" y="76200"/>
                  </a:lnTo>
                  <a:lnTo>
                    <a:pt x="104775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238500" y="5943600"/>
              <a:ext cx="114300" cy="123825"/>
            </a:xfrm>
            <a:custGeom>
              <a:avLst/>
              <a:gdLst/>
              <a:ahLst/>
              <a:cxnLst/>
              <a:rect l="l" t="t" r="r" b="b"/>
              <a:pathLst>
                <a:path w="114300" h="123825">
                  <a:moveTo>
                    <a:pt x="0" y="0"/>
                  </a:moveTo>
                  <a:lnTo>
                    <a:pt x="0" y="95250"/>
                  </a:lnTo>
                  <a:lnTo>
                    <a:pt x="114300" y="123825"/>
                  </a:lnTo>
                  <a:lnTo>
                    <a:pt x="114300" y="19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238500" y="5943600"/>
              <a:ext cx="114300" cy="123825"/>
            </a:xfrm>
            <a:custGeom>
              <a:avLst/>
              <a:gdLst/>
              <a:ahLst/>
              <a:cxnLst/>
              <a:rect l="l" t="t" r="r" b="b"/>
              <a:pathLst>
                <a:path w="114300" h="123825">
                  <a:moveTo>
                    <a:pt x="0" y="95250"/>
                  </a:moveTo>
                  <a:lnTo>
                    <a:pt x="0" y="0"/>
                  </a:lnTo>
                  <a:lnTo>
                    <a:pt x="114300" y="19050"/>
                  </a:lnTo>
                  <a:lnTo>
                    <a:pt x="114300" y="123825"/>
                  </a:lnTo>
                  <a:lnTo>
                    <a:pt x="0" y="952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3762" y="5976937"/>
              <a:ext cx="123825" cy="142875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3295650" y="5972175"/>
              <a:ext cx="19050" cy="66675"/>
            </a:xfrm>
            <a:custGeom>
              <a:avLst/>
              <a:gdLst/>
              <a:ahLst/>
              <a:cxnLst/>
              <a:rect l="l" t="t" r="r" b="b"/>
              <a:pathLst>
                <a:path w="19050" h="66675">
                  <a:moveTo>
                    <a:pt x="0" y="0"/>
                  </a:moveTo>
                  <a:lnTo>
                    <a:pt x="0" y="66675"/>
                  </a:lnTo>
                  <a:lnTo>
                    <a:pt x="19050" y="28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295650" y="5972175"/>
              <a:ext cx="19050" cy="66675"/>
            </a:xfrm>
            <a:custGeom>
              <a:avLst/>
              <a:gdLst/>
              <a:ahLst/>
              <a:cxnLst/>
              <a:rect l="l" t="t" r="r" b="b"/>
              <a:pathLst>
                <a:path w="19050" h="66675">
                  <a:moveTo>
                    <a:pt x="0" y="66675"/>
                  </a:moveTo>
                  <a:lnTo>
                    <a:pt x="0" y="0"/>
                  </a:lnTo>
                  <a:lnTo>
                    <a:pt x="19050" y="285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276600" y="597217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190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276600" y="5972175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190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390900" y="5905500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h="438150">
                  <a:moveTo>
                    <a:pt x="0" y="0"/>
                  </a:moveTo>
                  <a:lnTo>
                    <a:pt x="0" y="438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390900" y="5905500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h="438150">
                  <a:moveTo>
                    <a:pt x="0" y="0"/>
                  </a:moveTo>
                  <a:lnTo>
                    <a:pt x="0" y="4381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200400" y="6115050"/>
              <a:ext cx="390525" cy="95250"/>
            </a:xfrm>
            <a:custGeom>
              <a:avLst/>
              <a:gdLst/>
              <a:ahLst/>
              <a:cxnLst/>
              <a:rect l="l" t="t" r="r" b="b"/>
              <a:pathLst>
                <a:path w="390525" h="95250">
                  <a:moveTo>
                    <a:pt x="0" y="0"/>
                  </a:moveTo>
                  <a:lnTo>
                    <a:pt x="390525" y="952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200400" y="6115050"/>
              <a:ext cx="390525" cy="95250"/>
            </a:xfrm>
            <a:custGeom>
              <a:avLst/>
              <a:gdLst/>
              <a:ahLst/>
              <a:cxnLst/>
              <a:rect l="l" t="t" r="r" b="b"/>
              <a:pathLst>
                <a:path w="390525" h="95250">
                  <a:moveTo>
                    <a:pt x="0" y="0"/>
                  </a:moveTo>
                  <a:lnTo>
                    <a:pt x="390525" y="952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248025" y="5943600"/>
              <a:ext cx="9525" cy="104775"/>
            </a:xfrm>
            <a:custGeom>
              <a:avLst/>
              <a:gdLst/>
              <a:ahLst/>
              <a:cxnLst/>
              <a:rect l="l" t="t" r="r" b="b"/>
              <a:pathLst>
                <a:path w="9525" h="104775">
                  <a:moveTo>
                    <a:pt x="9525" y="0"/>
                  </a:moveTo>
                  <a:lnTo>
                    <a:pt x="9525" y="38100"/>
                  </a:lnTo>
                  <a:lnTo>
                    <a:pt x="0" y="38100"/>
                  </a:lnTo>
                  <a:lnTo>
                    <a:pt x="0" y="76200"/>
                  </a:lnTo>
                  <a:lnTo>
                    <a:pt x="9525" y="76200"/>
                  </a:lnTo>
                  <a:lnTo>
                    <a:pt x="9525" y="1047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248025" y="5943600"/>
              <a:ext cx="9525" cy="104775"/>
            </a:xfrm>
            <a:custGeom>
              <a:avLst/>
              <a:gdLst/>
              <a:ahLst/>
              <a:cxnLst/>
              <a:rect l="l" t="t" r="r" b="b"/>
              <a:pathLst>
                <a:path w="9525" h="104775">
                  <a:moveTo>
                    <a:pt x="9525" y="0"/>
                  </a:moveTo>
                  <a:lnTo>
                    <a:pt x="9525" y="28575"/>
                  </a:lnTo>
                  <a:lnTo>
                    <a:pt x="0" y="28575"/>
                  </a:lnTo>
                  <a:lnTo>
                    <a:pt x="0" y="76200"/>
                  </a:lnTo>
                  <a:lnTo>
                    <a:pt x="9525" y="76200"/>
                  </a:lnTo>
                  <a:lnTo>
                    <a:pt x="9525" y="1047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448050" y="5991225"/>
              <a:ext cx="9525" cy="95250"/>
            </a:xfrm>
            <a:custGeom>
              <a:avLst/>
              <a:gdLst/>
              <a:ahLst/>
              <a:cxnLst/>
              <a:rect l="l" t="t" r="r" b="b"/>
              <a:pathLst>
                <a:path w="9525" h="95250">
                  <a:moveTo>
                    <a:pt x="9525" y="0"/>
                  </a:moveTo>
                  <a:lnTo>
                    <a:pt x="9525" y="9525"/>
                  </a:lnTo>
                  <a:lnTo>
                    <a:pt x="0" y="9525"/>
                  </a:lnTo>
                  <a:lnTo>
                    <a:pt x="0" y="95250"/>
                  </a:lnTo>
                  <a:lnTo>
                    <a:pt x="9525" y="952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200400" y="5857875"/>
              <a:ext cx="390525" cy="914400"/>
            </a:xfrm>
            <a:custGeom>
              <a:avLst/>
              <a:gdLst/>
              <a:ahLst/>
              <a:cxnLst/>
              <a:rect l="l" t="t" r="r" b="b"/>
              <a:pathLst>
                <a:path w="390525" h="914400">
                  <a:moveTo>
                    <a:pt x="257175" y="133350"/>
                  </a:moveTo>
                  <a:lnTo>
                    <a:pt x="257175" y="142875"/>
                  </a:lnTo>
                  <a:lnTo>
                    <a:pt x="247650" y="142875"/>
                  </a:lnTo>
                  <a:lnTo>
                    <a:pt x="247650" y="228600"/>
                  </a:lnTo>
                  <a:lnTo>
                    <a:pt x="257175" y="228600"/>
                  </a:lnTo>
                </a:path>
                <a:path w="390525" h="914400">
                  <a:moveTo>
                    <a:pt x="0" y="0"/>
                  </a:moveTo>
                  <a:lnTo>
                    <a:pt x="390525" y="85725"/>
                  </a:lnTo>
                  <a:lnTo>
                    <a:pt x="390525" y="914400"/>
                  </a:lnTo>
                  <a:lnTo>
                    <a:pt x="0" y="8001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219450" y="6191250"/>
              <a:ext cx="142875" cy="180975"/>
            </a:xfrm>
            <a:custGeom>
              <a:avLst/>
              <a:gdLst/>
              <a:ahLst/>
              <a:cxnLst/>
              <a:rect l="l" t="t" r="r" b="b"/>
              <a:pathLst>
                <a:path w="142875" h="180975">
                  <a:moveTo>
                    <a:pt x="66675" y="0"/>
                  </a:moveTo>
                  <a:lnTo>
                    <a:pt x="47625" y="0"/>
                  </a:lnTo>
                  <a:lnTo>
                    <a:pt x="47625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28575"/>
                  </a:lnTo>
                  <a:lnTo>
                    <a:pt x="9525" y="57150"/>
                  </a:lnTo>
                  <a:lnTo>
                    <a:pt x="0" y="57150"/>
                  </a:lnTo>
                  <a:lnTo>
                    <a:pt x="0" y="95250"/>
                  </a:lnTo>
                  <a:lnTo>
                    <a:pt x="9525" y="95250"/>
                  </a:lnTo>
                  <a:lnTo>
                    <a:pt x="9525" y="123825"/>
                  </a:lnTo>
                  <a:lnTo>
                    <a:pt x="19050" y="123825"/>
                  </a:lnTo>
                  <a:lnTo>
                    <a:pt x="19050" y="142875"/>
                  </a:lnTo>
                  <a:lnTo>
                    <a:pt x="28575" y="142875"/>
                  </a:lnTo>
                  <a:lnTo>
                    <a:pt x="28575" y="152400"/>
                  </a:lnTo>
                  <a:lnTo>
                    <a:pt x="38100" y="152400"/>
                  </a:lnTo>
                  <a:lnTo>
                    <a:pt x="38100" y="161925"/>
                  </a:lnTo>
                  <a:lnTo>
                    <a:pt x="47625" y="161925"/>
                  </a:lnTo>
                  <a:lnTo>
                    <a:pt x="47625" y="171450"/>
                  </a:lnTo>
                  <a:lnTo>
                    <a:pt x="66675" y="171450"/>
                  </a:lnTo>
                  <a:lnTo>
                    <a:pt x="76200" y="180975"/>
                  </a:lnTo>
                  <a:lnTo>
                    <a:pt x="95250" y="180975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161925"/>
                  </a:lnTo>
                  <a:lnTo>
                    <a:pt x="123825" y="161925"/>
                  </a:lnTo>
                  <a:lnTo>
                    <a:pt x="123825" y="152400"/>
                  </a:lnTo>
                  <a:lnTo>
                    <a:pt x="133350" y="152400"/>
                  </a:lnTo>
                  <a:lnTo>
                    <a:pt x="133350" y="133350"/>
                  </a:lnTo>
                  <a:lnTo>
                    <a:pt x="142875" y="123825"/>
                  </a:lnTo>
                  <a:lnTo>
                    <a:pt x="142875" y="76200"/>
                  </a:lnTo>
                  <a:lnTo>
                    <a:pt x="133350" y="76200"/>
                  </a:lnTo>
                  <a:lnTo>
                    <a:pt x="133350" y="57150"/>
                  </a:lnTo>
                  <a:lnTo>
                    <a:pt x="123825" y="476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04775" y="19050"/>
                  </a:lnTo>
                  <a:lnTo>
                    <a:pt x="95250" y="19050"/>
                  </a:lnTo>
                  <a:lnTo>
                    <a:pt x="95250" y="9525"/>
                  </a:lnTo>
                  <a:lnTo>
                    <a:pt x="76200" y="9525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219450" y="6191250"/>
              <a:ext cx="142875" cy="180975"/>
            </a:xfrm>
            <a:custGeom>
              <a:avLst/>
              <a:gdLst/>
              <a:ahLst/>
              <a:cxnLst/>
              <a:rect l="l" t="t" r="r" b="b"/>
              <a:pathLst>
                <a:path w="142875" h="180975">
                  <a:moveTo>
                    <a:pt x="95250" y="171450"/>
                  </a:moveTo>
                  <a:lnTo>
                    <a:pt x="114300" y="171450"/>
                  </a:lnTo>
                  <a:lnTo>
                    <a:pt x="114300" y="161925"/>
                  </a:lnTo>
                  <a:lnTo>
                    <a:pt x="123825" y="161925"/>
                  </a:lnTo>
                  <a:lnTo>
                    <a:pt x="123825" y="152400"/>
                  </a:lnTo>
                  <a:lnTo>
                    <a:pt x="133350" y="152400"/>
                  </a:lnTo>
                  <a:lnTo>
                    <a:pt x="133350" y="133350"/>
                  </a:lnTo>
                  <a:lnTo>
                    <a:pt x="142875" y="123825"/>
                  </a:lnTo>
                  <a:lnTo>
                    <a:pt x="142875" y="76200"/>
                  </a:lnTo>
                  <a:lnTo>
                    <a:pt x="133350" y="76200"/>
                  </a:lnTo>
                  <a:lnTo>
                    <a:pt x="133350" y="57150"/>
                  </a:lnTo>
                  <a:lnTo>
                    <a:pt x="123825" y="476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04775" y="19050"/>
                  </a:lnTo>
                  <a:lnTo>
                    <a:pt x="95250" y="19050"/>
                  </a:lnTo>
                  <a:lnTo>
                    <a:pt x="95250" y="9525"/>
                  </a:lnTo>
                  <a:lnTo>
                    <a:pt x="76200" y="9525"/>
                  </a:lnTo>
                  <a:lnTo>
                    <a:pt x="76200" y="0"/>
                  </a:lnTo>
                  <a:lnTo>
                    <a:pt x="47625" y="0"/>
                  </a:lnTo>
                  <a:lnTo>
                    <a:pt x="47625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28575"/>
                  </a:lnTo>
                  <a:lnTo>
                    <a:pt x="9525" y="57150"/>
                  </a:lnTo>
                  <a:lnTo>
                    <a:pt x="0" y="57150"/>
                  </a:lnTo>
                  <a:lnTo>
                    <a:pt x="0" y="95250"/>
                  </a:lnTo>
                  <a:lnTo>
                    <a:pt x="9525" y="104775"/>
                  </a:lnTo>
                  <a:lnTo>
                    <a:pt x="9525" y="123825"/>
                  </a:lnTo>
                  <a:lnTo>
                    <a:pt x="19050" y="123825"/>
                  </a:lnTo>
                  <a:lnTo>
                    <a:pt x="19050" y="142875"/>
                  </a:lnTo>
                  <a:lnTo>
                    <a:pt x="28575" y="142875"/>
                  </a:lnTo>
                  <a:lnTo>
                    <a:pt x="28575" y="152400"/>
                  </a:lnTo>
                  <a:lnTo>
                    <a:pt x="38100" y="152400"/>
                  </a:lnTo>
                  <a:lnTo>
                    <a:pt x="38100" y="161925"/>
                  </a:lnTo>
                  <a:lnTo>
                    <a:pt x="47625" y="161925"/>
                  </a:lnTo>
                  <a:lnTo>
                    <a:pt x="47625" y="171450"/>
                  </a:lnTo>
                  <a:lnTo>
                    <a:pt x="66675" y="171450"/>
                  </a:lnTo>
                  <a:lnTo>
                    <a:pt x="76200" y="180975"/>
                  </a:lnTo>
                  <a:lnTo>
                    <a:pt x="95250" y="180975"/>
                  </a:lnTo>
                  <a:lnTo>
                    <a:pt x="95250" y="1714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219450" y="6467475"/>
              <a:ext cx="133350" cy="180975"/>
            </a:xfrm>
            <a:custGeom>
              <a:avLst/>
              <a:gdLst/>
              <a:ahLst/>
              <a:cxnLst/>
              <a:rect l="l" t="t" r="r" b="b"/>
              <a:pathLst>
                <a:path w="133350" h="180975">
                  <a:moveTo>
                    <a:pt x="66675" y="0"/>
                  </a:moveTo>
                  <a:lnTo>
                    <a:pt x="47625" y="0"/>
                  </a:lnTo>
                  <a:lnTo>
                    <a:pt x="38100" y="9525"/>
                  </a:lnTo>
                  <a:lnTo>
                    <a:pt x="19050" y="9525"/>
                  </a:lnTo>
                  <a:lnTo>
                    <a:pt x="19050" y="19050"/>
                  </a:lnTo>
                  <a:lnTo>
                    <a:pt x="9525" y="19050"/>
                  </a:lnTo>
                  <a:lnTo>
                    <a:pt x="9525" y="38100"/>
                  </a:lnTo>
                  <a:lnTo>
                    <a:pt x="0" y="38100"/>
                  </a:lnTo>
                  <a:lnTo>
                    <a:pt x="0" y="123825"/>
                  </a:lnTo>
                  <a:lnTo>
                    <a:pt x="9525" y="123825"/>
                  </a:lnTo>
                  <a:lnTo>
                    <a:pt x="9525" y="133350"/>
                  </a:lnTo>
                  <a:lnTo>
                    <a:pt x="19050" y="142875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61925"/>
                  </a:lnTo>
                  <a:lnTo>
                    <a:pt x="38100" y="161925"/>
                  </a:lnTo>
                  <a:lnTo>
                    <a:pt x="47625" y="171450"/>
                  </a:lnTo>
                  <a:lnTo>
                    <a:pt x="66675" y="171450"/>
                  </a:lnTo>
                  <a:lnTo>
                    <a:pt x="66675" y="180975"/>
                  </a:lnTo>
                  <a:lnTo>
                    <a:pt x="85725" y="180975"/>
                  </a:lnTo>
                  <a:lnTo>
                    <a:pt x="85725" y="171450"/>
                  </a:lnTo>
                  <a:lnTo>
                    <a:pt x="95250" y="171450"/>
                  </a:lnTo>
                  <a:lnTo>
                    <a:pt x="104775" y="171450"/>
                  </a:lnTo>
                  <a:lnTo>
                    <a:pt x="123825" y="152400"/>
                  </a:lnTo>
                  <a:lnTo>
                    <a:pt x="123825" y="142875"/>
                  </a:lnTo>
                  <a:lnTo>
                    <a:pt x="133350" y="142875"/>
                  </a:lnTo>
                  <a:lnTo>
                    <a:pt x="133350" y="66675"/>
                  </a:lnTo>
                  <a:lnTo>
                    <a:pt x="123825" y="66675"/>
                  </a:lnTo>
                  <a:lnTo>
                    <a:pt x="123825" y="47625"/>
                  </a:lnTo>
                  <a:lnTo>
                    <a:pt x="114300" y="47625"/>
                  </a:lnTo>
                  <a:lnTo>
                    <a:pt x="114300" y="38100"/>
                  </a:lnTo>
                  <a:lnTo>
                    <a:pt x="104775" y="28575"/>
                  </a:lnTo>
                  <a:lnTo>
                    <a:pt x="104775" y="19050"/>
                  </a:lnTo>
                  <a:lnTo>
                    <a:pt x="95250" y="19050"/>
                  </a:lnTo>
                  <a:lnTo>
                    <a:pt x="85725" y="9525"/>
                  </a:lnTo>
                  <a:lnTo>
                    <a:pt x="66675" y="9525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219450" y="6467475"/>
              <a:ext cx="133350" cy="180975"/>
            </a:xfrm>
            <a:custGeom>
              <a:avLst/>
              <a:gdLst/>
              <a:ahLst/>
              <a:cxnLst/>
              <a:rect l="l" t="t" r="r" b="b"/>
              <a:pathLst>
                <a:path w="133350" h="180975">
                  <a:moveTo>
                    <a:pt x="95250" y="171450"/>
                  </a:moveTo>
                  <a:lnTo>
                    <a:pt x="104775" y="171450"/>
                  </a:lnTo>
                  <a:lnTo>
                    <a:pt x="104775" y="161925"/>
                  </a:lnTo>
                  <a:lnTo>
                    <a:pt x="114300" y="161925"/>
                  </a:lnTo>
                  <a:lnTo>
                    <a:pt x="114300" y="152400"/>
                  </a:lnTo>
                  <a:lnTo>
                    <a:pt x="123825" y="152400"/>
                  </a:lnTo>
                  <a:lnTo>
                    <a:pt x="123825" y="142875"/>
                  </a:lnTo>
                  <a:lnTo>
                    <a:pt x="133350" y="142875"/>
                  </a:lnTo>
                  <a:lnTo>
                    <a:pt x="133350" y="66675"/>
                  </a:lnTo>
                  <a:lnTo>
                    <a:pt x="123825" y="66675"/>
                  </a:lnTo>
                  <a:lnTo>
                    <a:pt x="123825" y="47625"/>
                  </a:lnTo>
                  <a:lnTo>
                    <a:pt x="114300" y="47625"/>
                  </a:lnTo>
                  <a:lnTo>
                    <a:pt x="114300" y="38100"/>
                  </a:lnTo>
                  <a:lnTo>
                    <a:pt x="104775" y="28575"/>
                  </a:lnTo>
                  <a:lnTo>
                    <a:pt x="104775" y="19050"/>
                  </a:lnTo>
                  <a:lnTo>
                    <a:pt x="95250" y="19050"/>
                  </a:lnTo>
                  <a:lnTo>
                    <a:pt x="85725" y="9525"/>
                  </a:lnTo>
                  <a:lnTo>
                    <a:pt x="66675" y="9525"/>
                  </a:lnTo>
                  <a:lnTo>
                    <a:pt x="66675" y="0"/>
                  </a:lnTo>
                  <a:lnTo>
                    <a:pt x="47625" y="0"/>
                  </a:lnTo>
                  <a:lnTo>
                    <a:pt x="38100" y="9525"/>
                  </a:lnTo>
                  <a:lnTo>
                    <a:pt x="19050" y="9525"/>
                  </a:lnTo>
                  <a:lnTo>
                    <a:pt x="19050" y="19050"/>
                  </a:lnTo>
                  <a:lnTo>
                    <a:pt x="9525" y="19050"/>
                  </a:lnTo>
                  <a:lnTo>
                    <a:pt x="9525" y="38100"/>
                  </a:lnTo>
                  <a:lnTo>
                    <a:pt x="0" y="38100"/>
                  </a:lnTo>
                  <a:lnTo>
                    <a:pt x="0" y="123825"/>
                  </a:lnTo>
                  <a:lnTo>
                    <a:pt x="9525" y="123825"/>
                  </a:lnTo>
                  <a:lnTo>
                    <a:pt x="9525" y="133350"/>
                  </a:lnTo>
                  <a:lnTo>
                    <a:pt x="19050" y="142875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61925"/>
                  </a:lnTo>
                  <a:lnTo>
                    <a:pt x="38100" y="161925"/>
                  </a:lnTo>
                  <a:lnTo>
                    <a:pt x="38100" y="171450"/>
                  </a:lnTo>
                  <a:lnTo>
                    <a:pt x="66675" y="171450"/>
                  </a:lnTo>
                  <a:lnTo>
                    <a:pt x="66675" y="180975"/>
                  </a:lnTo>
                  <a:lnTo>
                    <a:pt x="85725" y="180975"/>
                  </a:lnTo>
                  <a:lnTo>
                    <a:pt x="85725" y="171450"/>
                  </a:lnTo>
                  <a:lnTo>
                    <a:pt x="95250" y="1714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419475" y="6524625"/>
              <a:ext cx="142875" cy="171450"/>
            </a:xfrm>
            <a:custGeom>
              <a:avLst/>
              <a:gdLst/>
              <a:ahLst/>
              <a:cxnLst/>
              <a:rect l="l" t="t" r="r" b="b"/>
              <a:pathLst>
                <a:path w="142875" h="171450">
                  <a:moveTo>
                    <a:pt x="76200" y="0"/>
                  </a:moveTo>
                  <a:lnTo>
                    <a:pt x="47625" y="0"/>
                  </a:lnTo>
                  <a:lnTo>
                    <a:pt x="47625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0" y="57150"/>
                  </a:lnTo>
                  <a:lnTo>
                    <a:pt x="0" y="95250"/>
                  </a:lnTo>
                  <a:lnTo>
                    <a:pt x="9525" y="104775"/>
                  </a:lnTo>
                  <a:lnTo>
                    <a:pt x="9525" y="123825"/>
                  </a:lnTo>
                  <a:lnTo>
                    <a:pt x="19050" y="123825"/>
                  </a:lnTo>
                  <a:lnTo>
                    <a:pt x="19050" y="142875"/>
                  </a:lnTo>
                  <a:lnTo>
                    <a:pt x="28575" y="142875"/>
                  </a:lnTo>
                  <a:lnTo>
                    <a:pt x="28575" y="152400"/>
                  </a:lnTo>
                  <a:lnTo>
                    <a:pt x="38100" y="152400"/>
                  </a:lnTo>
                  <a:lnTo>
                    <a:pt x="38100" y="161925"/>
                  </a:lnTo>
                  <a:lnTo>
                    <a:pt x="47625" y="161925"/>
                  </a:lnTo>
                  <a:lnTo>
                    <a:pt x="47625" y="17145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161925"/>
                  </a:lnTo>
                  <a:lnTo>
                    <a:pt x="123825" y="161925"/>
                  </a:lnTo>
                  <a:lnTo>
                    <a:pt x="123825" y="152400"/>
                  </a:lnTo>
                  <a:lnTo>
                    <a:pt x="133350" y="142875"/>
                  </a:lnTo>
                  <a:lnTo>
                    <a:pt x="133350" y="133350"/>
                  </a:lnTo>
                  <a:lnTo>
                    <a:pt x="142875" y="123825"/>
                  </a:lnTo>
                  <a:lnTo>
                    <a:pt x="142875" y="76200"/>
                  </a:lnTo>
                  <a:lnTo>
                    <a:pt x="133350" y="76200"/>
                  </a:lnTo>
                  <a:lnTo>
                    <a:pt x="133350" y="47625"/>
                  </a:lnTo>
                  <a:lnTo>
                    <a:pt x="123825" y="476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04775" y="19050"/>
                  </a:lnTo>
                  <a:lnTo>
                    <a:pt x="95250" y="19050"/>
                  </a:lnTo>
                  <a:lnTo>
                    <a:pt x="95250" y="9525"/>
                  </a:lnTo>
                  <a:lnTo>
                    <a:pt x="76200" y="95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419475" y="6524625"/>
              <a:ext cx="142875" cy="171450"/>
            </a:xfrm>
            <a:custGeom>
              <a:avLst/>
              <a:gdLst/>
              <a:ahLst/>
              <a:cxnLst/>
              <a:rect l="l" t="t" r="r" b="b"/>
              <a:pathLst>
                <a:path w="142875" h="171450">
                  <a:moveTo>
                    <a:pt x="95250" y="171450"/>
                  </a:moveTo>
                  <a:lnTo>
                    <a:pt x="114300" y="171450"/>
                  </a:lnTo>
                  <a:lnTo>
                    <a:pt x="114300" y="161925"/>
                  </a:lnTo>
                  <a:lnTo>
                    <a:pt x="123825" y="161925"/>
                  </a:lnTo>
                  <a:lnTo>
                    <a:pt x="123825" y="152400"/>
                  </a:lnTo>
                  <a:lnTo>
                    <a:pt x="133350" y="142875"/>
                  </a:lnTo>
                  <a:lnTo>
                    <a:pt x="133350" y="133350"/>
                  </a:lnTo>
                  <a:lnTo>
                    <a:pt x="142875" y="123825"/>
                  </a:lnTo>
                  <a:lnTo>
                    <a:pt x="142875" y="85725"/>
                  </a:lnTo>
                  <a:lnTo>
                    <a:pt x="133350" y="76200"/>
                  </a:lnTo>
                  <a:lnTo>
                    <a:pt x="133350" y="47625"/>
                  </a:lnTo>
                  <a:lnTo>
                    <a:pt x="123825" y="476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28575"/>
                  </a:lnTo>
                  <a:lnTo>
                    <a:pt x="104775" y="28575"/>
                  </a:lnTo>
                  <a:lnTo>
                    <a:pt x="104775" y="19050"/>
                  </a:lnTo>
                  <a:lnTo>
                    <a:pt x="95250" y="19050"/>
                  </a:lnTo>
                  <a:lnTo>
                    <a:pt x="95250" y="9525"/>
                  </a:lnTo>
                  <a:lnTo>
                    <a:pt x="76200" y="9525"/>
                  </a:lnTo>
                  <a:lnTo>
                    <a:pt x="76200" y="0"/>
                  </a:lnTo>
                  <a:lnTo>
                    <a:pt x="47625" y="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0" y="57150"/>
                  </a:lnTo>
                  <a:lnTo>
                    <a:pt x="0" y="95250"/>
                  </a:lnTo>
                  <a:lnTo>
                    <a:pt x="9525" y="104775"/>
                  </a:lnTo>
                  <a:lnTo>
                    <a:pt x="9525" y="123825"/>
                  </a:lnTo>
                  <a:lnTo>
                    <a:pt x="19050" y="123825"/>
                  </a:lnTo>
                  <a:lnTo>
                    <a:pt x="19050" y="142875"/>
                  </a:lnTo>
                  <a:lnTo>
                    <a:pt x="28575" y="142875"/>
                  </a:lnTo>
                  <a:lnTo>
                    <a:pt x="28575" y="152400"/>
                  </a:lnTo>
                  <a:lnTo>
                    <a:pt x="38100" y="152400"/>
                  </a:lnTo>
                  <a:lnTo>
                    <a:pt x="38100" y="161925"/>
                  </a:lnTo>
                  <a:lnTo>
                    <a:pt x="47625" y="161925"/>
                  </a:lnTo>
                  <a:lnTo>
                    <a:pt x="47625" y="171450"/>
                  </a:lnTo>
                  <a:lnTo>
                    <a:pt x="95250" y="1714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3419475" y="6238875"/>
              <a:ext cx="152400" cy="190500"/>
            </a:xfrm>
            <a:custGeom>
              <a:avLst/>
              <a:gdLst/>
              <a:ahLst/>
              <a:cxnLst/>
              <a:rect l="l" t="t" r="r" b="b"/>
              <a:pathLst>
                <a:path w="152400" h="190500">
                  <a:moveTo>
                    <a:pt x="85725" y="0"/>
                  </a:moveTo>
                  <a:lnTo>
                    <a:pt x="47625" y="0"/>
                  </a:lnTo>
                  <a:lnTo>
                    <a:pt x="47625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38100"/>
                  </a:lnTo>
                  <a:lnTo>
                    <a:pt x="9525" y="57150"/>
                  </a:lnTo>
                  <a:lnTo>
                    <a:pt x="0" y="57150"/>
                  </a:lnTo>
                  <a:lnTo>
                    <a:pt x="0" y="104775"/>
                  </a:lnTo>
                  <a:lnTo>
                    <a:pt x="9525" y="114300"/>
                  </a:lnTo>
                  <a:lnTo>
                    <a:pt x="9525" y="133350"/>
                  </a:lnTo>
                  <a:lnTo>
                    <a:pt x="19050" y="142875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61925"/>
                  </a:lnTo>
                  <a:lnTo>
                    <a:pt x="38100" y="161925"/>
                  </a:lnTo>
                  <a:lnTo>
                    <a:pt x="38100" y="171450"/>
                  </a:lnTo>
                  <a:lnTo>
                    <a:pt x="47625" y="171450"/>
                  </a:lnTo>
                  <a:lnTo>
                    <a:pt x="47625" y="180975"/>
                  </a:lnTo>
                  <a:lnTo>
                    <a:pt x="57150" y="180975"/>
                  </a:lnTo>
                  <a:lnTo>
                    <a:pt x="66675" y="190500"/>
                  </a:lnTo>
                  <a:lnTo>
                    <a:pt x="104775" y="190500"/>
                  </a:lnTo>
                  <a:lnTo>
                    <a:pt x="114300" y="190500"/>
                  </a:lnTo>
                  <a:lnTo>
                    <a:pt x="123825" y="180975"/>
                  </a:lnTo>
                  <a:lnTo>
                    <a:pt x="133350" y="180975"/>
                  </a:lnTo>
                  <a:lnTo>
                    <a:pt x="133350" y="171450"/>
                  </a:lnTo>
                  <a:lnTo>
                    <a:pt x="142875" y="171450"/>
                  </a:lnTo>
                  <a:lnTo>
                    <a:pt x="142875" y="152400"/>
                  </a:lnTo>
                  <a:lnTo>
                    <a:pt x="152400" y="152400"/>
                  </a:lnTo>
                  <a:lnTo>
                    <a:pt x="152400" y="76200"/>
                  </a:lnTo>
                  <a:lnTo>
                    <a:pt x="142875" y="66675"/>
                  </a:lnTo>
                  <a:lnTo>
                    <a:pt x="142875" y="47625"/>
                  </a:lnTo>
                  <a:lnTo>
                    <a:pt x="133350" y="47625"/>
                  </a:lnTo>
                  <a:lnTo>
                    <a:pt x="133350" y="38100"/>
                  </a:lnTo>
                  <a:lnTo>
                    <a:pt x="114300" y="19050"/>
                  </a:lnTo>
                  <a:lnTo>
                    <a:pt x="104775" y="19050"/>
                  </a:lnTo>
                  <a:lnTo>
                    <a:pt x="104775" y="9525"/>
                  </a:lnTo>
                  <a:lnTo>
                    <a:pt x="85725" y="952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419475" y="6238875"/>
              <a:ext cx="152400" cy="190500"/>
            </a:xfrm>
            <a:custGeom>
              <a:avLst/>
              <a:gdLst/>
              <a:ahLst/>
              <a:cxnLst/>
              <a:rect l="l" t="t" r="r" b="b"/>
              <a:pathLst>
                <a:path w="152400" h="190500">
                  <a:moveTo>
                    <a:pt x="104775" y="190500"/>
                  </a:moveTo>
                  <a:lnTo>
                    <a:pt x="114300" y="190500"/>
                  </a:lnTo>
                  <a:lnTo>
                    <a:pt x="114300" y="180975"/>
                  </a:lnTo>
                  <a:lnTo>
                    <a:pt x="133350" y="180975"/>
                  </a:lnTo>
                  <a:lnTo>
                    <a:pt x="133350" y="171450"/>
                  </a:lnTo>
                  <a:lnTo>
                    <a:pt x="142875" y="171450"/>
                  </a:lnTo>
                  <a:lnTo>
                    <a:pt x="142875" y="152400"/>
                  </a:lnTo>
                  <a:lnTo>
                    <a:pt x="152400" y="152400"/>
                  </a:lnTo>
                  <a:lnTo>
                    <a:pt x="152400" y="76200"/>
                  </a:lnTo>
                  <a:lnTo>
                    <a:pt x="142875" y="66675"/>
                  </a:lnTo>
                  <a:lnTo>
                    <a:pt x="142875" y="47625"/>
                  </a:lnTo>
                  <a:lnTo>
                    <a:pt x="133350" y="47625"/>
                  </a:lnTo>
                  <a:lnTo>
                    <a:pt x="133350" y="38100"/>
                  </a:lnTo>
                  <a:lnTo>
                    <a:pt x="114300" y="19050"/>
                  </a:lnTo>
                  <a:lnTo>
                    <a:pt x="104775" y="19050"/>
                  </a:lnTo>
                  <a:lnTo>
                    <a:pt x="104775" y="9525"/>
                  </a:lnTo>
                  <a:lnTo>
                    <a:pt x="85725" y="9525"/>
                  </a:lnTo>
                  <a:lnTo>
                    <a:pt x="85725" y="0"/>
                  </a:lnTo>
                  <a:lnTo>
                    <a:pt x="47625" y="0"/>
                  </a:lnTo>
                  <a:lnTo>
                    <a:pt x="47625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28575"/>
                  </a:lnTo>
                  <a:lnTo>
                    <a:pt x="9525" y="57150"/>
                  </a:lnTo>
                  <a:lnTo>
                    <a:pt x="0" y="57150"/>
                  </a:lnTo>
                  <a:lnTo>
                    <a:pt x="0" y="104775"/>
                  </a:lnTo>
                  <a:lnTo>
                    <a:pt x="9525" y="114300"/>
                  </a:lnTo>
                  <a:lnTo>
                    <a:pt x="9525" y="133350"/>
                  </a:lnTo>
                  <a:lnTo>
                    <a:pt x="19050" y="133350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61925"/>
                  </a:lnTo>
                  <a:lnTo>
                    <a:pt x="38100" y="161925"/>
                  </a:lnTo>
                  <a:lnTo>
                    <a:pt x="38100" y="171450"/>
                  </a:lnTo>
                  <a:lnTo>
                    <a:pt x="47625" y="171450"/>
                  </a:lnTo>
                  <a:lnTo>
                    <a:pt x="47625" y="180975"/>
                  </a:lnTo>
                  <a:lnTo>
                    <a:pt x="57150" y="180975"/>
                  </a:lnTo>
                  <a:lnTo>
                    <a:pt x="66675" y="190500"/>
                  </a:lnTo>
                  <a:lnTo>
                    <a:pt x="104775" y="1905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400425" y="6248400"/>
              <a:ext cx="152400" cy="190500"/>
            </a:xfrm>
            <a:custGeom>
              <a:avLst/>
              <a:gdLst/>
              <a:ahLst/>
              <a:cxnLst/>
              <a:rect l="l" t="t" r="r" b="b"/>
              <a:pathLst>
                <a:path w="152400" h="190500">
                  <a:moveTo>
                    <a:pt x="95250" y="0"/>
                  </a:moveTo>
                  <a:lnTo>
                    <a:pt x="38100" y="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38100"/>
                  </a:lnTo>
                  <a:lnTo>
                    <a:pt x="9525" y="57150"/>
                  </a:lnTo>
                  <a:lnTo>
                    <a:pt x="0" y="57150"/>
                  </a:lnTo>
                  <a:lnTo>
                    <a:pt x="0" y="95250"/>
                  </a:lnTo>
                  <a:lnTo>
                    <a:pt x="9525" y="104775"/>
                  </a:lnTo>
                  <a:lnTo>
                    <a:pt x="9525" y="123825"/>
                  </a:lnTo>
                  <a:lnTo>
                    <a:pt x="19050" y="133350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61925"/>
                  </a:lnTo>
                  <a:lnTo>
                    <a:pt x="38100" y="161925"/>
                  </a:lnTo>
                  <a:lnTo>
                    <a:pt x="38100" y="171450"/>
                  </a:lnTo>
                  <a:lnTo>
                    <a:pt x="47625" y="171450"/>
                  </a:lnTo>
                  <a:lnTo>
                    <a:pt x="47625" y="180975"/>
                  </a:lnTo>
                  <a:lnTo>
                    <a:pt x="66675" y="180975"/>
                  </a:lnTo>
                  <a:lnTo>
                    <a:pt x="76200" y="190500"/>
                  </a:lnTo>
                  <a:lnTo>
                    <a:pt x="104775" y="190500"/>
                  </a:lnTo>
                  <a:lnTo>
                    <a:pt x="114300" y="190500"/>
                  </a:lnTo>
                  <a:lnTo>
                    <a:pt x="114300" y="180975"/>
                  </a:lnTo>
                  <a:lnTo>
                    <a:pt x="123825" y="180975"/>
                  </a:lnTo>
                  <a:lnTo>
                    <a:pt x="142875" y="161925"/>
                  </a:lnTo>
                  <a:lnTo>
                    <a:pt x="142875" y="152400"/>
                  </a:lnTo>
                  <a:lnTo>
                    <a:pt x="152400" y="142875"/>
                  </a:lnTo>
                  <a:lnTo>
                    <a:pt x="152400" y="66675"/>
                  </a:lnTo>
                  <a:lnTo>
                    <a:pt x="142875" y="57150"/>
                  </a:lnTo>
                  <a:lnTo>
                    <a:pt x="142875" y="47625"/>
                  </a:lnTo>
                  <a:lnTo>
                    <a:pt x="133350" y="47625"/>
                  </a:lnTo>
                  <a:lnTo>
                    <a:pt x="133350" y="28575"/>
                  </a:lnTo>
                  <a:lnTo>
                    <a:pt x="123825" y="28575"/>
                  </a:lnTo>
                  <a:lnTo>
                    <a:pt x="123825" y="19050"/>
                  </a:lnTo>
                  <a:lnTo>
                    <a:pt x="114300" y="19050"/>
                  </a:lnTo>
                  <a:lnTo>
                    <a:pt x="104775" y="9525"/>
                  </a:lnTo>
                  <a:lnTo>
                    <a:pt x="95250" y="9525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400425" y="6248400"/>
              <a:ext cx="152400" cy="190500"/>
            </a:xfrm>
            <a:custGeom>
              <a:avLst/>
              <a:gdLst/>
              <a:ahLst/>
              <a:cxnLst/>
              <a:rect l="l" t="t" r="r" b="b"/>
              <a:pathLst>
                <a:path w="152400" h="190500">
                  <a:moveTo>
                    <a:pt x="104775" y="190500"/>
                  </a:moveTo>
                  <a:lnTo>
                    <a:pt x="114300" y="180975"/>
                  </a:lnTo>
                  <a:lnTo>
                    <a:pt x="123825" y="180975"/>
                  </a:lnTo>
                  <a:lnTo>
                    <a:pt x="123825" y="171450"/>
                  </a:lnTo>
                  <a:lnTo>
                    <a:pt x="133350" y="171450"/>
                  </a:lnTo>
                  <a:lnTo>
                    <a:pt x="142875" y="161925"/>
                  </a:lnTo>
                  <a:lnTo>
                    <a:pt x="142875" y="152400"/>
                  </a:lnTo>
                  <a:lnTo>
                    <a:pt x="152400" y="142875"/>
                  </a:lnTo>
                  <a:lnTo>
                    <a:pt x="152400" y="66675"/>
                  </a:lnTo>
                  <a:lnTo>
                    <a:pt x="142875" y="57150"/>
                  </a:lnTo>
                  <a:lnTo>
                    <a:pt x="142875" y="47625"/>
                  </a:lnTo>
                  <a:lnTo>
                    <a:pt x="133350" y="47625"/>
                  </a:lnTo>
                  <a:lnTo>
                    <a:pt x="133350" y="28575"/>
                  </a:lnTo>
                  <a:lnTo>
                    <a:pt x="123825" y="28575"/>
                  </a:lnTo>
                  <a:lnTo>
                    <a:pt x="123825" y="19050"/>
                  </a:lnTo>
                  <a:lnTo>
                    <a:pt x="114300" y="19050"/>
                  </a:lnTo>
                  <a:lnTo>
                    <a:pt x="104775" y="9525"/>
                  </a:lnTo>
                  <a:lnTo>
                    <a:pt x="95250" y="9525"/>
                  </a:lnTo>
                  <a:lnTo>
                    <a:pt x="95250" y="0"/>
                  </a:lnTo>
                  <a:lnTo>
                    <a:pt x="38100" y="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9525" y="38100"/>
                  </a:lnTo>
                  <a:lnTo>
                    <a:pt x="9525" y="57150"/>
                  </a:lnTo>
                  <a:lnTo>
                    <a:pt x="0" y="57150"/>
                  </a:lnTo>
                  <a:lnTo>
                    <a:pt x="0" y="95250"/>
                  </a:lnTo>
                  <a:lnTo>
                    <a:pt x="9525" y="104775"/>
                  </a:lnTo>
                  <a:lnTo>
                    <a:pt x="9525" y="133350"/>
                  </a:lnTo>
                  <a:lnTo>
                    <a:pt x="19050" y="133350"/>
                  </a:lnTo>
                  <a:lnTo>
                    <a:pt x="19050" y="142875"/>
                  </a:lnTo>
                  <a:lnTo>
                    <a:pt x="28575" y="152400"/>
                  </a:lnTo>
                  <a:lnTo>
                    <a:pt x="28575" y="161925"/>
                  </a:lnTo>
                  <a:lnTo>
                    <a:pt x="38100" y="161925"/>
                  </a:lnTo>
                  <a:lnTo>
                    <a:pt x="38100" y="171450"/>
                  </a:lnTo>
                  <a:lnTo>
                    <a:pt x="47625" y="171450"/>
                  </a:lnTo>
                  <a:lnTo>
                    <a:pt x="57150" y="180975"/>
                  </a:lnTo>
                  <a:lnTo>
                    <a:pt x="66675" y="180975"/>
                  </a:lnTo>
                  <a:lnTo>
                    <a:pt x="76200" y="190500"/>
                  </a:lnTo>
                  <a:lnTo>
                    <a:pt x="104775" y="1905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457575" y="6343650"/>
              <a:ext cx="57150" cy="76200"/>
            </a:xfrm>
            <a:custGeom>
              <a:avLst/>
              <a:gdLst/>
              <a:ahLst/>
              <a:cxnLst/>
              <a:rect l="l" t="t" r="r" b="b"/>
              <a:pathLst>
                <a:path w="57150" h="76200">
                  <a:moveTo>
                    <a:pt x="28575" y="0"/>
                  </a:moveTo>
                  <a:lnTo>
                    <a:pt x="19050" y="0"/>
                  </a:lnTo>
                  <a:lnTo>
                    <a:pt x="1905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47625"/>
                  </a:lnTo>
                  <a:lnTo>
                    <a:pt x="9525" y="47625"/>
                  </a:lnTo>
                  <a:lnTo>
                    <a:pt x="9525" y="57150"/>
                  </a:lnTo>
                  <a:lnTo>
                    <a:pt x="19050" y="66675"/>
                  </a:lnTo>
                  <a:lnTo>
                    <a:pt x="28575" y="66675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38100" y="66675"/>
                  </a:lnTo>
                  <a:lnTo>
                    <a:pt x="47625" y="66675"/>
                  </a:lnTo>
                  <a:lnTo>
                    <a:pt x="57150" y="57150"/>
                  </a:lnTo>
                  <a:lnTo>
                    <a:pt x="57150" y="19050"/>
                  </a:lnTo>
                  <a:lnTo>
                    <a:pt x="47625" y="19050"/>
                  </a:lnTo>
                  <a:lnTo>
                    <a:pt x="47625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457575" y="6343650"/>
              <a:ext cx="57150" cy="76200"/>
            </a:xfrm>
            <a:custGeom>
              <a:avLst/>
              <a:gdLst/>
              <a:ahLst/>
              <a:cxnLst/>
              <a:rect l="l" t="t" r="r" b="b"/>
              <a:pathLst>
                <a:path w="57150" h="76200">
                  <a:moveTo>
                    <a:pt x="38100" y="76200"/>
                  </a:moveTo>
                  <a:lnTo>
                    <a:pt x="38100" y="66675"/>
                  </a:lnTo>
                  <a:lnTo>
                    <a:pt x="47625" y="66675"/>
                  </a:lnTo>
                  <a:lnTo>
                    <a:pt x="57150" y="57150"/>
                  </a:lnTo>
                  <a:lnTo>
                    <a:pt x="57150" y="19050"/>
                  </a:lnTo>
                  <a:lnTo>
                    <a:pt x="47625" y="19050"/>
                  </a:lnTo>
                  <a:lnTo>
                    <a:pt x="47625" y="9525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1905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47625"/>
                  </a:lnTo>
                  <a:lnTo>
                    <a:pt x="9525" y="47625"/>
                  </a:lnTo>
                  <a:lnTo>
                    <a:pt x="9525" y="57150"/>
                  </a:lnTo>
                  <a:lnTo>
                    <a:pt x="19050" y="66675"/>
                  </a:lnTo>
                  <a:lnTo>
                    <a:pt x="28575" y="66675"/>
                  </a:lnTo>
                  <a:lnTo>
                    <a:pt x="28575" y="76200"/>
                  </a:lnTo>
                  <a:lnTo>
                    <a:pt x="38100" y="762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457575" y="6353175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9525" y="0"/>
                  </a:moveTo>
                  <a:lnTo>
                    <a:pt x="0" y="19050"/>
                  </a:lnTo>
                  <a:lnTo>
                    <a:pt x="2857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457575" y="6353175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9525"/>
                  </a:moveTo>
                  <a:lnTo>
                    <a:pt x="9525" y="0"/>
                  </a:lnTo>
                  <a:lnTo>
                    <a:pt x="0" y="19050"/>
                  </a:lnTo>
                  <a:lnTo>
                    <a:pt x="28575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333750" y="6324600"/>
              <a:ext cx="123825" cy="180975"/>
            </a:xfrm>
            <a:custGeom>
              <a:avLst/>
              <a:gdLst/>
              <a:ahLst/>
              <a:cxnLst/>
              <a:rect l="l" t="t" r="r" b="b"/>
              <a:pathLst>
                <a:path w="123825" h="180975">
                  <a:moveTo>
                    <a:pt x="114300" y="0"/>
                  </a:moveTo>
                  <a:lnTo>
                    <a:pt x="28575" y="38100"/>
                  </a:lnTo>
                  <a:lnTo>
                    <a:pt x="28575" y="66675"/>
                  </a:lnTo>
                  <a:lnTo>
                    <a:pt x="19050" y="76200"/>
                  </a:lnTo>
                  <a:lnTo>
                    <a:pt x="19050" y="85725"/>
                  </a:lnTo>
                  <a:lnTo>
                    <a:pt x="9525" y="85725"/>
                  </a:lnTo>
                  <a:lnTo>
                    <a:pt x="9525" y="104775"/>
                  </a:lnTo>
                  <a:lnTo>
                    <a:pt x="0" y="114300"/>
                  </a:lnTo>
                  <a:lnTo>
                    <a:pt x="9525" y="114300"/>
                  </a:lnTo>
                  <a:lnTo>
                    <a:pt x="9525" y="142875"/>
                  </a:lnTo>
                  <a:lnTo>
                    <a:pt x="19050" y="142875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80975"/>
                  </a:lnTo>
                  <a:lnTo>
                    <a:pt x="114300" y="142875"/>
                  </a:lnTo>
                  <a:lnTo>
                    <a:pt x="114300" y="95250"/>
                  </a:lnTo>
                  <a:lnTo>
                    <a:pt x="123825" y="85725"/>
                  </a:lnTo>
                  <a:lnTo>
                    <a:pt x="123825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333750" y="6324600"/>
              <a:ext cx="123825" cy="180975"/>
            </a:xfrm>
            <a:custGeom>
              <a:avLst/>
              <a:gdLst/>
              <a:ahLst/>
              <a:cxnLst/>
              <a:rect l="l" t="t" r="r" b="b"/>
              <a:pathLst>
                <a:path w="123825" h="180975">
                  <a:moveTo>
                    <a:pt x="114300" y="38100"/>
                  </a:moveTo>
                  <a:lnTo>
                    <a:pt x="114300" y="0"/>
                  </a:lnTo>
                  <a:lnTo>
                    <a:pt x="28575" y="38100"/>
                  </a:lnTo>
                  <a:lnTo>
                    <a:pt x="28575" y="66675"/>
                  </a:lnTo>
                  <a:lnTo>
                    <a:pt x="19050" y="76200"/>
                  </a:lnTo>
                  <a:lnTo>
                    <a:pt x="19050" y="85725"/>
                  </a:lnTo>
                  <a:lnTo>
                    <a:pt x="9525" y="85725"/>
                  </a:lnTo>
                  <a:lnTo>
                    <a:pt x="9525" y="104775"/>
                  </a:lnTo>
                  <a:lnTo>
                    <a:pt x="0" y="114300"/>
                  </a:lnTo>
                  <a:lnTo>
                    <a:pt x="9525" y="114300"/>
                  </a:lnTo>
                  <a:lnTo>
                    <a:pt x="9525" y="142875"/>
                  </a:lnTo>
                  <a:lnTo>
                    <a:pt x="19050" y="142875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80975"/>
                  </a:lnTo>
                  <a:lnTo>
                    <a:pt x="114300" y="142875"/>
                  </a:lnTo>
                  <a:lnTo>
                    <a:pt x="114300" y="95250"/>
                  </a:lnTo>
                  <a:lnTo>
                    <a:pt x="123825" y="85725"/>
                  </a:lnTo>
                  <a:lnTo>
                    <a:pt x="123825" y="38100"/>
                  </a:lnTo>
                  <a:lnTo>
                    <a:pt x="114300" y="3810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352800" y="6324600"/>
              <a:ext cx="133350" cy="180975"/>
            </a:xfrm>
            <a:custGeom>
              <a:avLst/>
              <a:gdLst/>
              <a:ahLst/>
              <a:cxnLst/>
              <a:rect l="l" t="t" r="r" b="b"/>
              <a:pathLst>
                <a:path w="133350" h="180975">
                  <a:moveTo>
                    <a:pt x="104775" y="0"/>
                  </a:moveTo>
                  <a:lnTo>
                    <a:pt x="28575" y="38100"/>
                  </a:lnTo>
                  <a:lnTo>
                    <a:pt x="28575" y="66675"/>
                  </a:lnTo>
                  <a:lnTo>
                    <a:pt x="19050" y="76200"/>
                  </a:lnTo>
                  <a:lnTo>
                    <a:pt x="9525" y="76200"/>
                  </a:lnTo>
                  <a:lnTo>
                    <a:pt x="9525" y="95250"/>
                  </a:lnTo>
                  <a:lnTo>
                    <a:pt x="0" y="95250"/>
                  </a:lnTo>
                  <a:lnTo>
                    <a:pt x="0" y="142875"/>
                  </a:lnTo>
                  <a:lnTo>
                    <a:pt x="19050" y="142875"/>
                  </a:lnTo>
                  <a:lnTo>
                    <a:pt x="19050" y="180975"/>
                  </a:lnTo>
                  <a:lnTo>
                    <a:pt x="104775" y="142875"/>
                  </a:lnTo>
                  <a:lnTo>
                    <a:pt x="104775" y="104775"/>
                  </a:lnTo>
                  <a:lnTo>
                    <a:pt x="133350" y="85725"/>
                  </a:lnTo>
                  <a:lnTo>
                    <a:pt x="133350" y="47625"/>
                  </a:lnTo>
                  <a:lnTo>
                    <a:pt x="104775" y="47625"/>
                  </a:lnTo>
                  <a:lnTo>
                    <a:pt x="104775" y="0"/>
                  </a:lnTo>
                  <a:close/>
                </a:path>
                <a:path w="133350" h="180975">
                  <a:moveTo>
                    <a:pt x="19050" y="142875"/>
                  </a:moveTo>
                  <a:lnTo>
                    <a:pt x="9525" y="142875"/>
                  </a:lnTo>
                  <a:lnTo>
                    <a:pt x="9525" y="152400"/>
                  </a:lnTo>
                  <a:lnTo>
                    <a:pt x="19050" y="152400"/>
                  </a:lnTo>
                  <a:lnTo>
                    <a:pt x="19050" y="142875"/>
                  </a:lnTo>
                  <a:close/>
                </a:path>
                <a:path w="133350" h="180975">
                  <a:moveTo>
                    <a:pt x="133350" y="38100"/>
                  </a:moveTo>
                  <a:lnTo>
                    <a:pt x="104775" y="47625"/>
                  </a:lnTo>
                  <a:lnTo>
                    <a:pt x="133350" y="47625"/>
                  </a:lnTo>
                  <a:lnTo>
                    <a:pt x="133350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352800" y="6324600"/>
              <a:ext cx="133350" cy="180975"/>
            </a:xfrm>
            <a:custGeom>
              <a:avLst/>
              <a:gdLst/>
              <a:ahLst/>
              <a:cxnLst/>
              <a:rect l="l" t="t" r="r" b="b"/>
              <a:pathLst>
                <a:path w="133350" h="180975">
                  <a:moveTo>
                    <a:pt x="104775" y="47625"/>
                  </a:moveTo>
                  <a:lnTo>
                    <a:pt x="104775" y="0"/>
                  </a:lnTo>
                  <a:lnTo>
                    <a:pt x="28575" y="38100"/>
                  </a:lnTo>
                  <a:lnTo>
                    <a:pt x="28575" y="66675"/>
                  </a:lnTo>
                  <a:lnTo>
                    <a:pt x="19050" y="76200"/>
                  </a:lnTo>
                  <a:lnTo>
                    <a:pt x="9525" y="76200"/>
                  </a:lnTo>
                  <a:lnTo>
                    <a:pt x="9525" y="95250"/>
                  </a:lnTo>
                  <a:lnTo>
                    <a:pt x="0" y="95250"/>
                  </a:lnTo>
                  <a:lnTo>
                    <a:pt x="0" y="142875"/>
                  </a:lnTo>
                  <a:lnTo>
                    <a:pt x="9525" y="142875"/>
                  </a:lnTo>
                  <a:lnTo>
                    <a:pt x="9525" y="152400"/>
                  </a:lnTo>
                  <a:lnTo>
                    <a:pt x="19050" y="152400"/>
                  </a:lnTo>
                  <a:lnTo>
                    <a:pt x="19050" y="142875"/>
                  </a:lnTo>
                  <a:lnTo>
                    <a:pt x="19050" y="180975"/>
                  </a:lnTo>
                  <a:lnTo>
                    <a:pt x="104775" y="142875"/>
                  </a:lnTo>
                  <a:lnTo>
                    <a:pt x="104775" y="104775"/>
                  </a:lnTo>
                  <a:lnTo>
                    <a:pt x="133350" y="85725"/>
                  </a:lnTo>
                  <a:lnTo>
                    <a:pt x="133350" y="38100"/>
                  </a:lnTo>
                  <a:lnTo>
                    <a:pt x="104775" y="476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333750" y="6324600"/>
              <a:ext cx="123825" cy="180975"/>
            </a:xfrm>
            <a:custGeom>
              <a:avLst/>
              <a:gdLst/>
              <a:ahLst/>
              <a:cxnLst/>
              <a:rect l="l" t="t" r="r" b="b"/>
              <a:pathLst>
                <a:path w="123825" h="180975">
                  <a:moveTo>
                    <a:pt x="38100" y="152400"/>
                  </a:moveTo>
                  <a:lnTo>
                    <a:pt x="28575" y="152400"/>
                  </a:lnTo>
                  <a:lnTo>
                    <a:pt x="28575" y="180975"/>
                  </a:lnTo>
                  <a:lnTo>
                    <a:pt x="38100" y="180975"/>
                  </a:lnTo>
                  <a:lnTo>
                    <a:pt x="38100" y="152400"/>
                  </a:lnTo>
                  <a:close/>
                </a:path>
                <a:path w="123825" h="180975">
                  <a:moveTo>
                    <a:pt x="28575" y="142875"/>
                  </a:moveTo>
                  <a:lnTo>
                    <a:pt x="19050" y="142875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42875"/>
                  </a:lnTo>
                  <a:close/>
                </a:path>
                <a:path w="123825" h="180975">
                  <a:moveTo>
                    <a:pt x="123825" y="0"/>
                  </a:moveTo>
                  <a:lnTo>
                    <a:pt x="114300" y="0"/>
                  </a:lnTo>
                  <a:lnTo>
                    <a:pt x="28575" y="38100"/>
                  </a:lnTo>
                  <a:lnTo>
                    <a:pt x="28575" y="66675"/>
                  </a:lnTo>
                  <a:lnTo>
                    <a:pt x="19050" y="76200"/>
                  </a:lnTo>
                  <a:lnTo>
                    <a:pt x="19050" y="85725"/>
                  </a:lnTo>
                  <a:lnTo>
                    <a:pt x="9525" y="85725"/>
                  </a:lnTo>
                  <a:lnTo>
                    <a:pt x="9525" y="104775"/>
                  </a:lnTo>
                  <a:lnTo>
                    <a:pt x="0" y="114300"/>
                  </a:lnTo>
                  <a:lnTo>
                    <a:pt x="9525" y="114300"/>
                  </a:lnTo>
                  <a:lnTo>
                    <a:pt x="9525" y="142875"/>
                  </a:lnTo>
                  <a:lnTo>
                    <a:pt x="19050" y="142875"/>
                  </a:lnTo>
                  <a:lnTo>
                    <a:pt x="19050" y="95250"/>
                  </a:lnTo>
                  <a:lnTo>
                    <a:pt x="28575" y="95250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47625" y="66675"/>
                  </a:lnTo>
                  <a:lnTo>
                    <a:pt x="47625" y="38100"/>
                  </a:lnTo>
                  <a:lnTo>
                    <a:pt x="123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333750" y="6324600"/>
              <a:ext cx="123825" cy="180975"/>
            </a:xfrm>
            <a:custGeom>
              <a:avLst/>
              <a:gdLst/>
              <a:ahLst/>
              <a:cxnLst/>
              <a:rect l="l" t="t" r="r" b="b"/>
              <a:pathLst>
                <a:path w="123825" h="180975">
                  <a:moveTo>
                    <a:pt x="38100" y="180975"/>
                  </a:moveTo>
                  <a:lnTo>
                    <a:pt x="38100" y="142875"/>
                  </a:lnTo>
                  <a:lnTo>
                    <a:pt x="38100" y="152400"/>
                  </a:lnTo>
                  <a:lnTo>
                    <a:pt x="28575" y="152400"/>
                  </a:lnTo>
                  <a:lnTo>
                    <a:pt x="28575" y="142875"/>
                  </a:lnTo>
                  <a:lnTo>
                    <a:pt x="19050" y="142875"/>
                  </a:lnTo>
                  <a:lnTo>
                    <a:pt x="19050" y="95250"/>
                  </a:lnTo>
                  <a:lnTo>
                    <a:pt x="28575" y="95250"/>
                  </a:lnTo>
                  <a:lnTo>
                    <a:pt x="28575" y="85725"/>
                  </a:lnTo>
                  <a:lnTo>
                    <a:pt x="28575" y="76200"/>
                  </a:lnTo>
                  <a:lnTo>
                    <a:pt x="38100" y="76200"/>
                  </a:lnTo>
                  <a:lnTo>
                    <a:pt x="47625" y="66675"/>
                  </a:lnTo>
                  <a:lnTo>
                    <a:pt x="47625" y="38100"/>
                  </a:lnTo>
                  <a:lnTo>
                    <a:pt x="123825" y="0"/>
                  </a:lnTo>
                  <a:lnTo>
                    <a:pt x="114300" y="0"/>
                  </a:lnTo>
                  <a:lnTo>
                    <a:pt x="28575" y="38100"/>
                  </a:lnTo>
                  <a:lnTo>
                    <a:pt x="28575" y="66675"/>
                  </a:lnTo>
                  <a:lnTo>
                    <a:pt x="19050" y="76200"/>
                  </a:lnTo>
                  <a:lnTo>
                    <a:pt x="19050" y="85725"/>
                  </a:lnTo>
                  <a:lnTo>
                    <a:pt x="9525" y="85725"/>
                  </a:lnTo>
                  <a:lnTo>
                    <a:pt x="9525" y="104775"/>
                  </a:lnTo>
                  <a:lnTo>
                    <a:pt x="0" y="114300"/>
                  </a:lnTo>
                  <a:lnTo>
                    <a:pt x="9525" y="114300"/>
                  </a:lnTo>
                  <a:lnTo>
                    <a:pt x="9525" y="142875"/>
                  </a:lnTo>
                  <a:lnTo>
                    <a:pt x="19050" y="142875"/>
                  </a:lnTo>
                  <a:lnTo>
                    <a:pt x="19050" y="152400"/>
                  </a:lnTo>
                  <a:lnTo>
                    <a:pt x="28575" y="152400"/>
                  </a:lnTo>
                  <a:lnTo>
                    <a:pt x="28575" y="180975"/>
                  </a:lnTo>
                  <a:lnTo>
                    <a:pt x="38100" y="1809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362325" y="6410325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19050" y="38100"/>
                  </a:move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38100"/>
                  </a:lnTo>
                  <a:close/>
                </a:path>
                <a:path w="28575" h="47625">
                  <a:moveTo>
                    <a:pt x="19050" y="0"/>
                  </a:moveTo>
                  <a:lnTo>
                    <a:pt x="1905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38100"/>
                  </a:lnTo>
                  <a:lnTo>
                    <a:pt x="28575" y="38100"/>
                  </a:lnTo>
                  <a:lnTo>
                    <a:pt x="28575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362325" y="6410325"/>
              <a:ext cx="28575" cy="47625"/>
            </a:xfrm>
            <a:custGeom>
              <a:avLst/>
              <a:gdLst/>
              <a:ahLst/>
              <a:cxnLst/>
              <a:rect l="l" t="t" r="r" b="b"/>
              <a:pathLst>
                <a:path w="28575" h="47625">
                  <a:moveTo>
                    <a:pt x="19050" y="47625"/>
                  </a:moveTo>
                  <a:lnTo>
                    <a:pt x="19050" y="38100"/>
                  </a:lnTo>
                  <a:lnTo>
                    <a:pt x="28575" y="38100"/>
                  </a:lnTo>
                  <a:lnTo>
                    <a:pt x="28575" y="9525"/>
                  </a:lnTo>
                  <a:lnTo>
                    <a:pt x="19050" y="0"/>
                  </a:lnTo>
                  <a:lnTo>
                    <a:pt x="1905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371850" y="6410325"/>
              <a:ext cx="19050" cy="47625"/>
            </a:xfrm>
            <a:custGeom>
              <a:avLst/>
              <a:gdLst/>
              <a:ahLst/>
              <a:cxnLst/>
              <a:rect l="l" t="t" r="r" b="b"/>
              <a:pathLst>
                <a:path w="19050" h="47625">
                  <a:moveTo>
                    <a:pt x="9525" y="38100"/>
                  </a:moveTo>
                  <a:lnTo>
                    <a:pt x="0" y="38100"/>
                  </a:lnTo>
                  <a:lnTo>
                    <a:pt x="0" y="47625"/>
                  </a:lnTo>
                  <a:lnTo>
                    <a:pt x="9525" y="47625"/>
                  </a:lnTo>
                  <a:lnTo>
                    <a:pt x="9525" y="38100"/>
                  </a:lnTo>
                  <a:close/>
                </a:path>
                <a:path w="19050" h="47625">
                  <a:moveTo>
                    <a:pt x="9525" y="0"/>
                  </a:moveTo>
                  <a:lnTo>
                    <a:pt x="9525" y="38100"/>
                  </a:lnTo>
                  <a:lnTo>
                    <a:pt x="19050" y="38100"/>
                  </a:lnTo>
                  <a:lnTo>
                    <a:pt x="19050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3371850" y="6410325"/>
              <a:ext cx="19050" cy="47625"/>
            </a:xfrm>
            <a:custGeom>
              <a:avLst/>
              <a:gdLst/>
              <a:ahLst/>
              <a:cxnLst/>
              <a:rect l="l" t="t" r="r" b="b"/>
              <a:pathLst>
                <a:path w="19050" h="47625">
                  <a:moveTo>
                    <a:pt x="9525" y="0"/>
                  </a:moveTo>
                  <a:lnTo>
                    <a:pt x="9525" y="38100"/>
                  </a:lnTo>
                  <a:lnTo>
                    <a:pt x="0" y="38100"/>
                  </a:lnTo>
                  <a:lnTo>
                    <a:pt x="0" y="47625"/>
                  </a:lnTo>
                  <a:lnTo>
                    <a:pt x="9525" y="47625"/>
                  </a:lnTo>
                  <a:lnTo>
                    <a:pt x="9525" y="38100"/>
                  </a:lnTo>
                  <a:lnTo>
                    <a:pt x="19050" y="38100"/>
                  </a:lnTo>
                  <a:lnTo>
                    <a:pt x="19050" y="0"/>
                  </a:lnTo>
                  <a:lnTo>
                    <a:pt x="952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362325" y="6362700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9050" y="0"/>
                  </a:moveTo>
                  <a:lnTo>
                    <a:pt x="0" y="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362325" y="6362700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362325" y="6391275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9050" y="0"/>
                  </a:moveTo>
                  <a:lnTo>
                    <a:pt x="0" y="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362325" y="6391275"/>
              <a:ext cx="19050" cy="0"/>
            </a:xfrm>
            <a:custGeom>
              <a:avLst/>
              <a:gdLst/>
              <a:ahLst/>
              <a:cxnLst/>
              <a:rect l="l" t="t" r="r" b="b"/>
              <a:pathLst>
                <a:path w="19050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390900" y="6505575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390900" y="6505575"/>
              <a:ext cx="0" cy="209550"/>
            </a:xfrm>
            <a:custGeom>
              <a:avLst/>
              <a:gdLst/>
              <a:ahLst/>
              <a:cxnLst/>
              <a:rect l="l" t="t" r="r" b="b"/>
              <a:pathLst>
                <a:path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209925" y="6696075"/>
              <a:ext cx="133350" cy="952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0" y="0"/>
                  </a:moveTo>
                  <a:lnTo>
                    <a:pt x="0" y="47625"/>
                  </a:lnTo>
                  <a:lnTo>
                    <a:pt x="133350" y="95250"/>
                  </a:lnTo>
                  <a:lnTo>
                    <a:pt x="13335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209925" y="6696075"/>
              <a:ext cx="133350" cy="952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0" y="47625"/>
                  </a:moveTo>
                  <a:lnTo>
                    <a:pt x="0" y="0"/>
                  </a:lnTo>
                  <a:lnTo>
                    <a:pt x="133350" y="38100"/>
                  </a:lnTo>
                  <a:lnTo>
                    <a:pt x="133350" y="95250"/>
                  </a:lnTo>
                  <a:lnTo>
                    <a:pt x="0" y="476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209925" y="6715124"/>
              <a:ext cx="123825" cy="47625"/>
            </a:xfrm>
            <a:custGeom>
              <a:avLst/>
              <a:gdLst/>
              <a:ahLst/>
              <a:cxnLst/>
              <a:rect l="l" t="t" r="r" b="b"/>
              <a:pathLst>
                <a:path w="123825" h="47625">
                  <a:moveTo>
                    <a:pt x="38100" y="9525"/>
                  </a:moveTo>
                  <a:lnTo>
                    <a:pt x="28575" y="9525"/>
                  </a:lnTo>
                  <a:lnTo>
                    <a:pt x="19050" y="9525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19050" y="19050"/>
                  </a:lnTo>
                  <a:lnTo>
                    <a:pt x="19050" y="28575"/>
                  </a:lnTo>
                  <a:lnTo>
                    <a:pt x="28575" y="28575"/>
                  </a:lnTo>
                  <a:lnTo>
                    <a:pt x="38100" y="28575"/>
                  </a:lnTo>
                  <a:lnTo>
                    <a:pt x="38100" y="9525"/>
                  </a:lnTo>
                  <a:close/>
                </a:path>
                <a:path w="123825" h="47625">
                  <a:moveTo>
                    <a:pt x="66675" y="19050"/>
                  </a:moveTo>
                  <a:lnTo>
                    <a:pt x="57150" y="28575"/>
                  </a:lnTo>
                  <a:lnTo>
                    <a:pt x="57150" y="19050"/>
                  </a:lnTo>
                  <a:lnTo>
                    <a:pt x="47625" y="9525"/>
                  </a:lnTo>
                  <a:lnTo>
                    <a:pt x="38100" y="9525"/>
                  </a:lnTo>
                  <a:lnTo>
                    <a:pt x="47625" y="19050"/>
                  </a:lnTo>
                  <a:lnTo>
                    <a:pt x="57150" y="38100"/>
                  </a:lnTo>
                  <a:lnTo>
                    <a:pt x="66675" y="28575"/>
                  </a:lnTo>
                  <a:lnTo>
                    <a:pt x="66675" y="19050"/>
                  </a:lnTo>
                  <a:close/>
                </a:path>
                <a:path w="123825" h="47625">
                  <a:moveTo>
                    <a:pt x="104775" y="38100"/>
                  </a:moveTo>
                  <a:lnTo>
                    <a:pt x="95250" y="28575"/>
                  </a:lnTo>
                  <a:lnTo>
                    <a:pt x="85725" y="28575"/>
                  </a:lnTo>
                  <a:lnTo>
                    <a:pt x="76200" y="19050"/>
                  </a:lnTo>
                  <a:lnTo>
                    <a:pt x="76200" y="28575"/>
                  </a:lnTo>
                  <a:lnTo>
                    <a:pt x="85725" y="38100"/>
                  </a:lnTo>
                  <a:lnTo>
                    <a:pt x="76200" y="38100"/>
                  </a:lnTo>
                  <a:lnTo>
                    <a:pt x="85725" y="47625"/>
                  </a:lnTo>
                  <a:lnTo>
                    <a:pt x="95250" y="47625"/>
                  </a:lnTo>
                  <a:lnTo>
                    <a:pt x="104775" y="47625"/>
                  </a:lnTo>
                  <a:lnTo>
                    <a:pt x="104775" y="38100"/>
                  </a:lnTo>
                  <a:close/>
                </a:path>
                <a:path w="123825" h="47625">
                  <a:moveTo>
                    <a:pt x="114300" y="28575"/>
                  </a:moveTo>
                  <a:lnTo>
                    <a:pt x="104775" y="38100"/>
                  </a:lnTo>
                  <a:lnTo>
                    <a:pt x="114300" y="38100"/>
                  </a:lnTo>
                  <a:lnTo>
                    <a:pt x="114300" y="28575"/>
                  </a:lnTo>
                  <a:close/>
                </a:path>
                <a:path w="123825" h="47625">
                  <a:moveTo>
                    <a:pt x="123825" y="47625"/>
                  </a:moveTo>
                  <a:lnTo>
                    <a:pt x="114300" y="38100"/>
                  </a:lnTo>
                  <a:lnTo>
                    <a:pt x="114300" y="47625"/>
                  </a:lnTo>
                  <a:lnTo>
                    <a:pt x="123825" y="47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219450" y="6810375"/>
              <a:ext cx="457200" cy="142875"/>
            </a:xfrm>
            <a:custGeom>
              <a:avLst/>
              <a:gdLst/>
              <a:ahLst/>
              <a:cxnLst/>
              <a:rect l="l" t="t" r="r" b="b"/>
              <a:pathLst>
                <a:path w="457200" h="142875">
                  <a:moveTo>
                    <a:pt x="0" y="0"/>
                  </a:moveTo>
                  <a:lnTo>
                    <a:pt x="457200" y="1428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2800350" y="6229350"/>
              <a:ext cx="314325" cy="85725"/>
            </a:xfrm>
            <a:custGeom>
              <a:avLst/>
              <a:gdLst/>
              <a:ahLst/>
              <a:cxnLst/>
              <a:rect l="l" t="t" r="r" b="b"/>
              <a:pathLst>
                <a:path w="314325" h="85725">
                  <a:moveTo>
                    <a:pt x="0" y="0"/>
                  </a:moveTo>
                  <a:lnTo>
                    <a:pt x="314325" y="857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800350" y="6229350"/>
              <a:ext cx="314325" cy="85725"/>
            </a:xfrm>
            <a:custGeom>
              <a:avLst/>
              <a:gdLst/>
              <a:ahLst/>
              <a:cxnLst/>
              <a:rect l="l" t="t" r="r" b="b"/>
              <a:pathLst>
                <a:path w="314325" h="85725">
                  <a:moveTo>
                    <a:pt x="0" y="0"/>
                  </a:moveTo>
                  <a:lnTo>
                    <a:pt x="314325" y="857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2800350" y="6029325"/>
              <a:ext cx="314325" cy="76200"/>
            </a:xfrm>
            <a:custGeom>
              <a:avLst/>
              <a:gdLst/>
              <a:ahLst/>
              <a:cxnLst/>
              <a:rect l="l" t="t" r="r" b="b"/>
              <a:pathLst>
                <a:path w="314325" h="76200">
                  <a:moveTo>
                    <a:pt x="0" y="0"/>
                  </a:moveTo>
                  <a:lnTo>
                    <a:pt x="314325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2800350" y="6029325"/>
              <a:ext cx="314325" cy="76200"/>
            </a:xfrm>
            <a:custGeom>
              <a:avLst/>
              <a:gdLst/>
              <a:ahLst/>
              <a:cxnLst/>
              <a:rect l="l" t="t" r="r" b="b"/>
              <a:pathLst>
                <a:path w="314325" h="76200">
                  <a:moveTo>
                    <a:pt x="0" y="0"/>
                  </a:moveTo>
                  <a:lnTo>
                    <a:pt x="314325" y="762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2800350" y="6334125"/>
              <a:ext cx="314325" cy="85725"/>
            </a:xfrm>
            <a:custGeom>
              <a:avLst/>
              <a:gdLst/>
              <a:ahLst/>
              <a:cxnLst/>
              <a:rect l="l" t="t" r="r" b="b"/>
              <a:pathLst>
                <a:path w="314325" h="85725">
                  <a:moveTo>
                    <a:pt x="0" y="0"/>
                  </a:moveTo>
                  <a:lnTo>
                    <a:pt x="314325" y="857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2800350" y="6334125"/>
              <a:ext cx="314325" cy="85725"/>
            </a:xfrm>
            <a:custGeom>
              <a:avLst/>
              <a:gdLst/>
              <a:ahLst/>
              <a:cxnLst/>
              <a:rect l="l" t="t" r="r" b="b"/>
              <a:pathLst>
                <a:path w="314325" h="85725">
                  <a:moveTo>
                    <a:pt x="0" y="0"/>
                  </a:moveTo>
                  <a:lnTo>
                    <a:pt x="314325" y="857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2800350" y="6477000"/>
              <a:ext cx="314325" cy="85725"/>
            </a:xfrm>
            <a:custGeom>
              <a:avLst/>
              <a:gdLst/>
              <a:ahLst/>
              <a:cxnLst/>
              <a:rect l="l" t="t" r="r" b="b"/>
              <a:pathLst>
                <a:path w="314325" h="85725">
                  <a:moveTo>
                    <a:pt x="0" y="0"/>
                  </a:moveTo>
                  <a:lnTo>
                    <a:pt x="314325" y="857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2800350" y="6477000"/>
              <a:ext cx="314325" cy="85725"/>
            </a:xfrm>
            <a:custGeom>
              <a:avLst/>
              <a:gdLst/>
              <a:ahLst/>
              <a:cxnLst/>
              <a:rect l="l" t="t" r="r" b="b"/>
              <a:pathLst>
                <a:path w="314325" h="85725">
                  <a:moveTo>
                    <a:pt x="0" y="0"/>
                  </a:moveTo>
                  <a:lnTo>
                    <a:pt x="314325" y="857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8" name="object 2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0362" y="6577012"/>
              <a:ext cx="76200" cy="123825"/>
            </a:xfrm>
            <a:prstGeom prst="rect">
              <a:avLst/>
            </a:prstGeom>
          </p:spPr>
        </p:pic>
        <p:sp>
          <p:nvSpPr>
            <p:cNvPr id="259" name="object 259"/>
            <p:cNvSpPr/>
            <p:nvPr/>
          </p:nvSpPr>
          <p:spPr>
            <a:xfrm>
              <a:off x="2800350" y="5467350"/>
              <a:ext cx="323850" cy="1343025"/>
            </a:xfrm>
            <a:custGeom>
              <a:avLst/>
              <a:gdLst/>
              <a:ahLst/>
              <a:cxnLst/>
              <a:rect l="l" t="t" r="r" b="b"/>
              <a:pathLst>
                <a:path w="323850" h="1343025">
                  <a:moveTo>
                    <a:pt x="0" y="0"/>
                  </a:moveTo>
                  <a:lnTo>
                    <a:pt x="0" y="1238250"/>
                  </a:lnTo>
                  <a:lnTo>
                    <a:pt x="323850" y="1343025"/>
                  </a:lnTo>
                  <a:lnTo>
                    <a:pt x="323850" y="13144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2800350" y="5610225"/>
              <a:ext cx="314325" cy="66675"/>
            </a:xfrm>
            <a:custGeom>
              <a:avLst/>
              <a:gdLst/>
              <a:ahLst/>
              <a:cxnLst/>
              <a:rect l="l" t="t" r="r" b="b"/>
              <a:pathLst>
                <a:path w="314325" h="66675">
                  <a:moveTo>
                    <a:pt x="0" y="0"/>
                  </a:moveTo>
                  <a:lnTo>
                    <a:pt x="314325" y="66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2800350" y="5610225"/>
              <a:ext cx="314325" cy="66675"/>
            </a:xfrm>
            <a:custGeom>
              <a:avLst/>
              <a:gdLst/>
              <a:ahLst/>
              <a:cxnLst/>
              <a:rect l="l" t="t" r="r" b="b"/>
              <a:pathLst>
                <a:path w="314325" h="66675">
                  <a:moveTo>
                    <a:pt x="0" y="0"/>
                  </a:moveTo>
                  <a:lnTo>
                    <a:pt x="314325" y="666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2800350" y="5667375"/>
              <a:ext cx="314325" cy="66675"/>
            </a:xfrm>
            <a:custGeom>
              <a:avLst/>
              <a:gdLst/>
              <a:ahLst/>
              <a:cxnLst/>
              <a:rect l="l" t="t" r="r" b="b"/>
              <a:pathLst>
                <a:path w="314325" h="66675">
                  <a:moveTo>
                    <a:pt x="0" y="0"/>
                  </a:moveTo>
                  <a:lnTo>
                    <a:pt x="314325" y="66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2800350" y="5667375"/>
              <a:ext cx="304800" cy="66675"/>
            </a:xfrm>
            <a:custGeom>
              <a:avLst/>
              <a:gdLst/>
              <a:ahLst/>
              <a:cxnLst/>
              <a:rect l="l" t="t" r="r" b="b"/>
              <a:pathLst>
                <a:path w="304800" h="66675">
                  <a:moveTo>
                    <a:pt x="0" y="0"/>
                  </a:moveTo>
                  <a:lnTo>
                    <a:pt x="304800" y="666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2800350" y="5810250"/>
              <a:ext cx="314325" cy="66675"/>
            </a:xfrm>
            <a:custGeom>
              <a:avLst/>
              <a:gdLst/>
              <a:ahLst/>
              <a:cxnLst/>
              <a:rect l="l" t="t" r="r" b="b"/>
              <a:pathLst>
                <a:path w="314325" h="66675">
                  <a:moveTo>
                    <a:pt x="0" y="0"/>
                  </a:moveTo>
                  <a:lnTo>
                    <a:pt x="314325" y="66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2800350" y="5810250"/>
              <a:ext cx="314325" cy="66675"/>
            </a:xfrm>
            <a:custGeom>
              <a:avLst/>
              <a:gdLst/>
              <a:ahLst/>
              <a:cxnLst/>
              <a:rect l="l" t="t" r="r" b="b"/>
              <a:pathLst>
                <a:path w="314325" h="66675">
                  <a:moveTo>
                    <a:pt x="0" y="0"/>
                  </a:moveTo>
                  <a:lnTo>
                    <a:pt x="314325" y="666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2800350" y="5905500"/>
              <a:ext cx="314325" cy="76200"/>
            </a:xfrm>
            <a:custGeom>
              <a:avLst/>
              <a:gdLst/>
              <a:ahLst/>
              <a:cxnLst/>
              <a:rect l="l" t="t" r="r" b="b"/>
              <a:pathLst>
                <a:path w="314325" h="76200">
                  <a:moveTo>
                    <a:pt x="0" y="0"/>
                  </a:moveTo>
                  <a:lnTo>
                    <a:pt x="314325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2800350" y="5467350"/>
              <a:ext cx="333375" cy="514350"/>
            </a:xfrm>
            <a:custGeom>
              <a:avLst/>
              <a:gdLst/>
              <a:ahLst/>
              <a:cxnLst/>
              <a:rect l="l" t="t" r="r" b="b"/>
              <a:pathLst>
                <a:path w="333375" h="514350">
                  <a:moveTo>
                    <a:pt x="0" y="438150"/>
                  </a:moveTo>
                  <a:lnTo>
                    <a:pt x="314325" y="514350"/>
                  </a:lnTo>
                </a:path>
                <a:path w="333375" h="514350">
                  <a:moveTo>
                    <a:pt x="333375" y="114300"/>
                  </a:moveTo>
                  <a:lnTo>
                    <a:pt x="333375" y="66675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314325" y="142875"/>
                  </a:lnTo>
                  <a:lnTo>
                    <a:pt x="314325" y="133350"/>
                  </a:lnTo>
                  <a:lnTo>
                    <a:pt x="323850" y="133350"/>
                  </a:lnTo>
                  <a:lnTo>
                    <a:pt x="323850" y="123825"/>
                  </a:lnTo>
                  <a:lnTo>
                    <a:pt x="333375" y="123825"/>
                  </a:lnTo>
                  <a:lnTo>
                    <a:pt x="333375" y="1143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200400" y="6391275"/>
              <a:ext cx="142875" cy="38100"/>
            </a:xfrm>
            <a:custGeom>
              <a:avLst/>
              <a:gdLst/>
              <a:ahLst/>
              <a:cxnLst/>
              <a:rect l="l" t="t" r="r" b="b"/>
              <a:pathLst>
                <a:path w="142875" h="38100">
                  <a:moveTo>
                    <a:pt x="0" y="0"/>
                  </a:moveTo>
                  <a:lnTo>
                    <a:pt x="142875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3200400" y="6391275"/>
              <a:ext cx="133350" cy="38100"/>
            </a:xfrm>
            <a:custGeom>
              <a:avLst/>
              <a:gdLst/>
              <a:ahLst/>
              <a:cxnLst/>
              <a:rect l="l" t="t" r="r" b="b"/>
              <a:pathLst>
                <a:path w="133350" h="38100">
                  <a:moveTo>
                    <a:pt x="0" y="0"/>
                  </a:moveTo>
                  <a:lnTo>
                    <a:pt x="133350" y="381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467100" y="6457950"/>
              <a:ext cx="123825" cy="38100"/>
            </a:xfrm>
            <a:custGeom>
              <a:avLst/>
              <a:gdLst/>
              <a:ahLst/>
              <a:cxnLst/>
              <a:rect l="l" t="t" r="r" b="b"/>
              <a:pathLst>
                <a:path w="123825" h="38100">
                  <a:moveTo>
                    <a:pt x="0" y="0"/>
                  </a:moveTo>
                  <a:lnTo>
                    <a:pt x="123825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3467100" y="5743575"/>
              <a:ext cx="781050" cy="1400175"/>
            </a:xfrm>
            <a:custGeom>
              <a:avLst/>
              <a:gdLst/>
              <a:ahLst/>
              <a:cxnLst/>
              <a:rect l="l" t="t" r="r" b="b"/>
              <a:pathLst>
                <a:path w="781050" h="1400175">
                  <a:moveTo>
                    <a:pt x="0" y="714375"/>
                  </a:moveTo>
                  <a:lnTo>
                    <a:pt x="123825" y="752475"/>
                  </a:lnTo>
                </a:path>
                <a:path w="781050" h="1400175">
                  <a:moveTo>
                    <a:pt x="762000" y="1400175"/>
                  </a:moveTo>
                  <a:lnTo>
                    <a:pt x="781050" y="1400175"/>
                  </a:lnTo>
                  <a:lnTo>
                    <a:pt x="781050" y="1390650"/>
                  </a:lnTo>
                  <a:lnTo>
                    <a:pt x="781050" y="95250"/>
                  </a:lnTo>
                  <a:lnTo>
                    <a:pt x="781050" y="85725"/>
                  </a:lnTo>
                  <a:lnTo>
                    <a:pt x="771525" y="76200"/>
                  </a:lnTo>
                  <a:lnTo>
                    <a:pt x="762000" y="76200"/>
                  </a:lnTo>
                  <a:lnTo>
                    <a:pt x="371475" y="0"/>
                  </a:lnTo>
                  <a:lnTo>
                    <a:pt x="361950" y="0"/>
                  </a:lnTo>
                  <a:lnTo>
                    <a:pt x="352425" y="9525"/>
                  </a:lnTo>
                </a:path>
                <a:path w="781050" h="1400175">
                  <a:moveTo>
                    <a:pt x="352425" y="19050"/>
                  </a:moveTo>
                  <a:lnTo>
                    <a:pt x="352425" y="1257300"/>
                  </a:lnTo>
                  <a:lnTo>
                    <a:pt x="352425" y="1266825"/>
                  </a:lnTo>
                  <a:lnTo>
                    <a:pt x="361950" y="1266825"/>
                  </a:lnTo>
                  <a:lnTo>
                    <a:pt x="361950" y="1276350"/>
                  </a:lnTo>
                  <a:lnTo>
                    <a:pt x="371475" y="1276350"/>
                  </a:lnTo>
                  <a:lnTo>
                    <a:pt x="371475" y="1285875"/>
                  </a:lnTo>
                  <a:lnTo>
                    <a:pt x="762000" y="1400175"/>
                  </a:lnTo>
                </a:path>
                <a:path w="781050" h="1400175">
                  <a:moveTo>
                    <a:pt x="771525" y="1381125"/>
                  </a:moveTo>
                  <a:lnTo>
                    <a:pt x="762000" y="1390650"/>
                  </a:lnTo>
                  <a:lnTo>
                    <a:pt x="371475" y="1266825"/>
                  </a:lnTo>
                  <a:lnTo>
                    <a:pt x="361950" y="1266825"/>
                  </a:lnTo>
                  <a:lnTo>
                    <a:pt x="361950" y="1257300"/>
                  </a:lnTo>
                  <a:lnTo>
                    <a:pt x="361950" y="19050"/>
                  </a:lnTo>
                  <a:lnTo>
                    <a:pt x="361950" y="9525"/>
                  </a:lnTo>
                  <a:lnTo>
                    <a:pt x="371475" y="9525"/>
                  </a:lnTo>
                  <a:lnTo>
                    <a:pt x="762000" y="85725"/>
                  </a:lnTo>
                  <a:lnTo>
                    <a:pt x="771525" y="85725"/>
                  </a:lnTo>
                  <a:lnTo>
                    <a:pt x="771525" y="95250"/>
                  </a:lnTo>
                  <a:lnTo>
                    <a:pt x="771525" y="1381125"/>
                  </a:lnTo>
                </a:path>
                <a:path w="781050" h="1400175">
                  <a:moveTo>
                    <a:pt x="400050" y="19050"/>
                  </a:moveTo>
                  <a:lnTo>
                    <a:pt x="400050" y="1247775"/>
                  </a:lnTo>
                  <a:lnTo>
                    <a:pt x="771525" y="1362075"/>
                  </a:lnTo>
                </a:path>
                <a:path w="781050" h="1400175">
                  <a:moveTo>
                    <a:pt x="438150" y="47625"/>
                  </a:moveTo>
                  <a:lnTo>
                    <a:pt x="733425" y="104775"/>
                  </a:lnTo>
                  <a:lnTo>
                    <a:pt x="742950" y="104775"/>
                  </a:lnTo>
                  <a:lnTo>
                    <a:pt x="742950" y="114300"/>
                  </a:lnTo>
                  <a:lnTo>
                    <a:pt x="752475" y="114300"/>
                  </a:lnTo>
                  <a:lnTo>
                    <a:pt x="752475" y="133350"/>
                  </a:lnTo>
                  <a:lnTo>
                    <a:pt x="752475" y="1095375"/>
                  </a:lnTo>
                  <a:lnTo>
                    <a:pt x="752475" y="1114425"/>
                  </a:lnTo>
                  <a:lnTo>
                    <a:pt x="733425" y="1114425"/>
                  </a:lnTo>
                  <a:lnTo>
                    <a:pt x="438150" y="1028700"/>
                  </a:lnTo>
                  <a:lnTo>
                    <a:pt x="428625" y="1028700"/>
                  </a:lnTo>
                  <a:lnTo>
                    <a:pt x="428625" y="1009650"/>
                  </a:lnTo>
                  <a:lnTo>
                    <a:pt x="428625" y="66675"/>
                  </a:lnTo>
                  <a:lnTo>
                    <a:pt x="428625" y="57150"/>
                  </a:lnTo>
                  <a:lnTo>
                    <a:pt x="438150" y="57150"/>
                  </a:lnTo>
                  <a:lnTo>
                    <a:pt x="438150" y="47625"/>
                  </a:lnTo>
                </a:path>
                <a:path w="781050" h="1400175">
                  <a:moveTo>
                    <a:pt x="447675" y="1047750"/>
                  </a:moveTo>
                  <a:lnTo>
                    <a:pt x="733425" y="1123950"/>
                  </a:lnTo>
                  <a:lnTo>
                    <a:pt x="733425" y="1133475"/>
                  </a:lnTo>
                  <a:lnTo>
                    <a:pt x="742950" y="1133475"/>
                  </a:lnTo>
                  <a:lnTo>
                    <a:pt x="742950" y="1143000"/>
                  </a:lnTo>
                  <a:lnTo>
                    <a:pt x="752475" y="1143000"/>
                  </a:lnTo>
                  <a:lnTo>
                    <a:pt x="752475" y="1162050"/>
                  </a:lnTo>
                  <a:lnTo>
                    <a:pt x="752475" y="1295400"/>
                  </a:lnTo>
                  <a:lnTo>
                    <a:pt x="752475" y="1304925"/>
                  </a:lnTo>
                  <a:lnTo>
                    <a:pt x="742950" y="1304925"/>
                  </a:lnTo>
                  <a:lnTo>
                    <a:pt x="742950" y="1314450"/>
                  </a:lnTo>
                  <a:lnTo>
                    <a:pt x="733425" y="1314450"/>
                  </a:lnTo>
                  <a:lnTo>
                    <a:pt x="447675" y="1228725"/>
                  </a:lnTo>
                  <a:lnTo>
                    <a:pt x="438150" y="1228725"/>
                  </a:lnTo>
                  <a:lnTo>
                    <a:pt x="438150" y="1219200"/>
                  </a:lnTo>
                  <a:lnTo>
                    <a:pt x="428625" y="1219200"/>
                  </a:lnTo>
                  <a:lnTo>
                    <a:pt x="428625" y="1200150"/>
                  </a:lnTo>
                  <a:lnTo>
                    <a:pt x="419100" y="1200150"/>
                  </a:lnTo>
                  <a:lnTo>
                    <a:pt x="419100" y="1066800"/>
                  </a:lnTo>
                  <a:lnTo>
                    <a:pt x="419100" y="1057275"/>
                  </a:lnTo>
                  <a:lnTo>
                    <a:pt x="428625" y="1057275"/>
                  </a:lnTo>
                  <a:lnTo>
                    <a:pt x="428625" y="1047750"/>
                  </a:lnTo>
                  <a:lnTo>
                    <a:pt x="447675" y="1047750"/>
                  </a:lnTo>
                </a:path>
                <a:path w="781050" h="1400175">
                  <a:moveTo>
                    <a:pt x="438150" y="57150"/>
                  </a:moveTo>
                  <a:lnTo>
                    <a:pt x="733425" y="114300"/>
                  </a:lnTo>
                  <a:lnTo>
                    <a:pt x="742950" y="114300"/>
                  </a:lnTo>
                  <a:lnTo>
                    <a:pt x="742950" y="123825"/>
                  </a:lnTo>
                  <a:lnTo>
                    <a:pt x="752475" y="123825"/>
                  </a:lnTo>
                  <a:lnTo>
                    <a:pt x="752475" y="133350"/>
                  </a:lnTo>
                  <a:lnTo>
                    <a:pt x="752475" y="219075"/>
                  </a:lnTo>
                  <a:lnTo>
                    <a:pt x="752475" y="228600"/>
                  </a:lnTo>
                  <a:lnTo>
                    <a:pt x="742950" y="228600"/>
                  </a:lnTo>
                  <a:lnTo>
                    <a:pt x="742950" y="238125"/>
                  </a:lnTo>
                  <a:lnTo>
                    <a:pt x="733425" y="238125"/>
                  </a:lnTo>
                  <a:lnTo>
                    <a:pt x="438150" y="180975"/>
                  </a:lnTo>
                  <a:lnTo>
                    <a:pt x="438150" y="171450"/>
                  </a:lnTo>
                  <a:lnTo>
                    <a:pt x="428625" y="171450"/>
                  </a:lnTo>
                  <a:lnTo>
                    <a:pt x="428625" y="161925"/>
                  </a:lnTo>
                  <a:lnTo>
                    <a:pt x="428625" y="76200"/>
                  </a:lnTo>
                  <a:lnTo>
                    <a:pt x="428625" y="57150"/>
                  </a:lnTo>
                  <a:lnTo>
                    <a:pt x="438150" y="57150"/>
                  </a:lnTo>
                </a:path>
                <a:path w="781050" h="1400175">
                  <a:moveTo>
                    <a:pt x="447675" y="295275"/>
                  </a:moveTo>
                  <a:lnTo>
                    <a:pt x="733425" y="361950"/>
                  </a:lnTo>
                  <a:lnTo>
                    <a:pt x="742950" y="361950"/>
                  </a:lnTo>
                  <a:lnTo>
                    <a:pt x="742950" y="371475"/>
                  </a:lnTo>
                  <a:lnTo>
                    <a:pt x="752475" y="371475"/>
                  </a:lnTo>
                  <a:lnTo>
                    <a:pt x="752475" y="381000"/>
                  </a:lnTo>
                  <a:lnTo>
                    <a:pt x="752475" y="466725"/>
                  </a:lnTo>
                  <a:lnTo>
                    <a:pt x="752475" y="476250"/>
                  </a:lnTo>
                  <a:lnTo>
                    <a:pt x="733425" y="476250"/>
                  </a:lnTo>
                  <a:lnTo>
                    <a:pt x="447675" y="419100"/>
                  </a:lnTo>
                  <a:lnTo>
                    <a:pt x="438150" y="419100"/>
                  </a:lnTo>
                  <a:lnTo>
                    <a:pt x="438150" y="409575"/>
                  </a:lnTo>
                  <a:lnTo>
                    <a:pt x="428625" y="409575"/>
                  </a:lnTo>
                  <a:lnTo>
                    <a:pt x="428625" y="390525"/>
                  </a:lnTo>
                  <a:lnTo>
                    <a:pt x="428625" y="314325"/>
                  </a:lnTo>
                  <a:lnTo>
                    <a:pt x="428625" y="295275"/>
                  </a:lnTo>
                  <a:lnTo>
                    <a:pt x="447675" y="295275"/>
                  </a:lnTo>
                </a:path>
                <a:path w="781050" h="1400175">
                  <a:moveTo>
                    <a:pt x="447675" y="657225"/>
                  </a:moveTo>
                  <a:lnTo>
                    <a:pt x="733425" y="733425"/>
                  </a:lnTo>
                  <a:lnTo>
                    <a:pt x="742950" y="733425"/>
                  </a:lnTo>
                  <a:lnTo>
                    <a:pt x="742950" y="742950"/>
                  </a:lnTo>
                  <a:lnTo>
                    <a:pt x="752475" y="742950"/>
                  </a:lnTo>
                  <a:lnTo>
                    <a:pt x="752475" y="752475"/>
                  </a:lnTo>
                  <a:lnTo>
                    <a:pt x="752475" y="838200"/>
                  </a:lnTo>
                  <a:lnTo>
                    <a:pt x="752475" y="847725"/>
                  </a:lnTo>
                  <a:lnTo>
                    <a:pt x="742950" y="847725"/>
                  </a:lnTo>
                  <a:lnTo>
                    <a:pt x="742950" y="857250"/>
                  </a:lnTo>
                  <a:lnTo>
                    <a:pt x="733425" y="857250"/>
                  </a:lnTo>
                  <a:lnTo>
                    <a:pt x="447675" y="781050"/>
                  </a:lnTo>
                  <a:lnTo>
                    <a:pt x="438150" y="781050"/>
                  </a:lnTo>
                  <a:lnTo>
                    <a:pt x="438150" y="771525"/>
                  </a:lnTo>
                  <a:lnTo>
                    <a:pt x="428625" y="771525"/>
                  </a:lnTo>
                  <a:lnTo>
                    <a:pt x="428625" y="762000"/>
                  </a:lnTo>
                  <a:lnTo>
                    <a:pt x="428625" y="676275"/>
                  </a:lnTo>
                  <a:lnTo>
                    <a:pt x="428625" y="666750"/>
                  </a:lnTo>
                  <a:lnTo>
                    <a:pt x="438150" y="657225"/>
                  </a:lnTo>
                  <a:lnTo>
                    <a:pt x="447675" y="657225"/>
                  </a:lnTo>
                </a:path>
                <a:path w="781050" h="1400175">
                  <a:moveTo>
                    <a:pt x="447675" y="533400"/>
                  </a:moveTo>
                  <a:lnTo>
                    <a:pt x="733425" y="600075"/>
                  </a:lnTo>
                  <a:lnTo>
                    <a:pt x="742950" y="600075"/>
                  </a:lnTo>
                  <a:lnTo>
                    <a:pt x="742950" y="609600"/>
                  </a:lnTo>
                  <a:lnTo>
                    <a:pt x="752475" y="619125"/>
                  </a:lnTo>
                  <a:lnTo>
                    <a:pt x="752475" y="714375"/>
                  </a:lnTo>
                  <a:lnTo>
                    <a:pt x="752475" y="723900"/>
                  </a:lnTo>
                  <a:lnTo>
                    <a:pt x="733425" y="723900"/>
                  </a:lnTo>
                  <a:lnTo>
                    <a:pt x="447675" y="657225"/>
                  </a:lnTo>
                  <a:lnTo>
                    <a:pt x="438150" y="647700"/>
                  </a:lnTo>
                  <a:lnTo>
                    <a:pt x="428625" y="647700"/>
                  </a:lnTo>
                  <a:lnTo>
                    <a:pt x="428625" y="628650"/>
                  </a:lnTo>
                  <a:lnTo>
                    <a:pt x="428625" y="542925"/>
                  </a:lnTo>
                  <a:lnTo>
                    <a:pt x="428625" y="533400"/>
                  </a:lnTo>
                  <a:lnTo>
                    <a:pt x="447675" y="533400"/>
                  </a:lnTo>
                </a:path>
                <a:path w="781050" h="1400175">
                  <a:moveTo>
                    <a:pt x="447675" y="295275"/>
                  </a:moveTo>
                  <a:lnTo>
                    <a:pt x="733425" y="352425"/>
                  </a:lnTo>
                  <a:lnTo>
                    <a:pt x="742950" y="352425"/>
                  </a:lnTo>
                  <a:lnTo>
                    <a:pt x="742950" y="342900"/>
                  </a:lnTo>
                  <a:lnTo>
                    <a:pt x="752475" y="342900"/>
                  </a:lnTo>
                  <a:lnTo>
                    <a:pt x="752475" y="257175"/>
                  </a:lnTo>
                  <a:lnTo>
                    <a:pt x="742950" y="257175"/>
                  </a:lnTo>
                  <a:lnTo>
                    <a:pt x="742950" y="238125"/>
                  </a:lnTo>
                  <a:lnTo>
                    <a:pt x="733425" y="238125"/>
                  </a:lnTo>
                  <a:lnTo>
                    <a:pt x="447675" y="180975"/>
                  </a:lnTo>
                  <a:lnTo>
                    <a:pt x="428625" y="180975"/>
                  </a:lnTo>
                  <a:lnTo>
                    <a:pt x="428625" y="190500"/>
                  </a:lnTo>
                  <a:lnTo>
                    <a:pt x="428625" y="276225"/>
                  </a:lnTo>
                  <a:lnTo>
                    <a:pt x="428625" y="285750"/>
                  </a:lnTo>
                  <a:lnTo>
                    <a:pt x="438150" y="285750"/>
                  </a:lnTo>
                  <a:lnTo>
                    <a:pt x="438150" y="295275"/>
                  </a:lnTo>
                  <a:lnTo>
                    <a:pt x="447675" y="295275"/>
                  </a:lnTo>
                </a:path>
                <a:path w="781050" h="1400175">
                  <a:moveTo>
                    <a:pt x="447675" y="523875"/>
                  </a:moveTo>
                  <a:lnTo>
                    <a:pt x="733425" y="600075"/>
                  </a:lnTo>
                  <a:lnTo>
                    <a:pt x="742950" y="600075"/>
                  </a:lnTo>
                  <a:lnTo>
                    <a:pt x="742950" y="590550"/>
                  </a:lnTo>
                  <a:lnTo>
                    <a:pt x="752475" y="590550"/>
                  </a:lnTo>
                  <a:lnTo>
                    <a:pt x="752475" y="581025"/>
                  </a:lnTo>
                  <a:lnTo>
                    <a:pt x="752475" y="504825"/>
                  </a:lnTo>
                  <a:lnTo>
                    <a:pt x="752475" y="495300"/>
                  </a:lnTo>
                  <a:lnTo>
                    <a:pt x="742950" y="495300"/>
                  </a:lnTo>
                  <a:lnTo>
                    <a:pt x="742950" y="485775"/>
                  </a:lnTo>
                  <a:lnTo>
                    <a:pt x="733425" y="485775"/>
                  </a:lnTo>
                  <a:lnTo>
                    <a:pt x="447675" y="419100"/>
                  </a:lnTo>
                  <a:lnTo>
                    <a:pt x="428625" y="419100"/>
                  </a:lnTo>
                  <a:lnTo>
                    <a:pt x="428625" y="428625"/>
                  </a:lnTo>
                  <a:lnTo>
                    <a:pt x="428625" y="504825"/>
                  </a:lnTo>
                  <a:lnTo>
                    <a:pt x="428625" y="523875"/>
                  </a:lnTo>
                  <a:lnTo>
                    <a:pt x="447675" y="523875"/>
                  </a:lnTo>
                </a:path>
                <a:path w="781050" h="1400175">
                  <a:moveTo>
                    <a:pt x="447675" y="895350"/>
                  </a:moveTo>
                  <a:lnTo>
                    <a:pt x="733425" y="971550"/>
                  </a:lnTo>
                  <a:lnTo>
                    <a:pt x="752475" y="971550"/>
                  </a:lnTo>
                  <a:lnTo>
                    <a:pt x="752475" y="962025"/>
                  </a:lnTo>
                  <a:lnTo>
                    <a:pt x="752475" y="876300"/>
                  </a:lnTo>
                  <a:lnTo>
                    <a:pt x="752475" y="866775"/>
                  </a:lnTo>
                  <a:lnTo>
                    <a:pt x="742950" y="866775"/>
                  </a:lnTo>
                  <a:lnTo>
                    <a:pt x="742950" y="857250"/>
                  </a:lnTo>
                  <a:lnTo>
                    <a:pt x="733425" y="857250"/>
                  </a:lnTo>
                  <a:lnTo>
                    <a:pt x="447675" y="781050"/>
                  </a:lnTo>
                  <a:lnTo>
                    <a:pt x="428625" y="781050"/>
                  </a:lnTo>
                  <a:lnTo>
                    <a:pt x="428625" y="790575"/>
                  </a:lnTo>
                  <a:lnTo>
                    <a:pt x="428625" y="876300"/>
                  </a:lnTo>
                  <a:lnTo>
                    <a:pt x="428625" y="885825"/>
                  </a:lnTo>
                  <a:lnTo>
                    <a:pt x="438150" y="885825"/>
                  </a:lnTo>
                  <a:lnTo>
                    <a:pt x="438150" y="895350"/>
                  </a:lnTo>
                  <a:lnTo>
                    <a:pt x="447675" y="895350"/>
                  </a:lnTo>
                </a:path>
                <a:path w="781050" h="1400175">
                  <a:moveTo>
                    <a:pt x="438150" y="1028700"/>
                  </a:moveTo>
                  <a:lnTo>
                    <a:pt x="733425" y="1104900"/>
                  </a:lnTo>
                  <a:lnTo>
                    <a:pt x="733425" y="1114425"/>
                  </a:lnTo>
                  <a:lnTo>
                    <a:pt x="742950" y="1114425"/>
                  </a:lnTo>
                  <a:lnTo>
                    <a:pt x="742950" y="1104900"/>
                  </a:lnTo>
                  <a:lnTo>
                    <a:pt x="752475" y="1104900"/>
                  </a:lnTo>
                  <a:lnTo>
                    <a:pt x="752475" y="1038225"/>
                  </a:lnTo>
                  <a:lnTo>
                    <a:pt x="742950" y="1028700"/>
                  </a:lnTo>
                  <a:lnTo>
                    <a:pt x="733425" y="1028700"/>
                  </a:lnTo>
                  <a:lnTo>
                    <a:pt x="733425" y="1019175"/>
                  </a:lnTo>
                  <a:lnTo>
                    <a:pt x="438150" y="942975"/>
                  </a:lnTo>
                  <a:lnTo>
                    <a:pt x="428625" y="942975"/>
                  </a:lnTo>
                  <a:lnTo>
                    <a:pt x="428625" y="952500"/>
                  </a:lnTo>
                  <a:lnTo>
                    <a:pt x="428625" y="1009650"/>
                  </a:lnTo>
                  <a:lnTo>
                    <a:pt x="428625" y="1019175"/>
                  </a:lnTo>
                  <a:lnTo>
                    <a:pt x="438150" y="1019175"/>
                  </a:lnTo>
                  <a:lnTo>
                    <a:pt x="438150" y="1028700"/>
                  </a:lnTo>
                </a:path>
                <a:path w="781050" h="1400175">
                  <a:moveTo>
                    <a:pt x="438150" y="933450"/>
                  </a:moveTo>
                  <a:lnTo>
                    <a:pt x="742950" y="1019175"/>
                  </a:lnTo>
                  <a:lnTo>
                    <a:pt x="752475" y="1019175"/>
                  </a:lnTo>
                  <a:lnTo>
                    <a:pt x="752475" y="981075"/>
                  </a:lnTo>
                  <a:lnTo>
                    <a:pt x="742950" y="981075"/>
                  </a:lnTo>
                  <a:lnTo>
                    <a:pt x="742950" y="971550"/>
                  </a:lnTo>
                  <a:lnTo>
                    <a:pt x="438150" y="895350"/>
                  </a:lnTo>
                  <a:lnTo>
                    <a:pt x="428625" y="895350"/>
                  </a:lnTo>
                  <a:lnTo>
                    <a:pt x="428625" y="933450"/>
                  </a:lnTo>
                  <a:lnTo>
                    <a:pt x="438150" y="933450"/>
                  </a:lnTo>
                  <a:lnTo>
                    <a:pt x="438150" y="942975"/>
                  </a:lnTo>
                </a:path>
                <a:path w="781050" h="1400175">
                  <a:moveTo>
                    <a:pt x="561975" y="171450"/>
                  </a:moveTo>
                  <a:lnTo>
                    <a:pt x="647700" y="190500"/>
                  </a:lnTo>
                  <a:lnTo>
                    <a:pt x="647700" y="123825"/>
                  </a:lnTo>
                  <a:lnTo>
                    <a:pt x="561975" y="114300"/>
                  </a:lnTo>
                  <a:lnTo>
                    <a:pt x="561975" y="1714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4038600" y="5857875"/>
              <a:ext cx="76200" cy="66675"/>
            </a:xfrm>
            <a:custGeom>
              <a:avLst/>
              <a:gdLst/>
              <a:ahLst/>
              <a:cxnLst/>
              <a:rect l="l" t="t" r="r" b="b"/>
              <a:pathLst>
                <a:path w="76200" h="66675">
                  <a:moveTo>
                    <a:pt x="0" y="0"/>
                  </a:moveTo>
                  <a:lnTo>
                    <a:pt x="0" y="57150"/>
                  </a:lnTo>
                  <a:lnTo>
                    <a:pt x="66675" y="66675"/>
                  </a:lnTo>
                  <a:lnTo>
                    <a:pt x="76200" y="66675"/>
                  </a:lnTo>
                  <a:lnTo>
                    <a:pt x="76200" y="19050"/>
                  </a:lnTo>
                  <a:lnTo>
                    <a:pt x="66675" y="19050"/>
                  </a:lnTo>
                  <a:lnTo>
                    <a:pt x="666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4038600" y="5857875"/>
              <a:ext cx="76200" cy="66675"/>
            </a:xfrm>
            <a:custGeom>
              <a:avLst/>
              <a:gdLst/>
              <a:ahLst/>
              <a:cxnLst/>
              <a:rect l="l" t="t" r="r" b="b"/>
              <a:pathLst>
                <a:path w="76200" h="66675">
                  <a:moveTo>
                    <a:pt x="0" y="0"/>
                  </a:moveTo>
                  <a:lnTo>
                    <a:pt x="66675" y="9525"/>
                  </a:lnTo>
                  <a:lnTo>
                    <a:pt x="66675" y="19050"/>
                  </a:lnTo>
                  <a:lnTo>
                    <a:pt x="76200" y="19050"/>
                  </a:lnTo>
                  <a:lnTo>
                    <a:pt x="76200" y="57150"/>
                  </a:lnTo>
                  <a:lnTo>
                    <a:pt x="66675" y="66675"/>
                  </a:lnTo>
                  <a:lnTo>
                    <a:pt x="0" y="571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4105275" y="6496050"/>
              <a:ext cx="95250" cy="57150"/>
            </a:xfrm>
            <a:custGeom>
              <a:avLst/>
              <a:gdLst/>
              <a:ahLst/>
              <a:cxnLst/>
              <a:rect l="l" t="t" r="r" b="b"/>
              <a:pathLst>
                <a:path w="95250" h="57150">
                  <a:moveTo>
                    <a:pt x="9525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85725" y="57150"/>
                  </a:lnTo>
                  <a:lnTo>
                    <a:pt x="95250" y="57150"/>
                  </a:lnTo>
                  <a:lnTo>
                    <a:pt x="95250" y="19050"/>
                  </a:lnTo>
                  <a:lnTo>
                    <a:pt x="857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4105275" y="6496050"/>
              <a:ext cx="95250" cy="57150"/>
            </a:xfrm>
            <a:custGeom>
              <a:avLst/>
              <a:gdLst/>
              <a:ahLst/>
              <a:cxnLst/>
              <a:rect l="l" t="t" r="r" b="b"/>
              <a:pathLst>
                <a:path w="95250" h="57150">
                  <a:moveTo>
                    <a:pt x="9525" y="0"/>
                  </a:moveTo>
                  <a:lnTo>
                    <a:pt x="85725" y="19050"/>
                  </a:lnTo>
                  <a:lnTo>
                    <a:pt x="95250" y="19050"/>
                  </a:lnTo>
                  <a:lnTo>
                    <a:pt x="95250" y="57150"/>
                  </a:lnTo>
                  <a:lnTo>
                    <a:pt x="85725" y="57150"/>
                  </a:lnTo>
                  <a:lnTo>
                    <a:pt x="9525" y="38100"/>
                  </a:lnTo>
                  <a:lnTo>
                    <a:pt x="0" y="28575"/>
                  </a:lnTo>
                  <a:lnTo>
                    <a:pt x="0" y="0"/>
                  </a:lnTo>
                  <a:lnTo>
                    <a:pt x="952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4019550" y="5829299"/>
              <a:ext cx="171450" cy="704850"/>
            </a:xfrm>
            <a:custGeom>
              <a:avLst/>
              <a:gdLst/>
              <a:ahLst/>
              <a:cxnLst/>
              <a:rect l="l" t="t" r="r" b="b"/>
              <a:pathLst>
                <a:path w="171450" h="704850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171450" h="704850">
                  <a:moveTo>
                    <a:pt x="38100" y="38100"/>
                  </a:moveTo>
                  <a:lnTo>
                    <a:pt x="28575" y="38100"/>
                  </a:lnTo>
                  <a:lnTo>
                    <a:pt x="28575" y="47625"/>
                  </a:lnTo>
                  <a:lnTo>
                    <a:pt x="38100" y="38100"/>
                  </a:lnTo>
                  <a:close/>
                </a:path>
                <a:path w="171450" h="704850">
                  <a:moveTo>
                    <a:pt x="38100" y="9525"/>
                  </a:moveTo>
                  <a:lnTo>
                    <a:pt x="28575" y="9525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38100" y="9525"/>
                  </a:lnTo>
                  <a:close/>
                </a:path>
                <a:path w="171450" h="704850">
                  <a:moveTo>
                    <a:pt x="57150" y="66675"/>
                  </a:moveTo>
                  <a:lnTo>
                    <a:pt x="47625" y="66675"/>
                  </a:lnTo>
                  <a:lnTo>
                    <a:pt x="47625" y="76200"/>
                  </a:lnTo>
                  <a:lnTo>
                    <a:pt x="57150" y="66675"/>
                  </a:lnTo>
                  <a:close/>
                </a:path>
                <a:path w="171450" h="704850">
                  <a:moveTo>
                    <a:pt x="66675" y="19050"/>
                  </a:moveTo>
                  <a:lnTo>
                    <a:pt x="57150" y="19050"/>
                  </a:lnTo>
                  <a:lnTo>
                    <a:pt x="57150" y="28575"/>
                  </a:lnTo>
                  <a:lnTo>
                    <a:pt x="66675" y="28575"/>
                  </a:lnTo>
                  <a:lnTo>
                    <a:pt x="66675" y="19050"/>
                  </a:lnTo>
                  <a:close/>
                </a:path>
                <a:path w="171450" h="704850">
                  <a:moveTo>
                    <a:pt x="76200" y="47625"/>
                  </a:moveTo>
                  <a:lnTo>
                    <a:pt x="66675" y="47625"/>
                  </a:lnTo>
                  <a:lnTo>
                    <a:pt x="57150" y="47625"/>
                  </a:lnTo>
                  <a:lnTo>
                    <a:pt x="47625" y="47625"/>
                  </a:lnTo>
                  <a:lnTo>
                    <a:pt x="57150" y="57150"/>
                  </a:lnTo>
                  <a:lnTo>
                    <a:pt x="66675" y="57150"/>
                  </a:lnTo>
                  <a:lnTo>
                    <a:pt x="76200" y="57150"/>
                  </a:lnTo>
                  <a:lnTo>
                    <a:pt x="76200" y="47625"/>
                  </a:lnTo>
                  <a:close/>
                </a:path>
                <a:path w="171450" h="704850">
                  <a:moveTo>
                    <a:pt x="85725" y="85725"/>
                  </a:moveTo>
                  <a:lnTo>
                    <a:pt x="76200" y="76200"/>
                  </a:lnTo>
                  <a:lnTo>
                    <a:pt x="76200" y="85725"/>
                  </a:lnTo>
                  <a:lnTo>
                    <a:pt x="85725" y="85725"/>
                  </a:lnTo>
                  <a:close/>
                </a:path>
                <a:path w="171450" h="704850">
                  <a:moveTo>
                    <a:pt x="104775" y="666750"/>
                  </a:moveTo>
                  <a:lnTo>
                    <a:pt x="95250" y="666750"/>
                  </a:lnTo>
                  <a:lnTo>
                    <a:pt x="95250" y="676275"/>
                  </a:lnTo>
                  <a:lnTo>
                    <a:pt x="104775" y="676275"/>
                  </a:lnTo>
                  <a:lnTo>
                    <a:pt x="104775" y="666750"/>
                  </a:lnTo>
                  <a:close/>
                </a:path>
                <a:path w="171450" h="704850">
                  <a:moveTo>
                    <a:pt x="114300" y="676275"/>
                  </a:moveTo>
                  <a:lnTo>
                    <a:pt x="104775" y="676275"/>
                  </a:lnTo>
                  <a:lnTo>
                    <a:pt x="114300" y="685800"/>
                  </a:lnTo>
                  <a:lnTo>
                    <a:pt x="114300" y="676275"/>
                  </a:lnTo>
                  <a:close/>
                </a:path>
                <a:path w="171450" h="704850">
                  <a:moveTo>
                    <a:pt x="142875" y="695325"/>
                  </a:moveTo>
                  <a:lnTo>
                    <a:pt x="133350" y="695325"/>
                  </a:lnTo>
                  <a:lnTo>
                    <a:pt x="133350" y="704850"/>
                  </a:lnTo>
                  <a:lnTo>
                    <a:pt x="142875" y="704850"/>
                  </a:lnTo>
                  <a:lnTo>
                    <a:pt x="142875" y="695325"/>
                  </a:lnTo>
                  <a:close/>
                </a:path>
                <a:path w="171450" h="704850">
                  <a:moveTo>
                    <a:pt x="142875" y="676275"/>
                  </a:moveTo>
                  <a:lnTo>
                    <a:pt x="133350" y="676275"/>
                  </a:lnTo>
                  <a:lnTo>
                    <a:pt x="133350" y="685800"/>
                  </a:lnTo>
                  <a:lnTo>
                    <a:pt x="142875" y="685800"/>
                  </a:lnTo>
                  <a:lnTo>
                    <a:pt x="142875" y="676275"/>
                  </a:lnTo>
                  <a:close/>
                </a:path>
                <a:path w="171450" h="704850">
                  <a:moveTo>
                    <a:pt x="152400" y="695325"/>
                  </a:moveTo>
                  <a:lnTo>
                    <a:pt x="142875" y="695325"/>
                  </a:lnTo>
                  <a:lnTo>
                    <a:pt x="152400" y="704850"/>
                  </a:lnTo>
                  <a:lnTo>
                    <a:pt x="152400" y="695325"/>
                  </a:lnTo>
                  <a:close/>
                </a:path>
                <a:path w="171450" h="704850">
                  <a:moveTo>
                    <a:pt x="171450" y="685800"/>
                  </a:moveTo>
                  <a:lnTo>
                    <a:pt x="161925" y="685800"/>
                  </a:lnTo>
                  <a:lnTo>
                    <a:pt x="161925" y="695325"/>
                  </a:lnTo>
                  <a:lnTo>
                    <a:pt x="171450" y="695325"/>
                  </a:lnTo>
                  <a:lnTo>
                    <a:pt x="171450" y="685800"/>
                  </a:lnTo>
                  <a:close/>
                </a:path>
                <a:path w="171450" h="704850">
                  <a:moveTo>
                    <a:pt x="171450" y="38100"/>
                  </a:moveTo>
                  <a:lnTo>
                    <a:pt x="161925" y="28575"/>
                  </a:lnTo>
                  <a:lnTo>
                    <a:pt x="152400" y="28575"/>
                  </a:lnTo>
                  <a:lnTo>
                    <a:pt x="142875" y="28575"/>
                  </a:lnTo>
                  <a:lnTo>
                    <a:pt x="142875" y="38100"/>
                  </a:lnTo>
                  <a:lnTo>
                    <a:pt x="152400" y="38100"/>
                  </a:lnTo>
                  <a:lnTo>
                    <a:pt x="161925" y="38100"/>
                  </a:lnTo>
                  <a:lnTo>
                    <a:pt x="171450" y="3810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4171950" y="5924550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9525" y="9525"/>
                  </a:moveTo>
                  <a:lnTo>
                    <a:pt x="19050" y="9525"/>
                  </a:lnTo>
                  <a:lnTo>
                    <a:pt x="9525" y="9525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4162425" y="5934074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9525" y="19050"/>
                  </a:moveTo>
                  <a:lnTo>
                    <a:pt x="0" y="1905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19050"/>
                  </a:lnTo>
                  <a:close/>
                </a:path>
                <a:path w="38100" h="38100">
                  <a:moveTo>
                    <a:pt x="9525" y="9525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close/>
                </a:path>
                <a:path w="38100" h="38100">
                  <a:moveTo>
                    <a:pt x="19050" y="9525"/>
                  </a:moveTo>
                  <a:lnTo>
                    <a:pt x="9525" y="9525"/>
                  </a:lnTo>
                  <a:lnTo>
                    <a:pt x="19050" y="19050"/>
                  </a:lnTo>
                  <a:lnTo>
                    <a:pt x="19050" y="9525"/>
                  </a:lnTo>
                  <a:close/>
                </a:path>
                <a:path w="38100" h="38100">
                  <a:moveTo>
                    <a:pt x="28575" y="9525"/>
                  </a:moveTo>
                  <a:lnTo>
                    <a:pt x="19050" y="19050"/>
                  </a:lnTo>
                  <a:lnTo>
                    <a:pt x="28575" y="19050"/>
                  </a:lnTo>
                  <a:lnTo>
                    <a:pt x="28575" y="9525"/>
                  </a:lnTo>
                  <a:close/>
                </a:path>
                <a:path w="38100" h="38100">
                  <a:moveTo>
                    <a:pt x="38100" y="28575"/>
                  </a:moveTo>
                  <a:lnTo>
                    <a:pt x="28575" y="28575"/>
                  </a:lnTo>
                  <a:lnTo>
                    <a:pt x="38100" y="38100"/>
                  </a:lnTo>
                  <a:lnTo>
                    <a:pt x="38100" y="2857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914775" y="6153149"/>
              <a:ext cx="95250" cy="400050"/>
            </a:xfrm>
            <a:custGeom>
              <a:avLst/>
              <a:gdLst/>
              <a:ahLst/>
              <a:cxnLst/>
              <a:rect l="l" t="t" r="r" b="b"/>
              <a:pathLst>
                <a:path w="95250" h="400050">
                  <a:moveTo>
                    <a:pt x="95250" y="390525"/>
                  </a:moveTo>
                  <a:lnTo>
                    <a:pt x="0" y="371475"/>
                  </a:lnTo>
                  <a:lnTo>
                    <a:pt x="0" y="381000"/>
                  </a:lnTo>
                  <a:lnTo>
                    <a:pt x="95250" y="400050"/>
                  </a:lnTo>
                  <a:lnTo>
                    <a:pt x="95250" y="390525"/>
                  </a:lnTo>
                  <a:close/>
                </a:path>
                <a:path w="95250" h="400050">
                  <a:moveTo>
                    <a:pt x="95250" y="28575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0" y="38100"/>
                  </a:lnTo>
                  <a:lnTo>
                    <a:pt x="95250" y="285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3905250" y="5810249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9525" y="38100"/>
                  </a:moveTo>
                  <a:lnTo>
                    <a:pt x="0" y="38100"/>
                  </a:lnTo>
                  <a:lnTo>
                    <a:pt x="0" y="47625"/>
                  </a:lnTo>
                  <a:lnTo>
                    <a:pt x="9525" y="47625"/>
                  </a:lnTo>
                  <a:lnTo>
                    <a:pt x="9525" y="38100"/>
                  </a:lnTo>
                  <a:close/>
                </a:path>
                <a:path w="104775" h="104775">
                  <a:moveTo>
                    <a:pt x="19050" y="76200"/>
                  </a:moveTo>
                  <a:lnTo>
                    <a:pt x="9525" y="76200"/>
                  </a:lnTo>
                  <a:lnTo>
                    <a:pt x="9525" y="85725"/>
                  </a:lnTo>
                  <a:lnTo>
                    <a:pt x="19050" y="85725"/>
                  </a:lnTo>
                  <a:lnTo>
                    <a:pt x="19050" y="76200"/>
                  </a:lnTo>
                  <a:close/>
                </a:path>
                <a:path w="104775" h="104775">
                  <a:moveTo>
                    <a:pt x="47625" y="0"/>
                  </a:moveTo>
                  <a:lnTo>
                    <a:pt x="38100" y="0"/>
                  </a:lnTo>
                  <a:lnTo>
                    <a:pt x="38100" y="9525"/>
                  </a:lnTo>
                  <a:lnTo>
                    <a:pt x="47625" y="0"/>
                  </a:lnTo>
                  <a:close/>
                </a:path>
                <a:path w="104775" h="104775">
                  <a:moveTo>
                    <a:pt x="95250" y="95250"/>
                  </a:moveTo>
                  <a:lnTo>
                    <a:pt x="85725" y="95250"/>
                  </a:lnTo>
                  <a:lnTo>
                    <a:pt x="85725" y="104775"/>
                  </a:lnTo>
                  <a:lnTo>
                    <a:pt x="95250" y="104775"/>
                  </a:lnTo>
                  <a:lnTo>
                    <a:pt x="95250" y="95250"/>
                  </a:lnTo>
                  <a:close/>
                </a:path>
                <a:path w="104775" h="104775">
                  <a:moveTo>
                    <a:pt x="104775" y="57150"/>
                  </a:moveTo>
                  <a:lnTo>
                    <a:pt x="95250" y="57150"/>
                  </a:lnTo>
                  <a:lnTo>
                    <a:pt x="95250" y="66675"/>
                  </a:lnTo>
                  <a:lnTo>
                    <a:pt x="104775" y="66675"/>
                  </a:lnTo>
                  <a:lnTo>
                    <a:pt x="104775" y="571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933825" y="5848350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38100" y="38100"/>
                  </a:moveTo>
                  <a:lnTo>
                    <a:pt x="19050" y="38100"/>
                  </a:lnTo>
                  <a:lnTo>
                    <a:pt x="19050" y="47625"/>
                  </a:lnTo>
                  <a:lnTo>
                    <a:pt x="38100" y="47625"/>
                  </a:lnTo>
                  <a:lnTo>
                    <a:pt x="38100" y="38100"/>
                  </a:lnTo>
                  <a:close/>
                </a:path>
                <a:path w="47625" h="47625">
                  <a:moveTo>
                    <a:pt x="3810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38100"/>
                  </a:lnTo>
                  <a:lnTo>
                    <a:pt x="47625" y="38100"/>
                  </a:lnTo>
                  <a:lnTo>
                    <a:pt x="4762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3933825" y="5838825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28575" y="57150"/>
                  </a:moveTo>
                  <a:lnTo>
                    <a:pt x="38100" y="57150"/>
                  </a:lnTo>
                  <a:lnTo>
                    <a:pt x="38100" y="47625"/>
                  </a:lnTo>
                  <a:lnTo>
                    <a:pt x="47625" y="47625"/>
                  </a:lnTo>
                  <a:lnTo>
                    <a:pt x="4762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28575" y="57150"/>
                  </a:lnTo>
                </a:path>
                <a:path w="57150" h="66675">
                  <a:moveTo>
                    <a:pt x="0" y="47625"/>
                  </a:moveTo>
                  <a:lnTo>
                    <a:pt x="0" y="9525"/>
                  </a:lnTo>
                  <a:lnTo>
                    <a:pt x="9525" y="0"/>
                  </a:lnTo>
                  <a:lnTo>
                    <a:pt x="38100" y="0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28575"/>
                  </a:lnTo>
                  <a:lnTo>
                    <a:pt x="57150" y="28575"/>
                  </a:lnTo>
                  <a:lnTo>
                    <a:pt x="57150" y="47625"/>
                  </a:lnTo>
                  <a:lnTo>
                    <a:pt x="47625" y="47625"/>
                  </a:lnTo>
                  <a:lnTo>
                    <a:pt x="47625" y="57150"/>
                  </a:lnTo>
                  <a:lnTo>
                    <a:pt x="38100" y="66675"/>
                  </a:lnTo>
                  <a:lnTo>
                    <a:pt x="19050" y="66675"/>
                  </a:lnTo>
                  <a:lnTo>
                    <a:pt x="19050" y="571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3924300" y="5838824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5" y="19050"/>
                  </a:moveTo>
                  <a:lnTo>
                    <a:pt x="57150" y="19050"/>
                  </a:lnTo>
                  <a:lnTo>
                    <a:pt x="57150" y="9525"/>
                  </a:lnTo>
                  <a:lnTo>
                    <a:pt x="47625" y="0"/>
                  </a:lnTo>
                  <a:lnTo>
                    <a:pt x="38100" y="0"/>
                  </a:lnTo>
                  <a:lnTo>
                    <a:pt x="9525" y="0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19050" y="19050"/>
                  </a:lnTo>
                  <a:lnTo>
                    <a:pt x="28575" y="1905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38100"/>
                  </a:lnTo>
                  <a:lnTo>
                    <a:pt x="47625" y="47625"/>
                  </a:lnTo>
                  <a:lnTo>
                    <a:pt x="28575" y="47625"/>
                  </a:lnTo>
                  <a:lnTo>
                    <a:pt x="28575" y="66675"/>
                  </a:lnTo>
                  <a:lnTo>
                    <a:pt x="57150" y="66675"/>
                  </a:lnTo>
                  <a:lnTo>
                    <a:pt x="57150" y="57150"/>
                  </a:lnTo>
                  <a:lnTo>
                    <a:pt x="66675" y="57150"/>
                  </a:lnTo>
                  <a:lnTo>
                    <a:pt x="66675" y="38100"/>
                  </a:lnTo>
                  <a:lnTo>
                    <a:pt x="66675" y="190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3924300" y="5829300"/>
              <a:ext cx="76200" cy="81280"/>
            </a:xfrm>
            <a:custGeom>
              <a:avLst/>
              <a:gdLst/>
              <a:ahLst/>
              <a:cxnLst/>
              <a:rect l="l" t="t" r="r" b="b"/>
              <a:pathLst>
                <a:path w="76200" h="81279">
                  <a:moveTo>
                    <a:pt x="19050" y="47625"/>
                  </a:moveTo>
                  <a:lnTo>
                    <a:pt x="0" y="57150"/>
                  </a:lnTo>
                </a:path>
                <a:path w="76200" h="81279">
                  <a:moveTo>
                    <a:pt x="23812" y="71437"/>
                  </a:moveTo>
                  <a:lnTo>
                    <a:pt x="33337" y="71437"/>
                  </a:lnTo>
                </a:path>
                <a:path w="76200" h="81279">
                  <a:moveTo>
                    <a:pt x="19050" y="19050"/>
                  </a:moveTo>
                  <a:lnTo>
                    <a:pt x="9525" y="0"/>
                  </a:lnTo>
                </a:path>
                <a:path w="76200" h="81279">
                  <a:moveTo>
                    <a:pt x="57150" y="66675"/>
                  </a:moveTo>
                  <a:lnTo>
                    <a:pt x="66675" y="76200"/>
                  </a:lnTo>
                </a:path>
                <a:path w="76200" h="81279">
                  <a:moveTo>
                    <a:pt x="57150" y="28575"/>
                  </a:moveTo>
                  <a:lnTo>
                    <a:pt x="66675" y="19050"/>
                  </a:lnTo>
                </a:path>
                <a:path w="76200" h="81279">
                  <a:moveTo>
                    <a:pt x="23812" y="4762"/>
                  </a:moveTo>
                  <a:lnTo>
                    <a:pt x="33337" y="4762"/>
                  </a:lnTo>
                </a:path>
                <a:path w="76200" h="81279">
                  <a:moveTo>
                    <a:pt x="42862" y="80962"/>
                  </a:moveTo>
                  <a:lnTo>
                    <a:pt x="52387" y="80962"/>
                  </a:lnTo>
                </a:path>
                <a:path w="76200" h="81279">
                  <a:moveTo>
                    <a:pt x="42862" y="4762"/>
                  </a:moveTo>
                  <a:lnTo>
                    <a:pt x="52387" y="4762"/>
                  </a:lnTo>
                </a:path>
                <a:path w="76200" h="81279">
                  <a:moveTo>
                    <a:pt x="9525" y="28575"/>
                  </a:moveTo>
                  <a:lnTo>
                    <a:pt x="0" y="28575"/>
                  </a:lnTo>
                </a:path>
                <a:path w="76200" h="81279">
                  <a:moveTo>
                    <a:pt x="76200" y="47625"/>
                  </a:moveTo>
                  <a:lnTo>
                    <a:pt x="66675" y="476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3981450" y="592454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9525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914775" y="5924550"/>
              <a:ext cx="95250" cy="19050"/>
            </a:xfrm>
            <a:custGeom>
              <a:avLst/>
              <a:gdLst/>
              <a:ahLst/>
              <a:cxnLst/>
              <a:rect l="l" t="t" r="r" b="b"/>
              <a:pathLst>
                <a:path w="95250" h="19050">
                  <a:moveTo>
                    <a:pt x="0" y="0"/>
                  </a:moveTo>
                  <a:lnTo>
                    <a:pt x="95250" y="19050"/>
                  </a:lnTo>
                  <a:lnTo>
                    <a:pt x="95250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3943350" y="5934074"/>
              <a:ext cx="66675" cy="95250"/>
            </a:xfrm>
            <a:custGeom>
              <a:avLst/>
              <a:gdLst/>
              <a:ahLst/>
              <a:cxnLst/>
              <a:rect l="l" t="t" r="r" b="b"/>
              <a:pathLst>
                <a:path w="66675" h="95250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66675" h="95250">
                  <a:moveTo>
                    <a:pt x="38100" y="0"/>
                  </a:moveTo>
                  <a:lnTo>
                    <a:pt x="28575" y="0"/>
                  </a:lnTo>
                  <a:lnTo>
                    <a:pt x="2857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  <a:path w="66675" h="95250">
                  <a:moveTo>
                    <a:pt x="57150" y="19050"/>
                  </a:moveTo>
                  <a:lnTo>
                    <a:pt x="47625" y="19050"/>
                  </a:lnTo>
                  <a:lnTo>
                    <a:pt x="47625" y="28575"/>
                  </a:lnTo>
                  <a:lnTo>
                    <a:pt x="57150" y="28575"/>
                  </a:lnTo>
                  <a:lnTo>
                    <a:pt x="57150" y="19050"/>
                  </a:lnTo>
                  <a:close/>
                </a:path>
                <a:path w="66675" h="95250">
                  <a:moveTo>
                    <a:pt x="66675" y="85725"/>
                  </a:moveTo>
                  <a:lnTo>
                    <a:pt x="57150" y="85725"/>
                  </a:lnTo>
                  <a:lnTo>
                    <a:pt x="57150" y="95250"/>
                  </a:lnTo>
                  <a:lnTo>
                    <a:pt x="66675" y="95250"/>
                  </a:lnTo>
                  <a:lnTo>
                    <a:pt x="66675" y="85725"/>
                  </a:lnTo>
                  <a:close/>
                </a:path>
                <a:path w="66675" h="95250">
                  <a:moveTo>
                    <a:pt x="66675" y="57150"/>
                  </a:moveTo>
                  <a:lnTo>
                    <a:pt x="57150" y="57150"/>
                  </a:lnTo>
                  <a:lnTo>
                    <a:pt x="57150" y="66675"/>
                  </a:lnTo>
                  <a:lnTo>
                    <a:pt x="66675" y="66675"/>
                  </a:lnTo>
                  <a:lnTo>
                    <a:pt x="66675" y="571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933825" y="5962650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38100" y="0"/>
                  </a:moveTo>
                  <a:lnTo>
                    <a:pt x="9525" y="0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9525" y="28575"/>
                  </a:lnTo>
                  <a:lnTo>
                    <a:pt x="9525" y="38100"/>
                  </a:lnTo>
                  <a:lnTo>
                    <a:pt x="19050" y="47625"/>
                  </a:lnTo>
                  <a:lnTo>
                    <a:pt x="47625" y="47625"/>
                  </a:lnTo>
                  <a:lnTo>
                    <a:pt x="4762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3933825" y="5953125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28575" y="57150"/>
                  </a:moveTo>
                  <a:lnTo>
                    <a:pt x="38100" y="57150"/>
                  </a:lnTo>
                  <a:lnTo>
                    <a:pt x="47625" y="47625"/>
                  </a:lnTo>
                  <a:lnTo>
                    <a:pt x="4762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57150"/>
                  </a:lnTo>
                  <a:lnTo>
                    <a:pt x="28575" y="57150"/>
                  </a:lnTo>
                </a:path>
                <a:path w="57150" h="66675">
                  <a:moveTo>
                    <a:pt x="0" y="47625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lnTo>
                    <a:pt x="38100" y="0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28575"/>
                  </a:lnTo>
                  <a:lnTo>
                    <a:pt x="57150" y="28575"/>
                  </a:lnTo>
                  <a:lnTo>
                    <a:pt x="57150" y="47625"/>
                  </a:lnTo>
                  <a:lnTo>
                    <a:pt x="47625" y="57150"/>
                  </a:lnTo>
                  <a:lnTo>
                    <a:pt x="47625" y="66675"/>
                  </a:lnTo>
                  <a:lnTo>
                    <a:pt x="19050" y="666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924300" y="5953124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5" y="19050"/>
                  </a:moveTo>
                  <a:lnTo>
                    <a:pt x="57150" y="19050"/>
                  </a:lnTo>
                  <a:lnTo>
                    <a:pt x="57150" y="9525"/>
                  </a:lnTo>
                  <a:lnTo>
                    <a:pt x="47625" y="9525"/>
                  </a:lnTo>
                  <a:lnTo>
                    <a:pt x="47625" y="0"/>
                  </a:lnTo>
                  <a:lnTo>
                    <a:pt x="38100" y="0"/>
                  </a:lnTo>
                  <a:lnTo>
                    <a:pt x="19050" y="0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19050" y="1905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38100"/>
                  </a:lnTo>
                  <a:lnTo>
                    <a:pt x="47625" y="57150"/>
                  </a:lnTo>
                  <a:lnTo>
                    <a:pt x="38100" y="57150"/>
                  </a:lnTo>
                  <a:lnTo>
                    <a:pt x="38100" y="47625"/>
                  </a:lnTo>
                  <a:lnTo>
                    <a:pt x="28575" y="47625"/>
                  </a:lnTo>
                  <a:lnTo>
                    <a:pt x="28575" y="66675"/>
                  </a:lnTo>
                  <a:lnTo>
                    <a:pt x="57150" y="66675"/>
                  </a:lnTo>
                  <a:lnTo>
                    <a:pt x="57150" y="57150"/>
                  </a:lnTo>
                  <a:lnTo>
                    <a:pt x="66675" y="57150"/>
                  </a:lnTo>
                  <a:lnTo>
                    <a:pt x="66675" y="38100"/>
                  </a:lnTo>
                  <a:lnTo>
                    <a:pt x="66675" y="190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3924300" y="5991225"/>
              <a:ext cx="19050" cy="9525"/>
            </a:xfrm>
            <a:custGeom>
              <a:avLst/>
              <a:gdLst/>
              <a:ahLst/>
              <a:cxnLst/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95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952875" y="60102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3933825" y="5948362"/>
              <a:ext cx="57150" cy="76200"/>
            </a:xfrm>
            <a:custGeom>
              <a:avLst/>
              <a:gdLst/>
              <a:ahLst/>
              <a:cxnLst/>
              <a:rect l="l" t="t" r="r" b="b"/>
              <a:pathLst>
                <a:path w="57150" h="76200">
                  <a:moveTo>
                    <a:pt x="9525" y="14287"/>
                  </a:moveTo>
                  <a:lnTo>
                    <a:pt x="0" y="4762"/>
                  </a:lnTo>
                </a:path>
                <a:path w="57150" h="76200">
                  <a:moveTo>
                    <a:pt x="47625" y="61912"/>
                  </a:moveTo>
                  <a:lnTo>
                    <a:pt x="57150" y="71437"/>
                  </a:lnTo>
                </a:path>
                <a:path w="57150" h="76200">
                  <a:moveTo>
                    <a:pt x="47625" y="23812"/>
                  </a:moveTo>
                  <a:lnTo>
                    <a:pt x="57150" y="14287"/>
                  </a:lnTo>
                </a:path>
                <a:path w="57150" h="76200">
                  <a:moveTo>
                    <a:pt x="14287" y="0"/>
                  </a:moveTo>
                  <a:lnTo>
                    <a:pt x="23812" y="0"/>
                  </a:lnTo>
                </a:path>
                <a:path w="57150" h="76200">
                  <a:moveTo>
                    <a:pt x="33337" y="76200"/>
                  </a:moveTo>
                  <a:lnTo>
                    <a:pt x="42862" y="762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3971925" y="594360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924300" y="5972175"/>
              <a:ext cx="76200" cy="19050"/>
            </a:xfrm>
            <a:custGeom>
              <a:avLst/>
              <a:gdLst/>
              <a:ahLst/>
              <a:cxnLst/>
              <a:rect l="l" t="t" r="r" b="b"/>
              <a:pathLst>
                <a:path w="76200" h="19050">
                  <a:moveTo>
                    <a:pt x="9525" y="0"/>
                  </a:moveTo>
                  <a:lnTo>
                    <a:pt x="0" y="0"/>
                  </a:lnTo>
                </a:path>
                <a:path w="76200" h="19050">
                  <a:moveTo>
                    <a:pt x="76200" y="19050"/>
                  </a:moveTo>
                  <a:lnTo>
                    <a:pt x="66675" y="190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3924300" y="6057899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76200" h="95250">
                  <a:moveTo>
                    <a:pt x="952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76200" h="95250">
                  <a:moveTo>
                    <a:pt x="76200" y="85725"/>
                  </a:moveTo>
                  <a:lnTo>
                    <a:pt x="66675" y="95250"/>
                  </a:lnTo>
                  <a:lnTo>
                    <a:pt x="76200" y="95250"/>
                  </a:lnTo>
                  <a:lnTo>
                    <a:pt x="76200" y="85725"/>
                  </a:lnTo>
                  <a:close/>
                </a:path>
                <a:path w="76200" h="95250">
                  <a:moveTo>
                    <a:pt x="76200" y="19050"/>
                  </a:moveTo>
                  <a:lnTo>
                    <a:pt x="66675" y="19050"/>
                  </a:lnTo>
                  <a:lnTo>
                    <a:pt x="66675" y="28575"/>
                  </a:lnTo>
                  <a:lnTo>
                    <a:pt x="76200" y="28575"/>
                  </a:lnTo>
                  <a:lnTo>
                    <a:pt x="76200" y="190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933825" y="6086475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38100" y="38100"/>
                  </a:moveTo>
                  <a:lnTo>
                    <a:pt x="19050" y="38100"/>
                  </a:lnTo>
                  <a:lnTo>
                    <a:pt x="19050" y="47625"/>
                  </a:lnTo>
                  <a:lnTo>
                    <a:pt x="38100" y="47625"/>
                  </a:lnTo>
                  <a:lnTo>
                    <a:pt x="38100" y="38100"/>
                  </a:lnTo>
                  <a:close/>
                </a:path>
                <a:path w="47625" h="47625">
                  <a:moveTo>
                    <a:pt x="47625" y="9525"/>
                  </a:moveTo>
                  <a:lnTo>
                    <a:pt x="0" y="9525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38100"/>
                  </a:lnTo>
                  <a:lnTo>
                    <a:pt x="47625" y="38100"/>
                  </a:lnTo>
                  <a:lnTo>
                    <a:pt x="47625" y="9525"/>
                  </a:lnTo>
                  <a:close/>
                </a:path>
                <a:path w="47625" h="47625">
                  <a:moveTo>
                    <a:pt x="3810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933825" y="6076950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28575" y="57150"/>
                  </a:moveTo>
                  <a:lnTo>
                    <a:pt x="38100" y="57150"/>
                  </a:lnTo>
                  <a:lnTo>
                    <a:pt x="38100" y="47625"/>
                  </a:lnTo>
                  <a:lnTo>
                    <a:pt x="47625" y="47625"/>
                  </a:lnTo>
                  <a:lnTo>
                    <a:pt x="4762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28575" y="57150"/>
                  </a:lnTo>
                </a:path>
                <a:path w="57150" h="66675">
                  <a:moveTo>
                    <a:pt x="0" y="47625"/>
                  </a:moveTo>
                  <a:lnTo>
                    <a:pt x="0" y="9525"/>
                  </a:lnTo>
                  <a:lnTo>
                    <a:pt x="9525" y="0"/>
                  </a:lnTo>
                  <a:lnTo>
                    <a:pt x="28575" y="0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28575"/>
                  </a:lnTo>
                  <a:lnTo>
                    <a:pt x="57150" y="28575"/>
                  </a:lnTo>
                  <a:lnTo>
                    <a:pt x="57150" y="47625"/>
                  </a:lnTo>
                  <a:lnTo>
                    <a:pt x="47625" y="47625"/>
                  </a:lnTo>
                  <a:lnTo>
                    <a:pt x="47625" y="66675"/>
                  </a:lnTo>
                  <a:lnTo>
                    <a:pt x="19050" y="666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924300" y="6076949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5" y="19050"/>
                  </a:moveTo>
                  <a:lnTo>
                    <a:pt x="57150" y="19050"/>
                  </a:lnTo>
                  <a:lnTo>
                    <a:pt x="57150" y="9525"/>
                  </a:lnTo>
                  <a:lnTo>
                    <a:pt x="47625" y="9525"/>
                  </a:lnTo>
                  <a:lnTo>
                    <a:pt x="47625" y="0"/>
                  </a:lnTo>
                  <a:lnTo>
                    <a:pt x="38100" y="0"/>
                  </a:lnTo>
                  <a:lnTo>
                    <a:pt x="19050" y="0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19050" y="1905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38100"/>
                  </a:lnTo>
                  <a:lnTo>
                    <a:pt x="47625" y="47625"/>
                  </a:lnTo>
                  <a:lnTo>
                    <a:pt x="28575" y="47625"/>
                  </a:lnTo>
                  <a:lnTo>
                    <a:pt x="19050" y="66675"/>
                  </a:lnTo>
                  <a:lnTo>
                    <a:pt x="57150" y="66675"/>
                  </a:lnTo>
                  <a:lnTo>
                    <a:pt x="57150" y="57150"/>
                  </a:lnTo>
                  <a:lnTo>
                    <a:pt x="66675" y="57150"/>
                  </a:lnTo>
                  <a:lnTo>
                    <a:pt x="66675" y="38100"/>
                  </a:lnTo>
                  <a:lnTo>
                    <a:pt x="66675" y="190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924300" y="607218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19050" y="42862"/>
                  </a:moveTo>
                  <a:lnTo>
                    <a:pt x="0" y="52387"/>
                  </a:lnTo>
                </a:path>
                <a:path w="76200" h="76200">
                  <a:moveTo>
                    <a:pt x="28575" y="61912"/>
                  </a:moveTo>
                  <a:lnTo>
                    <a:pt x="19050" y="71437"/>
                  </a:lnTo>
                </a:path>
                <a:path w="76200" h="76200">
                  <a:moveTo>
                    <a:pt x="4762" y="9525"/>
                  </a:moveTo>
                  <a:lnTo>
                    <a:pt x="14287" y="9525"/>
                  </a:lnTo>
                </a:path>
                <a:path w="76200" h="76200">
                  <a:moveTo>
                    <a:pt x="57150" y="61912"/>
                  </a:moveTo>
                  <a:lnTo>
                    <a:pt x="66675" y="71437"/>
                  </a:lnTo>
                </a:path>
                <a:path w="76200" h="76200">
                  <a:moveTo>
                    <a:pt x="57150" y="23812"/>
                  </a:moveTo>
                  <a:lnTo>
                    <a:pt x="66675" y="14287"/>
                  </a:lnTo>
                </a:path>
                <a:path w="76200" h="76200">
                  <a:moveTo>
                    <a:pt x="23812" y="0"/>
                  </a:moveTo>
                  <a:lnTo>
                    <a:pt x="33337" y="0"/>
                  </a:lnTo>
                </a:path>
                <a:path w="76200" h="76200">
                  <a:moveTo>
                    <a:pt x="42862" y="76200"/>
                  </a:moveTo>
                  <a:lnTo>
                    <a:pt x="52387" y="76200"/>
                  </a:lnTo>
                </a:path>
                <a:path w="76200" h="76200">
                  <a:moveTo>
                    <a:pt x="42862" y="0"/>
                  </a:moveTo>
                  <a:lnTo>
                    <a:pt x="52387" y="0"/>
                  </a:lnTo>
                </a:path>
                <a:path w="76200" h="76200">
                  <a:moveTo>
                    <a:pt x="9525" y="23812"/>
                  </a:moveTo>
                  <a:lnTo>
                    <a:pt x="0" y="23812"/>
                  </a:lnTo>
                </a:path>
                <a:path w="76200" h="76200">
                  <a:moveTo>
                    <a:pt x="76200" y="42862"/>
                  </a:moveTo>
                  <a:lnTo>
                    <a:pt x="66675" y="42862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914775" y="6153149"/>
              <a:ext cx="295275" cy="828675"/>
            </a:xfrm>
            <a:custGeom>
              <a:avLst/>
              <a:gdLst/>
              <a:ahLst/>
              <a:cxnLst/>
              <a:rect l="l" t="t" r="r" b="b"/>
              <a:pathLst>
                <a:path w="295275" h="828675">
                  <a:moveTo>
                    <a:pt x="9525" y="304800"/>
                  </a:moveTo>
                  <a:lnTo>
                    <a:pt x="0" y="304800"/>
                  </a:lnTo>
                  <a:lnTo>
                    <a:pt x="0" y="314325"/>
                  </a:lnTo>
                  <a:lnTo>
                    <a:pt x="9525" y="314325"/>
                  </a:lnTo>
                  <a:lnTo>
                    <a:pt x="9525" y="304800"/>
                  </a:lnTo>
                  <a:close/>
                </a:path>
                <a:path w="295275" h="828675">
                  <a:moveTo>
                    <a:pt x="9525" y="276225"/>
                  </a:moveTo>
                  <a:lnTo>
                    <a:pt x="0" y="276225"/>
                  </a:lnTo>
                  <a:lnTo>
                    <a:pt x="0" y="285750"/>
                  </a:lnTo>
                  <a:lnTo>
                    <a:pt x="9525" y="285750"/>
                  </a:lnTo>
                  <a:lnTo>
                    <a:pt x="9525" y="276225"/>
                  </a:lnTo>
                  <a:close/>
                </a:path>
                <a:path w="295275" h="828675">
                  <a:moveTo>
                    <a:pt x="38100" y="0"/>
                  </a:moveTo>
                  <a:lnTo>
                    <a:pt x="28575" y="0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  <a:path w="295275" h="828675">
                  <a:moveTo>
                    <a:pt x="85725" y="361950"/>
                  </a:moveTo>
                  <a:lnTo>
                    <a:pt x="76200" y="361950"/>
                  </a:lnTo>
                  <a:lnTo>
                    <a:pt x="76200" y="371475"/>
                  </a:lnTo>
                  <a:lnTo>
                    <a:pt x="85725" y="371475"/>
                  </a:lnTo>
                  <a:lnTo>
                    <a:pt x="85725" y="361950"/>
                  </a:lnTo>
                  <a:close/>
                </a:path>
                <a:path w="295275" h="828675">
                  <a:moveTo>
                    <a:pt x="85725" y="304800"/>
                  </a:moveTo>
                  <a:lnTo>
                    <a:pt x="76200" y="295275"/>
                  </a:lnTo>
                  <a:lnTo>
                    <a:pt x="76200" y="304800"/>
                  </a:lnTo>
                  <a:lnTo>
                    <a:pt x="85725" y="304800"/>
                  </a:lnTo>
                  <a:close/>
                </a:path>
                <a:path w="295275" h="828675">
                  <a:moveTo>
                    <a:pt x="95250" y="323850"/>
                  </a:moveTo>
                  <a:lnTo>
                    <a:pt x="85725" y="323850"/>
                  </a:lnTo>
                  <a:lnTo>
                    <a:pt x="85725" y="333375"/>
                  </a:lnTo>
                  <a:lnTo>
                    <a:pt x="95250" y="333375"/>
                  </a:lnTo>
                  <a:lnTo>
                    <a:pt x="95250" y="323850"/>
                  </a:lnTo>
                  <a:close/>
                </a:path>
                <a:path w="295275" h="828675">
                  <a:moveTo>
                    <a:pt x="123825" y="704850"/>
                  </a:moveTo>
                  <a:lnTo>
                    <a:pt x="114300" y="704850"/>
                  </a:lnTo>
                  <a:lnTo>
                    <a:pt x="114300" y="714375"/>
                  </a:lnTo>
                  <a:lnTo>
                    <a:pt x="123825" y="714375"/>
                  </a:lnTo>
                  <a:lnTo>
                    <a:pt x="123825" y="704850"/>
                  </a:lnTo>
                  <a:close/>
                </a:path>
                <a:path w="295275" h="828675">
                  <a:moveTo>
                    <a:pt x="142875" y="714375"/>
                  </a:moveTo>
                  <a:lnTo>
                    <a:pt x="133350" y="714375"/>
                  </a:lnTo>
                  <a:lnTo>
                    <a:pt x="133350" y="723900"/>
                  </a:lnTo>
                  <a:lnTo>
                    <a:pt x="142875" y="723900"/>
                  </a:lnTo>
                  <a:lnTo>
                    <a:pt x="142875" y="714375"/>
                  </a:lnTo>
                  <a:close/>
                </a:path>
                <a:path w="295275" h="828675">
                  <a:moveTo>
                    <a:pt x="190500" y="733425"/>
                  </a:moveTo>
                  <a:lnTo>
                    <a:pt x="180975" y="723900"/>
                  </a:lnTo>
                  <a:lnTo>
                    <a:pt x="180975" y="733425"/>
                  </a:lnTo>
                  <a:lnTo>
                    <a:pt x="190500" y="733425"/>
                  </a:lnTo>
                  <a:close/>
                </a:path>
                <a:path w="295275" h="828675">
                  <a:moveTo>
                    <a:pt x="203073" y="758952"/>
                  </a:moveTo>
                  <a:lnTo>
                    <a:pt x="200025" y="758952"/>
                  </a:lnTo>
                  <a:lnTo>
                    <a:pt x="200025" y="762000"/>
                  </a:lnTo>
                  <a:lnTo>
                    <a:pt x="203073" y="762000"/>
                  </a:lnTo>
                  <a:lnTo>
                    <a:pt x="203073" y="758952"/>
                  </a:lnTo>
                  <a:close/>
                </a:path>
                <a:path w="295275" h="828675">
                  <a:moveTo>
                    <a:pt x="212598" y="739902"/>
                  </a:moveTo>
                  <a:lnTo>
                    <a:pt x="209550" y="739902"/>
                  </a:lnTo>
                  <a:lnTo>
                    <a:pt x="209550" y="733425"/>
                  </a:lnTo>
                  <a:lnTo>
                    <a:pt x="200025" y="733425"/>
                  </a:lnTo>
                  <a:lnTo>
                    <a:pt x="190500" y="733425"/>
                  </a:lnTo>
                  <a:lnTo>
                    <a:pt x="200025" y="742950"/>
                  </a:lnTo>
                  <a:lnTo>
                    <a:pt x="209550" y="742950"/>
                  </a:lnTo>
                  <a:lnTo>
                    <a:pt x="212598" y="742950"/>
                  </a:lnTo>
                  <a:lnTo>
                    <a:pt x="212598" y="739902"/>
                  </a:lnTo>
                  <a:close/>
                </a:path>
                <a:path w="295275" h="828675">
                  <a:moveTo>
                    <a:pt x="295275" y="828675"/>
                  </a:moveTo>
                  <a:lnTo>
                    <a:pt x="285750" y="819150"/>
                  </a:lnTo>
                  <a:lnTo>
                    <a:pt x="285750" y="828675"/>
                  </a:lnTo>
                  <a:lnTo>
                    <a:pt x="295275" y="828675"/>
                  </a:lnTo>
                  <a:close/>
                </a:path>
                <a:path w="295275" h="828675">
                  <a:moveTo>
                    <a:pt x="295275" y="790575"/>
                  </a:moveTo>
                  <a:lnTo>
                    <a:pt x="285750" y="790575"/>
                  </a:lnTo>
                  <a:lnTo>
                    <a:pt x="285750" y="800100"/>
                  </a:lnTo>
                  <a:lnTo>
                    <a:pt x="295275" y="800100"/>
                  </a:lnTo>
                  <a:lnTo>
                    <a:pt x="295275" y="79057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3933825" y="6448425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38100" y="47625"/>
                  </a:moveTo>
                  <a:lnTo>
                    <a:pt x="19050" y="47625"/>
                  </a:lnTo>
                  <a:lnTo>
                    <a:pt x="28575" y="57150"/>
                  </a:lnTo>
                  <a:lnTo>
                    <a:pt x="38100" y="57150"/>
                  </a:lnTo>
                  <a:lnTo>
                    <a:pt x="38100" y="47625"/>
                  </a:lnTo>
                  <a:close/>
                </a:path>
                <a:path w="47625" h="57150">
                  <a:moveTo>
                    <a:pt x="47625" y="19050"/>
                  </a:moveTo>
                  <a:lnTo>
                    <a:pt x="0" y="19050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47625" y="47625"/>
                  </a:lnTo>
                  <a:lnTo>
                    <a:pt x="47625" y="19050"/>
                  </a:lnTo>
                  <a:close/>
                </a:path>
                <a:path w="47625" h="57150">
                  <a:moveTo>
                    <a:pt x="28575" y="0"/>
                  </a:moveTo>
                  <a:lnTo>
                    <a:pt x="9525" y="0"/>
                  </a:lnTo>
                  <a:lnTo>
                    <a:pt x="952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933825" y="6448425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28575" y="57150"/>
                  </a:moveTo>
                  <a:lnTo>
                    <a:pt x="38100" y="57150"/>
                  </a:lnTo>
                  <a:lnTo>
                    <a:pt x="38100" y="47625"/>
                  </a:lnTo>
                  <a:lnTo>
                    <a:pt x="47625" y="47625"/>
                  </a:lnTo>
                  <a:lnTo>
                    <a:pt x="47625" y="1905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lnTo>
                    <a:pt x="9525" y="0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28575" y="571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133850" y="6905625"/>
              <a:ext cx="47625" cy="57150"/>
            </a:xfrm>
            <a:custGeom>
              <a:avLst/>
              <a:gdLst/>
              <a:ahLst/>
              <a:cxnLst/>
              <a:rect l="l" t="t" r="r" b="b"/>
              <a:pathLst>
                <a:path w="47625" h="57150">
                  <a:moveTo>
                    <a:pt x="28575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38100" y="57150"/>
                  </a:lnTo>
                  <a:lnTo>
                    <a:pt x="38100" y="47625"/>
                  </a:lnTo>
                  <a:lnTo>
                    <a:pt x="47625" y="47625"/>
                  </a:lnTo>
                  <a:lnTo>
                    <a:pt x="47625" y="19050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3933825" y="6448425"/>
              <a:ext cx="247650" cy="514350"/>
            </a:xfrm>
            <a:custGeom>
              <a:avLst/>
              <a:gdLst/>
              <a:ahLst/>
              <a:cxnLst/>
              <a:rect l="l" t="t" r="r" b="b"/>
              <a:pathLst>
                <a:path w="247650" h="514350">
                  <a:moveTo>
                    <a:pt x="219075" y="504825"/>
                  </a:moveTo>
                  <a:lnTo>
                    <a:pt x="228600" y="514350"/>
                  </a:lnTo>
                  <a:lnTo>
                    <a:pt x="247650" y="495300"/>
                  </a:lnTo>
                  <a:lnTo>
                    <a:pt x="247650" y="476250"/>
                  </a:lnTo>
                  <a:lnTo>
                    <a:pt x="238125" y="476250"/>
                  </a:lnTo>
                  <a:lnTo>
                    <a:pt x="238125" y="466725"/>
                  </a:lnTo>
                  <a:lnTo>
                    <a:pt x="228600" y="466725"/>
                  </a:lnTo>
                  <a:lnTo>
                    <a:pt x="228600" y="457200"/>
                  </a:lnTo>
                  <a:lnTo>
                    <a:pt x="209550" y="457200"/>
                  </a:lnTo>
                  <a:lnTo>
                    <a:pt x="209550" y="466725"/>
                  </a:lnTo>
                  <a:lnTo>
                    <a:pt x="200025" y="466725"/>
                  </a:lnTo>
                  <a:lnTo>
                    <a:pt x="200025" y="495300"/>
                  </a:lnTo>
                  <a:lnTo>
                    <a:pt x="209550" y="495300"/>
                  </a:lnTo>
                  <a:lnTo>
                    <a:pt x="209550" y="504825"/>
                  </a:lnTo>
                  <a:lnTo>
                    <a:pt x="219075" y="504825"/>
                  </a:lnTo>
                </a:path>
                <a:path w="247650" h="514350">
                  <a:moveTo>
                    <a:pt x="0" y="38100"/>
                  </a:moveTo>
                  <a:lnTo>
                    <a:pt x="0" y="0"/>
                  </a:lnTo>
                  <a:lnTo>
                    <a:pt x="38100" y="0"/>
                  </a:lnTo>
                  <a:lnTo>
                    <a:pt x="38100" y="9525"/>
                  </a:lnTo>
                  <a:lnTo>
                    <a:pt x="47625" y="9525"/>
                  </a:lnTo>
                  <a:lnTo>
                    <a:pt x="47625" y="19050"/>
                  </a:lnTo>
                  <a:lnTo>
                    <a:pt x="57150" y="28575"/>
                  </a:lnTo>
                  <a:lnTo>
                    <a:pt x="57150" y="47625"/>
                  </a:lnTo>
                  <a:lnTo>
                    <a:pt x="47625" y="47625"/>
                  </a:lnTo>
                  <a:lnTo>
                    <a:pt x="47625" y="57150"/>
                  </a:lnTo>
                  <a:lnTo>
                    <a:pt x="38100" y="57150"/>
                  </a:lnTo>
                  <a:lnTo>
                    <a:pt x="38100" y="66675"/>
                  </a:lnTo>
                  <a:lnTo>
                    <a:pt x="28575" y="66675"/>
                  </a:lnTo>
                  <a:lnTo>
                    <a:pt x="19050" y="571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3924300" y="6438899"/>
              <a:ext cx="266700" cy="533400"/>
            </a:xfrm>
            <a:custGeom>
              <a:avLst/>
              <a:gdLst/>
              <a:ahLst/>
              <a:cxnLst/>
              <a:rect l="l" t="t" r="r" b="b"/>
              <a:pathLst>
                <a:path w="266700" h="533400">
                  <a:moveTo>
                    <a:pt x="66675" y="28575"/>
                  </a:moveTo>
                  <a:lnTo>
                    <a:pt x="57150" y="28575"/>
                  </a:lnTo>
                  <a:lnTo>
                    <a:pt x="57150" y="9525"/>
                  </a:lnTo>
                  <a:lnTo>
                    <a:pt x="38100" y="9525"/>
                  </a:lnTo>
                  <a:lnTo>
                    <a:pt x="38100" y="0"/>
                  </a:lnTo>
                  <a:lnTo>
                    <a:pt x="28575" y="0"/>
                  </a:lnTo>
                  <a:lnTo>
                    <a:pt x="19050" y="9525"/>
                  </a:lnTo>
                  <a:lnTo>
                    <a:pt x="9525" y="9525"/>
                  </a:lnTo>
                  <a:lnTo>
                    <a:pt x="9525" y="28575"/>
                  </a:lnTo>
                  <a:lnTo>
                    <a:pt x="0" y="2857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38100" y="28575"/>
                  </a:lnTo>
                  <a:lnTo>
                    <a:pt x="47625" y="28575"/>
                  </a:lnTo>
                  <a:lnTo>
                    <a:pt x="47625" y="47625"/>
                  </a:lnTo>
                  <a:lnTo>
                    <a:pt x="47625" y="57150"/>
                  </a:lnTo>
                  <a:lnTo>
                    <a:pt x="28575" y="57150"/>
                  </a:lnTo>
                  <a:lnTo>
                    <a:pt x="28575" y="76200"/>
                  </a:lnTo>
                  <a:lnTo>
                    <a:pt x="57150" y="76200"/>
                  </a:lnTo>
                  <a:lnTo>
                    <a:pt x="57150" y="66675"/>
                  </a:lnTo>
                  <a:lnTo>
                    <a:pt x="66675" y="66675"/>
                  </a:lnTo>
                  <a:lnTo>
                    <a:pt x="66675" y="47625"/>
                  </a:lnTo>
                  <a:lnTo>
                    <a:pt x="66675" y="28575"/>
                  </a:lnTo>
                  <a:close/>
                </a:path>
                <a:path w="266700" h="533400">
                  <a:moveTo>
                    <a:pt x="257175" y="476250"/>
                  </a:moveTo>
                  <a:lnTo>
                    <a:pt x="247650" y="466725"/>
                  </a:lnTo>
                  <a:lnTo>
                    <a:pt x="238125" y="466725"/>
                  </a:lnTo>
                  <a:lnTo>
                    <a:pt x="238125" y="457200"/>
                  </a:lnTo>
                  <a:lnTo>
                    <a:pt x="228600" y="457200"/>
                  </a:lnTo>
                  <a:lnTo>
                    <a:pt x="228600" y="476250"/>
                  </a:lnTo>
                  <a:lnTo>
                    <a:pt x="238125" y="476250"/>
                  </a:lnTo>
                  <a:lnTo>
                    <a:pt x="238125" y="485775"/>
                  </a:lnTo>
                  <a:lnTo>
                    <a:pt x="247650" y="485775"/>
                  </a:lnTo>
                  <a:lnTo>
                    <a:pt x="257175" y="476250"/>
                  </a:lnTo>
                  <a:close/>
                </a:path>
                <a:path w="266700" h="533400">
                  <a:moveTo>
                    <a:pt x="266700" y="504825"/>
                  </a:moveTo>
                  <a:lnTo>
                    <a:pt x="247650" y="495300"/>
                  </a:lnTo>
                  <a:lnTo>
                    <a:pt x="247650" y="514350"/>
                  </a:lnTo>
                  <a:lnTo>
                    <a:pt x="228600" y="514350"/>
                  </a:lnTo>
                  <a:lnTo>
                    <a:pt x="228600" y="504825"/>
                  </a:lnTo>
                  <a:lnTo>
                    <a:pt x="219075" y="504825"/>
                  </a:lnTo>
                  <a:lnTo>
                    <a:pt x="219075" y="495300"/>
                  </a:lnTo>
                  <a:lnTo>
                    <a:pt x="200025" y="504825"/>
                  </a:lnTo>
                  <a:lnTo>
                    <a:pt x="209550" y="504825"/>
                  </a:lnTo>
                  <a:lnTo>
                    <a:pt x="209550" y="514350"/>
                  </a:lnTo>
                  <a:lnTo>
                    <a:pt x="219075" y="523875"/>
                  </a:lnTo>
                  <a:lnTo>
                    <a:pt x="228600" y="523875"/>
                  </a:lnTo>
                  <a:lnTo>
                    <a:pt x="238125" y="533400"/>
                  </a:lnTo>
                  <a:lnTo>
                    <a:pt x="247650" y="523875"/>
                  </a:lnTo>
                  <a:lnTo>
                    <a:pt x="257175" y="523875"/>
                  </a:lnTo>
                  <a:lnTo>
                    <a:pt x="257175" y="514350"/>
                  </a:lnTo>
                  <a:lnTo>
                    <a:pt x="266700" y="514350"/>
                  </a:lnTo>
                  <a:lnTo>
                    <a:pt x="266700" y="50482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924300" y="6486525"/>
              <a:ext cx="209550" cy="457200"/>
            </a:xfrm>
            <a:custGeom>
              <a:avLst/>
              <a:gdLst/>
              <a:ahLst/>
              <a:cxnLst/>
              <a:rect l="l" t="t" r="r" b="b"/>
              <a:pathLst>
                <a:path w="209550" h="457200">
                  <a:moveTo>
                    <a:pt x="19050" y="0"/>
                  </a:moveTo>
                  <a:lnTo>
                    <a:pt x="0" y="0"/>
                  </a:lnTo>
                </a:path>
                <a:path w="209550" h="457200">
                  <a:moveTo>
                    <a:pt x="209550" y="447675"/>
                  </a:moveTo>
                  <a:lnTo>
                    <a:pt x="200025" y="4572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952875" y="64960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933825" y="6438900"/>
              <a:ext cx="257175" cy="533400"/>
            </a:xfrm>
            <a:custGeom>
              <a:avLst/>
              <a:gdLst/>
              <a:ahLst/>
              <a:cxnLst/>
              <a:rect l="l" t="t" r="r" b="b"/>
              <a:pathLst>
                <a:path w="257175" h="533400">
                  <a:moveTo>
                    <a:pt x="219075" y="514350"/>
                  </a:moveTo>
                  <a:lnTo>
                    <a:pt x="209550" y="533400"/>
                  </a:lnTo>
                </a:path>
                <a:path w="257175" h="533400">
                  <a:moveTo>
                    <a:pt x="9525" y="9525"/>
                  </a:moveTo>
                  <a:lnTo>
                    <a:pt x="0" y="0"/>
                  </a:lnTo>
                </a:path>
                <a:path w="257175" h="533400">
                  <a:moveTo>
                    <a:pt x="209550" y="466725"/>
                  </a:moveTo>
                  <a:lnTo>
                    <a:pt x="190500" y="457200"/>
                  </a:lnTo>
                </a:path>
                <a:path w="257175" h="533400">
                  <a:moveTo>
                    <a:pt x="47625" y="57150"/>
                  </a:moveTo>
                  <a:lnTo>
                    <a:pt x="57150" y="66675"/>
                  </a:lnTo>
                </a:path>
                <a:path w="257175" h="533400">
                  <a:moveTo>
                    <a:pt x="247650" y="514350"/>
                  </a:moveTo>
                  <a:lnTo>
                    <a:pt x="257175" y="523875"/>
                  </a:lnTo>
                </a:path>
                <a:path w="257175" h="533400">
                  <a:moveTo>
                    <a:pt x="47625" y="28575"/>
                  </a:moveTo>
                  <a:lnTo>
                    <a:pt x="57150" y="19050"/>
                  </a:lnTo>
                </a:path>
                <a:path w="257175" h="533400">
                  <a:moveTo>
                    <a:pt x="238125" y="485775"/>
                  </a:moveTo>
                  <a:lnTo>
                    <a:pt x="257175" y="4762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952875" y="6429375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924300" y="6443662"/>
              <a:ext cx="276225" cy="533400"/>
            </a:xfrm>
            <a:custGeom>
              <a:avLst/>
              <a:gdLst/>
              <a:ahLst/>
              <a:cxnLst/>
              <a:rect l="l" t="t" r="r" b="b"/>
              <a:pathLst>
                <a:path w="276225" h="533400">
                  <a:moveTo>
                    <a:pt x="228600" y="461962"/>
                  </a:moveTo>
                  <a:lnTo>
                    <a:pt x="219075" y="442912"/>
                  </a:lnTo>
                </a:path>
                <a:path w="276225" h="533400">
                  <a:moveTo>
                    <a:pt x="42862" y="76200"/>
                  </a:moveTo>
                  <a:lnTo>
                    <a:pt x="52387" y="76200"/>
                  </a:lnTo>
                </a:path>
                <a:path w="276225" h="533400">
                  <a:moveTo>
                    <a:pt x="242887" y="533400"/>
                  </a:moveTo>
                  <a:lnTo>
                    <a:pt x="252412" y="533400"/>
                  </a:lnTo>
                </a:path>
                <a:path w="276225" h="533400">
                  <a:moveTo>
                    <a:pt x="42862" y="0"/>
                  </a:moveTo>
                  <a:lnTo>
                    <a:pt x="52387" y="0"/>
                  </a:lnTo>
                </a:path>
                <a:path w="276225" h="533400">
                  <a:moveTo>
                    <a:pt x="238125" y="461962"/>
                  </a:moveTo>
                  <a:lnTo>
                    <a:pt x="247650" y="452437"/>
                  </a:lnTo>
                </a:path>
                <a:path w="276225" h="533400">
                  <a:moveTo>
                    <a:pt x="9525" y="23812"/>
                  </a:moveTo>
                  <a:lnTo>
                    <a:pt x="0" y="14287"/>
                  </a:lnTo>
                </a:path>
                <a:path w="276225" h="533400">
                  <a:moveTo>
                    <a:pt x="209550" y="481012"/>
                  </a:moveTo>
                  <a:lnTo>
                    <a:pt x="190500" y="471487"/>
                  </a:lnTo>
                </a:path>
                <a:path w="276225" h="533400">
                  <a:moveTo>
                    <a:pt x="76200" y="42862"/>
                  </a:moveTo>
                  <a:lnTo>
                    <a:pt x="66675" y="42862"/>
                  </a:lnTo>
                </a:path>
                <a:path w="276225" h="533400">
                  <a:moveTo>
                    <a:pt x="276225" y="500062"/>
                  </a:moveTo>
                  <a:lnTo>
                    <a:pt x="257175" y="490537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914775" y="6286499"/>
              <a:ext cx="85725" cy="247650"/>
            </a:xfrm>
            <a:custGeom>
              <a:avLst/>
              <a:gdLst/>
              <a:ahLst/>
              <a:cxnLst/>
              <a:rect l="l" t="t" r="r" b="b"/>
              <a:pathLst>
                <a:path w="85725" h="247650">
                  <a:moveTo>
                    <a:pt x="9525" y="76200"/>
                  </a:moveTo>
                  <a:lnTo>
                    <a:pt x="0" y="85725"/>
                  </a:lnTo>
                  <a:lnTo>
                    <a:pt x="9525" y="85725"/>
                  </a:lnTo>
                  <a:lnTo>
                    <a:pt x="9525" y="76200"/>
                  </a:lnTo>
                  <a:close/>
                </a:path>
                <a:path w="85725" h="247650">
                  <a:moveTo>
                    <a:pt x="38100" y="228600"/>
                  </a:moveTo>
                  <a:lnTo>
                    <a:pt x="28575" y="228600"/>
                  </a:lnTo>
                  <a:lnTo>
                    <a:pt x="38100" y="238125"/>
                  </a:lnTo>
                  <a:lnTo>
                    <a:pt x="38100" y="228600"/>
                  </a:lnTo>
                  <a:close/>
                </a:path>
                <a:path w="85725" h="247650">
                  <a:moveTo>
                    <a:pt x="38100" y="0"/>
                  </a:moveTo>
                  <a:lnTo>
                    <a:pt x="28575" y="0"/>
                  </a:lnTo>
                  <a:lnTo>
                    <a:pt x="28575" y="9525"/>
                  </a:lnTo>
                  <a:lnTo>
                    <a:pt x="38100" y="0"/>
                  </a:lnTo>
                  <a:close/>
                </a:path>
                <a:path w="85725" h="247650">
                  <a:moveTo>
                    <a:pt x="76200" y="238125"/>
                  </a:moveTo>
                  <a:lnTo>
                    <a:pt x="66675" y="238125"/>
                  </a:lnTo>
                  <a:lnTo>
                    <a:pt x="66675" y="247650"/>
                  </a:lnTo>
                  <a:lnTo>
                    <a:pt x="76200" y="247650"/>
                  </a:lnTo>
                  <a:lnTo>
                    <a:pt x="76200" y="238125"/>
                  </a:lnTo>
                  <a:close/>
                </a:path>
                <a:path w="85725" h="247650">
                  <a:moveTo>
                    <a:pt x="85725" y="95250"/>
                  </a:moveTo>
                  <a:lnTo>
                    <a:pt x="76200" y="95250"/>
                  </a:lnTo>
                  <a:lnTo>
                    <a:pt x="76200" y="104775"/>
                  </a:lnTo>
                  <a:lnTo>
                    <a:pt x="85725" y="104775"/>
                  </a:lnTo>
                  <a:lnTo>
                    <a:pt x="85725" y="95250"/>
                  </a:lnTo>
                  <a:close/>
                </a:path>
                <a:path w="85725" h="247650">
                  <a:moveTo>
                    <a:pt x="85725" y="28575"/>
                  </a:moveTo>
                  <a:lnTo>
                    <a:pt x="76200" y="28575"/>
                  </a:lnTo>
                  <a:lnTo>
                    <a:pt x="76200" y="38100"/>
                  </a:lnTo>
                  <a:lnTo>
                    <a:pt x="85725" y="38100"/>
                  </a:lnTo>
                  <a:lnTo>
                    <a:pt x="85725" y="2857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933825" y="6324600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47625" y="9525"/>
                  </a:moveTo>
                  <a:lnTo>
                    <a:pt x="0" y="9525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38100"/>
                  </a:lnTo>
                  <a:lnTo>
                    <a:pt x="19050" y="38100"/>
                  </a:lnTo>
                  <a:lnTo>
                    <a:pt x="19050" y="47625"/>
                  </a:lnTo>
                  <a:lnTo>
                    <a:pt x="38100" y="47625"/>
                  </a:lnTo>
                  <a:lnTo>
                    <a:pt x="47625" y="38100"/>
                  </a:lnTo>
                  <a:lnTo>
                    <a:pt x="47625" y="9525"/>
                  </a:lnTo>
                  <a:close/>
                </a:path>
                <a:path w="47625" h="47625">
                  <a:moveTo>
                    <a:pt x="3810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933825" y="6315075"/>
              <a:ext cx="57150" cy="66675"/>
            </a:xfrm>
            <a:custGeom>
              <a:avLst/>
              <a:gdLst/>
              <a:ahLst/>
              <a:cxnLst/>
              <a:rect l="l" t="t" r="r" b="b"/>
              <a:pathLst>
                <a:path w="57150" h="66675">
                  <a:moveTo>
                    <a:pt x="28575" y="57150"/>
                  </a:moveTo>
                  <a:lnTo>
                    <a:pt x="38100" y="57150"/>
                  </a:lnTo>
                  <a:lnTo>
                    <a:pt x="38100" y="47625"/>
                  </a:lnTo>
                  <a:lnTo>
                    <a:pt x="47625" y="47625"/>
                  </a:lnTo>
                  <a:lnTo>
                    <a:pt x="47625" y="28575"/>
                  </a:lnTo>
                  <a:lnTo>
                    <a:pt x="38100" y="19050"/>
                  </a:lnTo>
                  <a:lnTo>
                    <a:pt x="3810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47625"/>
                  </a:lnTo>
                  <a:lnTo>
                    <a:pt x="19050" y="57150"/>
                  </a:lnTo>
                  <a:lnTo>
                    <a:pt x="28575" y="57150"/>
                  </a:lnTo>
                </a:path>
                <a:path w="57150" h="66675">
                  <a:moveTo>
                    <a:pt x="0" y="47625"/>
                  </a:moveTo>
                  <a:lnTo>
                    <a:pt x="0" y="9525"/>
                  </a:lnTo>
                  <a:lnTo>
                    <a:pt x="9525" y="0"/>
                  </a:lnTo>
                  <a:lnTo>
                    <a:pt x="28575" y="0"/>
                  </a:lnTo>
                  <a:lnTo>
                    <a:pt x="47625" y="19050"/>
                  </a:lnTo>
                  <a:lnTo>
                    <a:pt x="47625" y="28575"/>
                  </a:lnTo>
                  <a:lnTo>
                    <a:pt x="57150" y="28575"/>
                  </a:lnTo>
                  <a:lnTo>
                    <a:pt x="57150" y="47625"/>
                  </a:lnTo>
                  <a:lnTo>
                    <a:pt x="47625" y="47625"/>
                  </a:lnTo>
                  <a:lnTo>
                    <a:pt x="47625" y="57150"/>
                  </a:lnTo>
                  <a:lnTo>
                    <a:pt x="38100" y="66675"/>
                  </a:lnTo>
                  <a:lnTo>
                    <a:pt x="19050" y="666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924300" y="6315074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5" y="28575"/>
                  </a:moveTo>
                  <a:lnTo>
                    <a:pt x="57150" y="19050"/>
                  </a:lnTo>
                  <a:lnTo>
                    <a:pt x="57150" y="9525"/>
                  </a:lnTo>
                  <a:lnTo>
                    <a:pt x="47625" y="9525"/>
                  </a:lnTo>
                  <a:lnTo>
                    <a:pt x="47625" y="0"/>
                  </a:lnTo>
                  <a:lnTo>
                    <a:pt x="38100" y="0"/>
                  </a:lnTo>
                  <a:lnTo>
                    <a:pt x="9525" y="0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19050" y="19050"/>
                  </a:lnTo>
                  <a:lnTo>
                    <a:pt x="38100" y="19050"/>
                  </a:lnTo>
                  <a:lnTo>
                    <a:pt x="47625" y="19050"/>
                  </a:lnTo>
                  <a:lnTo>
                    <a:pt x="47625" y="38100"/>
                  </a:lnTo>
                  <a:lnTo>
                    <a:pt x="47625" y="47625"/>
                  </a:lnTo>
                  <a:lnTo>
                    <a:pt x="28575" y="47625"/>
                  </a:lnTo>
                  <a:lnTo>
                    <a:pt x="19050" y="66675"/>
                  </a:lnTo>
                  <a:lnTo>
                    <a:pt x="57150" y="66675"/>
                  </a:lnTo>
                  <a:lnTo>
                    <a:pt x="57150" y="57150"/>
                  </a:lnTo>
                  <a:lnTo>
                    <a:pt x="66675" y="57150"/>
                  </a:lnTo>
                  <a:lnTo>
                    <a:pt x="66675" y="38100"/>
                  </a:lnTo>
                  <a:lnTo>
                    <a:pt x="66675" y="2857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3924300" y="6305550"/>
              <a:ext cx="76200" cy="81280"/>
            </a:xfrm>
            <a:custGeom>
              <a:avLst/>
              <a:gdLst/>
              <a:ahLst/>
              <a:cxnLst/>
              <a:rect l="l" t="t" r="r" b="b"/>
              <a:pathLst>
                <a:path w="76200" h="81279">
                  <a:moveTo>
                    <a:pt x="19050" y="47625"/>
                  </a:moveTo>
                  <a:lnTo>
                    <a:pt x="0" y="57150"/>
                  </a:lnTo>
                </a:path>
                <a:path w="76200" h="81279">
                  <a:moveTo>
                    <a:pt x="28575" y="66675"/>
                  </a:moveTo>
                  <a:lnTo>
                    <a:pt x="19050" y="76200"/>
                  </a:lnTo>
                </a:path>
                <a:path w="76200" h="81279">
                  <a:moveTo>
                    <a:pt x="4762" y="14287"/>
                  </a:moveTo>
                  <a:lnTo>
                    <a:pt x="14287" y="14287"/>
                  </a:lnTo>
                </a:path>
                <a:path w="76200" h="81279">
                  <a:moveTo>
                    <a:pt x="57150" y="66675"/>
                  </a:moveTo>
                  <a:lnTo>
                    <a:pt x="66675" y="76200"/>
                  </a:lnTo>
                </a:path>
                <a:path w="76200" h="81279">
                  <a:moveTo>
                    <a:pt x="57150" y="28575"/>
                  </a:moveTo>
                  <a:lnTo>
                    <a:pt x="66675" y="19050"/>
                  </a:lnTo>
                </a:path>
                <a:path w="76200" h="81279">
                  <a:moveTo>
                    <a:pt x="23812" y="4762"/>
                  </a:moveTo>
                  <a:lnTo>
                    <a:pt x="33337" y="4762"/>
                  </a:lnTo>
                </a:path>
                <a:path w="76200" h="81279">
                  <a:moveTo>
                    <a:pt x="42862" y="80962"/>
                  </a:moveTo>
                  <a:lnTo>
                    <a:pt x="52387" y="80962"/>
                  </a:lnTo>
                </a:path>
                <a:path w="76200" h="81279">
                  <a:moveTo>
                    <a:pt x="38100" y="9525"/>
                  </a:moveTo>
                  <a:lnTo>
                    <a:pt x="47625" y="0"/>
                  </a:lnTo>
                </a:path>
                <a:path w="76200" h="81279">
                  <a:moveTo>
                    <a:pt x="9525" y="28575"/>
                  </a:moveTo>
                  <a:lnTo>
                    <a:pt x="0" y="28575"/>
                  </a:lnTo>
                </a:path>
                <a:path w="76200" h="81279">
                  <a:moveTo>
                    <a:pt x="76200" y="47625"/>
                  </a:moveTo>
                  <a:lnTo>
                    <a:pt x="66675" y="476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3943350" y="6391274"/>
              <a:ext cx="38100" cy="19050"/>
            </a:xfrm>
            <a:custGeom>
              <a:avLst/>
              <a:gdLst/>
              <a:ahLst/>
              <a:cxnLst/>
              <a:rect l="l" t="t" r="r" b="b"/>
              <a:pathLst>
                <a:path w="38100" h="19050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38100" h="19050">
                  <a:moveTo>
                    <a:pt x="38100" y="9525"/>
                  </a:moveTo>
                  <a:lnTo>
                    <a:pt x="28575" y="9525"/>
                  </a:lnTo>
                  <a:lnTo>
                    <a:pt x="28575" y="19050"/>
                  </a:lnTo>
                  <a:lnTo>
                    <a:pt x="38100" y="19050"/>
                  </a:lnTo>
                  <a:lnTo>
                    <a:pt x="38100" y="952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3914775" y="6162674"/>
              <a:ext cx="95250" cy="390525"/>
            </a:xfrm>
            <a:custGeom>
              <a:avLst/>
              <a:gdLst/>
              <a:ahLst/>
              <a:cxnLst/>
              <a:rect l="l" t="t" r="r" b="b"/>
              <a:pathLst>
                <a:path w="95250" h="390525">
                  <a:moveTo>
                    <a:pt x="95250" y="381000"/>
                  </a:moveTo>
                  <a:lnTo>
                    <a:pt x="0" y="361950"/>
                  </a:lnTo>
                  <a:lnTo>
                    <a:pt x="0" y="371475"/>
                  </a:lnTo>
                  <a:lnTo>
                    <a:pt x="95250" y="390525"/>
                  </a:lnTo>
                  <a:lnTo>
                    <a:pt x="95250" y="381000"/>
                  </a:lnTo>
                  <a:close/>
                </a:path>
                <a:path w="95250" h="390525">
                  <a:moveTo>
                    <a:pt x="95250" y="19050"/>
                  </a:moveTo>
                  <a:lnTo>
                    <a:pt x="0" y="0"/>
                  </a:lnTo>
                  <a:lnTo>
                    <a:pt x="95250" y="28575"/>
                  </a:lnTo>
                  <a:lnTo>
                    <a:pt x="95250" y="19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3914775" y="6172199"/>
              <a:ext cx="95250" cy="447675"/>
            </a:xfrm>
            <a:custGeom>
              <a:avLst/>
              <a:gdLst/>
              <a:ahLst/>
              <a:cxnLst/>
              <a:rect l="l" t="t" r="r" b="b"/>
              <a:pathLst>
                <a:path w="95250" h="447675">
                  <a:moveTo>
                    <a:pt x="9525" y="438150"/>
                  </a:moveTo>
                  <a:lnTo>
                    <a:pt x="0" y="438150"/>
                  </a:lnTo>
                  <a:lnTo>
                    <a:pt x="0" y="447675"/>
                  </a:lnTo>
                  <a:lnTo>
                    <a:pt x="9525" y="447675"/>
                  </a:lnTo>
                  <a:lnTo>
                    <a:pt x="9525" y="438150"/>
                  </a:lnTo>
                  <a:close/>
                </a:path>
                <a:path w="95250" h="447675">
                  <a:moveTo>
                    <a:pt x="9525" y="400050"/>
                  </a:moveTo>
                  <a:lnTo>
                    <a:pt x="0" y="409575"/>
                  </a:lnTo>
                  <a:lnTo>
                    <a:pt x="9525" y="409575"/>
                  </a:lnTo>
                  <a:lnTo>
                    <a:pt x="9525" y="400050"/>
                  </a:lnTo>
                  <a:close/>
                </a:path>
                <a:path w="95250" h="447675">
                  <a:moveTo>
                    <a:pt x="9525" y="66675"/>
                  </a:moveTo>
                  <a:lnTo>
                    <a:pt x="0" y="66675"/>
                  </a:lnTo>
                  <a:lnTo>
                    <a:pt x="0" y="76200"/>
                  </a:lnTo>
                  <a:lnTo>
                    <a:pt x="9525" y="76200"/>
                  </a:lnTo>
                  <a:lnTo>
                    <a:pt x="9525" y="66675"/>
                  </a:lnTo>
                  <a:close/>
                </a:path>
                <a:path w="95250" h="447675">
                  <a:moveTo>
                    <a:pt x="9525" y="38100"/>
                  </a:moveTo>
                  <a:lnTo>
                    <a:pt x="0" y="38100"/>
                  </a:lnTo>
                  <a:lnTo>
                    <a:pt x="0" y="47625"/>
                  </a:lnTo>
                  <a:lnTo>
                    <a:pt x="9525" y="47625"/>
                  </a:lnTo>
                  <a:lnTo>
                    <a:pt x="9525" y="38100"/>
                  </a:lnTo>
                  <a:close/>
                </a:path>
                <a:path w="95250" h="447675">
                  <a:moveTo>
                    <a:pt x="19050" y="371475"/>
                  </a:moveTo>
                  <a:lnTo>
                    <a:pt x="9525" y="371475"/>
                  </a:lnTo>
                  <a:lnTo>
                    <a:pt x="9525" y="381000"/>
                  </a:lnTo>
                  <a:lnTo>
                    <a:pt x="19050" y="381000"/>
                  </a:lnTo>
                  <a:lnTo>
                    <a:pt x="19050" y="371475"/>
                  </a:lnTo>
                  <a:close/>
                </a:path>
                <a:path w="95250" h="447675">
                  <a:moveTo>
                    <a:pt x="19050" y="9525"/>
                  </a:moveTo>
                  <a:lnTo>
                    <a:pt x="9525" y="9525"/>
                  </a:lnTo>
                  <a:lnTo>
                    <a:pt x="19050" y="19050"/>
                  </a:lnTo>
                  <a:lnTo>
                    <a:pt x="19050" y="9525"/>
                  </a:lnTo>
                  <a:close/>
                </a:path>
                <a:path w="95250" h="447675">
                  <a:moveTo>
                    <a:pt x="38100" y="0"/>
                  </a:moveTo>
                  <a:lnTo>
                    <a:pt x="2857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  <a:path w="95250" h="447675">
                  <a:moveTo>
                    <a:pt x="66675" y="371475"/>
                  </a:moveTo>
                  <a:lnTo>
                    <a:pt x="57150" y="371475"/>
                  </a:lnTo>
                  <a:lnTo>
                    <a:pt x="66675" y="381000"/>
                  </a:lnTo>
                  <a:lnTo>
                    <a:pt x="66675" y="371475"/>
                  </a:lnTo>
                  <a:close/>
                </a:path>
                <a:path w="95250" h="447675">
                  <a:moveTo>
                    <a:pt x="66675" y="9525"/>
                  </a:moveTo>
                  <a:lnTo>
                    <a:pt x="57150" y="0"/>
                  </a:lnTo>
                  <a:lnTo>
                    <a:pt x="57150" y="9525"/>
                  </a:lnTo>
                  <a:lnTo>
                    <a:pt x="66675" y="9525"/>
                  </a:lnTo>
                  <a:close/>
                </a:path>
                <a:path w="95250" h="447675">
                  <a:moveTo>
                    <a:pt x="95250" y="95250"/>
                  </a:moveTo>
                  <a:lnTo>
                    <a:pt x="85725" y="95250"/>
                  </a:lnTo>
                  <a:lnTo>
                    <a:pt x="85725" y="104775"/>
                  </a:lnTo>
                  <a:lnTo>
                    <a:pt x="95250" y="104775"/>
                  </a:lnTo>
                  <a:lnTo>
                    <a:pt x="95250" y="95250"/>
                  </a:lnTo>
                  <a:close/>
                </a:path>
                <a:path w="95250" h="447675">
                  <a:moveTo>
                    <a:pt x="95250" y="28575"/>
                  </a:moveTo>
                  <a:lnTo>
                    <a:pt x="85725" y="19050"/>
                  </a:lnTo>
                  <a:lnTo>
                    <a:pt x="76200" y="28575"/>
                  </a:lnTo>
                  <a:lnTo>
                    <a:pt x="85725" y="28575"/>
                  </a:lnTo>
                  <a:lnTo>
                    <a:pt x="85725" y="38100"/>
                  </a:lnTo>
                  <a:lnTo>
                    <a:pt x="95250" y="2857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3933825" y="6200775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3810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28575" y="47625"/>
                  </a:lnTo>
                  <a:lnTo>
                    <a:pt x="47625" y="47625"/>
                  </a:lnTo>
                  <a:lnTo>
                    <a:pt x="47625" y="19050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3933825" y="6200775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28575" y="47625"/>
                  </a:moveTo>
                  <a:lnTo>
                    <a:pt x="47625" y="47625"/>
                  </a:lnTo>
                  <a:lnTo>
                    <a:pt x="47625" y="19050"/>
                  </a:lnTo>
                  <a:lnTo>
                    <a:pt x="38100" y="9525"/>
                  </a:lnTo>
                  <a:lnTo>
                    <a:pt x="38100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47625"/>
                  </a:lnTo>
                  <a:lnTo>
                    <a:pt x="28575" y="476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3933825" y="6572250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3810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38100"/>
                  </a:lnTo>
                  <a:lnTo>
                    <a:pt x="19050" y="38100"/>
                  </a:lnTo>
                  <a:lnTo>
                    <a:pt x="19050" y="47625"/>
                  </a:lnTo>
                  <a:lnTo>
                    <a:pt x="38100" y="47625"/>
                  </a:lnTo>
                  <a:lnTo>
                    <a:pt x="47625" y="38100"/>
                  </a:lnTo>
                  <a:lnTo>
                    <a:pt x="47625" y="9525"/>
                  </a:lnTo>
                  <a:lnTo>
                    <a:pt x="38100" y="95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3933825" y="6191250"/>
              <a:ext cx="57150" cy="438150"/>
            </a:xfrm>
            <a:custGeom>
              <a:avLst/>
              <a:gdLst/>
              <a:ahLst/>
              <a:cxnLst/>
              <a:rect l="l" t="t" r="r" b="b"/>
              <a:pathLst>
                <a:path w="57150" h="438150">
                  <a:moveTo>
                    <a:pt x="28575" y="428625"/>
                  </a:moveTo>
                  <a:lnTo>
                    <a:pt x="38100" y="428625"/>
                  </a:lnTo>
                  <a:lnTo>
                    <a:pt x="38100" y="419100"/>
                  </a:lnTo>
                  <a:lnTo>
                    <a:pt x="47625" y="419100"/>
                  </a:lnTo>
                  <a:lnTo>
                    <a:pt x="47625" y="390525"/>
                  </a:lnTo>
                  <a:lnTo>
                    <a:pt x="38100" y="390525"/>
                  </a:lnTo>
                  <a:lnTo>
                    <a:pt x="38100" y="381000"/>
                  </a:lnTo>
                  <a:lnTo>
                    <a:pt x="28575" y="381000"/>
                  </a:lnTo>
                  <a:lnTo>
                    <a:pt x="28575" y="371475"/>
                  </a:lnTo>
                  <a:lnTo>
                    <a:pt x="19050" y="371475"/>
                  </a:lnTo>
                  <a:lnTo>
                    <a:pt x="19050" y="381000"/>
                  </a:lnTo>
                  <a:lnTo>
                    <a:pt x="9525" y="381000"/>
                  </a:lnTo>
                  <a:lnTo>
                    <a:pt x="9525" y="390525"/>
                  </a:lnTo>
                  <a:lnTo>
                    <a:pt x="0" y="390525"/>
                  </a:lnTo>
                  <a:lnTo>
                    <a:pt x="0" y="400050"/>
                  </a:lnTo>
                  <a:lnTo>
                    <a:pt x="9525" y="400050"/>
                  </a:lnTo>
                  <a:lnTo>
                    <a:pt x="9525" y="419100"/>
                  </a:lnTo>
                  <a:lnTo>
                    <a:pt x="19050" y="419100"/>
                  </a:lnTo>
                  <a:lnTo>
                    <a:pt x="19050" y="428625"/>
                  </a:lnTo>
                  <a:lnTo>
                    <a:pt x="28575" y="428625"/>
                  </a:lnTo>
                </a:path>
                <a:path w="57150" h="438150">
                  <a:moveTo>
                    <a:pt x="47625" y="19050"/>
                  </a:moveTo>
                  <a:lnTo>
                    <a:pt x="47625" y="28575"/>
                  </a:lnTo>
                  <a:lnTo>
                    <a:pt x="57150" y="38100"/>
                  </a:lnTo>
                  <a:lnTo>
                    <a:pt x="57150" y="47625"/>
                  </a:lnTo>
                  <a:lnTo>
                    <a:pt x="47625" y="47625"/>
                  </a:lnTo>
                  <a:lnTo>
                    <a:pt x="47625" y="66675"/>
                  </a:lnTo>
                  <a:lnTo>
                    <a:pt x="19050" y="66675"/>
                  </a:lnTo>
                </a:path>
                <a:path w="57150" h="438150">
                  <a:moveTo>
                    <a:pt x="47625" y="390525"/>
                  </a:moveTo>
                  <a:lnTo>
                    <a:pt x="47625" y="400050"/>
                  </a:lnTo>
                  <a:lnTo>
                    <a:pt x="57150" y="400050"/>
                  </a:lnTo>
                  <a:lnTo>
                    <a:pt x="57150" y="419100"/>
                  </a:lnTo>
                  <a:lnTo>
                    <a:pt x="47625" y="419100"/>
                  </a:lnTo>
                  <a:lnTo>
                    <a:pt x="47625" y="428625"/>
                  </a:lnTo>
                  <a:lnTo>
                    <a:pt x="38100" y="438150"/>
                  </a:lnTo>
                  <a:lnTo>
                    <a:pt x="19050" y="438150"/>
                  </a:lnTo>
                  <a:lnTo>
                    <a:pt x="19050" y="428625"/>
                  </a:lnTo>
                </a:path>
                <a:path w="57150" h="438150">
                  <a:moveTo>
                    <a:pt x="0" y="47625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lnTo>
                    <a:pt x="28575" y="0"/>
                  </a:lnTo>
                  <a:lnTo>
                    <a:pt x="28575" y="9525"/>
                  </a:lnTo>
                </a:path>
                <a:path w="57150" h="438150">
                  <a:moveTo>
                    <a:pt x="0" y="409575"/>
                  </a:moveTo>
                  <a:lnTo>
                    <a:pt x="0" y="371475"/>
                  </a:lnTo>
                  <a:lnTo>
                    <a:pt x="38100" y="3714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3924300" y="6191249"/>
              <a:ext cx="66675" cy="438150"/>
            </a:xfrm>
            <a:custGeom>
              <a:avLst/>
              <a:gdLst/>
              <a:ahLst/>
              <a:cxnLst/>
              <a:rect l="l" t="t" r="r" b="b"/>
              <a:pathLst>
                <a:path w="66675" h="438150">
                  <a:moveTo>
                    <a:pt x="47625" y="371475"/>
                  </a:moveTo>
                  <a:lnTo>
                    <a:pt x="38100" y="371475"/>
                  </a:lnTo>
                  <a:lnTo>
                    <a:pt x="9525" y="371475"/>
                  </a:lnTo>
                  <a:lnTo>
                    <a:pt x="9525" y="390525"/>
                  </a:lnTo>
                  <a:lnTo>
                    <a:pt x="0" y="390525"/>
                  </a:lnTo>
                  <a:lnTo>
                    <a:pt x="0" y="400050"/>
                  </a:lnTo>
                  <a:lnTo>
                    <a:pt x="9525" y="400050"/>
                  </a:lnTo>
                  <a:lnTo>
                    <a:pt x="9525" y="409575"/>
                  </a:lnTo>
                  <a:lnTo>
                    <a:pt x="19050" y="409575"/>
                  </a:lnTo>
                  <a:lnTo>
                    <a:pt x="19050" y="390525"/>
                  </a:lnTo>
                  <a:lnTo>
                    <a:pt x="28575" y="390525"/>
                  </a:lnTo>
                  <a:lnTo>
                    <a:pt x="28575" y="381000"/>
                  </a:lnTo>
                  <a:lnTo>
                    <a:pt x="38100" y="381000"/>
                  </a:lnTo>
                  <a:lnTo>
                    <a:pt x="38100" y="390525"/>
                  </a:lnTo>
                  <a:lnTo>
                    <a:pt x="47625" y="371475"/>
                  </a:lnTo>
                  <a:close/>
                </a:path>
                <a:path w="66675" h="438150">
                  <a:moveTo>
                    <a:pt x="47625" y="0"/>
                  </a:moveTo>
                  <a:lnTo>
                    <a:pt x="38100" y="0"/>
                  </a:lnTo>
                  <a:lnTo>
                    <a:pt x="19050" y="0"/>
                  </a:lnTo>
                  <a:lnTo>
                    <a:pt x="19050" y="9525"/>
                  </a:lnTo>
                  <a:lnTo>
                    <a:pt x="9525" y="9525"/>
                  </a:lnTo>
                  <a:lnTo>
                    <a:pt x="9525" y="19050"/>
                  </a:lnTo>
                  <a:lnTo>
                    <a:pt x="0" y="19050"/>
                  </a:lnTo>
                  <a:lnTo>
                    <a:pt x="0" y="28575"/>
                  </a:lnTo>
                  <a:lnTo>
                    <a:pt x="0" y="38100"/>
                  </a:lnTo>
                  <a:lnTo>
                    <a:pt x="9525" y="38100"/>
                  </a:lnTo>
                  <a:lnTo>
                    <a:pt x="9525" y="47625"/>
                  </a:lnTo>
                  <a:lnTo>
                    <a:pt x="19050" y="38100"/>
                  </a:lnTo>
                  <a:lnTo>
                    <a:pt x="19050" y="28575"/>
                  </a:lnTo>
                  <a:lnTo>
                    <a:pt x="19050" y="19050"/>
                  </a:lnTo>
                  <a:lnTo>
                    <a:pt x="38100" y="19050"/>
                  </a:lnTo>
                  <a:lnTo>
                    <a:pt x="47625" y="0"/>
                  </a:lnTo>
                  <a:close/>
                </a:path>
                <a:path w="66675" h="438150">
                  <a:moveTo>
                    <a:pt x="66675" y="390525"/>
                  </a:moveTo>
                  <a:lnTo>
                    <a:pt x="57150" y="390525"/>
                  </a:lnTo>
                  <a:lnTo>
                    <a:pt x="57150" y="381000"/>
                  </a:lnTo>
                  <a:lnTo>
                    <a:pt x="47625" y="390525"/>
                  </a:lnTo>
                  <a:lnTo>
                    <a:pt x="47625" y="409575"/>
                  </a:lnTo>
                  <a:lnTo>
                    <a:pt x="47625" y="419100"/>
                  </a:lnTo>
                  <a:lnTo>
                    <a:pt x="28575" y="419100"/>
                  </a:lnTo>
                  <a:lnTo>
                    <a:pt x="28575" y="438150"/>
                  </a:lnTo>
                  <a:lnTo>
                    <a:pt x="57150" y="438150"/>
                  </a:lnTo>
                  <a:lnTo>
                    <a:pt x="57150" y="428625"/>
                  </a:lnTo>
                  <a:lnTo>
                    <a:pt x="66675" y="428625"/>
                  </a:lnTo>
                  <a:lnTo>
                    <a:pt x="66675" y="409575"/>
                  </a:lnTo>
                  <a:lnTo>
                    <a:pt x="66675" y="390525"/>
                  </a:lnTo>
                  <a:close/>
                </a:path>
                <a:path w="66675" h="438150">
                  <a:moveTo>
                    <a:pt x="66675" y="19050"/>
                  </a:moveTo>
                  <a:lnTo>
                    <a:pt x="57150" y="19050"/>
                  </a:lnTo>
                  <a:lnTo>
                    <a:pt x="47625" y="28575"/>
                  </a:lnTo>
                  <a:lnTo>
                    <a:pt x="47625" y="47625"/>
                  </a:lnTo>
                  <a:lnTo>
                    <a:pt x="47625" y="57150"/>
                  </a:lnTo>
                  <a:lnTo>
                    <a:pt x="38100" y="57150"/>
                  </a:lnTo>
                  <a:lnTo>
                    <a:pt x="28575" y="47625"/>
                  </a:lnTo>
                  <a:lnTo>
                    <a:pt x="19050" y="66675"/>
                  </a:lnTo>
                  <a:lnTo>
                    <a:pt x="57150" y="66675"/>
                  </a:lnTo>
                  <a:lnTo>
                    <a:pt x="57150" y="57150"/>
                  </a:lnTo>
                  <a:lnTo>
                    <a:pt x="66675" y="57150"/>
                  </a:lnTo>
                  <a:lnTo>
                    <a:pt x="66675" y="47625"/>
                  </a:lnTo>
                  <a:lnTo>
                    <a:pt x="66675" y="1905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3924300" y="6229350"/>
              <a:ext cx="28575" cy="381000"/>
            </a:xfrm>
            <a:custGeom>
              <a:avLst/>
              <a:gdLst/>
              <a:ahLst/>
              <a:cxnLst/>
              <a:rect l="l" t="t" r="r" b="b"/>
              <a:pathLst>
                <a:path w="28575" h="381000">
                  <a:moveTo>
                    <a:pt x="19050" y="0"/>
                  </a:moveTo>
                  <a:lnTo>
                    <a:pt x="0" y="9525"/>
                  </a:lnTo>
                </a:path>
                <a:path w="28575" h="381000">
                  <a:moveTo>
                    <a:pt x="19050" y="371475"/>
                  </a:moveTo>
                  <a:lnTo>
                    <a:pt x="0" y="381000"/>
                  </a:lnTo>
                </a:path>
                <a:path w="28575" h="381000">
                  <a:moveTo>
                    <a:pt x="28575" y="19050"/>
                  </a:moveTo>
                  <a:lnTo>
                    <a:pt x="19050" y="381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3952875" y="6610350"/>
              <a:ext cx="0" cy="19050"/>
            </a:xfrm>
            <a:custGeom>
              <a:avLst/>
              <a:gdLst/>
              <a:ahLst/>
              <a:cxnLst/>
              <a:rect l="l" t="t" r="r" b="b"/>
              <a:pathLst>
                <a:path h="19050">
                  <a:moveTo>
                    <a:pt x="-4762" y="9525"/>
                  </a:moveTo>
                  <a:lnTo>
                    <a:pt x="4762" y="9525"/>
                  </a:lnTo>
                </a:path>
              </a:pathLst>
            </a:custGeom>
            <a:ln w="1905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3929062" y="6186487"/>
              <a:ext cx="62230" cy="443230"/>
            </a:xfrm>
            <a:custGeom>
              <a:avLst/>
              <a:gdLst/>
              <a:ahLst/>
              <a:cxnLst/>
              <a:rect l="l" t="t" r="r" b="b"/>
              <a:pathLst>
                <a:path w="62229" h="443229">
                  <a:moveTo>
                    <a:pt x="0" y="9525"/>
                  </a:moveTo>
                  <a:lnTo>
                    <a:pt x="9525" y="9525"/>
                  </a:lnTo>
                </a:path>
                <a:path w="62229" h="443229">
                  <a:moveTo>
                    <a:pt x="14287" y="376237"/>
                  </a:moveTo>
                  <a:lnTo>
                    <a:pt x="4762" y="366712"/>
                  </a:lnTo>
                </a:path>
                <a:path w="62229" h="443229">
                  <a:moveTo>
                    <a:pt x="52387" y="61912"/>
                  </a:moveTo>
                  <a:lnTo>
                    <a:pt x="61912" y="71437"/>
                  </a:lnTo>
                </a:path>
                <a:path w="62229" h="443229">
                  <a:moveTo>
                    <a:pt x="52387" y="433387"/>
                  </a:moveTo>
                  <a:lnTo>
                    <a:pt x="61912" y="442912"/>
                  </a:lnTo>
                </a:path>
                <a:path w="62229" h="443229">
                  <a:moveTo>
                    <a:pt x="42862" y="23812"/>
                  </a:moveTo>
                  <a:lnTo>
                    <a:pt x="61912" y="23812"/>
                  </a:lnTo>
                </a:path>
                <a:path w="62229" h="443229">
                  <a:moveTo>
                    <a:pt x="52387" y="395287"/>
                  </a:moveTo>
                  <a:lnTo>
                    <a:pt x="61912" y="385762"/>
                  </a:lnTo>
                </a:path>
                <a:path w="62229" h="443229">
                  <a:moveTo>
                    <a:pt x="19050" y="0"/>
                  </a:moveTo>
                  <a:lnTo>
                    <a:pt x="28575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3948112" y="6267450"/>
              <a:ext cx="28575" cy="285750"/>
            </a:xfrm>
            <a:custGeom>
              <a:avLst/>
              <a:gdLst/>
              <a:ahLst/>
              <a:cxnLst/>
              <a:rect l="l" t="t" r="r" b="b"/>
              <a:pathLst>
                <a:path w="28575" h="285750">
                  <a:moveTo>
                    <a:pt x="0" y="285750"/>
                  </a:moveTo>
                  <a:lnTo>
                    <a:pt x="9525" y="285750"/>
                  </a:lnTo>
                </a:path>
                <a:path w="28575" h="285750">
                  <a:moveTo>
                    <a:pt x="19050" y="0"/>
                  </a:moveTo>
                  <a:lnTo>
                    <a:pt x="28575" y="0"/>
                  </a:lnTo>
                </a:path>
              </a:pathLst>
            </a:custGeom>
            <a:ln w="19050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3924300" y="6191250"/>
              <a:ext cx="76200" cy="443230"/>
            </a:xfrm>
            <a:custGeom>
              <a:avLst/>
              <a:gdLst/>
              <a:ahLst/>
              <a:cxnLst/>
              <a:rect l="l" t="t" r="r" b="b"/>
              <a:pathLst>
                <a:path w="76200" h="443229">
                  <a:moveTo>
                    <a:pt x="42862" y="442912"/>
                  </a:moveTo>
                  <a:lnTo>
                    <a:pt x="52387" y="442912"/>
                  </a:lnTo>
                </a:path>
                <a:path w="76200" h="443229">
                  <a:moveTo>
                    <a:pt x="38100" y="9525"/>
                  </a:moveTo>
                  <a:lnTo>
                    <a:pt x="47625" y="0"/>
                  </a:lnTo>
                </a:path>
                <a:path w="76200" h="443229">
                  <a:moveTo>
                    <a:pt x="38100" y="381000"/>
                  </a:moveTo>
                  <a:lnTo>
                    <a:pt x="47625" y="361950"/>
                  </a:lnTo>
                </a:path>
                <a:path w="76200" h="443229">
                  <a:moveTo>
                    <a:pt x="9525" y="19050"/>
                  </a:moveTo>
                  <a:lnTo>
                    <a:pt x="0" y="19050"/>
                  </a:lnTo>
                </a:path>
                <a:path w="76200" h="443229">
                  <a:moveTo>
                    <a:pt x="9525" y="390525"/>
                  </a:moveTo>
                  <a:lnTo>
                    <a:pt x="0" y="381000"/>
                  </a:lnTo>
                </a:path>
                <a:path w="76200" h="443229">
                  <a:moveTo>
                    <a:pt x="76200" y="38100"/>
                  </a:moveTo>
                  <a:lnTo>
                    <a:pt x="66675" y="38100"/>
                  </a:lnTo>
                </a:path>
                <a:path w="76200" h="443229">
                  <a:moveTo>
                    <a:pt x="76200" y="409575"/>
                  </a:moveTo>
                  <a:lnTo>
                    <a:pt x="66675" y="4095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3943350" y="5972174"/>
              <a:ext cx="142875" cy="676275"/>
            </a:xfrm>
            <a:custGeom>
              <a:avLst/>
              <a:gdLst/>
              <a:ahLst/>
              <a:cxnLst/>
              <a:rect l="l" t="t" r="r" b="b"/>
              <a:pathLst>
                <a:path w="142875" h="676275">
                  <a:moveTo>
                    <a:pt x="9525" y="666750"/>
                  </a:moveTo>
                  <a:lnTo>
                    <a:pt x="0" y="657225"/>
                  </a:lnTo>
                  <a:lnTo>
                    <a:pt x="0" y="666750"/>
                  </a:lnTo>
                  <a:lnTo>
                    <a:pt x="9525" y="666750"/>
                  </a:lnTo>
                  <a:close/>
                </a:path>
                <a:path w="142875" h="676275">
                  <a:moveTo>
                    <a:pt x="9525" y="304800"/>
                  </a:moveTo>
                  <a:lnTo>
                    <a:pt x="0" y="295275"/>
                  </a:lnTo>
                  <a:lnTo>
                    <a:pt x="0" y="304800"/>
                  </a:lnTo>
                  <a:lnTo>
                    <a:pt x="9525" y="304800"/>
                  </a:lnTo>
                  <a:close/>
                </a:path>
                <a:path w="142875" h="676275">
                  <a:moveTo>
                    <a:pt x="38100" y="666750"/>
                  </a:moveTo>
                  <a:lnTo>
                    <a:pt x="28575" y="676275"/>
                  </a:lnTo>
                  <a:lnTo>
                    <a:pt x="38100" y="676275"/>
                  </a:lnTo>
                  <a:lnTo>
                    <a:pt x="38100" y="666750"/>
                  </a:lnTo>
                  <a:close/>
                </a:path>
                <a:path w="142875" h="676275">
                  <a:moveTo>
                    <a:pt x="38100" y="304800"/>
                  </a:moveTo>
                  <a:lnTo>
                    <a:pt x="28575" y="304800"/>
                  </a:lnTo>
                  <a:lnTo>
                    <a:pt x="28575" y="314325"/>
                  </a:lnTo>
                  <a:lnTo>
                    <a:pt x="38100" y="304800"/>
                  </a:lnTo>
                  <a:close/>
                </a:path>
                <a:path w="142875" h="676275">
                  <a:moveTo>
                    <a:pt x="85725" y="400050"/>
                  </a:moveTo>
                  <a:lnTo>
                    <a:pt x="76200" y="409575"/>
                  </a:lnTo>
                  <a:lnTo>
                    <a:pt x="85725" y="409575"/>
                  </a:lnTo>
                  <a:lnTo>
                    <a:pt x="85725" y="400050"/>
                  </a:lnTo>
                  <a:close/>
                </a:path>
                <a:path w="142875" h="676275">
                  <a:moveTo>
                    <a:pt x="85725" y="390525"/>
                  </a:moveTo>
                  <a:lnTo>
                    <a:pt x="76200" y="381000"/>
                  </a:lnTo>
                  <a:lnTo>
                    <a:pt x="76200" y="390525"/>
                  </a:lnTo>
                  <a:lnTo>
                    <a:pt x="85725" y="390525"/>
                  </a:lnTo>
                  <a:close/>
                </a:path>
                <a:path w="142875" h="676275">
                  <a:moveTo>
                    <a:pt x="85725" y="66675"/>
                  </a:moveTo>
                  <a:lnTo>
                    <a:pt x="76200" y="66675"/>
                  </a:lnTo>
                  <a:lnTo>
                    <a:pt x="76200" y="76200"/>
                  </a:lnTo>
                  <a:lnTo>
                    <a:pt x="85725" y="76200"/>
                  </a:lnTo>
                  <a:lnTo>
                    <a:pt x="85725" y="66675"/>
                  </a:lnTo>
                  <a:close/>
                </a:path>
                <a:path w="142875" h="676275">
                  <a:moveTo>
                    <a:pt x="95250" y="523875"/>
                  </a:moveTo>
                  <a:lnTo>
                    <a:pt x="85725" y="523875"/>
                  </a:lnTo>
                  <a:lnTo>
                    <a:pt x="85725" y="533400"/>
                  </a:lnTo>
                  <a:lnTo>
                    <a:pt x="95250" y="533400"/>
                  </a:lnTo>
                  <a:lnTo>
                    <a:pt x="95250" y="523875"/>
                  </a:lnTo>
                  <a:close/>
                </a:path>
                <a:path w="142875" h="676275">
                  <a:moveTo>
                    <a:pt x="95250" y="504825"/>
                  </a:moveTo>
                  <a:lnTo>
                    <a:pt x="85725" y="504825"/>
                  </a:lnTo>
                  <a:lnTo>
                    <a:pt x="85725" y="514350"/>
                  </a:lnTo>
                  <a:lnTo>
                    <a:pt x="95250" y="514350"/>
                  </a:lnTo>
                  <a:lnTo>
                    <a:pt x="95250" y="504825"/>
                  </a:lnTo>
                  <a:close/>
                </a:path>
                <a:path w="142875" h="676275">
                  <a:moveTo>
                    <a:pt x="95250" y="276225"/>
                  </a:moveTo>
                  <a:lnTo>
                    <a:pt x="85725" y="266700"/>
                  </a:lnTo>
                  <a:lnTo>
                    <a:pt x="85725" y="276225"/>
                  </a:lnTo>
                  <a:lnTo>
                    <a:pt x="95250" y="276225"/>
                  </a:lnTo>
                  <a:close/>
                </a:path>
                <a:path w="142875" h="676275">
                  <a:moveTo>
                    <a:pt x="95250" y="57150"/>
                  </a:moveTo>
                  <a:lnTo>
                    <a:pt x="85725" y="47625"/>
                  </a:lnTo>
                  <a:lnTo>
                    <a:pt x="85725" y="57150"/>
                  </a:lnTo>
                  <a:lnTo>
                    <a:pt x="95250" y="57150"/>
                  </a:lnTo>
                  <a:close/>
                </a:path>
                <a:path w="142875" h="676275">
                  <a:moveTo>
                    <a:pt x="104775" y="295275"/>
                  </a:moveTo>
                  <a:lnTo>
                    <a:pt x="95250" y="285750"/>
                  </a:lnTo>
                  <a:lnTo>
                    <a:pt x="95250" y="295275"/>
                  </a:lnTo>
                  <a:lnTo>
                    <a:pt x="104775" y="295275"/>
                  </a:lnTo>
                  <a:close/>
                </a:path>
                <a:path w="142875" h="676275">
                  <a:moveTo>
                    <a:pt x="104775" y="266700"/>
                  </a:moveTo>
                  <a:lnTo>
                    <a:pt x="95250" y="266700"/>
                  </a:lnTo>
                  <a:lnTo>
                    <a:pt x="95250" y="276225"/>
                  </a:lnTo>
                  <a:lnTo>
                    <a:pt x="104775" y="276225"/>
                  </a:lnTo>
                  <a:lnTo>
                    <a:pt x="104775" y="266700"/>
                  </a:lnTo>
                  <a:close/>
                </a:path>
                <a:path w="142875" h="676275">
                  <a:moveTo>
                    <a:pt x="104775" y="247650"/>
                  </a:moveTo>
                  <a:lnTo>
                    <a:pt x="95250" y="247650"/>
                  </a:lnTo>
                  <a:lnTo>
                    <a:pt x="85725" y="247650"/>
                  </a:lnTo>
                  <a:lnTo>
                    <a:pt x="76200" y="238125"/>
                  </a:lnTo>
                  <a:lnTo>
                    <a:pt x="76200" y="257175"/>
                  </a:lnTo>
                  <a:lnTo>
                    <a:pt x="85725" y="257175"/>
                  </a:lnTo>
                  <a:lnTo>
                    <a:pt x="95250" y="257175"/>
                  </a:lnTo>
                  <a:lnTo>
                    <a:pt x="104775" y="257175"/>
                  </a:lnTo>
                  <a:lnTo>
                    <a:pt x="104775" y="247650"/>
                  </a:lnTo>
                  <a:close/>
                </a:path>
                <a:path w="142875" h="676275">
                  <a:moveTo>
                    <a:pt x="104775" y="66675"/>
                  </a:moveTo>
                  <a:lnTo>
                    <a:pt x="95250" y="66675"/>
                  </a:lnTo>
                  <a:lnTo>
                    <a:pt x="95250" y="76200"/>
                  </a:lnTo>
                  <a:lnTo>
                    <a:pt x="104775" y="76200"/>
                  </a:lnTo>
                  <a:lnTo>
                    <a:pt x="104775" y="66675"/>
                  </a:lnTo>
                  <a:close/>
                </a:path>
                <a:path w="142875" h="676275">
                  <a:moveTo>
                    <a:pt x="104775" y="28575"/>
                  </a:moveTo>
                  <a:lnTo>
                    <a:pt x="95250" y="28575"/>
                  </a:lnTo>
                  <a:lnTo>
                    <a:pt x="85725" y="28575"/>
                  </a:lnTo>
                  <a:lnTo>
                    <a:pt x="85725" y="38100"/>
                  </a:lnTo>
                  <a:lnTo>
                    <a:pt x="95250" y="38100"/>
                  </a:lnTo>
                  <a:lnTo>
                    <a:pt x="104775" y="38100"/>
                  </a:lnTo>
                  <a:lnTo>
                    <a:pt x="104775" y="28575"/>
                  </a:lnTo>
                  <a:close/>
                </a:path>
                <a:path w="142875" h="676275">
                  <a:moveTo>
                    <a:pt x="104775" y="9525"/>
                  </a:moveTo>
                  <a:lnTo>
                    <a:pt x="95250" y="9525"/>
                  </a:lnTo>
                  <a:lnTo>
                    <a:pt x="85725" y="9525"/>
                  </a:lnTo>
                  <a:lnTo>
                    <a:pt x="76200" y="0"/>
                  </a:lnTo>
                  <a:lnTo>
                    <a:pt x="76200" y="19050"/>
                  </a:lnTo>
                  <a:lnTo>
                    <a:pt x="85725" y="19050"/>
                  </a:lnTo>
                  <a:lnTo>
                    <a:pt x="95250" y="19050"/>
                  </a:lnTo>
                  <a:lnTo>
                    <a:pt x="104775" y="19050"/>
                  </a:lnTo>
                  <a:lnTo>
                    <a:pt x="104775" y="9525"/>
                  </a:lnTo>
                  <a:close/>
                </a:path>
                <a:path w="142875" h="676275">
                  <a:moveTo>
                    <a:pt x="114300" y="533400"/>
                  </a:moveTo>
                  <a:lnTo>
                    <a:pt x="104775" y="533400"/>
                  </a:lnTo>
                  <a:lnTo>
                    <a:pt x="104775" y="542925"/>
                  </a:lnTo>
                  <a:lnTo>
                    <a:pt x="114300" y="542925"/>
                  </a:lnTo>
                  <a:lnTo>
                    <a:pt x="114300" y="533400"/>
                  </a:lnTo>
                  <a:close/>
                </a:path>
                <a:path w="142875" h="676275">
                  <a:moveTo>
                    <a:pt x="114300" y="390525"/>
                  </a:moveTo>
                  <a:lnTo>
                    <a:pt x="104775" y="390525"/>
                  </a:lnTo>
                  <a:lnTo>
                    <a:pt x="104775" y="400050"/>
                  </a:lnTo>
                  <a:lnTo>
                    <a:pt x="114300" y="400050"/>
                  </a:lnTo>
                  <a:lnTo>
                    <a:pt x="114300" y="390525"/>
                  </a:lnTo>
                  <a:close/>
                </a:path>
                <a:path w="142875" h="676275">
                  <a:moveTo>
                    <a:pt x="114300" y="371475"/>
                  </a:moveTo>
                  <a:lnTo>
                    <a:pt x="104775" y="371475"/>
                  </a:lnTo>
                  <a:lnTo>
                    <a:pt x="104775" y="381000"/>
                  </a:lnTo>
                  <a:lnTo>
                    <a:pt x="114300" y="381000"/>
                  </a:lnTo>
                  <a:lnTo>
                    <a:pt x="114300" y="371475"/>
                  </a:lnTo>
                  <a:close/>
                </a:path>
                <a:path w="142875" h="676275">
                  <a:moveTo>
                    <a:pt x="114300" y="276225"/>
                  </a:moveTo>
                  <a:lnTo>
                    <a:pt x="104775" y="276225"/>
                  </a:lnTo>
                  <a:lnTo>
                    <a:pt x="104775" y="285750"/>
                  </a:lnTo>
                  <a:lnTo>
                    <a:pt x="114300" y="276225"/>
                  </a:lnTo>
                  <a:close/>
                </a:path>
                <a:path w="142875" h="676275">
                  <a:moveTo>
                    <a:pt x="114300" y="228600"/>
                  </a:moveTo>
                  <a:lnTo>
                    <a:pt x="104775" y="228600"/>
                  </a:lnTo>
                  <a:lnTo>
                    <a:pt x="95250" y="228600"/>
                  </a:lnTo>
                  <a:lnTo>
                    <a:pt x="104775" y="238125"/>
                  </a:lnTo>
                  <a:lnTo>
                    <a:pt x="114300" y="238125"/>
                  </a:lnTo>
                  <a:lnTo>
                    <a:pt x="114300" y="228600"/>
                  </a:lnTo>
                  <a:close/>
                </a:path>
                <a:path w="142875" h="676275">
                  <a:moveTo>
                    <a:pt x="114300" y="38100"/>
                  </a:moveTo>
                  <a:lnTo>
                    <a:pt x="104775" y="38100"/>
                  </a:lnTo>
                  <a:lnTo>
                    <a:pt x="104775" y="47625"/>
                  </a:lnTo>
                  <a:lnTo>
                    <a:pt x="114300" y="38100"/>
                  </a:lnTo>
                  <a:close/>
                </a:path>
                <a:path w="142875" h="676275">
                  <a:moveTo>
                    <a:pt x="123825" y="66675"/>
                  </a:moveTo>
                  <a:lnTo>
                    <a:pt x="114300" y="66675"/>
                  </a:lnTo>
                  <a:lnTo>
                    <a:pt x="114300" y="85725"/>
                  </a:lnTo>
                  <a:lnTo>
                    <a:pt x="123825" y="85725"/>
                  </a:lnTo>
                  <a:lnTo>
                    <a:pt x="123825" y="76200"/>
                  </a:lnTo>
                  <a:lnTo>
                    <a:pt x="123825" y="66675"/>
                  </a:lnTo>
                  <a:close/>
                </a:path>
                <a:path w="142875" h="676275">
                  <a:moveTo>
                    <a:pt x="126873" y="501777"/>
                  </a:moveTo>
                  <a:lnTo>
                    <a:pt x="123825" y="501777"/>
                  </a:lnTo>
                  <a:lnTo>
                    <a:pt x="123825" y="504825"/>
                  </a:lnTo>
                  <a:lnTo>
                    <a:pt x="126873" y="504825"/>
                  </a:lnTo>
                  <a:lnTo>
                    <a:pt x="126873" y="501777"/>
                  </a:lnTo>
                  <a:close/>
                </a:path>
                <a:path w="142875" h="676275">
                  <a:moveTo>
                    <a:pt x="142875" y="381000"/>
                  </a:moveTo>
                  <a:lnTo>
                    <a:pt x="133350" y="381000"/>
                  </a:lnTo>
                  <a:lnTo>
                    <a:pt x="133350" y="390525"/>
                  </a:lnTo>
                  <a:lnTo>
                    <a:pt x="142875" y="390525"/>
                  </a:lnTo>
                  <a:lnTo>
                    <a:pt x="142875" y="38100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3952875" y="6086474"/>
              <a:ext cx="257175" cy="962025"/>
            </a:xfrm>
            <a:custGeom>
              <a:avLst/>
              <a:gdLst/>
              <a:ahLst/>
              <a:cxnLst/>
              <a:rect l="l" t="t" r="r" b="b"/>
              <a:pathLst>
                <a:path w="257175" h="962025">
                  <a:moveTo>
                    <a:pt x="9525" y="723900"/>
                  </a:moveTo>
                  <a:lnTo>
                    <a:pt x="0" y="723900"/>
                  </a:lnTo>
                  <a:lnTo>
                    <a:pt x="0" y="733425"/>
                  </a:lnTo>
                  <a:lnTo>
                    <a:pt x="9525" y="733425"/>
                  </a:lnTo>
                  <a:lnTo>
                    <a:pt x="9525" y="723900"/>
                  </a:lnTo>
                  <a:close/>
                </a:path>
                <a:path w="257175" h="962025">
                  <a:moveTo>
                    <a:pt x="19050" y="752475"/>
                  </a:moveTo>
                  <a:lnTo>
                    <a:pt x="9525" y="742950"/>
                  </a:lnTo>
                  <a:lnTo>
                    <a:pt x="9525" y="752475"/>
                  </a:lnTo>
                  <a:lnTo>
                    <a:pt x="19050" y="752475"/>
                  </a:lnTo>
                  <a:close/>
                </a:path>
                <a:path w="257175" h="962025">
                  <a:moveTo>
                    <a:pt x="28575" y="742950"/>
                  </a:moveTo>
                  <a:lnTo>
                    <a:pt x="19050" y="742950"/>
                  </a:lnTo>
                  <a:lnTo>
                    <a:pt x="19050" y="752475"/>
                  </a:lnTo>
                  <a:lnTo>
                    <a:pt x="19050" y="762000"/>
                  </a:lnTo>
                  <a:lnTo>
                    <a:pt x="28575" y="762000"/>
                  </a:lnTo>
                  <a:lnTo>
                    <a:pt x="28575" y="752475"/>
                  </a:lnTo>
                  <a:lnTo>
                    <a:pt x="28575" y="742950"/>
                  </a:lnTo>
                  <a:close/>
                </a:path>
                <a:path w="257175" h="962025">
                  <a:moveTo>
                    <a:pt x="38100" y="733425"/>
                  </a:moveTo>
                  <a:lnTo>
                    <a:pt x="28575" y="733425"/>
                  </a:lnTo>
                  <a:lnTo>
                    <a:pt x="28575" y="742950"/>
                  </a:lnTo>
                  <a:lnTo>
                    <a:pt x="38100" y="742950"/>
                  </a:lnTo>
                  <a:lnTo>
                    <a:pt x="38100" y="733425"/>
                  </a:lnTo>
                  <a:close/>
                </a:path>
                <a:path w="257175" h="962025">
                  <a:moveTo>
                    <a:pt x="47625" y="752475"/>
                  </a:moveTo>
                  <a:lnTo>
                    <a:pt x="38100" y="752475"/>
                  </a:lnTo>
                  <a:lnTo>
                    <a:pt x="38100" y="762000"/>
                  </a:lnTo>
                  <a:lnTo>
                    <a:pt x="47625" y="762000"/>
                  </a:lnTo>
                  <a:lnTo>
                    <a:pt x="47625" y="752475"/>
                  </a:lnTo>
                  <a:close/>
                </a:path>
                <a:path w="257175" h="962025">
                  <a:moveTo>
                    <a:pt x="47625" y="600075"/>
                  </a:moveTo>
                  <a:lnTo>
                    <a:pt x="38100" y="600075"/>
                  </a:lnTo>
                  <a:lnTo>
                    <a:pt x="38100" y="609600"/>
                  </a:lnTo>
                  <a:lnTo>
                    <a:pt x="47625" y="609600"/>
                  </a:lnTo>
                  <a:lnTo>
                    <a:pt x="47625" y="600075"/>
                  </a:lnTo>
                  <a:close/>
                </a:path>
                <a:path w="257175" h="962025">
                  <a:moveTo>
                    <a:pt x="57150" y="609600"/>
                  </a:moveTo>
                  <a:lnTo>
                    <a:pt x="47625" y="609600"/>
                  </a:lnTo>
                  <a:lnTo>
                    <a:pt x="47625" y="619125"/>
                  </a:lnTo>
                  <a:lnTo>
                    <a:pt x="57150" y="619125"/>
                  </a:lnTo>
                  <a:lnTo>
                    <a:pt x="57150" y="609600"/>
                  </a:lnTo>
                  <a:close/>
                </a:path>
                <a:path w="257175" h="962025">
                  <a:moveTo>
                    <a:pt x="76200" y="609600"/>
                  </a:moveTo>
                  <a:lnTo>
                    <a:pt x="66675" y="609600"/>
                  </a:lnTo>
                  <a:lnTo>
                    <a:pt x="66675" y="619125"/>
                  </a:lnTo>
                  <a:lnTo>
                    <a:pt x="76200" y="619125"/>
                  </a:lnTo>
                  <a:lnTo>
                    <a:pt x="76200" y="609600"/>
                  </a:lnTo>
                  <a:close/>
                </a:path>
                <a:path w="257175" h="962025">
                  <a:moveTo>
                    <a:pt x="76200" y="552450"/>
                  </a:moveTo>
                  <a:lnTo>
                    <a:pt x="66675" y="552450"/>
                  </a:lnTo>
                  <a:lnTo>
                    <a:pt x="66675" y="561975"/>
                  </a:lnTo>
                  <a:lnTo>
                    <a:pt x="76200" y="552450"/>
                  </a:lnTo>
                  <a:close/>
                </a:path>
                <a:path w="257175" h="962025">
                  <a:moveTo>
                    <a:pt x="85725" y="504825"/>
                  </a:moveTo>
                  <a:lnTo>
                    <a:pt x="76200" y="504825"/>
                  </a:lnTo>
                  <a:lnTo>
                    <a:pt x="76200" y="514350"/>
                  </a:lnTo>
                  <a:lnTo>
                    <a:pt x="85725" y="514350"/>
                  </a:lnTo>
                  <a:lnTo>
                    <a:pt x="85725" y="504825"/>
                  </a:lnTo>
                  <a:close/>
                </a:path>
                <a:path w="257175" h="962025">
                  <a:moveTo>
                    <a:pt x="85725" y="0"/>
                  </a:moveTo>
                  <a:lnTo>
                    <a:pt x="76200" y="0"/>
                  </a:lnTo>
                  <a:lnTo>
                    <a:pt x="76200" y="9525"/>
                  </a:lnTo>
                  <a:lnTo>
                    <a:pt x="85725" y="9525"/>
                  </a:lnTo>
                  <a:lnTo>
                    <a:pt x="85725" y="0"/>
                  </a:lnTo>
                  <a:close/>
                </a:path>
                <a:path w="257175" h="962025">
                  <a:moveTo>
                    <a:pt x="95250" y="561975"/>
                  </a:moveTo>
                  <a:lnTo>
                    <a:pt x="85725" y="561975"/>
                  </a:lnTo>
                  <a:lnTo>
                    <a:pt x="85725" y="571500"/>
                  </a:lnTo>
                  <a:lnTo>
                    <a:pt x="95250" y="571500"/>
                  </a:lnTo>
                  <a:lnTo>
                    <a:pt x="95250" y="561975"/>
                  </a:lnTo>
                  <a:close/>
                </a:path>
                <a:path w="257175" h="962025">
                  <a:moveTo>
                    <a:pt x="104775" y="523875"/>
                  </a:moveTo>
                  <a:lnTo>
                    <a:pt x="95250" y="533400"/>
                  </a:lnTo>
                  <a:lnTo>
                    <a:pt x="95250" y="542925"/>
                  </a:lnTo>
                  <a:lnTo>
                    <a:pt x="104775" y="523875"/>
                  </a:lnTo>
                  <a:close/>
                </a:path>
                <a:path w="257175" h="962025">
                  <a:moveTo>
                    <a:pt x="104775" y="438150"/>
                  </a:moveTo>
                  <a:lnTo>
                    <a:pt x="95250" y="447675"/>
                  </a:lnTo>
                  <a:lnTo>
                    <a:pt x="104775" y="447675"/>
                  </a:lnTo>
                  <a:lnTo>
                    <a:pt x="104775" y="438150"/>
                  </a:lnTo>
                  <a:close/>
                </a:path>
                <a:path w="257175" h="962025">
                  <a:moveTo>
                    <a:pt x="104775" y="428625"/>
                  </a:moveTo>
                  <a:lnTo>
                    <a:pt x="95250" y="438150"/>
                  </a:lnTo>
                  <a:lnTo>
                    <a:pt x="104775" y="438150"/>
                  </a:lnTo>
                  <a:lnTo>
                    <a:pt x="104775" y="428625"/>
                  </a:lnTo>
                  <a:close/>
                </a:path>
                <a:path w="257175" h="962025">
                  <a:moveTo>
                    <a:pt x="114300" y="495300"/>
                  </a:moveTo>
                  <a:lnTo>
                    <a:pt x="104775" y="495300"/>
                  </a:lnTo>
                  <a:lnTo>
                    <a:pt x="114300" y="504825"/>
                  </a:lnTo>
                  <a:lnTo>
                    <a:pt x="114300" y="495300"/>
                  </a:lnTo>
                  <a:close/>
                </a:path>
                <a:path w="257175" h="962025">
                  <a:moveTo>
                    <a:pt x="128587" y="904875"/>
                  </a:moveTo>
                  <a:lnTo>
                    <a:pt x="123825" y="895350"/>
                  </a:lnTo>
                  <a:lnTo>
                    <a:pt x="123825" y="904875"/>
                  </a:lnTo>
                  <a:lnTo>
                    <a:pt x="128587" y="904875"/>
                  </a:lnTo>
                  <a:close/>
                </a:path>
                <a:path w="257175" h="962025">
                  <a:moveTo>
                    <a:pt x="142875" y="914400"/>
                  </a:moveTo>
                  <a:lnTo>
                    <a:pt x="133350" y="904875"/>
                  </a:lnTo>
                  <a:lnTo>
                    <a:pt x="128587" y="904875"/>
                  </a:lnTo>
                  <a:lnTo>
                    <a:pt x="133350" y="914400"/>
                  </a:lnTo>
                  <a:lnTo>
                    <a:pt x="136398" y="914400"/>
                  </a:lnTo>
                  <a:lnTo>
                    <a:pt x="142875" y="914400"/>
                  </a:lnTo>
                  <a:close/>
                </a:path>
                <a:path w="257175" h="962025">
                  <a:moveTo>
                    <a:pt x="152400" y="904875"/>
                  </a:moveTo>
                  <a:lnTo>
                    <a:pt x="142875" y="904875"/>
                  </a:lnTo>
                  <a:lnTo>
                    <a:pt x="142875" y="914400"/>
                  </a:lnTo>
                  <a:lnTo>
                    <a:pt x="152400" y="914400"/>
                  </a:lnTo>
                  <a:lnTo>
                    <a:pt x="152400" y="904875"/>
                  </a:lnTo>
                  <a:close/>
                </a:path>
                <a:path w="257175" h="962025">
                  <a:moveTo>
                    <a:pt x="155448" y="901827"/>
                  </a:moveTo>
                  <a:lnTo>
                    <a:pt x="152400" y="901827"/>
                  </a:lnTo>
                  <a:lnTo>
                    <a:pt x="152400" y="904875"/>
                  </a:lnTo>
                  <a:lnTo>
                    <a:pt x="155448" y="904875"/>
                  </a:lnTo>
                  <a:lnTo>
                    <a:pt x="155448" y="901827"/>
                  </a:lnTo>
                  <a:close/>
                </a:path>
                <a:path w="257175" h="962025">
                  <a:moveTo>
                    <a:pt x="180975" y="933450"/>
                  </a:moveTo>
                  <a:lnTo>
                    <a:pt x="171450" y="933450"/>
                  </a:lnTo>
                  <a:lnTo>
                    <a:pt x="171450" y="942975"/>
                  </a:lnTo>
                  <a:lnTo>
                    <a:pt x="180975" y="942975"/>
                  </a:lnTo>
                  <a:lnTo>
                    <a:pt x="180975" y="933450"/>
                  </a:lnTo>
                  <a:close/>
                </a:path>
                <a:path w="257175" h="962025">
                  <a:moveTo>
                    <a:pt x="180975" y="914400"/>
                  </a:moveTo>
                  <a:lnTo>
                    <a:pt x="171450" y="914400"/>
                  </a:lnTo>
                  <a:lnTo>
                    <a:pt x="171450" y="923925"/>
                  </a:lnTo>
                  <a:lnTo>
                    <a:pt x="180975" y="923925"/>
                  </a:lnTo>
                  <a:lnTo>
                    <a:pt x="180975" y="914400"/>
                  </a:lnTo>
                  <a:close/>
                </a:path>
                <a:path w="257175" h="962025">
                  <a:moveTo>
                    <a:pt x="180975" y="904875"/>
                  </a:moveTo>
                  <a:lnTo>
                    <a:pt x="171450" y="904875"/>
                  </a:lnTo>
                  <a:lnTo>
                    <a:pt x="171450" y="914400"/>
                  </a:lnTo>
                  <a:lnTo>
                    <a:pt x="180975" y="904875"/>
                  </a:lnTo>
                  <a:close/>
                </a:path>
                <a:path w="257175" h="962025">
                  <a:moveTo>
                    <a:pt x="190500" y="923925"/>
                  </a:moveTo>
                  <a:lnTo>
                    <a:pt x="180975" y="923925"/>
                  </a:lnTo>
                  <a:lnTo>
                    <a:pt x="180975" y="933450"/>
                  </a:lnTo>
                  <a:lnTo>
                    <a:pt x="190500" y="933450"/>
                  </a:lnTo>
                  <a:lnTo>
                    <a:pt x="190500" y="923925"/>
                  </a:lnTo>
                  <a:close/>
                </a:path>
                <a:path w="257175" h="962025">
                  <a:moveTo>
                    <a:pt x="190500" y="904875"/>
                  </a:moveTo>
                  <a:lnTo>
                    <a:pt x="180975" y="904875"/>
                  </a:lnTo>
                  <a:lnTo>
                    <a:pt x="180975" y="914400"/>
                  </a:lnTo>
                  <a:lnTo>
                    <a:pt x="190500" y="914400"/>
                  </a:lnTo>
                  <a:lnTo>
                    <a:pt x="190500" y="904875"/>
                  </a:lnTo>
                  <a:close/>
                </a:path>
                <a:path w="257175" h="962025">
                  <a:moveTo>
                    <a:pt x="200025" y="942975"/>
                  </a:moveTo>
                  <a:lnTo>
                    <a:pt x="190500" y="942975"/>
                  </a:lnTo>
                  <a:lnTo>
                    <a:pt x="190500" y="952500"/>
                  </a:lnTo>
                  <a:lnTo>
                    <a:pt x="200025" y="952500"/>
                  </a:lnTo>
                  <a:lnTo>
                    <a:pt x="200025" y="942975"/>
                  </a:lnTo>
                  <a:close/>
                </a:path>
                <a:path w="257175" h="962025">
                  <a:moveTo>
                    <a:pt x="228600" y="942975"/>
                  </a:moveTo>
                  <a:lnTo>
                    <a:pt x="219075" y="942975"/>
                  </a:lnTo>
                  <a:lnTo>
                    <a:pt x="228600" y="952500"/>
                  </a:lnTo>
                  <a:lnTo>
                    <a:pt x="228600" y="942975"/>
                  </a:lnTo>
                  <a:close/>
                </a:path>
                <a:path w="257175" h="962025">
                  <a:moveTo>
                    <a:pt x="257175" y="952500"/>
                  </a:moveTo>
                  <a:lnTo>
                    <a:pt x="247650" y="952500"/>
                  </a:lnTo>
                  <a:lnTo>
                    <a:pt x="238125" y="952500"/>
                  </a:lnTo>
                  <a:lnTo>
                    <a:pt x="238125" y="962025"/>
                  </a:lnTo>
                  <a:lnTo>
                    <a:pt x="247650" y="962025"/>
                  </a:lnTo>
                  <a:lnTo>
                    <a:pt x="257175" y="962025"/>
                  </a:lnTo>
                  <a:lnTo>
                    <a:pt x="257175" y="95250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3905250" y="6124574"/>
              <a:ext cx="276225" cy="619125"/>
            </a:xfrm>
            <a:custGeom>
              <a:avLst/>
              <a:gdLst/>
              <a:ahLst/>
              <a:cxnLst/>
              <a:rect l="l" t="t" r="r" b="b"/>
              <a:pathLst>
                <a:path w="276225" h="619125">
                  <a:moveTo>
                    <a:pt x="9525" y="533400"/>
                  </a:moveTo>
                  <a:lnTo>
                    <a:pt x="0" y="533400"/>
                  </a:lnTo>
                  <a:lnTo>
                    <a:pt x="0" y="542925"/>
                  </a:lnTo>
                  <a:lnTo>
                    <a:pt x="9525" y="542925"/>
                  </a:lnTo>
                  <a:lnTo>
                    <a:pt x="9525" y="533400"/>
                  </a:lnTo>
                  <a:close/>
                </a:path>
                <a:path w="276225" h="619125">
                  <a:moveTo>
                    <a:pt x="19050" y="400050"/>
                  </a:moveTo>
                  <a:lnTo>
                    <a:pt x="9525" y="400050"/>
                  </a:lnTo>
                  <a:lnTo>
                    <a:pt x="19050" y="409575"/>
                  </a:lnTo>
                  <a:lnTo>
                    <a:pt x="19050" y="400050"/>
                  </a:lnTo>
                  <a:close/>
                </a:path>
                <a:path w="276225" h="619125">
                  <a:moveTo>
                    <a:pt x="28575" y="38100"/>
                  </a:moveTo>
                  <a:lnTo>
                    <a:pt x="19050" y="38100"/>
                  </a:lnTo>
                  <a:lnTo>
                    <a:pt x="19050" y="47625"/>
                  </a:lnTo>
                  <a:lnTo>
                    <a:pt x="28575" y="47625"/>
                  </a:lnTo>
                  <a:lnTo>
                    <a:pt x="28575" y="38100"/>
                  </a:lnTo>
                  <a:close/>
                </a:path>
                <a:path w="276225" h="619125">
                  <a:moveTo>
                    <a:pt x="38100" y="542925"/>
                  </a:moveTo>
                  <a:lnTo>
                    <a:pt x="28575" y="542925"/>
                  </a:lnTo>
                  <a:lnTo>
                    <a:pt x="28575" y="552450"/>
                  </a:lnTo>
                  <a:lnTo>
                    <a:pt x="38100" y="542925"/>
                  </a:lnTo>
                  <a:close/>
                </a:path>
                <a:path w="276225" h="619125">
                  <a:moveTo>
                    <a:pt x="104775" y="161925"/>
                  </a:moveTo>
                  <a:lnTo>
                    <a:pt x="95250" y="161925"/>
                  </a:lnTo>
                  <a:lnTo>
                    <a:pt x="95250" y="171450"/>
                  </a:lnTo>
                  <a:lnTo>
                    <a:pt x="104775" y="171450"/>
                  </a:lnTo>
                  <a:lnTo>
                    <a:pt x="104775" y="161925"/>
                  </a:lnTo>
                  <a:close/>
                </a:path>
                <a:path w="276225" h="619125">
                  <a:moveTo>
                    <a:pt x="123825" y="28575"/>
                  </a:moveTo>
                  <a:lnTo>
                    <a:pt x="114300" y="19050"/>
                  </a:lnTo>
                  <a:lnTo>
                    <a:pt x="114300" y="28575"/>
                  </a:lnTo>
                  <a:lnTo>
                    <a:pt x="123825" y="28575"/>
                  </a:lnTo>
                  <a:close/>
                </a:path>
                <a:path w="276225" h="619125">
                  <a:moveTo>
                    <a:pt x="123825" y="0"/>
                  </a:moveTo>
                  <a:lnTo>
                    <a:pt x="114300" y="0"/>
                  </a:lnTo>
                  <a:lnTo>
                    <a:pt x="114300" y="9525"/>
                  </a:lnTo>
                  <a:lnTo>
                    <a:pt x="123825" y="9525"/>
                  </a:lnTo>
                  <a:lnTo>
                    <a:pt x="123825" y="0"/>
                  </a:lnTo>
                  <a:close/>
                </a:path>
                <a:path w="276225" h="619125">
                  <a:moveTo>
                    <a:pt x="133350" y="28575"/>
                  </a:moveTo>
                  <a:lnTo>
                    <a:pt x="123825" y="28575"/>
                  </a:lnTo>
                  <a:lnTo>
                    <a:pt x="123825" y="38100"/>
                  </a:lnTo>
                  <a:lnTo>
                    <a:pt x="133350" y="38100"/>
                  </a:lnTo>
                  <a:lnTo>
                    <a:pt x="133350" y="28575"/>
                  </a:lnTo>
                  <a:close/>
                </a:path>
                <a:path w="276225" h="619125">
                  <a:moveTo>
                    <a:pt x="142875" y="9525"/>
                  </a:moveTo>
                  <a:lnTo>
                    <a:pt x="133350" y="9525"/>
                  </a:lnTo>
                  <a:lnTo>
                    <a:pt x="142875" y="19050"/>
                  </a:lnTo>
                  <a:lnTo>
                    <a:pt x="142875" y="9525"/>
                  </a:lnTo>
                  <a:close/>
                </a:path>
                <a:path w="276225" h="619125">
                  <a:moveTo>
                    <a:pt x="161925" y="9525"/>
                  </a:moveTo>
                  <a:lnTo>
                    <a:pt x="152400" y="9525"/>
                  </a:lnTo>
                  <a:lnTo>
                    <a:pt x="152400" y="19050"/>
                  </a:lnTo>
                  <a:lnTo>
                    <a:pt x="161925" y="19050"/>
                  </a:lnTo>
                  <a:lnTo>
                    <a:pt x="161925" y="9525"/>
                  </a:lnTo>
                  <a:close/>
                </a:path>
                <a:path w="276225" h="619125">
                  <a:moveTo>
                    <a:pt x="209550" y="600075"/>
                  </a:moveTo>
                  <a:lnTo>
                    <a:pt x="200025" y="590550"/>
                  </a:lnTo>
                  <a:lnTo>
                    <a:pt x="190500" y="590550"/>
                  </a:lnTo>
                  <a:lnTo>
                    <a:pt x="200025" y="600075"/>
                  </a:lnTo>
                  <a:lnTo>
                    <a:pt x="209550" y="600075"/>
                  </a:lnTo>
                  <a:close/>
                </a:path>
                <a:path w="276225" h="619125">
                  <a:moveTo>
                    <a:pt x="228600" y="600075"/>
                  </a:moveTo>
                  <a:lnTo>
                    <a:pt x="219075" y="600075"/>
                  </a:lnTo>
                  <a:lnTo>
                    <a:pt x="228600" y="609600"/>
                  </a:lnTo>
                  <a:lnTo>
                    <a:pt x="228600" y="600075"/>
                  </a:lnTo>
                  <a:close/>
                </a:path>
                <a:path w="276225" h="619125">
                  <a:moveTo>
                    <a:pt x="247650" y="609600"/>
                  </a:moveTo>
                  <a:lnTo>
                    <a:pt x="238125" y="609600"/>
                  </a:lnTo>
                  <a:lnTo>
                    <a:pt x="238125" y="619125"/>
                  </a:lnTo>
                  <a:lnTo>
                    <a:pt x="247650" y="619125"/>
                  </a:lnTo>
                  <a:lnTo>
                    <a:pt x="247650" y="609600"/>
                  </a:lnTo>
                  <a:close/>
                </a:path>
                <a:path w="276225" h="619125">
                  <a:moveTo>
                    <a:pt x="276225" y="609600"/>
                  </a:moveTo>
                  <a:lnTo>
                    <a:pt x="266700" y="609600"/>
                  </a:lnTo>
                  <a:lnTo>
                    <a:pt x="276225" y="619125"/>
                  </a:lnTo>
                  <a:lnTo>
                    <a:pt x="276225" y="60960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124325" y="5838825"/>
              <a:ext cx="95250" cy="628650"/>
            </a:xfrm>
            <a:custGeom>
              <a:avLst/>
              <a:gdLst/>
              <a:ahLst/>
              <a:cxnLst/>
              <a:rect l="l" t="t" r="r" b="b"/>
              <a:pathLst>
                <a:path w="95250" h="628650">
                  <a:moveTo>
                    <a:pt x="95250" y="619125"/>
                  </a:moveTo>
                  <a:lnTo>
                    <a:pt x="66675" y="619125"/>
                  </a:lnTo>
                  <a:lnTo>
                    <a:pt x="66675" y="628650"/>
                  </a:lnTo>
                  <a:lnTo>
                    <a:pt x="95250" y="628650"/>
                  </a:lnTo>
                  <a:lnTo>
                    <a:pt x="95250" y="619125"/>
                  </a:lnTo>
                  <a:close/>
                </a:path>
                <a:path w="95250" h="628650">
                  <a:moveTo>
                    <a:pt x="66675" y="485775"/>
                  </a:moveTo>
                  <a:lnTo>
                    <a:pt x="28575" y="485775"/>
                  </a:lnTo>
                  <a:lnTo>
                    <a:pt x="28575" y="495300"/>
                  </a:lnTo>
                  <a:lnTo>
                    <a:pt x="57150" y="495300"/>
                  </a:lnTo>
                  <a:lnTo>
                    <a:pt x="57150" y="619125"/>
                  </a:lnTo>
                  <a:lnTo>
                    <a:pt x="76200" y="619125"/>
                  </a:lnTo>
                  <a:lnTo>
                    <a:pt x="76200" y="609600"/>
                  </a:lnTo>
                  <a:lnTo>
                    <a:pt x="66675" y="609600"/>
                  </a:lnTo>
                  <a:lnTo>
                    <a:pt x="66675" y="485775"/>
                  </a:lnTo>
                  <a:close/>
                </a:path>
                <a:path w="95250" h="628650">
                  <a:moveTo>
                    <a:pt x="0" y="0"/>
                  </a:moveTo>
                  <a:lnTo>
                    <a:pt x="0" y="133350"/>
                  </a:lnTo>
                  <a:lnTo>
                    <a:pt x="19050" y="247650"/>
                  </a:lnTo>
                  <a:lnTo>
                    <a:pt x="19050" y="485775"/>
                  </a:lnTo>
                  <a:lnTo>
                    <a:pt x="38100" y="485775"/>
                  </a:lnTo>
                  <a:lnTo>
                    <a:pt x="38100" y="476250"/>
                  </a:lnTo>
                  <a:lnTo>
                    <a:pt x="28575" y="476250"/>
                  </a:lnTo>
                  <a:lnTo>
                    <a:pt x="28575" y="247650"/>
                  </a:lnTo>
                  <a:lnTo>
                    <a:pt x="9525" y="133350"/>
                  </a:lnTo>
                  <a:lnTo>
                    <a:pt x="952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124325" y="5838825"/>
              <a:ext cx="95250" cy="628650"/>
            </a:xfrm>
            <a:custGeom>
              <a:avLst/>
              <a:gdLst/>
              <a:ahLst/>
              <a:cxnLst/>
              <a:rect l="l" t="t" r="r" b="b"/>
              <a:pathLst>
                <a:path w="95250" h="628650">
                  <a:moveTo>
                    <a:pt x="0" y="0"/>
                  </a:moveTo>
                  <a:lnTo>
                    <a:pt x="0" y="133350"/>
                  </a:lnTo>
                  <a:lnTo>
                    <a:pt x="19050" y="247650"/>
                  </a:lnTo>
                  <a:lnTo>
                    <a:pt x="19050" y="485775"/>
                  </a:lnTo>
                  <a:lnTo>
                    <a:pt x="28575" y="485775"/>
                  </a:lnTo>
                  <a:lnTo>
                    <a:pt x="28575" y="495300"/>
                  </a:lnTo>
                  <a:lnTo>
                    <a:pt x="57150" y="495300"/>
                  </a:lnTo>
                  <a:lnTo>
                    <a:pt x="57150" y="619125"/>
                  </a:lnTo>
                  <a:lnTo>
                    <a:pt x="66675" y="619125"/>
                  </a:lnTo>
                  <a:lnTo>
                    <a:pt x="66675" y="628650"/>
                  </a:lnTo>
                  <a:lnTo>
                    <a:pt x="85725" y="628650"/>
                  </a:lnTo>
                  <a:lnTo>
                    <a:pt x="95250" y="619125"/>
                  </a:lnTo>
                  <a:lnTo>
                    <a:pt x="76200" y="619125"/>
                  </a:lnTo>
                  <a:lnTo>
                    <a:pt x="76200" y="609600"/>
                  </a:lnTo>
                  <a:lnTo>
                    <a:pt x="66675" y="609600"/>
                  </a:lnTo>
                  <a:lnTo>
                    <a:pt x="66675" y="485775"/>
                  </a:lnTo>
                  <a:lnTo>
                    <a:pt x="38100" y="485775"/>
                  </a:lnTo>
                  <a:lnTo>
                    <a:pt x="38100" y="476250"/>
                  </a:lnTo>
                  <a:lnTo>
                    <a:pt x="28575" y="476250"/>
                  </a:lnTo>
                  <a:lnTo>
                    <a:pt x="28575" y="247650"/>
                  </a:lnTo>
                  <a:lnTo>
                    <a:pt x="9525" y="133350"/>
                  </a:lnTo>
                  <a:lnTo>
                    <a:pt x="9525" y="952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152900" y="6210300"/>
              <a:ext cx="28575" cy="114300"/>
            </a:xfrm>
            <a:custGeom>
              <a:avLst/>
              <a:gdLst/>
              <a:ahLst/>
              <a:cxnLst/>
              <a:rect l="l" t="t" r="r" b="b"/>
              <a:pathLst>
                <a:path w="28575" h="114300">
                  <a:moveTo>
                    <a:pt x="0" y="0"/>
                  </a:moveTo>
                  <a:lnTo>
                    <a:pt x="0" y="28575"/>
                  </a:lnTo>
                  <a:lnTo>
                    <a:pt x="19050" y="114300"/>
                  </a:lnTo>
                  <a:lnTo>
                    <a:pt x="28575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152900" y="6210300"/>
              <a:ext cx="28575" cy="114300"/>
            </a:xfrm>
            <a:custGeom>
              <a:avLst/>
              <a:gdLst/>
              <a:ahLst/>
              <a:cxnLst/>
              <a:rect l="l" t="t" r="r" b="b"/>
              <a:pathLst>
                <a:path w="28575" h="114300">
                  <a:moveTo>
                    <a:pt x="0" y="0"/>
                  </a:moveTo>
                  <a:lnTo>
                    <a:pt x="28575" y="114300"/>
                  </a:lnTo>
                </a:path>
                <a:path w="28575" h="114300">
                  <a:moveTo>
                    <a:pt x="0" y="47625"/>
                  </a:moveTo>
                  <a:lnTo>
                    <a:pt x="19050" y="1143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4086225" y="6448425"/>
              <a:ext cx="66675" cy="257175"/>
            </a:xfrm>
            <a:custGeom>
              <a:avLst/>
              <a:gdLst/>
              <a:ahLst/>
              <a:cxnLst/>
              <a:rect l="l" t="t" r="r" b="b"/>
              <a:pathLst>
                <a:path w="66675" h="257175">
                  <a:moveTo>
                    <a:pt x="9525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525" y="238125"/>
                  </a:lnTo>
                  <a:lnTo>
                    <a:pt x="66675" y="257175"/>
                  </a:lnTo>
                  <a:lnTo>
                    <a:pt x="66675" y="238125"/>
                  </a:lnTo>
                  <a:lnTo>
                    <a:pt x="38100" y="238125"/>
                  </a:lnTo>
                  <a:lnTo>
                    <a:pt x="28575" y="228600"/>
                  </a:lnTo>
                  <a:lnTo>
                    <a:pt x="9525" y="22860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086225" y="6448425"/>
              <a:ext cx="66675" cy="257175"/>
            </a:xfrm>
            <a:custGeom>
              <a:avLst/>
              <a:gdLst/>
              <a:ahLst/>
              <a:cxnLst/>
              <a:rect l="l" t="t" r="r" b="b"/>
              <a:pathLst>
                <a:path w="66675" h="257175">
                  <a:moveTo>
                    <a:pt x="0" y="0"/>
                  </a:moveTo>
                  <a:lnTo>
                    <a:pt x="0" y="228600"/>
                  </a:lnTo>
                  <a:lnTo>
                    <a:pt x="9525" y="238125"/>
                  </a:lnTo>
                  <a:lnTo>
                    <a:pt x="66675" y="257175"/>
                  </a:lnTo>
                  <a:lnTo>
                    <a:pt x="66675" y="238125"/>
                  </a:lnTo>
                  <a:lnTo>
                    <a:pt x="38100" y="238125"/>
                  </a:lnTo>
                  <a:lnTo>
                    <a:pt x="28575" y="228600"/>
                  </a:lnTo>
                  <a:lnTo>
                    <a:pt x="9525" y="228600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095750" y="6581775"/>
              <a:ext cx="38100" cy="104775"/>
            </a:xfrm>
            <a:custGeom>
              <a:avLst/>
              <a:gdLst/>
              <a:ahLst/>
              <a:cxnLst/>
              <a:rect l="l" t="t" r="r" b="b"/>
              <a:pathLst>
                <a:path w="38100" h="104775">
                  <a:moveTo>
                    <a:pt x="0" y="0"/>
                  </a:moveTo>
                  <a:lnTo>
                    <a:pt x="0" y="19050"/>
                  </a:lnTo>
                  <a:lnTo>
                    <a:pt x="28575" y="104775"/>
                  </a:lnTo>
                  <a:lnTo>
                    <a:pt x="38100" y="1047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4095750" y="6581775"/>
              <a:ext cx="38100" cy="104775"/>
            </a:xfrm>
            <a:custGeom>
              <a:avLst/>
              <a:gdLst/>
              <a:ahLst/>
              <a:cxnLst/>
              <a:rect l="l" t="t" r="r" b="b"/>
              <a:pathLst>
                <a:path w="38100" h="104775">
                  <a:moveTo>
                    <a:pt x="0" y="0"/>
                  </a:moveTo>
                  <a:lnTo>
                    <a:pt x="38100" y="104775"/>
                  </a:lnTo>
                </a:path>
                <a:path w="38100" h="104775">
                  <a:moveTo>
                    <a:pt x="0" y="19050"/>
                  </a:moveTo>
                  <a:lnTo>
                    <a:pt x="28575" y="952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943350" y="665797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905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19050" y="28575"/>
                  </a:lnTo>
                  <a:lnTo>
                    <a:pt x="28575" y="28575"/>
                  </a:lnTo>
                  <a:lnTo>
                    <a:pt x="28575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943350" y="665797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9050" y="28575"/>
                  </a:moveTo>
                  <a:lnTo>
                    <a:pt x="28575" y="28575"/>
                  </a:lnTo>
                  <a:lnTo>
                    <a:pt x="28575" y="9525"/>
                  </a:lnTo>
                  <a:lnTo>
                    <a:pt x="19050" y="9525"/>
                  </a:lnTo>
                  <a:lnTo>
                    <a:pt x="19050" y="0"/>
                  </a:lnTo>
                  <a:lnTo>
                    <a:pt x="9525" y="0"/>
                  </a:lnTo>
                  <a:lnTo>
                    <a:pt x="9525" y="9525"/>
                  </a:lnTo>
                  <a:lnTo>
                    <a:pt x="0" y="9525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28575"/>
                  </a:lnTo>
                  <a:lnTo>
                    <a:pt x="19050" y="285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905250" y="6734175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28575"/>
                  </a:lnTo>
                  <a:lnTo>
                    <a:pt x="19050" y="2857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905250" y="6734175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9525" y="28575"/>
                  </a:moveTo>
                  <a:lnTo>
                    <a:pt x="19050" y="28575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28575"/>
                  </a:lnTo>
                  <a:lnTo>
                    <a:pt x="9525" y="285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4067175" y="66865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4067175" y="66865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095750" y="66960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095750" y="669607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1905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190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4133850" y="67056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133850" y="670560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9525"/>
                  </a:moveTo>
                  <a:lnTo>
                    <a:pt x="0" y="19050"/>
                  </a:lnTo>
                  <a:lnTo>
                    <a:pt x="9525" y="9525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95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162425" y="67151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162425" y="67151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9525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905250" y="66865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0" y="28575"/>
                  </a:lnTo>
                  <a:lnTo>
                    <a:pt x="57150" y="38100"/>
                  </a:lnTo>
                  <a:lnTo>
                    <a:pt x="57150" y="95250"/>
                  </a:lnTo>
                  <a:lnTo>
                    <a:pt x="66675" y="95250"/>
                  </a:lnTo>
                  <a:lnTo>
                    <a:pt x="85725" y="104775"/>
                  </a:lnTo>
                  <a:lnTo>
                    <a:pt x="95250" y="104775"/>
                  </a:lnTo>
                  <a:lnTo>
                    <a:pt x="114300" y="114300"/>
                  </a:lnTo>
                  <a:lnTo>
                    <a:pt x="133350" y="114300"/>
                  </a:lnTo>
                  <a:lnTo>
                    <a:pt x="13335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905250" y="66865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38100"/>
                  </a:lnTo>
                  <a:lnTo>
                    <a:pt x="133350" y="114300"/>
                  </a:lnTo>
                  <a:lnTo>
                    <a:pt x="114300" y="114300"/>
                  </a:lnTo>
                  <a:lnTo>
                    <a:pt x="95250" y="104775"/>
                  </a:lnTo>
                  <a:lnTo>
                    <a:pt x="85725" y="104775"/>
                  </a:lnTo>
                  <a:lnTo>
                    <a:pt x="66675" y="95250"/>
                  </a:lnTo>
                  <a:lnTo>
                    <a:pt x="57150" y="95250"/>
                  </a:lnTo>
                  <a:lnTo>
                    <a:pt x="57150" y="38100"/>
                  </a:lnTo>
                  <a:lnTo>
                    <a:pt x="0" y="285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971925" y="6753225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19050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19050" y="2857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971925" y="6753225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9525" y="28575"/>
                  </a:moveTo>
                  <a:lnTo>
                    <a:pt x="19050" y="28575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28575"/>
                  </a:lnTo>
                  <a:lnTo>
                    <a:pt x="9525" y="285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4010025" y="676275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19050" y="0"/>
                  </a:moveTo>
                  <a:lnTo>
                    <a:pt x="9525" y="0"/>
                  </a:lnTo>
                  <a:lnTo>
                    <a:pt x="0" y="9525"/>
                  </a:lnTo>
                  <a:lnTo>
                    <a:pt x="0" y="19050"/>
                  </a:lnTo>
                  <a:lnTo>
                    <a:pt x="9525" y="28575"/>
                  </a:lnTo>
                  <a:lnTo>
                    <a:pt x="28575" y="28575"/>
                  </a:lnTo>
                  <a:lnTo>
                    <a:pt x="28575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4010025" y="676275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9525" y="28575"/>
                  </a:moveTo>
                  <a:lnTo>
                    <a:pt x="28575" y="28575"/>
                  </a:lnTo>
                  <a:lnTo>
                    <a:pt x="28575" y="9525"/>
                  </a:lnTo>
                  <a:lnTo>
                    <a:pt x="19050" y="9525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28575"/>
                  </a:lnTo>
                  <a:lnTo>
                    <a:pt x="9525" y="2857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914775" y="669607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914775" y="669607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9525" y="1905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90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962400" y="67151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962400" y="67151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9525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914775" y="6724649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266700" h="266700">
                  <a:moveTo>
                    <a:pt x="47625" y="28575"/>
                  </a:moveTo>
                  <a:lnTo>
                    <a:pt x="38100" y="19050"/>
                  </a:lnTo>
                  <a:lnTo>
                    <a:pt x="28575" y="28575"/>
                  </a:lnTo>
                  <a:lnTo>
                    <a:pt x="19050" y="19050"/>
                  </a:lnTo>
                  <a:lnTo>
                    <a:pt x="9525" y="28575"/>
                  </a:lnTo>
                  <a:lnTo>
                    <a:pt x="19050" y="47625"/>
                  </a:lnTo>
                  <a:lnTo>
                    <a:pt x="28575" y="38100"/>
                  </a:lnTo>
                  <a:lnTo>
                    <a:pt x="38100" y="47625"/>
                  </a:lnTo>
                  <a:lnTo>
                    <a:pt x="47625" y="38100"/>
                  </a:lnTo>
                  <a:lnTo>
                    <a:pt x="47625" y="28575"/>
                  </a:lnTo>
                  <a:close/>
                </a:path>
                <a:path w="266700" h="266700">
                  <a:moveTo>
                    <a:pt x="76200" y="247650"/>
                  </a:moveTo>
                  <a:lnTo>
                    <a:pt x="66675" y="257175"/>
                  </a:lnTo>
                  <a:lnTo>
                    <a:pt x="76200" y="257175"/>
                  </a:lnTo>
                  <a:lnTo>
                    <a:pt x="76200" y="247650"/>
                  </a:lnTo>
                  <a:close/>
                </a:path>
                <a:path w="266700" h="266700">
                  <a:moveTo>
                    <a:pt x="95250" y="0"/>
                  </a:moveTo>
                  <a:lnTo>
                    <a:pt x="85725" y="0"/>
                  </a:lnTo>
                  <a:lnTo>
                    <a:pt x="76200" y="0"/>
                  </a:lnTo>
                  <a:lnTo>
                    <a:pt x="85725" y="9525"/>
                  </a:lnTo>
                  <a:lnTo>
                    <a:pt x="95250" y="9525"/>
                  </a:lnTo>
                  <a:lnTo>
                    <a:pt x="95250" y="0"/>
                  </a:lnTo>
                  <a:close/>
                </a:path>
                <a:path w="266700" h="266700">
                  <a:moveTo>
                    <a:pt x="104775" y="257175"/>
                  </a:moveTo>
                  <a:lnTo>
                    <a:pt x="95250" y="257175"/>
                  </a:lnTo>
                  <a:lnTo>
                    <a:pt x="85725" y="257175"/>
                  </a:lnTo>
                  <a:lnTo>
                    <a:pt x="85725" y="266700"/>
                  </a:lnTo>
                  <a:lnTo>
                    <a:pt x="95250" y="266700"/>
                  </a:lnTo>
                  <a:lnTo>
                    <a:pt x="104775" y="266700"/>
                  </a:lnTo>
                  <a:lnTo>
                    <a:pt x="104775" y="257175"/>
                  </a:lnTo>
                  <a:close/>
                </a:path>
                <a:path w="266700" h="266700">
                  <a:moveTo>
                    <a:pt x="247650" y="57150"/>
                  </a:moveTo>
                  <a:lnTo>
                    <a:pt x="238125" y="47625"/>
                  </a:lnTo>
                  <a:lnTo>
                    <a:pt x="238125" y="57150"/>
                  </a:lnTo>
                  <a:lnTo>
                    <a:pt x="247650" y="57150"/>
                  </a:lnTo>
                  <a:close/>
                </a:path>
                <a:path w="266700" h="266700">
                  <a:moveTo>
                    <a:pt x="266700" y="104775"/>
                  </a:moveTo>
                  <a:lnTo>
                    <a:pt x="257175" y="104775"/>
                  </a:lnTo>
                  <a:lnTo>
                    <a:pt x="257175" y="114300"/>
                  </a:lnTo>
                  <a:lnTo>
                    <a:pt x="266700" y="114300"/>
                  </a:lnTo>
                  <a:lnTo>
                    <a:pt x="266700" y="104775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4076700" y="6753225"/>
              <a:ext cx="19050" cy="66675"/>
            </a:xfrm>
            <a:custGeom>
              <a:avLst/>
              <a:gdLst/>
              <a:ahLst/>
              <a:cxnLst/>
              <a:rect l="l" t="t" r="r" b="b"/>
              <a:pathLst>
                <a:path w="19050" h="66675">
                  <a:moveTo>
                    <a:pt x="19050" y="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9525" y="66675"/>
                  </a:lnTo>
                  <a:lnTo>
                    <a:pt x="19050" y="6667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4076700" y="6753225"/>
              <a:ext cx="19050" cy="66675"/>
            </a:xfrm>
            <a:custGeom>
              <a:avLst/>
              <a:gdLst/>
              <a:ahLst/>
              <a:cxnLst/>
              <a:rect l="l" t="t" r="r" b="b"/>
              <a:pathLst>
                <a:path w="19050" h="66675">
                  <a:moveTo>
                    <a:pt x="0" y="0"/>
                  </a:moveTo>
                  <a:lnTo>
                    <a:pt x="19050" y="0"/>
                  </a:lnTo>
                  <a:lnTo>
                    <a:pt x="19050" y="66675"/>
                  </a:lnTo>
                  <a:lnTo>
                    <a:pt x="9525" y="66675"/>
                  </a:lnTo>
                  <a:lnTo>
                    <a:pt x="0" y="571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124325" y="6781800"/>
              <a:ext cx="76200" cy="47625"/>
            </a:xfrm>
            <a:custGeom>
              <a:avLst/>
              <a:gdLst/>
              <a:ahLst/>
              <a:cxnLst/>
              <a:rect l="l" t="t" r="r" b="b"/>
              <a:pathLst>
                <a:path w="76200" h="47625">
                  <a:moveTo>
                    <a:pt x="0" y="0"/>
                  </a:moveTo>
                  <a:lnTo>
                    <a:pt x="0" y="28575"/>
                  </a:lnTo>
                  <a:lnTo>
                    <a:pt x="28575" y="28575"/>
                  </a:lnTo>
                  <a:lnTo>
                    <a:pt x="28575" y="38100"/>
                  </a:lnTo>
                  <a:lnTo>
                    <a:pt x="57150" y="47625"/>
                  </a:lnTo>
                  <a:lnTo>
                    <a:pt x="57150" y="38100"/>
                  </a:lnTo>
                  <a:lnTo>
                    <a:pt x="76200" y="47625"/>
                  </a:lnTo>
                  <a:lnTo>
                    <a:pt x="76200" y="190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4124325" y="6781800"/>
              <a:ext cx="76200" cy="190500"/>
            </a:xfrm>
            <a:custGeom>
              <a:avLst/>
              <a:gdLst/>
              <a:ahLst/>
              <a:cxnLst/>
              <a:rect l="l" t="t" r="r" b="b"/>
              <a:pathLst>
                <a:path w="76200" h="190500">
                  <a:moveTo>
                    <a:pt x="28575" y="28575"/>
                  </a:moveTo>
                  <a:lnTo>
                    <a:pt x="0" y="28575"/>
                  </a:lnTo>
                  <a:lnTo>
                    <a:pt x="0" y="0"/>
                  </a:lnTo>
                  <a:lnTo>
                    <a:pt x="76200" y="19050"/>
                  </a:lnTo>
                  <a:lnTo>
                    <a:pt x="76200" y="47625"/>
                  </a:lnTo>
                  <a:lnTo>
                    <a:pt x="57150" y="38100"/>
                  </a:lnTo>
                  <a:lnTo>
                    <a:pt x="57150" y="47625"/>
                  </a:lnTo>
                  <a:lnTo>
                    <a:pt x="28575" y="38100"/>
                  </a:lnTo>
                  <a:lnTo>
                    <a:pt x="28575" y="28575"/>
                  </a:lnTo>
                  <a:close/>
                </a:path>
                <a:path w="76200" h="190500">
                  <a:moveTo>
                    <a:pt x="57150" y="152400"/>
                  </a:moveTo>
                  <a:lnTo>
                    <a:pt x="57150" y="180975"/>
                  </a:lnTo>
                  <a:lnTo>
                    <a:pt x="38100" y="180975"/>
                  </a:lnTo>
                  <a:lnTo>
                    <a:pt x="38100" y="190500"/>
                  </a:lnTo>
                  <a:lnTo>
                    <a:pt x="38100" y="180975"/>
                  </a:lnTo>
                  <a:lnTo>
                    <a:pt x="19050" y="180975"/>
                  </a:lnTo>
                  <a:lnTo>
                    <a:pt x="19050" y="171450"/>
                  </a:lnTo>
                  <a:lnTo>
                    <a:pt x="9525" y="171450"/>
                  </a:lnTo>
                  <a:lnTo>
                    <a:pt x="9525" y="161925"/>
                  </a:lnTo>
                </a:path>
                <a:path w="76200" h="190500">
                  <a:moveTo>
                    <a:pt x="28575" y="114300"/>
                  </a:moveTo>
                  <a:lnTo>
                    <a:pt x="38100" y="114300"/>
                  </a:lnTo>
                  <a:lnTo>
                    <a:pt x="38100" y="123825"/>
                  </a:lnTo>
                  <a:lnTo>
                    <a:pt x="47625" y="123825"/>
                  </a:lnTo>
                  <a:lnTo>
                    <a:pt x="47625" y="133350"/>
                  </a:lnTo>
                  <a:lnTo>
                    <a:pt x="57150" y="13335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933825" y="6886575"/>
              <a:ext cx="133350" cy="952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0" y="0"/>
                  </a:moveTo>
                  <a:lnTo>
                    <a:pt x="0" y="57150"/>
                  </a:lnTo>
                  <a:lnTo>
                    <a:pt x="133350" y="95250"/>
                  </a:lnTo>
                  <a:lnTo>
                    <a:pt x="13335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933825" y="6886575"/>
              <a:ext cx="133350" cy="95250"/>
            </a:xfrm>
            <a:custGeom>
              <a:avLst/>
              <a:gdLst/>
              <a:ahLst/>
              <a:cxnLst/>
              <a:rect l="l" t="t" r="r" b="b"/>
              <a:pathLst>
                <a:path w="133350" h="95250">
                  <a:moveTo>
                    <a:pt x="133350" y="38100"/>
                  </a:moveTo>
                  <a:lnTo>
                    <a:pt x="0" y="0"/>
                  </a:lnTo>
                  <a:lnTo>
                    <a:pt x="0" y="57150"/>
                  </a:lnTo>
                  <a:lnTo>
                    <a:pt x="133350" y="95250"/>
                  </a:lnTo>
                  <a:lnTo>
                    <a:pt x="133350" y="38100"/>
                  </a:lnTo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4019550" y="6924675"/>
              <a:ext cx="19050" cy="38100"/>
            </a:xfrm>
            <a:custGeom>
              <a:avLst/>
              <a:gdLst/>
              <a:ahLst/>
              <a:cxnLst/>
              <a:rect l="l" t="t" r="r" b="b"/>
              <a:pathLst>
                <a:path w="19050" h="38100">
                  <a:moveTo>
                    <a:pt x="19050" y="9525"/>
                  </a:moveTo>
                  <a:lnTo>
                    <a:pt x="9525" y="19050"/>
                  </a:lnTo>
                  <a:lnTo>
                    <a:pt x="9525" y="25526"/>
                  </a:lnTo>
                  <a:lnTo>
                    <a:pt x="12573" y="25526"/>
                  </a:lnTo>
                  <a:lnTo>
                    <a:pt x="12573" y="28575"/>
                  </a:lnTo>
                  <a:lnTo>
                    <a:pt x="9525" y="28575"/>
                  </a:lnTo>
                  <a:lnTo>
                    <a:pt x="9525" y="38100"/>
                  </a:lnTo>
                  <a:lnTo>
                    <a:pt x="19050" y="28575"/>
                  </a:lnTo>
                  <a:lnTo>
                    <a:pt x="19050" y="9525"/>
                  </a:lnTo>
                  <a:close/>
                </a:path>
                <a:path w="19050" h="38100">
                  <a:moveTo>
                    <a:pt x="952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  <a:path w="19050" h="38100">
                  <a:moveTo>
                    <a:pt x="1905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19050" y="95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1F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952875" y="58483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952875" y="58483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943350" y="58674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57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943350" y="58674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9525" y="9525"/>
                  </a:moveTo>
                  <a:lnTo>
                    <a:pt x="28575" y="9525"/>
                  </a:lnTo>
                  <a:lnTo>
                    <a:pt x="28575" y="0"/>
                  </a:lnTo>
                  <a:lnTo>
                    <a:pt x="0" y="0"/>
                  </a:lnTo>
                  <a:lnTo>
                    <a:pt x="9525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3962400" y="59912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9525"/>
                  </a:lnTo>
                  <a:lnTo>
                    <a:pt x="0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962400" y="5991225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0" y="19050"/>
                  </a:moveTo>
                  <a:lnTo>
                    <a:pt x="0" y="9525"/>
                  </a:lnTo>
                  <a:lnTo>
                    <a:pt x="9525" y="0"/>
                  </a:lnTo>
                  <a:lnTo>
                    <a:pt x="0" y="190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952875" y="62293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0"/>
                  </a:moveTo>
                  <a:lnTo>
                    <a:pt x="0" y="9525"/>
                  </a:lnTo>
                  <a:lnTo>
                    <a:pt x="952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952875" y="6229350"/>
              <a:ext cx="9525" cy="19050"/>
            </a:xfrm>
            <a:custGeom>
              <a:avLst/>
              <a:gdLst/>
              <a:ahLst/>
              <a:cxnLst/>
              <a:rect l="l" t="t" r="r" b="b"/>
              <a:pathLst>
                <a:path w="9525" h="19050">
                  <a:moveTo>
                    <a:pt x="9525" y="19050"/>
                  </a:moveTo>
                  <a:lnTo>
                    <a:pt x="0" y="9525"/>
                  </a:lnTo>
                  <a:lnTo>
                    <a:pt x="9525" y="0"/>
                  </a:lnTo>
                  <a:lnTo>
                    <a:pt x="9525" y="190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962400" y="66008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962400" y="66008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9525"/>
                  </a:moveTo>
                  <a:lnTo>
                    <a:pt x="0" y="0"/>
                  </a:lnTo>
                  <a:lnTo>
                    <a:pt x="9525" y="0"/>
                  </a:lnTo>
                  <a:lnTo>
                    <a:pt x="0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133850" y="69246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4133850" y="69246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9525" y="0"/>
                  </a:lnTo>
                  <a:lnTo>
                    <a:pt x="9525" y="9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943350" y="60960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3943350" y="60960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9525" y="9525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943350" y="63341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3943350" y="63341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9525" y="9525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962400" y="64579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962400" y="64579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525" y="0"/>
                  </a:moveTo>
                  <a:lnTo>
                    <a:pt x="9525" y="9525"/>
                  </a:lnTo>
                  <a:lnTo>
                    <a:pt x="0" y="9525"/>
                  </a:lnTo>
                  <a:lnTo>
                    <a:pt x="9525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943350" y="59817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575" y="0"/>
                  </a:moveTo>
                  <a:lnTo>
                    <a:pt x="0" y="9525"/>
                  </a:lnTo>
                  <a:lnTo>
                    <a:pt x="9525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943350" y="59817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9525" y="9525"/>
                  </a:moveTo>
                  <a:lnTo>
                    <a:pt x="28575" y="9525"/>
                  </a:lnTo>
                  <a:lnTo>
                    <a:pt x="28575" y="0"/>
                  </a:lnTo>
                  <a:lnTo>
                    <a:pt x="0" y="9525"/>
                  </a:lnTo>
                  <a:lnTo>
                    <a:pt x="9525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943350" y="621982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575" y="0"/>
                  </a:moveTo>
                  <a:lnTo>
                    <a:pt x="0" y="9525"/>
                  </a:lnTo>
                  <a:lnTo>
                    <a:pt x="2857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3943350" y="6219825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0" y="9525"/>
                  </a:moveTo>
                  <a:lnTo>
                    <a:pt x="28575" y="9525"/>
                  </a:lnTo>
                  <a:lnTo>
                    <a:pt x="28575" y="0"/>
                  </a:lnTo>
                  <a:lnTo>
                    <a:pt x="0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943350" y="65913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28575" y="0"/>
                  </a:moveTo>
                  <a:lnTo>
                    <a:pt x="0" y="0"/>
                  </a:lnTo>
                  <a:lnTo>
                    <a:pt x="9525" y="9525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943350" y="6591300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28575" h="9525">
                  <a:moveTo>
                    <a:pt x="9525" y="9525"/>
                  </a:moveTo>
                  <a:lnTo>
                    <a:pt x="28575" y="0"/>
                  </a:lnTo>
                  <a:lnTo>
                    <a:pt x="0" y="0"/>
                  </a:lnTo>
                  <a:lnTo>
                    <a:pt x="9525" y="952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4152900" y="691515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9525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9525" y="2857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4152900" y="691515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  <a:lnTo>
                    <a:pt x="9525" y="28575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952875" y="6096000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9525" y="0"/>
                  </a:moveTo>
                  <a:lnTo>
                    <a:pt x="0" y="19050"/>
                  </a:lnTo>
                  <a:lnTo>
                    <a:pt x="0" y="28575"/>
                  </a:lnTo>
                  <a:lnTo>
                    <a:pt x="19050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952875" y="6096000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0" y="28575"/>
                  </a:moveTo>
                  <a:lnTo>
                    <a:pt x="19050" y="9525"/>
                  </a:lnTo>
                  <a:lnTo>
                    <a:pt x="9525" y="0"/>
                  </a:lnTo>
                  <a:lnTo>
                    <a:pt x="0" y="19050"/>
                  </a:lnTo>
                  <a:lnTo>
                    <a:pt x="0" y="28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952875" y="6334125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9525" y="0"/>
                  </a:moveTo>
                  <a:lnTo>
                    <a:pt x="0" y="19050"/>
                  </a:lnTo>
                  <a:lnTo>
                    <a:pt x="0" y="28575"/>
                  </a:lnTo>
                  <a:lnTo>
                    <a:pt x="19050" y="95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3952875" y="6334125"/>
              <a:ext cx="19050" cy="28575"/>
            </a:xfrm>
            <a:custGeom>
              <a:avLst/>
              <a:gdLst/>
              <a:ahLst/>
              <a:cxnLst/>
              <a:rect l="l" t="t" r="r" b="b"/>
              <a:pathLst>
                <a:path w="19050" h="28575">
                  <a:moveTo>
                    <a:pt x="0" y="28575"/>
                  </a:moveTo>
                  <a:lnTo>
                    <a:pt x="19050" y="9525"/>
                  </a:lnTo>
                  <a:lnTo>
                    <a:pt x="9525" y="0"/>
                  </a:lnTo>
                  <a:lnTo>
                    <a:pt x="0" y="19050"/>
                  </a:lnTo>
                  <a:lnTo>
                    <a:pt x="0" y="28575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3943350" y="6467475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9525" y="0"/>
                  </a:moveTo>
                  <a:lnTo>
                    <a:pt x="0" y="0"/>
                  </a:lnTo>
                  <a:lnTo>
                    <a:pt x="28575" y="190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3943350" y="6467475"/>
              <a:ext cx="28575" cy="19050"/>
            </a:xfrm>
            <a:custGeom>
              <a:avLst/>
              <a:gdLst/>
              <a:ahLst/>
              <a:cxnLst/>
              <a:rect l="l" t="t" r="r" b="b"/>
              <a:pathLst>
                <a:path w="28575" h="19050">
                  <a:moveTo>
                    <a:pt x="28575" y="19050"/>
                  </a:moveTo>
                  <a:lnTo>
                    <a:pt x="0" y="0"/>
                  </a:lnTo>
                  <a:lnTo>
                    <a:pt x="9525" y="0"/>
                  </a:lnTo>
                  <a:lnTo>
                    <a:pt x="28575" y="19050"/>
                  </a:lnTo>
                  <a:close/>
                </a:path>
              </a:pathLst>
            </a:custGeom>
            <a:ln w="952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3" name="object 403"/>
          <p:cNvSpPr txBox="1"/>
          <p:nvPr/>
        </p:nvSpPr>
        <p:spPr>
          <a:xfrm>
            <a:off x="7775575" y="581026"/>
            <a:ext cx="23876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50" dirty="0">
                <a:latin typeface="Tahoma"/>
                <a:cs typeface="Tahoma"/>
              </a:rPr>
              <a:t>Unidades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de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disparo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de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disyuntores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04" name="object 404"/>
          <p:cNvSpPr txBox="1"/>
          <p:nvPr/>
        </p:nvSpPr>
        <p:spPr>
          <a:xfrm>
            <a:off x="7775575" y="1925954"/>
            <a:ext cx="3913504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950" spc="30" dirty="0">
                <a:latin typeface="Tahoma"/>
                <a:cs typeface="Tahoma"/>
              </a:rPr>
              <a:t>Las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siguientes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secciones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describen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disyuntores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5" dirty="0">
                <a:latin typeface="Tahoma"/>
                <a:cs typeface="Tahoma"/>
              </a:rPr>
              <a:t>caja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aislada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baja </a:t>
            </a:r>
            <a:r>
              <a:rPr sz="950" spc="40" dirty="0">
                <a:latin typeface="Tahoma"/>
                <a:cs typeface="Tahoma"/>
              </a:rPr>
              <a:t>tensión </a:t>
            </a:r>
            <a:r>
              <a:rPr sz="950" spc="-20" dirty="0">
                <a:latin typeface="Tahoma"/>
                <a:cs typeface="Tahoma"/>
              </a:rPr>
              <a:t>(ICCB), </a:t>
            </a:r>
            <a:r>
              <a:rPr sz="950" spc="35" dirty="0">
                <a:latin typeface="Tahoma"/>
                <a:cs typeface="Tahoma"/>
              </a:rPr>
              <a:t>los </a:t>
            </a:r>
            <a:r>
              <a:rPr sz="950" spc="40" dirty="0">
                <a:latin typeface="Tahoma"/>
                <a:cs typeface="Tahoma"/>
              </a:rPr>
              <a:t>disyuntores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15" dirty="0">
                <a:latin typeface="Tahoma"/>
                <a:cs typeface="Tahoma"/>
              </a:rPr>
              <a:t>caja </a:t>
            </a:r>
            <a:r>
              <a:rPr sz="950" spc="50" dirty="0">
                <a:latin typeface="Tahoma"/>
                <a:cs typeface="Tahoma"/>
              </a:rPr>
              <a:t>moldeada </a:t>
            </a:r>
            <a:r>
              <a:rPr sz="950" spc="10" dirty="0">
                <a:latin typeface="Tahoma"/>
                <a:cs typeface="Tahoma"/>
              </a:rPr>
              <a:t>(MCCB) y </a:t>
            </a:r>
            <a:r>
              <a:rPr sz="950" spc="35" dirty="0">
                <a:latin typeface="Tahoma"/>
                <a:cs typeface="Tahoma"/>
              </a:rPr>
              <a:t>los </a:t>
            </a:r>
            <a:r>
              <a:rPr sz="950" spc="40" dirty="0">
                <a:latin typeface="Tahoma"/>
                <a:cs typeface="Tahoma"/>
              </a:rPr>
              <a:t> disyuntores tipo </a:t>
            </a:r>
            <a:r>
              <a:rPr sz="950" spc="10" dirty="0">
                <a:latin typeface="Tahoma"/>
                <a:cs typeface="Tahoma"/>
              </a:rPr>
              <a:t>RL </a:t>
            </a:r>
            <a:r>
              <a:rPr sz="950" spc="40" dirty="0">
                <a:latin typeface="Tahoma"/>
                <a:cs typeface="Tahoma"/>
              </a:rPr>
              <a:t>con </a:t>
            </a:r>
            <a:r>
              <a:rPr sz="950" spc="20" dirty="0">
                <a:latin typeface="Tahoma"/>
                <a:cs typeface="Tahoma"/>
              </a:rPr>
              <a:t>Static </a:t>
            </a:r>
            <a:r>
              <a:rPr sz="950" spc="25" dirty="0">
                <a:latin typeface="Tahoma"/>
                <a:cs typeface="Tahoma"/>
              </a:rPr>
              <a:t>Trip </a:t>
            </a:r>
            <a:r>
              <a:rPr sz="950" spc="-50" dirty="0">
                <a:latin typeface="Tahoma"/>
                <a:cs typeface="Tahoma"/>
              </a:rPr>
              <a:t>III™ </a:t>
            </a:r>
            <a:r>
              <a:rPr sz="950" spc="40" dirty="0">
                <a:latin typeface="Tahoma"/>
                <a:cs typeface="Tahoma"/>
              </a:rPr>
              <a:t>disponibles para usar con </a:t>
            </a:r>
            <a:r>
              <a:rPr sz="950" spc="30" dirty="0">
                <a:latin typeface="Tahoma"/>
                <a:cs typeface="Tahoma"/>
              </a:rPr>
              <a:t>el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sistema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5" dirty="0">
                <a:latin typeface="Tahoma"/>
                <a:cs typeface="Tahoma"/>
              </a:rPr>
              <a:t>ACCESS.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05" name="object 405"/>
          <p:cNvSpPr txBox="1"/>
          <p:nvPr/>
        </p:nvSpPr>
        <p:spPr>
          <a:xfrm>
            <a:off x="5584826" y="2844800"/>
            <a:ext cx="3816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70" dirty="0">
                <a:latin typeface="Trebuchet MS"/>
                <a:cs typeface="Trebuchet MS"/>
              </a:rPr>
              <a:t>ICCB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06" name="object 406"/>
          <p:cNvSpPr txBox="1"/>
          <p:nvPr/>
        </p:nvSpPr>
        <p:spPr>
          <a:xfrm>
            <a:off x="7775575" y="2836453"/>
            <a:ext cx="4323080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800"/>
              </a:lnSpc>
              <a:spcBef>
                <a:spcPts val="100"/>
              </a:spcBef>
            </a:pPr>
            <a:r>
              <a:rPr sz="850" spc="30" dirty="0">
                <a:latin typeface="Tahoma"/>
                <a:cs typeface="Tahoma"/>
              </a:rPr>
              <a:t>Los </a:t>
            </a:r>
            <a:r>
              <a:rPr sz="850" spc="35" dirty="0">
                <a:latin typeface="Tahoma"/>
                <a:cs typeface="Tahoma"/>
              </a:rPr>
              <a:t>interruptores automáticos </a:t>
            </a:r>
            <a:r>
              <a:rPr sz="850" spc="15" dirty="0">
                <a:latin typeface="Tahoma"/>
                <a:cs typeface="Tahoma"/>
              </a:rPr>
              <a:t>ICCB </a:t>
            </a:r>
            <a:r>
              <a:rPr sz="850" spc="20" dirty="0">
                <a:latin typeface="Tahoma"/>
                <a:cs typeface="Tahoma"/>
              </a:rPr>
              <a:t>Sentron®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0" dirty="0">
                <a:latin typeface="Tahoma"/>
                <a:cs typeface="Tahoma"/>
              </a:rPr>
              <a:t>Siemens están </a:t>
            </a:r>
            <a:r>
              <a:rPr sz="850" spc="35" dirty="0">
                <a:latin typeface="Tahoma"/>
                <a:cs typeface="Tahoma"/>
              </a:rPr>
              <a:t>disponibles </a:t>
            </a:r>
            <a:r>
              <a:rPr sz="850" spc="40" dirty="0">
                <a:latin typeface="Tahoma"/>
                <a:cs typeface="Tahoma"/>
              </a:rPr>
              <a:t>en </a:t>
            </a:r>
            <a:r>
              <a:rPr sz="850" spc="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clasificaciones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800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5000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amperios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están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diseñados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para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proporcionar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alta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capacidad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resistencia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corto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plazo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altas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clasificaciones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interrupción.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Hay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dos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tipos </a:t>
            </a:r>
            <a:r>
              <a:rPr sz="850" spc="40" dirty="0">
                <a:latin typeface="Tahoma"/>
                <a:cs typeface="Tahoma"/>
              </a:rPr>
              <a:t>de unidades de disparo </a:t>
            </a:r>
            <a:r>
              <a:rPr sz="850" spc="35" dirty="0">
                <a:latin typeface="Tahoma"/>
                <a:cs typeface="Tahoma"/>
              </a:rPr>
              <a:t>intercambiables disponibles para usar con </a:t>
            </a:r>
            <a:r>
              <a:rPr sz="850" spc="25" dirty="0">
                <a:latin typeface="Tahoma"/>
                <a:cs typeface="Tahoma"/>
              </a:rPr>
              <a:t>el </a:t>
            </a:r>
            <a:r>
              <a:rPr sz="850" spc="35" dirty="0">
                <a:latin typeface="Tahoma"/>
                <a:cs typeface="Tahoma"/>
              </a:rPr>
              <a:t>sistema </a:t>
            </a:r>
            <a:r>
              <a:rPr sz="850" spc="-254" dirty="0">
                <a:latin typeface="Tahoma"/>
                <a:cs typeface="Tahoma"/>
              </a:rPr>
              <a:t> </a:t>
            </a:r>
            <a:r>
              <a:rPr sz="850" spc="15" dirty="0">
                <a:latin typeface="Tahoma"/>
                <a:cs typeface="Tahoma"/>
              </a:rPr>
              <a:t>ICCB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-5" dirty="0">
                <a:latin typeface="Tahoma"/>
                <a:cs typeface="Tahoma"/>
              </a:rPr>
              <a:t>ACCESS;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unidad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disparo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-5" dirty="0">
                <a:latin typeface="Tahoma"/>
                <a:cs typeface="Tahoma"/>
              </a:rPr>
              <a:t>TL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tipo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básico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unidad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disparo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System </a:t>
            </a:r>
            <a:r>
              <a:rPr sz="850" spc="3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Breaker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Energy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Communicationing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alto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rendimiento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-20" dirty="0">
                <a:latin typeface="Tahoma"/>
                <a:cs typeface="Tahoma"/>
              </a:rPr>
              <a:t>(SB-EC).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Ambas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unidades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disparo </a:t>
            </a:r>
            <a:r>
              <a:rPr sz="850" spc="30" dirty="0">
                <a:latin typeface="Tahoma"/>
                <a:cs typeface="Tahoma"/>
              </a:rPr>
              <a:t>utilizan </a:t>
            </a:r>
            <a:r>
              <a:rPr sz="850" spc="50" dirty="0">
                <a:latin typeface="Tahoma"/>
                <a:cs typeface="Tahoma"/>
              </a:rPr>
              <a:t>un </a:t>
            </a:r>
            <a:r>
              <a:rPr sz="850" spc="40" dirty="0">
                <a:latin typeface="Tahoma"/>
                <a:cs typeface="Tahoma"/>
              </a:rPr>
              <a:t>microprocesador </a:t>
            </a:r>
            <a:r>
              <a:rPr sz="850" spc="35" dirty="0">
                <a:latin typeface="Tahoma"/>
                <a:cs typeface="Tahoma"/>
              </a:rPr>
              <a:t>para </a:t>
            </a:r>
            <a:r>
              <a:rPr sz="850" spc="25" dirty="0">
                <a:latin typeface="Tahoma"/>
                <a:cs typeface="Tahoma"/>
              </a:rPr>
              <a:t>ejecutar las </a:t>
            </a:r>
            <a:r>
              <a:rPr sz="850" spc="40" dirty="0">
                <a:latin typeface="Tahoma"/>
                <a:cs typeface="Tahoma"/>
              </a:rPr>
              <a:t>numerosas </a:t>
            </a:r>
            <a:r>
              <a:rPr sz="850" spc="35" dirty="0">
                <a:latin typeface="Tahoma"/>
                <a:cs typeface="Tahoma"/>
              </a:rPr>
              <a:t>funciones </a:t>
            </a:r>
            <a:r>
              <a:rPr sz="850" spc="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programadas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unidad.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407" name="object 40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68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1905001"/>
            <a:ext cx="2476500" cy="27146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6962775"/>
            <a:ext cx="3933825" cy="24574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6550" y="483234"/>
            <a:ext cx="42608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40" dirty="0">
                <a:latin typeface="Tahoma"/>
                <a:cs typeface="Tahoma"/>
              </a:rPr>
              <a:t>unidad de disparo </a:t>
            </a:r>
            <a:r>
              <a:rPr sz="850" spc="-5" dirty="0">
                <a:latin typeface="Tahoma"/>
                <a:cs typeface="Tahoma"/>
              </a:rPr>
              <a:t>TL </a:t>
            </a:r>
            <a:r>
              <a:rPr sz="850" spc="35" dirty="0">
                <a:latin typeface="Tahoma"/>
                <a:cs typeface="Tahoma"/>
              </a:rPr>
              <a:t>presenta </a:t>
            </a:r>
            <a:r>
              <a:rPr sz="850" spc="40" dirty="0">
                <a:latin typeface="Tahoma"/>
                <a:cs typeface="Tahoma"/>
              </a:rPr>
              <a:t>una </a:t>
            </a:r>
            <a:r>
              <a:rPr sz="850" spc="45" dirty="0">
                <a:latin typeface="Tahoma"/>
                <a:cs typeface="Tahoma"/>
              </a:rPr>
              <a:t>gama </a:t>
            </a:r>
            <a:r>
              <a:rPr sz="850" spc="35" dirty="0">
                <a:latin typeface="Tahoma"/>
                <a:cs typeface="Tahoma"/>
              </a:rPr>
              <a:t>completa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5" dirty="0">
                <a:latin typeface="Tahoma"/>
                <a:cs typeface="Tahoma"/>
              </a:rPr>
              <a:t>configuraciones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protección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estándar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industria.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unidad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disparo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Systems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Breaker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Energy </a:t>
            </a:r>
            <a:r>
              <a:rPr sz="850" spc="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Communicating </a:t>
            </a:r>
            <a:r>
              <a:rPr sz="850" spc="25" dirty="0">
                <a:latin typeface="Tahoma"/>
                <a:cs typeface="Tahoma"/>
              </a:rPr>
              <a:t>(Unidad </a:t>
            </a:r>
            <a:r>
              <a:rPr sz="850" spc="40" dirty="0">
                <a:latin typeface="Tahoma"/>
                <a:cs typeface="Tahoma"/>
              </a:rPr>
              <a:t>de disparo </a:t>
            </a:r>
            <a:r>
              <a:rPr sz="850" spc="-10" dirty="0">
                <a:latin typeface="Tahoma"/>
                <a:cs typeface="Tahoma"/>
              </a:rPr>
              <a:t>SB-EC)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0" dirty="0">
                <a:latin typeface="Tahoma"/>
                <a:cs typeface="Tahoma"/>
              </a:rPr>
              <a:t>alto </a:t>
            </a:r>
            <a:r>
              <a:rPr sz="850" spc="40" dirty="0">
                <a:latin typeface="Tahoma"/>
                <a:cs typeface="Tahoma"/>
              </a:rPr>
              <a:t>rendimiento </a:t>
            </a:r>
            <a:r>
              <a:rPr sz="850" spc="30" dirty="0">
                <a:latin typeface="Tahoma"/>
                <a:cs typeface="Tahoma"/>
              </a:rPr>
              <a:t>ofrece </a:t>
            </a:r>
            <a:r>
              <a:rPr sz="850" spc="40" dirty="0">
                <a:latin typeface="Tahoma"/>
                <a:cs typeface="Tahoma"/>
              </a:rPr>
              <a:t>medición </a:t>
            </a:r>
            <a:r>
              <a:rPr sz="850" spc="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avanzada, </a:t>
            </a:r>
            <a:r>
              <a:rPr sz="850" spc="30" dirty="0">
                <a:latin typeface="Tahoma"/>
                <a:cs typeface="Tahoma"/>
              </a:rPr>
              <a:t>relés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0" dirty="0">
                <a:latin typeface="Tahoma"/>
                <a:cs typeface="Tahoma"/>
              </a:rPr>
              <a:t>protección, </a:t>
            </a:r>
            <a:r>
              <a:rPr sz="850" spc="35" dirty="0">
                <a:latin typeface="Tahoma"/>
                <a:cs typeface="Tahoma"/>
              </a:rPr>
              <a:t>registros con </a:t>
            </a:r>
            <a:r>
              <a:rPr sz="850" spc="40" dirty="0">
                <a:latin typeface="Tahoma"/>
                <a:cs typeface="Tahoma"/>
              </a:rPr>
              <a:t>marca de tiempo </a:t>
            </a:r>
            <a:r>
              <a:rPr sz="850" spc="10" dirty="0">
                <a:latin typeface="Tahoma"/>
                <a:cs typeface="Tahoma"/>
              </a:rPr>
              <a:t>y </a:t>
            </a:r>
            <a:r>
              <a:rPr sz="850" spc="35" dirty="0">
                <a:latin typeface="Tahoma"/>
                <a:cs typeface="Tahoma"/>
              </a:rPr>
              <a:t>funciones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45" dirty="0">
                <a:latin typeface="Tahoma"/>
                <a:cs typeface="Tahoma"/>
              </a:rPr>
              <a:t> monitoreo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calidad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energía.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Una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pantalla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gráfica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LCD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proporciona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formas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onda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voltaje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corriente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tiempo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real.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5800" y="5035550"/>
            <a:ext cx="4660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95" dirty="0">
                <a:latin typeface="Trebuchet MS"/>
                <a:cs typeface="Trebuchet MS"/>
              </a:rPr>
              <a:t>MCCB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1" y="5028645"/>
            <a:ext cx="4233545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800"/>
              </a:lnSpc>
              <a:spcBef>
                <a:spcPts val="100"/>
              </a:spcBef>
            </a:pPr>
            <a:r>
              <a:rPr sz="900" spc="35" dirty="0">
                <a:latin typeface="Tahoma"/>
                <a:cs typeface="Tahoma"/>
              </a:rPr>
              <a:t>Los disyuntores Siemens Sentron </a:t>
            </a:r>
            <a:r>
              <a:rPr sz="900" spc="55" dirty="0">
                <a:latin typeface="Tahoma"/>
                <a:cs typeface="Tahoma"/>
              </a:rPr>
              <a:t>MCCB </a:t>
            </a:r>
            <a:r>
              <a:rPr sz="900" spc="30" dirty="0">
                <a:latin typeface="Tahoma"/>
                <a:cs typeface="Tahoma"/>
              </a:rPr>
              <a:t>están </a:t>
            </a:r>
            <a:r>
              <a:rPr sz="900" spc="40" dirty="0">
                <a:latin typeface="Tahoma"/>
                <a:cs typeface="Tahoma"/>
              </a:rPr>
              <a:t>disponibles en </a:t>
            </a:r>
            <a:r>
              <a:rPr sz="900" spc="45" dirty="0">
                <a:latin typeface="Tahoma"/>
                <a:cs typeface="Tahoma"/>
              </a:rPr>
              <a:t>una </a:t>
            </a:r>
            <a:r>
              <a:rPr sz="900" spc="35" dirty="0">
                <a:latin typeface="Tahoma"/>
                <a:cs typeface="Tahoma"/>
              </a:rPr>
              <a:t>versión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digital, </a:t>
            </a:r>
            <a:r>
              <a:rPr sz="900" spc="35" dirty="0">
                <a:latin typeface="Tahoma"/>
                <a:cs typeface="Tahoma"/>
              </a:rPr>
              <a:t>conocida </a:t>
            </a:r>
            <a:r>
              <a:rPr sz="900" spc="50" dirty="0">
                <a:latin typeface="Tahoma"/>
                <a:cs typeface="Tahoma"/>
              </a:rPr>
              <a:t>como </a:t>
            </a:r>
            <a:r>
              <a:rPr sz="900" spc="20" dirty="0">
                <a:latin typeface="Tahoma"/>
                <a:cs typeface="Tahoma"/>
              </a:rPr>
              <a:t>Sensitrip® </a:t>
            </a:r>
            <a:r>
              <a:rPr sz="900" spc="-35" dirty="0">
                <a:latin typeface="Tahoma"/>
                <a:cs typeface="Tahoma"/>
              </a:rPr>
              <a:t>III. </a:t>
            </a:r>
            <a:r>
              <a:rPr sz="900" spc="35" dirty="0">
                <a:latin typeface="Tahoma"/>
                <a:cs typeface="Tahoma"/>
              </a:rPr>
              <a:t>Los </a:t>
            </a:r>
            <a:r>
              <a:rPr sz="900" spc="40" dirty="0">
                <a:latin typeface="Tahoma"/>
                <a:cs typeface="Tahoma"/>
              </a:rPr>
              <a:t>interruptores </a:t>
            </a:r>
            <a:r>
              <a:rPr sz="900" spc="35" dirty="0">
                <a:latin typeface="Tahoma"/>
                <a:cs typeface="Tahoma"/>
              </a:rPr>
              <a:t>automáticos </a:t>
            </a:r>
            <a:r>
              <a:rPr sz="900" spc="30" dirty="0">
                <a:latin typeface="Tahoma"/>
                <a:cs typeface="Tahoma"/>
              </a:rPr>
              <a:t>Sensitrip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-35" dirty="0">
                <a:latin typeface="Tahoma"/>
                <a:cs typeface="Tahoma"/>
              </a:rPr>
              <a:t>III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utilizan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microcomputadora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que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hace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posible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personalizar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protección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contra </a:t>
            </a:r>
            <a:r>
              <a:rPr sz="900" spc="40" dirty="0">
                <a:latin typeface="Tahoma"/>
                <a:cs typeface="Tahoma"/>
              </a:rPr>
              <a:t>sobrecorriente para </a:t>
            </a:r>
            <a:r>
              <a:rPr sz="900" spc="45" dirty="0">
                <a:latin typeface="Tahoma"/>
                <a:cs typeface="Tahoma"/>
              </a:rPr>
              <a:t>que </a:t>
            </a:r>
            <a:r>
              <a:rPr sz="900" spc="35" dirty="0">
                <a:latin typeface="Tahoma"/>
                <a:cs typeface="Tahoma"/>
              </a:rPr>
              <a:t>coincida </a:t>
            </a:r>
            <a:r>
              <a:rPr sz="900" spc="40" dirty="0">
                <a:latin typeface="Tahoma"/>
                <a:cs typeface="Tahoma"/>
              </a:rPr>
              <a:t>con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5" dirty="0">
                <a:latin typeface="Tahoma"/>
                <a:cs typeface="Tahoma"/>
              </a:rPr>
              <a:t>cargas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35" dirty="0">
                <a:latin typeface="Tahoma"/>
                <a:cs typeface="Tahoma"/>
              </a:rPr>
              <a:t>sistema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eléctrico. </a:t>
            </a:r>
            <a:r>
              <a:rPr sz="900" spc="30" dirty="0">
                <a:latin typeface="Tahoma"/>
                <a:cs typeface="Tahoma"/>
              </a:rPr>
              <a:t>Además,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5" dirty="0">
                <a:latin typeface="Tahoma"/>
                <a:cs typeface="Tahoma"/>
              </a:rPr>
              <a:t>unidad de </a:t>
            </a:r>
            <a:r>
              <a:rPr sz="900" spc="40" dirty="0">
                <a:latin typeface="Tahoma"/>
                <a:cs typeface="Tahoma"/>
              </a:rPr>
              <a:t>disparo </a:t>
            </a:r>
            <a:r>
              <a:rPr sz="900" spc="30" dirty="0">
                <a:latin typeface="Tahoma"/>
                <a:cs typeface="Tahoma"/>
              </a:rPr>
              <a:t>Sensitrip </a:t>
            </a:r>
            <a:r>
              <a:rPr sz="900" spc="-35" dirty="0">
                <a:latin typeface="Tahoma"/>
                <a:cs typeface="Tahoma"/>
              </a:rPr>
              <a:t>III </a:t>
            </a:r>
            <a:r>
              <a:rPr sz="900" spc="30" dirty="0">
                <a:latin typeface="Tahoma"/>
                <a:cs typeface="Tahoma"/>
              </a:rPr>
              <a:t>tiene </a:t>
            </a:r>
            <a:r>
              <a:rPr sz="900" spc="35" dirty="0">
                <a:latin typeface="Tahoma"/>
                <a:cs typeface="Tahoma"/>
              </a:rPr>
              <a:t>capacidad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comunicación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cuando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enchufe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expansión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conecta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traductor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multiplexor.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Sensitrip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-35" dirty="0">
                <a:latin typeface="Tahoma"/>
                <a:cs typeface="Tahoma"/>
              </a:rPr>
              <a:t>III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medir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comunicar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corriente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fase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RMS,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estado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activación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estado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comunicaciones.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69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1666876"/>
            <a:ext cx="2200275" cy="22002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5581651"/>
            <a:ext cx="2600325" cy="21431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5" y="498475"/>
            <a:ext cx="12915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55" dirty="0">
                <a:latin typeface="Trebuchet MS"/>
                <a:cs typeface="Trebuchet MS"/>
              </a:rPr>
              <a:t>Disyuntor</a:t>
            </a:r>
            <a:r>
              <a:rPr sz="1150" b="1" spc="-80" dirty="0">
                <a:latin typeface="Trebuchet MS"/>
                <a:cs typeface="Trebuchet MS"/>
              </a:rPr>
              <a:t> </a:t>
            </a:r>
            <a:r>
              <a:rPr sz="1150" b="1" spc="40" dirty="0">
                <a:latin typeface="Trebuchet MS"/>
                <a:cs typeface="Trebuchet MS"/>
              </a:rPr>
              <a:t>tipo</a:t>
            </a:r>
            <a:r>
              <a:rPr sz="1150" b="1" spc="-75" dirty="0">
                <a:latin typeface="Trebuchet MS"/>
                <a:cs typeface="Trebuchet MS"/>
              </a:rPr>
              <a:t> </a:t>
            </a:r>
            <a:r>
              <a:rPr sz="1150" b="1" spc="35" dirty="0">
                <a:latin typeface="Trebuchet MS"/>
                <a:cs typeface="Trebuchet MS"/>
              </a:rPr>
              <a:t>RL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485141"/>
            <a:ext cx="4250690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700"/>
              </a:lnSpc>
              <a:spcBef>
                <a:spcPts val="100"/>
              </a:spcBef>
            </a:pPr>
            <a:r>
              <a:rPr sz="850" spc="30" dirty="0">
                <a:latin typeface="Tahoma"/>
                <a:cs typeface="Tahoma"/>
              </a:rPr>
              <a:t>Los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disyuntores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potencia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baja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tensión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serie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RL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Siemens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utilizan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40" dirty="0">
                <a:latin typeface="Tahoma"/>
                <a:cs typeface="Tahoma"/>
              </a:rPr>
              <a:t>aparamenta de </a:t>
            </a:r>
            <a:r>
              <a:rPr sz="850" spc="20" dirty="0">
                <a:latin typeface="Tahoma"/>
                <a:cs typeface="Tahoma"/>
              </a:rPr>
              <a:t>baja </a:t>
            </a:r>
            <a:r>
              <a:rPr sz="850" spc="35" dirty="0">
                <a:latin typeface="Tahoma"/>
                <a:cs typeface="Tahoma"/>
              </a:rPr>
              <a:t>tensión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5" dirty="0">
                <a:latin typeface="Tahoma"/>
                <a:cs typeface="Tahoma"/>
              </a:rPr>
              <a:t>Siemens. </a:t>
            </a:r>
            <a:r>
              <a:rPr sz="850" spc="30" dirty="0">
                <a:latin typeface="Tahoma"/>
                <a:cs typeface="Tahoma"/>
              </a:rPr>
              <a:t>Los </a:t>
            </a:r>
            <a:r>
              <a:rPr sz="850" spc="35" dirty="0">
                <a:latin typeface="Tahoma"/>
                <a:cs typeface="Tahoma"/>
              </a:rPr>
              <a:t>disyuntores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30" dirty="0">
                <a:latin typeface="Tahoma"/>
                <a:cs typeface="Tahoma"/>
              </a:rPr>
              <a:t>serie </a:t>
            </a:r>
            <a:r>
              <a:rPr sz="850" spc="10" dirty="0">
                <a:latin typeface="Tahoma"/>
                <a:cs typeface="Tahoma"/>
              </a:rPr>
              <a:t>RL </a:t>
            </a:r>
            <a:r>
              <a:rPr sz="850" spc="30" dirty="0">
                <a:latin typeface="Tahoma"/>
                <a:cs typeface="Tahoma"/>
              </a:rPr>
              <a:t>están </a:t>
            </a:r>
            <a:r>
              <a:rPr sz="850" spc="35" dirty="0">
                <a:latin typeface="Tahoma"/>
                <a:cs typeface="Tahoma"/>
              </a:rPr>
              <a:t> diseñados para </a:t>
            </a:r>
            <a:r>
              <a:rPr sz="850" spc="50" dirty="0">
                <a:latin typeface="Tahoma"/>
                <a:cs typeface="Tahoma"/>
              </a:rPr>
              <a:t>un </a:t>
            </a:r>
            <a:r>
              <a:rPr sz="850" spc="25" dirty="0">
                <a:latin typeface="Tahoma"/>
                <a:cs typeface="Tahoma"/>
              </a:rPr>
              <a:t>servicio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0" dirty="0">
                <a:latin typeface="Tahoma"/>
                <a:cs typeface="Tahoma"/>
              </a:rPr>
              <a:t>hasta </a:t>
            </a:r>
            <a:r>
              <a:rPr sz="850" spc="20" dirty="0">
                <a:latin typeface="Tahoma"/>
                <a:cs typeface="Tahoma"/>
              </a:rPr>
              <a:t>600 </a:t>
            </a:r>
            <a:r>
              <a:rPr sz="850" spc="30" dirty="0">
                <a:latin typeface="Tahoma"/>
                <a:cs typeface="Tahoma"/>
              </a:rPr>
              <a:t>voltios </a:t>
            </a:r>
            <a:r>
              <a:rPr sz="850" spc="35" dirty="0">
                <a:latin typeface="Tahoma"/>
                <a:cs typeface="Tahoma"/>
              </a:rPr>
              <a:t>con </a:t>
            </a:r>
            <a:r>
              <a:rPr sz="850" spc="30" dirty="0">
                <a:latin typeface="Tahoma"/>
                <a:cs typeface="Tahoma"/>
              </a:rPr>
              <a:t>capacidades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5" dirty="0">
                <a:latin typeface="Tahoma"/>
                <a:cs typeface="Tahoma"/>
              </a:rPr>
              <a:t>corriente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hasta </a:t>
            </a:r>
            <a:r>
              <a:rPr sz="850" spc="20" dirty="0">
                <a:latin typeface="Tahoma"/>
                <a:cs typeface="Tahoma"/>
              </a:rPr>
              <a:t>5000 </a:t>
            </a:r>
            <a:r>
              <a:rPr sz="850" spc="35" dirty="0">
                <a:latin typeface="Tahoma"/>
                <a:cs typeface="Tahoma"/>
              </a:rPr>
              <a:t>amperios. </a:t>
            </a:r>
            <a:r>
              <a:rPr sz="850" spc="10" dirty="0">
                <a:latin typeface="Tahoma"/>
                <a:cs typeface="Tahoma"/>
              </a:rPr>
              <a:t>El </a:t>
            </a:r>
            <a:r>
              <a:rPr sz="850" spc="40" dirty="0">
                <a:latin typeface="Tahoma"/>
                <a:cs typeface="Tahoma"/>
              </a:rPr>
              <a:t>interruptor </a:t>
            </a:r>
            <a:r>
              <a:rPr sz="850" spc="35" dirty="0">
                <a:latin typeface="Tahoma"/>
                <a:cs typeface="Tahoma"/>
              </a:rPr>
              <a:t>automático </a:t>
            </a:r>
            <a:r>
              <a:rPr sz="850" spc="10" dirty="0">
                <a:latin typeface="Tahoma"/>
                <a:cs typeface="Tahoma"/>
              </a:rPr>
              <a:t>RL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5" dirty="0">
                <a:latin typeface="Tahoma"/>
                <a:cs typeface="Tahoma"/>
              </a:rPr>
              <a:t>la </a:t>
            </a:r>
            <a:r>
              <a:rPr sz="850" spc="35" dirty="0">
                <a:latin typeface="Tahoma"/>
                <a:cs typeface="Tahoma"/>
              </a:rPr>
              <a:t>siguiente </a:t>
            </a:r>
            <a:r>
              <a:rPr sz="850" spc="30" dirty="0">
                <a:latin typeface="Tahoma"/>
                <a:cs typeface="Tahoma"/>
              </a:rPr>
              <a:t>ilustración </a:t>
            </a:r>
            <a:r>
              <a:rPr sz="850" spc="25" dirty="0">
                <a:latin typeface="Tahoma"/>
                <a:cs typeface="Tahoma"/>
              </a:rPr>
              <a:t>se </a:t>
            </a:r>
            <a:r>
              <a:rPr sz="850" spc="3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muestra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unidad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disparo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15" dirty="0">
                <a:latin typeface="Tahoma"/>
                <a:cs typeface="Tahoma"/>
              </a:rPr>
              <a:t>Static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Trip</a:t>
            </a:r>
            <a:r>
              <a:rPr sz="850" spc="-45" dirty="0">
                <a:latin typeface="Tahoma"/>
                <a:cs typeface="Tahoma"/>
              </a:rPr>
              <a:t> III™.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5" y="4270376"/>
            <a:ext cx="90424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0" dirty="0">
                <a:latin typeface="Trebuchet MS"/>
                <a:cs typeface="Trebuchet MS"/>
              </a:rPr>
              <a:t>Viaje</a:t>
            </a:r>
            <a:r>
              <a:rPr sz="850" b="1" spc="-40" dirty="0">
                <a:latin typeface="Trebuchet MS"/>
                <a:cs typeface="Trebuchet MS"/>
              </a:rPr>
              <a:t> </a:t>
            </a:r>
            <a:r>
              <a:rPr sz="850" b="1" spc="30" dirty="0">
                <a:latin typeface="Trebuchet MS"/>
                <a:cs typeface="Trebuchet MS"/>
              </a:rPr>
              <a:t>estático</a:t>
            </a:r>
            <a:r>
              <a:rPr sz="850" b="1" spc="-40" dirty="0">
                <a:latin typeface="Trebuchet MS"/>
                <a:cs typeface="Trebuchet MS"/>
              </a:rPr>
              <a:t> </a:t>
            </a:r>
            <a:r>
              <a:rPr sz="850" b="1" spc="90" dirty="0">
                <a:latin typeface="Trebuchet MS"/>
                <a:cs typeface="Trebuchet MS"/>
              </a:rPr>
              <a:t>III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5" y="4216401"/>
            <a:ext cx="4211320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750" spc="20" dirty="0">
                <a:latin typeface="Tahoma"/>
                <a:cs typeface="Tahoma"/>
              </a:rPr>
              <a:t>Las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unidades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15" dirty="0">
                <a:latin typeface="Tahoma"/>
                <a:cs typeface="Tahoma"/>
              </a:rPr>
              <a:t>Static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Trip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-40" dirty="0">
                <a:latin typeface="Tahoma"/>
                <a:cs typeface="Tahoma"/>
              </a:rPr>
              <a:t>III™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son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dispositivos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protección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contra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sobrecorriente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controlados </a:t>
            </a:r>
            <a:r>
              <a:rPr sz="750" spc="-220" dirty="0">
                <a:latin typeface="Tahoma"/>
                <a:cs typeface="Tahoma"/>
              </a:rPr>
              <a:t> </a:t>
            </a:r>
            <a:r>
              <a:rPr sz="750" spc="40" dirty="0">
                <a:latin typeface="Tahoma"/>
                <a:cs typeface="Tahoma"/>
              </a:rPr>
              <a:t>por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microprocesador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para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uso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en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interruptores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automáticos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potencia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bajo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15" dirty="0">
                <a:latin typeface="Tahoma"/>
                <a:cs typeface="Tahoma"/>
              </a:rPr>
              <a:t>voltaje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Tipo </a:t>
            </a:r>
            <a:r>
              <a:rPr sz="750" spc="25" dirty="0">
                <a:latin typeface="Tahoma"/>
                <a:cs typeface="Tahoma"/>
              </a:rPr>
              <a:t> </a:t>
            </a:r>
            <a:r>
              <a:rPr sz="750" spc="-5" dirty="0">
                <a:latin typeface="Tahoma"/>
                <a:cs typeface="Tahoma"/>
              </a:rPr>
              <a:t>RL.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10" dirty="0">
                <a:latin typeface="Tahoma"/>
                <a:cs typeface="Tahoma"/>
              </a:rPr>
              <a:t>Se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puede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agregar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una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unidad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pantalla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interruptor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dirty="0">
                <a:latin typeface="Tahoma"/>
                <a:cs typeface="Tahoma"/>
              </a:rPr>
              <a:t>(BDU)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opcional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a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las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unidades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 </a:t>
            </a:r>
            <a:r>
              <a:rPr sz="750" spc="-22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disparo </a:t>
            </a:r>
            <a:r>
              <a:rPr sz="750" spc="40" dirty="0">
                <a:latin typeface="Tahoma"/>
                <a:cs typeface="Tahoma"/>
              </a:rPr>
              <a:t>que </a:t>
            </a:r>
            <a:r>
              <a:rPr sz="750" spc="25" dirty="0">
                <a:latin typeface="Tahoma"/>
                <a:cs typeface="Tahoma"/>
              </a:rPr>
              <a:t>se </a:t>
            </a:r>
            <a:r>
              <a:rPr sz="750" spc="30" dirty="0">
                <a:latin typeface="Tahoma"/>
                <a:cs typeface="Tahoma"/>
              </a:rPr>
              <a:t>comunican. </a:t>
            </a:r>
            <a:r>
              <a:rPr sz="750" spc="20" dirty="0">
                <a:latin typeface="Tahoma"/>
                <a:cs typeface="Tahoma"/>
              </a:rPr>
              <a:t>La </a:t>
            </a:r>
            <a:r>
              <a:rPr sz="750" spc="45" dirty="0">
                <a:latin typeface="Tahoma"/>
                <a:cs typeface="Tahoma"/>
              </a:rPr>
              <a:t>BDU </a:t>
            </a:r>
            <a:r>
              <a:rPr sz="750" spc="35" dirty="0">
                <a:latin typeface="Tahoma"/>
                <a:cs typeface="Tahoma"/>
              </a:rPr>
              <a:t>muestra </a:t>
            </a:r>
            <a:r>
              <a:rPr sz="750" spc="30" dirty="0">
                <a:latin typeface="Tahoma"/>
                <a:cs typeface="Tahoma"/>
              </a:rPr>
              <a:t>mediciones </a:t>
            </a:r>
            <a:r>
              <a:rPr sz="750" spc="35" dirty="0">
                <a:latin typeface="Tahoma"/>
                <a:cs typeface="Tahoma"/>
              </a:rPr>
              <a:t>en tiempo </a:t>
            </a:r>
            <a:r>
              <a:rPr sz="750" spc="15" dirty="0">
                <a:latin typeface="Tahoma"/>
                <a:cs typeface="Tahoma"/>
              </a:rPr>
              <a:t>real, </a:t>
            </a:r>
            <a:r>
              <a:rPr sz="750" spc="30" dirty="0">
                <a:latin typeface="Tahoma"/>
                <a:cs typeface="Tahoma"/>
              </a:rPr>
              <a:t>registro </a:t>
            </a:r>
            <a:r>
              <a:rPr sz="750" spc="35" dirty="0">
                <a:latin typeface="Tahoma"/>
                <a:cs typeface="Tahoma"/>
              </a:rPr>
              <a:t>de </a:t>
            </a:r>
            <a:r>
              <a:rPr sz="750" spc="5" dirty="0">
                <a:latin typeface="Tahoma"/>
                <a:cs typeface="Tahoma"/>
              </a:rPr>
              <a:t>viajes, </a:t>
            </a:r>
            <a:r>
              <a:rPr sz="750" spc="1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registro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eventos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y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valores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mínimos/máximos.</a:t>
            </a:r>
            <a:endParaRPr sz="7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70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26387" y="938212"/>
          <a:ext cx="3164840" cy="824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925">
                <a:tc gridSpan="2">
                  <a:txBody>
                    <a:bodyPr/>
                    <a:lstStyle/>
                    <a:p>
                      <a:pPr marL="104521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50" b="1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Familia</a:t>
                      </a:r>
                      <a:r>
                        <a:rPr sz="65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65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65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viaje</a:t>
                      </a:r>
                      <a:r>
                        <a:rPr sz="65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estático</a:t>
                      </a:r>
                      <a:endParaRPr sz="650">
                        <a:latin typeface="Trebuchet MS"/>
                        <a:cs typeface="Trebuchet MS"/>
                      </a:endParaRPr>
                    </a:p>
                  </a:txBody>
                  <a:tcPr marL="0" marR="0" marT="482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76200" algn="ctr">
                        <a:lnSpc>
                          <a:spcPct val="100000"/>
                        </a:lnSpc>
                      </a:pPr>
                      <a:r>
                        <a:rPr sz="400" b="1" spc="10" dirty="0">
                          <a:latin typeface="Trebuchet MS"/>
                          <a:cs typeface="Trebuchet MS"/>
                        </a:rPr>
                        <a:t>tercero</a:t>
                      </a:r>
                      <a:endParaRPr sz="400">
                        <a:latin typeface="Trebuchet MS"/>
                        <a:cs typeface="Trebuchet MS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700" spc="25" dirty="0">
                          <a:latin typeface="Tahoma"/>
                          <a:cs typeface="Tahoma"/>
                        </a:rPr>
                        <a:t>Protección</a:t>
                      </a:r>
                      <a:r>
                        <a:rPr sz="7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35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7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30" dirty="0">
                          <a:latin typeface="Tahoma"/>
                          <a:cs typeface="Tahoma"/>
                        </a:rPr>
                        <a:t>sobrecorriente</a:t>
                      </a:r>
                      <a:r>
                        <a:rPr sz="7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25" dirty="0">
                          <a:latin typeface="Tahoma"/>
                          <a:cs typeface="Tahoma"/>
                        </a:rPr>
                        <a:t>básica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43180" algn="ctr">
                        <a:lnSpc>
                          <a:spcPts val="1145"/>
                        </a:lnSpc>
                        <a:spcBef>
                          <a:spcPts val="30"/>
                        </a:spcBef>
                      </a:pPr>
                      <a:r>
                        <a:rPr sz="1000" b="1" spc="85" dirty="0">
                          <a:latin typeface="Trebuchet MS"/>
                          <a:cs typeface="Trebuchet MS"/>
                        </a:rPr>
                        <a:t>IIIC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944"/>
                        </a:lnSpc>
                        <a:spcBef>
                          <a:spcPts val="229"/>
                        </a:spcBef>
                      </a:pPr>
                      <a:r>
                        <a:rPr sz="800" spc="35" dirty="0">
                          <a:latin typeface="Tahoma"/>
                          <a:cs typeface="Tahoma"/>
                        </a:rPr>
                        <a:t>Comunicaciones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añadidas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5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medición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30" dirty="0">
                          <a:latin typeface="Tahoma"/>
                          <a:cs typeface="Tahoma"/>
                        </a:rPr>
                        <a:t>corriente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ts val="994"/>
                        </a:lnSpc>
                        <a:spcBef>
                          <a:spcPts val="180"/>
                        </a:spcBef>
                      </a:pPr>
                      <a:r>
                        <a:rPr sz="850" b="1" spc="65" dirty="0">
                          <a:latin typeface="Trebuchet MS"/>
                          <a:cs typeface="Trebuchet MS"/>
                        </a:rPr>
                        <a:t>IIICP</a:t>
                      </a:r>
                      <a:endParaRPr sz="850">
                        <a:latin typeface="Trebuchet MS"/>
                        <a:cs typeface="Trebuchet MS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50" dirty="0">
                          <a:latin typeface="Tahoma"/>
                          <a:cs typeface="Tahoma"/>
                        </a:rPr>
                        <a:t>Medición</a:t>
                      </a:r>
                      <a:r>
                        <a:rPr sz="65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65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dirty="0">
                          <a:latin typeface="Tahoma"/>
                          <a:cs typeface="Tahoma"/>
                        </a:rPr>
                        <a:t>potencia</a:t>
                      </a:r>
                      <a:r>
                        <a:rPr sz="65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dirty="0">
                          <a:latin typeface="Tahoma"/>
                          <a:cs typeface="Tahoma"/>
                        </a:rPr>
                        <a:t>añadida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T="482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R="14604" algn="ctr">
                        <a:lnSpc>
                          <a:spcPts val="994"/>
                        </a:lnSpc>
                        <a:spcBef>
                          <a:spcPts val="180"/>
                        </a:spcBef>
                      </a:pPr>
                      <a:r>
                        <a:rPr sz="850" b="1" spc="65" dirty="0">
                          <a:latin typeface="Trebuchet MS"/>
                          <a:cs typeface="Trebuchet MS"/>
                        </a:rPr>
                        <a:t>IIICPX</a:t>
                      </a:r>
                      <a:endParaRPr sz="850">
                        <a:latin typeface="Trebuchet MS"/>
                        <a:cs typeface="Trebuchet MS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994"/>
                        </a:lnSpc>
                        <a:spcBef>
                          <a:spcPts val="180"/>
                        </a:spcBef>
                      </a:pPr>
                      <a:r>
                        <a:rPr sz="850" spc="20" dirty="0">
                          <a:latin typeface="Tahoma"/>
                          <a:cs typeface="Tahoma"/>
                        </a:rPr>
                        <a:t>Relé</a:t>
                      </a:r>
                      <a:r>
                        <a:rPr sz="85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spc="4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5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spc="35" dirty="0">
                          <a:latin typeface="Tahoma"/>
                          <a:cs typeface="Tahoma"/>
                        </a:rPr>
                        <a:t>protección</a:t>
                      </a:r>
                      <a:r>
                        <a:rPr sz="85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50" spc="35" dirty="0">
                          <a:latin typeface="Tahoma"/>
                          <a:cs typeface="Tahoma"/>
                        </a:rPr>
                        <a:t>extendida</a:t>
                      </a:r>
                      <a:endParaRPr sz="850">
                        <a:latin typeface="Tahoma"/>
                        <a:cs typeface="Tahoma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26388" y="4481512"/>
          <a:ext cx="3993515" cy="3272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marL="492759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Valor</a:t>
                      </a:r>
                      <a:r>
                        <a:rPr sz="95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medido</a:t>
                      </a:r>
                      <a:endParaRPr sz="95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900" b="1" spc="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STIIIC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900" b="1" spc="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STIIICP/CPX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850" b="1" spc="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Exactitud</a:t>
                      </a:r>
                      <a:endParaRPr sz="850">
                        <a:latin typeface="Trebuchet MS"/>
                        <a:cs typeface="Trebuchet MS"/>
                      </a:endParaRPr>
                    </a:p>
                  </a:txBody>
                  <a:tcPr marL="0" marR="0" marT="514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700" dirty="0">
                          <a:latin typeface="Tahoma"/>
                          <a:cs typeface="Tahoma"/>
                        </a:rPr>
                        <a:t>Corriente</a:t>
                      </a:r>
                      <a:r>
                        <a:rPr sz="7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7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fase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rowSpan="1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rowSpan="1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1,00%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2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700" dirty="0">
                          <a:latin typeface="Tahoma"/>
                          <a:cs typeface="Tahoma"/>
                        </a:rPr>
                        <a:t>Corriente</a:t>
                      </a:r>
                      <a:r>
                        <a:rPr sz="7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promedio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1,00%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9209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700" dirty="0">
                          <a:latin typeface="Tahoma"/>
                          <a:cs typeface="Tahoma"/>
                        </a:rPr>
                        <a:t>Corriente</a:t>
                      </a:r>
                      <a:r>
                        <a:rPr sz="7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7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dirty="0">
                          <a:latin typeface="Tahoma"/>
                          <a:cs typeface="Tahoma"/>
                        </a:rPr>
                        <a:t>tierra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558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1,00%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spc="15" dirty="0">
                          <a:latin typeface="Tahoma"/>
                          <a:cs typeface="Tahoma"/>
                        </a:rPr>
                        <a:t>Voltaje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30" dirty="0">
                          <a:latin typeface="Tahoma"/>
                          <a:cs typeface="Tahoma"/>
                        </a:rPr>
                        <a:t>línea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2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neutro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25" dirty="0">
                          <a:latin typeface="Tahoma"/>
                          <a:cs typeface="Tahoma"/>
                        </a:rPr>
                        <a:t>fase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1,00%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spc="15" dirty="0">
                          <a:latin typeface="Tahoma"/>
                          <a:cs typeface="Tahoma"/>
                        </a:rPr>
                        <a:t>Voltaje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45" dirty="0">
                          <a:latin typeface="Tahoma"/>
                          <a:cs typeface="Tahoma"/>
                        </a:rPr>
                        <a:t>promedio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4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8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30" dirty="0">
                          <a:latin typeface="Tahoma"/>
                          <a:cs typeface="Tahoma"/>
                        </a:rPr>
                        <a:t>línea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2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8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800" spc="35" dirty="0">
                          <a:latin typeface="Tahoma"/>
                          <a:cs typeface="Tahoma"/>
                        </a:rPr>
                        <a:t>neutro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1,00%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Voltaje</a:t>
                      </a:r>
                      <a:r>
                        <a:rPr sz="750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750" u="sng" spc="25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línea</a:t>
                      </a:r>
                      <a:r>
                        <a:rPr sz="750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750" u="sng" spc="25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a</a:t>
                      </a:r>
                      <a:r>
                        <a:rPr sz="750" u="sng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750" u="sng" spc="25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línea</a:t>
                      </a:r>
                      <a:r>
                        <a:rPr sz="750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750" u="sng" spc="35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para</a:t>
                      </a:r>
                      <a:r>
                        <a:rPr sz="750" u="sng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750" u="sng" spc="3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todas</a:t>
                      </a:r>
                      <a:r>
                        <a:rPr sz="750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750" u="sng" spc="2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las</a:t>
                      </a:r>
                      <a:r>
                        <a:rPr sz="750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750" u="sng" spc="2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fases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T="495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1,00%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50" spc="15" dirty="0">
                          <a:latin typeface="Tahoma"/>
                          <a:cs typeface="Tahoma"/>
                        </a:rPr>
                        <a:t>Voltaje</a:t>
                      </a:r>
                      <a:r>
                        <a:rPr sz="75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50" spc="40" dirty="0">
                          <a:latin typeface="Tahoma"/>
                          <a:cs typeface="Tahoma"/>
                        </a:rPr>
                        <a:t>promedio</a:t>
                      </a:r>
                      <a:r>
                        <a:rPr sz="75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50" spc="35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75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50" spc="25" dirty="0">
                          <a:latin typeface="Tahoma"/>
                          <a:cs typeface="Tahoma"/>
                        </a:rPr>
                        <a:t>línea</a:t>
                      </a:r>
                      <a:r>
                        <a:rPr sz="75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50" spc="2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75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50" spc="25" dirty="0">
                          <a:latin typeface="Tahoma"/>
                          <a:cs typeface="Tahoma"/>
                        </a:rPr>
                        <a:t>línea</a:t>
                      </a:r>
                      <a:endParaRPr sz="750">
                        <a:latin typeface="Tahoma"/>
                        <a:cs typeface="Tahoma"/>
                      </a:endParaRPr>
                    </a:p>
                  </a:txBody>
                  <a:tcPr marL="0" marR="0" marT="495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2,00%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650" spc="20" dirty="0">
                          <a:latin typeface="Tahoma"/>
                          <a:cs typeface="Tahoma"/>
                        </a:rPr>
                        <a:t>kW</a:t>
                      </a:r>
                      <a:r>
                        <a:rPr sz="65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spc="15" dirty="0">
                          <a:latin typeface="Tahoma"/>
                          <a:cs typeface="Tahoma"/>
                        </a:rPr>
                        <a:t>Total</a:t>
                      </a:r>
                      <a:r>
                        <a:rPr sz="65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spc="30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65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spc="25" dirty="0">
                          <a:latin typeface="Tahoma"/>
                          <a:cs typeface="Tahoma"/>
                        </a:rPr>
                        <a:t>todas</a:t>
                      </a:r>
                      <a:r>
                        <a:rPr sz="65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spc="2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65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spc="15" dirty="0">
                          <a:latin typeface="Tahoma"/>
                          <a:cs typeface="Tahoma"/>
                        </a:rPr>
                        <a:t>Fases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T="622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2,00%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700" spc="25" dirty="0">
                          <a:latin typeface="Tahoma"/>
                          <a:cs typeface="Tahoma"/>
                        </a:rPr>
                        <a:t>kWh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15" dirty="0">
                          <a:latin typeface="Tahoma"/>
                          <a:cs typeface="Tahoma"/>
                        </a:rPr>
                        <a:t>Total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30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30" dirty="0">
                          <a:latin typeface="Tahoma"/>
                          <a:cs typeface="Tahoma"/>
                        </a:rPr>
                        <a:t>todas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2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15" dirty="0">
                          <a:latin typeface="Tahoma"/>
                          <a:cs typeface="Tahoma"/>
                        </a:rPr>
                        <a:t>Fases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558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2,00%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dirty="0">
                          <a:latin typeface="Tahoma"/>
                          <a:cs typeface="Tahoma"/>
                        </a:rPr>
                        <a:t>kW</a:t>
                      </a:r>
                      <a:r>
                        <a:rPr sz="95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latin typeface="Tahoma"/>
                          <a:cs typeface="Tahoma"/>
                        </a:rPr>
                        <a:t>inversa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2,00%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650" dirty="0">
                          <a:latin typeface="Tahoma"/>
                          <a:cs typeface="Tahoma"/>
                        </a:rPr>
                        <a:t>Demanda</a:t>
                      </a:r>
                      <a:r>
                        <a:rPr sz="65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65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50" dirty="0">
                          <a:latin typeface="Tahoma"/>
                          <a:cs typeface="Tahoma"/>
                        </a:rPr>
                        <a:t>kW</a:t>
                      </a:r>
                      <a:endParaRPr sz="650">
                        <a:latin typeface="Tahoma"/>
                        <a:cs typeface="Tahoma"/>
                      </a:endParaRPr>
                    </a:p>
                  </a:txBody>
                  <a:tcPr marL="0" marR="0" marT="622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2,00%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25" dirty="0">
                          <a:latin typeface="Tahoma"/>
                          <a:cs typeface="Tahoma"/>
                        </a:rPr>
                        <a:t>kVA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2,00%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20" dirty="0">
                          <a:latin typeface="Tahoma"/>
                          <a:cs typeface="Tahoma"/>
                        </a:rPr>
                        <a:t>kVAR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2,00%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700" spc="15" dirty="0">
                          <a:latin typeface="Tahoma"/>
                          <a:cs typeface="Tahoma"/>
                        </a:rPr>
                        <a:t>kVARh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15" dirty="0">
                          <a:latin typeface="Tahoma"/>
                          <a:cs typeface="Tahoma"/>
                        </a:rPr>
                        <a:t>Total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30" dirty="0">
                          <a:latin typeface="Tahoma"/>
                          <a:cs typeface="Tahoma"/>
                        </a:rPr>
                        <a:t>para</a:t>
                      </a:r>
                      <a:r>
                        <a:rPr sz="7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30" dirty="0">
                          <a:latin typeface="Tahoma"/>
                          <a:cs typeface="Tahoma"/>
                        </a:rPr>
                        <a:t>todas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20" dirty="0">
                          <a:latin typeface="Tahoma"/>
                          <a:cs typeface="Tahoma"/>
                        </a:rPr>
                        <a:t>las</a:t>
                      </a:r>
                      <a:r>
                        <a:rPr sz="7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700" spc="15" dirty="0">
                          <a:latin typeface="Tahoma"/>
                          <a:cs typeface="Tahoma"/>
                        </a:rPr>
                        <a:t>Fases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T="558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2,00%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600" dirty="0">
                          <a:latin typeface="Tahoma"/>
                          <a:cs typeface="Tahoma"/>
                        </a:rPr>
                        <a:t>Factor</a:t>
                      </a:r>
                      <a:r>
                        <a:rPr sz="6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6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600" dirty="0">
                          <a:latin typeface="Tahoma"/>
                          <a:cs typeface="Tahoma"/>
                        </a:rPr>
                        <a:t>potencia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50" spc="-20" dirty="0">
                          <a:latin typeface="Tahoma"/>
                          <a:cs typeface="Tahoma"/>
                        </a:rPr>
                        <a:t>4,00%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26034">
                        <a:lnSpc>
                          <a:spcPts val="944"/>
                        </a:lnSpc>
                        <a:spcBef>
                          <a:spcPts val="340"/>
                        </a:spcBef>
                      </a:pPr>
                      <a:r>
                        <a:rPr sz="800" spc="25" dirty="0">
                          <a:latin typeface="Tahoma"/>
                          <a:cs typeface="Tahoma"/>
                        </a:rPr>
                        <a:t>Frecuencia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95"/>
                        </a:lnSpc>
                        <a:spcBef>
                          <a:spcPts val="190"/>
                        </a:spcBef>
                      </a:pPr>
                      <a:r>
                        <a:rPr sz="9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0,25%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956550" y="511176"/>
            <a:ext cx="265430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10" dirty="0">
                <a:latin typeface="Tahoma"/>
                <a:cs typeface="Tahoma"/>
              </a:rPr>
              <a:t>El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20" dirty="0">
                <a:latin typeface="Tahoma"/>
                <a:cs typeface="Tahoma"/>
              </a:rPr>
              <a:t>Static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Trip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-40" dirty="0">
                <a:latin typeface="Tahoma"/>
                <a:cs typeface="Tahoma"/>
              </a:rPr>
              <a:t>III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consta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cuatro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modelos: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1" y="2120264"/>
            <a:ext cx="43453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45" dirty="0">
                <a:latin typeface="Tahoma"/>
                <a:cs typeface="Tahoma"/>
              </a:rPr>
              <a:t>Una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característica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estándar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las</a:t>
            </a:r>
            <a:r>
              <a:rPr sz="800" spc="-35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unidades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disparo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15" dirty="0">
                <a:latin typeface="Tahoma"/>
                <a:cs typeface="Tahoma"/>
              </a:rPr>
              <a:t>Static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20" dirty="0">
                <a:latin typeface="Tahoma"/>
                <a:cs typeface="Tahoma"/>
              </a:rPr>
              <a:t>Trip</a:t>
            </a:r>
            <a:r>
              <a:rPr sz="800" spc="-35" dirty="0">
                <a:latin typeface="Tahoma"/>
                <a:cs typeface="Tahoma"/>
              </a:rPr>
              <a:t> </a:t>
            </a:r>
            <a:r>
              <a:rPr sz="800" spc="-20" dirty="0">
                <a:latin typeface="Tahoma"/>
                <a:cs typeface="Tahoma"/>
              </a:rPr>
              <a:t>IIIC,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-5" dirty="0">
                <a:latin typeface="Tahoma"/>
                <a:cs typeface="Tahoma"/>
              </a:rPr>
              <a:t>IIICP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5" dirty="0">
                <a:latin typeface="Tahoma"/>
                <a:cs typeface="Tahoma"/>
              </a:rPr>
              <a:t>y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-5" dirty="0">
                <a:latin typeface="Tahoma"/>
                <a:cs typeface="Tahoma"/>
              </a:rPr>
              <a:t>IIICPX</a:t>
            </a:r>
            <a:r>
              <a:rPr sz="800" spc="-3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es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una </a:t>
            </a:r>
            <a:r>
              <a:rPr sz="800" spc="-235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salida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alarma.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Cualquier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parámetro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5" dirty="0">
                <a:latin typeface="Tahoma"/>
                <a:cs typeface="Tahoma"/>
              </a:rPr>
              <a:t>medido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se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puede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configurar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para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0" dirty="0">
                <a:latin typeface="Tahoma"/>
                <a:cs typeface="Tahoma"/>
              </a:rPr>
              <a:t>activar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la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alarma </a:t>
            </a:r>
            <a:r>
              <a:rPr sz="800" spc="40" dirty="0">
                <a:latin typeface="Tahoma"/>
                <a:cs typeface="Tahoma"/>
              </a:rPr>
              <a:t> según </a:t>
            </a:r>
            <a:r>
              <a:rPr sz="800" spc="25" dirty="0">
                <a:latin typeface="Tahoma"/>
                <a:cs typeface="Tahoma"/>
              </a:rPr>
              <a:t>el </a:t>
            </a:r>
            <a:r>
              <a:rPr sz="800" spc="40" dirty="0">
                <a:latin typeface="Tahoma"/>
                <a:cs typeface="Tahoma"/>
              </a:rPr>
              <a:t>umbral </a:t>
            </a:r>
            <a:r>
              <a:rPr sz="800" spc="5" dirty="0">
                <a:latin typeface="Tahoma"/>
                <a:cs typeface="Tahoma"/>
              </a:rPr>
              <a:t>y </a:t>
            </a:r>
            <a:r>
              <a:rPr sz="800" spc="30" dirty="0">
                <a:latin typeface="Tahoma"/>
                <a:cs typeface="Tahoma"/>
              </a:rPr>
              <a:t>los </a:t>
            </a:r>
            <a:r>
              <a:rPr sz="800" spc="40" dirty="0">
                <a:latin typeface="Tahoma"/>
                <a:cs typeface="Tahoma"/>
              </a:rPr>
              <a:t>puntos de </a:t>
            </a:r>
            <a:r>
              <a:rPr sz="800" spc="20" dirty="0">
                <a:latin typeface="Tahoma"/>
                <a:cs typeface="Tahoma"/>
              </a:rPr>
              <a:t>ajuste </a:t>
            </a:r>
            <a:r>
              <a:rPr sz="800" spc="40" dirty="0">
                <a:latin typeface="Tahoma"/>
                <a:cs typeface="Tahoma"/>
              </a:rPr>
              <a:t>de </a:t>
            </a:r>
            <a:r>
              <a:rPr sz="800" spc="35" dirty="0">
                <a:latin typeface="Tahoma"/>
                <a:cs typeface="Tahoma"/>
              </a:rPr>
              <a:t>retardo </a:t>
            </a:r>
            <a:r>
              <a:rPr sz="800" spc="40" dirty="0">
                <a:latin typeface="Tahoma"/>
                <a:cs typeface="Tahoma"/>
              </a:rPr>
              <a:t>de </a:t>
            </a:r>
            <a:r>
              <a:rPr sz="800" spc="30" dirty="0">
                <a:latin typeface="Tahoma"/>
                <a:cs typeface="Tahoma"/>
              </a:rPr>
              <a:t>tiempo. </a:t>
            </a:r>
            <a:r>
              <a:rPr sz="800" spc="15" dirty="0">
                <a:latin typeface="Tahoma"/>
                <a:cs typeface="Tahoma"/>
              </a:rPr>
              <a:t>Estas </a:t>
            </a:r>
            <a:r>
              <a:rPr sz="800" spc="35" dirty="0">
                <a:latin typeface="Tahoma"/>
                <a:cs typeface="Tahoma"/>
              </a:rPr>
              <a:t>unidades también </a:t>
            </a:r>
            <a:r>
              <a:rPr sz="800" spc="40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incluyen </a:t>
            </a:r>
            <a:r>
              <a:rPr sz="800" spc="25" dirty="0">
                <a:latin typeface="Tahoma"/>
                <a:cs typeface="Tahoma"/>
              </a:rPr>
              <a:t>varias </a:t>
            </a:r>
            <a:r>
              <a:rPr sz="800" spc="30" dirty="0">
                <a:latin typeface="Tahoma"/>
                <a:cs typeface="Tahoma"/>
              </a:rPr>
              <a:t>funciones </a:t>
            </a:r>
            <a:r>
              <a:rPr sz="800" spc="40" dirty="0">
                <a:latin typeface="Tahoma"/>
                <a:cs typeface="Tahoma"/>
              </a:rPr>
              <a:t>de </a:t>
            </a:r>
            <a:r>
              <a:rPr sz="800" spc="35" dirty="0">
                <a:latin typeface="Tahoma"/>
                <a:cs typeface="Tahoma"/>
              </a:rPr>
              <a:t>registro para </a:t>
            </a:r>
            <a:r>
              <a:rPr sz="800" spc="30" dirty="0">
                <a:latin typeface="Tahoma"/>
                <a:cs typeface="Tahoma"/>
              </a:rPr>
              <a:t>registrar eventos </a:t>
            </a:r>
            <a:r>
              <a:rPr sz="800" spc="40" dirty="0">
                <a:latin typeface="Tahoma"/>
                <a:cs typeface="Tahoma"/>
              </a:rPr>
              <a:t>de </a:t>
            </a:r>
            <a:r>
              <a:rPr sz="800" spc="30" dirty="0">
                <a:latin typeface="Tahoma"/>
                <a:cs typeface="Tahoma"/>
              </a:rPr>
              <a:t>disparo, condiciones </a:t>
            </a:r>
            <a:r>
              <a:rPr sz="800" spc="40" dirty="0">
                <a:latin typeface="Tahoma"/>
                <a:cs typeface="Tahoma"/>
              </a:rPr>
              <a:t>de </a:t>
            </a:r>
            <a:r>
              <a:rPr sz="800" spc="45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arranque,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actividad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alarma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5" dirty="0">
                <a:latin typeface="Tahoma"/>
                <a:cs typeface="Tahoma"/>
              </a:rPr>
              <a:t>y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valores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medidos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mínimos/máximos.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0" y="3410584"/>
            <a:ext cx="4078604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40" dirty="0">
                <a:latin typeface="Tahoma"/>
                <a:cs typeface="Tahoma"/>
              </a:rPr>
              <a:t>unidades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disparo </a:t>
            </a:r>
            <a:r>
              <a:rPr sz="900" spc="15" dirty="0">
                <a:latin typeface="Tahoma"/>
                <a:cs typeface="Tahoma"/>
              </a:rPr>
              <a:t>Static </a:t>
            </a:r>
            <a:r>
              <a:rPr sz="900" spc="25" dirty="0">
                <a:latin typeface="Tahoma"/>
                <a:cs typeface="Tahoma"/>
              </a:rPr>
              <a:t>Trip </a:t>
            </a:r>
            <a:r>
              <a:rPr sz="900" spc="-20" dirty="0">
                <a:latin typeface="Tahoma"/>
                <a:cs typeface="Tahoma"/>
              </a:rPr>
              <a:t>IIIC, </a:t>
            </a:r>
            <a:r>
              <a:rPr sz="900" spc="-5" dirty="0">
                <a:latin typeface="Tahoma"/>
                <a:cs typeface="Tahoma"/>
              </a:rPr>
              <a:t>IIICP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-5" dirty="0">
                <a:latin typeface="Tahoma"/>
                <a:cs typeface="Tahoma"/>
              </a:rPr>
              <a:t>IIICPX </a:t>
            </a:r>
            <a:r>
              <a:rPr sz="900" spc="35" dirty="0">
                <a:latin typeface="Tahoma"/>
                <a:cs typeface="Tahoma"/>
              </a:rPr>
              <a:t>tienen capacidad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comunicación </a:t>
            </a:r>
            <a:r>
              <a:rPr sz="900" spc="25" dirty="0">
                <a:latin typeface="Tahoma"/>
                <a:cs typeface="Tahoma"/>
              </a:rPr>
              <a:t>adicional. </a:t>
            </a:r>
            <a:r>
              <a:rPr sz="900" spc="35" dirty="0">
                <a:latin typeface="Tahoma"/>
                <a:cs typeface="Tahoma"/>
              </a:rPr>
              <a:t>Los </a:t>
            </a:r>
            <a:r>
              <a:rPr sz="900" spc="40" dirty="0">
                <a:latin typeface="Tahoma"/>
                <a:cs typeface="Tahoma"/>
              </a:rPr>
              <a:t>parámetros </a:t>
            </a:r>
            <a:r>
              <a:rPr sz="900" spc="45" dirty="0">
                <a:latin typeface="Tahoma"/>
                <a:cs typeface="Tahoma"/>
              </a:rPr>
              <a:t>medidos </a:t>
            </a:r>
            <a:r>
              <a:rPr sz="900" spc="30" dirty="0">
                <a:latin typeface="Tahoma"/>
                <a:cs typeface="Tahoma"/>
              </a:rPr>
              <a:t>se </a:t>
            </a:r>
            <a:r>
              <a:rPr sz="900" spc="45" dirty="0">
                <a:latin typeface="Tahoma"/>
                <a:cs typeface="Tahoma"/>
              </a:rPr>
              <a:t>pueden mostrar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1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configurar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localmente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BDU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o</a:t>
            </a:r>
            <a:r>
              <a:rPr sz="900" spc="9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forma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remota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través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puerto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comunicaciones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RS-485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través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sistema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" dirty="0">
                <a:latin typeface="Tahoma"/>
                <a:cs typeface="Tahoma"/>
              </a:rPr>
              <a:t>ACCESS.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71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4419601"/>
            <a:ext cx="3190875" cy="26384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6" y="492125"/>
            <a:ext cx="837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05" dirty="0">
                <a:latin typeface="Tahoma"/>
                <a:cs typeface="Tahoma"/>
              </a:rPr>
              <a:t>SAMMS</a:t>
            </a:r>
            <a:endParaRPr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1921828"/>
            <a:ext cx="4280535" cy="112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900"/>
              </a:lnSpc>
              <a:spcBef>
                <a:spcPts val="100"/>
              </a:spcBef>
            </a:pPr>
            <a:r>
              <a:rPr sz="850" spc="10" dirty="0">
                <a:latin typeface="Tahoma"/>
                <a:cs typeface="Tahoma"/>
              </a:rPr>
              <a:t>El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sistema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maestro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motor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avanzado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Siemens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dirty="0">
                <a:latin typeface="Tahoma"/>
                <a:cs typeface="Tahoma"/>
              </a:rPr>
              <a:t>(SAMMS™)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dispositivo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protección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control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motor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basado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microprocesador.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unidades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SAMMS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LV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proporcionan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todas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funciones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arranque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del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motor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protección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térmica.</a:t>
            </a:r>
            <a:endParaRPr sz="850">
              <a:latin typeface="Tahoma"/>
              <a:cs typeface="Tahoma"/>
            </a:endParaRPr>
          </a:p>
          <a:p>
            <a:pPr marL="12700" marR="64135">
              <a:lnSpc>
                <a:spcPct val="140900"/>
              </a:lnSpc>
            </a:pPr>
            <a:r>
              <a:rPr sz="850" spc="50" dirty="0">
                <a:latin typeface="Tahoma"/>
                <a:cs typeface="Tahoma"/>
              </a:rPr>
              <a:t>SAMMS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sistema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compacto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lógica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control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programable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que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reemplaza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temporizadores, </a:t>
            </a:r>
            <a:r>
              <a:rPr sz="850" spc="30" dirty="0">
                <a:latin typeface="Tahoma"/>
                <a:cs typeface="Tahoma"/>
              </a:rPr>
              <a:t>relés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25" dirty="0">
                <a:latin typeface="Tahoma"/>
                <a:cs typeface="Tahoma"/>
              </a:rPr>
              <a:t>control, </a:t>
            </a:r>
            <a:r>
              <a:rPr sz="850" spc="40" dirty="0">
                <a:latin typeface="Tahoma"/>
                <a:cs typeface="Tahoma"/>
              </a:rPr>
              <a:t>botones </a:t>
            </a:r>
            <a:r>
              <a:rPr sz="850" spc="30" dirty="0">
                <a:latin typeface="Tahoma"/>
                <a:cs typeface="Tahoma"/>
              </a:rPr>
              <a:t>pulsadores, </a:t>
            </a:r>
            <a:r>
              <a:rPr sz="850" spc="35" dirty="0">
                <a:latin typeface="Tahoma"/>
                <a:cs typeface="Tahoma"/>
              </a:rPr>
              <a:t>interruptores </a:t>
            </a:r>
            <a:r>
              <a:rPr sz="850" spc="25" dirty="0">
                <a:latin typeface="Tahoma"/>
                <a:cs typeface="Tahoma"/>
              </a:rPr>
              <a:t>selectores, </a:t>
            </a:r>
            <a:r>
              <a:rPr sz="850" spc="30" dirty="0">
                <a:latin typeface="Tahoma"/>
                <a:cs typeface="Tahoma"/>
              </a:rPr>
              <a:t> dispositivos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piloto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cableado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asociado.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3444876"/>
            <a:ext cx="4167504" cy="511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latin typeface="Tahoma"/>
                <a:cs typeface="Tahoma"/>
              </a:rPr>
              <a:t>Algunas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las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características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40" dirty="0">
                <a:latin typeface="Tahoma"/>
                <a:cs typeface="Tahoma"/>
              </a:rPr>
              <a:t>más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poderosas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la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unidad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40" dirty="0">
                <a:latin typeface="Tahoma"/>
                <a:cs typeface="Tahoma"/>
              </a:rPr>
              <a:t>SAMMS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15" dirty="0">
                <a:latin typeface="Tahoma"/>
                <a:cs typeface="Tahoma"/>
              </a:rPr>
              <a:t>incluyen: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horas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tiempo</a:t>
            </a:r>
            <a:endParaRPr sz="750">
              <a:latin typeface="Tahoma"/>
              <a:cs typeface="Tahoma"/>
            </a:endParaRPr>
          </a:p>
          <a:p>
            <a:pPr marL="12700" marR="31115">
              <a:lnSpc>
                <a:spcPct val="162500"/>
              </a:lnSpc>
            </a:pP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funcionamiento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del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motor,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45" dirty="0">
                <a:latin typeface="Tahoma"/>
                <a:cs typeface="Tahoma"/>
              </a:rPr>
              <a:t>número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arranques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del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motor,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45" dirty="0">
                <a:latin typeface="Tahoma"/>
                <a:cs typeface="Tahoma"/>
              </a:rPr>
              <a:t>número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15" dirty="0">
                <a:latin typeface="Tahoma"/>
                <a:cs typeface="Tahoma"/>
              </a:rPr>
              <a:t>viajes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del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motor, </a:t>
            </a:r>
            <a:r>
              <a:rPr sz="750" spc="-22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alarmas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puntos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ajuste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y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protección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contra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fallas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a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tierra.</a:t>
            </a:r>
            <a:endParaRPr sz="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72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1619250"/>
            <a:ext cx="3228975" cy="3619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5801" y="498475"/>
            <a:ext cx="166179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40" dirty="0">
                <a:latin typeface="Trebuchet MS"/>
                <a:cs typeface="Trebuchet MS"/>
              </a:rPr>
              <a:t>ACCESO</a:t>
            </a:r>
            <a:r>
              <a:rPr sz="1150" b="1" spc="-50" dirty="0">
                <a:latin typeface="Trebuchet MS"/>
                <a:cs typeface="Trebuchet MS"/>
              </a:rPr>
              <a:t> </a:t>
            </a:r>
            <a:r>
              <a:rPr sz="1150" b="1" spc="50" dirty="0">
                <a:latin typeface="Trebuchet MS"/>
                <a:cs typeface="Trebuchet MS"/>
              </a:rPr>
              <a:t>Comunicación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1" y="490220"/>
            <a:ext cx="402907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sz="1050" spc="60" dirty="0">
                <a:latin typeface="Tahoma"/>
                <a:cs typeface="Tahoma"/>
              </a:rPr>
              <a:t>SAMMS </a:t>
            </a:r>
            <a:r>
              <a:rPr sz="1050" spc="35" dirty="0">
                <a:latin typeface="Tahoma"/>
                <a:cs typeface="Tahoma"/>
              </a:rPr>
              <a:t>se conecta a </a:t>
            </a:r>
            <a:r>
              <a:rPr sz="1050" spc="30" dirty="0">
                <a:latin typeface="Tahoma"/>
                <a:cs typeface="Tahoma"/>
              </a:rPr>
              <a:t>SEABus </a:t>
            </a:r>
            <a:r>
              <a:rPr sz="1050" spc="35" dirty="0">
                <a:latin typeface="Tahoma"/>
                <a:cs typeface="Tahoma"/>
              </a:rPr>
              <a:t>a </a:t>
            </a:r>
            <a:r>
              <a:rPr sz="1050" spc="30" dirty="0">
                <a:latin typeface="Tahoma"/>
                <a:cs typeface="Tahoma"/>
              </a:rPr>
              <a:t>través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60" dirty="0">
                <a:latin typeface="Tahoma"/>
                <a:cs typeface="Tahoma"/>
              </a:rPr>
              <a:t>un </a:t>
            </a:r>
            <a:r>
              <a:rPr sz="1050" spc="65" dirty="0">
                <a:latin typeface="Tahoma"/>
                <a:cs typeface="Tahoma"/>
              </a:rPr>
              <a:t>módulo </a:t>
            </a:r>
            <a:r>
              <a:rPr sz="1050" spc="50" dirty="0">
                <a:latin typeface="Tahoma"/>
                <a:cs typeface="Tahoma"/>
              </a:rPr>
              <a:t>de </a:t>
            </a:r>
            <a:r>
              <a:rPr sz="1050" spc="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comunicación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60" dirty="0">
                <a:latin typeface="Tahoma"/>
                <a:cs typeface="Tahoma"/>
              </a:rPr>
              <a:t>SAMMS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opcional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-10" dirty="0">
                <a:latin typeface="Tahoma"/>
                <a:cs typeface="Tahoma"/>
              </a:rPr>
              <a:t>(CM-1).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10" dirty="0">
                <a:latin typeface="Tahoma"/>
                <a:cs typeface="Tahoma"/>
              </a:rPr>
              <a:t>El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CM-1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proporciona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una </a:t>
            </a:r>
            <a:r>
              <a:rPr sz="1050" spc="-31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interfaz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5" dirty="0">
                <a:latin typeface="Tahoma"/>
                <a:cs typeface="Tahoma"/>
              </a:rPr>
              <a:t>RS-485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para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comunicarse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con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el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sistema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5" dirty="0">
                <a:latin typeface="Tahoma"/>
                <a:cs typeface="Tahoma"/>
              </a:rPr>
              <a:t>ACCESS.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73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3114676"/>
            <a:ext cx="2447925" cy="22574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5" y="7686676"/>
            <a:ext cx="3009900" cy="7905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75576" y="593725"/>
            <a:ext cx="12592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latin typeface="Tahoma"/>
                <a:cs typeface="Tahoma"/>
              </a:rPr>
              <a:t>Dispositivo</a:t>
            </a:r>
            <a:r>
              <a:rPr sz="1000" spc="-7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E/S</a:t>
            </a:r>
            <a:r>
              <a:rPr sz="1000" spc="-70" dirty="0">
                <a:latin typeface="Tahoma"/>
                <a:cs typeface="Tahoma"/>
              </a:rPr>
              <a:t> </a:t>
            </a:r>
            <a:r>
              <a:rPr sz="1000" spc="5" dirty="0">
                <a:latin typeface="Tahoma"/>
                <a:cs typeface="Tahoma"/>
              </a:rPr>
              <a:t>S7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1924685"/>
            <a:ext cx="416560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dispositivo </a:t>
            </a:r>
            <a:r>
              <a:rPr sz="900" spc="5" dirty="0">
                <a:latin typeface="Tahoma"/>
                <a:cs typeface="Tahoma"/>
              </a:rPr>
              <a:t>S7 </a:t>
            </a:r>
            <a:r>
              <a:rPr sz="900" spc="-20" dirty="0">
                <a:latin typeface="Tahoma"/>
                <a:cs typeface="Tahoma"/>
              </a:rPr>
              <a:t>I/O™ </a:t>
            </a:r>
            <a:r>
              <a:rPr sz="900" spc="30" dirty="0">
                <a:latin typeface="Tahoma"/>
                <a:cs typeface="Tahoma"/>
              </a:rPr>
              <a:t>es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35" dirty="0">
                <a:latin typeface="Tahoma"/>
                <a:cs typeface="Tahoma"/>
              </a:rPr>
              <a:t>dispositivo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entrada/salida </a:t>
            </a:r>
            <a:r>
              <a:rPr sz="900" spc="-25" dirty="0">
                <a:latin typeface="Tahoma"/>
                <a:cs typeface="Tahoma"/>
              </a:rPr>
              <a:t>(I/O) </a:t>
            </a:r>
            <a:r>
              <a:rPr sz="900" spc="50" dirty="0">
                <a:latin typeface="Tahoma"/>
                <a:cs typeface="Tahoma"/>
              </a:rPr>
              <a:t>modular </a:t>
            </a:r>
            <a:r>
              <a:rPr sz="900" spc="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direccionable </a:t>
            </a:r>
            <a:r>
              <a:rPr sz="900" spc="45" dirty="0">
                <a:latin typeface="Tahoma"/>
                <a:cs typeface="Tahoma"/>
              </a:rPr>
              <a:t>que </a:t>
            </a:r>
            <a:r>
              <a:rPr sz="900" spc="30" dirty="0">
                <a:latin typeface="Tahoma"/>
                <a:cs typeface="Tahoma"/>
              </a:rPr>
              <a:t>vincula </a:t>
            </a:r>
            <a:r>
              <a:rPr sz="900" spc="35" dirty="0">
                <a:latin typeface="Tahoma"/>
                <a:cs typeface="Tahoma"/>
              </a:rPr>
              <a:t>los </a:t>
            </a:r>
            <a:r>
              <a:rPr sz="900" spc="45" dirty="0">
                <a:latin typeface="Tahoma"/>
                <a:cs typeface="Tahoma"/>
              </a:rPr>
              <a:t>componentes </a:t>
            </a:r>
            <a:r>
              <a:rPr sz="900" spc="35" dirty="0">
                <a:latin typeface="Tahoma"/>
                <a:cs typeface="Tahoma"/>
              </a:rPr>
              <a:t>del sistema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alimentación </a:t>
            </a:r>
            <a:r>
              <a:rPr sz="900" spc="25" dirty="0">
                <a:latin typeface="Tahoma"/>
                <a:cs typeface="Tahoma"/>
              </a:rPr>
              <a:t>al </a:t>
            </a:r>
            <a:r>
              <a:rPr sz="900" spc="3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sistema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" dirty="0">
                <a:latin typeface="Tahoma"/>
                <a:cs typeface="Tahoma"/>
              </a:rPr>
              <a:t>ACCESS.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Este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controlador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lógico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programable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-15" dirty="0">
                <a:latin typeface="Tahoma"/>
                <a:cs typeface="Tahoma"/>
              </a:rPr>
              <a:t>(PLC),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personalizado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comunicarse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mediante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SEABus.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75575" y="5914073"/>
            <a:ext cx="4071620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00"/>
              </a:spcBef>
            </a:pPr>
            <a:r>
              <a:rPr sz="900" spc="35" dirty="0">
                <a:latin typeface="Tahoma"/>
                <a:cs typeface="Tahoma"/>
              </a:rPr>
              <a:t>Los </a:t>
            </a:r>
            <a:r>
              <a:rPr sz="900" spc="30" dirty="0">
                <a:latin typeface="Tahoma"/>
                <a:cs typeface="Tahoma"/>
              </a:rPr>
              <a:t>PLC </a:t>
            </a:r>
            <a:r>
              <a:rPr sz="900" spc="35" dirty="0">
                <a:latin typeface="Tahoma"/>
                <a:cs typeface="Tahoma"/>
              </a:rPr>
              <a:t>constan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módulos </a:t>
            </a:r>
            <a:r>
              <a:rPr sz="900" spc="55" dirty="0">
                <a:latin typeface="Tahoma"/>
                <a:cs typeface="Tahoma"/>
              </a:rPr>
              <a:t>o </a:t>
            </a:r>
            <a:r>
              <a:rPr sz="900" spc="45" dirty="0">
                <a:latin typeface="Tahoma"/>
                <a:cs typeface="Tahoma"/>
              </a:rPr>
              <a:t>puntos de </a:t>
            </a:r>
            <a:r>
              <a:rPr sz="900" spc="30" dirty="0">
                <a:latin typeface="Tahoma"/>
                <a:cs typeface="Tahoma"/>
              </a:rPr>
              <a:t>entrada, </a:t>
            </a:r>
            <a:r>
              <a:rPr sz="900" spc="45" dirty="0">
                <a:latin typeface="Tahoma"/>
                <a:cs typeface="Tahoma"/>
              </a:rPr>
              <a:t>una unidad </a:t>
            </a:r>
            <a:r>
              <a:rPr sz="900" spc="30" dirty="0">
                <a:latin typeface="Tahoma"/>
                <a:cs typeface="Tahoma"/>
              </a:rPr>
              <a:t>central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procesamiento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-5" dirty="0">
                <a:latin typeface="Tahoma"/>
                <a:cs typeface="Tahoma"/>
              </a:rPr>
              <a:t>(CPU)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módulos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puntos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salida.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entrada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PLC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provenir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variedad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señales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digitales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analógicas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varios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campo.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30" dirty="0">
                <a:latin typeface="Tahoma"/>
                <a:cs typeface="Tahoma"/>
              </a:rPr>
              <a:t>PLC convierte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35" dirty="0">
                <a:latin typeface="Tahoma"/>
                <a:cs typeface="Tahoma"/>
              </a:rPr>
              <a:t>señal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entrada en </a:t>
            </a:r>
            <a:r>
              <a:rPr sz="900" spc="45" dirty="0">
                <a:latin typeface="Tahoma"/>
                <a:cs typeface="Tahoma"/>
              </a:rPr>
              <a:t>una </a:t>
            </a:r>
            <a:r>
              <a:rPr sz="900" spc="35" dirty="0">
                <a:latin typeface="Tahoma"/>
                <a:cs typeface="Tahoma"/>
              </a:rPr>
              <a:t>señal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lógica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que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ser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utilizada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por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CPU.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módulos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salida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convierten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0" dirty="0">
                <a:latin typeface="Tahoma"/>
                <a:cs typeface="Tahoma"/>
              </a:rPr>
              <a:t>señales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control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5" dirty="0">
                <a:latin typeface="Tahoma"/>
                <a:cs typeface="Tahoma"/>
              </a:rPr>
              <a:t>CPU </a:t>
            </a:r>
            <a:r>
              <a:rPr sz="900" spc="40" dirty="0">
                <a:latin typeface="Tahoma"/>
                <a:cs typeface="Tahoma"/>
              </a:rPr>
              <a:t>en </a:t>
            </a:r>
            <a:r>
              <a:rPr sz="900" spc="45" dirty="0">
                <a:latin typeface="Tahoma"/>
                <a:cs typeface="Tahoma"/>
              </a:rPr>
              <a:t>una </a:t>
            </a:r>
            <a:r>
              <a:rPr sz="900" spc="35" dirty="0">
                <a:latin typeface="Tahoma"/>
                <a:cs typeface="Tahoma"/>
              </a:rPr>
              <a:t>señal digital </a:t>
            </a:r>
            <a:r>
              <a:rPr sz="900" spc="55" dirty="0">
                <a:latin typeface="Tahoma"/>
                <a:cs typeface="Tahoma"/>
              </a:rPr>
              <a:t>o </a:t>
            </a:r>
            <a:r>
              <a:rPr sz="900" spc="35" dirty="0">
                <a:latin typeface="Tahoma"/>
                <a:cs typeface="Tahoma"/>
              </a:rPr>
              <a:t>analógica </a:t>
            </a:r>
            <a:r>
              <a:rPr sz="900" spc="45" dirty="0">
                <a:latin typeface="Tahoma"/>
                <a:cs typeface="Tahoma"/>
              </a:rPr>
              <a:t>que </a:t>
            </a:r>
            <a:r>
              <a:rPr sz="900" spc="30" dirty="0">
                <a:latin typeface="Tahoma"/>
                <a:cs typeface="Tahoma"/>
              </a:rPr>
              <a:t>se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usar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controlar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varios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campo.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74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1" y="4152900"/>
            <a:ext cx="4086225" cy="3352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6551" y="485049"/>
            <a:ext cx="4370705" cy="221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9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S7-I/O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brinda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capacidad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monitorear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controlar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elementos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sistema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energía </a:t>
            </a:r>
            <a:r>
              <a:rPr sz="900" spc="45" dirty="0">
                <a:latin typeface="Tahoma"/>
                <a:cs typeface="Tahoma"/>
              </a:rPr>
              <a:t>que </a:t>
            </a:r>
            <a:r>
              <a:rPr sz="900" spc="55" dirty="0">
                <a:latin typeface="Tahoma"/>
                <a:cs typeface="Tahoma"/>
              </a:rPr>
              <a:t>no </a:t>
            </a:r>
            <a:r>
              <a:rPr sz="900" spc="30" dirty="0">
                <a:latin typeface="Tahoma"/>
                <a:cs typeface="Tahoma"/>
              </a:rPr>
              <a:t>están </a:t>
            </a:r>
            <a:r>
              <a:rPr sz="900" spc="40" dirty="0">
                <a:latin typeface="Tahoma"/>
                <a:cs typeface="Tahoma"/>
              </a:rPr>
              <a:t>diseñados </a:t>
            </a:r>
            <a:r>
              <a:rPr sz="900" spc="35" dirty="0">
                <a:latin typeface="Tahoma"/>
                <a:cs typeface="Tahoma"/>
              </a:rPr>
              <a:t>específicamente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5" dirty="0">
                <a:latin typeface="Tahoma"/>
                <a:cs typeface="Tahoma"/>
              </a:rPr>
              <a:t>ACCESS. </a:t>
            </a:r>
            <a:r>
              <a:rPr sz="900" spc="10" dirty="0">
                <a:latin typeface="Tahoma"/>
                <a:cs typeface="Tahoma"/>
              </a:rPr>
              <a:t>Es </a:t>
            </a:r>
            <a:r>
              <a:rPr sz="900" spc="1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posible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supervisión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remota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cualquier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equipado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contacto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auxiliar. Las </a:t>
            </a:r>
            <a:r>
              <a:rPr sz="900" spc="30" dirty="0">
                <a:latin typeface="Tahoma"/>
                <a:cs typeface="Tahoma"/>
              </a:rPr>
              <a:t>entradas, </a:t>
            </a:r>
            <a:r>
              <a:rPr sz="900" spc="50" dirty="0">
                <a:latin typeface="Tahoma"/>
                <a:cs typeface="Tahoma"/>
              </a:rPr>
              <a:t>como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relé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temperatura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un motor </a:t>
            </a:r>
            <a:r>
              <a:rPr sz="900" spc="55" dirty="0">
                <a:latin typeface="Tahoma"/>
                <a:cs typeface="Tahoma"/>
              </a:rPr>
              <a:t>o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transformador, </a:t>
            </a:r>
            <a:r>
              <a:rPr sz="900" spc="30" dirty="0">
                <a:latin typeface="Tahoma"/>
                <a:cs typeface="Tahoma"/>
              </a:rPr>
              <a:t>se </a:t>
            </a:r>
            <a:r>
              <a:rPr sz="900" spc="45" dirty="0">
                <a:latin typeface="Tahoma"/>
                <a:cs typeface="Tahoma"/>
              </a:rPr>
              <a:t>pueden </a:t>
            </a:r>
            <a:r>
              <a:rPr sz="900" spc="40" dirty="0">
                <a:latin typeface="Tahoma"/>
                <a:cs typeface="Tahoma"/>
              </a:rPr>
              <a:t>ingresar en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dispositivo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-15" dirty="0">
                <a:latin typeface="Tahoma"/>
                <a:cs typeface="Tahoma"/>
              </a:rPr>
              <a:t>E/S. </a:t>
            </a:r>
            <a:r>
              <a:rPr sz="900" spc="35" dirty="0">
                <a:latin typeface="Tahoma"/>
                <a:cs typeface="Tahoma"/>
              </a:rPr>
              <a:t>También </a:t>
            </a:r>
            <a:r>
              <a:rPr sz="900" spc="30" dirty="0">
                <a:latin typeface="Tahoma"/>
                <a:cs typeface="Tahoma"/>
              </a:rPr>
              <a:t>se </a:t>
            </a:r>
            <a:r>
              <a:rPr sz="900" spc="45" dirty="0">
                <a:latin typeface="Tahoma"/>
                <a:cs typeface="Tahoma"/>
              </a:rPr>
              <a:t>puede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monitorear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estado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cualquier </a:t>
            </a:r>
            <a:r>
              <a:rPr sz="900" spc="40" dirty="0">
                <a:latin typeface="Tahoma"/>
                <a:cs typeface="Tahoma"/>
              </a:rPr>
              <a:t>interruptor automático con </a:t>
            </a:r>
            <a:r>
              <a:rPr sz="900" spc="30" dirty="0">
                <a:latin typeface="Tahoma"/>
                <a:cs typeface="Tahoma"/>
              </a:rPr>
              <a:t>contactos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auxiliares.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Esto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especialmente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útil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monitorear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estado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MCCB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cuando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no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requiere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función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medición.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150">
              <a:latin typeface="Tahoma"/>
              <a:cs typeface="Tahoma"/>
            </a:endParaRPr>
          </a:p>
          <a:p>
            <a:pPr marL="12700" marR="10795">
              <a:lnSpc>
                <a:spcPct val="134300"/>
              </a:lnSpc>
            </a:pP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0" dirty="0">
                <a:latin typeface="Tahoma"/>
                <a:cs typeface="Tahoma"/>
              </a:rPr>
              <a:t>salidas se </a:t>
            </a:r>
            <a:r>
              <a:rPr sz="900" spc="45" dirty="0">
                <a:latin typeface="Tahoma"/>
                <a:cs typeface="Tahoma"/>
              </a:rPr>
              <a:t>pueden </a:t>
            </a:r>
            <a:r>
              <a:rPr sz="900" spc="30" dirty="0">
                <a:latin typeface="Tahoma"/>
                <a:cs typeface="Tahoma"/>
              </a:rPr>
              <a:t>utilizar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35" dirty="0">
                <a:latin typeface="Tahoma"/>
                <a:cs typeface="Tahoma"/>
              </a:rPr>
              <a:t>cerrar </a:t>
            </a:r>
            <a:r>
              <a:rPr sz="900" spc="25" dirty="0">
                <a:latin typeface="Tahoma"/>
                <a:cs typeface="Tahoma"/>
              </a:rPr>
              <a:t>contactores, </a:t>
            </a:r>
            <a:r>
              <a:rPr sz="900" spc="40" dirty="0">
                <a:latin typeface="Tahoma"/>
                <a:cs typeface="Tahoma"/>
              </a:rPr>
              <a:t>disparar </a:t>
            </a:r>
            <a:r>
              <a:rPr sz="900" spc="35" dirty="0">
                <a:latin typeface="Tahoma"/>
                <a:cs typeface="Tahoma"/>
              </a:rPr>
              <a:t>disyuntores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1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indicación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remota.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En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combinación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medidor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potencia,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pueden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monitorear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valores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analógicos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como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corriente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voltaje.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1" y="3034347"/>
            <a:ext cx="4402455" cy="58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estado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estados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entrada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salida,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datos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contador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datos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registro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eventos se </a:t>
            </a:r>
            <a:r>
              <a:rPr sz="900" spc="40" dirty="0">
                <a:latin typeface="Tahoma"/>
                <a:cs typeface="Tahoma"/>
              </a:rPr>
              <a:t>comunican </a:t>
            </a:r>
            <a:r>
              <a:rPr sz="900" spc="30" dirty="0">
                <a:latin typeface="Tahoma"/>
                <a:cs typeface="Tahoma"/>
              </a:rPr>
              <a:t>a </a:t>
            </a:r>
            <a:r>
              <a:rPr sz="900" spc="40" dirty="0">
                <a:latin typeface="Tahoma"/>
                <a:cs typeface="Tahoma"/>
              </a:rPr>
              <a:t>otros </a:t>
            </a:r>
            <a:r>
              <a:rPr sz="900" spc="45" dirty="0">
                <a:latin typeface="Tahoma"/>
                <a:cs typeface="Tahoma"/>
              </a:rPr>
              <a:t>componentes </a:t>
            </a:r>
            <a:r>
              <a:rPr sz="900" spc="35" dirty="0">
                <a:latin typeface="Tahoma"/>
                <a:cs typeface="Tahoma"/>
              </a:rPr>
              <a:t>del sistema </a:t>
            </a:r>
            <a:r>
              <a:rPr sz="900" spc="10" dirty="0">
                <a:latin typeface="Tahoma"/>
                <a:cs typeface="Tahoma"/>
              </a:rPr>
              <a:t>ACCESS </a:t>
            </a:r>
            <a:r>
              <a:rPr sz="900" spc="30" dirty="0">
                <a:latin typeface="Tahoma"/>
                <a:cs typeface="Tahoma"/>
              </a:rPr>
              <a:t>a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través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enlace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serial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-5" dirty="0">
                <a:latin typeface="Tahoma"/>
                <a:cs typeface="Tahoma"/>
              </a:rPr>
              <a:t>RS-485.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75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6" y="5067301"/>
            <a:ext cx="4143375" cy="17240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5576" y="581026"/>
            <a:ext cx="22485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35" dirty="0">
                <a:latin typeface="Tahoma"/>
                <a:cs typeface="Tahoma"/>
              </a:rPr>
              <a:t>Sistema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de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control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de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iluminación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5576" y="1922780"/>
            <a:ext cx="4356735" cy="258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iluminación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representa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gran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porcentaje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consumo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energía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comercial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 industrial. </a:t>
            </a:r>
            <a:r>
              <a:rPr sz="900" spc="45" dirty="0">
                <a:latin typeface="Tahoma"/>
                <a:cs typeface="Tahoma"/>
              </a:rPr>
              <a:t>Con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35" dirty="0">
                <a:latin typeface="Tahoma"/>
                <a:cs typeface="Tahoma"/>
              </a:rPr>
              <a:t>sistema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control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iluminación,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0" dirty="0">
                <a:latin typeface="Tahoma"/>
                <a:cs typeface="Tahoma"/>
              </a:rPr>
              <a:t>luces </a:t>
            </a:r>
            <a:r>
              <a:rPr sz="900" spc="35" dirty="0">
                <a:latin typeface="Tahoma"/>
                <a:cs typeface="Tahoma"/>
              </a:rPr>
              <a:t>interiores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1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exteriores </a:t>
            </a:r>
            <a:r>
              <a:rPr sz="900" spc="30" dirty="0">
                <a:latin typeface="Tahoma"/>
                <a:cs typeface="Tahoma"/>
              </a:rPr>
              <a:t>se </a:t>
            </a:r>
            <a:r>
              <a:rPr sz="900" spc="45" dirty="0">
                <a:latin typeface="Tahoma"/>
                <a:cs typeface="Tahoma"/>
              </a:rPr>
              <a:t>pueden </a:t>
            </a:r>
            <a:r>
              <a:rPr sz="900" spc="40" dirty="0">
                <a:latin typeface="Tahoma"/>
                <a:cs typeface="Tahoma"/>
              </a:rPr>
              <a:t>controlar </a:t>
            </a:r>
            <a:r>
              <a:rPr sz="900" spc="30" dirty="0">
                <a:latin typeface="Tahoma"/>
                <a:cs typeface="Tahoma"/>
              </a:rPr>
              <a:t>a </a:t>
            </a:r>
            <a:r>
              <a:rPr sz="900" spc="25" dirty="0">
                <a:latin typeface="Tahoma"/>
                <a:cs typeface="Tahoma"/>
              </a:rPr>
              <a:t>través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interruptores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0" dirty="0">
                <a:latin typeface="Tahoma"/>
                <a:cs typeface="Tahoma"/>
              </a:rPr>
              <a:t>anulación,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fotocélulas, </a:t>
            </a:r>
            <a:r>
              <a:rPr sz="900" spc="35" dirty="0">
                <a:latin typeface="Tahoma"/>
                <a:cs typeface="Tahoma"/>
              </a:rPr>
              <a:t>sensores </a:t>
            </a:r>
            <a:r>
              <a:rPr sz="900" spc="45" dirty="0">
                <a:latin typeface="Tahoma"/>
                <a:cs typeface="Tahoma"/>
              </a:rPr>
              <a:t>de movimiento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25" dirty="0">
                <a:latin typeface="Tahoma"/>
                <a:cs typeface="Tahoma"/>
              </a:rPr>
              <a:t>reloj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tiempo. </a:t>
            </a:r>
            <a:r>
              <a:rPr sz="900" spc="25" dirty="0">
                <a:latin typeface="Tahoma"/>
                <a:cs typeface="Tahoma"/>
              </a:rPr>
              <a:t>Esto </a:t>
            </a:r>
            <a:r>
              <a:rPr sz="900" spc="35" dirty="0">
                <a:latin typeface="Tahoma"/>
                <a:cs typeface="Tahoma"/>
              </a:rPr>
              <a:t>reducirá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significativamente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costos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energía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ofrecerá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entorno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seguro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fácil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usar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ocupantes.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150">
              <a:latin typeface="Tahoma"/>
              <a:cs typeface="Tahoma"/>
            </a:endParaRPr>
          </a:p>
          <a:p>
            <a:pPr marL="12700" marR="54610">
              <a:lnSpc>
                <a:spcPct val="126099"/>
              </a:lnSpc>
              <a:spcBef>
                <a:spcPts val="5"/>
              </a:spcBef>
            </a:pPr>
            <a:r>
              <a:rPr sz="950" spc="35" dirty="0">
                <a:latin typeface="Tahoma"/>
                <a:cs typeface="Tahoma"/>
              </a:rPr>
              <a:t>Los </a:t>
            </a:r>
            <a:r>
              <a:rPr sz="950" spc="40" dirty="0">
                <a:latin typeface="Tahoma"/>
                <a:cs typeface="Tahoma"/>
              </a:rPr>
              <a:t>nuevos códigos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40" dirty="0">
                <a:latin typeface="Tahoma"/>
                <a:cs typeface="Tahoma"/>
              </a:rPr>
              <a:t>energía exigen </a:t>
            </a:r>
            <a:r>
              <a:rPr sz="950" spc="30" dirty="0">
                <a:latin typeface="Tahoma"/>
                <a:cs typeface="Tahoma"/>
              </a:rPr>
              <a:t>el </a:t>
            </a:r>
            <a:r>
              <a:rPr sz="950" spc="40" dirty="0">
                <a:latin typeface="Tahoma"/>
                <a:cs typeface="Tahoma"/>
              </a:rPr>
              <a:t>control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0" dirty="0">
                <a:latin typeface="Tahoma"/>
                <a:cs typeface="Tahoma"/>
              </a:rPr>
              <a:t>la </a:t>
            </a:r>
            <a:r>
              <a:rPr sz="950" spc="40" dirty="0">
                <a:latin typeface="Tahoma"/>
                <a:cs typeface="Tahoma"/>
              </a:rPr>
              <a:t>iluminación estado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por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estado.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ASHRAE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90.1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45" dirty="0">
                <a:latin typeface="Tahoma"/>
                <a:cs typeface="Tahoma"/>
              </a:rPr>
              <a:t>–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1999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requiere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sensores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movimiento,  </a:t>
            </a:r>
            <a:r>
              <a:rPr sz="950" spc="40" dirty="0">
                <a:latin typeface="Tahoma"/>
                <a:cs typeface="Tahoma"/>
              </a:rPr>
              <a:t>interruptores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40" dirty="0">
                <a:latin typeface="Tahoma"/>
                <a:cs typeface="Tahoma"/>
              </a:rPr>
              <a:t>anulación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30" dirty="0">
                <a:latin typeface="Tahoma"/>
                <a:cs typeface="Tahoma"/>
              </a:rPr>
              <a:t>relojes </a:t>
            </a:r>
            <a:r>
              <a:rPr sz="950" spc="45" dirty="0">
                <a:latin typeface="Tahoma"/>
                <a:cs typeface="Tahoma"/>
              </a:rPr>
              <a:t>de tiempo </a:t>
            </a:r>
            <a:r>
              <a:rPr sz="950" spc="40" dirty="0">
                <a:latin typeface="Tahoma"/>
                <a:cs typeface="Tahoma"/>
              </a:rPr>
              <a:t>para </a:t>
            </a:r>
            <a:r>
              <a:rPr sz="950" spc="35" dirty="0">
                <a:latin typeface="Tahoma"/>
                <a:cs typeface="Tahoma"/>
              </a:rPr>
              <a:t>aplicaciones </a:t>
            </a:r>
            <a:r>
              <a:rPr sz="950" spc="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comerciales. </a:t>
            </a:r>
            <a:r>
              <a:rPr sz="950" spc="25" dirty="0">
                <a:latin typeface="Tahoma"/>
                <a:cs typeface="Tahoma"/>
              </a:rPr>
              <a:t>Estos </a:t>
            </a:r>
            <a:r>
              <a:rPr sz="950" spc="40" dirty="0">
                <a:latin typeface="Tahoma"/>
                <a:cs typeface="Tahoma"/>
              </a:rPr>
              <a:t>códigos </a:t>
            </a:r>
            <a:r>
              <a:rPr sz="950" spc="30" dirty="0">
                <a:latin typeface="Tahoma"/>
                <a:cs typeface="Tahoma"/>
              </a:rPr>
              <a:t>se </a:t>
            </a:r>
            <a:r>
              <a:rPr sz="950" spc="35" dirty="0">
                <a:latin typeface="Tahoma"/>
                <a:cs typeface="Tahoma"/>
              </a:rPr>
              <a:t>aplican </a:t>
            </a:r>
            <a:r>
              <a:rPr sz="950" spc="30" dirty="0">
                <a:latin typeface="Tahoma"/>
                <a:cs typeface="Tahoma"/>
              </a:rPr>
              <a:t>a edificios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50" dirty="0">
                <a:latin typeface="Tahoma"/>
                <a:cs typeface="Tahoma"/>
              </a:rPr>
              <a:t>más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20" dirty="0">
                <a:latin typeface="Tahoma"/>
                <a:cs typeface="Tahoma"/>
              </a:rPr>
              <a:t>5000 </a:t>
            </a:r>
            <a:r>
              <a:rPr sz="950" spc="35" dirty="0">
                <a:latin typeface="Tahoma"/>
                <a:cs typeface="Tahoma"/>
              </a:rPr>
              <a:t>pies </a:t>
            </a:r>
            <a:r>
              <a:rPr sz="950" spc="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cuadrados, </a:t>
            </a:r>
            <a:r>
              <a:rPr sz="950" spc="40" dirty="0">
                <a:latin typeface="Tahoma"/>
                <a:cs typeface="Tahoma"/>
              </a:rPr>
              <a:t>operación </a:t>
            </a:r>
            <a:r>
              <a:rPr sz="950" spc="50" dirty="0">
                <a:latin typeface="Tahoma"/>
                <a:cs typeface="Tahoma"/>
              </a:rPr>
              <a:t>que </a:t>
            </a:r>
            <a:r>
              <a:rPr sz="950" spc="55" dirty="0">
                <a:latin typeface="Tahoma"/>
                <a:cs typeface="Tahoma"/>
              </a:rPr>
              <a:t>no </a:t>
            </a:r>
            <a:r>
              <a:rPr sz="950" spc="30" dirty="0">
                <a:latin typeface="Tahoma"/>
                <a:cs typeface="Tahoma"/>
              </a:rPr>
              <a:t>sea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20" dirty="0">
                <a:latin typeface="Tahoma"/>
                <a:cs typeface="Tahoma"/>
              </a:rPr>
              <a:t>24 </a:t>
            </a:r>
            <a:r>
              <a:rPr sz="950" spc="45" dirty="0">
                <a:latin typeface="Tahoma"/>
                <a:cs typeface="Tahoma"/>
              </a:rPr>
              <a:t>horas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40" dirty="0">
                <a:latin typeface="Tahoma"/>
                <a:cs typeface="Tahoma"/>
              </a:rPr>
              <a:t>operación </a:t>
            </a:r>
            <a:r>
              <a:rPr sz="950" spc="50" dirty="0">
                <a:latin typeface="Tahoma"/>
                <a:cs typeface="Tahoma"/>
              </a:rPr>
              <a:t>que </a:t>
            </a:r>
            <a:r>
              <a:rPr sz="950" spc="55" dirty="0">
                <a:latin typeface="Tahoma"/>
                <a:cs typeface="Tahoma"/>
              </a:rPr>
              <a:t>no </a:t>
            </a:r>
            <a:r>
              <a:rPr sz="950" spc="30" dirty="0">
                <a:latin typeface="Tahoma"/>
                <a:cs typeface="Tahoma"/>
              </a:rPr>
              <a:t>sea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emergencia.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California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Wisconsin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ya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han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adoptado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ASHRAE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90.1-1999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espera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que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varios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otros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estados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sigan.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76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250" y="2200276"/>
            <a:ext cx="3695700" cy="21240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9251" y="6248400"/>
            <a:ext cx="2657475" cy="24574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5801" y="517525"/>
            <a:ext cx="932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40" dirty="0">
                <a:latin typeface="Trebuchet MS"/>
                <a:cs typeface="Trebuchet MS"/>
              </a:rPr>
              <a:t>Productos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25" dirty="0">
                <a:latin typeface="Trebuchet MS"/>
                <a:cs typeface="Trebuchet MS"/>
              </a:rPr>
              <a:t>LCP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6550" y="486319"/>
            <a:ext cx="4321810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99"/>
              </a:lnSpc>
              <a:spcBef>
                <a:spcPts val="100"/>
              </a:spcBef>
            </a:pPr>
            <a:r>
              <a:rPr sz="950" spc="25" dirty="0">
                <a:latin typeface="Tahoma"/>
                <a:cs typeface="Tahoma"/>
              </a:rPr>
              <a:t>La </a:t>
            </a:r>
            <a:r>
              <a:rPr sz="950" spc="35" dirty="0">
                <a:latin typeface="Tahoma"/>
                <a:cs typeface="Tahoma"/>
              </a:rPr>
              <a:t>familia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5" dirty="0">
                <a:latin typeface="Tahoma"/>
                <a:cs typeface="Tahoma"/>
              </a:rPr>
              <a:t>sistemas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40" dirty="0">
                <a:latin typeface="Tahoma"/>
                <a:cs typeface="Tahoma"/>
              </a:rPr>
              <a:t>control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40" dirty="0">
                <a:latin typeface="Tahoma"/>
                <a:cs typeface="Tahoma"/>
              </a:rPr>
              <a:t>iluminación </a:t>
            </a:r>
            <a:r>
              <a:rPr sz="950" spc="35" dirty="0">
                <a:latin typeface="Tahoma"/>
                <a:cs typeface="Tahoma"/>
              </a:rPr>
              <a:t>LCP </a:t>
            </a:r>
            <a:r>
              <a:rPr sz="950" spc="25" dirty="0">
                <a:latin typeface="Tahoma"/>
                <a:cs typeface="Tahoma"/>
              </a:rPr>
              <a:t>(Lighting </a:t>
            </a:r>
            <a:r>
              <a:rPr sz="950" spc="40" dirty="0">
                <a:latin typeface="Tahoma"/>
                <a:cs typeface="Tahoma"/>
              </a:rPr>
              <a:t>Control </a:t>
            </a:r>
            <a:r>
              <a:rPr sz="950" spc="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Panel)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perfecta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aplicaciones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comerciales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como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escuelas,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centros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recreación,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comida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rápida,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edificios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oficinas,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prisiones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variedad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otras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aplicaciones.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Según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producto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LCP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específico,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panel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control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iluminación </a:t>
            </a:r>
            <a:r>
              <a:rPr sz="950" spc="45" dirty="0">
                <a:latin typeface="Tahoma"/>
                <a:cs typeface="Tahoma"/>
              </a:rPr>
              <a:t>puede </a:t>
            </a:r>
            <a:r>
              <a:rPr sz="950" spc="40" dirty="0">
                <a:latin typeface="Tahoma"/>
                <a:cs typeface="Tahoma"/>
              </a:rPr>
              <a:t>tener </a:t>
            </a:r>
            <a:r>
              <a:rPr sz="950" spc="35" dirty="0">
                <a:latin typeface="Tahoma"/>
                <a:cs typeface="Tahoma"/>
              </a:rPr>
              <a:t>hasta </a:t>
            </a:r>
            <a:r>
              <a:rPr sz="950" spc="20" dirty="0">
                <a:latin typeface="Tahoma"/>
                <a:cs typeface="Tahoma"/>
              </a:rPr>
              <a:t>32 </a:t>
            </a:r>
            <a:r>
              <a:rPr sz="950" spc="40" dirty="0">
                <a:latin typeface="Tahoma"/>
                <a:cs typeface="Tahoma"/>
              </a:rPr>
              <a:t>entradas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25" dirty="0">
                <a:latin typeface="Tahoma"/>
                <a:cs typeface="Tahoma"/>
              </a:rPr>
              <a:t>salidas. </a:t>
            </a:r>
            <a:r>
              <a:rPr sz="950" spc="35" dirty="0">
                <a:latin typeface="Tahoma"/>
                <a:cs typeface="Tahoma"/>
              </a:rPr>
              <a:t>Hay </a:t>
            </a:r>
            <a:r>
              <a:rPr sz="950" spc="40" dirty="0">
                <a:latin typeface="Tahoma"/>
                <a:cs typeface="Tahoma"/>
              </a:rPr>
              <a:t>cuatro </a:t>
            </a:r>
            <a:r>
              <a:rPr sz="950" spc="50" dirty="0">
                <a:latin typeface="Tahoma"/>
                <a:cs typeface="Tahoma"/>
              </a:rPr>
              <a:t>modelos </a:t>
            </a:r>
            <a:r>
              <a:rPr sz="950" spc="5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disponibles: </a:t>
            </a:r>
            <a:r>
              <a:rPr sz="950" spc="35" dirty="0">
                <a:latin typeface="Tahoma"/>
                <a:cs typeface="Tahoma"/>
              </a:rPr>
              <a:t>LCP </a:t>
            </a:r>
            <a:r>
              <a:rPr sz="950" spc="10" dirty="0">
                <a:latin typeface="Tahoma"/>
                <a:cs typeface="Tahoma"/>
              </a:rPr>
              <a:t>500, </a:t>
            </a:r>
            <a:r>
              <a:rPr sz="950" spc="35" dirty="0">
                <a:latin typeface="Tahoma"/>
                <a:cs typeface="Tahoma"/>
              </a:rPr>
              <a:t>LCP </a:t>
            </a:r>
            <a:r>
              <a:rPr sz="950" spc="10" dirty="0">
                <a:latin typeface="Tahoma"/>
                <a:cs typeface="Tahoma"/>
              </a:rPr>
              <a:t>1000, </a:t>
            </a:r>
            <a:r>
              <a:rPr sz="950" spc="35" dirty="0">
                <a:latin typeface="Tahoma"/>
                <a:cs typeface="Tahoma"/>
              </a:rPr>
              <a:t>LCP </a:t>
            </a:r>
            <a:r>
              <a:rPr sz="950" spc="20" dirty="0">
                <a:latin typeface="Tahoma"/>
                <a:cs typeface="Tahoma"/>
              </a:rPr>
              <a:t>1500 </a:t>
            </a:r>
            <a:r>
              <a:rPr sz="950" spc="10" dirty="0">
                <a:latin typeface="Tahoma"/>
                <a:cs typeface="Tahoma"/>
              </a:rPr>
              <a:t>y </a:t>
            </a:r>
            <a:r>
              <a:rPr sz="950" spc="35" dirty="0">
                <a:latin typeface="Tahoma"/>
                <a:cs typeface="Tahoma"/>
              </a:rPr>
              <a:t>LCP </a:t>
            </a:r>
            <a:r>
              <a:rPr sz="950" spc="10" dirty="0">
                <a:latin typeface="Tahoma"/>
                <a:cs typeface="Tahoma"/>
              </a:rPr>
              <a:t>2000. El </a:t>
            </a:r>
            <a:r>
              <a:rPr sz="950" spc="35" dirty="0">
                <a:latin typeface="Tahoma"/>
                <a:cs typeface="Tahoma"/>
              </a:rPr>
              <a:t>LCP </a:t>
            </a:r>
            <a:r>
              <a:rPr sz="950" spc="30" dirty="0">
                <a:latin typeface="Tahoma"/>
                <a:cs typeface="Tahoma"/>
              </a:rPr>
              <a:t>viene </a:t>
            </a:r>
            <a:r>
              <a:rPr sz="950" spc="3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completamente ensamblado </a:t>
            </a:r>
            <a:r>
              <a:rPr sz="950" spc="40" dirty="0">
                <a:latin typeface="Tahoma"/>
                <a:cs typeface="Tahoma"/>
              </a:rPr>
              <a:t>con </a:t>
            </a:r>
            <a:r>
              <a:rPr sz="950" spc="45" dirty="0">
                <a:latin typeface="Tahoma"/>
                <a:cs typeface="Tahoma"/>
              </a:rPr>
              <a:t>todos </a:t>
            </a:r>
            <a:r>
              <a:rPr sz="950" spc="35" dirty="0">
                <a:latin typeface="Tahoma"/>
                <a:cs typeface="Tahoma"/>
              </a:rPr>
              <a:t>los relés especificados </a:t>
            </a:r>
            <a:r>
              <a:rPr sz="950" spc="45" dirty="0">
                <a:latin typeface="Tahoma"/>
                <a:cs typeface="Tahoma"/>
              </a:rPr>
              <a:t>en </a:t>
            </a:r>
            <a:r>
              <a:rPr sz="950" spc="55" dirty="0">
                <a:latin typeface="Tahoma"/>
                <a:cs typeface="Tahoma"/>
              </a:rPr>
              <a:t>un </a:t>
            </a:r>
            <a:r>
              <a:rPr sz="950" spc="6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gabinete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60" dirty="0">
                <a:latin typeface="Tahoma"/>
                <a:cs typeface="Tahoma"/>
              </a:rPr>
              <a:t>NEMA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5" dirty="0">
                <a:latin typeface="Tahoma"/>
                <a:cs typeface="Tahoma"/>
              </a:rPr>
              <a:t>1.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800" y="4708525"/>
            <a:ext cx="16230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latin typeface="Trebuchet MS"/>
                <a:cs typeface="Trebuchet MS"/>
              </a:rPr>
              <a:t>Reloj</a:t>
            </a:r>
            <a:r>
              <a:rPr sz="1000" b="1" spc="-55" dirty="0">
                <a:latin typeface="Trebuchet MS"/>
                <a:cs typeface="Trebuchet MS"/>
              </a:rPr>
              <a:t> </a:t>
            </a:r>
            <a:r>
              <a:rPr sz="1000" b="1" spc="30" dirty="0">
                <a:latin typeface="Trebuchet MS"/>
                <a:cs typeface="Trebuchet MS"/>
              </a:rPr>
              <a:t>de</a:t>
            </a:r>
            <a:r>
              <a:rPr sz="1000" b="1" spc="-50" dirty="0">
                <a:latin typeface="Trebuchet MS"/>
                <a:cs typeface="Trebuchet MS"/>
              </a:rPr>
              <a:t> </a:t>
            </a:r>
            <a:r>
              <a:rPr sz="1000" b="1" spc="45" dirty="0">
                <a:latin typeface="Trebuchet MS"/>
                <a:cs typeface="Trebuchet MS"/>
              </a:rPr>
              <a:t>tiempo</a:t>
            </a:r>
            <a:r>
              <a:rPr sz="1000" b="1" spc="-50" dirty="0">
                <a:latin typeface="Trebuchet MS"/>
                <a:cs typeface="Trebuchet MS"/>
              </a:rPr>
              <a:t> </a:t>
            </a:r>
            <a:r>
              <a:rPr sz="1000" b="1" spc="35" dirty="0">
                <a:latin typeface="Trebuchet MS"/>
                <a:cs typeface="Trebuchet MS"/>
              </a:rPr>
              <a:t>y</a:t>
            </a:r>
            <a:r>
              <a:rPr sz="1000" b="1" spc="-50" dirty="0">
                <a:latin typeface="Trebuchet MS"/>
                <a:cs typeface="Trebuchet MS"/>
              </a:rPr>
              <a:t> </a:t>
            </a:r>
            <a:r>
              <a:rPr sz="1000" b="1" spc="30" dirty="0">
                <a:latin typeface="Trebuchet MS"/>
                <a:cs typeface="Trebuchet MS"/>
              </a:rPr>
              <a:t>teclado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6551" y="4675504"/>
            <a:ext cx="43072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Siemens </a:t>
            </a:r>
            <a:r>
              <a:rPr sz="900" spc="30" dirty="0">
                <a:latin typeface="Tahoma"/>
                <a:cs typeface="Tahoma"/>
              </a:rPr>
              <a:t>LCP </a:t>
            </a:r>
            <a:r>
              <a:rPr sz="900" spc="40" dirty="0">
                <a:latin typeface="Tahoma"/>
                <a:cs typeface="Tahoma"/>
              </a:rPr>
              <a:t>también </a:t>
            </a:r>
            <a:r>
              <a:rPr sz="900" spc="30" dirty="0">
                <a:latin typeface="Tahoma"/>
                <a:cs typeface="Tahoma"/>
              </a:rPr>
              <a:t>incluye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25" dirty="0">
                <a:latin typeface="Tahoma"/>
                <a:cs typeface="Tahoma"/>
              </a:rPr>
              <a:t>reloj </a:t>
            </a:r>
            <a:r>
              <a:rPr sz="900" spc="40" dirty="0">
                <a:latin typeface="Tahoma"/>
                <a:cs typeface="Tahoma"/>
              </a:rPr>
              <a:t>astronómico para controlar </a:t>
            </a:r>
            <a:r>
              <a:rPr sz="900" spc="30" dirty="0">
                <a:latin typeface="Tahoma"/>
                <a:cs typeface="Tahoma"/>
              </a:rPr>
              <a:t>eventos </a:t>
            </a:r>
            <a:r>
              <a:rPr sz="900" spc="3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cronometrados.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5" dirty="0">
                <a:latin typeface="Tahoma"/>
                <a:cs typeface="Tahoma"/>
              </a:rPr>
              <a:t>instrucciones automáticas </a:t>
            </a:r>
            <a:r>
              <a:rPr sz="900" spc="40" dirty="0">
                <a:latin typeface="Tahoma"/>
                <a:cs typeface="Tahoma"/>
              </a:rPr>
              <a:t>en </a:t>
            </a:r>
            <a:r>
              <a:rPr sz="900" spc="45" dirty="0">
                <a:latin typeface="Tahoma"/>
                <a:cs typeface="Tahoma"/>
              </a:rPr>
              <a:t>una </a:t>
            </a:r>
            <a:r>
              <a:rPr sz="900" spc="35" dirty="0">
                <a:latin typeface="Tahoma"/>
                <a:cs typeface="Tahoma"/>
              </a:rPr>
              <a:t>pantalla </a:t>
            </a:r>
            <a:r>
              <a:rPr sz="900" spc="30" dirty="0">
                <a:latin typeface="Tahoma"/>
                <a:cs typeface="Tahoma"/>
              </a:rPr>
              <a:t>LCD </a:t>
            </a:r>
            <a:r>
              <a:rPr sz="900" spc="25" dirty="0">
                <a:latin typeface="Tahoma"/>
                <a:cs typeface="Tahoma"/>
              </a:rPr>
              <a:t>facilitan la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programación.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utiliza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teclado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introducir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instrucciones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control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del </a:t>
            </a:r>
            <a:r>
              <a:rPr sz="900" spc="30" dirty="0">
                <a:latin typeface="Tahoma"/>
                <a:cs typeface="Tahoma"/>
              </a:rPr>
              <a:t>circuito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35" dirty="0">
                <a:latin typeface="Tahoma"/>
                <a:cs typeface="Tahoma"/>
              </a:rPr>
              <a:t>iluminación. </a:t>
            </a: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software </a:t>
            </a:r>
            <a:r>
              <a:rPr sz="900" dirty="0">
                <a:latin typeface="Tahoma"/>
                <a:cs typeface="Tahoma"/>
              </a:rPr>
              <a:t>EZ </a:t>
            </a:r>
            <a:r>
              <a:rPr sz="900" spc="30" dirty="0">
                <a:latin typeface="Tahoma"/>
                <a:cs typeface="Tahoma"/>
              </a:rPr>
              <a:t>CONFIG </a:t>
            </a:r>
            <a:r>
              <a:rPr sz="900" spc="40" dirty="0">
                <a:latin typeface="Tahoma"/>
                <a:cs typeface="Tahoma"/>
              </a:rPr>
              <a:t>opcional permite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3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programación de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40" dirty="0">
                <a:latin typeface="Tahoma"/>
                <a:cs typeface="Tahoma"/>
              </a:rPr>
              <a:t>solo </a:t>
            </a:r>
            <a:r>
              <a:rPr sz="900" spc="35" dirty="0">
                <a:latin typeface="Tahoma"/>
                <a:cs typeface="Tahoma"/>
              </a:rPr>
              <a:t>gabinete </a:t>
            </a:r>
            <a:r>
              <a:rPr sz="900" spc="55" dirty="0">
                <a:latin typeface="Tahoma"/>
                <a:cs typeface="Tahoma"/>
              </a:rPr>
              <a:t>o </a:t>
            </a:r>
            <a:r>
              <a:rPr sz="900" spc="45" dirty="0">
                <a:latin typeface="Tahoma"/>
                <a:cs typeface="Tahoma"/>
              </a:rPr>
              <a:t>una red de </a:t>
            </a:r>
            <a:r>
              <a:rPr sz="900" spc="40" dirty="0">
                <a:latin typeface="Tahoma"/>
                <a:cs typeface="Tahoma"/>
              </a:rPr>
              <a:t>control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40" dirty="0">
                <a:latin typeface="Tahoma"/>
                <a:cs typeface="Tahoma"/>
              </a:rPr>
              <a:t>iluminación </a:t>
            </a:r>
            <a:r>
              <a:rPr sz="900" spc="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completa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localmente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vía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módem.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77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8275" y="2486026"/>
            <a:ext cx="4152900" cy="12477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8276" y="6800850"/>
            <a:ext cx="2600325" cy="20955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825" y="523875"/>
            <a:ext cx="13843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0" dirty="0">
                <a:latin typeface="Trebuchet MS"/>
                <a:cs typeface="Trebuchet MS"/>
              </a:rPr>
              <a:t>Accesorios</a:t>
            </a:r>
            <a:r>
              <a:rPr sz="950" b="1" spc="-65" dirty="0">
                <a:latin typeface="Trebuchet MS"/>
                <a:cs typeface="Trebuchet MS"/>
              </a:rPr>
              <a:t> </a:t>
            </a:r>
            <a:r>
              <a:rPr sz="950" b="1" spc="25" dirty="0">
                <a:latin typeface="Trebuchet MS"/>
                <a:cs typeface="Trebuchet MS"/>
              </a:rPr>
              <a:t>del</a:t>
            </a:r>
            <a:r>
              <a:rPr sz="950" b="1" spc="-60" dirty="0">
                <a:latin typeface="Trebuchet MS"/>
                <a:cs typeface="Trebuchet MS"/>
              </a:rPr>
              <a:t> </a:t>
            </a:r>
            <a:r>
              <a:rPr sz="950" b="1" spc="50" dirty="0">
                <a:latin typeface="Trebuchet MS"/>
                <a:cs typeface="Trebuchet MS"/>
              </a:rPr>
              <a:t>sistema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486489"/>
            <a:ext cx="4161790" cy="1664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00"/>
              </a:lnSpc>
              <a:spcBef>
                <a:spcPts val="100"/>
              </a:spcBef>
            </a:pPr>
            <a:r>
              <a:rPr sz="950" spc="35" dirty="0">
                <a:latin typeface="Tahoma"/>
                <a:cs typeface="Tahoma"/>
              </a:rPr>
              <a:t>Hay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varios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accesorios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disponibles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mejorar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funcionamiento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 </a:t>
            </a:r>
            <a:r>
              <a:rPr sz="950" spc="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productos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5" dirty="0">
                <a:latin typeface="Tahoma"/>
                <a:cs typeface="Tahoma"/>
              </a:rPr>
              <a:t>LCP.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usar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fotocélula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controlar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luces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en 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función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cantidad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luz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ambiental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área.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control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teléfono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 tonos </a:t>
            </a:r>
            <a:r>
              <a:rPr sz="950" spc="5" dirty="0">
                <a:latin typeface="Tahoma"/>
                <a:cs typeface="Tahoma"/>
              </a:rPr>
              <a:t>(LCP </a:t>
            </a:r>
            <a:r>
              <a:rPr sz="950" spc="-5" dirty="0">
                <a:latin typeface="Tahoma"/>
                <a:cs typeface="Tahoma"/>
              </a:rPr>
              <a:t>TIM) </a:t>
            </a:r>
            <a:r>
              <a:rPr sz="950" spc="30" dirty="0">
                <a:latin typeface="Tahoma"/>
                <a:cs typeface="Tahoma"/>
              </a:rPr>
              <a:t>le </a:t>
            </a:r>
            <a:r>
              <a:rPr sz="950" spc="45" dirty="0">
                <a:latin typeface="Tahoma"/>
                <a:cs typeface="Tahoma"/>
              </a:rPr>
              <a:t>permite </a:t>
            </a:r>
            <a:r>
              <a:rPr sz="950" spc="40" dirty="0">
                <a:latin typeface="Tahoma"/>
                <a:cs typeface="Tahoma"/>
              </a:rPr>
              <a:t>usar cualquier teléfono para anular </a:t>
            </a:r>
            <a:r>
              <a:rPr sz="950" spc="30" dirty="0">
                <a:latin typeface="Tahoma"/>
                <a:cs typeface="Tahoma"/>
              </a:rPr>
              <a:t>la </a:t>
            </a:r>
            <a:r>
              <a:rPr sz="950" spc="35" dirty="0">
                <a:latin typeface="Tahoma"/>
                <a:cs typeface="Tahoma"/>
              </a:rPr>
              <a:t> iluminación. </a:t>
            </a:r>
            <a:r>
              <a:rPr sz="950" spc="10" dirty="0">
                <a:latin typeface="Tahoma"/>
                <a:cs typeface="Tahoma"/>
              </a:rPr>
              <a:t>El </a:t>
            </a:r>
            <a:r>
              <a:rPr sz="950" spc="35" dirty="0">
                <a:latin typeface="Tahoma"/>
                <a:cs typeface="Tahoma"/>
              </a:rPr>
              <a:t>LCP </a:t>
            </a:r>
            <a:r>
              <a:rPr sz="950" spc="20" dirty="0">
                <a:latin typeface="Tahoma"/>
                <a:cs typeface="Tahoma"/>
              </a:rPr>
              <a:t>2000 </a:t>
            </a:r>
            <a:r>
              <a:rPr sz="950" spc="30" dirty="0">
                <a:latin typeface="Tahoma"/>
                <a:cs typeface="Tahoma"/>
              </a:rPr>
              <a:t>se </a:t>
            </a:r>
            <a:r>
              <a:rPr sz="950" spc="40" dirty="0">
                <a:latin typeface="Tahoma"/>
                <a:cs typeface="Tahoma"/>
              </a:rPr>
              <a:t>integra </a:t>
            </a:r>
            <a:r>
              <a:rPr sz="950" spc="30" dirty="0">
                <a:latin typeface="Tahoma"/>
                <a:cs typeface="Tahoma"/>
              </a:rPr>
              <a:t>a la </a:t>
            </a:r>
            <a:r>
              <a:rPr sz="950" spc="35" dirty="0">
                <a:latin typeface="Tahoma"/>
                <a:cs typeface="Tahoma"/>
              </a:rPr>
              <a:t>perfección </a:t>
            </a:r>
            <a:r>
              <a:rPr sz="950" spc="40" dirty="0">
                <a:latin typeface="Tahoma"/>
                <a:cs typeface="Tahoma"/>
              </a:rPr>
              <a:t>con </a:t>
            </a:r>
            <a:r>
              <a:rPr sz="950" spc="35" dirty="0">
                <a:latin typeface="Tahoma"/>
                <a:cs typeface="Tahoma"/>
              </a:rPr>
              <a:t>los sistemas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gestión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edificios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HVAC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través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puerta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enlace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ModBus.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Esta </a:t>
            </a:r>
            <a:r>
              <a:rPr sz="950" spc="2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integración </a:t>
            </a:r>
            <a:r>
              <a:rPr sz="950" spc="45" dirty="0">
                <a:latin typeface="Tahoma"/>
                <a:cs typeface="Tahoma"/>
              </a:rPr>
              <a:t>permite </a:t>
            </a:r>
            <a:r>
              <a:rPr sz="950" spc="30" dirty="0">
                <a:latin typeface="Tahoma"/>
                <a:cs typeface="Tahoma"/>
              </a:rPr>
              <a:t>el </a:t>
            </a:r>
            <a:r>
              <a:rPr sz="950" spc="40" dirty="0">
                <a:latin typeface="Tahoma"/>
                <a:cs typeface="Tahoma"/>
              </a:rPr>
              <a:t>control </a:t>
            </a:r>
            <a:r>
              <a:rPr sz="950" spc="55" dirty="0">
                <a:latin typeface="Tahoma"/>
                <a:cs typeface="Tahoma"/>
              </a:rPr>
              <a:t>por </a:t>
            </a:r>
            <a:r>
              <a:rPr sz="950" spc="40" dirty="0">
                <a:latin typeface="Tahoma"/>
                <a:cs typeface="Tahoma"/>
              </a:rPr>
              <a:t>parte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40" dirty="0">
                <a:latin typeface="Tahoma"/>
                <a:cs typeface="Tahoma"/>
              </a:rPr>
              <a:t>otros </a:t>
            </a:r>
            <a:r>
              <a:rPr sz="950" spc="35" dirty="0">
                <a:latin typeface="Tahoma"/>
                <a:cs typeface="Tahoma"/>
              </a:rPr>
              <a:t>sistemas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5" dirty="0">
                <a:latin typeface="Tahoma"/>
                <a:cs typeface="Tahoma"/>
              </a:rPr>
              <a:t>cada relé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LCP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individual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o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grupo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relés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desde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única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conexión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-5" dirty="0">
                <a:latin typeface="Tahoma"/>
                <a:cs typeface="Tahoma"/>
              </a:rPr>
              <a:t>RS-485.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Hasta </a:t>
            </a:r>
            <a:r>
              <a:rPr sz="950" spc="4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127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LCP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pueden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estar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sola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red.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4825" y="4191001"/>
            <a:ext cx="10502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95" dirty="0">
                <a:latin typeface="Trebuchet MS"/>
                <a:cs typeface="Trebuchet MS"/>
              </a:rPr>
              <a:t>VISIÓN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45" dirty="0">
                <a:latin typeface="Trebuchet MS"/>
                <a:cs typeface="Trebuchet MS"/>
              </a:rPr>
              <a:t>TOQUE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5576" y="4170998"/>
            <a:ext cx="4222115" cy="1303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100"/>
              </a:lnSpc>
              <a:spcBef>
                <a:spcPts val="100"/>
              </a:spcBef>
            </a:pPr>
            <a:r>
              <a:rPr sz="900" spc="1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software </a:t>
            </a:r>
            <a:r>
              <a:rPr sz="900" spc="10" dirty="0">
                <a:latin typeface="Tahoma"/>
                <a:cs typeface="Tahoma"/>
              </a:rPr>
              <a:t>VISION </a:t>
            </a:r>
            <a:r>
              <a:rPr sz="900" spc="25" dirty="0">
                <a:latin typeface="Tahoma"/>
                <a:cs typeface="Tahoma"/>
              </a:rPr>
              <a:t>TOUCH, </a:t>
            </a:r>
            <a:r>
              <a:rPr sz="900" spc="45" dirty="0">
                <a:latin typeface="Tahoma"/>
                <a:cs typeface="Tahoma"/>
              </a:rPr>
              <a:t>que </a:t>
            </a:r>
            <a:r>
              <a:rPr sz="900" spc="35" dirty="0">
                <a:latin typeface="Tahoma"/>
                <a:cs typeface="Tahoma"/>
              </a:rPr>
              <a:t>funciona </a:t>
            </a:r>
            <a:r>
              <a:rPr sz="900" spc="30" dirty="0">
                <a:latin typeface="Tahoma"/>
                <a:cs typeface="Tahoma"/>
              </a:rPr>
              <a:t>junto </a:t>
            </a:r>
            <a:r>
              <a:rPr sz="900" spc="40" dirty="0">
                <a:latin typeface="Tahoma"/>
                <a:cs typeface="Tahoma"/>
              </a:rPr>
              <a:t>con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35" dirty="0">
                <a:latin typeface="Tahoma"/>
                <a:cs typeface="Tahoma"/>
              </a:rPr>
              <a:t>software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programación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PC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LCP,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proporciona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interfaz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gráfica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sistema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iluminación. </a:t>
            </a:r>
            <a:r>
              <a:rPr sz="900" spc="50" dirty="0">
                <a:latin typeface="Tahoma"/>
                <a:cs typeface="Tahoma"/>
              </a:rPr>
              <a:t>Una </a:t>
            </a:r>
            <a:r>
              <a:rPr sz="900" spc="20" dirty="0">
                <a:latin typeface="Tahoma"/>
                <a:cs typeface="Tahoma"/>
              </a:rPr>
              <a:t>vez </a:t>
            </a:r>
            <a:r>
              <a:rPr sz="900" spc="45" dirty="0">
                <a:latin typeface="Tahoma"/>
                <a:cs typeface="Tahoma"/>
              </a:rPr>
              <a:t>programadas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20" dirty="0">
                <a:latin typeface="Tahoma"/>
                <a:cs typeface="Tahoma"/>
              </a:rPr>
              <a:t>placas,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0" dirty="0">
                <a:latin typeface="Tahoma"/>
                <a:cs typeface="Tahoma"/>
              </a:rPr>
              <a:t>gráficas </a:t>
            </a:r>
            <a:r>
              <a:rPr sz="900" spc="10" dirty="0">
                <a:latin typeface="Tahoma"/>
                <a:cs typeface="Tahoma"/>
              </a:rPr>
              <a:t>VISION </a:t>
            </a:r>
            <a:r>
              <a:rPr sz="900" spc="35" dirty="0">
                <a:latin typeface="Tahoma"/>
                <a:cs typeface="Tahoma"/>
              </a:rPr>
              <a:t>TOUCH </a:t>
            </a:r>
            <a:r>
              <a:rPr sz="900" spc="4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ofrecen </a:t>
            </a:r>
            <a:r>
              <a:rPr sz="900" spc="45" dirty="0">
                <a:latin typeface="Tahoma"/>
                <a:cs typeface="Tahoma"/>
              </a:rPr>
              <a:t>una </a:t>
            </a:r>
            <a:r>
              <a:rPr sz="900" spc="40" dirty="0">
                <a:latin typeface="Tahoma"/>
                <a:cs typeface="Tahoma"/>
              </a:rPr>
              <a:t>gestión </a:t>
            </a:r>
            <a:r>
              <a:rPr sz="900" spc="45" dirty="0">
                <a:latin typeface="Tahoma"/>
                <a:cs typeface="Tahoma"/>
              </a:rPr>
              <a:t>de </a:t>
            </a:r>
            <a:r>
              <a:rPr sz="900" spc="25" dirty="0">
                <a:latin typeface="Tahoma"/>
                <a:cs typeface="Tahoma"/>
              </a:rPr>
              <a:t>la </a:t>
            </a:r>
            <a:r>
              <a:rPr sz="900" spc="40" dirty="0">
                <a:latin typeface="Tahoma"/>
                <a:cs typeface="Tahoma"/>
              </a:rPr>
              <a:t>iluminación en </a:t>
            </a:r>
            <a:r>
              <a:rPr sz="900" spc="45" dirty="0">
                <a:latin typeface="Tahoma"/>
                <a:cs typeface="Tahoma"/>
              </a:rPr>
              <a:t>tiempo </a:t>
            </a:r>
            <a:r>
              <a:rPr sz="900" spc="20" dirty="0">
                <a:latin typeface="Tahoma"/>
                <a:cs typeface="Tahoma"/>
              </a:rPr>
              <a:t>real. </a:t>
            </a:r>
            <a:r>
              <a:rPr sz="900" spc="40" dirty="0">
                <a:latin typeface="Tahoma"/>
                <a:cs typeface="Tahoma"/>
              </a:rPr>
              <a:t>Simplemente toque </a:t>
            </a:r>
            <a:r>
              <a:rPr sz="900" spc="30" dirty="0">
                <a:latin typeface="Tahoma"/>
                <a:cs typeface="Tahoma"/>
              </a:rPr>
              <a:t>el </a:t>
            </a:r>
            <a:r>
              <a:rPr sz="900" spc="-27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área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que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desea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controlar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use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mouse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seleccionar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uno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botones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predeterminados. </a:t>
            </a:r>
            <a:r>
              <a:rPr sz="900" spc="25" dirty="0">
                <a:latin typeface="Tahoma"/>
                <a:cs typeface="Tahoma"/>
              </a:rPr>
              <a:t>Las </a:t>
            </a:r>
            <a:r>
              <a:rPr sz="900" spc="30" dirty="0">
                <a:latin typeface="Tahoma"/>
                <a:cs typeface="Tahoma"/>
              </a:rPr>
              <a:t>aplicaciones </a:t>
            </a:r>
            <a:r>
              <a:rPr sz="900" spc="45" dirty="0">
                <a:latin typeface="Tahoma"/>
                <a:cs typeface="Tahoma"/>
              </a:rPr>
              <a:t>comunes </a:t>
            </a:r>
            <a:r>
              <a:rPr sz="900" spc="30" dirty="0">
                <a:latin typeface="Tahoma"/>
                <a:cs typeface="Tahoma"/>
              </a:rPr>
              <a:t>incluyen </a:t>
            </a:r>
            <a:r>
              <a:rPr sz="900" spc="25" dirty="0">
                <a:latin typeface="Tahoma"/>
                <a:cs typeface="Tahoma"/>
              </a:rPr>
              <a:t>escuelas, </a:t>
            </a:r>
            <a:r>
              <a:rPr sz="900" spc="35" dirty="0">
                <a:latin typeface="Tahoma"/>
                <a:cs typeface="Tahoma"/>
              </a:rPr>
              <a:t>estadios </a:t>
            </a:r>
            <a:r>
              <a:rPr sz="900" spc="10" dirty="0">
                <a:latin typeface="Tahoma"/>
                <a:cs typeface="Tahoma"/>
              </a:rPr>
              <a:t>y </a:t>
            </a:r>
            <a:r>
              <a:rPr sz="900" spc="1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prisiones.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5576" y="5625148"/>
            <a:ext cx="4238625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400"/>
              </a:lnSpc>
              <a:spcBef>
                <a:spcPts val="100"/>
              </a:spcBef>
            </a:pPr>
            <a:r>
              <a:rPr sz="900" spc="20" dirty="0">
                <a:latin typeface="Tahoma"/>
                <a:cs typeface="Tahoma"/>
              </a:rPr>
              <a:t>En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siguiente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ejemplo,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utiliza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LCP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controlar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la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iluminación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gimnasio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tres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canchas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baloncesto,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pista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atletismo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y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varias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áreas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ejercicio.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VISION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TOUCH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está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disponible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solo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el</a:t>
            </a:r>
            <a:endParaRPr sz="900">
              <a:latin typeface="Tahoma"/>
              <a:cs typeface="Tahoma"/>
            </a:endParaRPr>
          </a:p>
          <a:p>
            <a:pPr marL="12700">
              <a:spcBef>
                <a:spcPts val="95"/>
              </a:spcBef>
            </a:pPr>
            <a:r>
              <a:rPr sz="1150" spc="40" dirty="0">
                <a:latin typeface="Tahoma"/>
                <a:cs typeface="Tahoma"/>
              </a:rPr>
              <a:t>LCP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15" dirty="0">
                <a:latin typeface="Tahoma"/>
                <a:cs typeface="Tahoma"/>
              </a:rPr>
              <a:t>2000.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78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5176" y="5095876"/>
            <a:ext cx="6372225" cy="37433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6551" y="542925"/>
            <a:ext cx="35096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50" dirty="0">
                <a:latin typeface="Tahoma"/>
                <a:cs typeface="Tahoma"/>
              </a:rPr>
              <a:t>Ejemplo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de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aplicación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del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sistema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spc="15" dirty="0">
                <a:latin typeface="Tahoma"/>
                <a:cs typeface="Tahoma"/>
              </a:rPr>
              <a:t>ACCESS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1" y="1924764"/>
            <a:ext cx="4243705" cy="257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800"/>
              </a:lnSpc>
              <a:spcBef>
                <a:spcPts val="100"/>
              </a:spcBef>
            </a:pPr>
            <a:r>
              <a:rPr sz="950" spc="25" dirty="0">
                <a:latin typeface="Tahoma"/>
                <a:cs typeface="Tahoma"/>
              </a:rPr>
              <a:t>La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siguiente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ilustración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muestra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ejemplo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del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sistema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Siemens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ACCESS </a:t>
            </a:r>
            <a:r>
              <a:rPr sz="950" spc="1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que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incluye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hardware,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software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dispositivos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campo.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En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este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ejemplo, </a:t>
            </a:r>
            <a:r>
              <a:rPr sz="950" spc="35" dirty="0">
                <a:latin typeface="Tahoma"/>
                <a:cs typeface="Tahoma"/>
              </a:rPr>
              <a:t> los </a:t>
            </a:r>
            <a:r>
              <a:rPr sz="950" spc="45" dirty="0">
                <a:latin typeface="Tahoma"/>
                <a:cs typeface="Tahoma"/>
              </a:rPr>
              <a:t>medidores de </a:t>
            </a:r>
            <a:r>
              <a:rPr sz="950" spc="40" dirty="0">
                <a:latin typeface="Tahoma"/>
                <a:cs typeface="Tahoma"/>
              </a:rPr>
              <a:t>energía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5" dirty="0">
                <a:latin typeface="Tahoma"/>
                <a:cs typeface="Tahoma"/>
              </a:rPr>
              <a:t>Siemens están </a:t>
            </a:r>
            <a:r>
              <a:rPr sz="950" spc="40" dirty="0">
                <a:latin typeface="Tahoma"/>
                <a:cs typeface="Tahoma"/>
              </a:rPr>
              <a:t>ubicados </a:t>
            </a:r>
            <a:r>
              <a:rPr sz="950" spc="45" dirty="0">
                <a:latin typeface="Tahoma"/>
                <a:cs typeface="Tahoma"/>
              </a:rPr>
              <a:t>en </a:t>
            </a:r>
            <a:r>
              <a:rPr sz="950" spc="50" dirty="0">
                <a:latin typeface="Tahoma"/>
                <a:cs typeface="Tahoma"/>
              </a:rPr>
              <a:t>todo </a:t>
            </a:r>
            <a:r>
              <a:rPr sz="950" spc="30" dirty="0">
                <a:latin typeface="Tahoma"/>
                <a:cs typeface="Tahoma"/>
              </a:rPr>
              <a:t>el </a:t>
            </a:r>
            <a:r>
              <a:rPr sz="950" spc="35" dirty="0">
                <a:latin typeface="Tahoma"/>
                <a:cs typeface="Tahoma"/>
              </a:rPr>
              <a:t>sistema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distribución.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software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Siemens,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WinPM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" dirty="0">
                <a:latin typeface="Tahoma"/>
                <a:cs typeface="Tahoma"/>
              </a:rPr>
              <a:t>SIEServe,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utilizan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registrar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eventos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tensión,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corriente,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potencia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armónicos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su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uso 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otras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partes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del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sistema.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También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utilizan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varios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otros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componentes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que componen </a:t>
            </a:r>
            <a:r>
              <a:rPr sz="950" spc="30" dirty="0">
                <a:latin typeface="Tahoma"/>
                <a:cs typeface="Tahoma"/>
              </a:rPr>
              <a:t>el </a:t>
            </a:r>
            <a:r>
              <a:rPr sz="950" spc="35" dirty="0">
                <a:latin typeface="Tahoma"/>
                <a:cs typeface="Tahoma"/>
              </a:rPr>
              <a:t>sistema </a:t>
            </a:r>
            <a:r>
              <a:rPr sz="950" spc="5" dirty="0">
                <a:latin typeface="Tahoma"/>
                <a:cs typeface="Tahoma"/>
              </a:rPr>
              <a:t>ACCESS, </a:t>
            </a:r>
            <a:r>
              <a:rPr sz="950" spc="55" dirty="0">
                <a:latin typeface="Tahoma"/>
                <a:cs typeface="Tahoma"/>
              </a:rPr>
              <a:t>como </a:t>
            </a:r>
            <a:r>
              <a:rPr sz="950" spc="30" dirty="0">
                <a:latin typeface="Tahoma"/>
                <a:cs typeface="Tahoma"/>
              </a:rPr>
              <a:t>disyuntores, </a:t>
            </a:r>
            <a:r>
              <a:rPr sz="950" spc="35" dirty="0">
                <a:latin typeface="Tahoma"/>
                <a:cs typeface="Tahoma"/>
              </a:rPr>
              <a:t>relés </a:t>
            </a:r>
            <a:r>
              <a:rPr sz="950" spc="45" dirty="0">
                <a:latin typeface="Tahoma"/>
                <a:cs typeface="Tahoma"/>
              </a:rPr>
              <a:t>de </a:t>
            </a:r>
            <a:r>
              <a:rPr sz="950" spc="30" dirty="0">
                <a:latin typeface="Tahoma"/>
                <a:cs typeface="Tahoma"/>
              </a:rPr>
              <a:t>la </a:t>
            </a:r>
            <a:r>
              <a:rPr sz="950" spc="35" dirty="0">
                <a:latin typeface="Tahoma"/>
                <a:cs typeface="Tahoma"/>
              </a:rPr>
              <a:t>serie </a:t>
            </a:r>
            <a:r>
              <a:rPr sz="950" spc="40" dirty="0">
                <a:latin typeface="Tahoma"/>
                <a:cs typeface="Tahoma"/>
              </a:rPr>
              <a:t> </a:t>
            </a:r>
            <a:r>
              <a:rPr sz="950" spc="5" dirty="0">
                <a:latin typeface="Tahoma"/>
                <a:cs typeface="Tahoma"/>
              </a:rPr>
              <a:t>SIPROTEC,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SAMMS,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convertidores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ethernet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convertidores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multipunto </a:t>
            </a:r>
            <a:r>
              <a:rPr sz="950" spc="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aislados.</a:t>
            </a:r>
            <a:endParaRPr sz="950"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200">
              <a:latin typeface="Tahoma"/>
              <a:cs typeface="Tahoma"/>
            </a:endParaRPr>
          </a:p>
          <a:p>
            <a:pPr marL="12700" marR="149860">
              <a:lnSpc>
                <a:spcPct val="139700"/>
              </a:lnSpc>
            </a:pPr>
            <a:r>
              <a:rPr sz="850" spc="30" dirty="0">
                <a:latin typeface="Tahoma"/>
                <a:cs typeface="Tahoma"/>
              </a:rPr>
              <a:t>Los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componentes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ACCESS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instalan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tableros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distribución,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dispositivos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 conmutación </a:t>
            </a:r>
            <a:r>
              <a:rPr sz="850" spc="10" dirty="0">
                <a:latin typeface="Tahoma"/>
                <a:cs typeface="Tahoma"/>
              </a:rPr>
              <a:t>y </a:t>
            </a:r>
            <a:r>
              <a:rPr sz="850" spc="35" dirty="0">
                <a:latin typeface="Tahoma"/>
                <a:cs typeface="Tahoma"/>
              </a:rPr>
              <a:t>centros </a:t>
            </a:r>
            <a:r>
              <a:rPr sz="850" spc="40" dirty="0">
                <a:latin typeface="Tahoma"/>
                <a:cs typeface="Tahoma"/>
              </a:rPr>
              <a:t>de </a:t>
            </a:r>
            <a:r>
              <a:rPr sz="850" spc="35" dirty="0">
                <a:latin typeface="Tahoma"/>
                <a:cs typeface="Tahoma"/>
              </a:rPr>
              <a:t>control </a:t>
            </a:r>
            <a:r>
              <a:rPr sz="850" spc="40" dirty="0">
                <a:latin typeface="Tahoma"/>
                <a:cs typeface="Tahoma"/>
              </a:rPr>
              <a:t>de motores de </a:t>
            </a:r>
            <a:r>
              <a:rPr sz="850" spc="25" dirty="0">
                <a:latin typeface="Tahoma"/>
                <a:cs typeface="Tahoma"/>
              </a:rPr>
              <a:t>Siemens. </a:t>
            </a:r>
            <a:r>
              <a:rPr sz="850" spc="30" dirty="0">
                <a:latin typeface="Tahoma"/>
                <a:cs typeface="Tahoma"/>
              </a:rPr>
              <a:t>Los dispositivos </a:t>
            </a:r>
            <a:r>
              <a:rPr sz="850" spc="3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ACCESS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Siemens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también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instalan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aplicación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actualización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que </a:t>
            </a:r>
            <a:r>
              <a:rPr sz="850" spc="5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podría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haber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sido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proporcionada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por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otro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fabricante.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79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4825" y="50482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0" dirty="0">
                <a:latin typeface="Trebuchet MS"/>
                <a:cs typeface="Trebuchet MS"/>
              </a:rPr>
              <a:t>Reseña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-20" dirty="0">
                <a:latin typeface="Trebuchet MS"/>
                <a:cs typeface="Trebuchet MS"/>
              </a:rPr>
              <a:t>6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88276" y="533401"/>
            <a:ext cx="4352925" cy="5676297"/>
          </a:xfrm>
          <a:prstGeom prst="rect">
            <a:avLst/>
          </a:prstGeom>
          <a:solidFill>
            <a:srgbClr val="CCCCCC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000">
              <a:latin typeface="Times New Roman"/>
              <a:cs typeface="Times New Roman"/>
            </a:endParaRPr>
          </a:p>
          <a:p>
            <a:pPr marL="220979" marR="723900" indent="-220979">
              <a:lnSpc>
                <a:spcPct val="131900"/>
              </a:lnSpc>
              <a:buFont typeface="Tahoma"/>
              <a:buAutoNum type="arabicPeriod"/>
              <a:tabLst>
                <a:tab pos="220979" algn="l"/>
                <a:tab pos="854710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00" spc="30" dirty="0">
                <a:latin typeface="Tahoma"/>
                <a:cs typeface="Tahoma"/>
              </a:rPr>
              <a:t>es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55" dirty="0">
                <a:latin typeface="Tahoma"/>
                <a:cs typeface="Tahoma"/>
              </a:rPr>
              <a:t>nombre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comercial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utilizado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por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Siemens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para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identificar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grupo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relés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protección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multifunción.</a:t>
            </a:r>
            <a:endParaRPr sz="900">
              <a:latin typeface="Tahoma"/>
              <a:cs typeface="Tahoma"/>
            </a:endParaRPr>
          </a:p>
          <a:p>
            <a:pPr>
              <a:spcBef>
                <a:spcPts val="10"/>
              </a:spcBef>
              <a:buAutoNum type="arabicPeriod"/>
            </a:pPr>
            <a:endParaRPr sz="1100">
              <a:latin typeface="Tahoma"/>
              <a:cs typeface="Tahoma"/>
            </a:endParaRPr>
          </a:p>
          <a:p>
            <a:pPr marL="213995" marR="367030" indent="-213995">
              <a:lnSpc>
                <a:spcPct val="147100"/>
              </a:lnSpc>
              <a:buAutoNum type="arabicPeriod"/>
              <a:tabLst>
                <a:tab pos="213995" algn="l"/>
                <a:tab pos="2360930" algn="l"/>
              </a:tabLst>
            </a:pPr>
            <a:r>
              <a:rPr sz="850" spc="30" dirty="0">
                <a:latin typeface="Tahoma"/>
                <a:cs typeface="Tahoma"/>
              </a:rPr>
              <a:t>Los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interruptores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automáticos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Sentron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15" dirty="0">
                <a:latin typeface="Tahoma"/>
                <a:cs typeface="Tahoma"/>
              </a:rPr>
              <a:t>ICCB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Siemens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están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disponibles </a:t>
            </a:r>
            <a:r>
              <a:rPr sz="850" spc="-254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clasificaciones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800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</a:t>
            </a:r>
            <a:r>
              <a:rPr sz="8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35" dirty="0">
                <a:latin typeface="Tahoma"/>
                <a:cs typeface="Tahoma"/>
              </a:rPr>
              <a:t>amperios.</a:t>
            </a:r>
            <a:endParaRPr sz="850">
              <a:latin typeface="Tahoma"/>
              <a:cs typeface="Tahoma"/>
            </a:endParaRPr>
          </a:p>
          <a:p>
            <a:pPr>
              <a:spcBef>
                <a:spcPts val="25"/>
              </a:spcBef>
              <a:buAutoNum type="arabicPeriod"/>
            </a:pPr>
            <a:endParaRPr sz="1150">
              <a:latin typeface="Tahoma"/>
              <a:cs typeface="Tahoma"/>
            </a:endParaRPr>
          </a:p>
          <a:p>
            <a:pPr marL="207010" marR="552450" indent="-207010">
              <a:lnSpc>
                <a:spcPct val="148400"/>
              </a:lnSpc>
              <a:spcBef>
                <a:spcPts val="5"/>
              </a:spcBef>
              <a:buAutoNum type="arabicPeriod"/>
              <a:tabLst>
                <a:tab pos="207010" algn="l"/>
                <a:tab pos="3764915" algn="l"/>
              </a:tabLst>
            </a:pPr>
            <a:r>
              <a:rPr sz="800" spc="30" dirty="0">
                <a:latin typeface="Tahoma"/>
                <a:cs typeface="Tahoma"/>
              </a:rPr>
              <a:t>Dispositivos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protección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contra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sobrecorriente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15" dirty="0">
                <a:latin typeface="Tahoma"/>
                <a:cs typeface="Tahoma"/>
              </a:rPr>
              <a:t>Static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20" dirty="0">
                <a:latin typeface="Tahoma"/>
                <a:cs typeface="Tahoma"/>
              </a:rPr>
              <a:t>Trip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-30" dirty="0">
                <a:latin typeface="Tahoma"/>
                <a:cs typeface="Tahoma"/>
              </a:rPr>
              <a:t>III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para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uso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en </a:t>
            </a:r>
            <a:r>
              <a:rPr sz="800" spc="40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interruptores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automáticos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potencia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bajo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0" dirty="0">
                <a:latin typeface="Tahoma"/>
                <a:cs typeface="Tahoma"/>
              </a:rPr>
              <a:t>voltaje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Tipo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-30" dirty="0">
                <a:latin typeface="Tahoma"/>
                <a:cs typeface="Tahoma"/>
              </a:rPr>
              <a:t>.</a:t>
            </a:r>
            <a:endParaRPr sz="800">
              <a:latin typeface="Tahoma"/>
              <a:cs typeface="Tahoma"/>
            </a:endParaRPr>
          </a:p>
          <a:p>
            <a:pPr>
              <a:spcBef>
                <a:spcPts val="20"/>
              </a:spcBef>
              <a:buAutoNum type="arabicPeriod"/>
            </a:pPr>
            <a:endParaRPr sz="1250">
              <a:latin typeface="Tahoma"/>
              <a:cs typeface="Tahoma"/>
            </a:endParaRPr>
          </a:p>
          <a:p>
            <a:pPr marL="95250" marR="758190">
              <a:lnSpc>
                <a:spcPct val="125000"/>
              </a:lnSpc>
              <a:buAutoNum type="arabicPeriod"/>
              <a:tabLst>
                <a:tab pos="227965" algn="l"/>
                <a:tab pos="1844675" algn="l"/>
              </a:tabLst>
            </a:pPr>
            <a:r>
              <a:rPr sz="950" spc="40" dirty="0">
                <a:latin typeface="Tahoma"/>
                <a:cs typeface="Tahoma"/>
              </a:rPr>
              <a:t>Disparo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estático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5" dirty="0">
                <a:latin typeface="Tahoma"/>
                <a:cs typeface="Tahoma"/>
              </a:rPr>
              <a:t>cuenta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relés</a:t>
            </a:r>
            <a:r>
              <a:rPr sz="950" spc="-6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protección </a:t>
            </a:r>
            <a:r>
              <a:rPr sz="950" spc="-28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extendidos.</a:t>
            </a:r>
            <a:endParaRPr sz="950">
              <a:latin typeface="Tahoma"/>
              <a:cs typeface="Tahoma"/>
            </a:endParaRPr>
          </a:p>
          <a:p>
            <a:pPr>
              <a:spcBef>
                <a:spcPts val="45"/>
              </a:spcBef>
              <a:buAutoNum type="arabicPeriod"/>
            </a:pPr>
            <a:endParaRPr sz="1750">
              <a:latin typeface="Tahoma"/>
              <a:cs typeface="Tahoma"/>
            </a:endParaRPr>
          </a:p>
          <a:p>
            <a:pPr marL="400050"/>
            <a:r>
              <a:rPr sz="500" spc="15" dirty="0">
                <a:latin typeface="Tahoma"/>
                <a:cs typeface="Tahoma"/>
              </a:rPr>
              <a:t>una.</a:t>
            </a:r>
            <a:r>
              <a:rPr sz="500" spc="-30" dirty="0">
                <a:latin typeface="Tahoma"/>
                <a:cs typeface="Tahoma"/>
              </a:rPr>
              <a:t> </a:t>
            </a:r>
            <a:r>
              <a:rPr sz="500" spc="20" dirty="0">
                <a:latin typeface="Tahoma"/>
                <a:cs typeface="Tahoma"/>
              </a:rPr>
              <a:t>tercero</a:t>
            </a:r>
            <a:endParaRPr sz="500">
              <a:latin typeface="Tahoma"/>
              <a:cs typeface="Tahoma"/>
            </a:endParaRPr>
          </a:p>
          <a:p>
            <a:pPr marL="549275" lvl="1" indent="-149860">
              <a:spcBef>
                <a:spcPts val="325"/>
              </a:spcBef>
              <a:buAutoNum type="alphaUcPeriod" startAt="2"/>
              <a:tabLst>
                <a:tab pos="549910" algn="l"/>
              </a:tabLst>
            </a:pPr>
            <a:r>
              <a:rPr sz="1000" spc="-20" dirty="0">
                <a:latin typeface="Tahoma"/>
                <a:cs typeface="Tahoma"/>
              </a:rPr>
              <a:t>IIIC</a:t>
            </a:r>
            <a:endParaRPr sz="1000">
              <a:latin typeface="Tahoma"/>
              <a:cs typeface="Tahoma"/>
            </a:endParaRPr>
          </a:p>
          <a:p>
            <a:pPr marL="547370" lvl="1" indent="-147320">
              <a:spcBef>
                <a:spcPts val="300"/>
              </a:spcBef>
              <a:buAutoNum type="alphaUcPeriod" startAt="2"/>
              <a:tabLst>
                <a:tab pos="547370" algn="l"/>
              </a:tabLst>
            </a:pPr>
            <a:r>
              <a:rPr sz="1000" spc="-5" dirty="0">
                <a:latin typeface="Tahoma"/>
                <a:cs typeface="Tahoma"/>
              </a:rPr>
              <a:t>IIICP</a:t>
            </a:r>
            <a:endParaRPr sz="1000">
              <a:latin typeface="Tahoma"/>
              <a:cs typeface="Tahoma"/>
            </a:endParaRPr>
          </a:p>
          <a:p>
            <a:pPr marL="559435" lvl="1" indent="-160020">
              <a:spcBef>
                <a:spcPts val="225"/>
              </a:spcBef>
              <a:buAutoNum type="alphaUcPeriod" startAt="2"/>
              <a:tabLst>
                <a:tab pos="560070" algn="l"/>
              </a:tabLst>
            </a:pPr>
            <a:r>
              <a:rPr sz="1000" spc="-5" dirty="0">
                <a:latin typeface="Tahoma"/>
                <a:cs typeface="Tahoma"/>
              </a:rPr>
              <a:t>IIICPX</a:t>
            </a:r>
            <a:endParaRPr sz="1000">
              <a:latin typeface="Tahoma"/>
              <a:cs typeface="Tahoma"/>
            </a:endParaRPr>
          </a:p>
          <a:p>
            <a:pPr lvl="1">
              <a:spcBef>
                <a:spcPts val="10"/>
              </a:spcBef>
              <a:buAutoNum type="alphaUcPeriod" startAt="2"/>
            </a:pPr>
            <a:endParaRPr sz="1150">
              <a:latin typeface="Tahoma"/>
              <a:cs typeface="Tahoma"/>
            </a:endParaRPr>
          </a:p>
          <a:p>
            <a:pPr marL="213995" marR="476250" indent="-213995">
              <a:lnSpc>
                <a:spcPct val="139700"/>
              </a:lnSpc>
              <a:buFont typeface="Tahoma"/>
              <a:buAutoNum type="arabicPeriod" startAt="5"/>
              <a:tabLst>
                <a:tab pos="213995" algn="l"/>
                <a:tab pos="812800" algn="l"/>
              </a:tabLst>
            </a:pPr>
            <a:r>
              <a:rPr sz="8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850" spc="25" dirty="0">
                <a:latin typeface="Tahoma"/>
                <a:cs typeface="Tahoma"/>
              </a:rPr>
              <a:t>es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dispositivo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protección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y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control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motores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basado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en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microprocesador.</a:t>
            </a:r>
            <a:endParaRPr sz="850">
              <a:latin typeface="Tahoma"/>
              <a:cs typeface="Tahoma"/>
            </a:endParaRPr>
          </a:p>
          <a:p>
            <a:pPr>
              <a:spcBef>
                <a:spcPts val="15"/>
              </a:spcBef>
              <a:buAutoNum type="arabicPeriod" startAt="5"/>
            </a:pPr>
            <a:endParaRPr sz="1400">
              <a:latin typeface="Tahoma"/>
              <a:cs typeface="Tahoma"/>
            </a:endParaRPr>
          </a:p>
          <a:p>
            <a:pPr marL="241935" indent="-146685">
              <a:buAutoNum type="arabicPeriod" startAt="5"/>
              <a:tabLst>
                <a:tab pos="241935" algn="l"/>
              </a:tabLst>
            </a:pPr>
            <a:r>
              <a:rPr sz="1050" spc="10" dirty="0">
                <a:latin typeface="Tahoma"/>
                <a:cs typeface="Tahoma"/>
              </a:rPr>
              <a:t>El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software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VisionTouch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está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disponible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para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su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uso</a:t>
            </a:r>
            <a:r>
              <a:rPr sz="1050" spc="-5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con</a:t>
            </a:r>
            <a:endParaRPr sz="1050">
              <a:latin typeface="Tahoma"/>
              <a:cs typeface="Tahoma"/>
            </a:endParaRPr>
          </a:p>
          <a:p>
            <a:pPr marL="95250">
              <a:spcBef>
                <a:spcPts val="165"/>
              </a:spcBef>
              <a:tabLst>
                <a:tab pos="80518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40" dirty="0">
                <a:latin typeface="Tahoma"/>
                <a:cs typeface="Tahoma"/>
              </a:rPr>
              <a:t>.</a:t>
            </a:r>
            <a:endParaRPr sz="1050"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latin typeface="Tahoma"/>
              <a:cs typeface="Tahoma"/>
            </a:endParaRPr>
          </a:p>
          <a:p>
            <a:pPr marL="400050"/>
            <a:r>
              <a:rPr sz="900" spc="25" dirty="0">
                <a:latin typeface="Tahoma"/>
                <a:cs typeface="Tahoma"/>
              </a:rPr>
              <a:t>una.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LCP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500</a:t>
            </a:r>
            <a:endParaRPr sz="900">
              <a:latin typeface="Tahoma"/>
              <a:cs typeface="Tahoma"/>
            </a:endParaRPr>
          </a:p>
          <a:p>
            <a:pPr marL="571500" lvl="1" indent="-172085">
              <a:spcBef>
                <a:spcPts val="170"/>
              </a:spcBef>
              <a:buAutoNum type="alphaUcPeriod" startAt="2"/>
              <a:tabLst>
                <a:tab pos="572135" algn="l"/>
              </a:tabLst>
            </a:pPr>
            <a:r>
              <a:rPr sz="1150" spc="35" dirty="0">
                <a:latin typeface="Tahoma"/>
                <a:cs typeface="Tahoma"/>
              </a:rPr>
              <a:t>LCP1000</a:t>
            </a:r>
            <a:endParaRPr sz="1150">
              <a:latin typeface="Tahoma"/>
              <a:cs typeface="Tahoma"/>
            </a:endParaRPr>
          </a:p>
          <a:p>
            <a:pPr marL="561975" lvl="1" indent="-162560">
              <a:spcBef>
                <a:spcPts val="95"/>
              </a:spcBef>
              <a:buAutoNum type="alphaUcPeriod" startAt="2"/>
              <a:tabLst>
                <a:tab pos="562610" algn="l"/>
              </a:tabLst>
            </a:pPr>
            <a:r>
              <a:rPr sz="1100" spc="40" dirty="0">
                <a:latin typeface="Tahoma"/>
                <a:cs typeface="Tahoma"/>
              </a:rPr>
              <a:t>LCP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25" dirty="0">
                <a:latin typeface="Tahoma"/>
                <a:cs typeface="Tahoma"/>
              </a:rPr>
              <a:t>1500</a:t>
            </a:r>
            <a:endParaRPr sz="1100">
              <a:latin typeface="Tahoma"/>
              <a:cs typeface="Tahoma"/>
            </a:endParaRPr>
          </a:p>
          <a:p>
            <a:pPr marL="575310" lvl="1" indent="-175895">
              <a:spcBef>
                <a:spcPts val="105"/>
              </a:spcBef>
              <a:buAutoNum type="alphaUcPeriod" startAt="2"/>
              <a:tabLst>
                <a:tab pos="575945" algn="l"/>
              </a:tabLst>
            </a:pPr>
            <a:r>
              <a:rPr sz="1100" spc="40" dirty="0">
                <a:latin typeface="Tahoma"/>
                <a:cs typeface="Tahoma"/>
              </a:rPr>
              <a:t>LCP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25" dirty="0">
                <a:latin typeface="Tahoma"/>
                <a:cs typeface="Tahoma"/>
              </a:rPr>
              <a:t>2000</a:t>
            </a:r>
            <a:endParaRPr sz="1100">
              <a:latin typeface="Tahoma"/>
              <a:cs typeface="Tahoma"/>
            </a:endParaRPr>
          </a:p>
          <a:p>
            <a:pPr lvl="1">
              <a:spcBef>
                <a:spcPts val="30"/>
              </a:spcBef>
              <a:buAutoNum type="alphaUcPeriod" startAt="2"/>
            </a:pPr>
            <a:endParaRPr sz="1200">
              <a:latin typeface="Tahoma"/>
              <a:cs typeface="Tahoma"/>
            </a:endParaRPr>
          </a:p>
          <a:p>
            <a:pPr marL="255904" indent="-160655">
              <a:buAutoNum type="arabicPeriod" startAt="7"/>
              <a:tabLst>
                <a:tab pos="255904" algn="l"/>
                <a:tab pos="3184525" algn="l"/>
              </a:tabLst>
            </a:pPr>
            <a:r>
              <a:rPr sz="1150" spc="10" dirty="0">
                <a:latin typeface="Tahoma"/>
                <a:cs typeface="Tahoma"/>
              </a:rPr>
              <a:t>El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40" dirty="0">
                <a:latin typeface="Tahoma"/>
                <a:cs typeface="Tahoma"/>
              </a:rPr>
              <a:t>LCP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2000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55" dirty="0">
                <a:latin typeface="Tahoma"/>
                <a:cs typeface="Tahoma"/>
              </a:rPr>
              <a:t>puede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45" dirty="0">
                <a:latin typeface="Tahoma"/>
                <a:cs typeface="Tahoma"/>
              </a:rPr>
              <a:t>tener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40" dirty="0">
                <a:latin typeface="Tahoma"/>
                <a:cs typeface="Tahoma"/>
              </a:rPr>
              <a:t>hasta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45" dirty="0">
                <a:latin typeface="Tahoma"/>
                <a:cs typeface="Tahoma"/>
              </a:rPr>
              <a:t>entradas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y</a:t>
            </a:r>
            <a:endParaRPr sz="1150">
              <a:latin typeface="Tahoma"/>
              <a:cs typeface="Tahoma"/>
            </a:endParaRPr>
          </a:p>
          <a:p>
            <a:pPr marL="400050">
              <a:spcBef>
                <a:spcPts val="120"/>
              </a:spcBef>
              <a:tabLst>
                <a:tab pos="1210945" algn="l"/>
              </a:tabLst>
            </a:pPr>
            <a:r>
              <a:rPr sz="11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30" dirty="0">
                <a:latin typeface="Tahoma"/>
                <a:cs typeface="Tahoma"/>
              </a:rPr>
              <a:t>salidas.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80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6550" y="568325"/>
            <a:ext cx="1604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Revisar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35" dirty="0">
                <a:latin typeface="Tahoma"/>
                <a:cs typeface="Tahoma"/>
              </a:rPr>
              <a:t>las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45" dirty="0">
                <a:latin typeface="Tahoma"/>
                <a:cs typeface="Tahoma"/>
              </a:rPr>
              <a:t>respuestas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5801" y="1955800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45" dirty="0">
                <a:latin typeface="Trebuchet MS"/>
                <a:cs typeface="Trebuchet MS"/>
              </a:rPr>
              <a:t>Opinión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-15" dirty="0">
                <a:latin typeface="Trebuchet MS"/>
                <a:cs typeface="Trebuchet MS"/>
              </a:rPr>
              <a:t>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6550" y="1962150"/>
            <a:ext cx="16078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30" dirty="0">
                <a:latin typeface="Tahoma"/>
                <a:cs typeface="Tahoma"/>
              </a:rPr>
              <a:t>1)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f;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2)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15" dirty="0">
                <a:latin typeface="Tahoma"/>
                <a:cs typeface="Tahoma"/>
              </a:rPr>
              <a:t>60;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3)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corriente;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4)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5" dirty="0">
                <a:latin typeface="Tahoma"/>
                <a:cs typeface="Tahoma"/>
              </a:rPr>
              <a:t>un</a:t>
            </a:r>
            <a:endParaRPr sz="9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5801" y="2317750"/>
            <a:ext cx="6648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35" dirty="0">
                <a:latin typeface="Trebuchet MS"/>
                <a:cs typeface="Trebuchet MS"/>
              </a:rPr>
              <a:t>Revisión</a:t>
            </a:r>
            <a:r>
              <a:rPr sz="1000" b="1" spc="-45" dirty="0">
                <a:latin typeface="Trebuchet MS"/>
                <a:cs typeface="Trebuchet MS"/>
              </a:rPr>
              <a:t> </a:t>
            </a:r>
            <a:r>
              <a:rPr sz="1000" b="1" spc="-15" dirty="0">
                <a:latin typeface="Trebuchet MS"/>
                <a:cs typeface="Trebuchet MS"/>
              </a:rPr>
              <a:t>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550" y="2343151"/>
            <a:ext cx="25361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25" dirty="0">
                <a:latin typeface="Tahoma"/>
                <a:cs typeface="Tahoma"/>
              </a:rPr>
              <a:t>1)c;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-25" dirty="0">
                <a:latin typeface="Tahoma"/>
                <a:cs typeface="Tahoma"/>
              </a:rPr>
              <a:t>2)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dirty="0">
                <a:latin typeface="Tahoma"/>
                <a:cs typeface="Tahoma"/>
              </a:rPr>
              <a:t>1200;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-25" dirty="0">
                <a:latin typeface="Tahoma"/>
                <a:cs typeface="Tahoma"/>
              </a:rPr>
              <a:t>3)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-5" dirty="0">
                <a:latin typeface="Tahoma"/>
                <a:cs typeface="Tahoma"/>
              </a:rPr>
              <a:t>562,9;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-25" dirty="0">
                <a:latin typeface="Tahoma"/>
                <a:cs typeface="Tahoma"/>
              </a:rPr>
              <a:t>4)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segundo;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-25" dirty="0">
                <a:latin typeface="Tahoma"/>
                <a:cs typeface="Tahoma"/>
              </a:rPr>
              <a:t>5)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-10" dirty="0">
                <a:latin typeface="Tahoma"/>
                <a:cs typeface="Tahoma"/>
              </a:rPr>
              <a:t>1,41;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-25" dirty="0">
                <a:latin typeface="Tahoma"/>
                <a:cs typeface="Tahoma"/>
              </a:rPr>
              <a:t>6)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segundo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5800" y="2676526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0" dirty="0">
                <a:latin typeface="Trebuchet MS"/>
                <a:cs typeface="Trebuchet MS"/>
              </a:rPr>
              <a:t>Reseña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-20" dirty="0">
                <a:latin typeface="Trebuchet MS"/>
                <a:cs typeface="Trebuchet MS"/>
              </a:rPr>
              <a:t>3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6550" y="2640927"/>
            <a:ext cx="3850640" cy="4038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spcBef>
                <a:spcPts val="530"/>
              </a:spcBef>
            </a:pPr>
            <a:r>
              <a:rPr sz="950" spc="-30" dirty="0">
                <a:latin typeface="Tahoma"/>
                <a:cs typeface="Tahoma"/>
              </a:rPr>
              <a:t>1)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5" dirty="0">
                <a:latin typeface="Tahoma"/>
                <a:cs typeface="Tahoma"/>
              </a:rPr>
              <a:t>120;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2)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5;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3)c;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4)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factor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K;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5)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un;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6)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aparente;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-30" dirty="0">
                <a:latin typeface="Tahoma"/>
                <a:cs typeface="Tahoma"/>
              </a:rPr>
              <a:t>7)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Factor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potencia;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850" spc="-25" dirty="0">
                <a:latin typeface="Tahoma"/>
                <a:cs typeface="Tahoma"/>
              </a:rPr>
              <a:t>8)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un;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-25" dirty="0">
                <a:latin typeface="Tahoma"/>
                <a:cs typeface="Tahoma"/>
              </a:rPr>
              <a:t>9)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re</a:t>
            </a:r>
            <a:endParaRPr sz="8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5800" y="3219451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0" dirty="0">
                <a:latin typeface="Trebuchet MS"/>
                <a:cs typeface="Trebuchet MS"/>
              </a:rPr>
              <a:t>Reseña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-20" dirty="0">
                <a:latin typeface="Trebuchet MS"/>
                <a:cs typeface="Trebuchet MS"/>
              </a:rPr>
              <a:t>4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6551" y="3229783"/>
            <a:ext cx="4092575" cy="348172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spcBef>
                <a:spcPts val="215"/>
              </a:spcBef>
            </a:pPr>
            <a:r>
              <a:rPr sz="900" spc="-30" dirty="0">
                <a:latin typeface="Tahoma"/>
                <a:cs typeface="Tahoma"/>
              </a:rPr>
              <a:t>1)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un;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-30" dirty="0">
                <a:latin typeface="Tahoma"/>
                <a:cs typeface="Tahoma"/>
              </a:rPr>
              <a:t>2)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segundo;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-30" dirty="0">
                <a:latin typeface="Tahoma"/>
                <a:cs typeface="Tahoma"/>
              </a:rPr>
              <a:t>3)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SEABus,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SEABus;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-30" dirty="0">
                <a:latin typeface="Tahoma"/>
                <a:cs typeface="Tahoma"/>
              </a:rPr>
              <a:t>4)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5" dirty="0">
                <a:latin typeface="Tahoma"/>
                <a:cs typeface="Tahoma"/>
              </a:rPr>
              <a:t>nodo;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-30" dirty="0">
                <a:latin typeface="Tahoma"/>
                <a:cs typeface="Tahoma"/>
              </a:rPr>
              <a:t>5)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convertidores</a:t>
            </a:r>
            <a:r>
              <a:rPr sz="900" spc="-4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20" dirty="0">
                <a:latin typeface="Tahoma"/>
                <a:cs typeface="Tahoma"/>
              </a:rPr>
              <a:t>Ethernet;</a:t>
            </a:r>
            <a:endParaRPr sz="900">
              <a:latin typeface="Tahoma"/>
              <a:cs typeface="Tahoma"/>
            </a:endParaRPr>
          </a:p>
          <a:p>
            <a:pPr marL="12700">
              <a:spcBef>
                <a:spcPts val="145"/>
              </a:spcBef>
            </a:pPr>
            <a:r>
              <a:rPr sz="1100" spc="-35" dirty="0">
                <a:latin typeface="Tahoma"/>
                <a:cs typeface="Tahoma"/>
              </a:rPr>
              <a:t>6)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-15" dirty="0">
                <a:latin typeface="Tahoma"/>
                <a:cs typeface="Tahoma"/>
              </a:rPr>
              <a:t>50;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7)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4000;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8)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25" dirty="0">
                <a:latin typeface="Tahoma"/>
                <a:cs typeface="Tahoma"/>
              </a:rPr>
              <a:t>32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5800" y="3771901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0" dirty="0">
                <a:latin typeface="Trebuchet MS"/>
                <a:cs typeface="Trebuchet MS"/>
              </a:rPr>
              <a:t>Reseña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-20" dirty="0">
                <a:latin typeface="Trebuchet MS"/>
                <a:cs typeface="Trebuchet MS"/>
              </a:rPr>
              <a:t>5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6551" y="3765550"/>
            <a:ext cx="299148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-35" dirty="0">
                <a:latin typeface="Tahoma"/>
                <a:cs typeface="Tahoma"/>
              </a:rPr>
              <a:t>1)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10" dirty="0">
                <a:latin typeface="Tahoma"/>
                <a:cs typeface="Tahoma"/>
              </a:rPr>
              <a:t>llave;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-35" dirty="0">
                <a:latin typeface="Tahoma"/>
                <a:cs typeface="Tahoma"/>
              </a:rPr>
              <a:t>2)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15" dirty="0">
                <a:latin typeface="Tahoma"/>
                <a:cs typeface="Tahoma"/>
              </a:rPr>
              <a:t>9300,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dirty="0">
                <a:latin typeface="Tahoma"/>
                <a:cs typeface="Tahoma"/>
              </a:rPr>
              <a:t>9330;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-35" dirty="0">
                <a:latin typeface="Tahoma"/>
                <a:cs typeface="Tahoma"/>
              </a:rPr>
              <a:t>3)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-15" dirty="0">
                <a:latin typeface="Tahoma"/>
                <a:cs typeface="Tahoma"/>
              </a:rPr>
              <a:t>15;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-35" dirty="0">
                <a:latin typeface="Tahoma"/>
                <a:cs typeface="Tahoma"/>
              </a:rPr>
              <a:t>4)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5" dirty="0">
                <a:latin typeface="Tahoma"/>
                <a:cs typeface="Tahoma"/>
              </a:rPr>
              <a:t>GPS;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-35" dirty="0">
                <a:latin typeface="Tahoma"/>
                <a:cs typeface="Tahoma"/>
              </a:rPr>
              <a:t>5;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9500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5800" y="4133851"/>
            <a:ext cx="6451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0" dirty="0">
                <a:latin typeface="Trebuchet MS"/>
                <a:cs typeface="Trebuchet MS"/>
              </a:rPr>
              <a:t>Reseña</a:t>
            </a:r>
            <a:r>
              <a:rPr sz="1100" b="1" spc="-50" dirty="0">
                <a:latin typeface="Trebuchet MS"/>
                <a:cs typeface="Trebuchet MS"/>
              </a:rPr>
              <a:t> </a:t>
            </a:r>
            <a:r>
              <a:rPr sz="1100" b="1" spc="-20" dirty="0">
                <a:latin typeface="Trebuchet MS"/>
                <a:cs typeface="Trebuchet MS"/>
              </a:rPr>
              <a:t>6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6551" y="4133851"/>
            <a:ext cx="37890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35" dirty="0">
                <a:latin typeface="Tahoma"/>
                <a:cs typeface="Tahoma"/>
              </a:rPr>
              <a:t>1)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SIPROTEC;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2)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5000;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4)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25" dirty="0">
                <a:latin typeface="Tahoma"/>
                <a:cs typeface="Tahoma"/>
              </a:rPr>
              <a:t>RL;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4)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re;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5)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SAMM;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6)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re;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7)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5" dirty="0">
                <a:latin typeface="Tahoma"/>
                <a:cs typeface="Tahoma"/>
              </a:rPr>
              <a:t>32,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25" dirty="0">
                <a:latin typeface="Tahoma"/>
                <a:cs typeface="Tahoma"/>
              </a:rPr>
              <a:t>32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81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5576" y="549276"/>
            <a:ext cx="106489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55" dirty="0">
                <a:latin typeface="Tahoma"/>
                <a:cs typeface="Tahoma"/>
              </a:rPr>
              <a:t>Examen</a:t>
            </a:r>
            <a:r>
              <a:rPr sz="1350" spc="-75" dirty="0">
                <a:latin typeface="Tahoma"/>
                <a:cs typeface="Tahoma"/>
              </a:rPr>
              <a:t> </a:t>
            </a:r>
            <a:r>
              <a:rPr sz="1350" spc="45" dirty="0">
                <a:latin typeface="Tahoma"/>
                <a:cs typeface="Tahoma"/>
              </a:rPr>
              <a:t>final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75575" y="1921033"/>
            <a:ext cx="4174490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500"/>
              </a:lnSpc>
              <a:spcBef>
                <a:spcPts val="100"/>
              </a:spcBef>
            </a:pPr>
            <a:r>
              <a:rPr sz="850" spc="10" dirty="0">
                <a:latin typeface="Tahoma"/>
                <a:cs typeface="Tahoma"/>
              </a:rPr>
              <a:t>El </a:t>
            </a:r>
            <a:r>
              <a:rPr sz="850" spc="40" dirty="0">
                <a:latin typeface="Tahoma"/>
                <a:cs typeface="Tahoma"/>
              </a:rPr>
              <a:t>examen </a:t>
            </a:r>
            <a:r>
              <a:rPr sz="850" spc="30" dirty="0">
                <a:latin typeface="Tahoma"/>
                <a:cs typeface="Tahoma"/>
              </a:rPr>
              <a:t>final </a:t>
            </a:r>
            <a:r>
              <a:rPr sz="850" spc="40" dirty="0">
                <a:latin typeface="Tahoma"/>
                <a:cs typeface="Tahoma"/>
              </a:rPr>
              <a:t>pretende </a:t>
            </a:r>
            <a:r>
              <a:rPr sz="850" spc="30" dirty="0">
                <a:latin typeface="Tahoma"/>
                <a:cs typeface="Tahoma"/>
              </a:rPr>
              <a:t>ser </a:t>
            </a:r>
            <a:r>
              <a:rPr sz="850" spc="40" dirty="0">
                <a:latin typeface="Tahoma"/>
                <a:cs typeface="Tahoma"/>
              </a:rPr>
              <a:t>una herramienta de </a:t>
            </a:r>
            <a:r>
              <a:rPr sz="850" spc="25" dirty="0">
                <a:latin typeface="Tahoma"/>
                <a:cs typeface="Tahoma"/>
              </a:rPr>
              <a:t>aprendizaje. </a:t>
            </a:r>
            <a:r>
              <a:rPr sz="850" spc="10" dirty="0">
                <a:latin typeface="Tahoma"/>
                <a:cs typeface="Tahoma"/>
              </a:rPr>
              <a:t>El </a:t>
            </a:r>
            <a:r>
              <a:rPr sz="850" spc="40" dirty="0">
                <a:latin typeface="Tahoma"/>
                <a:cs typeface="Tahoma"/>
              </a:rPr>
              <a:t>libro </a:t>
            </a:r>
            <a:r>
              <a:rPr sz="850" spc="25" dirty="0">
                <a:latin typeface="Tahoma"/>
                <a:cs typeface="Tahoma"/>
              </a:rPr>
              <a:t>se </a:t>
            </a:r>
            <a:r>
              <a:rPr sz="850" spc="40" dirty="0">
                <a:latin typeface="Tahoma"/>
                <a:cs typeface="Tahoma"/>
              </a:rPr>
              <a:t>puede </a:t>
            </a:r>
            <a:r>
              <a:rPr sz="850" spc="-254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utilizar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durante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el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examen.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10" dirty="0">
                <a:latin typeface="Tahoma"/>
                <a:cs typeface="Tahoma"/>
              </a:rPr>
              <a:t>Se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proporciona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una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hoja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respuestas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para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arrancar.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Después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completar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prueba,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envíe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por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correo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hoja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respuestas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para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que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califiquen.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Una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calificación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-30" dirty="0">
                <a:latin typeface="Tahoma"/>
                <a:cs typeface="Tahoma"/>
              </a:rPr>
              <a:t>70%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o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45" dirty="0">
                <a:latin typeface="Tahoma"/>
                <a:cs typeface="Tahoma"/>
              </a:rPr>
              <a:t>más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es</a:t>
            </a:r>
            <a:r>
              <a:rPr sz="850" spc="-3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aprobatoria.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Al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completar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</a:t>
            </a:r>
            <a:r>
              <a:rPr sz="850" spc="-3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éxito </a:t>
            </a:r>
            <a:r>
              <a:rPr sz="850" spc="-250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la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prueba,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se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emitirá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25" dirty="0">
                <a:latin typeface="Tahoma"/>
                <a:cs typeface="Tahoma"/>
              </a:rPr>
              <a:t>certificado.</a:t>
            </a:r>
            <a:endParaRPr sz="8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4826" y="3038476"/>
            <a:ext cx="74612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60" dirty="0">
                <a:latin typeface="Trebuchet MS"/>
                <a:cs typeface="Trebuchet MS"/>
              </a:rPr>
              <a:t>Preguntas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5575" y="3025775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1.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28025" y="3063876"/>
            <a:ext cx="30276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latin typeface="Tahoma"/>
                <a:cs typeface="Tahoma"/>
              </a:rPr>
              <a:t>¿Cuál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los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siguientes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es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dispositivo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supervisión?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85225" y="3603625"/>
            <a:ext cx="6134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latin typeface="Tahoma"/>
                <a:cs typeface="Tahoma"/>
              </a:rPr>
              <a:t>SIESservir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28025" y="3387725"/>
            <a:ext cx="2006600" cy="39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  <a:tab pos="1840864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750" spc="45" dirty="0">
                <a:latin typeface="Tahoma"/>
                <a:cs typeface="Tahoma"/>
              </a:rPr>
              <a:t>Medidor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potencia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15" dirty="0">
                <a:latin typeface="Tahoma"/>
                <a:cs typeface="Tahoma"/>
              </a:rPr>
              <a:t>9500	</a:t>
            </a:r>
            <a:r>
              <a:rPr sz="1200" spc="15" dirty="0">
                <a:latin typeface="Tahoma"/>
                <a:cs typeface="Tahoma"/>
              </a:rPr>
              <a:t>B.</a:t>
            </a:r>
            <a:endParaRPr sz="120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  <a:tabLst>
                <a:tab pos="1840864" algn="l"/>
              </a:tabLst>
            </a:pPr>
            <a:r>
              <a:rPr sz="1200" spc="-5" dirty="0">
                <a:latin typeface="Tahoma"/>
                <a:cs typeface="Tahoma"/>
              </a:rPr>
              <a:t>C.	</a:t>
            </a:r>
            <a:r>
              <a:rPr sz="1200" spc="10" dirty="0">
                <a:latin typeface="Tahoma"/>
                <a:cs typeface="Tahoma"/>
              </a:rPr>
              <a:t>D.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14025" y="3394075"/>
            <a:ext cx="510540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70" dirty="0">
                <a:latin typeface="Tahoma"/>
                <a:cs typeface="Tahoma"/>
              </a:rPr>
              <a:t>WinPM</a:t>
            </a:r>
            <a:endParaRPr sz="1150">
              <a:latin typeface="Tahoma"/>
              <a:cs typeface="Tahoma"/>
            </a:endParaRPr>
          </a:p>
          <a:p>
            <a:pPr marL="12700">
              <a:spcBef>
                <a:spcPts val="70"/>
              </a:spcBef>
            </a:pPr>
            <a:r>
              <a:rPr sz="1200" spc="40" dirty="0">
                <a:latin typeface="Tahoma"/>
                <a:cs typeface="Tahoma"/>
              </a:rPr>
              <a:t>LCP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5575" y="3940175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2.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8026" y="3965575"/>
            <a:ext cx="34639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0" dirty="0">
                <a:latin typeface="Tahoma"/>
                <a:cs typeface="Tahoma"/>
              </a:rPr>
              <a:t>¿Cuál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los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siguientes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es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ejemplo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carga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lineal?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28026" y="4302125"/>
            <a:ext cx="1833245" cy="76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850" spc="35" dirty="0">
                <a:latin typeface="Tahoma"/>
                <a:cs typeface="Tahoma"/>
              </a:rPr>
              <a:t>iluminación</a:t>
            </a:r>
            <a:r>
              <a:rPr sz="850" spc="-50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incandescente</a:t>
            </a:r>
            <a:endParaRPr sz="850">
              <a:latin typeface="Tahoma"/>
              <a:cs typeface="Tahoma"/>
            </a:endParaRPr>
          </a:p>
          <a:p>
            <a:pPr marL="469900" indent="-457200">
              <a:lnSpc>
                <a:spcPts val="1430"/>
              </a:lnSpc>
              <a:spcBef>
                <a:spcPts val="60"/>
              </a:spcBef>
              <a:buSzPct val="126315"/>
              <a:buAutoNum type="alphaUcPeriod" startAt="2"/>
              <a:tabLst>
                <a:tab pos="469265" algn="l"/>
                <a:tab pos="469900" algn="l"/>
              </a:tabLst>
            </a:pPr>
            <a:r>
              <a:rPr sz="950" spc="35" dirty="0">
                <a:latin typeface="Tahoma"/>
                <a:cs typeface="Tahoma"/>
              </a:rPr>
              <a:t>Iluminación</a:t>
            </a:r>
            <a:r>
              <a:rPr sz="950" spc="-6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ballesta</a:t>
            </a:r>
            <a:endParaRPr sz="950">
              <a:latin typeface="Tahoma"/>
              <a:cs typeface="Tahoma"/>
            </a:endParaRPr>
          </a:p>
          <a:p>
            <a:pPr marL="469900" indent="-457200">
              <a:lnSpc>
                <a:spcPts val="1425"/>
              </a:lnSpc>
              <a:buSzPct val="200000"/>
              <a:buAutoNum type="alphaUcPeriod" startAt="2"/>
              <a:tabLst>
                <a:tab pos="469265" algn="l"/>
                <a:tab pos="469900" algn="l"/>
              </a:tabLst>
            </a:pPr>
            <a:r>
              <a:rPr sz="600" spc="25" dirty="0">
                <a:latin typeface="Tahoma"/>
                <a:cs typeface="Tahoma"/>
              </a:rPr>
              <a:t>Accionamientos</a:t>
            </a:r>
            <a:r>
              <a:rPr sz="600" spc="-45" dirty="0">
                <a:latin typeface="Tahoma"/>
                <a:cs typeface="Tahoma"/>
              </a:rPr>
              <a:t> </a:t>
            </a:r>
            <a:r>
              <a:rPr sz="600" spc="30" dirty="0">
                <a:latin typeface="Tahoma"/>
                <a:cs typeface="Tahoma"/>
              </a:rPr>
              <a:t>de</a:t>
            </a:r>
            <a:r>
              <a:rPr sz="600" spc="-45" dirty="0">
                <a:latin typeface="Tahoma"/>
                <a:cs typeface="Tahoma"/>
              </a:rPr>
              <a:t> </a:t>
            </a:r>
            <a:r>
              <a:rPr sz="600" spc="20" dirty="0">
                <a:latin typeface="Tahoma"/>
                <a:cs typeface="Tahoma"/>
              </a:rPr>
              <a:t>velocidad</a:t>
            </a:r>
            <a:r>
              <a:rPr sz="600" spc="-45" dirty="0">
                <a:latin typeface="Tahoma"/>
                <a:cs typeface="Tahoma"/>
              </a:rPr>
              <a:t> </a:t>
            </a:r>
            <a:r>
              <a:rPr sz="600" spc="20" dirty="0">
                <a:latin typeface="Tahoma"/>
                <a:cs typeface="Tahoma"/>
              </a:rPr>
              <a:t>variable</a:t>
            </a:r>
            <a:endParaRPr sz="600">
              <a:latin typeface="Tahoma"/>
              <a:cs typeface="Tahoma"/>
            </a:endParaRPr>
          </a:p>
          <a:p>
            <a:pPr marL="469900" indent="-457200">
              <a:lnSpc>
                <a:spcPts val="1430"/>
              </a:lnSpc>
              <a:buSzPct val="133333"/>
              <a:buAutoNum type="alphaUcPeriod" startAt="2"/>
              <a:tabLst>
                <a:tab pos="469265" algn="l"/>
                <a:tab pos="469900" algn="l"/>
              </a:tabLst>
            </a:pPr>
            <a:r>
              <a:rPr sz="900" spc="45" dirty="0">
                <a:latin typeface="Tahoma"/>
                <a:cs typeface="Tahoma"/>
              </a:rPr>
              <a:t>Ordenadores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75575" y="5216525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3.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28026" y="5202554"/>
            <a:ext cx="323278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080" indent="-38100">
              <a:lnSpc>
                <a:spcPct val="131600"/>
              </a:lnSpc>
              <a:spcBef>
                <a:spcPts val="100"/>
              </a:spcBef>
              <a:tabLst>
                <a:tab pos="877569" algn="l"/>
              </a:tabLst>
            </a:pP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factor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cresta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forma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onda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sinusoidal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pura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35" dirty="0">
                <a:latin typeface="Tahoma"/>
                <a:cs typeface="Tahoma"/>
              </a:rPr>
              <a:t>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28026" y="5768976"/>
            <a:ext cx="840105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100" spc="15" dirty="0">
                <a:latin typeface="Tahoma"/>
                <a:cs typeface="Tahoma"/>
              </a:rPr>
              <a:t>0.707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-5" dirty="0">
                <a:latin typeface="Tahoma"/>
                <a:cs typeface="Tahoma"/>
              </a:rPr>
              <a:t>C.	</a:t>
            </a:r>
            <a:r>
              <a:rPr sz="1200" spc="10" dirty="0">
                <a:latin typeface="Tahoma"/>
                <a:cs typeface="Tahoma"/>
              </a:rPr>
              <a:t>1.41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56826" y="5768976"/>
            <a:ext cx="697865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200" spc="5" dirty="0">
                <a:latin typeface="Tahoma"/>
                <a:cs typeface="Tahoma"/>
              </a:rPr>
              <a:t>0.9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200" spc="30" dirty="0">
                <a:latin typeface="Tahoma"/>
                <a:cs typeface="Tahoma"/>
              </a:rPr>
              <a:t>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75575" y="6321425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4.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28025" y="6319521"/>
            <a:ext cx="3386454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  <a:tabLst>
                <a:tab pos="967740" algn="l"/>
              </a:tabLst>
            </a:pPr>
            <a:r>
              <a:rPr sz="1050" spc="70" dirty="0">
                <a:latin typeface="Tahoma"/>
                <a:cs typeface="Tahoma"/>
              </a:rPr>
              <a:t>Un</a:t>
            </a:r>
            <a:r>
              <a:rPr sz="1050" u="sng" spc="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35" dirty="0">
                <a:latin typeface="Tahoma"/>
                <a:cs typeface="Tahoma"/>
              </a:rPr>
              <a:t>es </a:t>
            </a:r>
            <a:r>
              <a:rPr sz="1050" spc="50" dirty="0">
                <a:latin typeface="Tahoma"/>
                <a:cs typeface="Tahoma"/>
              </a:rPr>
              <a:t>cuando </a:t>
            </a:r>
            <a:r>
              <a:rPr sz="1050" spc="35" dirty="0">
                <a:latin typeface="Tahoma"/>
                <a:cs typeface="Tahoma"/>
              </a:rPr>
              <a:t>hay </a:t>
            </a:r>
            <a:r>
              <a:rPr sz="1050" spc="60" dirty="0">
                <a:latin typeface="Tahoma"/>
                <a:cs typeface="Tahoma"/>
              </a:rPr>
              <a:t>un </a:t>
            </a:r>
            <a:r>
              <a:rPr sz="1050" spc="55" dirty="0">
                <a:latin typeface="Tahoma"/>
                <a:cs typeface="Tahoma"/>
              </a:rPr>
              <a:t>aumento </a:t>
            </a:r>
            <a:r>
              <a:rPr sz="1050" spc="65" dirty="0">
                <a:latin typeface="Tahoma"/>
                <a:cs typeface="Tahoma"/>
              </a:rPr>
              <a:t>o </a:t>
            </a:r>
            <a:r>
              <a:rPr sz="1050" spc="50" dirty="0">
                <a:latin typeface="Tahoma"/>
                <a:cs typeface="Tahoma"/>
              </a:rPr>
              <a:t>una </a:t>
            </a:r>
            <a:r>
              <a:rPr sz="1050" spc="5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disminución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en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el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25" dirty="0">
                <a:latin typeface="Tahoma"/>
                <a:cs typeface="Tahoma"/>
              </a:rPr>
              <a:t>voltaje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línea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55" dirty="0">
                <a:latin typeface="Tahoma"/>
                <a:cs typeface="Tahoma"/>
              </a:rPr>
              <a:t>normal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dentro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30" dirty="0">
                <a:latin typeface="Tahoma"/>
                <a:cs typeface="Tahoma"/>
              </a:rPr>
              <a:t>la </a:t>
            </a:r>
            <a:r>
              <a:rPr sz="1050" spc="-31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tolerancia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5" dirty="0">
                <a:latin typeface="Tahoma"/>
                <a:cs typeface="Tahoma"/>
              </a:rPr>
              <a:t>nominal</a:t>
            </a:r>
            <a:r>
              <a:rPr sz="1050" spc="-70" dirty="0">
                <a:latin typeface="Tahoma"/>
                <a:cs typeface="Tahoma"/>
              </a:rPr>
              <a:t> </a:t>
            </a:r>
            <a:r>
              <a:rPr sz="1050" spc="55" dirty="0">
                <a:latin typeface="Tahoma"/>
                <a:cs typeface="Tahoma"/>
              </a:rPr>
              <a:t>normal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del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5" dirty="0">
                <a:latin typeface="Tahoma"/>
                <a:cs typeface="Tahoma"/>
              </a:rPr>
              <a:t>equipo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electrónico.</a:t>
            </a:r>
            <a:endParaRPr sz="1050">
              <a:latin typeface="Tahoma"/>
              <a:cs typeface="Tahoma"/>
            </a:endParaRPr>
          </a:p>
          <a:p>
            <a:pPr marL="12700" marR="629285">
              <a:lnSpc>
                <a:spcPct val="113100"/>
              </a:lnSpc>
            </a:pPr>
            <a:r>
              <a:rPr sz="1050" spc="35" dirty="0">
                <a:latin typeface="Tahoma"/>
                <a:cs typeface="Tahoma"/>
              </a:rPr>
              <a:t>Suelen</a:t>
            </a:r>
            <a:r>
              <a:rPr sz="1050" spc="-7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ser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corta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duración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10" dirty="0">
                <a:latin typeface="Tahoma"/>
                <a:cs typeface="Tahoma"/>
              </a:rPr>
              <a:t>y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60" dirty="0">
                <a:latin typeface="Tahoma"/>
                <a:cs typeface="Tahoma"/>
              </a:rPr>
              <a:t>no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afectan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el </a:t>
            </a:r>
            <a:r>
              <a:rPr sz="1050" spc="-31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rendimiento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45" dirty="0">
                <a:latin typeface="Tahoma"/>
                <a:cs typeface="Tahoma"/>
              </a:rPr>
              <a:t>del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40" dirty="0">
                <a:latin typeface="Tahoma"/>
                <a:cs typeface="Tahoma"/>
              </a:rPr>
              <a:t>equipo.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8026" y="7416801"/>
            <a:ext cx="1712595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750" spc="40" dirty="0">
                <a:latin typeface="Tahoma"/>
                <a:cs typeface="Tahoma"/>
              </a:rPr>
              <a:t>Aumento</a:t>
            </a:r>
            <a:r>
              <a:rPr sz="750" spc="-5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55" dirty="0">
                <a:latin typeface="Tahoma"/>
                <a:cs typeface="Tahoma"/>
              </a:rPr>
              <a:t> </a:t>
            </a:r>
            <a:r>
              <a:rPr sz="750" spc="15" dirty="0">
                <a:latin typeface="Tahoma"/>
                <a:cs typeface="Tahoma"/>
              </a:rPr>
              <a:t>voltaje</a:t>
            </a:r>
            <a:endParaRPr sz="750">
              <a:latin typeface="Tahoma"/>
              <a:cs typeface="Tahoma"/>
            </a:endParaRPr>
          </a:p>
          <a:p>
            <a:pPr marL="469900" indent="-457200">
              <a:lnSpc>
                <a:spcPts val="1425"/>
              </a:lnSpc>
              <a:buSzPct val="104347"/>
              <a:buAutoNum type="alphaUcPeriod" startAt="2"/>
              <a:tabLst>
                <a:tab pos="469265" algn="l"/>
                <a:tab pos="469900" algn="l"/>
              </a:tabLst>
            </a:pPr>
            <a:r>
              <a:rPr sz="1150" spc="35" dirty="0">
                <a:latin typeface="Tahoma"/>
                <a:cs typeface="Tahoma"/>
              </a:rPr>
              <a:t>bajo</a:t>
            </a:r>
            <a:r>
              <a:rPr sz="1150" spc="-90" dirty="0">
                <a:latin typeface="Tahoma"/>
                <a:cs typeface="Tahoma"/>
              </a:rPr>
              <a:t> </a:t>
            </a:r>
            <a:r>
              <a:rPr sz="1150" spc="25" dirty="0">
                <a:latin typeface="Tahoma"/>
                <a:cs typeface="Tahoma"/>
              </a:rPr>
              <a:t>voltaje</a:t>
            </a:r>
            <a:endParaRPr sz="1150">
              <a:latin typeface="Tahoma"/>
              <a:cs typeface="Tahoma"/>
            </a:endParaRPr>
          </a:p>
          <a:p>
            <a:pPr marL="469900" indent="-457200">
              <a:lnSpc>
                <a:spcPts val="1425"/>
              </a:lnSpc>
              <a:buSzPct val="104347"/>
              <a:buAutoNum type="alphaUcPeriod" startAt="2"/>
              <a:tabLst>
                <a:tab pos="469265" algn="l"/>
                <a:tab pos="469900" algn="l"/>
              </a:tabLst>
            </a:pPr>
            <a:r>
              <a:rPr sz="1150" spc="45" dirty="0">
                <a:latin typeface="Tahoma"/>
                <a:cs typeface="Tahoma"/>
              </a:rPr>
              <a:t>Corte</a:t>
            </a:r>
            <a:endParaRPr sz="1150">
              <a:latin typeface="Tahoma"/>
              <a:cs typeface="Tahoma"/>
            </a:endParaRPr>
          </a:p>
          <a:p>
            <a:pPr marL="469900" indent="-457200">
              <a:lnSpc>
                <a:spcPts val="1435"/>
              </a:lnSpc>
              <a:buSzPct val="126315"/>
              <a:buAutoNum type="alphaUcPeriod" startAt="2"/>
              <a:tabLst>
                <a:tab pos="469265" algn="l"/>
                <a:tab pos="469900" algn="l"/>
              </a:tabLst>
            </a:pPr>
            <a:r>
              <a:rPr sz="950" spc="30" dirty="0">
                <a:latin typeface="Tahoma"/>
                <a:cs typeface="Tahoma"/>
              </a:rPr>
              <a:t>Fluctuación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voltaje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82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6550" y="492125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5.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9001" y="530226"/>
            <a:ext cx="31629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108200" algn="l"/>
              </a:tabLst>
            </a:pPr>
            <a:r>
              <a:rPr sz="900" spc="25" dirty="0">
                <a:latin typeface="Tahoma"/>
                <a:cs typeface="Tahoma"/>
              </a:rPr>
              <a:t>Las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perturbaciones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45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tipo</a:t>
            </a:r>
            <a:r>
              <a:rPr sz="90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45" dirty="0">
                <a:latin typeface="Tahoma"/>
                <a:cs typeface="Tahoma"/>
              </a:rPr>
              <a:t>duran</a:t>
            </a:r>
            <a:r>
              <a:rPr sz="900" spc="-6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hasta</a:t>
            </a:r>
            <a:r>
              <a:rPr sz="900" spc="-65" dirty="0">
                <a:latin typeface="Tahoma"/>
                <a:cs typeface="Tahoma"/>
              </a:rPr>
              <a:t> </a:t>
            </a:r>
            <a:r>
              <a:rPr sz="900" spc="5" dirty="0">
                <a:latin typeface="Tahoma"/>
                <a:cs typeface="Tahoma"/>
              </a:rPr>
              <a:t>0,5</a:t>
            </a:r>
            <a:r>
              <a:rPr sz="900" spc="-65" dirty="0">
                <a:latin typeface="Tahoma"/>
                <a:cs typeface="Tahoma"/>
              </a:rPr>
              <a:t> </a:t>
            </a:r>
            <a:r>
              <a:rPr sz="900" spc="15" dirty="0">
                <a:latin typeface="Tahoma"/>
                <a:cs typeface="Tahoma"/>
              </a:rPr>
              <a:t>Hz.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09000" y="1035050"/>
            <a:ext cx="162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C.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9000" y="854075"/>
            <a:ext cx="85534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150" spc="35" dirty="0">
                <a:latin typeface="Tahoma"/>
                <a:cs typeface="Tahoma"/>
              </a:rPr>
              <a:t>Tipo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i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6201" y="1054101"/>
            <a:ext cx="467359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30" dirty="0">
                <a:latin typeface="Tahoma"/>
                <a:cs typeface="Tahoma"/>
              </a:rPr>
              <a:t>Tipo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-40" dirty="0">
                <a:latin typeface="Tahoma"/>
                <a:cs typeface="Tahoma"/>
              </a:rPr>
              <a:t>III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37800" y="866776"/>
            <a:ext cx="95504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100" spc="30" dirty="0">
                <a:latin typeface="Tahoma"/>
                <a:cs typeface="Tahoma"/>
              </a:rPr>
              <a:t>Tipo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-40" dirty="0">
                <a:latin typeface="Tahoma"/>
                <a:cs typeface="Tahoma"/>
              </a:rPr>
              <a:t>II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150" spc="35" dirty="0">
                <a:latin typeface="Tahoma"/>
                <a:cs typeface="Tahoma"/>
              </a:rPr>
              <a:t>Tipo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-20" dirty="0">
                <a:latin typeface="Tahoma"/>
                <a:cs typeface="Tahoma"/>
              </a:rPr>
              <a:t>IV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6550" y="1406525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6.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09001" y="1404619"/>
            <a:ext cx="335851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  <a:tabLst>
                <a:tab pos="1527810" algn="l"/>
              </a:tabLst>
            </a:pPr>
            <a:r>
              <a:rPr sz="1050" spc="10" dirty="0">
                <a:latin typeface="Tahoma"/>
                <a:cs typeface="Tahoma"/>
              </a:rPr>
              <a:t>El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armónico</a:t>
            </a:r>
            <a:r>
              <a:rPr sz="1050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35" dirty="0">
                <a:latin typeface="Tahoma"/>
                <a:cs typeface="Tahoma"/>
              </a:rPr>
              <a:t>es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60" dirty="0">
                <a:latin typeface="Tahoma"/>
                <a:cs typeface="Tahoma"/>
              </a:rPr>
              <a:t>un</a:t>
            </a:r>
            <a:r>
              <a:rPr sz="1050" spc="-60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armónico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50" dirty="0">
                <a:latin typeface="Tahoma"/>
                <a:cs typeface="Tahoma"/>
              </a:rPr>
              <a:t>de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sz="1050" spc="35" dirty="0">
                <a:latin typeface="Tahoma"/>
                <a:cs typeface="Tahoma"/>
              </a:rPr>
              <a:t>secuencia </a:t>
            </a:r>
            <a:r>
              <a:rPr sz="1050" spc="-310" dirty="0">
                <a:latin typeface="Tahoma"/>
                <a:cs typeface="Tahoma"/>
              </a:rPr>
              <a:t> </a:t>
            </a:r>
            <a:r>
              <a:rPr sz="1050" spc="25" dirty="0">
                <a:latin typeface="Tahoma"/>
                <a:cs typeface="Tahoma"/>
              </a:rPr>
              <a:t>positiva.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09000" y="1949451"/>
            <a:ext cx="72517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200" spc="-55" dirty="0">
                <a:latin typeface="Tahoma"/>
                <a:cs typeface="Tahoma"/>
              </a:rPr>
              <a:t>1º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-5" dirty="0">
                <a:latin typeface="Tahoma"/>
                <a:cs typeface="Tahoma"/>
              </a:rPr>
              <a:t>C.	</a:t>
            </a:r>
            <a:r>
              <a:rPr sz="1200" spc="55" dirty="0">
                <a:latin typeface="Tahoma"/>
                <a:cs typeface="Tahoma"/>
              </a:rPr>
              <a:t>3ro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37801" y="1949451"/>
            <a:ext cx="756285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200" spc="60" dirty="0">
                <a:latin typeface="Tahoma"/>
                <a:cs typeface="Tahoma"/>
              </a:rPr>
              <a:t>2do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200" spc="45" dirty="0">
                <a:latin typeface="Tahoma"/>
                <a:cs typeface="Tahoma"/>
              </a:rPr>
              <a:t>4to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6550" y="2501900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7.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09001" y="2497454"/>
            <a:ext cx="330009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  <a:tabLst>
                <a:tab pos="1896110" algn="l"/>
              </a:tabLst>
            </a:pPr>
            <a:r>
              <a:rPr sz="950" spc="40" dirty="0">
                <a:latin typeface="Tahoma"/>
                <a:cs typeface="Tahoma"/>
              </a:rPr>
              <a:t>Para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ayudar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reducir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efectos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armónicos,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puede </a:t>
            </a:r>
            <a:r>
              <a:rPr sz="950" spc="-28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ser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necesario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instalar</a:t>
            </a:r>
            <a:r>
              <a:rPr sz="9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35" dirty="0">
                <a:latin typeface="Tahoma"/>
                <a:cs typeface="Tahoma"/>
              </a:rPr>
              <a:t>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09001" y="3044825"/>
            <a:ext cx="2386965" cy="76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750" spc="35" dirty="0">
                <a:latin typeface="Tahoma"/>
                <a:cs typeface="Tahoma"/>
              </a:rPr>
              <a:t>condensadores</a:t>
            </a:r>
            <a:r>
              <a:rPr sz="750" spc="-5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5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corrección</a:t>
            </a:r>
            <a:r>
              <a:rPr sz="750" spc="-5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del</a:t>
            </a:r>
            <a:r>
              <a:rPr sz="750" spc="-50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factor</a:t>
            </a:r>
            <a:r>
              <a:rPr sz="750" spc="-4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endParaRPr sz="750">
              <a:latin typeface="Tahoma"/>
              <a:cs typeface="Tahoma"/>
            </a:endParaRPr>
          </a:p>
          <a:p>
            <a:pPr marL="469900" indent="-457200">
              <a:lnSpc>
                <a:spcPts val="1435"/>
              </a:lnSpc>
              <a:spcBef>
                <a:spcPts val="60"/>
              </a:spcBef>
              <a:buSzPct val="160000"/>
              <a:buAutoNum type="alphaUcPeriod" startAt="2"/>
              <a:tabLst>
                <a:tab pos="469265" algn="l"/>
                <a:tab pos="469900" algn="l"/>
              </a:tabLst>
            </a:pPr>
            <a:r>
              <a:rPr sz="750" spc="30" dirty="0">
                <a:latin typeface="Tahoma"/>
                <a:cs typeface="Tahoma"/>
              </a:rPr>
              <a:t>potencia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45" dirty="0">
                <a:latin typeface="Tahoma"/>
                <a:cs typeface="Tahoma"/>
              </a:rPr>
              <a:t>un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sistema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UPS</a:t>
            </a:r>
            <a:endParaRPr sz="750">
              <a:latin typeface="Tahoma"/>
              <a:cs typeface="Tahoma"/>
            </a:endParaRPr>
          </a:p>
          <a:p>
            <a:pPr marL="469900" indent="-457200">
              <a:lnSpc>
                <a:spcPts val="1425"/>
              </a:lnSpc>
              <a:buSzPct val="200000"/>
              <a:buAutoNum type="alphaUcPeriod" startAt="2"/>
              <a:tabLst>
                <a:tab pos="469265" algn="l"/>
                <a:tab pos="469900" algn="l"/>
              </a:tabLst>
            </a:pPr>
            <a:r>
              <a:rPr sz="600" spc="25" dirty="0">
                <a:latin typeface="Tahoma"/>
                <a:cs typeface="Tahoma"/>
              </a:rPr>
              <a:t>Transformadores</a:t>
            </a:r>
            <a:r>
              <a:rPr sz="600" spc="-35" dirty="0">
                <a:latin typeface="Tahoma"/>
                <a:cs typeface="Tahoma"/>
              </a:rPr>
              <a:t> </a:t>
            </a:r>
            <a:r>
              <a:rPr sz="600" spc="25" dirty="0">
                <a:latin typeface="Tahoma"/>
                <a:cs typeface="Tahoma"/>
              </a:rPr>
              <a:t>con</a:t>
            </a:r>
            <a:r>
              <a:rPr sz="600" spc="-35" dirty="0">
                <a:latin typeface="Tahoma"/>
                <a:cs typeface="Tahoma"/>
              </a:rPr>
              <a:t> </a:t>
            </a:r>
            <a:r>
              <a:rPr sz="600" spc="15" dirty="0">
                <a:latin typeface="Tahoma"/>
                <a:cs typeface="Tahoma"/>
              </a:rPr>
              <a:t>clasificación</a:t>
            </a:r>
            <a:r>
              <a:rPr sz="600" spc="-35" dirty="0">
                <a:latin typeface="Tahoma"/>
                <a:cs typeface="Tahoma"/>
              </a:rPr>
              <a:t> </a:t>
            </a:r>
            <a:r>
              <a:rPr sz="600" spc="15" dirty="0">
                <a:latin typeface="Tahoma"/>
                <a:cs typeface="Tahoma"/>
              </a:rPr>
              <a:t>K</a:t>
            </a:r>
            <a:endParaRPr sz="600">
              <a:latin typeface="Tahoma"/>
              <a:cs typeface="Tahoma"/>
            </a:endParaRPr>
          </a:p>
          <a:p>
            <a:pPr marL="469900" indent="-457200">
              <a:lnSpc>
                <a:spcPts val="1430"/>
              </a:lnSpc>
              <a:buSzPct val="141176"/>
              <a:buAutoNum type="alphaUcPeriod" startAt="2"/>
              <a:tabLst>
                <a:tab pos="469265" algn="l"/>
                <a:tab pos="469900" algn="l"/>
              </a:tabLst>
            </a:pP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6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regulador</a:t>
            </a:r>
            <a:r>
              <a:rPr sz="850" spc="-6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55" dirty="0">
                <a:latin typeface="Tahoma"/>
                <a:cs typeface="Tahoma"/>
              </a:rPr>
              <a:t> </a:t>
            </a:r>
            <a:r>
              <a:rPr sz="850" spc="20" dirty="0">
                <a:latin typeface="Tahoma"/>
                <a:cs typeface="Tahoma"/>
              </a:rPr>
              <a:t>voltaje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6550" y="3959225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8.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09001" y="3946525"/>
            <a:ext cx="31159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  <a:tabLst>
                <a:tab pos="1395730" algn="l"/>
              </a:tabLst>
            </a:pPr>
            <a:r>
              <a:rPr sz="1000" spc="10" dirty="0">
                <a:latin typeface="Tahoma"/>
                <a:cs typeface="Tahoma"/>
              </a:rPr>
              <a:t>El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5" dirty="0">
                <a:latin typeface="Tahoma"/>
                <a:cs typeface="Tahoma"/>
              </a:rPr>
              <a:t>medidor</a:t>
            </a:r>
            <a:r>
              <a:rPr sz="1000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5" dirty="0">
                <a:latin typeface="Tahoma"/>
                <a:cs typeface="Tahoma"/>
              </a:rPr>
              <a:t>tiene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pantalla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gráfica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alta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resolución.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09000" y="4511676"/>
            <a:ext cx="83185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200" spc="30" dirty="0">
                <a:latin typeface="Tahoma"/>
                <a:cs typeface="Tahoma"/>
              </a:rPr>
              <a:t>9230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-5" dirty="0">
                <a:latin typeface="Tahoma"/>
                <a:cs typeface="Tahoma"/>
              </a:rPr>
              <a:t>C.	</a:t>
            </a:r>
            <a:r>
              <a:rPr sz="1200" spc="30" dirty="0">
                <a:latin typeface="Tahoma"/>
                <a:cs typeface="Tahoma"/>
              </a:rPr>
              <a:t>4720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37800" y="4511676"/>
            <a:ext cx="83185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200" spc="30" dirty="0">
                <a:latin typeface="Tahoma"/>
                <a:cs typeface="Tahoma"/>
              </a:rPr>
              <a:t>4300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200" spc="30" dirty="0">
                <a:latin typeface="Tahoma"/>
                <a:cs typeface="Tahoma"/>
              </a:rPr>
              <a:t>9500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6550" y="5064125"/>
            <a:ext cx="1536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9.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09000" y="5060950"/>
            <a:ext cx="34124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100"/>
              </a:spcBef>
              <a:tabLst>
                <a:tab pos="1395730" algn="l"/>
              </a:tabLst>
            </a:pPr>
            <a:r>
              <a:rPr sz="1000" spc="10" dirty="0">
                <a:latin typeface="Tahoma"/>
                <a:cs typeface="Tahoma"/>
              </a:rPr>
              <a:t>El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5" dirty="0">
                <a:latin typeface="Tahoma"/>
                <a:cs typeface="Tahoma"/>
              </a:rPr>
              <a:t>medidor</a:t>
            </a:r>
            <a:r>
              <a:rPr sz="1000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5" dirty="0">
                <a:latin typeface="Tahoma"/>
                <a:cs typeface="Tahoma"/>
              </a:rPr>
              <a:t>incluye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60" dirty="0">
                <a:latin typeface="Tahoma"/>
                <a:cs typeface="Tahoma"/>
              </a:rPr>
              <a:t>un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puerto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70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datos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óptico </a:t>
            </a:r>
            <a:r>
              <a:rPr sz="1000" spc="-29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frontal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para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acceso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PC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portátil.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09000" y="5607051"/>
            <a:ext cx="83185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200" spc="30" dirty="0">
                <a:latin typeface="Tahoma"/>
                <a:cs typeface="Tahoma"/>
              </a:rPr>
              <a:t>4720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-5" dirty="0">
                <a:latin typeface="Tahoma"/>
                <a:cs typeface="Tahoma"/>
              </a:rPr>
              <a:t>C.	</a:t>
            </a:r>
            <a:r>
              <a:rPr sz="1200" spc="30" dirty="0">
                <a:latin typeface="Tahoma"/>
                <a:cs typeface="Tahoma"/>
              </a:rPr>
              <a:t>9300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37800" y="5607051"/>
            <a:ext cx="83185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200" spc="30" dirty="0">
                <a:latin typeface="Tahoma"/>
                <a:cs typeface="Tahoma"/>
              </a:rPr>
              <a:t>9240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200" spc="30" dirty="0">
                <a:latin typeface="Tahoma"/>
                <a:cs typeface="Tahoma"/>
              </a:rPr>
              <a:t>4700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6551" y="615950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10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09001" y="6155054"/>
            <a:ext cx="314515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  <a:tabLst>
                <a:tab pos="2516505" algn="l"/>
              </a:tabLst>
            </a:pPr>
            <a:r>
              <a:rPr sz="950" spc="50" dirty="0">
                <a:latin typeface="Tahoma"/>
                <a:cs typeface="Tahoma"/>
              </a:rPr>
              <a:t>Una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20" dirty="0">
                <a:latin typeface="Tahoma"/>
                <a:cs typeface="Tahoma"/>
              </a:rPr>
              <a:t>ventaja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topología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bucle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sobre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topología </a:t>
            </a:r>
            <a:r>
              <a:rPr sz="950" spc="-28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línea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recta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la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capacidad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35" dirty="0">
                <a:latin typeface="Tahoma"/>
                <a:cs typeface="Tahoma"/>
              </a:rPr>
              <a:t>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66200" y="7426325"/>
            <a:ext cx="195707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8300"/>
              </a:lnSpc>
              <a:spcBef>
                <a:spcPts val="100"/>
              </a:spcBef>
            </a:pPr>
            <a:r>
              <a:rPr sz="750" spc="25" dirty="0">
                <a:latin typeface="Tahoma"/>
                <a:cs typeface="Tahoma"/>
              </a:rPr>
              <a:t>conectar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dispositivos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25" dirty="0">
                <a:latin typeface="Tahoma"/>
                <a:cs typeface="Tahoma"/>
              </a:rPr>
              <a:t> </a:t>
            </a:r>
            <a:r>
              <a:rPr sz="750" spc="40" dirty="0">
                <a:latin typeface="Tahoma"/>
                <a:cs typeface="Tahoma"/>
              </a:rPr>
              <a:t>campo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adicionales </a:t>
            </a:r>
            <a:r>
              <a:rPr sz="750" spc="-22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tener</a:t>
            </a:r>
            <a:r>
              <a:rPr sz="750" spc="-4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recorridos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40" dirty="0">
                <a:latin typeface="Tahoma"/>
                <a:cs typeface="Tahoma"/>
              </a:rPr>
              <a:t>más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largos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09001" y="6670421"/>
            <a:ext cx="3413125" cy="115506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469900" marR="5080" indent="-457200">
              <a:lnSpc>
                <a:spcPct val="114599"/>
              </a:lnSpc>
              <a:spcBef>
                <a:spcPts val="14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000" spc="45" dirty="0">
                <a:latin typeface="Tahoma"/>
                <a:cs typeface="Tahoma"/>
              </a:rPr>
              <a:t>comunicarse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cada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dispositivo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en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caso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0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una </a:t>
            </a:r>
            <a:r>
              <a:rPr sz="1000" spc="-30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rotura</a:t>
            </a:r>
            <a:r>
              <a:rPr sz="1000" spc="-60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en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el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cable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comunicación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40" dirty="0">
                <a:latin typeface="Tahoma"/>
                <a:cs typeface="Tahoma"/>
              </a:rPr>
              <a:t>reducir</a:t>
            </a:r>
            <a:r>
              <a:rPr sz="1000" spc="-5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la</a:t>
            </a:r>
            <a:endParaRPr sz="1000">
              <a:latin typeface="Tahoma"/>
              <a:cs typeface="Tahoma"/>
            </a:endParaRPr>
          </a:p>
          <a:p>
            <a:pPr marL="12700">
              <a:spcBef>
                <a:spcPts val="75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000" spc="40" dirty="0">
                <a:latin typeface="Tahoma"/>
                <a:cs typeface="Tahoma"/>
              </a:rPr>
              <a:t>cantidad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35" dirty="0">
                <a:latin typeface="Tahoma"/>
                <a:cs typeface="Tahoma"/>
              </a:rPr>
              <a:t>cable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de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45" dirty="0">
                <a:latin typeface="Tahoma"/>
                <a:cs typeface="Tahoma"/>
              </a:rPr>
              <a:t>comunicación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50" dirty="0">
                <a:latin typeface="Tahoma"/>
                <a:cs typeface="Tahoma"/>
              </a:rPr>
              <a:t>requerido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spcBef>
                <a:spcPts val="1410"/>
              </a:spcBef>
            </a:pPr>
            <a:r>
              <a:rPr sz="1200" spc="-5" dirty="0">
                <a:latin typeface="Tahoma"/>
                <a:cs typeface="Tahoma"/>
              </a:rPr>
              <a:t>C.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5"/>
              </a:lnSpc>
            </a:pPr>
            <a:r>
              <a:rPr sz="1200" spc="10" dirty="0">
                <a:latin typeface="Tahoma"/>
                <a:cs typeface="Tahoma"/>
              </a:rPr>
              <a:t>D.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83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75576" y="49212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11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28026" y="491491"/>
            <a:ext cx="323151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000"/>
              </a:lnSpc>
              <a:spcBef>
                <a:spcPts val="100"/>
              </a:spcBef>
            </a:pPr>
            <a:r>
              <a:rPr sz="1100" spc="30" dirty="0">
                <a:latin typeface="Tahoma"/>
                <a:cs typeface="Tahoma"/>
              </a:rPr>
              <a:t>Las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reglas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que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rigen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35" dirty="0">
                <a:latin typeface="Tahoma"/>
                <a:cs typeface="Tahoma"/>
              </a:rPr>
              <a:t>la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comunicación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del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sistema </a:t>
            </a:r>
            <a:r>
              <a:rPr sz="1100" spc="-325" dirty="0">
                <a:latin typeface="Tahoma"/>
                <a:cs typeface="Tahoma"/>
              </a:rPr>
              <a:t> </a:t>
            </a:r>
            <a:r>
              <a:rPr sz="1100" spc="10" dirty="0">
                <a:latin typeface="Tahoma"/>
                <a:cs typeface="Tahoma"/>
              </a:rPr>
              <a:t>ACCESS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35" dirty="0">
                <a:latin typeface="Tahoma"/>
                <a:cs typeface="Tahoma"/>
              </a:rPr>
              <a:t>se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50" dirty="0">
                <a:latin typeface="Tahoma"/>
                <a:cs typeface="Tahoma"/>
              </a:rPr>
              <a:t>conocen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colectivamente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65" dirty="0">
                <a:latin typeface="Tahoma"/>
                <a:cs typeface="Tahoma"/>
              </a:rPr>
              <a:t>como</a:t>
            </a:r>
            <a:endParaRPr sz="1100">
              <a:latin typeface="Tahoma"/>
              <a:cs typeface="Tahoma"/>
            </a:endParaRPr>
          </a:p>
          <a:p>
            <a:pPr marL="12700">
              <a:spcBef>
                <a:spcPts val="105"/>
              </a:spcBef>
              <a:tabLst>
                <a:tab pos="75692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-40" dirty="0">
                <a:latin typeface="Tahoma"/>
                <a:cs typeface="Tahoma"/>
              </a:rPr>
              <a:t>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28025" y="1406525"/>
            <a:ext cx="162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C.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28026" y="1216025"/>
            <a:ext cx="10090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100" spc="70" dirty="0">
                <a:latin typeface="Tahoma"/>
                <a:cs typeface="Tahoma"/>
              </a:rPr>
              <a:t>DNP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5" dirty="0">
                <a:latin typeface="Tahoma"/>
                <a:cs typeface="Tahoma"/>
              </a:rPr>
              <a:t>3.0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5226" y="1419226"/>
            <a:ext cx="567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75" dirty="0">
                <a:latin typeface="Tahoma"/>
                <a:cs typeface="Tahoma"/>
              </a:rPr>
              <a:t>ModBus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56825" y="1222375"/>
            <a:ext cx="1256030" cy="3924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spcBef>
                <a:spcPts val="5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150" spc="30" dirty="0">
                <a:latin typeface="Tahoma"/>
                <a:cs typeface="Tahoma"/>
              </a:rPr>
              <a:t>SEABús</a:t>
            </a:r>
            <a:endParaRPr sz="1150">
              <a:latin typeface="Tahoma"/>
              <a:cs typeface="Tahoma"/>
            </a:endParaRPr>
          </a:p>
          <a:p>
            <a:pPr marL="12700">
              <a:spcBef>
                <a:spcPts val="60"/>
              </a:spcBef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100" spc="50" dirty="0">
                <a:latin typeface="Tahoma"/>
                <a:cs typeface="Tahoma"/>
              </a:rPr>
              <a:t>Profibus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DP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5576" y="17684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12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28026" y="1764029"/>
            <a:ext cx="3498215" cy="38735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sz="950" spc="50" dirty="0">
                <a:latin typeface="Tahoma"/>
                <a:cs typeface="Tahoma"/>
              </a:rPr>
              <a:t>Una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LAN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se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organizar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50" dirty="0">
                <a:latin typeface="Tahoma"/>
                <a:cs typeface="Tahoma"/>
              </a:rPr>
              <a:t>nodos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en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una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configuración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  <a:tabLst>
                <a:tab pos="655320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35" dirty="0">
                <a:latin typeface="Tahoma"/>
                <a:cs typeface="Tahoma"/>
              </a:rPr>
              <a:t>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28026" y="2320926"/>
            <a:ext cx="1287145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500" spc="20" dirty="0">
                <a:latin typeface="Tahoma"/>
                <a:cs typeface="Tahoma"/>
              </a:rPr>
              <a:t>autobús</a:t>
            </a:r>
            <a:endParaRPr sz="5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-5" dirty="0">
                <a:latin typeface="Tahoma"/>
                <a:cs typeface="Tahoma"/>
              </a:rPr>
              <a:t>C.	</a:t>
            </a:r>
            <a:r>
              <a:rPr sz="1050" spc="50" dirty="0">
                <a:latin typeface="Tahoma"/>
                <a:cs typeface="Tahoma"/>
              </a:rPr>
              <a:t>combinación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56825" y="2320926"/>
            <a:ext cx="17780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00" spc="15" dirty="0">
                <a:latin typeface="Tahoma"/>
                <a:cs typeface="Tahoma"/>
              </a:rPr>
              <a:t>B.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</a:pPr>
            <a:r>
              <a:rPr sz="1200" spc="10" dirty="0">
                <a:latin typeface="Tahoma"/>
                <a:cs typeface="Tahoma"/>
              </a:rPr>
              <a:t>D.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14025" y="2358509"/>
            <a:ext cx="988060" cy="34163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550" spc="15" dirty="0">
                <a:latin typeface="Tahoma"/>
                <a:cs typeface="Tahoma"/>
              </a:rPr>
              <a:t>estrella</a:t>
            </a:r>
            <a:endParaRPr sz="550"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800" spc="25" dirty="0">
                <a:latin typeface="Tahoma"/>
                <a:cs typeface="Tahoma"/>
              </a:rPr>
              <a:t>Todas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las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anteriores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75576" y="286385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13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28026" y="2863850"/>
            <a:ext cx="3575685" cy="21031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spcBef>
                <a:spcPts val="200"/>
              </a:spcBef>
              <a:tabLst>
                <a:tab pos="791845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00" spc="50" dirty="0">
                <a:latin typeface="Tahoma"/>
                <a:cs typeface="Tahoma"/>
              </a:rPr>
              <a:t>desarrolló</a:t>
            </a:r>
            <a:r>
              <a:rPr sz="1100" spc="-70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los</a:t>
            </a:r>
            <a:r>
              <a:rPr sz="1100" spc="-70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estándares</a:t>
            </a:r>
            <a:r>
              <a:rPr sz="1100" spc="-70" dirty="0">
                <a:latin typeface="Tahoma"/>
                <a:cs typeface="Tahoma"/>
              </a:rPr>
              <a:t> </a:t>
            </a:r>
            <a:r>
              <a:rPr sz="1100" spc="5" dirty="0">
                <a:latin typeface="Tahoma"/>
                <a:cs typeface="Tahoma"/>
              </a:rPr>
              <a:t>RS-232</a:t>
            </a:r>
            <a:r>
              <a:rPr sz="1100" spc="-70" dirty="0">
                <a:latin typeface="Tahoma"/>
                <a:cs typeface="Tahoma"/>
              </a:rPr>
              <a:t> </a:t>
            </a:r>
            <a:r>
              <a:rPr sz="1100" spc="10" dirty="0">
                <a:latin typeface="Tahoma"/>
                <a:cs typeface="Tahoma"/>
              </a:rPr>
              <a:t>y</a:t>
            </a:r>
            <a:r>
              <a:rPr sz="1100" spc="-7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RS-485.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28026" y="3235326"/>
            <a:ext cx="3160395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200" spc="60" dirty="0">
                <a:latin typeface="Tahoma"/>
                <a:cs typeface="Tahoma"/>
              </a:rPr>
              <a:t>CEMA</a:t>
            </a:r>
            <a:endParaRPr sz="1200">
              <a:latin typeface="Tahoma"/>
              <a:cs typeface="Tahoma"/>
            </a:endParaRPr>
          </a:p>
          <a:p>
            <a:pPr marL="469900" indent="-457200">
              <a:lnSpc>
                <a:spcPts val="1425"/>
              </a:lnSpc>
              <a:buSzPct val="126315"/>
              <a:buAutoNum type="alphaUcPeriod" startAt="2"/>
              <a:tabLst>
                <a:tab pos="469265" algn="l"/>
                <a:tab pos="469900" algn="l"/>
              </a:tabLst>
            </a:pPr>
            <a:r>
              <a:rPr sz="950" spc="35" dirty="0">
                <a:latin typeface="Tahoma"/>
                <a:cs typeface="Tahoma"/>
              </a:rPr>
              <a:t>Asociación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Industrias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Electrónicas</a:t>
            </a:r>
            <a:endParaRPr sz="950">
              <a:latin typeface="Tahoma"/>
              <a:cs typeface="Tahoma"/>
            </a:endParaRPr>
          </a:p>
          <a:p>
            <a:pPr marL="469900" indent="-457200">
              <a:lnSpc>
                <a:spcPts val="1425"/>
              </a:lnSpc>
              <a:buSzPct val="126315"/>
              <a:buAutoNum type="alphaUcPeriod" startAt="2"/>
              <a:tabLst>
                <a:tab pos="469265" algn="l"/>
                <a:tab pos="469900" algn="l"/>
              </a:tabLst>
            </a:pPr>
            <a:r>
              <a:rPr sz="950" spc="30" dirty="0">
                <a:latin typeface="Tahoma"/>
                <a:cs typeface="Tahoma"/>
              </a:rPr>
              <a:t>Instituto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Ingenieros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25" dirty="0">
                <a:latin typeface="Tahoma"/>
                <a:cs typeface="Tahoma"/>
              </a:rPr>
              <a:t>Eléctricos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Electrónicos</a:t>
            </a:r>
            <a:endParaRPr sz="950">
              <a:latin typeface="Tahoma"/>
              <a:cs typeface="Tahoma"/>
            </a:endParaRPr>
          </a:p>
          <a:p>
            <a:pPr marL="469900" indent="-457200">
              <a:lnSpc>
                <a:spcPts val="1430"/>
              </a:lnSpc>
              <a:buSzPct val="126315"/>
              <a:buAutoNum type="alphaUcPeriod" startAt="2"/>
              <a:tabLst>
                <a:tab pos="469265" algn="l"/>
                <a:tab pos="469900" algn="l"/>
              </a:tabLst>
            </a:pPr>
            <a:r>
              <a:rPr sz="950" spc="45" dirty="0">
                <a:latin typeface="Tahoma"/>
                <a:cs typeface="Tahoma"/>
              </a:rPr>
              <a:t>Departamento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Comercio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-15" dirty="0">
                <a:latin typeface="Tahoma"/>
                <a:cs typeface="Tahoma"/>
              </a:rPr>
              <a:t>EE.</a:t>
            </a:r>
            <a:r>
              <a:rPr sz="950" spc="-6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UU.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75576" y="414972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14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28026" y="4144009"/>
            <a:ext cx="3358515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  <a:tabLst>
                <a:tab pos="1269365" algn="l"/>
              </a:tabLst>
            </a:pPr>
            <a:r>
              <a:rPr sz="900" spc="10" dirty="0">
                <a:latin typeface="Tahoma"/>
                <a:cs typeface="Tahoma"/>
              </a:rPr>
              <a:t>El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software</a:t>
            </a:r>
            <a:r>
              <a:rPr sz="90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45" dirty="0">
                <a:latin typeface="Tahoma"/>
                <a:cs typeface="Tahoma"/>
              </a:rPr>
              <a:t>proporciona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una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interfaz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gráfica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 </a:t>
            </a:r>
            <a:r>
              <a:rPr sz="900" spc="-265" dirty="0">
                <a:latin typeface="Tahoma"/>
                <a:cs typeface="Tahoma"/>
              </a:rPr>
              <a:t> </a:t>
            </a:r>
            <a:r>
              <a:rPr sz="900" spc="35" dirty="0">
                <a:latin typeface="Tahoma"/>
                <a:cs typeface="Tahoma"/>
              </a:rPr>
              <a:t>sistema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de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iluminación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5" dirty="0">
                <a:latin typeface="Tahoma"/>
                <a:cs typeface="Tahoma"/>
              </a:rPr>
              <a:t>cuando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se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utiliza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40" dirty="0">
                <a:latin typeface="Tahoma"/>
                <a:cs typeface="Tahoma"/>
              </a:rPr>
              <a:t>con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50" dirty="0">
                <a:latin typeface="Tahoma"/>
                <a:cs typeface="Tahoma"/>
              </a:rPr>
              <a:t>un</a:t>
            </a:r>
            <a:r>
              <a:rPr sz="900" spc="-50" dirty="0">
                <a:latin typeface="Tahoma"/>
                <a:cs typeface="Tahoma"/>
              </a:rPr>
              <a:t> </a:t>
            </a:r>
            <a:r>
              <a:rPr sz="900" spc="30" dirty="0">
                <a:latin typeface="Tahoma"/>
                <a:cs typeface="Tahoma"/>
              </a:rPr>
              <a:t>LCP</a:t>
            </a:r>
            <a:r>
              <a:rPr sz="900" spc="-55" dirty="0">
                <a:latin typeface="Tahoma"/>
                <a:cs typeface="Tahoma"/>
              </a:rPr>
              <a:t> </a:t>
            </a:r>
            <a:r>
              <a:rPr sz="900" spc="10" dirty="0">
                <a:latin typeface="Tahoma"/>
                <a:cs typeface="Tahoma"/>
              </a:rPr>
              <a:t>2000.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28025" y="4692650"/>
            <a:ext cx="1465580" cy="76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150" spc="20" dirty="0">
                <a:latin typeface="Tahoma"/>
                <a:cs typeface="Tahoma"/>
              </a:rPr>
              <a:t>SIEBús</a:t>
            </a:r>
            <a:endParaRPr sz="1150">
              <a:latin typeface="Tahoma"/>
              <a:cs typeface="Tahoma"/>
            </a:endParaRPr>
          </a:p>
          <a:p>
            <a:pPr marL="469900" indent="-457200">
              <a:lnSpc>
                <a:spcPts val="1430"/>
              </a:lnSpc>
              <a:buSzPct val="109090"/>
              <a:buAutoNum type="alphaUcPeriod" startAt="2"/>
              <a:tabLst>
                <a:tab pos="469265" algn="l"/>
                <a:tab pos="469900" algn="l"/>
              </a:tabLst>
            </a:pPr>
            <a:r>
              <a:rPr sz="1100" spc="15" dirty="0">
                <a:latin typeface="Tahoma"/>
                <a:cs typeface="Tahoma"/>
              </a:rPr>
              <a:t>VISIÓN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40" dirty="0">
                <a:latin typeface="Tahoma"/>
                <a:cs typeface="Tahoma"/>
              </a:rPr>
              <a:t>TOQUE</a:t>
            </a:r>
            <a:endParaRPr sz="1100">
              <a:latin typeface="Tahoma"/>
              <a:cs typeface="Tahoma"/>
            </a:endParaRPr>
          </a:p>
          <a:p>
            <a:pPr marL="469900" indent="-457200">
              <a:lnSpc>
                <a:spcPts val="1430"/>
              </a:lnSpc>
              <a:spcBef>
                <a:spcPts val="60"/>
              </a:spcBef>
              <a:buSzPct val="104347"/>
              <a:buAutoNum type="alphaUcPeriod" startAt="2"/>
              <a:tabLst>
                <a:tab pos="469265" algn="l"/>
                <a:tab pos="469900" algn="l"/>
              </a:tabLst>
            </a:pPr>
            <a:r>
              <a:rPr sz="1150" spc="70" dirty="0">
                <a:latin typeface="Tahoma"/>
                <a:cs typeface="Tahoma"/>
              </a:rPr>
              <a:t>WinPM</a:t>
            </a:r>
            <a:endParaRPr sz="1150">
              <a:latin typeface="Tahoma"/>
              <a:cs typeface="Tahoma"/>
            </a:endParaRPr>
          </a:p>
          <a:p>
            <a:pPr marL="469900" indent="-457200">
              <a:lnSpc>
                <a:spcPts val="1430"/>
              </a:lnSpc>
              <a:buSzPct val="120000"/>
              <a:buAutoNum type="alphaUcPeriod" startAt="2"/>
              <a:tabLst>
                <a:tab pos="469265" algn="l"/>
                <a:tab pos="469900" algn="l"/>
              </a:tabLst>
            </a:pPr>
            <a:r>
              <a:rPr sz="1000" spc="15" dirty="0">
                <a:latin typeface="Tahoma"/>
                <a:cs typeface="Tahoma"/>
              </a:rPr>
              <a:t>SIESservir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75576" y="5607050"/>
            <a:ext cx="2406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latin typeface="Tahoma"/>
                <a:cs typeface="Tahoma"/>
              </a:rPr>
              <a:t>15.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28025" y="5602604"/>
            <a:ext cx="3210560" cy="38735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sz="950" spc="60" dirty="0">
                <a:latin typeface="Tahoma"/>
                <a:cs typeface="Tahoma"/>
              </a:rPr>
              <a:t>Un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convertidor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multipunto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aislado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puede</a:t>
            </a:r>
            <a:r>
              <a:rPr sz="950" spc="-4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manejar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hasta</a:t>
            </a:r>
            <a:endParaRPr sz="950"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  <a:tabLst>
                <a:tab pos="681990" algn="l"/>
              </a:tabLst>
            </a:pP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35" dirty="0">
                <a:latin typeface="Tahoma"/>
                <a:cs typeface="Tahoma"/>
              </a:rPr>
              <a:t>dispositivos</a:t>
            </a:r>
            <a:r>
              <a:rPr sz="950" spc="-7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6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campo.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28025" y="6159501"/>
            <a:ext cx="74422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200" spc="30" dirty="0">
                <a:latin typeface="Tahoma"/>
                <a:cs typeface="Tahoma"/>
              </a:rPr>
              <a:t>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-5" dirty="0">
                <a:latin typeface="Tahoma"/>
                <a:cs typeface="Tahoma"/>
              </a:rPr>
              <a:t>C.	</a:t>
            </a:r>
            <a:r>
              <a:rPr sz="1200" spc="30" dirty="0">
                <a:latin typeface="Tahoma"/>
                <a:cs typeface="Tahoma"/>
              </a:rPr>
              <a:t>128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56825" y="6159501"/>
            <a:ext cx="74422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200" spc="30" dirty="0">
                <a:latin typeface="Tahoma"/>
                <a:cs typeface="Tahoma"/>
              </a:rPr>
              <a:t>32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200" spc="30" dirty="0">
                <a:latin typeface="Tahoma"/>
                <a:cs typeface="Tahoma"/>
              </a:rPr>
              <a:t>232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75576" y="6791325"/>
            <a:ext cx="29400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0" dirty="0">
                <a:latin typeface="Tahoma"/>
                <a:cs typeface="Tahoma"/>
              </a:rPr>
              <a:t>dieciséis.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28026" y="6759576"/>
            <a:ext cx="3649345" cy="511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598295" algn="l"/>
              </a:tabLst>
            </a:pPr>
            <a:r>
              <a:rPr sz="750" spc="30" dirty="0">
                <a:latin typeface="Tahoma"/>
                <a:cs typeface="Tahoma"/>
              </a:rPr>
              <a:t>Los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relés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protección</a:t>
            </a:r>
            <a:r>
              <a:rPr sz="7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750" spc="25" dirty="0">
                <a:latin typeface="Tahoma"/>
                <a:cs typeface="Tahoma"/>
              </a:rPr>
              <a:t>están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diseñados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para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proporcionar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funciones</a:t>
            </a:r>
            <a:endParaRPr sz="750">
              <a:latin typeface="Tahoma"/>
              <a:cs typeface="Tahoma"/>
            </a:endParaRPr>
          </a:p>
          <a:p>
            <a:pPr marL="12700" marR="281940">
              <a:lnSpc>
                <a:spcPct val="162500"/>
              </a:lnSpc>
            </a:pP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relé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25" dirty="0">
                <a:latin typeface="Tahoma"/>
                <a:cs typeface="Tahoma"/>
              </a:rPr>
              <a:t>protección,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medición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5" dirty="0">
                <a:latin typeface="Tahoma"/>
                <a:cs typeface="Tahoma"/>
              </a:rPr>
              <a:t>y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control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asociados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con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20" dirty="0">
                <a:latin typeface="Tahoma"/>
                <a:cs typeface="Tahoma"/>
              </a:rPr>
              <a:t>la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operación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35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los </a:t>
            </a:r>
            <a:r>
              <a:rPr sz="750" spc="-22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interruptores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automáticos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los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equipos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5" dirty="0">
                <a:latin typeface="Tahoma"/>
                <a:cs typeface="Tahoma"/>
              </a:rPr>
              <a:t>de</a:t>
            </a:r>
            <a:r>
              <a:rPr sz="750" spc="-40" dirty="0">
                <a:latin typeface="Tahoma"/>
                <a:cs typeface="Tahoma"/>
              </a:rPr>
              <a:t> </a:t>
            </a:r>
            <a:r>
              <a:rPr sz="750" spc="30" dirty="0">
                <a:latin typeface="Tahoma"/>
                <a:cs typeface="Tahoma"/>
              </a:rPr>
              <a:t>conmutación.</a:t>
            </a:r>
            <a:endParaRPr sz="7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28025" y="7616825"/>
            <a:ext cx="162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C.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28025" y="7435850"/>
            <a:ext cx="11607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150" spc="10" dirty="0">
                <a:latin typeface="Tahoma"/>
                <a:cs typeface="Tahoma"/>
              </a:rPr>
              <a:t>SIPROTEC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85226" y="7635876"/>
            <a:ext cx="37401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dirty="0">
                <a:latin typeface="Tahoma"/>
                <a:cs typeface="Tahoma"/>
              </a:rPr>
              <a:t>S7/</a:t>
            </a:r>
            <a:r>
              <a:rPr sz="1050" spc="20" dirty="0">
                <a:latin typeface="Tahoma"/>
                <a:cs typeface="Tahoma"/>
              </a:rPr>
              <a:t>IO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56825" y="7442201"/>
            <a:ext cx="1112520" cy="36548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5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150" spc="40" dirty="0">
                <a:latin typeface="Tahoma"/>
                <a:cs typeface="Tahoma"/>
              </a:rPr>
              <a:t>LCP</a:t>
            </a:r>
            <a:r>
              <a:rPr sz="1150" spc="-65" dirty="0">
                <a:latin typeface="Tahoma"/>
                <a:cs typeface="Tahoma"/>
              </a:rPr>
              <a:t> </a:t>
            </a:r>
            <a:r>
              <a:rPr sz="1150" spc="30" dirty="0">
                <a:latin typeface="Tahoma"/>
                <a:cs typeface="Tahoma"/>
              </a:rPr>
              <a:t>2000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ts val="1435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150" spc="65" dirty="0">
                <a:latin typeface="Tahoma"/>
                <a:cs typeface="Tahoma"/>
              </a:rPr>
              <a:t>SAMMS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84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37501" y="49212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17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89950" y="487680"/>
            <a:ext cx="3748404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  <a:tabLst>
                <a:tab pos="1758950" algn="l"/>
              </a:tabLst>
            </a:pPr>
            <a:r>
              <a:rPr sz="950" spc="10" dirty="0">
                <a:latin typeface="Tahoma"/>
                <a:cs typeface="Tahoma"/>
              </a:rPr>
              <a:t>El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Disparo</a:t>
            </a:r>
            <a:r>
              <a:rPr sz="950" spc="-40" dirty="0">
                <a:latin typeface="Tahoma"/>
                <a:cs typeface="Tahoma"/>
              </a:rPr>
              <a:t> </a:t>
            </a:r>
            <a:r>
              <a:rPr sz="950" spc="30" dirty="0">
                <a:latin typeface="Tahoma"/>
                <a:cs typeface="Tahoma"/>
              </a:rPr>
              <a:t>estático</a:t>
            </a:r>
            <a:r>
              <a:rPr sz="9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45" dirty="0">
                <a:latin typeface="Tahoma"/>
                <a:cs typeface="Tahoma"/>
              </a:rPr>
              <a:t>proporciona </a:t>
            </a:r>
            <a:r>
              <a:rPr sz="950" spc="40" dirty="0">
                <a:latin typeface="Tahoma"/>
                <a:cs typeface="Tahoma"/>
              </a:rPr>
              <a:t>protección </a:t>
            </a:r>
            <a:r>
              <a:rPr sz="950" spc="30" dirty="0">
                <a:latin typeface="Tahoma"/>
                <a:cs typeface="Tahoma"/>
              </a:rPr>
              <a:t>básica </a:t>
            </a:r>
            <a:r>
              <a:rPr sz="950" spc="3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contra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sobrecorriente,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medición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10" dirty="0">
                <a:latin typeface="Tahoma"/>
                <a:cs typeface="Tahoma"/>
              </a:rPr>
              <a:t>y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relés</a:t>
            </a:r>
            <a:r>
              <a:rPr sz="950" spc="-50" dirty="0">
                <a:latin typeface="Tahoma"/>
                <a:cs typeface="Tahoma"/>
              </a:rPr>
              <a:t> </a:t>
            </a:r>
            <a:r>
              <a:rPr sz="950" spc="45" dirty="0">
                <a:latin typeface="Tahoma"/>
                <a:cs typeface="Tahoma"/>
              </a:rPr>
              <a:t>de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40" dirty="0">
                <a:latin typeface="Tahoma"/>
                <a:cs typeface="Tahoma"/>
              </a:rPr>
              <a:t>protección</a:t>
            </a:r>
            <a:r>
              <a:rPr sz="950" spc="-55" dirty="0">
                <a:latin typeface="Tahoma"/>
                <a:cs typeface="Tahoma"/>
              </a:rPr>
              <a:t> </a:t>
            </a:r>
            <a:r>
              <a:rPr sz="950" spc="35" dirty="0">
                <a:latin typeface="Tahoma"/>
                <a:cs typeface="Tahoma"/>
              </a:rPr>
              <a:t>extendidos.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89950" y="1035051"/>
            <a:ext cx="78359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500" spc="20" dirty="0">
                <a:latin typeface="Tahoma"/>
                <a:cs typeface="Tahoma"/>
              </a:rPr>
              <a:t>tercero</a:t>
            </a:r>
            <a:endParaRPr sz="5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-5" dirty="0">
                <a:latin typeface="Tahoma"/>
                <a:cs typeface="Tahoma"/>
              </a:rPr>
              <a:t>C.	</a:t>
            </a:r>
            <a:r>
              <a:rPr sz="1050" spc="-5" dirty="0">
                <a:latin typeface="Tahoma"/>
                <a:cs typeface="Tahoma"/>
              </a:rPr>
              <a:t>IIICP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18751" y="1035051"/>
            <a:ext cx="879475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200" spc="-25" dirty="0">
                <a:latin typeface="Tahoma"/>
                <a:cs typeface="Tahoma"/>
              </a:rPr>
              <a:t>IIIC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100" spc="-5" dirty="0">
                <a:latin typeface="Tahoma"/>
                <a:cs typeface="Tahoma"/>
              </a:rPr>
              <a:t>IIICPX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37501" y="158750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18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89950" y="1587500"/>
            <a:ext cx="3241040" cy="242374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spcBef>
                <a:spcPts val="450"/>
              </a:spcBef>
              <a:tabLst>
                <a:tab pos="615315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25" dirty="0">
                <a:latin typeface="Tahoma"/>
                <a:cs typeface="Tahoma"/>
              </a:rPr>
              <a:t>es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un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0" dirty="0">
                <a:latin typeface="Tahoma"/>
                <a:cs typeface="Tahoma"/>
              </a:rPr>
              <a:t>dispositivo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protección</a:t>
            </a:r>
            <a:r>
              <a:rPr sz="850" spc="-40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35" dirty="0">
                <a:latin typeface="Tahoma"/>
                <a:cs typeface="Tahoma"/>
              </a:rPr>
              <a:t>control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40" dirty="0">
                <a:latin typeface="Tahoma"/>
                <a:cs typeface="Tahoma"/>
              </a:rPr>
              <a:t>de</a:t>
            </a:r>
            <a:r>
              <a:rPr sz="850" spc="-45" dirty="0">
                <a:latin typeface="Tahoma"/>
                <a:cs typeface="Tahoma"/>
              </a:rPr>
              <a:t> </a:t>
            </a:r>
            <a:r>
              <a:rPr sz="850" spc="50" dirty="0">
                <a:latin typeface="Tahoma"/>
                <a:cs typeface="Tahoma"/>
              </a:rPr>
              <a:t>motor</a:t>
            </a:r>
            <a:endParaRPr sz="8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89950" y="2130425"/>
            <a:ext cx="1625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C.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89950" y="1949450"/>
            <a:ext cx="10013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1200" spc="35" dirty="0">
                <a:latin typeface="Tahoma"/>
                <a:cs typeface="Tahoma"/>
              </a:rPr>
              <a:t>una.	</a:t>
            </a:r>
            <a:r>
              <a:rPr sz="1150" spc="65" dirty="0">
                <a:latin typeface="Tahoma"/>
                <a:cs typeface="Tahoma"/>
              </a:rPr>
              <a:t>SAMMS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47150" y="2181226"/>
            <a:ext cx="7823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latin typeface="Tahoma"/>
                <a:cs typeface="Tahoma"/>
              </a:rPr>
              <a:t>Viaje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25" dirty="0">
                <a:latin typeface="Tahoma"/>
                <a:cs typeface="Tahoma"/>
              </a:rPr>
              <a:t>estático</a:t>
            </a:r>
            <a:r>
              <a:rPr sz="800" spc="-45" dirty="0">
                <a:latin typeface="Tahoma"/>
                <a:cs typeface="Tahoma"/>
              </a:rPr>
              <a:t> </a:t>
            </a:r>
            <a:r>
              <a:rPr sz="800" spc="-30" dirty="0">
                <a:latin typeface="Tahoma"/>
                <a:cs typeface="Tahoma"/>
              </a:rPr>
              <a:t>III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18750" y="1955801"/>
            <a:ext cx="1160780" cy="36548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50"/>
              </a:spcBef>
              <a:tabLst>
                <a:tab pos="469265" algn="l"/>
              </a:tabLst>
            </a:pPr>
            <a:r>
              <a:rPr sz="1200" spc="15" dirty="0">
                <a:latin typeface="Tahoma"/>
                <a:cs typeface="Tahoma"/>
              </a:rPr>
              <a:t>B.	</a:t>
            </a:r>
            <a:r>
              <a:rPr sz="1150" spc="10" dirty="0">
                <a:latin typeface="Tahoma"/>
                <a:cs typeface="Tahoma"/>
              </a:rPr>
              <a:t>SIPROTEC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ts val="1430"/>
              </a:lnSpc>
              <a:tabLst>
                <a:tab pos="469265" algn="l"/>
              </a:tabLst>
            </a:pPr>
            <a:r>
              <a:rPr sz="1200" spc="10" dirty="0">
                <a:latin typeface="Tahoma"/>
                <a:cs typeface="Tahoma"/>
              </a:rPr>
              <a:t>D.	</a:t>
            </a:r>
            <a:r>
              <a:rPr sz="1100" spc="35" dirty="0">
                <a:latin typeface="Tahoma"/>
                <a:cs typeface="Tahoma"/>
              </a:rPr>
              <a:t>Sensitrip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37501" y="2501900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19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89950" y="2512868"/>
            <a:ext cx="3036570" cy="37592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spcBef>
                <a:spcPts val="210"/>
              </a:spcBef>
            </a:pPr>
            <a:r>
              <a:rPr sz="950" b="1" spc="40" dirty="0">
                <a:latin typeface="Trebuchet MS"/>
                <a:cs typeface="Trebuchet MS"/>
              </a:rPr>
              <a:t>¿Cuál</a:t>
            </a:r>
            <a:r>
              <a:rPr sz="950" b="1" spc="-50" dirty="0">
                <a:latin typeface="Trebuchet MS"/>
                <a:cs typeface="Trebuchet MS"/>
              </a:rPr>
              <a:t> </a:t>
            </a:r>
            <a:r>
              <a:rPr sz="950" b="1" spc="30" dirty="0">
                <a:latin typeface="Trebuchet MS"/>
                <a:cs typeface="Trebuchet MS"/>
              </a:rPr>
              <a:t>de</a:t>
            </a:r>
            <a:r>
              <a:rPr sz="950" b="1" spc="-45" dirty="0">
                <a:latin typeface="Trebuchet MS"/>
                <a:cs typeface="Trebuchet MS"/>
              </a:rPr>
              <a:t> </a:t>
            </a:r>
            <a:r>
              <a:rPr sz="950" b="1" spc="40" dirty="0">
                <a:latin typeface="Trebuchet MS"/>
                <a:cs typeface="Trebuchet MS"/>
              </a:rPr>
              <a:t>los</a:t>
            </a:r>
            <a:r>
              <a:rPr sz="950" b="1" spc="-45" dirty="0">
                <a:latin typeface="Trebuchet MS"/>
                <a:cs typeface="Trebuchet MS"/>
              </a:rPr>
              <a:t> </a:t>
            </a:r>
            <a:r>
              <a:rPr sz="950" b="1" spc="45" dirty="0">
                <a:latin typeface="Trebuchet MS"/>
                <a:cs typeface="Trebuchet MS"/>
              </a:rPr>
              <a:t>siguientes</a:t>
            </a:r>
            <a:r>
              <a:rPr sz="950" b="1" spc="-45" dirty="0">
                <a:latin typeface="Trebuchet MS"/>
                <a:cs typeface="Trebuchet MS"/>
              </a:rPr>
              <a:t> </a:t>
            </a:r>
            <a:r>
              <a:rPr sz="950" b="1" spc="45" dirty="0">
                <a:latin typeface="Trebuchet MS"/>
                <a:cs typeface="Trebuchet MS"/>
              </a:rPr>
              <a:t>medidores</a:t>
            </a:r>
            <a:r>
              <a:rPr sz="1000" u="sng" spc="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no</a:t>
            </a:r>
            <a:r>
              <a:rPr sz="1000" spc="-65" dirty="0">
                <a:latin typeface="Tahoma"/>
                <a:cs typeface="Tahoma"/>
              </a:rPr>
              <a:t> </a:t>
            </a:r>
            <a:r>
              <a:rPr sz="1000" spc="30" dirty="0">
                <a:latin typeface="Tahoma"/>
                <a:cs typeface="Tahoma"/>
              </a:rPr>
              <a:t>característica</a:t>
            </a:r>
            <a:endParaRPr sz="1000">
              <a:latin typeface="Tahoma"/>
              <a:cs typeface="Tahoma"/>
            </a:endParaRPr>
          </a:p>
          <a:p>
            <a:pPr marL="12700">
              <a:spcBef>
                <a:spcPts val="125"/>
              </a:spcBef>
            </a:pPr>
            <a:r>
              <a:rPr sz="1100" spc="35" dirty="0">
                <a:latin typeface="Tahoma"/>
                <a:cs typeface="Tahoma"/>
              </a:rPr>
              <a:t>análisis</a:t>
            </a:r>
            <a:r>
              <a:rPr sz="1100" spc="-8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armónico?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8470900" y="3047010"/>
          <a:ext cx="2698750" cy="398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6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034">
                <a:tc>
                  <a:txBody>
                    <a:bodyPr/>
                    <a:lstStyle/>
                    <a:p>
                      <a:pPr marL="31750">
                        <a:lnSpc>
                          <a:spcPts val="1385"/>
                        </a:lnSpc>
                        <a:spcBef>
                          <a:spcPts val="80"/>
                        </a:spcBef>
                        <a:tabLst>
                          <a:tab pos="488315" algn="l"/>
                        </a:tabLst>
                      </a:pPr>
                      <a:r>
                        <a:rPr sz="1200" spc="35" dirty="0">
                          <a:latin typeface="Tahoma"/>
                          <a:cs typeface="Tahoma"/>
                        </a:rPr>
                        <a:t>una.	</a:t>
                      </a:r>
                      <a:r>
                        <a:rPr sz="1200" spc="30" dirty="0">
                          <a:latin typeface="Tahoma"/>
                          <a:cs typeface="Tahoma"/>
                        </a:rPr>
                        <a:t>9300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ts val="1385"/>
                        </a:lnSpc>
                        <a:spcBef>
                          <a:spcPts val="80"/>
                        </a:spcBef>
                      </a:pPr>
                      <a:r>
                        <a:rPr sz="1200" spc="15" dirty="0">
                          <a:latin typeface="Tahoma"/>
                          <a:cs typeface="Tahoma"/>
                        </a:rPr>
                        <a:t>B.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85"/>
                        </a:lnSpc>
                        <a:spcBef>
                          <a:spcPts val="80"/>
                        </a:spcBef>
                      </a:pPr>
                      <a:r>
                        <a:rPr sz="1200" spc="30" dirty="0">
                          <a:latin typeface="Tahoma"/>
                          <a:cs typeface="Tahoma"/>
                        </a:rPr>
                        <a:t>4700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03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488315" algn="l"/>
                        </a:tabLst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C.	</a:t>
                      </a:r>
                      <a:r>
                        <a:rPr sz="1200" spc="30" dirty="0">
                          <a:latin typeface="Tahoma"/>
                          <a:cs typeface="Tahoma"/>
                        </a:rPr>
                        <a:t>9230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144780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spc="10" dirty="0">
                          <a:latin typeface="Tahoma"/>
                          <a:cs typeface="Tahoma"/>
                        </a:rPr>
                        <a:t>D.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spc="30" dirty="0">
                          <a:latin typeface="Tahoma"/>
                          <a:cs typeface="Tahoma"/>
                        </a:rPr>
                        <a:t>9500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90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7937501" y="35972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89950" y="3589020"/>
            <a:ext cx="327914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400"/>
              </a:lnSpc>
              <a:spcBef>
                <a:spcPts val="100"/>
              </a:spcBef>
            </a:pPr>
            <a:r>
              <a:rPr sz="800" spc="15" dirty="0">
                <a:latin typeface="Tahoma"/>
                <a:cs typeface="Tahoma"/>
              </a:rPr>
              <a:t>¿Cuál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de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los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siguientes</a:t>
            </a:r>
            <a:r>
              <a:rPr sz="800" spc="-35" dirty="0">
                <a:latin typeface="Tahoma"/>
                <a:cs typeface="Tahoma"/>
              </a:rPr>
              <a:t> </a:t>
            </a:r>
            <a:r>
              <a:rPr sz="800" spc="40" dirty="0">
                <a:latin typeface="Tahoma"/>
                <a:cs typeface="Tahoma"/>
              </a:rPr>
              <a:t>medidores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cuenta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con</a:t>
            </a:r>
            <a:r>
              <a:rPr sz="800" spc="-35" dirty="0">
                <a:latin typeface="Tahoma"/>
                <a:cs typeface="Tahoma"/>
              </a:rPr>
              <a:t> </a:t>
            </a:r>
            <a:r>
              <a:rPr sz="800" spc="30" dirty="0">
                <a:latin typeface="Tahoma"/>
                <a:cs typeface="Tahoma"/>
              </a:rPr>
              <a:t>sincronización</a:t>
            </a:r>
            <a:r>
              <a:rPr sz="800" spc="-40" dirty="0">
                <a:latin typeface="Tahoma"/>
                <a:cs typeface="Tahoma"/>
              </a:rPr>
              <a:t> </a:t>
            </a:r>
            <a:r>
              <a:rPr sz="800" spc="35" dirty="0">
                <a:latin typeface="Tahoma"/>
                <a:cs typeface="Tahoma"/>
              </a:rPr>
              <a:t>horaria </a:t>
            </a:r>
            <a:r>
              <a:rPr sz="800" spc="-235" dirty="0">
                <a:latin typeface="Tahoma"/>
                <a:cs typeface="Tahoma"/>
              </a:rPr>
              <a:t> </a:t>
            </a:r>
            <a:r>
              <a:rPr sz="800" spc="45" dirty="0">
                <a:latin typeface="Tahoma"/>
                <a:cs typeface="Tahoma"/>
              </a:rPr>
              <a:t>por</a:t>
            </a:r>
            <a:r>
              <a:rPr sz="800" spc="-50" dirty="0">
                <a:latin typeface="Tahoma"/>
                <a:cs typeface="Tahoma"/>
              </a:rPr>
              <a:t> </a:t>
            </a:r>
            <a:r>
              <a:rPr sz="800" spc="10" dirty="0">
                <a:latin typeface="Tahoma"/>
                <a:cs typeface="Tahoma"/>
              </a:rPr>
              <a:t>GPS?</a:t>
            </a:r>
            <a:endParaRPr sz="8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8470900" y="4151909"/>
          <a:ext cx="2698750" cy="388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2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4271">
                <a:tc>
                  <a:txBody>
                    <a:bodyPr/>
                    <a:lstStyle/>
                    <a:p>
                      <a:pPr marL="31750">
                        <a:lnSpc>
                          <a:spcPts val="1345"/>
                        </a:lnSpc>
                        <a:spcBef>
                          <a:spcPts val="80"/>
                        </a:spcBef>
                      </a:pPr>
                      <a:r>
                        <a:rPr sz="1200" spc="35" dirty="0">
                          <a:latin typeface="Tahoma"/>
                          <a:cs typeface="Tahoma"/>
                        </a:rPr>
                        <a:t>una.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345"/>
                        </a:lnSpc>
                        <a:spcBef>
                          <a:spcPts val="80"/>
                        </a:spcBef>
                      </a:pPr>
                      <a:r>
                        <a:rPr sz="1200" spc="30" dirty="0">
                          <a:latin typeface="Tahoma"/>
                          <a:cs typeface="Tahoma"/>
                        </a:rPr>
                        <a:t>9230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ts val="1345"/>
                        </a:lnSpc>
                        <a:spcBef>
                          <a:spcPts val="80"/>
                        </a:spcBef>
                      </a:pPr>
                      <a:r>
                        <a:rPr sz="1200" spc="15" dirty="0">
                          <a:latin typeface="Tahoma"/>
                          <a:cs typeface="Tahoma"/>
                        </a:rPr>
                        <a:t>B.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45"/>
                        </a:lnSpc>
                        <a:spcBef>
                          <a:spcPts val="80"/>
                        </a:spcBef>
                      </a:pPr>
                      <a:r>
                        <a:rPr sz="1200" spc="30" dirty="0">
                          <a:latin typeface="Tahoma"/>
                          <a:cs typeface="Tahoma"/>
                        </a:rPr>
                        <a:t>9500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271">
                <a:tc>
                  <a:txBody>
                    <a:bodyPr/>
                    <a:lstStyle/>
                    <a:p>
                      <a:pPr marL="31750">
                        <a:lnSpc>
                          <a:spcPts val="1420"/>
                        </a:lnSpc>
                      </a:pPr>
                      <a:r>
                        <a:rPr sz="1200" spc="-5" dirty="0">
                          <a:latin typeface="Tahoma"/>
                          <a:cs typeface="Tahoma"/>
                        </a:rPr>
                        <a:t>C.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420"/>
                        </a:lnSpc>
                      </a:pPr>
                      <a:r>
                        <a:rPr sz="1200" spc="30" dirty="0">
                          <a:latin typeface="Tahoma"/>
                          <a:cs typeface="Tahoma"/>
                        </a:rPr>
                        <a:t>9330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4780" algn="r">
                        <a:lnSpc>
                          <a:spcPts val="1420"/>
                        </a:lnSpc>
                      </a:pPr>
                      <a:r>
                        <a:rPr sz="1200" spc="10" dirty="0">
                          <a:latin typeface="Tahoma"/>
                          <a:cs typeface="Tahoma"/>
                        </a:rPr>
                        <a:t>D.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420"/>
                        </a:lnSpc>
                      </a:pPr>
                      <a:r>
                        <a:rPr sz="1200" spc="30" dirty="0">
                          <a:latin typeface="Tahoma"/>
                          <a:cs typeface="Tahoma"/>
                        </a:rPr>
                        <a:t>4720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85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37576" y="504825"/>
            <a:ext cx="5924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70" dirty="0">
                <a:latin typeface="Tahoma"/>
                <a:cs typeface="Tahoma"/>
              </a:rPr>
              <a:t>notas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86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18551" y="504825"/>
            <a:ext cx="5924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70" dirty="0">
                <a:latin typeface="Tahoma"/>
                <a:cs typeface="Tahoma"/>
              </a:rPr>
              <a:t>notas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999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87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37576" y="504825"/>
            <a:ext cx="5924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70" dirty="0">
                <a:latin typeface="Tahoma"/>
                <a:cs typeface="Tahoma"/>
              </a:rPr>
              <a:t>notas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84826" y="9464675"/>
            <a:ext cx="2000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30" dirty="0">
                <a:latin typeface="Tahoma"/>
                <a:cs typeface="Tahoma"/>
              </a:rPr>
              <a:t>88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E2B4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13453</Words>
  <Application>Microsoft Office PowerPoint</Application>
  <PresentationFormat>Personalizado</PresentationFormat>
  <Paragraphs>1090</Paragraphs>
  <Slides>88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88</vt:i4>
      </vt:variant>
    </vt:vector>
  </HeadingPairs>
  <TitlesOfParts>
    <vt:vector size="95" baseType="lpstr">
      <vt:lpstr>Arial</vt:lpstr>
      <vt:lpstr>Calibri</vt:lpstr>
      <vt:lpstr>Microsoft Sans Serif</vt:lpstr>
      <vt:lpstr>Tahoma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C:\Documents and Settings\mcget</dc:title>
  <dc:creator>McGeTD</dc:creator>
  <cp:lastModifiedBy>Marita</cp:lastModifiedBy>
  <cp:revision>1</cp:revision>
  <dcterms:created xsi:type="dcterms:W3CDTF">2023-02-06T03:50:08Z</dcterms:created>
  <dcterms:modified xsi:type="dcterms:W3CDTF">2023-02-06T03:51:23Z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2022-01-18T00:00:00Z</vt:filetime>
  </property>
  <property fmtid="{D5CDD505-2E9C-101B-9397-08002B2CF9AE}" pid="3" name="Creator">
    <vt:lpwstr>Adobe PageMaker 6.5 - [C:\Documents and Settings\mcgetd\My Documents\STEP 2000\Sep016\sep016.p65]</vt:lpwstr>
  </property>
  <property fmtid="{D5CDD505-2E9C-101B-9397-08002B2CF9AE}" pid="4" name="LastSaved">
    <vt:filetime>2023-02-06T00:00:00Z</vt:filetime>
  </property>
</Properties>
</file>