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 id="259" r:id="rId5"/>
    <p:sldId id="260" r:id="rId6"/>
    <p:sldId id="261" r:id="rId7"/>
    <p:sldId id="274" r:id="rId8"/>
    <p:sldId id="262" r:id="rId9"/>
    <p:sldId id="263" r:id="rId10"/>
    <p:sldId id="264" r:id="rId11"/>
    <p:sldId id="265" r:id="rId12"/>
    <p:sldId id="266" r:id="rId13"/>
    <p:sldId id="267" r:id="rId14"/>
    <p:sldId id="269" r:id="rId15"/>
    <p:sldId id="286"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E9DD854C-7B5D-4258-8522-5974DD348E1B}" type="datetimeFigureOut">
              <a:rPr lang="es-ES" smtClean="0"/>
              <a:t>05/02/2023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1598425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DD854C-7B5D-4258-8522-5974DD348E1B}" type="datetimeFigureOut">
              <a:rPr lang="es-ES" smtClean="0"/>
              <a:t>05/02/2023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407694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9DD854C-7B5D-4258-8522-5974DD348E1B}" type="datetimeFigureOut">
              <a:rPr lang="es-ES" smtClean="0"/>
              <a:t>05/02/2023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3980582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E9DD854C-7B5D-4258-8522-5974DD348E1B}" type="datetimeFigureOut">
              <a:rPr lang="es-ES" smtClean="0"/>
              <a:t>05/02/2023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1404379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9DD854C-7B5D-4258-8522-5974DD348E1B}" type="datetimeFigureOut">
              <a:rPr lang="es-ES" smtClean="0"/>
              <a:t>05/02/2023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1485318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E9DD854C-7B5D-4258-8522-5974DD348E1B}" type="datetimeFigureOut">
              <a:rPr lang="es-ES" smtClean="0"/>
              <a:t>05/02/2023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962360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9DD854C-7B5D-4258-8522-5974DD348E1B}" type="datetimeFigureOut">
              <a:rPr lang="es-ES" smtClean="0"/>
              <a:t>05/02/2023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888569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9DD854C-7B5D-4258-8522-5974DD348E1B}" type="datetimeFigureOut">
              <a:rPr lang="es-ES" smtClean="0"/>
              <a:t>05/02/2023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58095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9DD854C-7B5D-4258-8522-5974DD348E1B}" type="datetimeFigureOut">
              <a:rPr lang="es-ES" smtClean="0"/>
              <a:t>05/02/2023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1122534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DD854C-7B5D-4258-8522-5974DD348E1B}" type="datetimeFigureOut">
              <a:rPr lang="es-ES" smtClean="0"/>
              <a:t>05/02/2023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3313893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DD854C-7B5D-4258-8522-5974DD348E1B}" type="datetimeFigureOut">
              <a:rPr lang="es-ES" smtClean="0"/>
              <a:t>05/02/2023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12E106B-B17F-4228-8352-8E2413FBAF67}" type="slidenum">
              <a:rPr lang="es-ES" smtClean="0"/>
              <a:t>‹Nº›</a:t>
            </a:fld>
            <a:endParaRPr lang="es-ES"/>
          </a:p>
        </p:txBody>
      </p:sp>
    </p:spTree>
    <p:extLst>
      <p:ext uri="{BB962C8B-B14F-4D97-AF65-F5344CB8AC3E}">
        <p14:creationId xmlns:p14="http://schemas.microsoft.com/office/powerpoint/2010/main" val="422702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D854C-7B5D-4258-8522-5974DD348E1B}" type="datetimeFigureOut">
              <a:rPr lang="es-ES" smtClean="0"/>
              <a:t>05/02/2023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2E106B-B17F-4228-8352-8E2413FBAF67}" type="slidenum">
              <a:rPr lang="es-ES" smtClean="0"/>
              <a:t>‹Nº›</a:t>
            </a:fld>
            <a:endParaRPr lang="es-ES"/>
          </a:p>
        </p:txBody>
      </p:sp>
    </p:spTree>
    <p:extLst>
      <p:ext uri="{BB962C8B-B14F-4D97-AF65-F5344CB8AC3E}">
        <p14:creationId xmlns:p14="http://schemas.microsoft.com/office/powerpoint/2010/main" val="183112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44383" y="672635"/>
            <a:ext cx="11530942" cy="4339650"/>
          </a:xfrm>
          <a:prstGeom prst="rect">
            <a:avLst/>
          </a:prstGeom>
        </p:spPr>
        <p:txBody>
          <a:bodyPr wrap="square">
            <a:spAutoFit/>
          </a:bodyPr>
          <a:lstStyle/>
          <a:p>
            <a:pPr algn="ctr"/>
            <a:r>
              <a:rPr lang="es-ES" sz="6000" b="1" dirty="0" smtClean="0">
                <a:solidFill>
                  <a:srgbClr val="FF0000"/>
                </a:solidFill>
              </a:rPr>
              <a:t>ELECTRODUCTOS</a:t>
            </a:r>
          </a:p>
          <a:p>
            <a:endParaRPr lang="es-ES" sz="3600" b="1" dirty="0" smtClean="0"/>
          </a:p>
          <a:p>
            <a:r>
              <a:rPr lang="es-ES" sz="3600" b="1" dirty="0" smtClean="0"/>
              <a:t>Introducción          </a:t>
            </a:r>
          </a:p>
          <a:p>
            <a:r>
              <a:rPr lang="es-ES" sz="3600" b="1" dirty="0" smtClean="0"/>
              <a:t>Sistemas de distribución de potencia      </a:t>
            </a:r>
          </a:p>
          <a:p>
            <a:r>
              <a:rPr lang="es-ES" sz="3600" b="1" dirty="0" smtClean="0"/>
              <a:t>Propósito y definición de los </a:t>
            </a:r>
            <a:r>
              <a:rPr lang="es-ES" sz="3600" b="1" dirty="0" err="1" smtClean="0"/>
              <a:t>electroductos</a:t>
            </a:r>
            <a:r>
              <a:rPr lang="es-ES" sz="3600" b="1" dirty="0" smtClean="0"/>
              <a:t>      </a:t>
            </a:r>
          </a:p>
          <a:p>
            <a:r>
              <a:rPr lang="es-ES" sz="3600" b="1" dirty="0" smtClean="0"/>
              <a:t>Tipos y aplicación         </a:t>
            </a:r>
          </a:p>
          <a:p>
            <a:r>
              <a:rPr lang="es-ES" sz="3600" b="1" dirty="0" smtClean="0"/>
              <a:t>Normas de diseño y clasificaciones       </a:t>
            </a:r>
          </a:p>
        </p:txBody>
      </p:sp>
    </p:spTree>
    <p:extLst>
      <p:ext uri="{BB962C8B-B14F-4D97-AF65-F5344CB8AC3E}">
        <p14:creationId xmlns:p14="http://schemas.microsoft.com/office/powerpoint/2010/main" val="2545024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1257" y="138521"/>
            <a:ext cx="11447813" cy="3970318"/>
          </a:xfrm>
          <a:prstGeom prst="rect">
            <a:avLst/>
          </a:prstGeom>
        </p:spPr>
        <p:txBody>
          <a:bodyPr wrap="square">
            <a:spAutoFit/>
          </a:bodyPr>
          <a:lstStyle/>
          <a:p>
            <a:pPr algn="just"/>
            <a:r>
              <a:rPr lang="es-ES" sz="3600" b="1" dirty="0" smtClean="0"/>
              <a:t>Introducción</a:t>
            </a:r>
          </a:p>
          <a:p>
            <a:pPr algn="just"/>
            <a:endParaRPr lang="es-ES" dirty="0" smtClean="0"/>
          </a:p>
          <a:p>
            <a:pPr algn="just"/>
            <a:r>
              <a:rPr lang="es-ES" dirty="0" smtClean="0"/>
              <a:t>Al finalizar la Conceptos básicos de la vía de barra debería ser capaz de:</a:t>
            </a:r>
          </a:p>
          <a:p>
            <a:pPr algn="just"/>
            <a:r>
              <a:rPr lang="es-ES" dirty="0" smtClean="0"/>
              <a:t>• Identificar la función de la </a:t>
            </a:r>
            <a:r>
              <a:rPr lang="es-ES" dirty="0" err="1" smtClean="0"/>
              <a:t>electroducto</a:t>
            </a:r>
            <a:r>
              <a:rPr lang="es-ES" dirty="0" smtClean="0"/>
              <a:t> en un sistema de distribución</a:t>
            </a:r>
          </a:p>
          <a:p>
            <a:pPr algn="just"/>
            <a:r>
              <a:rPr lang="es-ES" dirty="0" smtClean="0"/>
              <a:t>• Explicar la necesidad de protección del circuito</a:t>
            </a:r>
          </a:p>
          <a:p>
            <a:pPr algn="just"/>
            <a:r>
              <a:rPr lang="es-ES" dirty="0" smtClean="0"/>
              <a:t>• Identifique el alimentador y el </a:t>
            </a:r>
            <a:r>
              <a:rPr lang="es-ES" dirty="0" err="1" smtClean="0"/>
              <a:t>electroducto</a:t>
            </a:r>
            <a:r>
              <a:rPr lang="es-ES" dirty="0" smtClean="0"/>
              <a:t> </a:t>
            </a:r>
            <a:r>
              <a:rPr lang="es-ES" dirty="0" err="1" smtClean="0"/>
              <a:t>enchufable</a:t>
            </a:r>
            <a:r>
              <a:rPr lang="es-ES" dirty="0" smtClean="0"/>
              <a:t> y explique el uso de los cada</a:t>
            </a:r>
          </a:p>
          <a:p>
            <a:pPr algn="just"/>
            <a:r>
              <a:rPr lang="es-ES" dirty="0" smtClean="0"/>
              <a:t>• Identificar diversas organizaciones involucradas en el diseño de vías de barras estándares</a:t>
            </a:r>
          </a:p>
          <a:p>
            <a:pPr algn="just"/>
            <a:r>
              <a:rPr lang="es-ES" dirty="0" smtClean="0"/>
              <a:t>• Resuma los puntos clave de Código Eléctrico Nacional® </a:t>
            </a:r>
          </a:p>
          <a:p>
            <a:pPr algn="just"/>
            <a:r>
              <a:rPr lang="es-ES" dirty="0" smtClean="0"/>
              <a:t>Artículo 368 que aplican a la instalación de vías de barras </a:t>
            </a:r>
          </a:p>
          <a:p>
            <a:pPr algn="just"/>
            <a:r>
              <a:rPr lang="es-ES" dirty="0" smtClean="0"/>
              <a:t>• Identificar los componentes principales de la </a:t>
            </a:r>
            <a:r>
              <a:rPr lang="es-ES" dirty="0" err="1" smtClean="0"/>
              <a:t>electroducto</a:t>
            </a:r>
            <a:r>
              <a:rPr lang="es-ES" dirty="0" smtClean="0"/>
              <a:t> Siemens sistemas y describir sus funciones</a:t>
            </a:r>
          </a:p>
          <a:p>
            <a:pPr algn="just"/>
            <a:r>
              <a:rPr lang="es-ES" dirty="0" smtClean="0"/>
              <a:t>• Describir cómo se obtiene un ahorro de costos cuando se seleccionado sobre cable y conducto</a:t>
            </a:r>
          </a:p>
          <a:p>
            <a:pPr algn="just"/>
            <a:r>
              <a:rPr lang="es-ES" dirty="0" smtClean="0"/>
              <a:t>• Describir cómo medir y diseñar una </a:t>
            </a:r>
            <a:r>
              <a:rPr lang="es-ES" dirty="0" err="1" smtClean="0"/>
              <a:t>electroducto</a:t>
            </a:r>
            <a:r>
              <a:rPr lang="es-ES" dirty="0" smtClean="0"/>
              <a:t> básica sistema</a:t>
            </a:r>
          </a:p>
          <a:p>
            <a:pPr algn="just"/>
            <a:r>
              <a:rPr lang="es-ES" dirty="0" smtClean="0"/>
              <a:t>• Identificar diversas clasificaciones de vías de barras Siemens</a:t>
            </a:r>
            <a:endParaRPr lang="es-ES" dirty="0"/>
          </a:p>
        </p:txBody>
      </p:sp>
    </p:spTree>
    <p:extLst>
      <p:ext uri="{BB962C8B-B14F-4D97-AF65-F5344CB8AC3E}">
        <p14:creationId xmlns:p14="http://schemas.microsoft.com/office/powerpoint/2010/main" val="1935333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3133" y="387490"/>
            <a:ext cx="5676405" cy="6740307"/>
          </a:xfrm>
          <a:prstGeom prst="rect">
            <a:avLst/>
          </a:prstGeom>
        </p:spPr>
        <p:txBody>
          <a:bodyPr wrap="square">
            <a:spAutoFit/>
          </a:bodyPr>
          <a:lstStyle/>
          <a:p>
            <a:r>
              <a:rPr lang="es-ES" sz="3600" b="1" dirty="0" smtClean="0"/>
              <a:t>Sistemas de distribución de potencia</a:t>
            </a:r>
          </a:p>
          <a:p>
            <a:endParaRPr lang="es-ES" dirty="0" smtClean="0"/>
          </a:p>
          <a:p>
            <a:pPr algn="just"/>
            <a:r>
              <a:rPr lang="es-ES" dirty="0" smtClean="0"/>
              <a:t>Un sistema de distribución de potencia es un grupo de componentes que transporta potencia eléctrica a través de un edificio; se utilizan en todos los residenciales, comerciales, y edificio industrial </a:t>
            </a:r>
          </a:p>
          <a:p>
            <a:pPr algn="just"/>
            <a:r>
              <a:rPr lang="es-ES" dirty="0" smtClean="0"/>
              <a:t>Las ubicaciones de l</a:t>
            </a:r>
            <a:r>
              <a:rPr lang="es-ES" dirty="0" smtClean="0"/>
              <a:t>os sistemas de distribución utilizados en comerciales e industriales son complejos Incluyen dispositivos de medición para medir el consumo de potencia, las desconexiones con </a:t>
            </a:r>
            <a:r>
              <a:rPr lang="es-ES" dirty="0" smtClean="0"/>
              <a:t>dispositivos de protección </a:t>
            </a:r>
            <a:r>
              <a:rPr lang="es-ES" dirty="0" smtClean="0"/>
              <a:t>principales y de derivación, dispositivos de conmutación para arrancar y detener el flujo, conductores y transformadores La potencia puede distribuirse a través de varios tableros de distribución, transformadores y tableros Los buenos sistemas de distribución no ocurren por casualidad se requiere ingeniería para asegurar que el sistema de distribución de manera segura y eficiente suministre un servicio eléctrico adecuado tanto a cargas presentes y posibles futuras </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673808" y="1114455"/>
            <a:ext cx="4972050" cy="5286375"/>
          </a:xfrm>
          <a:prstGeom prst="rect">
            <a:avLst/>
          </a:prstGeom>
        </p:spPr>
      </p:pic>
    </p:spTree>
    <p:extLst>
      <p:ext uri="{BB962C8B-B14F-4D97-AF65-F5344CB8AC3E}">
        <p14:creationId xmlns:p14="http://schemas.microsoft.com/office/powerpoint/2010/main" val="1103154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79" y="280059"/>
            <a:ext cx="11530941" cy="2031325"/>
          </a:xfrm>
          <a:prstGeom prst="rect">
            <a:avLst/>
          </a:prstGeom>
        </p:spPr>
        <p:txBody>
          <a:bodyPr wrap="square">
            <a:spAutoFit/>
          </a:bodyPr>
          <a:lstStyle/>
          <a:p>
            <a:r>
              <a:rPr lang="es-ES" b="1" dirty="0" smtClean="0"/>
              <a:t>Ejemplo de fuente de alimentación </a:t>
            </a:r>
          </a:p>
          <a:p>
            <a:endParaRPr lang="es-ES" dirty="0"/>
          </a:p>
          <a:p>
            <a:r>
              <a:rPr lang="es-ES" dirty="0" smtClean="0"/>
              <a:t>La siguiente ilustración muestra los devanados secundarios de un transformador trifásico para un sistema de distribución de potencia al primario de este transformador (no mostrado) es suministrado por el compañía de potencia En este ejemplo, el voltaje fase a fase del devanado secundario es 480 VCA y el voltaje fase a neutro es 277 VAC Este es solo un ejemplo de una fuente de alimentación usada para una instalación industrial o comercial Muchas otras configuraciones ejemplos son posibles </a:t>
            </a:r>
            <a:endParaRPr lang="es-ES" dirty="0"/>
          </a:p>
        </p:txBody>
      </p:sp>
      <p:pic>
        <p:nvPicPr>
          <p:cNvPr id="4" name="Imagen 3"/>
          <p:cNvPicPr>
            <a:picLocks noChangeAspect="1"/>
          </p:cNvPicPr>
          <p:nvPr/>
        </p:nvPicPr>
        <p:blipFill>
          <a:blip r:embed="rId2"/>
          <a:stretch>
            <a:fillRect/>
          </a:stretch>
        </p:blipFill>
        <p:spPr>
          <a:xfrm>
            <a:off x="3206338" y="2423246"/>
            <a:ext cx="5557652" cy="3977554"/>
          </a:xfrm>
          <a:prstGeom prst="rect">
            <a:avLst/>
          </a:prstGeom>
        </p:spPr>
      </p:pic>
    </p:spTree>
    <p:extLst>
      <p:ext uri="{BB962C8B-B14F-4D97-AF65-F5344CB8AC3E}">
        <p14:creationId xmlns:p14="http://schemas.microsoft.com/office/powerpoint/2010/main" val="100185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6" y="241119"/>
            <a:ext cx="6329549" cy="5355312"/>
          </a:xfrm>
          <a:prstGeom prst="rect">
            <a:avLst/>
          </a:prstGeom>
        </p:spPr>
        <p:txBody>
          <a:bodyPr wrap="square">
            <a:spAutoFit/>
          </a:bodyPr>
          <a:lstStyle/>
          <a:p>
            <a:pPr algn="just"/>
            <a:r>
              <a:rPr lang="es-ES" b="1" dirty="0" smtClean="0"/>
              <a:t>Alimentadores </a:t>
            </a:r>
          </a:p>
          <a:p>
            <a:pPr algn="just"/>
            <a:endParaRPr lang="es-ES" dirty="0" smtClean="0"/>
          </a:p>
          <a:p>
            <a:pPr algn="just"/>
            <a:r>
              <a:rPr lang="es-ES" b="1" dirty="0" smtClean="0"/>
              <a:t>Ejemplo de fuente de alimentación </a:t>
            </a:r>
          </a:p>
          <a:p>
            <a:pPr algn="just"/>
            <a:r>
              <a:rPr lang="es-ES" dirty="0" smtClean="0"/>
              <a:t>La siguiente ilustración muestra los devanados secundarios de un transformador trifásico para un sistema de distribución de potencia al primario de este transformador (no mostrado) es suministrado por el compañía de potencia En este ejemplo, el voltaje fase a fase del devanado secundario es 480 VCA y el voltaje fase a neutro es 277 VAC Este es solo un ejemplo de una fuente de alimentación usada para una instalación industrial o comercial Muchas otras configuraciones ejemplos son posibles </a:t>
            </a:r>
          </a:p>
          <a:p>
            <a:pPr algn="just"/>
            <a:r>
              <a:rPr lang="es-ES" dirty="0" smtClean="0"/>
              <a:t>Un alimentador es un conjunto de conductores que se origina en una línea principal centro de distribución y suministra uno o más secundarios, o uno o más circuito derivado, centros de distribución Tres alimentadores son utilizado en este ejemplo El primer alimentador se utiliza para varios tipos de equipos de potencia El segundo alimentador suministra un grupo de Motores 480 VAC El tercer alimentador se utiliza para 20 volt iluminación y receptáculos </a:t>
            </a:r>
            <a:endParaRPr lang="es-ES" dirty="0"/>
          </a:p>
        </p:txBody>
      </p:sp>
      <p:pic>
        <p:nvPicPr>
          <p:cNvPr id="3" name="Imagen 2"/>
          <p:cNvPicPr>
            <a:picLocks noChangeAspect="1"/>
          </p:cNvPicPr>
          <p:nvPr/>
        </p:nvPicPr>
        <p:blipFill>
          <a:blip r:embed="rId2"/>
          <a:stretch>
            <a:fillRect/>
          </a:stretch>
        </p:blipFill>
        <p:spPr>
          <a:xfrm>
            <a:off x="6852062" y="629392"/>
            <a:ext cx="5058889" cy="4967039"/>
          </a:xfrm>
          <a:prstGeom prst="rect">
            <a:avLst/>
          </a:prstGeom>
        </p:spPr>
      </p:pic>
    </p:spTree>
    <p:extLst>
      <p:ext uri="{BB962C8B-B14F-4D97-AF65-F5344CB8AC3E}">
        <p14:creationId xmlns:p14="http://schemas.microsoft.com/office/powerpoint/2010/main" val="405797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5" y="229244"/>
            <a:ext cx="11519064" cy="4247317"/>
          </a:xfrm>
          <a:prstGeom prst="rect">
            <a:avLst/>
          </a:prstGeom>
        </p:spPr>
        <p:txBody>
          <a:bodyPr wrap="square">
            <a:spAutoFit/>
          </a:bodyPr>
          <a:lstStyle/>
          <a:p>
            <a:pPr algn="just"/>
            <a:r>
              <a:rPr lang="es-ES" sz="3600" b="1" dirty="0" smtClean="0"/>
              <a:t>Propósito y definición del </a:t>
            </a:r>
            <a:r>
              <a:rPr lang="es-ES" sz="3600" b="1" dirty="0" err="1" smtClean="0"/>
              <a:t>electroducto</a:t>
            </a:r>
            <a:endParaRPr lang="es-ES" sz="3600" b="1" dirty="0" smtClean="0"/>
          </a:p>
          <a:p>
            <a:pPr algn="just"/>
            <a:endParaRPr lang="es-ES" dirty="0" smtClean="0"/>
          </a:p>
          <a:p>
            <a:pPr algn="just"/>
            <a:r>
              <a:rPr lang="es-ES" dirty="0" smtClean="0"/>
              <a:t>Los sistemas de distribución comercial e industrial utilizan varios métodos para conducir la potencia eléctrica Estos métodos a menudo incluyen conductores pesados pasados en bandejas o conductos </a:t>
            </a:r>
          </a:p>
          <a:p>
            <a:pPr algn="just"/>
            <a:r>
              <a:rPr lang="es-ES" dirty="0" smtClean="0"/>
              <a:t>Los ensamblajes de cables y conductos son costosos y consumen mucho tiempo instalar Una vez instalados, son difíciles de cambiar De eliminar estas deficiencias, la potencia a menudo se distribuye mediante </a:t>
            </a:r>
          </a:p>
          <a:p>
            <a:pPr algn="just"/>
            <a:r>
              <a:rPr lang="es-ES" dirty="0" smtClean="0"/>
              <a:t>barras de barra Esto se denomina vía de barra </a:t>
            </a:r>
          </a:p>
          <a:p>
            <a:pPr algn="just"/>
            <a:endParaRPr lang="es-ES" dirty="0" smtClean="0"/>
          </a:p>
          <a:p>
            <a:pPr algn="just"/>
            <a:r>
              <a:rPr lang="es-ES" b="1" dirty="0" smtClean="0"/>
              <a:t>Barras colectoras</a:t>
            </a:r>
          </a:p>
          <a:p>
            <a:pPr algn="just"/>
            <a:endParaRPr lang="es-ES" dirty="0" smtClean="0"/>
          </a:p>
          <a:p>
            <a:pPr algn="just"/>
            <a:r>
              <a:rPr lang="es-ES" dirty="0" smtClean="0"/>
              <a:t>Una de barra es un conductor que sirve como conexión común para dos o más circuitos Se representa esquemáticamente por una línea recta con un número de conexiones realizadas a la vía de Bus las barras colectoras están hechas de aluminio o cobre </a:t>
            </a:r>
          </a:p>
          <a:p>
            <a:pPr algn="just"/>
            <a:endParaRPr lang="es-ES" dirty="0"/>
          </a:p>
        </p:txBody>
      </p:sp>
      <p:pic>
        <p:nvPicPr>
          <p:cNvPr id="3" name="Imagen 2"/>
          <p:cNvPicPr>
            <a:picLocks noChangeAspect="1"/>
          </p:cNvPicPr>
          <p:nvPr/>
        </p:nvPicPr>
        <p:blipFill>
          <a:blip r:embed="rId2"/>
          <a:stretch>
            <a:fillRect/>
          </a:stretch>
        </p:blipFill>
        <p:spPr>
          <a:xfrm>
            <a:off x="5259716" y="4545590"/>
            <a:ext cx="2399868" cy="2057091"/>
          </a:xfrm>
          <a:prstGeom prst="rect">
            <a:avLst/>
          </a:prstGeom>
        </p:spPr>
      </p:pic>
    </p:spTree>
    <p:extLst>
      <p:ext uri="{BB962C8B-B14F-4D97-AF65-F5344CB8AC3E}">
        <p14:creationId xmlns:p14="http://schemas.microsoft.com/office/powerpoint/2010/main" val="121899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5" y="229244"/>
            <a:ext cx="11471563" cy="2031325"/>
          </a:xfrm>
          <a:prstGeom prst="rect">
            <a:avLst/>
          </a:prstGeom>
        </p:spPr>
        <p:txBody>
          <a:bodyPr wrap="square">
            <a:spAutoFit/>
          </a:bodyPr>
          <a:lstStyle/>
          <a:p>
            <a:pPr algn="just"/>
            <a:endParaRPr lang="es-ES" dirty="0"/>
          </a:p>
          <a:p>
            <a:pPr algn="just"/>
            <a:r>
              <a:rPr lang="es-ES" b="1" dirty="0" smtClean="0"/>
              <a:t>Definición NEMA </a:t>
            </a:r>
          </a:p>
          <a:p>
            <a:pPr algn="just"/>
            <a:endParaRPr lang="es-ES" dirty="0" smtClean="0"/>
          </a:p>
          <a:p>
            <a:pPr algn="just"/>
            <a:r>
              <a:rPr lang="es-ES" dirty="0" smtClean="0"/>
              <a:t>La línea de barras es definida por los Fabricantes Nacionales Asociación (NEMA) como un sistema de distribución eléctrica prefabricado que consta de barras colectoras en un recinto protector, que incluye tramos rectos, accesorios, dispositivos y accesorios El </a:t>
            </a:r>
            <a:r>
              <a:rPr lang="es-ES" dirty="0" err="1" smtClean="0"/>
              <a:t>electroducto</a:t>
            </a:r>
            <a:r>
              <a:rPr lang="es-ES" dirty="0" smtClean="0"/>
              <a:t> incluye barras, un aislante y/o soporte material, y un </a:t>
            </a:r>
            <a:r>
              <a:rPr lang="es-ES" dirty="0" err="1" smtClean="0"/>
              <a:t>housing</a:t>
            </a:r>
            <a:r>
              <a:rPr lang="es-ES" dirty="0" smtClean="0"/>
              <a:t> </a:t>
            </a:r>
          </a:p>
          <a:p>
            <a:pPr algn="just"/>
            <a:endParaRPr lang="es-ES" dirty="0"/>
          </a:p>
        </p:txBody>
      </p:sp>
      <p:pic>
        <p:nvPicPr>
          <p:cNvPr id="4" name="Imagen 3"/>
          <p:cNvPicPr>
            <a:picLocks noChangeAspect="1"/>
          </p:cNvPicPr>
          <p:nvPr/>
        </p:nvPicPr>
        <p:blipFill>
          <a:blip r:embed="rId2"/>
          <a:stretch>
            <a:fillRect/>
          </a:stretch>
        </p:blipFill>
        <p:spPr>
          <a:xfrm>
            <a:off x="3398878" y="2132749"/>
            <a:ext cx="5362575" cy="3352800"/>
          </a:xfrm>
          <a:prstGeom prst="rect">
            <a:avLst/>
          </a:prstGeom>
        </p:spPr>
      </p:pic>
    </p:spTree>
    <p:extLst>
      <p:ext uri="{BB962C8B-B14F-4D97-AF65-F5344CB8AC3E}">
        <p14:creationId xmlns:p14="http://schemas.microsoft.com/office/powerpoint/2010/main" val="120088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7" y="264041"/>
            <a:ext cx="11471564" cy="2031325"/>
          </a:xfrm>
          <a:prstGeom prst="rect">
            <a:avLst/>
          </a:prstGeom>
        </p:spPr>
        <p:txBody>
          <a:bodyPr wrap="square">
            <a:spAutoFit/>
          </a:bodyPr>
          <a:lstStyle/>
          <a:p>
            <a:pPr algn="just"/>
            <a:r>
              <a:rPr lang="es-ES" b="1" dirty="0" err="1" smtClean="0"/>
              <a:t>Electroducto</a:t>
            </a:r>
            <a:r>
              <a:rPr lang="es-ES" b="1" dirty="0" smtClean="0"/>
              <a:t> utilizado en un sistema de distribución </a:t>
            </a:r>
          </a:p>
          <a:p>
            <a:pPr algn="just"/>
            <a:endParaRPr lang="es-ES" dirty="0" smtClean="0"/>
          </a:p>
          <a:p>
            <a:pPr algn="just"/>
            <a:r>
              <a:rPr lang="es-ES" dirty="0" smtClean="0"/>
              <a:t>Una principal ventaja del </a:t>
            </a:r>
            <a:r>
              <a:rPr lang="es-ES" dirty="0" err="1" smtClean="0"/>
              <a:t>electroducto</a:t>
            </a:r>
            <a:r>
              <a:rPr lang="es-ES" dirty="0" smtClean="0"/>
              <a:t> es la facilidad con la que las secciones del </a:t>
            </a:r>
            <a:r>
              <a:rPr lang="es-ES" dirty="0" err="1" smtClean="0"/>
              <a:t>electroducto</a:t>
            </a:r>
            <a:r>
              <a:rPr lang="es-ES" dirty="0" smtClean="0"/>
              <a:t> se conectan Se puede suministrar potencia eléctrica a cualquier área de un edificio mediante la conexión de longitudes estándar de </a:t>
            </a:r>
            <a:r>
              <a:rPr lang="es-ES" dirty="0" err="1" smtClean="0"/>
              <a:t>electroductos</a:t>
            </a:r>
            <a:r>
              <a:rPr lang="es-ES" dirty="0" smtClean="0"/>
              <a:t>  </a:t>
            </a:r>
          </a:p>
          <a:p>
            <a:pPr algn="just"/>
            <a:r>
              <a:rPr lang="es-ES" dirty="0" smtClean="0"/>
              <a:t>Típicamente toma hasta 35% horas-hombre </a:t>
            </a:r>
            <a:r>
              <a:rPr lang="es-ES" dirty="0" smtClean="0"/>
              <a:t>menos </a:t>
            </a:r>
            <a:r>
              <a:rPr lang="es-ES" dirty="0" smtClean="0"/>
              <a:t>para instalar o cambiar un </a:t>
            </a:r>
            <a:r>
              <a:rPr lang="es-ES" dirty="0" err="1" smtClean="0"/>
              <a:t>electroducto</a:t>
            </a:r>
            <a:r>
              <a:rPr lang="es-ES" dirty="0" smtClean="0"/>
              <a:t> que los conjuntos de cables y conductos </a:t>
            </a:r>
            <a:endParaRPr lang="es-ES" dirty="0"/>
          </a:p>
        </p:txBody>
      </p:sp>
      <p:pic>
        <p:nvPicPr>
          <p:cNvPr id="3" name="Imagen 2"/>
          <p:cNvPicPr>
            <a:picLocks noChangeAspect="1"/>
          </p:cNvPicPr>
          <p:nvPr/>
        </p:nvPicPr>
        <p:blipFill>
          <a:blip r:embed="rId2"/>
          <a:stretch>
            <a:fillRect/>
          </a:stretch>
        </p:blipFill>
        <p:spPr>
          <a:xfrm>
            <a:off x="2696689" y="2018367"/>
            <a:ext cx="6553200" cy="4419600"/>
          </a:xfrm>
          <a:prstGeom prst="rect">
            <a:avLst/>
          </a:prstGeom>
        </p:spPr>
      </p:pic>
    </p:spTree>
    <p:extLst>
      <p:ext uri="{BB962C8B-B14F-4D97-AF65-F5344CB8AC3E}">
        <p14:creationId xmlns:p14="http://schemas.microsoft.com/office/powerpoint/2010/main" val="2092650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8135" y="612845"/>
            <a:ext cx="6460177" cy="4247317"/>
          </a:xfrm>
          <a:prstGeom prst="rect">
            <a:avLst/>
          </a:prstGeom>
        </p:spPr>
        <p:txBody>
          <a:bodyPr wrap="square">
            <a:spAutoFit/>
          </a:bodyPr>
          <a:lstStyle/>
          <a:p>
            <a:pPr algn="just"/>
            <a:r>
              <a:rPr lang="es-ES" dirty="0" smtClean="0"/>
              <a:t>Muchos sistemas de distribución de potencia utilizan cable y conducto En el siguiente ejemplo, la potencia del la empresa de servicio es medida y ingresa a la planta a través de una centralita La centralita incluye protección de fallo a tierra y sirve como el punto de corte de potencia principal </a:t>
            </a:r>
          </a:p>
          <a:p>
            <a:pPr algn="just"/>
            <a:r>
              <a:rPr lang="es-ES" dirty="0" smtClean="0"/>
              <a:t>El alimentador de la izquierda alimenta un cuadro de distribución, que a su vez, alimenta un tablero y un motor trifásico de 480 voltios </a:t>
            </a:r>
          </a:p>
          <a:p>
            <a:pPr algn="just"/>
            <a:r>
              <a:rPr lang="es-ES" dirty="0" smtClean="0"/>
              <a:t>El alimentador del medio alimenta a otro cuadro que divide la potencia en tres circuitos trifásicos de tres hilos Cada uno circuito alimenta un </a:t>
            </a:r>
            <a:r>
              <a:rPr lang="es-ES" dirty="0" err="1" smtClean="0"/>
              <a:t>electroducto</a:t>
            </a:r>
            <a:r>
              <a:rPr lang="es-ES" dirty="0" smtClean="0"/>
              <a:t> a 480 voltios, motores trifásicos </a:t>
            </a:r>
          </a:p>
          <a:p>
            <a:pPr algn="just"/>
            <a:r>
              <a:rPr lang="es-ES" dirty="0" smtClean="0"/>
              <a:t>El alimentador a la derecha suministra 20/208 voltios de potencia, a un transformador reductor, a tableros con circuitos derivados que suministran potencia para la iluminación y los tomacorrientes en toda la planta </a:t>
            </a:r>
            <a:endParaRPr lang="es-ES" dirty="0"/>
          </a:p>
        </p:txBody>
      </p:sp>
      <p:pic>
        <p:nvPicPr>
          <p:cNvPr id="3" name="Imagen 2"/>
          <p:cNvPicPr>
            <a:picLocks noChangeAspect="1"/>
          </p:cNvPicPr>
          <p:nvPr/>
        </p:nvPicPr>
        <p:blipFill>
          <a:blip r:embed="rId2"/>
          <a:stretch>
            <a:fillRect/>
          </a:stretch>
        </p:blipFill>
        <p:spPr>
          <a:xfrm>
            <a:off x="7012070" y="612845"/>
            <a:ext cx="4200525" cy="4962525"/>
          </a:xfrm>
          <a:prstGeom prst="rect">
            <a:avLst/>
          </a:prstGeom>
        </p:spPr>
      </p:pic>
    </p:spTree>
    <p:extLst>
      <p:ext uri="{BB962C8B-B14F-4D97-AF65-F5344CB8AC3E}">
        <p14:creationId xmlns:p14="http://schemas.microsoft.com/office/powerpoint/2010/main" val="3662970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7513" y="1693408"/>
            <a:ext cx="5700155" cy="3416320"/>
          </a:xfrm>
          <a:prstGeom prst="rect">
            <a:avLst/>
          </a:prstGeom>
        </p:spPr>
        <p:txBody>
          <a:bodyPr wrap="square">
            <a:spAutoFit/>
          </a:bodyPr>
          <a:lstStyle/>
          <a:p>
            <a:pPr algn="just"/>
            <a:r>
              <a:rPr lang="es-ES" dirty="0" smtClean="0"/>
              <a:t>El </a:t>
            </a:r>
            <a:r>
              <a:rPr lang="es-ES" dirty="0" err="1" smtClean="0"/>
              <a:t>electroducto</a:t>
            </a:r>
            <a:r>
              <a:rPr lang="es-ES" dirty="0" smtClean="0"/>
              <a:t> se utiliza en una amplia variedad de aplicaciones, incluyendo plantas industriales complejas, centros de datos, oficinas, edificios y muchos otros tipos de instalaciones Generalmente, hay dos tipos principales de instalaciones de </a:t>
            </a:r>
            <a:r>
              <a:rPr lang="es-ES" dirty="0" err="1" smtClean="0"/>
              <a:t>electroductos</a:t>
            </a:r>
            <a:r>
              <a:rPr lang="es-ES" dirty="0" smtClean="0"/>
              <a:t>: horizontales y verticales Los </a:t>
            </a:r>
            <a:r>
              <a:rPr lang="es-ES" dirty="0" err="1" smtClean="0"/>
              <a:t>electroductos</a:t>
            </a:r>
            <a:r>
              <a:rPr lang="es-ES" dirty="0" smtClean="0"/>
              <a:t> horizontales se usa con frecuencia en los lugares para suministrar potencia a equipo pesado, iluminación y aire acondicionamiento </a:t>
            </a:r>
            <a:r>
              <a:rPr lang="es-ES" dirty="0" err="1" smtClean="0"/>
              <a:t>Electroducto</a:t>
            </a:r>
            <a:r>
              <a:rPr lang="es-ES" dirty="0" smtClean="0"/>
              <a:t> verticales, también conocidas como elevadores de </a:t>
            </a:r>
            <a:r>
              <a:rPr lang="es-ES" dirty="0" err="1" smtClean="0"/>
              <a:t>electroductos</a:t>
            </a:r>
            <a:r>
              <a:rPr lang="es-ES" dirty="0" smtClean="0"/>
              <a:t>, se puede instalar económicamente en edificios de gran altura donde se </a:t>
            </a:r>
            <a:r>
              <a:rPr lang="es-ES" dirty="0" err="1" smtClean="0"/>
              <a:t>se</a:t>
            </a:r>
            <a:r>
              <a:rPr lang="es-ES" dirty="0" smtClean="0"/>
              <a:t> utiliza para distribuir las cargas de iluminación y aire acondicionado </a:t>
            </a:r>
            <a:endParaRPr lang="es-ES" dirty="0"/>
          </a:p>
        </p:txBody>
      </p:sp>
      <p:pic>
        <p:nvPicPr>
          <p:cNvPr id="3" name="Imagen 2"/>
          <p:cNvPicPr>
            <a:picLocks noChangeAspect="1"/>
          </p:cNvPicPr>
          <p:nvPr/>
        </p:nvPicPr>
        <p:blipFill>
          <a:blip r:embed="rId2"/>
          <a:stretch>
            <a:fillRect/>
          </a:stretch>
        </p:blipFill>
        <p:spPr>
          <a:xfrm>
            <a:off x="6705599" y="1891469"/>
            <a:ext cx="4267200" cy="2743200"/>
          </a:xfrm>
          <a:prstGeom prst="rect">
            <a:avLst/>
          </a:prstGeom>
        </p:spPr>
      </p:pic>
    </p:spTree>
    <p:extLst>
      <p:ext uri="{BB962C8B-B14F-4D97-AF65-F5344CB8AC3E}">
        <p14:creationId xmlns:p14="http://schemas.microsoft.com/office/powerpoint/2010/main" val="3474310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3" y="612845"/>
            <a:ext cx="11554691" cy="4801314"/>
          </a:xfrm>
          <a:prstGeom prst="rect">
            <a:avLst/>
          </a:prstGeom>
        </p:spPr>
        <p:txBody>
          <a:bodyPr wrap="square">
            <a:spAutoFit/>
          </a:bodyPr>
          <a:lstStyle/>
          <a:p>
            <a:pPr algn="just"/>
            <a:r>
              <a:rPr lang="es-ES" b="1" dirty="0" err="1" smtClean="0"/>
              <a:t>Electroducto</a:t>
            </a:r>
            <a:r>
              <a:rPr lang="es-ES" b="1" dirty="0" smtClean="0"/>
              <a:t> horizontal</a:t>
            </a:r>
          </a:p>
          <a:p>
            <a:pPr algn="just"/>
            <a:r>
              <a:rPr lang="es-ES" dirty="0" smtClean="0"/>
              <a:t>Las aplicaciones de </a:t>
            </a:r>
            <a:r>
              <a:rPr lang="es-ES" dirty="0" err="1" smtClean="0"/>
              <a:t>electroductos</a:t>
            </a:r>
            <a:r>
              <a:rPr lang="es-ES" dirty="0" smtClean="0"/>
              <a:t> horizontales generalmente presentan las atributos:</a:t>
            </a:r>
          </a:p>
          <a:p>
            <a:pPr algn="just"/>
            <a:r>
              <a:rPr lang="es-ES" dirty="0" smtClean="0"/>
              <a:t>• Más del 70% conducto bus</a:t>
            </a:r>
          </a:p>
          <a:p>
            <a:pPr algn="just"/>
            <a:r>
              <a:rPr lang="es-ES" dirty="0" smtClean="0"/>
              <a:t>• Mayor cantidad de </a:t>
            </a:r>
            <a:r>
              <a:rPr lang="es-ES" dirty="0" err="1" smtClean="0"/>
              <a:t>electroductos</a:t>
            </a:r>
            <a:r>
              <a:rPr lang="es-ES" dirty="0" smtClean="0"/>
              <a:t> </a:t>
            </a:r>
            <a:r>
              <a:rPr lang="es-ES" dirty="0" err="1" smtClean="0"/>
              <a:t>enchufables</a:t>
            </a:r>
            <a:endParaRPr lang="es-ES" dirty="0" smtClean="0"/>
          </a:p>
          <a:p>
            <a:pPr algn="just"/>
            <a:r>
              <a:rPr lang="es-ES" dirty="0" smtClean="0"/>
              <a:t>• Poca o ninguna barra </a:t>
            </a:r>
          </a:p>
          <a:p>
            <a:pPr algn="just"/>
            <a:r>
              <a:rPr lang="es-ES" dirty="0" smtClean="0"/>
              <a:t>• Gran número de accesorios</a:t>
            </a:r>
          </a:p>
          <a:p>
            <a:pPr algn="just"/>
            <a:r>
              <a:rPr lang="es-ES" dirty="0" smtClean="0"/>
              <a:t>• Más del 20% enchufes bus (inicialmente)</a:t>
            </a:r>
          </a:p>
          <a:p>
            <a:pPr algn="just"/>
            <a:r>
              <a:rPr lang="es-ES" dirty="0" smtClean="0"/>
              <a:t>• </a:t>
            </a:r>
            <a:r>
              <a:rPr lang="es-ES" dirty="0" smtClean="0"/>
              <a:t>Requisitos continuos de </a:t>
            </a:r>
            <a:r>
              <a:rPr lang="es-ES" dirty="0" smtClean="0"/>
              <a:t>Reemplazo, crecimiento y mantenimiento </a:t>
            </a:r>
          </a:p>
          <a:p>
            <a:pPr algn="just"/>
            <a:endParaRPr lang="es-ES" dirty="0" smtClean="0"/>
          </a:p>
          <a:p>
            <a:pPr algn="just"/>
            <a:r>
              <a:rPr lang="es-ES" b="1" dirty="0" err="1" smtClean="0"/>
              <a:t>Electroducto</a:t>
            </a:r>
            <a:r>
              <a:rPr lang="es-ES" b="1" dirty="0" smtClean="0"/>
              <a:t> vertical </a:t>
            </a:r>
          </a:p>
          <a:p>
            <a:pPr algn="just"/>
            <a:r>
              <a:rPr lang="es-ES" dirty="0" smtClean="0"/>
              <a:t>Estas características normalmente se encuentran en </a:t>
            </a:r>
            <a:r>
              <a:rPr lang="es-ES" dirty="0" err="1" smtClean="0"/>
              <a:t>electroductos</a:t>
            </a:r>
            <a:r>
              <a:rPr lang="es-ES" dirty="0" smtClean="0"/>
              <a:t> verticales aplicaciones, como edificios de gran altura:</a:t>
            </a:r>
          </a:p>
          <a:p>
            <a:pPr algn="just"/>
            <a:r>
              <a:rPr lang="es-ES" dirty="0" smtClean="0"/>
              <a:t>• Más del 90% conducto de bus</a:t>
            </a:r>
          </a:p>
          <a:p>
            <a:pPr algn="just"/>
            <a:r>
              <a:rPr lang="es-ES" dirty="0" smtClean="0"/>
              <a:t>• Gran cantidad de </a:t>
            </a:r>
            <a:r>
              <a:rPr lang="es-ES" dirty="0" err="1" smtClean="0"/>
              <a:t>electroductos</a:t>
            </a:r>
            <a:r>
              <a:rPr lang="es-ES" dirty="0" smtClean="0"/>
              <a:t> alimentadores</a:t>
            </a:r>
          </a:p>
          <a:p>
            <a:pPr algn="just"/>
            <a:r>
              <a:rPr lang="es-ES" dirty="0" smtClean="0"/>
              <a:t>• Gran cantidad de barra vertical</a:t>
            </a:r>
          </a:p>
          <a:p>
            <a:pPr algn="just"/>
            <a:r>
              <a:rPr lang="es-ES" dirty="0" smtClean="0"/>
              <a:t>• Relativamente pocos accesorios</a:t>
            </a:r>
          </a:p>
          <a:p>
            <a:pPr algn="just"/>
            <a:r>
              <a:rPr lang="es-ES" dirty="0" smtClean="0"/>
              <a:t>• Menos del 0 % de enchufes de bus</a:t>
            </a:r>
          </a:p>
          <a:p>
            <a:pPr algn="just"/>
            <a:r>
              <a:rPr lang="es-ES" dirty="0" smtClean="0"/>
              <a:t>• Poco o ningún </a:t>
            </a:r>
            <a:r>
              <a:rPr lang="es-ES" dirty="0" smtClean="0"/>
              <a:t> requerimientos mínimo de </a:t>
            </a:r>
            <a:r>
              <a:rPr lang="es-ES" dirty="0" smtClean="0"/>
              <a:t>reemplazo y mantenimiento </a:t>
            </a:r>
            <a:endParaRPr lang="es-ES" dirty="0"/>
          </a:p>
        </p:txBody>
      </p:sp>
    </p:spTree>
    <p:extLst>
      <p:ext uri="{BB962C8B-B14F-4D97-AF65-F5344CB8AC3E}">
        <p14:creationId xmlns:p14="http://schemas.microsoft.com/office/powerpoint/2010/main" val="1239704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32559"/>
            <a:ext cx="11554691" cy="6463308"/>
          </a:xfrm>
          <a:prstGeom prst="rect">
            <a:avLst/>
          </a:prstGeom>
        </p:spPr>
        <p:txBody>
          <a:bodyPr wrap="square">
            <a:spAutoFit/>
          </a:bodyPr>
          <a:lstStyle/>
          <a:p>
            <a:pPr algn="just"/>
            <a:r>
              <a:rPr lang="es-ES" sz="3600" b="1" dirty="0" smtClean="0"/>
              <a:t>Tipos y aplicación</a:t>
            </a:r>
          </a:p>
          <a:p>
            <a:pPr algn="just"/>
            <a:r>
              <a:rPr lang="es-ES" b="1" dirty="0" err="1" smtClean="0"/>
              <a:t>Electroducto</a:t>
            </a:r>
            <a:r>
              <a:rPr lang="es-ES" b="1" dirty="0" smtClean="0"/>
              <a:t> alimentador </a:t>
            </a:r>
          </a:p>
          <a:p>
            <a:pPr algn="just"/>
            <a:r>
              <a:rPr lang="es-ES" dirty="0" smtClean="0"/>
              <a:t>Existen dos tipos de </a:t>
            </a:r>
            <a:r>
              <a:rPr lang="es-ES" dirty="0" err="1" smtClean="0"/>
              <a:t>electroductos</a:t>
            </a:r>
            <a:r>
              <a:rPr lang="es-ES" dirty="0" smtClean="0"/>
              <a:t>: alimentador y </a:t>
            </a:r>
            <a:r>
              <a:rPr lang="es-ES" dirty="0" err="1" smtClean="0"/>
              <a:t>enchufable</a:t>
            </a:r>
            <a:r>
              <a:rPr lang="es-ES" dirty="0" smtClean="0"/>
              <a:t> Muchas aplicaciones industriales y grandes comerciales tienen tiradas largas desde la fuente de alimentación a una única carga o a un tablero, centralita o centro de control de motores alineado para más distribución El </a:t>
            </a:r>
            <a:r>
              <a:rPr lang="es-ES" dirty="0" err="1" smtClean="0"/>
              <a:t>electroducto</a:t>
            </a:r>
            <a:r>
              <a:rPr lang="es-ES" dirty="0" smtClean="0"/>
              <a:t> alimentador está destinado para estas aplicaciones u otras aplicaciones que no requieren caídas de alimentación sobre la longitud del tramo de una vía de autobuses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Entrada al servicio </a:t>
            </a:r>
          </a:p>
          <a:p>
            <a:pPr algn="just"/>
            <a:r>
              <a:rPr lang="es-ES" dirty="0" smtClean="0"/>
              <a:t>La entrada al s</a:t>
            </a:r>
            <a:r>
              <a:rPr lang="es-ES" dirty="0" smtClean="0"/>
              <a:t>ervicio es el punto de entrada para el abastecimiento conductores a un edificio u otra estructura La </a:t>
            </a:r>
            <a:r>
              <a:rPr lang="es-ES" dirty="0" err="1" smtClean="0"/>
              <a:t>electroducto</a:t>
            </a:r>
            <a:r>
              <a:rPr lang="es-ES" dirty="0" smtClean="0"/>
              <a:t> alimentadora puede utilizarse como conductores de entrada de servicio para llevar potencia desde un transformador de servicio a una desconexión principal dentro del edificio Ambos Hay disponibles tipos de </a:t>
            </a:r>
            <a:r>
              <a:rPr lang="es-ES" dirty="0" err="1" smtClean="0"/>
              <a:t>electroductos</a:t>
            </a:r>
            <a:r>
              <a:rPr lang="es-ES" dirty="0" smtClean="0"/>
              <a:t> alimentadores para exteriores e interiores </a:t>
            </a:r>
          </a:p>
        </p:txBody>
      </p:sp>
      <p:pic>
        <p:nvPicPr>
          <p:cNvPr id="3" name="Imagen 2"/>
          <p:cNvPicPr>
            <a:picLocks noChangeAspect="1"/>
          </p:cNvPicPr>
          <p:nvPr/>
        </p:nvPicPr>
        <p:blipFill>
          <a:blip r:embed="rId2"/>
          <a:stretch>
            <a:fillRect/>
          </a:stretch>
        </p:blipFill>
        <p:spPr>
          <a:xfrm>
            <a:off x="261257" y="2196935"/>
            <a:ext cx="6415211" cy="2909455"/>
          </a:xfrm>
          <a:prstGeom prst="rect">
            <a:avLst/>
          </a:prstGeom>
        </p:spPr>
      </p:pic>
      <p:pic>
        <p:nvPicPr>
          <p:cNvPr id="4" name="Imagen 3"/>
          <p:cNvPicPr>
            <a:picLocks noChangeAspect="1"/>
          </p:cNvPicPr>
          <p:nvPr/>
        </p:nvPicPr>
        <p:blipFill>
          <a:blip r:embed="rId3"/>
          <a:stretch>
            <a:fillRect/>
          </a:stretch>
        </p:blipFill>
        <p:spPr>
          <a:xfrm>
            <a:off x="8322685" y="2334881"/>
            <a:ext cx="2695575" cy="2733675"/>
          </a:xfrm>
          <a:prstGeom prst="rect">
            <a:avLst/>
          </a:prstGeom>
        </p:spPr>
      </p:pic>
    </p:spTree>
    <p:extLst>
      <p:ext uri="{BB962C8B-B14F-4D97-AF65-F5344CB8AC3E}">
        <p14:creationId xmlns:p14="http://schemas.microsoft.com/office/powerpoint/2010/main" val="3139263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44157"/>
            <a:ext cx="11606150" cy="1477328"/>
          </a:xfrm>
          <a:prstGeom prst="rect">
            <a:avLst/>
          </a:prstGeom>
        </p:spPr>
        <p:txBody>
          <a:bodyPr wrap="square">
            <a:spAutoFit/>
          </a:bodyPr>
          <a:lstStyle/>
          <a:p>
            <a:pPr algn="just"/>
            <a:r>
              <a:rPr lang="es-ES" b="1" dirty="0" err="1" smtClean="0"/>
              <a:t>Electroducto</a:t>
            </a:r>
            <a:r>
              <a:rPr lang="es-ES" b="1" dirty="0" smtClean="0"/>
              <a:t> </a:t>
            </a:r>
            <a:r>
              <a:rPr lang="es-ES" b="1" dirty="0" err="1" smtClean="0"/>
              <a:t>enchufable</a:t>
            </a:r>
            <a:r>
              <a:rPr lang="es-ES" b="1" dirty="0" smtClean="0"/>
              <a:t> </a:t>
            </a:r>
          </a:p>
          <a:p>
            <a:pPr algn="just"/>
            <a:endParaRPr lang="es-ES" dirty="0" smtClean="0"/>
          </a:p>
          <a:p>
            <a:pPr algn="just"/>
            <a:r>
              <a:rPr lang="es-ES" dirty="0" smtClean="0"/>
              <a:t>El </a:t>
            </a:r>
            <a:r>
              <a:rPr lang="es-ES" dirty="0" err="1" smtClean="0"/>
              <a:t>electroducto</a:t>
            </a:r>
            <a:r>
              <a:rPr lang="es-ES" dirty="0" smtClean="0"/>
              <a:t> </a:t>
            </a:r>
            <a:r>
              <a:rPr lang="es-ES" dirty="0" err="1" smtClean="0"/>
              <a:t>enchufable</a:t>
            </a:r>
            <a:r>
              <a:rPr lang="es-ES" dirty="0" smtClean="0"/>
              <a:t> se usa cuando los requerimientos de potencia están distribuidas en una gran área Usando unidades </a:t>
            </a:r>
            <a:r>
              <a:rPr lang="es-ES" dirty="0" err="1" smtClean="0"/>
              <a:t>enchufables</a:t>
            </a:r>
            <a:r>
              <a:rPr lang="es-ES" dirty="0" smtClean="0"/>
              <a:t>, las conexiones de cargas se pueden agregar o reubicar fácilmente El </a:t>
            </a:r>
            <a:r>
              <a:rPr lang="es-ES" dirty="0" err="1" smtClean="0"/>
              <a:t>electroducto</a:t>
            </a:r>
            <a:r>
              <a:rPr lang="es-ES" dirty="0" smtClean="0"/>
              <a:t> </a:t>
            </a:r>
            <a:r>
              <a:rPr lang="es-ES" dirty="0" err="1" smtClean="0"/>
              <a:t>enchufable</a:t>
            </a:r>
            <a:r>
              <a:rPr lang="es-ES" dirty="0" smtClean="0"/>
              <a:t> está diseñado solo para uso en interiores </a:t>
            </a:r>
            <a:endParaRPr lang="es-ES" dirty="0"/>
          </a:p>
        </p:txBody>
      </p:sp>
      <p:pic>
        <p:nvPicPr>
          <p:cNvPr id="3" name="Imagen 2"/>
          <p:cNvPicPr>
            <a:picLocks noChangeAspect="1"/>
          </p:cNvPicPr>
          <p:nvPr/>
        </p:nvPicPr>
        <p:blipFill>
          <a:blip r:embed="rId2"/>
          <a:stretch>
            <a:fillRect/>
          </a:stretch>
        </p:blipFill>
        <p:spPr>
          <a:xfrm>
            <a:off x="3179061" y="1925720"/>
            <a:ext cx="5762625" cy="3552825"/>
          </a:xfrm>
          <a:prstGeom prst="rect">
            <a:avLst/>
          </a:prstGeom>
        </p:spPr>
      </p:pic>
    </p:spTree>
    <p:extLst>
      <p:ext uri="{BB962C8B-B14F-4D97-AF65-F5344CB8AC3E}">
        <p14:creationId xmlns:p14="http://schemas.microsoft.com/office/powerpoint/2010/main" val="4166305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127198"/>
            <a:ext cx="11542816" cy="6186309"/>
          </a:xfrm>
          <a:prstGeom prst="rect">
            <a:avLst/>
          </a:prstGeom>
        </p:spPr>
        <p:txBody>
          <a:bodyPr wrap="square">
            <a:spAutoFit/>
          </a:bodyPr>
          <a:lstStyle/>
          <a:p>
            <a:pPr algn="just"/>
            <a:r>
              <a:rPr lang="es-ES" sz="3600" b="1" dirty="0" smtClean="0"/>
              <a:t>Estándares de diseño y calificaciones</a:t>
            </a:r>
          </a:p>
          <a:p>
            <a:pPr algn="just"/>
            <a:endParaRPr lang="es-ES" dirty="0" smtClean="0"/>
          </a:p>
          <a:p>
            <a:pPr algn="just"/>
            <a:r>
              <a:rPr lang="es-ES" dirty="0" smtClean="0"/>
              <a:t>Varias organizaciones proporcionan estándares que influyen en la diseño, construcción, instalación, y desempeño de </a:t>
            </a:r>
            <a:r>
              <a:rPr lang="es-ES" dirty="0" err="1" smtClean="0"/>
              <a:t>electroductos</a:t>
            </a:r>
            <a:r>
              <a:rPr lang="es-ES" dirty="0" smtClean="0"/>
              <a:t>  </a:t>
            </a:r>
          </a:p>
          <a:p>
            <a:pPr algn="just"/>
            <a:r>
              <a:rPr lang="es-ES" dirty="0" smtClean="0"/>
              <a:t>La siguiente lista incluye algunas de estas organizaciones:</a:t>
            </a:r>
          </a:p>
          <a:p>
            <a:pPr algn="just"/>
            <a:endParaRPr lang="es-ES" dirty="0" smtClean="0"/>
          </a:p>
          <a:p>
            <a:pPr algn="just"/>
            <a:r>
              <a:rPr lang="es-ES" b="1" dirty="0" err="1" smtClean="0"/>
              <a:t>Underwriters</a:t>
            </a:r>
            <a:r>
              <a:rPr lang="es-ES" b="1" dirty="0" smtClean="0"/>
              <a:t> </a:t>
            </a:r>
            <a:r>
              <a:rPr lang="es-ES" b="1" dirty="0" err="1" smtClean="0"/>
              <a:t>Laboratories</a:t>
            </a:r>
            <a:r>
              <a:rPr lang="es-ES" b="1" dirty="0" smtClean="0"/>
              <a:t>, </a:t>
            </a:r>
            <a:r>
              <a:rPr lang="es-ES" b="1" dirty="0" err="1" smtClean="0"/>
              <a:t>Inc</a:t>
            </a:r>
            <a:r>
              <a:rPr lang="es-ES" b="1" dirty="0" smtClean="0"/>
              <a:t> (UL). </a:t>
            </a:r>
          </a:p>
          <a:p>
            <a:pPr algn="just"/>
            <a:r>
              <a:rPr lang="es-ES" dirty="0" err="1" smtClean="0"/>
              <a:t>Electroducto</a:t>
            </a:r>
            <a:r>
              <a:rPr lang="es-ES" dirty="0" smtClean="0"/>
              <a:t> que lleva la marca de listado de </a:t>
            </a:r>
            <a:r>
              <a:rPr lang="es-ES" dirty="0" err="1" smtClean="0"/>
              <a:t>Underwriters</a:t>
            </a:r>
            <a:r>
              <a:rPr lang="es-ES" dirty="0" smtClean="0"/>
              <a:t> </a:t>
            </a:r>
            <a:r>
              <a:rPr lang="es-ES" dirty="0" err="1" smtClean="0"/>
              <a:t>Laboratories</a:t>
            </a:r>
            <a:r>
              <a:rPr lang="es-ES" dirty="0" smtClean="0"/>
              <a:t> debe pasar una serie de pruebas de desempeño descritas en el estándar UL 857 Estas pruebas y estándares se relacionan con la fuerza e integridad de un sistema de </a:t>
            </a:r>
            <a:r>
              <a:rPr lang="es-ES" dirty="0" err="1" smtClean="0"/>
              <a:t>electroductos</a:t>
            </a:r>
            <a:r>
              <a:rPr lang="es-ES" dirty="0" smtClean="0"/>
              <a:t> cuando esté sujeto a operaciones y condiciones ambientales</a:t>
            </a:r>
          </a:p>
          <a:p>
            <a:pPr algn="just"/>
            <a:r>
              <a:rPr lang="es-ES" dirty="0" smtClean="0"/>
              <a:t> </a:t>
            </a:r>
          </a:p>
          <a:p>
            <a:pPr algn="just"/>
            <a:r>
              <a:rPr lang="es-ES" b="1" dirty="0" smtClean="0"/>
              <a:t>Asociación Nacional de Fabricantes Eléctricos (NEMA) </a:t>
            </a:r>
          </a:p>
          <a:p>
            <a:pPr algn="just"/>
            <a:r>
              <a:rPr lang="es-ES" dirty="0" smtClean="0"/>
              <a:t>Los estándares NEMA para </a:t>
            </a:r>
            <a:r>
              <a:rPr lang="es-ES" dirty="0" err="1" smtClean="0"/>
              <a:t>electroducto</a:t>
            </a:r>
            <a:r>
              <a:rPr lang="es-ES" dirty="0" smtClean="0"/>
              <a:t> están enumerados en BU 1.1.  Es importante para observar que las clasificaciones de cortocircuito NEMA requieren una clasificación de cortocircuito de 3- ciclos. Esto significa que el </a:t>
            </a:r>
            <a:r>
              <a:rPr lang="es-ES" dirty="0" err="1" smtClean="0"/>
              <a:t>lectroducto</a:t>
            </a:r>
            <a:r>
              <a:rPr lang="es-ES" dirty="0" smtClean="0"/>
              <a:t> fue testeado y probado con éxito sobre la base de  tres ciclos de corriente pico (IP) </a:t>
            </a:r>
          </a:p>
          <a:p>
            <a:pPr algn="just"/>
            <a:endParaRPr lang="es-ES" dirty="0" smtClean="0"/>
          </a:p>
          <a:p>
            <a:pPr algn="just"/>
            <a:r>
              <a:rPr lang="es-ES" b="1" dirty="0" smtClean="0"/>
              <a:t>Comisión Electrotécnica Internacional (IEC) </a:t>
            </a:r>
          </a:p>
          <a:p>
            <a:pPr algn="just"/>
            <a:r>
              <a:rPr lang="es-ES" dirty="0" smtClean="0"/>
              <a:t>La Comisión Electrotécnica Internacional está asociada con equipos vendidos en muchos países, incluidos los Estados Unidos  </a:t>
            </a:r>
          </a:p>
          <a:p>
            <a:pPr algn="just"/>
            <a:r>
              <a:rPr lang="es-ES" dirty="0" smtClean="0"/>
              <a:t>Las normas IEC se encuentran en las publicaciones IEC 439 y también recomienda clasificaciones de cortocircuito para </a:t>
            </a:r>
            <a:r>
              <a:rPr lang="es-ES" dirty="0" err="1" smtClean="0"/>
              <a:t>electroductos</a:t>
            </a:r>
            <a:r>
              <a:rPr lang="es-ES" dirty="0" smtClean="0"/>
              <a:t> </a:t>
            </a:r>
          </a:p>
        </p:txBody>
      </p:sp>
    </p:spTree>
    <p:extLst>
      <p:ext uri="{BB962C8B-B14F-4D97-AF65-F5344CB8AC3E}">
        <p14:creationId xmlns:p14="http://schemas.microsoft.com/office/powerpoint/2010/main" val="1264682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127198"/>
            <a:ext cx="11542816" cy="3416320"/>
          </a:xfrm>
          <a:prstGeom prst="rect">
            <a:avLst/>
          </a:prstGeom>
        </p:spPr>
        <p:txBody>
          <a:bodyPr wrap="square">
            <a:spAutoFit/>
          </a:bodyPr>
          <a:lstStyle/>
          <a:p>
            <a:pPr algn="just"/>
            <a:r>
              <a:rPr lang="es-ES" dirty="0" smtClean="0"/>
              <a:t>Organizaciones adicionales publican códigos eléctricos </a:t>
            </a:r>
          </a:p>
          <a:p>
            <a:pPr algn="just"/>
            <a:r>
              <a:rPr lang="es-ES" dirty="0" smtClean="0"/>
              <a:t>La siguiente lista incluye algunas de estas organizaciones </a:t>
            </a:r>
          </a:p>
          <a:p>
            <a:pPr algn="just"/>
            <a:r>
              <a:rPr lang="es-ES" dirty="0" smtClean="0"/>
              <a:t>Asociación Nacional de Protección contra Incendios (NFPA), NFPA publica NFPA 70®: </a:t>
            </a:r>
            <a:r>
              <a:rPr lang="es-ES" dirty="0" err="1" smtClean="0"/>
              <a:t>National</a:t>
            </a:r>
            <a:r>
              <a:rPr lang="es-ES" dirty="0" smtClean="0"/>
              <a:t> </a:t>
            </a:r>
            <a:r>
              <a:rPr lang="es-ES" dirty="0" err="1" smtClean="0"/>
              <a:t>Electrical</a:t>
            </a:r>
            <a:r>
              <a:rPr lang="es-ES" dirty="0" smtClean="0"/>
              <a:t> </a:t>
            </a:r>
            <a:r>
              <a:rPr lang="es-ES" dirty="0" err="1" smtClean="0"/>
              <a:t>Code</a:t>
            </a:r>
            <a:r>
              <a:rPr lang="es-ES" dirty="0" smtClean="0"/>
              <a:t>® (NEC®) </a:t>
            </a:r>
            <a:r>
              <a:rPr lang="es-ES" dirty="0" err="1" smtClean="0"/>
              <a:t>The</a:t>
            </a:r>
            <a:r>
              <a:rPr lang="es-ES" dirty="0" smtClean="0"/>
              <a:t> </a:t>
            </a:r>
            <a:r>
              <a:rPr lang="es-ES" dirty="0" err="1" smtClean="0"/>
              <a:t>National</a:t>
            </a:r>
            <a:r>
              <a:rPr lang="es-ES" dirty="0" smtClean="0"/>
              <a:t> </a:t>
            </a:r>
            <a:r>
              <a:rPr lang="es-ES" dirty="0" err="1" smtClean="0"/>
              <a:t>Electrical</a:t>
            </a:r>
            <a:r>
              <a:rPr lang="es-ES" dirty="0" smtClean="0"/>
              <a:t> </a:t>
            </a:r>
            <a:r>
              <a:rPr lang="es-ES" dirty="0" err="1" smtClean="0"/>
              <a:t>Code</a:t>
            </a:r>
            <a:r>
              <a:rPr lang="es-ES" dirty="0" smtClean="0"/>
              <a:t>® se actualiza cada tres años Cada versión debe posteriormente ser adoptada por la autoridad que tenga jurisdicción Este código estipula los requisitos de instalación que son necesarios para la aplicación segura de equipos eléctricos El artículo 368 del NEC® se aplica específicamente a </a:t>
            </a:r>
            <a:r>
              <a:rPr lang="es-ES" dirty="0" err="1" smtClean="0"/>
              <a:t>electroductos</a:t>
            </a:r>
            <a:r>
              <a:rPr lang="es-ES" dirty="0" smtClean="0"/>
              <a:t>, aunque otros artículos son aplicables en ciertas situaciones Familiarización completa con los requisitos de NEC® para es recomendado Gobiernos estatales y locales Códigos de electricidad estatales y locales son determinadas por sus respectivas organizaciones gubernamentales y, en algunos casos, puede ser más estricta que la nacional organizaciones </a:t>
            </a:r>
          </a:p>
          <a:p>
            <a:pPr algn="just"/>
            <a:r>
              <a:rPr lang="es-ES" dirty="0" smtClean="0"/>
              <a:t>Servicios eléctricos Vía de buses utilizada para el servicio eléctrico principal, está conectado a los transformadores de distribución propiedad de empresas de energía eléctrica Estas empresas cuentan con sus requisitos para los métodos de conexión al </a:t>
            </a:r>
            <a:r>
              <a:rPr lang="es-ES" dirty="0" err="1" smtClean="0"/>
              <a:t>electroducto</a:t>
            </a:r>
            <a:r>
              <a:rPr lang="es-ES" dirty="0" smtClean="0"/>
              <a:t> </a:t>
            </a:r>
            <a:endParaRPr lang="es-ES" dirty="0"/>
          </a:p>
        </p:txBody>
      </p:sp>
    </p:spTree>
    <p:extLst>
      <p:ext uri="{BB962C8B-B14F-4D97-AF65-F5344CB8AC3E}">
        <p14:creationId xmlns:p14="http://schemas.microsoft.com/office/powerpoint/2010/main" val="1520916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1672</Words>
  <Application>Microsoft Office PowerPoint</Application>
  <PresentationFormat>Panorámica</PresentationFormat>
  <Paragraphs>108</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28</cp:revision>
  <dcterms:created xsi:type="dcterms:W3CDTF">2023-02-05T16:22:04Z</dcterms:created>
  <dcterms:modified xsi:type="dcterms:W3CDTF">2023-02-06T01:53:58Z</dcterms:modified>
</cp:coreProperties>
</file>