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5" r:id="rId5"/>
    <p:sldId id="266" r:id="rId6"/>
    <p:sldId id="259" r:id="rId7"/>
    <p:sldId id="260" r:id="rId8"/>
    <p:sldId id="261" r:id="rId9"/>
    <p:sldId id="262" r:id="rId10"/>
    <p:sldId id="263" r:id="rId11"/>
    <p:sldId id="264" r:id="rId12"/>
    <p:sldId id="267" r:id="rId13"/>
    <p:sldId id="268" r:id="rId14"/>
    <p:sldId id="270" r:id="rId15"/>
    <p:sldId id="271" r:id="rId16"/>
    <p:sldId id="269" r:id="rId1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1C0AB6D0-5A42-4CEB-9359-167609B69A17}" type="datetimeFigureOut">
              <a:rPr lang="es-MX" smtClean="0"/>
              <a:t>09/01/2015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CD416505-9FB9-4CEF-9415-ADE76E0457D4}" type="slidenum">
              <a:rPr lang="es-MX" smtClean="0"/>
              <a:t>‹Nº›</a:t>
            </a:fld>
            <a:endParaRPr lang="es-MX"/>
          </a:p>
        </p:txBody>
      </p:sp>
    </p:spTree>
    <p:extLst>
      <p:ext uri="{BB962C8B-B14F-4D97-AF65-F5344CB8AC3E}">
        <p14:creationId xmlns:p14="http://schemas.microsoft.com/office/powerpoint/2010/main" val="3440948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C0AB6D0-5A42-4CEB-9359-167609B69A17}" type="datetimeFigureOut">
              <a:rPr lang="es-MX" smtClean="0"/>
              <a:t>09/01/2015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CD416505-9FB9-4CEF-9415-ADE76E0457D4}" type="slidenum">
              <a:rPr lang="es-MX" smtClean="0"/>
              <a:t>‹Nº›</a:t>
            </a:fld>
            <a:endParaRPr lang="es-MX"/>
          </a:p>
        </p:txBody>
      </p:sp>
    </p:spTree>
    <p:extLst>
      <p:ext uri="{BB962C8B-B14F-4D97-AF65-F5344CB8AC3E}">
        <p14:creationId xmlns:p14="http://schemas.microsoft.com/office/powerpoint/2010/main" val="515263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C0AB6D0-5A42-4CEB-9359-167609B69A17}" type="datetimeFigureOut">
              <a:rPr lang="es-MX" smtClean="0"/>
              <a:t>09/01/2015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CD416505-9FB9-4CEF-9415-ADE76E0457D4}" type="slidenum">
              <a:rPr lang="es-MX" smtClean="0"/>
              <a:t>‹Nº›</a:t>
            </a:fld>
            <a:endParaRPr lang="es-MX"/>
          </a:p>
        </p:txBody>
      </p:sp>
    </p:spTree>
    <p:extLst>
      <p:ext uri="{BB962C8B-B14F-4D97-AF65-F5344CB8AC3E}">
        <p14:creationId xmlns:p14="http://schemas.microsoft.com/office/powerpoint/2010/main" val="2774859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1C0AB6D0-5A42-4CEB-9359-167609B69A17}" type="datetimeFigureOut">
              <a:rPr lang="es-MX" smtClean="0"/>
              <a:t>09/01/2015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CD416505-9FB9-4CEF-9415-ADE76E0457D4}" type="slidenum">
              <a:rPr lang="es-MX" smtClean="0"/>
              <a:t>‹Nº›</a:t>
            </a:fld>
            <a:endParaRPr lang="es-MX"/>
          </a:p>
        </p:txBody>
      </p:sp>
    </p:spTree>
    <p:extLst>
      <p:ext uri="{BB962C8B-B14F-4D97-AF65-F5344CB8AC3E}">
        <p14:creationId xmlns:p14="http://schemas.microsoft.com/office/powerpoint/2010/main" val="24706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1C0AB6D0-5A42-4CEB-9359-167609B69A17}" type="datetimeFigureOut">
              <a:rPr lang="es-MX" smtClean="0"/>
              <a:t>09/01/2015</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CD416505-9FB9-4CEF-9415-ADE76E0457D4}" type="slidenum">
              <a:rPr lang="es-MX" smtClean="0"/>
              <a:t>‹Nº›</a:t>
            </a:fld>
            <a:endParaRPr lang="es-MX"/>
          </a:p>
        </p:txBody>
      </p:sp>
    </p:spTree>
    <p:extLst>
      <p:ext uri="{BB962C8B-B14F-4D97-AF65-F5344CB8AC3E}">
        <p14:creationId xmlns:p14="http://schemas.microsoft.com/office/powerpoint/2010/main" val="3720454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1C0AB6D0-5A42-4CEB-9359-167609B69A17}" type="datetimeFigureOut">
              <a:rPr lang="es-MX" smtClean="0"/>
              <a:t>09/01/2015</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CD416505-9FB9-4CEF-9415-ADE76E0457D4}" type="slidenum">
              <a:rPr lang="es-MX" smtClean="0"/>
              <a:t>‹Nº›</a:t>
            </a:fld>
            <a:endParaRPr lang="es-MX"/>
          </a:p>
        </p:txBody>
      </p:sp>
    </p:spTree>
    <p:extLst>
      <p:ext uri="{BB962C8B-B14F-4D97-AF65-F5344CB8AC3E}">
        <p14:creationId xmlns:p14="http://schemas.microsoft.com/office/powerpoint/2010/main" val="4000665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C0AB6D0-5A42-4CEB-9359-167609B69A17}" type="datetimeFigureOut">
              <a:rPr lang="es-MX" smtClean="0"/>
              <a:t>09/01/2015</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CD416505-9FB9-4CEF-9415-ADE76E0457D4}" type="slidenum">
              <a:rPr lang="es-MX" smtClean="0"/>
              <a:t>‹Nº›</a:t>
            </a:fld>
            <a:endParaRPr lang="es-MX"/>
          </a:p>
        </p:txBody>
      </p:sp>
    </p:spTree>
    <p:extLst>
      <p:ext uri="{BB962C8B-B14F-4D97-AF65-F5344CB8AC3E}">
        <p14:creationId xmlns:p14="http://schemas.microsoft.com/office/powerpoint/2010/main" val="2055070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C0AB6D0-5A42-4CEB-9359-167609B69A17}" type="datetimeFigureOut">
              <a:rPr lang="es-MX" smtClean="0"/>
              <a:t>09/01/2015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CD416505-9FB9-4CEF-9415-ADE76E0457D4}" type="slidenum">
              <a:rPr lang="es-MX" smtClean="0"/>
              <a:t>‹Nº›</a:t>
            </a:fld>
            <a:endParaRPr lang="es-MX"/>
          </a:p>
        </p:txBody>
      </p:sp>
    </p:spTree>
    <p:extLst>
      <p:ext uri="{BB962C8B-B14F-4D97-AF65-F5344CB8AC3E}">
        <p14:creationId xmlns:p14="http://schemas.microsoft.com/office/powerpoint/2010/main" val="2940227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C0AB6D0-5A42-4CEB-9359-167609B69A17}" type="datetimeFigureOut">
              <a:rPr lang="es-MX" smtClean="0"/>
              <a:t>09/01/2015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CD416505-9FB9-4CEF-9415-ADE76E0457D4}" type="slidenum">
              <a:rPr lang="es-MX" smtClean="0"/>
              <a:t>‹Nº›</a:t>
            </a:fld>
            <a:endParaRPr lang="es-MX"/>
          </a:p>
        </p:txBody>
      </p:sp>
    </p:spTree>
    <p:extLst>
      <p:ext uri="{BB962C8B-B14F-4D97-AF65-F5344CB8AC3E}">
        <p14:creationId xmlns:p14="http://schemas.microsoft.com/office/powerpoint/2010/main" val="4168088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C0AB6D0-5A42-4CEB-9359-167609B69A17}" type="datetimeFigureOut">
              <a:rPr lang="es-MX" smtClean="0"/>
              <a:t>09/01/2015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CD416505-9FB9-4CEF-9415-ADE76E0457D4}" type="slidenum">
              <a:rPr lang="es-MX" smtClean="0"/>
              <a:t>‹Nº›</a:t>
            </a:fld>
            <a:endParaRPr lang="es-MX"/>
          </a:p>
        </p:txBody>
      </p:sp>
    </p:spTree>
    <p:extLst>
      <p:ext uri="{BB962C8B-B14F-4D97-AF65-F5344CB8AC3E}">
        <p14:creationId xmlns:p14="http://schemas.microsoft.com/office/powerpoint/2010/main" val="1331705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C0AB6D0-5A42-4CEB-9359-167609B69A17}" type="datetimeFigureOut">
              <a:rPr lang="es-MX" smtClean="0"/>
              <a:t>09/01/2015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CD416505-9FB9-4CEF-9415-ADE76E0457D4}" type="slidenum">
              <a:rPr lang="es-MX" smtClean="0"/>
              <a:t>‹Nº›</a:t>
            </a:fld>
            <a:endParaRPr lang="es-MX"/>
          </a:p>
        </p:txBody>
      </p:sp>
    </p:spTree>
    <p:extLst>
      <p:ext uri="{BB962C8B-B14F-4D97-AF65-F5344CB8AC3E}">
        <p14:creationId xmlns:p14="http://schemas.microsoft.com/office/powerpoint/2010/main" val="2425577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0AB6D0-5A42-4CEB-9359-167609B69A17}" type="datetimeFigureOut">
              <a:rPr lang="es-MX" smtClean="0"/>
              <a:t>09/01/2015</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416505-9FB9-4CEF-9415-ADE76E0457D4}" type="slidenum">
              <a:rPr lang="es-MX" smtClean="0"/>
              <a:t>‹Nº›</a:t>
            </a:fld>
            <a:endParaRPr lang="es-MX"/>
          </a:p>
        </p:txBody>
      </p:sp>
    </p:spTree>
    <p:extLst>
      <p:ext uri="{BB962C8B-B14F-4D97-AF65-F5344CB8AC3E}">
        <p14:creationId xmlns:p14="http://schemas.microsoft.com/office/powerpoint/2010/main" val="3549557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13" y="0"/>
            <a:ext cx="9281931" cy="6858000"/>
          </a:xfrm>
          <a:prstGeom prst="rect">
            <a:avLst/>
          </a:prstGeom>
        </p:spPr>
      </p:pic>
      <p:sp>
        <p:nvSpPr>
          <p:cNvPr id="3" name="2 Subtítulo"/>
          <p:cNvSpPr>
            <a:spLocks noGrp="1"/>
          </p:cNvSpPr>
          <p:nvPr>
            <p:ph type="subTitle" idx="1"/>
          </p:nvPr>
        </p:nvSpPr>
        <p:spPr>
          <a:xfrm>
            <a:off x="179512" y="188640"/>
            <a:ext cx="8784976" cy="6552728"/>
          </a:xfrm>
        </p:spPr>
        <p:txBody>
          <a:bodyPr>
            <a:normAutofit/>
          </a:bodyPr>
          <a:lstStyle/>
          <a:p>
            <a:endParaRPr lang="es-MX" sz="6600" dirty="0" smtClean="0">
              <a:solidFill>
                <a:schemeClr val="tx2">
                  <a:lumMod val="60000"/>
                  <a:lumOff val="40000"/>
                </a:schemeClr>
              </a:solidFill>
              <a:latin typeface="Showcard Gothic" pitchFamily="82" charset="0"/>
            </a:endParaRPr>
          </a:p>
          <a:p>
            <a:r>
              <a:rPr lang="es-MX" sz="6600" dirty="0" smtClean="0">
                <a:solidFill>
                  <a:schemeClr val="tx2">
                    <a:lumMod val="60000"/>
                    <a:lumOff val="40000"/>
                  </a:schemeClr>
                </a:solidFill>
                <a:latin typeface="Showcard Gothic" pitchFamily="82" charset="0"/>
              </a:rPr>
              <a:t>Líneas de transmisión</a:t>
            </a:r>
          </a:p>
          <a:p>
            <a:pPr algn="just"/>
            <a:r>
              <a:rPr lang="es-MX" dirty="0"/>
              <a:t/>
            </a:r>
            <a:br>
              <a:rPr lang="es-MX" dirty="0"/>
            </a:br>
            <a:r>
              <a:rPr lang="es-MX" dirty="0" smtClean="0"/>
              <a:t> </a:t>
            </a:r>
          </a:p>
          <a:p>
            <a:pPr algn="just"/>
            <a:endParaRPr lang="es-MX" dirty="0"/>
          </a:p>
          <a:p>
            <a:pPr algn="just"/>
            <a:r>
              <a:rPr lang="es-MX" dirty="0" smtClean="0"/>
              <a:t> </a:t>
            </a:r>
            <a:r>
              <a:rPr lang="es-MX" sz="1800" b="1" dirty="0" smtClean="0">
                <a:solidFill>
                  <a:schemeClr val="tx1"/>
                </a:solidFill>
                <a:latin typeface="Arial" panose="020B0604020202020204" pitchFamily="34" charset="0"/>
                <a:cs typeface="Arial" panose="020B0604020202020204" pitchFamily="34" charset="0"/>
              </a:rPr>
              <a:t>Romualdo </a:t>
            </a:r>
            <a:r>
              <a:rPr lang="es-MX" sz="1800" b="1" dirty="0" err="1" smtClean="0">
                <a:solidFill>
                  <a:schemeClr val="tx1"/>
                </a:solidFill>
                <a:latin typeface="Arial" panose="020B0604020202020204" pitchFamily="34" charset="0"/>
                <a:cs typeface="Arial" panose="020B0604020202020204" pitchFamily="34" charset="0"/>
              </a:rPr>
              <a:t>Vixtha</a:t>
            </a:r>
            <a:r>
              <a:rPr lang="es-MX" sz="1800" b="1" dirty="0" smtClean="0">
                <a:solidFill>
                  <a:schemeClr val="tx1"/>
                </a:solidFill>
                <a:latin typeface="Arial" panose="020B0604020202020204" pitchFamily="34" charset="0"/>
                <a:cs typeface="Arial" panose="020B0604020202020204" pitchFamily="34" charset="0"/>
              </a:rPr>
              <a:t> Ramírez</a:t>
            </a:r>
          </a:p>
          <a:p>
            <a:pPr algn="just"/>
            <a:r>
              <a:rPr lang="es-MX" sz="1800" b="1" dirty="0" smtClean="0">
                <a:solidFill>
                  <a:schemeClr val="tx1"/>
                </a:solidFill>
                <a:latin typeface="Arial" panose="020B0604020202020204" pitchFamily="34" charset="0"/>
                <a:cs typeface="Arial" panose="020B0604020202020204" pitchFamily="34" charset="0"/>
              </a:rPr>
              <a:t>   Cesar Larios </a:t>
            </a:r>
            <a:r>
              <a:rPr lang="es-MX" sz="1800" b="1" dirty="0" err="1" smtClean="0">
                <a:solidFill>
                  <a:schemeClr val="tx1"/>
                </a:solidFill>
                <a:latin typeface="Arial" panose="020B0604020202020204" pitchFamily="34" charset="0"/>
                <a:cs typeface="Arial" panose="020B0604020202020204" pitchFamily="34" charset="0"/>
              </a:rPr>
              <a:t>Quiterio</a:t>
            </a:r>
            <a:endParaRPr lang="es-MX" sz="1800" b="1" dirty="0" smtClean="0">
              <a:solidFill>
                <a:schemeClr val="tx1"/>
              </a:solidFill>
              <a:latin typeface="Arial" panose="020B0604020202020204" pitchFamily="34" charset="0"/>
              <a:cs typeface="Arial" panose="020B0604020202020204" pitchFamily="34" charset="0"/>
            </a:endParaRPr>
          </a:p>
          <a:p>
            <a:pPr algn="just"/>
            <a:r>
              <a:rPr lang="es-MX" sz="1800" b="1" dirty="0" smtClean="0">
                <a:solidFill>
                  <a:schemeClr val="tx1"/>
                </a:solidFill>
                <a:latin typeface="Arial" panose="020B0604020202020204" pitchFamily="34" charset="0"/>
                <a:cs typeface="Arial" panose="020B0604020202020204" pitchFamily="34" charset="0"/>
              </a:rPr>
              <a:t>    Víctor Jesús De La Cruz Paredes</a:t>
            </a:r>
            <a:endParaRPr lang="es-MX" sz="1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48308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34082"/>
          </a:xfrm>
        </p:spPr>
        <p:txBody>
          <a:bodyPr>
            <a:normAutofit fontScale="90000"/>
          </a:bodyPr>
          <a:lstStyle/>
          <a:p>
            <a:r>
              <a:rPr lang="es-MX" dirty="0" smtClean="0">
                <a:latin typeface="Showcard Gothic" pitchFamily="82" charset="0"/>
              </a:rPr>
              <a:t>Líneas de transmisión:</a:t>
            </a:r>
            <a:endParaRPr lang="es-MX" dirty="0">
              <a:latin typeface="Showcard Gothic" pitchFamily="82" charset="0"/>
            </a:endParaRPr>
          </a:p>
        </p:txBody>
      </p:sp>
      <p:sp>
        <p:nvSpPr>
          <p:cNvPr id="3" name="2 Marcador de contenido"/>
          <p:cNvSpPr>
            <a:spLocks noGrp="1"/>
          </p:cNvSpPr>
          <p:nvPr>
            <p:ph idx="1"/>
          </p:nvPr>
        </p:nvSpPr>
        <p:spPr>
          <a:xfrm>
            <a:off x="179512" y="1196752"/>
            <a:ext cx="8640960" cy="5544615"/>
          </a:xfrm>
        </p:spPr>
        <p:txBody>
          <a:bodyPr>
            <a:normAutofit fontScale="47500" lnSpcReduction="20000"/>
          </a:bodyPr>
          <a:lstStyle/>
          <a:p>
            <a:pPr marL="0" indent="0">
              <a:buNone/>
            </a:pPr>
            <a:endParaRPr lang="es-MX" b="1" dirty="0" smtClean="0"/>
          </a:p>
          <a:p>
            <a:endParaRPr lang="es-MX" dirty="0" smtClean="0"/>
          </a:p>
          <a:p>
            <a:r>
              <a:rPr lang="es-MX" sz="3400" dirty="0" smtClean="0">
                <a:latin typeface="Arial" pitchFamily="34" charset="0"/>
                <a:cs typeface="Arial" pitchFamily="34" charset="0"/>
              </a:rPr>
              <a:t>Los sistemas de transmisión de energía eléctrica incluyen la línea de transmisión el derecho de vía, las playas de distribución, las subestaciones, y los caminos de acceso o mantenimiento. Las estructuras principales de la línea de transmisión son la línea misma, los conductores, las torres y los soportes.</a:t>
            </a:r>
          </a:p>
          <a:p>
            <a:endParaRPr lang="es-MX" sz="3400" dirty="0" smtClean="0">
              <a:latin typeface="Arial" pitchFamily="34" charset="0"/>
              <a:cs typeface="Arial" pitchFamily="34" charset="0"/>
            </a:endParaRPr>
          </a:p>
          <a:p>
            <a:endParaRPr lang="es-MX" sz="3400" dirty="0" smtClean="0">
              <a:latin typeface="Arial" pitchFamily="34" charset="0"/>
              <a:cs typeface="Arial" pitchFamily="34" charset="0"/>
            </a:endParaRPr>
          </a:p>
          <a:p>
            <a:r>
              <a:rPr lang="es-MX" sz="3400" dirty="0" smtClean="0">
                <a:latin typeface="Arial" pitchFamily="34" charset="0"/>
                <a:cs typeface="Arial" pitchFamily="34" charset="0"/>
              </a:rPr>
              <a:t>El voltaje y la capacidad de la línea de transmisión afectan el tamaño de estas estructuras principales. Por ejemplo, la estructura de la torre varía directamente según el voltaje requerido y la capacidad de la línea. Las torres pueden ser postes simples de madera para las líneas de transmisión pequeñas hasta 46 kilovoltios (kV). Se emplean estructuras de postes de madera en forma de H, para las líneas de 69 a 231 kV. Se utilizan estructuras de acero independientes, de circuito simple, para las líneas de 161 kV o más. Es posible tener líneas de transmisión de hasta 1.000 kV.</a:t>
            </a:r>
          </a:p>
          <a:p>
            <a:endParaRPr lang="es-MX" sz="3400" dirty="0" smtClean="0">
              <a:latin typeface="Arial" pitchFamily="34" charset="0"/>
              <a:cs typeface="Arial" pitchFamily="34" charset="0"/>
            </a:endParaRPr>
          </a:p>
          <a:p>
            <a:endParaRPr lang="es-MX" sz="3400" dirty="0" smtClean="0">
              <a:latin typeface="Arial" pitchFamily="34" charset="0"/>
              <a:cs typeface="Arial" pitchFamily="34" charset="0"/>
            </a:endParaRPr>
          </a:p>
          <a:p>
            <a:r>
              <a:rPr lang="es-MX" sz="3400" dirty="0" smtClean="0">
                <a:latin typeface="Arial" pitchFamily="34" charset="0"/>
                <a:cs typeface="Arial" pitchFamily="34" charset="0"/>
              </a:rPr>
              <a:t>Las líneas de transmisión pueden tener pocos, o cientos de kilómetros de longitud. El derecho de vía donde se construye la línea de transmisión puede variar de 20 a 500 metros de ancho, o más, dependiendo del tamaño de la línea, y el número de líneas de transmisión. Las líneas de transmisión son, principalmente, sistemas terrestres y pueden pasar sobre los humedales, arroyos, ríos y cerca de las orillas de los lagos, bahías, etc. Son técnicamente factibles, pero muy costosas, las líneas de transmisión subterráneas.</a:t>
            </a:r>
          </a:p>
          <a:p>
            <a:endParaRPr lang="es-MX" dirty="0"/>
          </a:p>
        </p:txBody>
      </p:sp>
    </p:spTree>
    <p:extLst>
      <p:ext uri="{BB962C8B-B14F-4D97-AF65-F5344CB8AC3E}">
        <p14:creationId xmlns:p14="http://schemas.microsoft.com/office/powerpoint/2010/main" val="21744978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32656"/>
            <a:ext cx="8229600" cy="1368152"/>
          </a:xfrm>
        </p:spPr>
        <p:txBody>
          <a:bodyPr>
            <a:normAutofit fontScale="90000"/>
          </a:bodyPr>
          <a:lstStyle/>
          <a:p>
            <a:r>
              <a:rPr lang="es-MX" dirty="0" smtClean="0">
                <a:solidFill>
                  <a:srgbClr val="FFC000"/>
                </a:solidFill>
                <a:latin typeface="Bauhaus 93" pitchFamily="82" charset="0"/>
              </a:rPr>
              <a:t> </a:t>
            </a:r>
            <a:r>
              <a:rPr lang="es-MX" dirty="0"/>
              <a:t/>
            </a:r>
            <a:br>
              <a:rPr lang="es-MX" dirty="0"/>
            </a:br>
            <a:endParaRPr lang="es-MX" dirty="0"/>
          </a:p>
        </p:txBody>
      </p:sp>
      <p:sp>
        <p:nvSpPr>
          <p:cNvPr id="3" name="2 Marcador de contenido"/>
          <p:cNvSpPr>
            <a:spLocks noGrp="1"/>
          </p:cNvSpPr>
          <p:nvPr>
            <p:ph idx="1"/>
          </p:nvPr>
        </p:nvSpPr>
        <p:spPr>
          <a:xfrm>
            <a:off x="457200" y="116632"/>
            <a:ext cx="8229600" cy="6009531"/>
          </a:xfrm>
        </p:spPr>
        <p:txBody>
          <a:bodyPr>
            <a:normAutofit fontScale="85000" lnSpcReduction="20000"/>
          </a:bodyPr>
          <a:lstStyle/>
          <a:p>
            <a:pPr algn="ctr"/>
            <a:endParaRPr lang="es-MX" sz="3900" b="1" dirty="0" smtClean="0">
              <a:solidFill>
                <a:schemeClr val="tx2">
                  <a:lumMod val="40000"/>
                  <a:lumOff val="60000"/>
                </a:schemeClr>
              </a:solidFill>
              <a:latin typeface="Bauhaus 93" pitchFamily="82" charset="0"/>
            </a:endParaRPr>
          </a:p>
          <a:p>
            <a:pPr algn="ctr"/>
            <a:r>
              <a:rPr lang="es-MX" sz="3900" b="1" dirty="0" smtClean="0">
                <a:solidFill>
                  <a:schemeClr val="tx2">
                    <a:lumMod val="40000"/>
                    <a:lumOff val="60000"/>
                  </a:schemeClr>
                </a:solidFill>
                <a:latin typeface="Bauhaus 93" pitchFamily="82" charset="0"/>
              </a:rPr>
              <a:t>CARACTERÍSTICAS DE LAS LÍNEAS DE TRANSMISIÓN:</a:t>
            </a:r>
            <a:r>
              <a:rPr lang="es-MX" sz="3900" dirty="0" smtClean="0">
                <a:solidFill>
                  <a:schemeClr val="tx2">
                    <a:lumMod val="40000"/>
                    <a:lumOff val="60000"/>
                  </a:schemeClr>
                </a:solidFill>
                <a:latin typeface="Bauhaus 93" pitchFamily="82" charset="0"/>
              </a:rPr>
              <a:t> </a:t>
            </a:r>
            <a:endParaRPr lang="es-MX" sz="3900" dirty="0" smtClean="0">
              <a:solidFill>
                <a:schemeClr val="tx2">
                  <a:lumMod val="40000"/>
                  <a:lumOff val="60000"/>
                </a:schemeClr>
              </a:solidFill>
              <a:latin typeface="Arial" pitchFamily="34" charset="0"/>
              <a:cs typeface="Arial" pitchFamily="34" charset="0"/>
            </a:endParaRPr>
          </a:p>
          <a:p>
            <a:endParaRPr lang="es-MX" sz="2600" dirty="0">
              <a:solidFill>
                <a:srgbClr val="7030A0"/>
              </a:solidFill>
              <a:latin typeface="Arial" pitchFamily="34" charset="0"/>
              <a:cs typeface="Arial" pitchFamily="34" charset="0"/>
            </a:endParaRPr>
          </a:p>
          <a:p>
            <a:endParaRPr lang="es-MX" sz="2600" dirty="0" smtClean="0">
              <a:solidFill>
                <a:srgbClr val="7030A0"/>
              </a:solidFill>
              <a:latin typeface="Arial" pitchFamily="34" charset="0"/>
              <a:cs typeface="Arial" pitchFamily="34" charset="0"/>
            </a:endParaRPr>
          </a:p>
          <a:p>
            <a:r>
              <a:rPr lang="es-MX" sz="2600" dirty="0" smtClean="0">
                <a:solidFill>
                  <a:srgbClr val="FFC000"/>
                </a:solidFill>
                <a:latin typeface="Arial" pitchFamily="34" charset="0"/>
                <a:cs typeface="Arial" pitchFamily="34" charset="0"/>
              </a:rPr>
              <a:t>Las </a:t>
            </a:r>
            <a:r>
              <a:rPr lang="es-MX" sz="2600" dirty="0">
                <a:solidFill>
                  <a:srgbClr val="FFC000"/>
                </a:solidFill>
                <a:latin typeface="Arial" pitchFamily="34" charset="0"/>
                <a:cs typeface="Arial" pitchFamily="34" charset="0"/>
              </a:rPr>
              <a:t>características de una línea de transmisión se determinan por sus propiedades eléctricas, como la conductancia de los cables y la constante dieléctrica del aislante, y sus propiedades físicas, como el diámetro del cable y los espacios del conductor. </a:t>
            </a:r>
          </a:p>
          <a:p>
            <a:r>
              <a:rPr lang="es-MX" sz="2600" dirty="0">
                <a:solidFill>
                  <a:srgbClr val="FFC000"/>
                </a:solidFill>
                <a:latin typeface="Arial" pitchFamily="34" charset="0"/>
                <a:cs typeface="Arial" pitchFamily="34" charset="0"/>
              </a:rPr>
              <a:t>Estas propiedades, a su vez, determinan las constantes eléctricas primarias: </a:t>
            </a:r>
          </a:p>
          <a:p>
            <a:pPr lvl="4"/>
            <a:endParaRPr lang="es-MX" b="1" dirty="0" smtClean="0">
              <a:solidFill>
                <a:srgbClr val="FFC000"/>
              </a:solidFill>
            </a:endParaRPr>
          </a:p>
          <a:p>
            <a:pPr lvl="4"/>
            <a:endParaRPr lang="es-MX" b="1" dirty="0">
              <a:solidFill>
                <a:srgbClr val="FFC000"/>
              </a:solidFill>
            </a:endParaRPr>
          </a:p>
          <a:p>
            <a:pPr lvl="4"/>
            <a:r>
              <a:rPr lang="es-MX" b="1" dirty="0" smtClean="0">
                <a:solidFill>
                  <a:srgbClr val="FFC000"/>
                </a:solidFill>
              </a:rPr>
              <a:t>resistencia </a:t>
            </a:r>
            <a:r>
              <a:rPr lang="es-MX" b="1" dirty="0">
                <a:solidFill>
                  <a:srgbClr val="FFC000"/>
                </a:solidFill>
              </a:rPr>
              <a:t>de CD en serie ( R ),</a:t>
            </a:r>
            <a:endParaRPr lang="es-MX" sz="1800" dirty="0">
              <a:solidFill>
                <a:srgbClr val="FFC000"/>
              </a:solidFill>
            </a:endParaRPr>
          </a:p>
          <a:p>
            <a:pPr lvl="4"/>
            <a:r>
              <a:rPr lang="es-MX" b="1" dirty="0">
                <a:solidFill>
                  <a:srgbClr val="FFC000"/>
                </a:solidFill>
              </a:rPr>
              <a:t>inductancia en serie ( L ),</a:t>
            </a:r>
            <a:endParaRPr lang="es-MX" sz="1800" dirty="0">
              <a:solidFill>
                <a:srgbClr val="FFC000"/>
              </a:solidFill>
            </a:endParaRPr>
          </a:p>
          <a:p>
            <a:pPr lvl="4"/>
            <a:r>
              <a:rPr lang="es-MX" b="1" dirty="0">
                <a:solidFill>
                  <a:srgbClr val="FFC000"/>
                </a:solidFill>
              </a:rPr>
              <a:t>capacitancia de derivación ( C ),</a:t>
            </a:r>
            <a:endParaRPr lang="es-MX" sz="1800" dirty="0">
              <a:solidFill>
                <a:srgbClr val="FFC000"/>
              </a:solidFill>
            </a:endParaRPr>
          </a:p>
          <a:p>
            <a:pPr lvl="4"/>
            <a:r>
              <a:rPr lang="es-MX" b="1" dirty="0">
                <a:solidFill>
                  <a:srgbClr val="FFC000"/>
                </a:solidFill>
              </a:rPr>
              <a:t>y conductancia de derivación ( G ).</a:t>
            </a:r>
            <a:endParaRPr lang="es-MX" sz="1800" dirty="0">
              <a:solidFill>
                <a:srgbClr val="FFC000"/>
              </a:solidFill>
            </a:endParaRPr>
          </a:p>
          <a:p>
            <a:endParaRPr lang="es-MX" dirty="0"/>
          </a:p>
        </p:txBody>
      </p:sp>
    </p:spTree>
    <p:extLst>
      <p:ext uri="{BB962C8B-B14F-4D97-AF65-F5344CB8AC3E}">
        <p14:creationId xmlns:p14="http://schemas.microsoft.com/office/powerpoint/2010/main" val="10364063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03648" y="548680"/>
            <a:ext cx="6120680" cy="5716483"/>
          </a:xfrm>
        </p:spPr>
      </p:pic>
    </p:spTree>
    <p:extLst>
      <p:ext uri="{BB962C8B-B14F-4D97-AF65-F5344CB8AC3E}">
        <p14:creationId xmlns:p14="http://schemas.microsoft.com/office/powerpoint/2010/main" val="21970506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7544" y="1340768"/>
            <a:ext cx="8259499" cy="4085769"/>
          </a:xfrm>
        </p:spPr>
      </p:pic>
    </p:spTree>
    <p:extLst>
      <p:ext uri="{BB962C8B-B14F-4D97-AF65-F5344CB8AC3E}">
        <p14:creationId xmlns:p14="http://schemas.microsoft.com/office/powerpoint/2010/main" val="13944862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404664"/>
            <a:ext cx="8147248" cy="5721499"/>
          </a:xfrm>
        </p:spPr>
        <p:txBody>
          <a:bodyPr>
            <a:normAutofit/>
          </a:bodyPr>
          <a:lstStyle/>
          <a:p>
            <a:r>
              <a:rPr lang="es-MX" sz="2200" dirty="0">
                <a:solidFill>
                  <a:srgbClr val="FFC000"/>
                </a:solidFill>
                <a:latin typeface="Arial" pitchFamily="34" charset="0"/>
                <a:cs typeface="Arial" pitchFamily="34" charset="0"/>
              </a:rPr>
              <a:t>La resistencia y la inductancia ocurre a lo largo de la línea, mientras que entre los dos conductores ocurren la capacitancia y la conductancia. </a:t>
            </a:r>
          </a:p>
          <a:p>
            <a:r>
              <a:rPr lang="es-MX" sz="2200" dirty="0">
                <a:solidFill>
                  <a:srgbClr val="FFC000"/>
                </a:solidFill>
                <a:latin typeface="Arial" pitchFamily="34" charset="0"/>
                <a:cs typeface="Arial" pitchFamily="34" charset="0"/>
              </a:rPr>
              <a:t>Las constantes primarias se distribuyen de manera uniforme a lo largo de la línea, por lo tanto, se les llama comúnmente parámetros distribuidos. </a:t>
            </a:r>
          </a:p>
          <a:p>
            <a:r>
              <a:rPr lang="es-MX" sz="2200" dirty="0">
                <a:solidFill>
                  <a:srgbClr val="FFC000"/>
                </a:solidFill>
                <a:latin typeface="Arial" pitchFamily="34" charset="0"/>
                <a:cs typeface="Arial" pitchFamily="34" charset="0"/>
              </a:rPr>
              <a:t>Los parámetros distribuidos se agrupan por una longitud unitaria dada, para formar un modelo eléctrico artificial de la línea. </a:t>
            </a:r>
          </a:p>
          <a:p>
            <a:r>
              <a:rPr lang="es-MX" sz="2200" dirty="0">
                <a:solidFill>
                  <a:srgbClr val="FFC000"/>
                </a:solidFill>
                <a:latin typeface="Arial" pitchFamily="34" charset="0"/>
                <a:cs typeface="Arial" pitchFamily="34" charset="0"/>
              </a:rPr>
              <a:t>Las características de una línea de transmisión se llaman constantes secundarias y se determinan con las cuatro constantes primarias. </a:t>
            </a:r>
          </a:p>
          <a:p>
            <a:r>
              <a:rPr lang="es-MX" sz="2200" dirty="0">
                <a:solidFill>
                  <a:srgbClr val="FFC000"/>
                </a:solidFill>
                <a:latin typeface="Arial" pitchFamily="34" charset="0"/>
                <a:cs typeface="Arial" pitchFamily="34" charset="0"/>
              </a:rPr>
              <a:t>Las constantes secundarias son impedancia característica y constante de propagación. </a:t>
            </a:r>
            <a:r>
              <a:rPr lang="es-MX" sz="2200" dirty="0">
                <a:latin typeface="Arial" pitchFamily="34" charset="0"/>
                <a:cs typeface="Arial" pitchFamily="34" charset="0"/>
              </a:rPr>
              <a:t/>
            </a:r>
            <a:br>
              <a:rPr lang="es-MX" sz="2200" dirty="0">
                <a:latin typeface="Arial" pitchFamily="34" charset="0"/>
                <a:cs typeface="Arial" pitchFamily="34" charset="0"/>
              </a:rPr>
            </a:br>
            <a:r>
              <a:rPr lang="es-MX" sz="2200" dirty="0">
                <a:latin typeface="Arial" pitchFamily="34" charset="0"/>
                <a:cs typeface="Arial" pitchFamily="34" charset="0"/>
              </a:rPr>
              <a:t>   </a:t>
            </a:r>
          </a:p>
          <a:p>
            <a:endParaRPr lang="es-MX" sz="2200" dirty="0">
              <a:latin typeface="Arial" pitchFamily="34" charset="0"/>
              <a:cs typeface="Arial" pitchFamily="34" charset="0"/>
            </a:endParaRPr>
          </a:p>
        </p:txBody>
      </p:sp>
    </p:spTree>
    <p:extLst>
      <p:ext uri="{BB962C8B-B14F-4D97-AF65-F5344CB8AC3E}">
        <p14:creationId xmlns:p14="http://schemas.microsoft.com/office/powerpoint/2010/main" val="31951819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88640"/>
            <a:ext cx="8640960" cy="6408712"/>
          </a:xfrm>
        </p:spPr>
        <p:txBody>
          <a:bodyPr>
            <a:normAutofit fontScale="55000" lnSpcReduction="20000"/>
          </a:bodyPr>
          <a:lstStyle/>
          <a:p>
            <a:pPr algn="ctr"/>
            <a:r>
              <a:rPr lang="es-MX" sz="6500" b="1" dirty="0">
                <a:latin typeface="Bauhaus 93" pitchFamily="82" charset="0"/>
              </a:rPr>
              <a:t>TIPOS DE LÍNEAS DE </a:t>
            </a:r>
            <a:r>
              <a:rPr lang="es-MX" sz="6500" b="1" dirty="0" smtClean="0">
                <a:latin typeface="Bauhaus 93" pitchFamily="82" charset="0"/>
              </a:rPr>
              <a:t>TRANSMISIÓN:</a:t>
            </a:r>
            <a:endParaRPr lang="es-MX" sz="6500" dirty="0">
              <a:latin typeface="Bauhaus 93" pitchFamily="82" charset="0"/>
            </a:endParaRPr>
          </a:p>
          <a:p>
            <a:endParaRPr lang="es-MX" dirty="0" smtClean="0"/>
          </a:p>
          <a:p>
            <a:r>
              <a:rPr lang="es-MX" b="1" dirty="0">
                <a:solidFill>
                  <a:schemeClr val="tx2">
                    <a:lumMod val="60000"/>
                    <a:lumOff val="40000"/>
                  </a:schemeClr>
                </a:solidFill>
              </a:rPr>
              <a:t>Las líneas de transmisión se clasifica generalmente como balanceadas o desbalanceadas. Con líneas balanceadas de dos cables, ambos conductores llevan una corriente; un conductor lleva la señal y el otro es el regreso.</a:t>
            </a:r>
            <a:r>
              <a:rPr lang="es-MX" dirty="0">
                <a:solidFill>
                  <a:schemeClr val="tx2">
                    <a:lumMod val="60000"/>
                    <a:lumOff val="40000"/>
                  </a:schemeClr>
                </a:solidFill>
              </a:rPr>
              <a:t> </a:t>
            </a:r>
          </a:p>
          <a:p>
            <a:r>
              <a:rPr lang="es-MX" b="1" dirty="0">
                <a:solidFill>
                  <a:schemeClr val="tx2">
                    <a:lumMod val="60000"/>
                    <a:lumOff val="40000"/>
                  </a:schemeClr>
                </a:solidFill>
              </a:rPr>
              <a:t>Este tipo de transmisión se llama transmisión de señal y el otro es el regreso. Este tipo de transmisión se llama transmisión de señal diferencial o balanceada.</a:t>
            </a:r>
            <a:r>
              <a:rPr lang="es-MX" dirty="0">
                <a:solidFill>
                  <a:schemeClr val="tx2">
                    <a:lumMod val="60000"/>
                    <a:lumOff val="40000"/>
                  </a:schemeClr>
                </a:solidFill>
              </a:rPr>
              <a:t> </a:t>
            </a:r>
          </a:p>
          <a:p>
            <a:r>
              <a:rPr lang="es-MX" b="1" dirty="0">
                <a:solidFill>
                  <a:schemeClr val="tx2">
                    <a:lumMod val="60000"/>
                    <a:lumOff val="40000"/>
                  </a:schemeClr>
                </a:solidFill>
              </a:rPr>
              <a:t>La señal que se propaga a lo largo del cable se mide como la diferencia de potencial entre los dos cables. Las corrientes que fluyen en direcciones opuestas por un par de cable balanceados se les llaman corriente de circuito metálico.</a:t>
            </a:r>
            <a:r>
              <a:rPr lang="es-MX" dirty="0">
                <a:solidFill>
                  <a:schemeClr val="tx2">
                    <a:lumMod val="60000"/>
                    <a:lumOff val="40000"/>
                  </a:schemeClr>
                </a:solidFill>
              </a:rPr>
              <a:t> </a:t>
            </a:r>
          </a:p>
          <a:p>
            <a:r>
              <a:rPr lang="es-MX" b="1" dirty="0">
                <a:solidFill>
                  <a:schemeClr val="tx2">
                    <a:lumMod val="60000"/>
                    <a:lumOff val="40000"/>
                  </a:schemeClr>
                </a:solidFill>
              </a:rPr>
              <a:t>Las corrientes que fluyen en las mismas direcciones se le llama corriente longitudinales. Un par de cables balanceados tiene la ventaja que la mayoría de la interferencia por ruido (voltaje de modo común) se induce igual mente en ambos cables, produciendo corrientes longitudinales que se cancelan en las carga.</a:t>
            </a:r>
            <a:r>
              <a:rPr lang="es-MX" dirty="0">
                <a:solidFill>
                  <a:schemeClr val="tx2">
                    <a:lumMod val="60000"/>
                    <a:lumOff val="40000"/>
                  </a:schemeClr>
                </a:solidFill>
              </a:rPr>
              <a:t> </a:t>
            </a:r>
          </a:p>
          <a:p>
            <a:r>
              <a:rPr lang="es-MX" b="1" dirty="0">
                <a:solidFill>
                  <a:schemeClr val="tx2">
                    <a:lumMod val="60000"/>
                    <a:lumOff val="40000"/>
                  </a:schemeClr>
                </a:solidFill>
              </a:rPr>
              <a:t>Cualquier par de cable puede operar en el modo balanceado siempre y cuando ninguno de los dos cables esté con el potencial a tierra. Esto incluye al cable coaxial que tiene dos conductores centrales y una cubierta metálica.</a:t>
            </a:r>
            <a:r>
              <a:rPr lang="es-MX" dirty="0">
                <a:solidFill>
                  <a:schemeClr val="tx2">
                    <a:lumMod val="60000"/>
                    <a:lumOff val="40000"/>
                  </a:schemeClr>
                </a:solidFill>
              </a:rPr>
              <a:t> </a:t>
            </a:r>
          </a:p>
          <a:p>
            <a:r>
              <a:rPr lang="es-MX" b="1" dirty="0">
                <a:solidFill>
                  <a:schemeClr val="tx2">
                    <a:lumMod val="60000"/>
                    <a:lumOff val="40000"/>
                  </a:schemeClr>
                </a:solidFill>
              </a:rPr>
              <a:t>La cubierta metálica general mente se conecta a tierra para evitar interferencia estática al penetrar a los conductores centrales. Con una línea de transmisión desbalanceada, un cable se encuentra en el potencial de tierra, mientras que el otro cable se encuentra en el potencial de la señal.</a:t>
            </a:r>
            <a:r>
              <a:rPr lang="es-MX" dirty="0">
                <a:solidFill>
                  <a:schemeClr val="tx2">
                    <a:lumMod val="60000"/>
                    <a:lumOff val="40000"/>
                  </a:schemeClr>
                </a:solidFill>
              </a:rPr>
              <a:t> </a:t>
            </a:r>
          </a:p>
          <a:p>
            <a:r>
              <a:rPr lang="es-MX" b="1" dirty="0">
                <a:solidFill>
                  <a:schemeClr val="tx2">
                    <a:lumMod val="60000"/>
                    <a:lumOff val="40000"/>
                  </a:schemeClr>
                </a:solidFill>
              </a:rPr>
              <a:t>Este tipo de transmisión se le llama transmisión de señal desbalanceada o de terminación sencilla. Con la transmisión de una señal desbalanceada, el cable de la tierra también puede ser la referencia a otros cables que llevan señales.</a:t>
            </a:r>
            <a:r>
              <a:rPr lang="es-MX" dirty="0">
                <a:solidFill>
                  <a:schemeClr val="tx2">
                    <a:lumMod val="60000"/>
                    <a:lumOff val="40000"/>
                  </a:schemeClr>
                </a:solidFill>
              </a:rPr>
              <a:t> </a:t>
            </a:r>
            <a:br>
              <a:rPr lang="es-MX" dirty="0">
                <a:solidFill>
                  <a:schemeClr val="tx2">
                    <a:lumMod val="60000"/>
                    <a:lumOff val="40000"/>
                  </a:schemeClr>
                </a:solidFill>
              </a:rPr>
            </a:br>
            <a:endParaRPr lang="es-MX" dirty="0">
              <a:solidFill>
                <a:schemeClr val="tx2">
                  <a:lumMod val="60000"/>
                  <a:lumOff val="40000"/>
                </a:schemeClr>
              </a:solidFill>
            </a:endParaRPr>
          </a:p>
        </p:txBody>
      </p:sp>
    </p:spTree>
    <p:extLst>
      <p:ext uri="{BB962C8B-B14F-4D97-AF65-F5344CB8AC3E}">
        <p14:creationId xmlns:p14="http://schemas.microsoft.com/office/powerpoint/2010/main" val="32862197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8229600" cy="6480720"/>
          </a:xfrm>
        </p:spPr>
        <p:txBody>
          <a:bodyPr>
            <a:normAutofit fontScale="70000" lnSpcReduction="20000"/>
          </a:bodyPr>
          <a:lstStyle/>
          <a:p>
            <a:endParaRPr lang="es-MX" b="1" dirty="0" smtClean="0"/>
          </a:p>
          <a:p>
            <a:endParaRPr lang="es-MX" b="1" dirty="0"/>
          </a:p>
          <a:p>
            <a:pPr algn="ctr"/>
            <a:r>
              <a:rPr lang="es-MX" sz="5100" b="1" dirty="0">
                <a:solidFill>
                  <a:schemeClr val="tx1">
                    <a:lumMod val="50000"/>
                    <a:lumOff val="50000"/>
                  </a:schemeClr>
                </a:solidFill>
                <a:latin typeface="Bauhaus 93" pitchFamily="82" charset="0"/>
              </a:rPr>
              <a:t>LÍNEAS DE TRANSMISIÓN DE CABLE ABIERTO.</a:t>
            </a:r>
            <a:endParaRPr lang="es-MX" sz="5100" dirty="0">
              <a:solidFill>
                <a:schemeClr val="tx1">
                  <a:lumMod val="50000"/>
                  <a:lumOff val="50000"/>
                </a:schemeClr>
              </a:solidFill>
              <a:latin typeface="Bauhaus 93" pitchFamily="82" charset="0"/>
            </a:endParaRPr>
          </a:p>
          <a:p>
            <a:endParaRPr lang="es-MX" b="1" dirty="0" smtClean="0"/>
          </a:p>
          <a:p>
            <a:pPr algn="just"/>
            <a:r>
              <a:rPr lang="es-MX" b="1" dirty="0" smtClean="0">
                <a:solidFill>
                  <a:schemeClr val="accent5">
                    <a:lumMod val="75000"/>
                  </a:schemeClr>
                </a:solidFill>
              </a:rPr>
              <a:t>Una </a:t>
            </a:r>
            <a:r>
              <a:rPr lang="es-MX" b="1" dirty="0">
                <a:solidFill>
                  <a:schemeClr val="accent5">
                    <a:lumMod val="75000"/>
                  </a:schemeClr>
                </a:solidFill>
              </a:rPr>
              <a:t>línea de transmisión de cable abierto es un conductor paralelo de dos cables. Consiste simplemente de dos cables paralelos, espaciados muy cerca y sólo separado por aire.</a:t>
            </a:r>
            <a:r>
              <a:rPr lang="es-MX" dirty="0">
                <a:solidFill>
                  <a:schemeClr val="accent5">
                    <a:lumMod val="75000"/>
                  </a:schemeClr>
                </a:solidFill>
              </a:rPr>
              <a:t> </a:t>
            </a:r>
          </a:p>
          <a:p>
            <a:pPr algn="just"/>
            <a:r>
              <a:rPr lang="es-MX" b="1" dirty="0">
                <a:solidFill>
                  <a:schemeClr val="accent5">
                    <a:lumMod val="75000"/>
                  </a:schemeClr>
                </a:solidFill>
              </a:rPr>
              <a:t>Los espaciadores no conductivos se colocan a intervalos periódicos para apoyarse y mantenerse a la distancia entre las constantes entre los conductores. Las distancias entre los dos conductores generalmente está entre 2 y 6 pulgadas.</a:t>
            </a:r>
            <a:r>
              <a:rPr lang="es-MX" dirty="0">
                <a:solidFill>
                  <a:schemeClr val="accent5">
                    <a:lumMod val="75000"/>
                  </a:schemeClr>
                </a:solidFill>
              </a:rPr>
              <a:t> </a:t>
            </a:r>
          </a:p>
          <a:p>
            <a:pPr algn="just"/>
            <a:r>
              <a:rPr lang="es-MX" b="1" dirty="0">
                <a:solidFill>
                  <a:schemeClr val="accent5">
                    <a:lumMod val="75000"/>
                  </a:schemeClr>
                </a:solidFill>
              </a:rPr>
              <a:t>El dieléctrico es simplemente el aire, entre y alrededor de los conductores en donde se propaga la onda transversal electromagnética, La única ventaja real de este tipo de línea de transmisión de cable abierto es su construcción sencilla. Ya que no hay cubiertas, las pérdidas por radiación son altas y susceptibles a recoger ruido. Por lo tanto, las líneas de transmisión de cable abierto normalmente operan en el modo balanceado.</a:t>
            </a:r>
            <a:r>
              <a:rPr lang="es-MX" dirty="0">
                <a:solidFill>
                  <a:schemeClr val="accent5">
                    <a:lumMod val="75000"/>
                  </a:schemeClr>
                </a:solidFill>
              </a:rPr>
              <a:t> </a:t>
            </a:r>
            <a:br>
              <a:rPr lang="es-MX" dirty="0">
                <a:solidFill>
                  <a:schemeClr val="accent5">
                    <a:lumMod val="75000"/>
                  </a:schemeClr>
                </a:solidFill>
              </a:rPr>
            </a:br>
            <a:endParaRPr lang="es-MX" dirty="0">
              <a:solidFill>
                <a:schemeClr val="accent5">
                  <a:lumMod val="75000"/>
                </a:schemeClr>
              </a:solidFill>
            </a:endParaRPr>
          </a:p>
        </p:txBody>
      </p:sp>
    </p:spTree>
    <p:extLst>
      <p:ext uri="{BB962C8B-B14F-4D97-AF65-F5344CB8AC3E}">
        <p14:creationId xmlns:p14="http://schemas.microsoft.com/office/powerpoint/2010/main" val="4475804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260648"/>
            <a:ext cx="5505450" cy="3657600"/>
          </a:xfr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9832" y="4149080"/>
            <a:ext cx="5344270" cy="2348957"/>
          </a:xfrm>
          <a:prstGeom prst="rect">
            <a:avLst/>
          </a:prstGeom>
        </p:spPr>
      </p:pic>
    </p:spTree>
    <p:extLst>
      <p:ext uri="{BB962C8B-B14F-4D97-AF65-F5344CB8AC3E}">
        <p14:creationId xmlns:p14="http://schemas.microsoft.com/office/powerpoint/2010/main" val="3390665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88640"/>
            <a:ext cx="8784976" cy="6552728"/>
          </a:xfrm>
        </p:spPr>
        <p:txBody>
          <a:bodyPr>
            <a:normAutofit fontScale="62500" lnSpcReduction="20000"/>
          </a:bodyPr>
          <a:lstStyle/>
          <a:p>
            <a:pPr marL="0" indent="0" algn="ctr">
              <a:buNone/>
            </a:pPr>
            <a:endParaRPr lang="es-MX" sz="4600" b="1" dirty="0" smtClean="0">
              <a:latin typeface="Bauhaus 93" pitchFamily="82" charset="0"/>
            </a:endParaRPr>
          </a:p>
          <a:p>
            <a:pPr marL="0" indent="0" algn="ctr">
              <a:buNone/>
            </a:pPr>
            <a:r>
              <a:rPr lang="es-MX" sz="4600" b="1" dirty="0" smtClean="0">
                <a:solidFill>
                  <a:srgbClr val="FF0000"/>
                </a:solidFill>
                <a:latin typeface="Bauhaus 93" pitchFamily="82" charset="0"/>
              </a:rPr>
              <a:t>LÍNEAS </a:t>
            </a:r>
            <a:r>
              <a:rPr lang="es-MX" sz="4600" b="1" dirty="0">
                <a:solidFill>
                  <a:srgbClr val="FF0000"/>
                </a:solidFill>
                <a:latin typeface="Bauhaus 93" pitchFamily="82" charset="0"/>
              </a:rPr>
              <a:t>DE TRANSMISIÓN COAXIAL O </a:t>
            </a:r>
            <a:r>
              <a:rPr lang="es-MX" sz="4600" b="1" dirty="0" smtClean="0">
                <a:solidFill>
                  <a:srgbClr val="FF0000"/>
                </a:solidFill>
                <a:latin typeface="Bauhaus 93" pitchFamily="82" charset="0"/>
              </a:rPr>
              <a:t>CONCÉNTRICA:</a:t>
            </a:r>
          </a:p>
          <a:p>
            <a:pPr algn="ctr"/>
            <a:endParaRPr lang="es-MX" b="1" dirty="0" smtClean="0"/>
          </a:p>
          <a:p>
            <a:endParaRPr lang="es-MX" b="1" dirty="0"/>
          </a:p>
          <a:p>
            <a:endParaRPr lang="es-MX" b="1" dirty="0" smtClean="0"/>
          </a:p>
          <a:p>
            <a:r>
              <a:rPr lang="es-MX" b="1" dirty="0" smtClean="0">
                <a:solidFill>
                  <a:schemeClr val="bg1">
                    <a:lumMod val="50000"/>
                  </a:schemeClr>
                </a:solidFill>
                <a:latin typeface="Arial" pitchFamily="34" charset="0"/>
                <a:cs typeface="Arial" pitchFamily="34" charset="0"/>
              </a:rPr>
              <a:t>Las </a:t>
            </a:r>
            <a:r>
              <a:rPr lang="es-MX" b="1" dirty="0">
                <a:solidFill>
                  <a:schemeClr val="bg1">
                    <a:lumMod val="50000"/>
                  </a:schemeClr>
                </a:solidFill>
                <a:latin typeface="Arial" pitchFamily="34" charset="0"/>
                <a:cs typeface="Arial" pitchFamily="34" charset="0"/>
              </a:rPr>
              <a:t>líneas de transmisión de conductores paralelos son apropiadas para las aplicaciones de baja frecuencia. Sin embargo, en las frecuencias altas, sus pérdidas por radiación y pérdidas dieléctricas, así como su susceptibilidad a la interferencia externa son excesivas.</a:t>
            </a:r>
            <a:r>
              <a:rPr lang="es-MX" dirty="0">
                <a:solidFill>
                  <a:schemeClr val="bg1">
                    <a:lumMod val="50000"/>
                  </a:schemeClr>
                </a:solidFill>
                <a:latin typeface="Arial" pitchFamily="34" charset="0"/>
                <a:cs typeface="Arial" pitchFamily="34" charset="0"/>
              </a:rPr>
              <a:t> </a:t>
            </a:r>
          </a:p>
          <a:p>
            <a:r>
              <a:rPr lang="es-MX" b="1" dirty="0">
                <a:solidFill>
                  <a:schemeClr val="bg1">
                    <a:lumMod val="50000"/>
                  </a:schemeClr>
                </a:solidFill>
                <a:latin typeface="Arial" pitchFamily="34" charset="0"/>
                <a:cs typeface="Arial" pitchFamily="34" charset="0"/>
              </a:rPr>
              <a:t>Los conductores coaxiales se utilizan extensamente, para aplicaciones de alta frecuencia, para reducir las pérdidas y para aislar las trayectorias de transmisión. El cable coaxial básico consiste de un conductor central rodeado por un conductor exterior concéntrico (distancia uniforme del centro).</a:t>
            </a:r>
            <a:r>
              <a:rPr lang="es-MX" dirty="0">
                <a:solidFill>
                  <a:schemeClr val="bg1">
                    <a:lumMod val="50000"/>
                  </a:schemeClr>
                </a:solidFill>
                <a:latin typeface="Arial" pitchFamily="34" charset="0"/>
                <a:cs typeface="Arial" pitchFamily="34" charset="0"/>
              </a:rPr>
              <a:t> </a:t>
            </a:r>
          </a:p>
          <a:p>
            <a:r>
              <a:rPr lang="es-MX" b="1" dirty="0">
                <a:solidFill>
                  <a:schemeClr val="bg1">
                    <a:lumMod val="50000"/>
                  </a:schemeClr>
                </a:solidFill>
                <a:latin typeface="Arial" pitchFamily="34" charset="0"/>
                <a:cs typeface="Arial" pitchFamily="34" charset="0"/>
              </a:rPr>
              <a:t>A frecuencias de operación relativamente altas, el conductor coaxial externo proporciona una excelente protección más bajas, el uso de la protección no es costeable. Además el conductor externo de un cable coaxial generalmente está unido a tierra, lo que limita su uso a las aplicaciones desbalanceadas.</a:t>
            </a:r>
            <a:r>
              <a:rPr lang="es-MX" dirty="0">
                <a:solidFill>
                  <a:schemeClr val="bg1">
                    <a:lumMod val="50000"/>
                  </a:schemeClr>
                </a:solidFill>
                <a:latin typeface="Arial" pitchFamily="34" charset="0"/>
                <a:cs typeface="Arial" pitchFamily="34" charset="0"/>
              </a:rPr>
              <a:t> </a:t>
            </a:r>
          </a:p>
          <a:p>
            <a:pPr marL="0" indent="0" algn="ctr">
              <a:buNone/>
            </a:pPr>
            <a:endParaRPr lang="es-MX" dirty="0">
              <a:solidFill>
                <a:schemeClr val="bg1">
                  <a:lumMod val="50000"/>
                </a:schemeClr>
              </a:solidFill>
              <a:latin typeface="Bauhaus 93" pitchFamily="82" charset="0"/>
            </a:endParaRPr>
          </a:p>
          <a:p>
            <a:endParaRPr lang="es-MX" dirty="0"/>
          </a:p>
        </p:txBody>
      </p:sp>
    </p:spTree>
    <p:extLst>
      <p:ext uri="{BB962C8B-B14F-4D97-AF65-F5344CB8AC3E}">
        <p14:creationId xmlns:p14="http://schemas.microsoft.com/office/powerpoint/2010/main" val="6207947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692696"/>
            <a:ext cx="7437357" cy="5583470"/>
          </a:xfrm>
          <a:prstGeom prst="rect">
            <a:avLst/>
          </a:prstGeom>
        </p:spPr>
      </p:pic>
      <p:sp>
        <p:nvSpPr>
          <p:cNvPr id="3" name="2 Marcador de contenido"/>
          <p:cNvSpPr>
            <a:spLocks noGrp="1"/>
          </p:cNvSpPr>
          <p:nvPr>
            <p:ph idx="1"/>
          </p:nvPr>
        </p:nvSpPr>
        <p:spPr>
          <a:xfrm>
            <a:off x="117770" y="7284"/>
            <a:ext cx="8856984" cy="6624736"/>
          </a:xfrm>
        </p:spPr>
        <p:txBody>
          <a:bodyPr/>
          <a:lstStyle/>
          <a:p>
            <a:endParaRPr lang="es-MX" dirty="0" smtClean="0">
              <a:effectLst/>
            </a:endParaRPr>
          </a:p>
          <a:p>
            <a:endParaRPr lang="es-MX" dirty="0"/>
          </a:p>
          <a:p>
            <a:pPr marL="0" indent="0" algn="ctr">
              <a:buNone/>
            </a:pPr>
            <a:r>
              <a:rPr lang="es-MX" dirty="0" smtClean="0">
                <a:solidFill>
                  <a:srgbClr val="FF0000"/>
                </a:solidFill>
                <a:latin typeface="Arial" pitchFamily="34" charset="0"/>
                <a:cs typeface="Arial" pitchFamily="34" charset="0"/>
              </a:rPr>
              <a:t>El </a:t>
            </a:r>
            <a:r>
              <a:rPr lang="es-MX" dirty="0">
                <a:solidFill>
                  <a:srgbClr val="FF0000"/>
                </a:solidFill>
                <a:latin typeface="Arial" pitchFamily="34" charset="0"/>
                <a:cs typeface="Arial" pitchFamily="34" charset="0"/>
              </a:rPr>
              <a:t>cable coaxial de una </a:t>
            </a:r>
            <a:r>
              <a:rPr lang="es-MX" dirty="0" smtClean="0">
                <a:solidFill>
                  <a:srgbClr val="FF0000"/>
                </a:solidFill>
                <a:latin typeface="Arial" pitchFamily="34" charset="0"/>
                <a:cs typeface="Arial" pitchFamily="34" charset="0"/>
              </a:rPr>
              <a:t>línea </a:t>
            </a:r>
            <a:r>
              <a:rPr lang="es-MX" dirty="0">
                <a:solidFill>
                  <a:srgbClr val="FF0000"/>
                </a:solidFill>
                <a:latin typeface="Arial" pitchFamily="34" charset="0"/>
                <a:cs typeface="Arial" pitchFamily="34" charset="0"/>
              </a:rPr>
              <a:t>de transmisiÃ³n </a:t>
            </a:r>
            <a:r>
              <a:rPr lang="es-MX" dirty="0" smtClean="0">
                <a:solidFill>
                  <a:srgbClr val="FF0000"/>
                </a:solidFill>
                <a:latin typeface="Arial" pitchFamily="34" charset="0"/>
                <a:cs typeface="Arial" pitchFamily="34" charset="0"/>
              </a:rPr>
              <a:t>está¡ </a:t>
            </a:r>
            <a:r>
              <a:rPr lang="es-MX" dirty="0">
                <a:solidFill>
                  <a:srgbClr val="FF0000"/>
                </a:solidFill>
                <a:latin typeface="Arial" pitchFamily="34" charset="0"/>
                <a:cs typeface="Arial" pitchFamily="34" charset="0"/>
              </a:rPr>
              <a:t>formado por un conductor </a:t>
            </a:r>
            <a:r>
              <a:rPr lang="es-MX" dirty="0" smtClean="0">
                <a:solidFill>
                  <a:srgbClr val="FF0000"/>
                </a:solidFill>
                <a:latin typeface="Arial" pitchFamily="34" charset="0"/>
                <a:cs typeface="Arial" pitchFamily="34" charset="0"/>
              </a:rPr>
              <a:t>cilíndrico </a:t>
            </a:r>
            <a:r>
              <a:rPr lang="es-MX" dirty="0">
                <a:solidFill>
                  <a:srgbClr val="FF0000"/>
                </a:solidFill>
                <a:latin typeface="Arial" pitchFamily="34" charset="0"/>
                <a:cs typeface="Arial" pitchFamily="34" charset="0"/>
              </a:rPr>
              <a:t>macizo de radio 0,11 mm y un conductor </a:t>
            </a:r>
            <a:r>
              <a:rPr lang="es-MX" dirty="0" smtClean="0">
                <a:solidFill>
                  <a:srgbClr val="FF0000"/>
                </a:solidFill>
                <a:latin typeface="Arial" pitchFamily="34" charset="0"/>
                <a:cs typeface="Arial" pitchFamily="34" charset="0"/>
              </a:rPr>
              <a:t>cilíndrico </a:t>
            </a:r>
            <a:r>
              <a:rPr lang="es-MX" dirty="0">
                <a:solidFill>
                  <a:srgbClr val="FF0000"/>
                </a:solidFill>
                <a:latin typeface="Arial" pitchFamily="34" charset="0"/>
                <a:cs typeface="Arial" pitchFamily="34" charset="0"/>
              </a:rPr>
              <a:t>coaxial con el anterior de radio interior 0,588 mm y espesor despreciable. El espacio que separa ambos conductores </a:t>
            </a:r>
            <a:r>
              <a:rPr lang="es-MX" dirty="0" smtClean="0">
                <a:solidFill>
                  <a:srgbClr val="FF0000"/>
                </a:solidFill>
                <a:latin typeface="Arial" pitchFamily="34" charset="0"/>
                <a:cs typeface="Arial" pitchFamily="34" charset="0"/>
              </a:rPr>
              <a:t>está¡ </a:t>
            </a:r>
            <a:r>
              <a:rPr lang="es-MX" dirty="0">
                <a:solidFill>
                  <a:srgbClr val="FF0000"/>
                </a:solidFill>
                <a:latin typeface="Arial" pitchFamily="34" charset="0"/>
                <a:cs typeface="Arial" pitchFamily="34" charset="0"/>
              </a:rPr>
              <a:t>lleno de </a:t>
            </a:r>
            <a:r>
              <a:rPr lang="es-MX" dirty="0" smtClean="0">
                <a:solidFill>
                  <a:srgbClr val="FF0000"/>
                </a:solidFill>
                <a:latin typeface="Arial" pitchFamily="34" charset="0"/>
                <a:cs typeface="Arial" pitchFamily="34" charset="0"/>
              </a:rPr>
              <a:t>poli estireno, </a:t>
            </a:r>
            <a:r>
              <a:rPr lang="es-MX" dirty="0">
                <a:solidFill>
                  <a:srgbClr val="FF0000"/>
                </a:solidFill>
                <a:latin typeface="Arial" pitchFamily="34" charset="0"/>
                <a:cs typeface="Arial" pitchFamily="34" charset="0"/>
              </a:rPr>
              <a:t>cuya </a:t>
            </a:r>
            <a:r>
              <a:rPr lang="es-MX" dirty="0" err="1">
                <a:solidFill>
                  <a:srgbClr val="FF0000"/>
                </a:solidFill>
                <a:latin typeface="Arial" pitchFamily="34" charset="0"/>
                <a:cs typeface="Arial" pitchFamily="34" charset="0"/>
              </a:rPr>
              <a:t>permitividad</a:t>
            </a:r>
            <a:r>
              <a:rPr lang="es-MX" dirty="0">
                <a:solidFill>
                  <a:srgbClr val="FF0000"/>
                </a:solidFill>
                <a:latin typeface="Arial" pitchFamily="34" charset="0"/>
                <a:cs typeface="Arial" pitchFamily="34" charset="0"/>
              </a:rPr>
              <a:t> es 2,6</a:t>
            </a:r>
            <a:r>
              <a:rPr lang="es-MX" baseline="30000" dirty="0">
                <a:solidFill>
                  <a:srgbClr val="FF0000"/>
                </a:solidFill>
                <a:latin typeface="Arial" pitchFamily="34" charset="0"/>
                <a:cs typeface="Arial" pitchFamily="34" charset="0"/>
              </a:rPr>
              <a:t>.</a:t>
            </a:r>
            <a:r>
              <a:rPr lang="es-MX" dirty="0">
                <a:solidFill>
                  <a:srgbClr val="FF0000"/>
                </a:solidFill>
                <a:latin typeface="Arial" pitchFamily="34" charset="0"/>
                <a:cs typeface="Arial" pitchFamily="34" charset="0"/>
              </a:rPr>
              <a:t>e</a:t>
            </a:r>
            <a:r>
              <a:rPr lang="es-MX" baseline="-25000" dirty="0">
                <a:solidFill>
                  <a:srgbClr val="FF0000"/>
                </a:solidFill>
                <a:latin typeface="Arial" pitchFamily="34" charset="0"/>
                <a:cs typeface="Arial" pitchFamily="34" charset="0"/>
              </a:rPr>
              <a:t>o</a:t>
            </a:r>
            <a:r>
              <a:rPr lang="es-MX" dirty="0">
                <a:solidFill>
                  <a:srgbClr val="FF0000"/>
                </a:solidFill>
                <a:latin typeface="Arial" pitchFamily="34" charset="0"/>
                <a:cs typeface="Arial" pitchFamily="34" charset="0"/>
              </a:rPr>
              <a:t>. Calcular la capacidad asociada a 1 km de este cable coaxial.</a:t>
            </a:r>
          </a:p>
        </p:txBody>
      </p:sp>
    </p:spTree>
    <p:extLst>
      <p:ext uri="{BB962C8B-B14F-4D97-AF65-F5344CB8AC3E}">
        <p14:creationId xmlns:p14="http://schemas.microsoft.com/office/powerpoint/2010/main" val="5522768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16632"/>
            <a:ext cx="8784976" cy="6624736"/>
          </a:xfrm>
        </p:spPr>
        <p:txBody>
          <a:bodyPr>
            <a:normAutofit fontScale="70000" lnSpcReduction="20000"/>
          </a:bodyPr>
          <a:lstStyle/>
          <a:p>
            <a:pPr algn="ctr"/>
            <a:endParaRPr lang="es-MX" sz="5100" b="1" dirty="0" smtClean="0">
              <a:solidFill>
                <a:schemeClr val="accent4">
                  <a:lumMod val="60000"/>
                  <a:lumOff val="40000"/>
                </a:schemeClr>
              </a:solidFill>
            </a:endParaRPr>
          </a:p>
          <a:p>
            <a:pPr algn="ctr"/>
            <a:r>
              <a:rPr lang="es-MX" sz="5100" b="1" dirty="0" smtClean="0">
                <a:solidFill>
                  <a:schemeClr val="accent4">
                    <a:lumMod val="60000"/>
                    <a:lumOff val="40000"/>
                  </a:schemeClr>
                </a:solidFill>
              </a:rPr>
              <a:t>LONGITUD </a:t>
            </a:r>
            <a:r>
              <a:rPr lang="es-MX" sz="5100" b="1" dirty="0">
                <a:solidFill>
                  <a:schemeClr val="accent4">
                    <a:lumMod val="60000"/>
                    <a:lumOff val="40000"/>
                  </a:schemeClr>
                </a:solidFill>
              </a:rPr>
              <a:t>ELÉCTRICA DE UNA LÍNEA DE TRANSMISIÓN .</a:t>
            </a:r>
            <a:endParaRPr lang="es-MX" sz="5100" dirty="0">
              <a:solidFill>
                <a:schemeClr val="accent4">
                  <a:lumMod val="60000"/>
                  <a:lumOff val="40000"/>
                </a:schemeClr>
              </a:solidFill>
            </a:endParaRPr>
          </a:p>
          <a:p>
            <a:endParaRPr lang="es-MX" b="1" dirty="0" smtClean="0"/>
          </a:p>
          <a:p>
            <a:endParaRPr lang="es-MX" b="1" dirty="0"/>
          </a:p>
          <a:p>
            <a:pPr marL="0" indent="0" algn="ctr">
              <a:buNone/>
            </a:pPr>
            <a:r>
              <a:rPr lang="es-MX" b="1" dirty="0" smtClean="0">
                <a:solidFill>
                  <a:schemeClr val="accent3"/>
                </a:solidFill>
              </a:rPr>
              <a:t>La </a:t>
            </a:r>
            <a:r>
              <a:rPr lang="es-MX" b="1" dirty="0">
                <a:solidFill>
                  <a:schemeClr val="accent3"/>
                </a:solidFill>
              </a:rPr>
              <a:t>longitud de una línea de transmisión relativa a la longitud de onda que se propaga hacia abajo es una consideración importante , cuando se analiza el comportamiento de una línea de transmisión . A frecuencias bajas ( longitudes de onda grandes ) , el voltaje a lo largo de la línea permanece relativamente constante . Sin embargo , para frecuencias altas , varias longitudes de onda de la señal pueden estar presentes en la línea al mismo tiempo.</a:t>
            </a:r>
            <a:r>
              <a:rPr lang="es-MX" dirty="0">
                <a:solidFill>
                  <a:schemeClr val="accent3"/>
                </a:solidFill>
              </a:rPr>
              <a:t> </a:t>
            </a:r>
          </a:p>
          <a:p>
            <a:pPr marL="0" indent="0" algn="ctr">
              <a:buNone/>
            </a:pPr>
            <a:r>
              <a:rPr lang="es-MX" b="1" dirty="0">
                <a:solidFill>
                  <a:schemeClr val="accent3"/>
                </a:solidFill>
              </a:rPr>
              <a:t>Por lo tanto, el voltaje a lo largo de la línea puede variar de manera apreciable . En consecuencia, la longitud de una línea de transmisión frecuentemente se da en longitudes de onda, en lugar de dimensiones lineales. Los fenómenos de las líneas de transmisión se aplican a las líneas largas. Generalmente, una línea de transmisión se define como larga si su longitud excede una dieciseisava parte de una longitud de onda; de no ser así, se considera corta. Una longitud determinada, de línea de transmisión, puede aparecer corta en una frecuencia y larga en otra frecuencia.</a:t>
            </a:r>
            <a:r>
              <a:rPr lang="es-MX" dirty="0">
                <a:solidFill>
                  <a:schemeClr val="accent3"/>
                </a:solidFill>
              </a:rPr>
              <a:t> </a:t>
            </a:r>
          </a:p>
          <a:p>
            <a:pPr algn="ctr"/>
            <a:endParaRPr lang="es-MX" dirty="0">
              <a:solidFill>
                <a:schemeClr val="accent4">
                  <a:lumMod val="60000"/>
                  <a:lumOff val="40000"/>
                </a:schemeClr>
              </a:solidFill>
            </a:endParaRPr>
          </a:p>
        </p:txBody>
      </p:sp>
    </p:spTree>
    <p:extLst>
      <p:ext uri="{BB962C8B-B14F-4D97-AF65-F5344CB8AC3E}">
        <p14:creationId xmlns:p14="http://schemas.microsoft.com/office/powerpoint/2010/main" val="24501669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548680"/>
            <a:ext cx="8572109" cy="45458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073497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16632"/>
            <a:ext cx="8784976" cy="6552728"/>
          </a:xfrm>
        </p:spPr>
        <p:txBody>
          <a:bodyPr/>
          <a:lstStyle/>
          <a:p>
            <a:pPr marL="0" indent="0" algn="ctr">
              <a:buNone/>
            </a:pPr>
            <a:r>
              <a:rPr lang="es-MX" b="1" dirty="0" smtClean="0">
                <a:solidFill>
                  <a:srgbClr val="FF0000"/>
                </a:solidFill>
              </a:rPr>
              <a:t>Efecto corona en líneas de transmisión y transformadores</a:t>
            </a:r>
          </a:p>
          <a:p>
            <a:pPr algn="just"/>
            <a:r>
              <a:rPr lang="es-MX" dirty="0" smtClean="0">
                <a:solidFill>
                  <a:srgbClr val="00B0F0"/>
                </a:solidFill>
              </a:rPr>
              <a:t>Es una descarga, en ocasiones luminosa, debida a la ionización del gas que rodea a un conductor en el cual existe un gradiente de potencial superior a un determinado valor.</a:t>
            </a:r>
          </a:p>
          <a:p>
            <a:pPr algn="just"/>
            <a:r>
              <a:rPr lang="es-MX" dirty="0" smtClean="0">
                <a:solidFill>
                  <a:srgbClr val="00B0F0"/>
                </a:solidFill>
              </a:rPr>
              <a:t>Aparece en tensiones altas: aproximadamente 30 kV/cm en el aire.</a:t>
            </a:r>
          </a:p>
          <a:p>
            <a:pPr algn="just"/>
            <a:r>
              <a:rPr lang="es-MX" dirty="0" smtClean="0">
                <a:solidFill>
                  <a:srgbClr val="00B0F0"/>
                </a:solidFill>
              </a:rPr>
              <a:t>En las líneas aéreas, puede aparecer en los conductores, herrajes, amortiguadores, aisladores, y en general en cualquier punto donde se supere el gradiente de potencial mínimo.</a:t>
            </a:r>
          </a:p>
          <a:p>
            <a:endParaRPr lang="es-MX" dirty="0"/>
          </a:p>
        </p:txBody>
      </p:sp>
    </p:spTree>
    <p:extLst>
      <p:ext uri="{BB962C8B-B14F-4D97-AF65-F5344CB8AC3E}">
        <p14:creationId xmlns:p14="http://schemas.microsoft.com/office/powerpoint/2010/main" val="11361511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476672"/>
            <a:ext cx="8563532" cy="5688632"/>
          </a:xfrm>
          <a:prstGeom prst="rect">
            <a:avLst/>
          </a:prstGeom>
          <a:ln>
            <a:noFill/>
          </a:ln>
          <a:effectLst>
            <a:softEdge rad="112500"/>
          </a:effectLst>
        </p:spPr>
      </p:pic>
    </p:spTree>
    <p:extLst>
      <p:ext uri="{BB962C8B-B14F-4D97-AF65-F5344CB8AC3E}">
        <p14:creationId xmlns:p14="http://schemas.microsoft.com/office/powerpoint/2010/main" val="20098183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116632"/>
            <a:ext cx="8928992" cy="6624736"/>
          </a:xfrm>
        </p:spPr>
        <p:txBody>
          <a:bodyPr/>
          <a:lstStyle/>
          <a:p>
            <a:pPr marL="0" indent="0" algn="ctr">
              <a:buNone/>
            </a:pPr>
            <a:endParaRPr lang="es-MX" b="1" dirty="0">
              <a:solidFill>
                <a:srgbClr val="00B0F0"/>
              </a:solidFill>
            </a:endParaRPr>
          </a:p>
          <a:p>
            <a:pPr marL="0" indent="0" algn="ctr">
              <a:buNone/>
            </a:pPr>
            <a:r>
              <a:rPr lang="es-MX" b="1" smtClean="0">
                <a:solidFill>
                  <a:srgbClr val="00B0F0"/>
                </a:solidFill>
              </a:rPr>
              <a:t>PERDIDAS </a:t>
            </a:r>
            <a:r>
              <a:rPr lang="es-MX" b="1" dirty="0">
                <a:solidFill>
                  <a:srgbClr val="00B0F0"/>
                </a:solidFill>
              </a:rPr>
              <a:t>EN LA LÍNEA DE TRANSMISIÓN</a:t>
            </a:r>
            <a:r>
              <a:rPr lang="es-MX" b="1" dirty="0" smtClean="0">
                <a:solidFill>
                  <a:srgbClr val="00B0F0"/>
                </a:solidFill>
              </a:rPr>
              <a:t>.</a:t>
            </a:r>
          </a:p>
          <a:p>
            <a:pPr algn="ctr"/>
            <a:endParaRPr lang="es-MX" b="1" dirty="0" smtClean="0"/>
          </a:p>
          <a:p>
            <a:endParaRPr lang="es-MX" dirty="0"/>
          </a:p>
          <a:p>
            <a:pPr algn="ctr"/>
            <a:r>
              <a:rPr lang="es-MX" b="1" dirty="0">
                <a:solidFill>
                  <a:schemeClr val="accent4"/>
                </a:solidFill>
              </a:rPr>
              <a:t>Para propósitos de análisis, las líneas de transmisión frecuentemente se consideran totalmente sin perdidas. Sin embargo, en realidad, hay varias formas en que la potencia se pierde en la línea de </a:t>
            </a:r>
            <a:r>
              <a:rPr lang="es-MX" b="1" dirty="0" smtClean="0">
                <a:solidFill>
                  <a:schemeClr val="accent4"/>
                </a:solidFill>
              </a:rPr>
              <a:t>transmisión</a:t>
            </a:r>
            <a:r>
              <a:rPr lang="es-MX" b="1" dirty="0">
                <a:solidFill>
                  <a:schemeClr val="accent4"/>
                </a:solidFill>
              </a:rPr>
              <a:t>.</a:t>
            </a:r>
            <a:endParaRPr lang="es-MX" dirty="0">
              <a:solidFill>
                <a:schemeClr val="accent4"/>
              </a:solidFill>
            </a:endParaRPr>
          </a:p>
          <a:p>
            <a:endParaRPr lang="es-MX" dirty="0">
              <a:solidFill>
                <a:schemeClr val="accent4"/>
              </a:solidFill>
            </a:endParaRPr>
          </a:p>
        </p:txBody>
      </p:sp>
    </p:spTree>
    <p:extLst>
      <p:ext uri="{BB962C8B-B14F-4D97-AF65-F5344CB8AC3E}">
        <p14:creationId xmlns:p14="http://schemas.microsoft.com/office/powerpoint/2010/main" val="211756048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TotalTime>
  <Words>1379</Words>
  <Application>Microsoft Office PowerPoint</Application>
  <PresentationFormat>Presentación en pantalla (4:3)</PresentationFormat>
  <Paragraphs>77</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Tema de Office</vt:lpstr>
      <vt:lpstr>Presentación de PowerPoint</vt:lpstr>
      <vt:lpstr>Líneas de transmisión:</vt:lpstr>
      <vt:lpst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Líneas de transmisión</dc:title>
  <dc:creator>EUNICE</dc:creator>
  <cp:lastModifiedBy>ACER</cp:lastModifiedBy>
  <cp:revision>15</cp:revision>
  <dcterms:created xsi:type="dcterms:W3CDTF">2014-02-25T00:59:33Z</dcterms:created>
  <dcterms:modified xsi:type="dcterms:W3CDTF">2015-01-09T17:03:48Z</dcterms:modified>
</cp:coreProperties>
</file>