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7" r:id="rId28"/>
    <p:sldId id="288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588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81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12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54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73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958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298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9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26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694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784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1428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2946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5366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694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796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487EB-5029-43CF-9056-558DB6B4A2C4}" type="datetimeFigureOut">
              <a:rPr lang="es-ES" smtClean="0"/>
              <a:t>18/10/2017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B9856B-DC3C-425C-B398-2F57583D1B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95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11" Type="http://schemas.openxmlformats.org/officeDocument/2006/relationships/image" Target="../media/image52.png"/><Relationship Id="rId5" Type="http://schemas.openxmlformats.org/officeDocument/2006/relationships/image" Target="../media/image46.emf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 de Transmisión</a:t>
            </a:r>
            <a:endParaRPr lang="es-E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48" y="1270000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La línea de transmisión es el elemento del sistema de potencia que se encarga de transportar la </a:t>
            </a:r>
            <a:r>
              <a:rPr lang="es-ES" dirty="0" smtClean="0"/>
              <a:t>energía eléctrica </a:t>
            </a:r>
            <a:r>
              <a:rPr lang="es-ES" dirty="0"/>
              <a:t>desde el sitio en donde se genera hasta el sitio donde se consume o se distribuye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Las líneas de transmisión como su nombre lo indican son aquellas complejas estructuras que </a:t>
            </a:r>
            <a:r>
              <a:rPr lang="es-ES" dirty="0" smtClean="0"/>
              <a:t>transportan grandes </a:t>
            </a:r>
            <a:r>
              <a:rPr lang="es-ES" dirty="0"/>
              <a:t>bloques de energía eléctrica dentro de los diferentes puntos de la red que constituye el </a:t>
            </a:r>
            <a:r>
              <a:rPr lang="es-ES" dirty="0" smtClean="0"/>
              <a:t>sistema eléctrico de potencia</a:t>
            </a:r>
            <a:r>
              <a:rPr lang="es-ES" dirty="0"/>
              <a:t>, son físicamente los elementos más simples pero los más extensos. La clasificación </a:t>
            </a:r>
            <a:r>
              <a:rPr lang="es-ES" dirty="0" smtClean="0"/>
              <a:t>de los </a:t>
            </a:r>
            <a:r>
              <a:rPr lang="es-ES" dirty="0"/>
              <a:t>sistemas de transmisión puede ser realizada desde muy variados puntos de vista, según el medio: en </a:t>
            </a:r>
            <a:r>
              <a:rPr lang="es-ES" dirty="0" smtClean="0"/>
              <a:t>aéreas y </a:t>
            </a:r>
            <a:r>
              <a:rPr lang="es-ES" dirty="0"/>
              <a:t>subterráneas</a:t>
            </a:r>
          </a:p>
        </p:txBody>
      </p:sp>
    </p:spTree>
    <p:extLst>
      <p:ext uri="{BB962C8B-B14F-4D97-AF65-F5344CB8AC3E}">
        <p14:creationId xmlns:p14="http://schemas.microsoft.com/office/powerpoint/2010/main" val="3977678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Líneas de Transmisión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918" y="1270000"/>
            <a:ext cx="8596668" cy="3880773"/>
          </a:xfrm>
        </p:spPr>
        <p:txBody>
          <a:bodyPr>
            <a:no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sistema de transmisión puede ser clasificado según el nivel de tensión en el cual transmiten los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grandes bloques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potencia, en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Ecuador 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las líneas de transmisión aéreas esta discriminado en tres niveles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tensión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 saber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13,8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kV,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69kV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138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subtransmisión </a:t>
            </a:r>
            <a:endParaRPr lang="es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</a:p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34,5 kV, 69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kV. </a:t>
            </a:r>
          </a:p>
          <a:p>
            <a:pPr marL="0" indent="0"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Elementos de una Línea de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Transmisión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Una línea de transmisión esta constituida básicamente por tres (3) elementos: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− Conductores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− Aisladores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− Soportes</a:t>
            </a:r>
          </a:p>
        </p:txBody>
      </p:sp>
    </p:spTree>
    <p:extLst>
      <p:ext uri="{BB962C8B-B14F-4D97-AF65-F5344CB8AC3E}">
        <p14:creationId xmlns:p14="http://schemas.microsoft.com/office/powerpoint/2010/main" val="214758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Elementos de una torre de transmisión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332" y="1171032"/>
            <a:ext cx="4369906" cy="47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2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600" y="0"/>
            <a:ext cx="8596668" cy="613775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Conductores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1762" y="613775"/>
            <a:ext cx="8596668" cy="3880773"/>
          </a:xfrm>
        </p:spPr>
        <p:txBody>
          <a:bodyPr>
            <a:noAutofit/>
          </a:bodyPr>
          <a:lstStyle/>
          <a:p>
            <a:pPr algn="just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 de un cuerpo o un medio adecuado, utilizado como portador de corriente eléctrica. El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que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un conductor eléctrico es cualquier sustancia que puede conducir una corriente eléctrica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este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conductor se ve sujeto a una diferencia de potencial entre sus extremos. Esta propiedad se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llama conductividad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 las sustancias con mayor conductividad son los metales. Los materiales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comúnmente utilizados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conducir corriente eléctrica son en orden de importancia: </a:t>
            </a:r>
            <a:endParaRPr lang="es-E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Cobre.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Aluminio.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leaciones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cobre.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Hierro.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Acero.</a:t>
            </a:r>
          </a:p>
        </p:txBody>
      </p:sp>
    </p:spTree>
    <p:extLst>
      <p:ext uri="{BB962C8B-B14F-4D97-AF65-F5344CB8AC3E}">
        <p14:creationId xmlns:p14="http://schemas.microsoft.com/office/powerpoint/2010/main" val="32973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4808" y="75701"/>
            <a:ext cx="8596668" cy="1320800"/>
          </a:xfrm>
        </p:spPr>
        <p:txBody>
          <a:bodyPr/>
          <a:lstStyle/>
          <a:p>
            <a:r>
              <a:rPr lang="es-ES" dirty="0" smtClean="0"/>
              <a:t>EL COBRE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1969" y="845356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Es el metal que tiene conductividad eléctrica más alta después del platino.</a:t>
            </a:r>
          </a:p>
          <a:p>
            <a:pPr algn="just"/>
            <a:r>
              <a:rPr lang="es-ES" dirty="0"/>
              <a:t>− Tiene gran facilidad para ser estañado, plateado o cadminizado y puede ser soldado usando</a:t>
            </a:r>
          </a:p>
          <a:p>
            <a:pPr algn="just"/>
            <a:r>
              <a:rPr lang="es-ES" dirty="0"/>
              <a:t>equipo especial de soldadura de cobre.</a:t>
            </a:r>
          </a:p>
          <a:p>
            <a:pPr algn="just"/>
            <a:r>
              <a:rPr lang="es-ES" dirty="0"/>
              <a:t>− Es muy dúctil por lo que fácilmente puede ser convertido en cable, tubo o rolado en forma de</a:t>
            </a:r>
          </a:p>
          <a:p>
            <a:pPr algn="just"/>
            <a:r>
              <a:rPr lang="es-ES" dirty="0"/>
              <a:t>solera u otra forma.</a:t>
            </a:r>
          </a:p>
          <a:p>
            <a:pPr algn="just"/>
            <a:r>
              <a:rPr lang="es-ES" dirty="0"/>
              <a:t>− Tiene buena resistencia mecánica, aumenta cuando se usa en combinación con otros metales</a:t>
            </a:r>
          </a:p>
          <a:p>
            <a:pPr algn="just"/>
            <a:r>
              <a:rPr lang="es-ES" dirty="0"/>
              <a:t>para formar aleaciones.</a:t>
            </a:r>
          </a:p>
          <a:p>
            <a:pPr algn="just"/>
            <a:r>
              <a:rPr lang="es-ES" dirty="0"/>
              <a:t>− No se oxida fácilmente, por lo que soporta la corrosión ordinaria.</a:t>
            </a:r>
          </a:p>
          <a:p>
            <a:pPr algn="just"/>
            <a:r>
              <a:rPr lang="es-ES" dirty="0"/>
              <a:t>− Tiene buena conductividad térmica.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0080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EL ALUMINIO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2074" y="1371449"/>
            <a:ext cx="8596668" cy="3880773"/>
          </a:xfrm>
        </p:spPr>
        <p:txBody>
          <a:bodyPr/>
          <a:lstStyle/>
          <a:p>
            <a:r>
              <a:rPr lang="es-ES" dirty="0"/>
              <a:t>Los conductores de aluminio son muy usados para exteriores en líneas de transmisión </a:t>
            </a:r>
            <a:r>
              <a:rPr lang="es-ES" dirty="0" smtClean="0"/>
              <a:t>y distribución </a:t>
            </a:r>
            <a:r>
              <a:rPr lang="es-ES" dirty="0"/>
              <a:t>y para servicios pesados en subestaciones.</a:t>
            </a:r>
          </a:p>
          <a:p>
            <a:r>
              <a:rPr lang="es-ES" dirty="0"/>
              <a:t>− Es muy ligero: tiene la mitad del peso que el cobre para la misma capacidad de corriente.</a:t>
            </a:r>
          </a:p>
          <a:p>
            <a:r>
              <a:rPr lang="es-ES" dirty="0"/>
              <a:t>− Es altamente resistente a la corrosión atmosférica.</a:t>
            </a:r>
          </a:p>
          <a:p>
            <a:r>
              <a:rPr lang="es-ES" dirty="0"/>
              <a:t>− Puede ser soldado con equipo especial.</a:t>
            </a:r>
          </a:p>
          <a:p>
            <a:r>
              <a:rPr lang="es-ES" dirty="0"/>
              <a:t>− Se reduce al efecto superficial y el efecto corona debido a que para la misma capacidad de </a:t>
            </a:r>
            <a:r>
              <a:rPr lang="es-ES" dirty="0" smtClean="0"/>
              <a:t>corriente, se </a:t>
            </a:r>
            <a:r>
              <a:rPr lang="es-ES" dirty="0"/>
              <a:t>usan diámetros mayores.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67" y="4672838"/>
            <a:ext cx="4952674" cy="8102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677" y="4431591"/>
            <a:ext cx="1697350" cy="129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1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actualidad los conductores trenzados son combinaciones de aluminio y otros elementos más, </a:t>
            </a: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aportar </a:t>
            </a: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mecánicas al conductor. Entre los diferentes tipos de conductores de aluminio se tienen: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722178"/>
            <a:ext cx="8596668" cy="3880773"/>
          </a:xfrm>
        </p:spPr>
        <p:txBody>
          <a:bodyPr/>
          <a:lstStyle/>
          <a:p>
            <a:r>
              <a:rPr lang="es-ES" i="1" dirty="0"/>
              <a:t>ACC: </a:t>
            </a:r>
            <a:r>
              <a:rPr lang="es-ES" dirty="0"/>
              <a:t>Conductor de Aluminio (</a:t>
            </a:r>
            <a:r>
              <a:rPr lang="es-ES" i="1" dirty="0" err="1"/>
              <a:t>All</a:t>
            </a:r>
            <a:r>
              <a:rPr lang="es-ES" i="1" dirty="0"/>
              <a:t> Aluminum Conductor, </a:t>
            </a:r>
            <a:r>
              <a:rPr lang="es-ES" i="1" dirty="0" err="1"/>
              <a:t>Classes</a:t>
            </a:r>
            <a:r>
              <a:rPr lang="es-ES" i="1" dirty="0"/>
              <a:t> AA, A, B, C</a:t>
            </a:r>
            <a:r>
              <a:rPr lang="es-ES" dirty="0"/>
              <a:t>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17" y="2312425"/>
            <a:ext cx="4017150" cy="123106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05840" y="3662564"/>
            <a:ext cx="94655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0" i="1" u="none" strike="noStrike" baseline="0" dirty="0" smtClean="0">
                <a:latin typeface="Times New Roman" panose="02020603050405020304" pitchFamily="18" charset="0"/>
              </a:rPr>
              <a:t>AAAC: </a:t>
            </a:r>
            <a:r>
              <a:rPr lang="es-ES" b="0" i="0" u="none" strike="noStrike" baseline="0" dirty="0" smtClean="0">
                <a:latin typeface="Times New Roman" panose="02020603050405020304" pitchFamily="18" charset="0"/>
              </a:rPr>
              <a:t>Conductor de Aluminio con Aleación (</a:t>
            </a:r>
            <a:r>
              <a:rPr lang="es-ES" b="0" i="1" u="none" strike="noStrike" baseline="0" dirty="0" err="1" smtClean="0">
                <a:latin typeface="Times New Roman" panose="02020603050405020304" pitchFamily="18" charset="0"/>
              </a:rPr>
              <a:t>All</a:t>
            </a:r>
            <a:r>
              <a:rPr lang="es-ES" b="0" i="1" u="none" strike="noStrike" baseline="0" dirty="0" smtClean="0">
                <a:latin typeface="Times New Roman" panose="02020603050405020304" pitchFamily="18" charset="0"/>
              </a:rPr>
              <a:t> Aluminum Alloy Conductor</a:t>
            </a:r>
            <a:r>
              <a:rPr lang="es-ES" b="0" i="0" u="none" strike="noStrike" baseline="0" dirty="0" smtClean="0">
                <a:latin typeface="Times New Roman" panose="02020603050405020304" pitchFamily="18" charset="0"/>
              </a:rPr>
              <a:t>).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17" y="4252811"/>
            <a:ext cx="4017150" cy="123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30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37995"/>
            <a:ext cx="11285022" cy="5803367"/>
          </a:xfrm>
        </p:spPr>
        <p:txBody>
          <a:bodyPr/>
          <a:lstStyle/>
          <a:p>
            <a:r>
              <a:rPr lang="es-ES" i="1" dirty="0"/>
              <a:t>ACSR: </a:t>
            </a:r>
            <a:r>
              <a:rPr lang="es-ES" dirty="0"/>
              <a:t>Conductor de Aluminio con Refuerzo de Acero (</a:t>
            </a:r>
            <a:r>
              <a:rPr lang="es-ES" i="1" dirty="0"/>
              <a:t>Aluminum Conductor, Steel Reinforced).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228" y="726510"/>
            <a:ext cx="5010393" cy="226197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63255" y="3105835"/>
            <a:ext cx="105469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0" i="1" u="none" strike="noStrike" baseline="0" dirty="0" smtClean="0">
                <a:latin typeface="Times New Roman" panose="02020603050405020304" pitchFamily="18" charset="0"/>
              </a:rPr>
              <a:t>ACAR: </a:t>
            </a:r>
            <a:r>
              <a:rPr lang="es-ES" b="0" i="0" u="none" strike="noStrike" baseline="0" dirty="0" smtClean="0">
                <a:latin typeface="Times New Roman" panose="02020603050405020304" pitchFamily="18" charset="0"/>
              </a:rPr>
              <a:t>Conductor de Aluminio con Refuerzo de Aleación (</a:t>
            </a:r>
            <a:r>
              <a:rPr lang="es-ES" b="0" i="1" u="none" strike="noStrike" baseline="0" dirty="0" smtClean="0">
                <a:latin typeface="Times New Roman" panose="02020603050405020304" pitchFamily="18" charset="0"/>
              </a:rPr>
              <a:t>Aluminum Conductor Alloy Reinforced</a:t>
            </a:r>
            <a:r>
              <a:rPr lang="es-ES" b="0" i="0" u="none" strike="noStrike" baseline="0" dirty="0" smtClean="0">
                <a:latin typeface="Times New Roman" panose="02020603050405020304" pitchFamily="18" charset="0"/>
              </a:rPr>
              <a:t>).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091" y="3879486"/>
            <a:ext cx="7173113" cy="216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51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283924"/>
            <a:ext cx="11623225" cy="1320800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Los conductores en general suelen ser clasificados en, según el tipo de recubrimiento: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283767"/>
            <a:ext cx="8596668" cy="4503258"/>
          </a:xfrm>
        </p:spPr>
        <p:txBody>
          <a:bodyPr>
            <a:noAutofit/>
          </a:bodyPr>
          <a:lstStyle/>
          <a:p>
            <a:pPr algn="just"/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Aislado: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Conductor rodeado por aislamiento para evitar la fuga de corriente o que el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conductor energizado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entre en contacto con tierra ocasionando un cortocircuito.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Anular: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Consiste en varios hilos cableados en tres capas concéntricas invertidas alrededor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 núcleo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cáñamo saturado.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Apantallado: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Conductor aislado cubierto con un blindaje metálico, generalmente constituido por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una funda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cobre trenzado.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Axial: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Conductor de alambre que emerge del extremo del eje de una resistencia, condensador u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otro componente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35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2178" y="58455"/>
            <a:ext cx="8596668" cy="1320800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tx1"/>
                </a:solidFill>
              </a:rPr>
              <a:t>Características Físicas y Mecánicas de los Conductores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2178" y="493386"/>
            <a:ext cx="8596668" cy="38807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dirty="0"/>
              <a:t>Todo conductor debe poseer suficiente resistencia mecánica para soportar, sin romperse o </a:t>
            </a:r>
            <a:r>
              <a:rPr lang="es-ES" dirty="0" smtClean="0"/>
              <a:t>deformarse permanentemente </a:t>
            </a:r>
            <a:r>
              <a:rPr lang="es-ES" dirty="0"/>
              <a:t>los esfuerzos aplicados al mismo, en la explotación </a:t>
            </a:r>
            <a:endParaRPr lang="es-ES" dirty="0" smtClean="0"/>
          </a:p>
          <a:p>
            <a:pPr marL="0" indent="0" algn="just">
              <a:buNone/>
            </a:pPr>
            <a:r>
              <a:rPr lang="es-ES" dirty="0" smtClean="0"/>
              <a:t>La </a:t>
            </a:r>
            <a:r>
              <a:rPr lang="es-ES" dirty="0"/>
              <a:t>construcción física de los conductores </a:t>
            </a:r>
            <a:r>
              <a:rPr lang="es-ES" dirty="0" smtClean="0"/>
              <a:t>deriva principalmente </a:t>
            </a:r>
            <a:r>
              <a:rPr lang="es-ES" dirty="0"/>
              <a:t>de la esencia de las necesidades mecánicas mínimas para la operación segura, ante </a:t>
            </a:r>
            <a:r>
              <a:rPr lang="es-ES" dirty="0" smtClean="0"/>
              <a:t>las eventualidades </a:t>
            </a:r>
            <a:r>
              <a:rPr lang="es-ES" dirty="0"/>
              <a:t>y operación </a:t>
            </a:r>
            <a:r>
              <a:rPr lang="es-ES" dirty="0" smtClean="0"/>
              <a:t>normal. En </a:t>
            </a:r>
            <a:r>
              <a:rPr lang="es-ES" dirty="0"/>
              <a:t>el caso de las líneas de transmisión aéreas, los esfuerzos mecánicos normales son</a:t>
            </a:r>
            <a:r>
              <a:rPr lang="es-ES" dirty="0" smtClean="0"/>
              <a:t>: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E</a:t>
            </a:r>
            <a:r>
              <a:rPr lang="es-ES" dirty="0" smtClean="0"/>
              <a:t>l </a:t>
            </a:r>
            <a:r>
              <a:rPr lang="es-ES" dirty="0"/>
              <a:t>peso </a:t>
            </a:r>
            <a:r>
              <a:rPr lang="es-ES" dirty="0" smtClean="0"/>
              <a:t>del conductor </a:t>
            </a:r>
            <a:endParaRPr lang="es-ES" dirty="0"/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E</a:t>
            </a:r>
            <a:r>
              <a:rPr lang="es-ES" dirty="0" smtClean="0"/>
              <a:t>l </a:t>
            </a:r>
            <a:r>
              <a:rPr lang="es-ES" dirty="0"/>
              <a:t>hielo escarcha o nieve, </a:t>
            </a:r>
            <a:endParaRPr lang="es-ES" dirty="0" smtClean="0"/>
          </a:p>
          <a:p>
            <a:pPr marL="0" indent="0" algn="just">
              <a:buNone/>
            </a:pPr>
            <a:r>
              <a:rPr lang="es-ES" dirty="0" smtClean="0"/>
              <a:t>Que </a:t>
            </a:r>
            <a:r>
              <a:rPr lang="es-ES" dirty="0"/>
              <a:t>pudiese depositarse en zonas </a:t>
            </a:r>
            <a:r>
              <a:rPr lang="es-ES" dirty="0" smtClean="0"/>
              <a:t>frías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E</a:t>
            </a:r>
            <a:r>
              <a:rPr lang="es-ES" dirty="0" smtClean="0"/>
              <a:t>l </a:t>
            </a:r>
            <a:r>
              <a:rPr lang="es-ES" dirty="0"/>
              <a:t>efecto del viento a </a:t>
            </a:r>
            <a:r>
              <a:rPr lang="es-ES" dirty="0" smtClean="0"/>
              <a:t>una velocidad </a:t>
            </a:r>
            <a:r>
              <a:rPr lang="es-ES" dirty="0"/>
              <a:t>límite</a:t>
            </a:r>
            <a:r>
              <a:rPr lang="es-ES" dirty="0" smtClean="0"/>
              <a:t>,</a:t>
            </a:r>
          </a:p>
          <a:p>
            <a:pPr marL="0" indent="0" algn="just">
              <a:buNone/>
            </a:pPr>
            <a:r>
              <a:rPr lang="es-ES" dirty="0" smtClean="0"/>
              <a:t>  </a:t>
            </a:r>
            <a:r>
              <a:rPr lang="es-ES" b="1" dirty="0" smtClean="0"/>
              <a:t>POR OTRA PARTE, LOS ESFUERZOS ANORMALES COMPRENDEN: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presión de escaleras </a:t>
            </a:r>
            <a:r>
              <a:rPr lang="es-ES" dirty="0" smtClean="0"/>
              <a:t>apoyadas contra </a:t>
            </a:r>
            <a:r>
              <a:rPr lang="es-ES" dirty="0"/>
              <a:t>las </a:t>
            </a:r>
            <a:r>
              <a:rPr lang="es-ES" dirty="0" smtClean="0"/>
              <a:t>líneas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suspensión de personal en la </a:t>
            </a:r>
            <a:r>
              <a:rPr lang="es-ES" dirty="0" smtClean="0"/>
              <a:t>misma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E</a:t>
            </a:r>
            <a:r>
              <a:rPr lang="es-ES" dirty="0" smtClean="0"/>
              <a:t>l </a:t>
            </a:r>
            <a:r>
              <a:rPr lang="es-ES" dirty="0"/>
              <a:t>esfuerzo por huracanes</a:t>
            </a:r>
            <a:r>
              <a:rPr lang="es-ES" dirty="0" smtClean="0"/>
              <a:t>,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presión de árboles </a:t>
            </a:r>
            <a:r>
              <a:rPr lang="es-ES" dirty="0" smtClean="0"/>
              <a:t>o ramaje,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tensión debida a movilidad de los apoyos, con motivo a la ruptura de dos o más cables o la caída </a:t>
            </a:r>
            <a:r>
              <a:rPr lang="es-ES" dirty="0" smtClean="0"/>
              <a:t>de una </a:t>
            </a:r>
            <a:r>
              <a:rPr lang="es-ES" dirty="0"/>
              <a:t>torre, la falla de una retenida, etc</a:t>
            </a:r>
            <a:r>
              <a:rPr lang="es-E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389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4808" y="88227"/>
            <a:ext cx="8596668" cy="1320800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Aisladores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6397" y="792317"/>
            <a:ext cx="8596668" cy="495713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aislantes cumplen la función de sujetar mecánicamente los conductores a las estructuras que los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soportan, asegurando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aislamiento eléctrico entre estos dos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aisladores se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pueden clasificar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desde diferentes puntos 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vista según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material elegido para su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manufactura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isladores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vidrio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Porcelana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lástico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lang="es-ES" sz="2600" b="1" dirty="0">
                <a:latin typeface="Arial" panose="020B0604020202020204" pitchFamily="34" charset="0"/>
                <a:cs typeface="Arial" panose="020B0604020202020204" pitchFamily="34" charset="0"/>
              </a:rPr>
              <a:t>su uso de tiene aisladores de intemperie </a:t>
            </a:r>
            <a:endParaRPr lang="es-ES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isladores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recintos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cubiertos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islador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suspensión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isladores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amarre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isladores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apoyo. 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isladores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continua y de corriente alterna.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00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7230" y="208767"/>
            <a:ext cx="8596668" cy="60542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Materiales para Aisladores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4288" y="814192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Las pioneras líneas de transmisión aéreas de distribución de electricidad de alta tensión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corriente continua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 1882 y luego de alterna en 1885, fueron construidas con aisladores de vidrio recocido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rígidamente ligados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al soporte, a los cuales estaban sujetos los conductores por medio de una ligadura.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122" y="2566472"/>
            <a:ext cx="5085000" cy="15399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7410" y="179621"/>
            <a:ext cx="1372950" cy="126914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1660" y="1584252"/>
            <a:ext cx="864450" cy="126914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747" y="3140005"/>
            <a:ext cx="1932300" cy="12691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1997" y="4831248"/>
            <a:ext cx="1423800" cy="126914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600" y="4578858"/>
            <a:ext cx="2007635" cy="19839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0122" y="4578858"/>
            <a:ext cx="5085000" cy="204313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600" y="2651830"/>
            <a:ext cx="2007635" cy="165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6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Estructura de un Aislador y sus Partes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172" y="1484184"/>
            <a:ext cx="3890031" cy="25993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793" y="1431285"/>
            <a:ext cx="7581900" cy="27051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526" y="3724258"/>
            <a:ext cx="2861545" cy="295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80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68470" y="351938"/>
            <a:ext cx="1114398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Diferencia entre los Aisladores de Vidrio y Porcelana</a:t>
            </a:r>
          </a:p>
          <a:p>
            <a:r>
              <a:rPr lang="es-ES" sz="2000" b="1" i="1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Vidrio </a:t>
            </a:r>
          </a:p>
          <a:p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Se hace fácil la detección de defectos internos (el</a:t>
            </a:r>
            <a:r>
              <a:rPr lang="es-ES" sz="2000" b="0" i="0" u="none" strike="noStrik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vidrio es transparente)</a:t>
            </a:r>
          </a:p>
          <a:p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Sufren un recalentamiento menor debido a los rayos</a:t>
            </a:r>
          </a:p>
          <a:p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solares, ya que la mayoría pasan a través del</a:t>
            </a:r>
            <a:r>
              <a:rPr lang="es-ES" sz="2000" b="0" i="0" u="none" strike="noStrik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aislador y no son absorbidos.</a:t>
            </a:r>
            <a:r>
              <a:rPr lang="es-ES" sz="2000" b="0" i="0" u="none" strike="noStrik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solares</a:t>
            </a:r>
          </a:p>
          <a:p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Son más vistosos por lo que son presa fácil para</a:t>
            </a:r>
            <a:r>
              <a:rPr lang="es-ES" sz="2000" b="0" i="0" u="none" strike="noStrik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cazadores y actos vandálicos No son vistosos</a:t>
            </a:r>
          </a:p>
          <a:p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Fácil inspección desde el suelo o helicóptero, se</a:t>
            </a:r>
            <a:r>
              <a:rPr lang="es-ES" sz="2000" b="0" i="0" u="none" strike="noStrik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observa su estado sin ningún error. </a:t>
            </a:r>
          </a:p>
          <a:p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Su inspección debe ser detallada</a:t>
            </a:r>
          </a:p>
          <a:p>
            <a:r>
              <a:rPr lang="es-ES" sz="20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No se perforan a los cambios de tensión. Se perforan más fácilmente</a:t>
            </a: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b="0" i="0" u="none" strike="noStrike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i="1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Porcelana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No se pueden detectar defectos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internos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calientan fácilmente por la acción de los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rayos solares</a:t>
            </a:r>
            <a:endParaRPr lang="es-ES" sz="2000" b="0" i="1" u="none" strike="noStrike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No son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vistosos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Su inspección debe ser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detallada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perforan más fácilmente</a:t>
            </a:r>
          </a:p>
        </p:txBody>
      </p:sp>
    </p:spTree>
    <p:extLst>
      <p:ext uri="{BB962C8B-B14F-4D97-AF65-F5344CB8AC3E}">
        <p14:creationId xmlns:p14="http://schemas.microsoft.com/office/powerpoint/2010/main" val="3137024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Tipos de Aisladores según su </a:t>
            </a:r>
            <a:r>
              <a:rPr lang="es-ES" b="1" dirty="0" smtClean="0">
                <a:solidFill>
                  <a:schemeClr val="tx1"/>
                </a:solidFill>
              </a:rPr>
              <a:t>Diseño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396501"/>
            <a:ext cx="11021976" cy="3880773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Los aisladores pueden ser clasificados según el diseño que se coloque, distinguiéndose dos grandes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grupos:</a:t>
            </a:r>
          </a:p>
          <a:p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Aisladores rígidos o de soporte (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Post Type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Aisladores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suspensión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Aisladores de tipo Espiga, Palillo o Pin (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Pin-</a:t>
            </a:r>
            <a:r>
              <a:rPr lang="es-E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Aisladores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emplean generalmente en sistema de hasta 69 kV,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constan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o bien de una sola pieza de porcelana, 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varias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piezas cementadas entre sí</a:t>
            </a:r>
            <a:r>
              <a:rPr lang="es-ES" dirty="0"/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757" y="3435947"/>
            <a:ext cx="1660809" cy="31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26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4743" y="0"/>
            <a:ext cx="8596668" cy="1320800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Tipos de Aisladores según su Diseño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996" y="795250"/>
            <a:ext cx="766086" cy="38814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535" y="795250"/>
            <a:ext cx="2288732" cy="288790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873" y="795250"/>
            <a:ext cx="933450" cy="19716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9720" y="820209"/>
            <a:ext cx="1028700" cy="21526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178" y="660400"/>
            <a:ext cx="3962400" cy="29146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125" y="3920712"/>
            <a:ext cx="35147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25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88227"/>
            <a:ext cx="8596668" cy="550600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tx1"/>
                </a:solidFill>
              </a:rPr>
              <a:t>Función de un Aislador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638827"/>
            <a:ext cx="9994841" cy="3880773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Los aisladores dentro de las líneas de transmisión realizan dos funciones básicas: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Función Eléctrica: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Aislar el conductor de la tierra.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Función Mecánica: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Soportar al conductor.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 necesario en el diseño de los aisladores de una línea de transmisión aérea, tomar en cuenta dos factores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importantes: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Exigencias Eléctricas de Explotación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Exigencias Mecánicas de Explotación.</a:t>
            </a:r>
          </a:p>
        </p:txBody>
      </p:sp>
    </p:spTree>
    <p:extLst>
      <p:ext uri="{BB962C8B-B14F-4D97-AF65-F5344CB8AC3E}">
        <p14:creationId xmlns:p14="http://schemas.microsoft.com/office/powerpoint/2010/main" val="2294815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7147" y="183715"/>
            <a:ext cx="8596668" cy="512721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Exigencias Eléctricas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122321"/>
            <a:ext cx="9330962" cy="808079"/>
          </a:xfrm>
        </p:spPr>
        <p:txBody>
          <a:bodyPr>
            <a:noAutofit/>
          </a:bodyPr>
          <a:lstStyle/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Un aislador o una cadena de aisladores están sometidos, permanentemente, a la tensión entre fase y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tierra del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sistema, o a la tensión compuesta, o sea entre fases, en el caso de incidente monofásico que sobreviene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 una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línea de neutro aislado</a:t>
            </a:r>
            <a:r>
              <a:rPr lang="es-ES" sz="2000" dirty="0"/>
              <a:t>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4204" y="2722763"/>
            <a:ext cx="1081859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i="0" u="none" strike="noStrike" baseline="0" dirty="0" smtClean="0">
                <a:latin typeface="CenturySchoolbook-Bold"/>
              </a:rPr>
              <a:t>Exigencias Mecánicas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Las tensiones mecánicas aplicadas a los aisladores, se deben esencialmente a los conductores.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Estas tensiones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varían continuamente, pues dependen de las características del viento, de la cantidad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depósito soportado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por los cables (nieve, escarcha, hielo, etc.) y aun en los casos de ángulos y sobre todo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anclajes, de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tensión de los conductores, luego de su temperatura</a:t>
            </a:r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927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126" y="0"/>
            <a:ext cx="8596668" cy="1320800"/>
          </a:xfrm>
        </p:spPr>
        <p:txBody>
          <a:bodyPr/>
          <a:lstStyle/>
          <a:p>
            <a:r>
              <a:rPr lang="es-ES" b="1" dirty="0"/>
              <a:t>Torres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1240" y="660400"/>
            <a:ext cx="8596668" cy="3880773"/>
          </a:xfrm>
        </p:spPr>
        <p:txBody>
          <a:bodyPr/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 el nombre de torres, se denominan a los soportes metálicos de elementos ensamblados, destinados 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la mayoría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las líneas de transmisión de energía en alta tensión. Quizá el más difundido de los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 usados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para líneas de transmisión es el acero especialmente en forma de perfiles o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ángulos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Clasificación de los Soportes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soportes pueden ser clasificados según: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 Su habilitación.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 El tipo de fundación utilizada.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 Su amplitud para resistir los esfuerzo longitudinales</a:t>
            </a:r>
          </a:p>
        </p:txBody>
      </p:sp>
    </p:spTree>
    <p:extLst>
      <p:ext uri="{BB962C8B-B14F-4D97-AF65-F5344CB8AC3E}">
        <p14:creationId xmlns:p14="http://schemas.microsoft.com/office/powerpoint/2010/main" val="3884889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soportes según la habilitación utilizada se distinguen dos grandes clases</a:t>
            </a: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fases Escalonadas.</a:t>
            </a:r>
            <a:b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 Sistema de fases Horizontales.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938" y="1729984"/>
            <a:ext cx="2605279" cy="212211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36" y="1742957"/>
            <a:ext cx="2316387" cy="22965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32" y="4148965"/>
            <a:ext cx="611505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47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Fases Escalonadas</a:t>
            </a:r>
            <a:br>
              <a:rPr lang="es-E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este tipo de torres los conductores se disponen a niveles de altura diferentes. Distinguiéndose las </a:t>
            </a: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torre de </a:t>
            </a: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triángulo, de bandera, de doble bandera y de doble triángulo; siendo estas las torres de mayor uso.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452" y="2343359"/>
            <a:ext cx="6188958" cy="329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0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Sistema de Fases Horizontales</a:t>
            </a:r>
            <a:endParaRPr lang="es-ES" sz="2800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6397" y="1120928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disposición de las fases en capa horizontal, implica la utilización de dos cables de guarda, los cuales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 disponen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ambos lados del eje de la viga, y generalmente desviados hacia las fases exteriores.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97" y="2680765"/>
            <a:ext cx="9047605" cy="305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9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126" y="100208"/>
            <a:ext cx="8596668" cy="392482"/>
          </a:xfrm>
        </p:spPr>
        <p:txBody>
          <a:bodyPr>
            <a:normAutofit fontScale="90000"/>
          </a:bodyPr>
          <a:lstStyle/>
          <a:p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Clasificación de los Soportes según el Tipo de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Fundación Utilizado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9027" y="492690"/>
            <a:ext cx="8596668" cy="3880773"/>
          </a:xfrm>
        </p:spPr>
        <p:txBody>
          <a:bodyPr/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fundación, es la estructura de obra civil, encargado se realizar el sustento en el suelo del soporte,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 acuerdo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el tipo de ellas utilizadas los soportes pueden ser clasificados en:</a:t>
            </a:r>
          </a:p>
          <a:p>
            <a:pPr algn="just"/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Soporte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de fundación simple o única (fundación monópoda):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Son fundaciones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especialmente utilizados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para postes pequeños, por lo general de hormigón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Soporte de fundación doble (fundación bípoda):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 una transición de las fundaciones tetrápodas,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 orienta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grandes estructuras con mayores dimensiones.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139" y="2885509"/>
            <a:ext cx="1409149" cy="352672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796" y="2885509"/>
            <a:ext cx="2762347" cy="381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65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2073" y="22129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s-E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Soporte de fundaciones separadas o independientes (fundación tetrapoda):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el tipo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adelantado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esta fundación solo experimenta esfuerzo de compresión y arrancamiento,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siendo secundario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de volteo, son especialmente utilizadas en grandes torres, pero plantea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problemas delicados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terrenos que no son firmes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800" y="1542093"/>
            <a:ext cx="3861214" cy="505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10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Clasificación de las Torres según su Resistencia a los Esfuerzos</a:t>
            </a:r>
            <a:b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Longitudinales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clasificación comprende tres tipos principales de estructuras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 </a:t>
            </a:r>
            <a:r>
              <a:rPr lang="es-E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Torres Semirígidas: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Poseen pocos o nulos esfuerzos longitudinales, por economía poseen torres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sección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rectangular sin justificación técnica precisa.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15" y="3267987"/>
            <a:ext cx="8699575" cy="31328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4002" y="3305173"/>
            <a:ext cx="25146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77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Torres de Fases Escalonadas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567" y="996156"/>
            <a:ext cx="5733425" cy="24860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767" y="711265"/>
            <a:ext cx="2266950" cy="31051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48" y="3482236"/>
            <a:ext cx="6129664" cy="288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3549483" y="4544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Helvetica" panose="020B0604020202020204" pitchFamily="34" charset="0"/>
              </a:rPr>
              <a:t>Aplicación del tipo de poste en función de la tensión de la red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Helvetica" panose="020B0604020202020204" pitchFamily="34" charset="0"/>
              </a:rPr>
              <a:t> 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Helvetica" panose="020B0604020202020204" pitchFamily="34" charset="0"/>
              </a:rPr>
              <a:t>  </a:t>
            </a:r>
            <a:endParaRPr kumimoji="0" lang="es-ES" sz="9100" b="0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Helvetica" panose="020B0604020202020204" pitchFamily="34" charset="0"/>
            </a:endParaRPr>
          </a:p>
        </p:txBody>
      </p:sp>
      <p:pic>
        <p:nvPicPr>
          <p:cNvPr id="2050" name="Picture 2" descr="escanear00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42"/>
            <a:ext cx="4984430" cy="127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374" y="0"/>
            <a:ext cx="7141625" cy="686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9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600" y="0"/>
            <a:ext cx="7765208" cy="526093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tx1"/>
                </a:solidFill>
              </a:rPr>
              <a:t>Alturas de las Torres y sus tensiones 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9612" y="701455"/>
            <a:ext cx="9789289" cy="558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89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755" y="0"/>
            <a:ext cx="8892551" cy="1544877"/>
          </a:xfrm>
        </p:spPr>
        <p:txBody>
          <a:bodyPr>
            <a:noAutofit/>
          </a:bodyPr>
          <a:lstStyle/>
          <a:p>
            <a:r>
              <a:rPr lang="es-E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Herrajes en Línea de Transmisión Aéreas</a:t>
            </a:r>
            <a:br>
              <a:rPr lang="es-E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Herrajes son estructuras metálicas que acompañan la estructura de soporte de las líneas de </a:t>
            </a: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transmisión aéreas</a:t>
            </a: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 que poseen muy variadas funciones. Una de las clasificaciones más común empleada es aquella </a:t>
            </a:r>
            <a:r>
              <a:rPr lang="es-E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los </a:t>
            </a: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incluye en dos grandes grupos:</a:t>
            </a:r>
            <a:b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 Herrajes que forman arreglos o conjuntos</a:t>
            </a:r>
            <a:b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 Herrajes independientes</a:t>
            </a:r>
            <a:br>
              <a:rPr lang="es-E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64389" y="2353953"/>
            <a:ext cx="924328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Herrajes que Forman Arreglos o Conjuntos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herrajes que forman arreglos son conjuntos de piezas metálicas que se agrupan para llevar a cabo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una función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muy particular. La selección de cada uno de los herrajes que conforman el arreglo no puede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ser realzada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sin tomar en cuenta el conjunto y los elementos a los cuales acopla. Los herrajes en arreglos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pueden ser: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− Herrajes de Fijación de cadena de aisladores a torre.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− Herrajes para unir entre sí los extremos de la cadena de aisladores y los conductores.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− Herrajes para proteger los aisladores.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− Mordazas de amarre y suspensión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− Herrajes para el cable de guarda.</a:t>
            </a:r>
          </a:p>
        </p:txBody>
      </p:sp>
    </p:spTree>
    <p:extLst>
      <p:ext uri="{BB962C8B-B14F-4D97-AF65-F5344CB8AC3E}">
        <p14:creationId xmlns:p14="http://schemas.microsoft.com/office/powerpoint/2010/main" val="342455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3567" y="130434"/>
            <a:ext cx="9005286" cy="279748"/>
          </a:xfrm>
        </p:spPr>
        <p:txBody>
          <a:bodyPr>
            <a:normAutofit fontScale="90000"/>
          </a:bodyPr>
          <a:lstStyle/>
          <a:p>
            <a:r>
              <a:rPr lang="es-ES" sz="2000" b="1" dirty="0" smtClean="0">
                <a:solidFill>
                  <a:schemeClr val="tx1"/>
                </a:solidFill>
              </a:rPr>
              <a:t>Grillete</a:t>
            </a:r>
            <a:br>
              <a:rPr lang="es-ES" sz="2000" b="1" dirty="0" smtClean="0">
                <a:solidFill>
                  <a:schemeClr val="tx1"/>
                </a:solidFill>
              </a:rPr>
            </a:br>
            <a:r>
              <a:rPr lang="es-ES" sz="2000" b="1" dirty="0" smtClean="0">
                <a:solidFill>
                  <a:schemeClr val="tx1"/>
                </a:solidFill>
              </a:rPr>
              <a:t/>
            </a:r>
            <a:br>
              <a:rPr lang="es-ES" sz="2000" b="1" dirty="0" smtClean="0">
                <a:solidFill>
                  <a:schemeClr val="tx1"/>
                </a:solidFill>
              </a:rPr>
            </a:br>
            <a:r>
              <a:rPr lang="es-ES" sz="2000" b="1" dirty="0" smtClean="0">
                <a:solidFill>
                  <a:schemeClr val="tx1"/>
                </a:solidFill>
              </a:rPr>
              <a:t> </a:t>
            </a:r>
            <a:r>
              <a:rPr lang="es-ES" sz="2000" dirty="0">
                <a:solidFill>
                  <a:schemeClr val="tx1"/>
                </a:solidFill>
              </a:rPr>
              <a:t>El grillete es un herraje que tiene como función fijar mecánicamente la cadena de aisladores a la </a:t>
            </a:r>
            <a:r>
              <a:rPr lang="es-ES" sz="2000" dirty="0" smtClean="0">
                <a:solidFill>
                  <a:schemeClr val="tx1"/>
                </a:solidFill>
              </a:rPr>
              <a:t>ménsula de </a:t>
            </a:r>
            <a:r>
              <a:rPr lang="es-ES" sz="2000" dirty="0">
                <a:solidFill>
                  <a:schemeClr val="tx1"/>
                </a:solidFill>
              </a:rPr>
              <a:t>la torre de transmisión.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413" y="730945"/>
            <a:ext cx="1371600" cy="16383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51657" y="1365429"/>
            <a:ext cx="4245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enturySchoolbook-Bold"/>
              </a:rPr>
              <a:t>Articulación de Fijación Tipo Bisagra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488051" y="1827470"/>
            <a:ext cx="90563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 el fin de fijar la cadena de aisladores a la torre, se emplea este tipo de bisagra, formado por una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pieza 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lámina única doblada, la cual abraza a un pasador que se fija a la ménsula de la torre.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088" y="2369245"/>
            <a:ext cx="1685925" cy="244792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42794" y="2828883"/>
            <a:ext cx="9167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enturySchoolbook-Bold"/>
              </a:rPr>
              <a:t>Herrajes para Unir entre sí los elementos de la cadena </a:t>
            </a:r>
            <a:r>
              <a:rPr lang="es-ES" b="1" dirty="0" smtClean="0">
                <a:latin typeface="CenturySchoolbook-Bold"/>
              </a:rPr>
              <a:t>de aisladores </a:t>
            </a:r>
            <a:r>
              <a:rPr lang="es-ES" b="1" dirty="0">
                <a:latin typeface="CenturySchoolbook-Bold"/>
              </a:rPr>
              <a:t>y los conductores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542794" y="3569727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Ojo bola y anilla bola.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Yugos.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Rótula ojo, Rótula anilla y Rótula Horquilla.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Horquilla ojo y Horquilla Bola.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Doble ojo, Doble ojo Revirado, Ojo Anilla Revirado.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Eslabón o Anilla.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Tensores.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− Extensores</a:t>
            </a:r>
          </a:p>
        </p:txBody>
      </p:sp>
    </p:spTree>
    <p:extLst>
      <p:ext uri="{BB962C8B-B14F-4D97-AF65-F5344CB8AC3E}">
        <p14:creationId xmlns:p14="http://schemas.microsoft.com/office/powerpoint/2010/main" val="41139079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05" y="170019"/>
            <a:ext cx="1163380" cy="14747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900" y="229988"/>
            <a:ext cx="1177655" cy="141476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231" y="70596"/>
            <a:ext cx="2333625" cy="17335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3539" y="233564"/>
            <a:ext cx="2780526" cy="15705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65785"/>
            <a:ext cx="2396393" cy="305348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9690" y="2374069"/>
            <a:ext cx="3436433" cy="163968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9571" y="2072591"/>
            <a:ext cx="1759956" cy="224264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2742" y="2184088"/>
            <a:ext cx="2107689" cy="201964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217" y="4933051"/>
            <a:ext cx="6101459" cy="155543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8656" y="4707307"/>
            <a:ext cx="27717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56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2197203"/>
            <a:ext cx="6019072" cy="386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3327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355</TotalTime>
  <Words>1974</Words>
  <Application>Microsoft Office PowerPoint</Application>
  <PresentationFormat>Panorámica</PresentationFormat>
  <Paragraphs>159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9" baseType="lpstr">
      <vt:lpstr>Arial</vt:lpstr>
      <vt:lpstr>CenturySchoolbook-Bold</vt:lpstr>
      <vt:lpstr>Helvetica</vt:lpstr>
      <vt:lpstr>Times New Roman</vt:lpstr>
      <vt:lpstr>Trebuchet MS</vt:lpstr>
      <vt:lpstr>Wingdings 3</vt:lpstr>
      <vt:lpstr>Faceta</vt:lpstr>
      <vt:lpstr>Líneas de Transmisión</vt:lpstr>
      <vt:lpstr>Líneas de Transmisión</vt:lpstr>
      <vt:lpstr>Elementos de una torre de transmisión</vt:lpstr>
      <vt:lpstr>Conductores</vt:lpstr>
      <vt:lpstr>EL COBRE</vt:lpstr>
      <vt:lpstr>EL ALUMINIO</vt:lpstr>
      <vt:lpstr>En la actualidad los conductores trenzados son combinaciones de aluminio y otros elementos más, para aportar características mecánicas al conductor. Entre los diferentes tipos de conductores de aluminio se tienen:</vt:lpstr>
      <vt:lpstr>Presentación de PowerPoint</vt:lpstr>
      <vt:lpstr>Los conductores en general suelen ser clasificados en, según el tipo de recubrimiento:</vt:lpstr>
      <vt:lpstr>Características Físicas y Mecánicas de los Conductores</vt:lpstr>
      <vt:lpstr>Aisladores</vt:lpstr>
      <vt:lpstr>Materiales para Aisladores</vt:lpstr>
      <vt:lpstr>Estructura de un Aislador y sus Partes</vt:lpstr>
      <vt:lpstr>Presentación de PowerPoint</vt:lpstr>
      <vt:lpstr>Tipos de Aisladores según su Diseño</vt:lpstr>
      <vt:lpstr>Tipos de Aisladores según su Diseño</vt:lpstr>
      <vt:lpstr>Función de un Aislador</vt:lpstr>
      <vt:lpstr>Exigencias Eléctricas</vt:lpstr>
      <vt:lpstr>Torres</vt:lpstr>
      <vt:lpstr>En los soportes según la habilitación utilizada se distinguen dos grandes clases:  − Sistema de fases Escalonadas. − Sistema de fases Horizontales.</vt:lpstr>
      <vt:lpstr>Sistema de Fases Escalonadas En este tipo de torres los conductores se disponen a niveles de altura diferentes. Distinguiéndose las torre de triángulo, de bandera, de doble bandera y de doble triángulo; siendo estas las torres de mayor uso.</vt:lpstr>
      <vt:lpstr>Sistema de Fases Horizontales</vt:lpstr>
      <vt:lpstr>Clasificación de los Soportes según el Tipo de Fundación Utilizado</vt:lpstr>
      <vt:lpstr>Soporte de fundaciones separadas o independientes (fundación tetrapoda): Es el tipo más adelantado, esta fundación solo experimenta esfuerzo de compresión y arrancamiento, siendo secundario los de volteo, son especialmente utilizadas en grandes torres, pero plantea problemas delicados en terrenos que no son firmes </vt:lpstr>
      <vt:lpstr>Clasificación de las Torres según su Resistencia a los Esfuerzos Longitudinales Esta clasificación comprende tres tipos principales de estructuras:  − Torres Semirígidas: Poseen pocos o nulos esfuerzos longitudinales, por economía poseen torres de sección rectangular sin justificación técnica precisa.</vt:lpstr>
      <vt:lpstr>Torres de Fases Escalonadas</vt:lpstr>
      <vt:lpstr>Presentación de PowerPoint</vt:lpstr>
      <vt:lpstr>Alturas de las Torres y sus tensiones </vt:lpstr>
      <vt:lpstr>Herrajes en Línea de Transmisión Aéreas Los Herrajes son estructuras metálicas que acompañan la estructura de soporte de las líneas de transmisión aéreas, y que poseen muy variadas funciones. Una de las clasificaciones más común empleada es aquella que los incluye en dos grandes grupos: − Herrajes que forman arreglos o conjuntos − Herrajes independientes </vt:lpstr>
      <vt:lpstr>Grillete   El grillete es un herraje que tiene como función fijar mecánicamente la cadena de aisladores a la ménsula de la torre de transmisión.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35</cp:revision>
  <dcterms:created xsi:type="dcterms:W3CDTF">2017-10-11T18:39:16Z</dcterms:created>
  <dcterms:modified xsi:type="dcterms:W3CDTF">2017-10-18T22:15:41Z</dcterms:modified>
</cp:coreProperties>
</file>