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29"/>
  </p:notesMasterIdLst>
  <p:sldIdLst>
    <p:sldId id="256" r:id="rId2"/>
    <p:sldId id="258" r:id="rId3"/>
    <p:sldId id="281" r:id="rId4"/>
    <p:sldId id="282" r:id="rId5"/>
    <p:sldId id="283" r:id="rId6"/>
    <p:sldId id="284" r:id="rId7"/>
    <p:sldId id="285" r:id="rId8"/>
    <p:sldId id="286" r:id="rId9"/>
    <p:sldId id="291" r:id="rId10"/>
    <p:sldId id="259" r:id="rId11"/>
    <p:sldId id="260" r:id="rId12"/>
    <p:sldId id="289" r:id="rId13"/>
    <p:sldId id="292" r:id="rId14"/>
    <p:sldId id="297" r:id="rId15"/>
    <p:sldId id="293" r:id="rId16"/>
    <p:sldId id="295" r:id="rId17"/>
    <p:sldId id="296" r:id="rId18"/>
    <p:sldId id="270" r:id="rId19"/>
    <p:sldId id="271" r:id="rId20"/>
    <p:sldId id="272" r:id="rId21"/>
    <p:sldId id="273" r:id="rId22"/>
    <p:sldId id="274" r:id="rId23"/>
    <p:sldId id="275" r:id="rId24"/>
    <p:sldId id="276" r:id="rId25"/>
    <p:sldId id="277" r:id="rId26"/>
    <p:sldId id="278" r:id="rId27"/>
    <p:sldId id="280" r:id="rId28"/>
  </p:sldIdLst>
  <p:sldSz cx="9144000" cy="6858000" type="screen4x3"/>
  <p:notesSz cx="7010400" cy="9296400"/>
  <p:embeddedFontLst>
    <p:embeddedFont>
      <p:font typeface="Calibri" panose="020F0502020204030204" pitchFamily="34" charset="0"/>
      <p:regular r:id="rId30"/>
      <p:bold r:id="rId31"/>
      <p:italic r:id="rId32"/>
      <p:boldItalic r:id="rId33"/>
    </p:embeddedFont>
    <p:embeddedFont>
      <p:font typeface="PT Sans" panose="020B0604020202020204" charset="0"/>
      <p:italic r:id="rId34"/>
      <p:boldItalic r:id="rId35"/>
    </p:embeddedFont>
    <p:embeddedFont>
      <p:font typeface="Cambria Math" panose="02040503050406030204" pitchFamily="18" charset="0"/>
      <p:regular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CABB812-29CE-40EE-A2BB-794CD17913C7}">
  <a:tblStyle styleId="{0CABB812-29CE-40EE-A2BB-794CD17913C7}"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168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67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338" y="0"/>
            <a:ext cx="3038475" cy="466725"/>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675"/>
            <a:ext cx="3038475" cy="46672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s-E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7298326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1: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1:notes"/>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a:t>
            </a:fld>
            <a:endParaRPr/>
          </a:p>
        </p:txBody>
      </p:sp>
    </p:spTree>
    <p:extLst>
      <p:ext uri="{BB962C8B-B14F-4D97-AF65-F5344CB8AC3E}">
        <p14:creationId xmlns:p14="http://schemas.microsoft.com/office/powerpoint/2010/main" val="2077570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4847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7235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4617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3773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9521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556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0253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0389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4: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4: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4349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98887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9617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8805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66492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63020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1297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69822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5: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18396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6: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16: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75352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7: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17: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6403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8: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18: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80358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9: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19: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4383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0: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20: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78624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1: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21: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11350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22: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22: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1754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3: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2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41429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25:notes"/>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25:notes"/>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27</a:t>
            </a:fld>
            <a:endParaRPr/>
          </a:p>
        </p:txBody>
      </p:sp>
    </p:spTree>
    <p:extLst>
      <p:ext uri="{BB962C8B-B14F-4D97-AF65-F5344CB8AC3E}">
        <p14:creationId xmlns:p14="http://schemas.microsoft.com/office/powerpoint/2010/main" val="2471886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 name="Google Shape;18;p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9" name="Google Shape;19;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p:cSld name="Título y objetos">
    <p:spTree>
      <p:nvGrpSpPr>
        <p:cNvPr id="1" name="Shape 22"/>
        <p:cNvGrpSpPr/>
        <p:nvPr/>
      </p:nvGrpSpPr>
      <p:grpSpPr>
        <a:xfrm>
          <a:off x="0" y="0"/>
          <a:ext cx="0" cy="0"/>
          <a:chOff x="0" y="0"/>
          <a:chExt cx="0" cy="0"/>
        </a:xfrm>
      </p:grpSpPr>
      <p:sp>
        <p:nvSpPr>
          <p:cNvPr id="23" name="Google Shape;23;p3"/>
          <p:cNvSpPr/>
          <p:nvPr/>
        </p:nvSpPr>
        <p:spPr>
          <a:xfrm>
            <a:off x="0" y="0"/>
            <a:ext cx="9144000" cy="1351294"/>
          </a:xfrm>
          <a:prstGeom prst="rect">
            <a:avLst/>
          </a:prstGeom>
          <a:solidFill>
            <a:srgbClr val="0F243E"/>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 name="Google Shape;24;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5791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BFBFB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p:nvPr/>
        </p:nvSpPr>
        <p:spPr>
          <a:xfrm rot="10800000" flipH="1">
            <a:off x="0" y="6313419"/>
            <a:ext cx="9144000" cy="465202"/>
          </a:xfrm>
          <a:prstGeom prst="rect">
            <a:avLst/>
          </a:prstGeom>
          <a:solidFill>
            <a:srgbClr val="F2F2F2"/>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 name="Google Shape;27;p3"/>
          <p:cNvSpPr/>
          <p:nvPr/>
        </p:nvSpPr>
        <p:spPr>
          <a:xfrm rot="2736822">
            <a:off x="575940" y="1103933"/>
            <a:ext cx="494719" cy="494719"/>
          </a:xfrm>
          <a:prstGeom prst="rect">
            <a:avLst/>
          </a:prstGeom>
          <a:solidFill>
            <a:srgbClr val="0F243E"/>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28"/>
        <p:cNvGrpSpPr/>
        <p:nvPr/>
      </p:nvGrpSpPr>
      <p:grpSpPr>
        <a:xfrm>
          <a:off x="0" y="0"/>
          <a:ext cx="0" cy="0"/>
          <a:chOff x="0" y="0"/>
          <a:chExt cx="0" cy="0"/>
        </a:xfrm>
      </p:grpSpPr>
      <p:sp>
        <p:nvSpPr>
          <p:cNvPr id="29" name="Google Shape;29;p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31" name="Google Shape;31;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4"/>
        <p:cNvGrpSpPr/>
        <p:nvPr/>
      </p:nvGrpSpPr>
      <p:grpSpPr>
        <a:xfrm>
          <a:off x="0" y="0"/>
          <a:ext cx="0" cy="0"/>
          <a:chOff x="0" y="0"/>
          <a:chExt cx="0" cy="0"/>
        </a:xfrm>
      </p:grpSpPr>
      <p:sp>
        <p:nvSpPr>
          <p:cNvPr id="35" name="Google Shape;35;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7" name="Google Shape;37;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p:cSld name="Custom">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3" name="Google Shape;43;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1" name="Google Shape;51;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2" name="Google Shape;52;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ólo el título" type="titleOnly">
  <p:cSld name="TITLE_ONLY">
    <p:spTree>
      <p:nvGrpSpPr>
        <p:cNvPr id="1" name="Shape 55"/>
        <p:cNvGrpSpPr/>
        <p:nvPr/>
      </p:nvGrpSpPr>
      <p:grpSpPr>
        <a:xfrm>
          <a:off x="0" y="0"/>
          <a:ext cx="0" cy="0"/>
          <a:chOff x="0" y="0"/>
          <a:chExt cx="0" cy="0"/>
        </a:xfrm>
      </p:grpSpPr>
      <p:sp>
        <p:nvSpPr>
          <p:cNvPr id="56" name="Google Shape;56;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60"/>
        <p:cNvGrpSpPr/>
        <p:nvPr/>
      </p:nvGrpSpPr>
      <p:grpSpPr>
        <a:xfrm>
          <a:off x="0" y="0"/>
          <a:ext cx="0" cy="0"/>
          <a:chOff x="0" y="0"/>
          <a:chExt cx="0" cy="0"/>
        </a:xfrm>
      </p:grpSpPr>
      <p:sp>
        <p:nvSpPr>
          <p:cNvPr id="61" name="Google Shape;61;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64"/>
        <p:cNvGrpSpPr/>
        <p:nvPr/>
      </p:nvGrpSpPr>
      <p:grpSpPr>
        <a:xfrm>
          <a:off x="0" y="0"/>
          <a:ext cx="0" cy="0"/>
          <a:chOff x="0" y="0"/>
          <a:chExt cx="0" cy="0"/>
        </a:xfrm>
      </p:grpSpPr>
      <p:sp>
        <p:nvSpPr>
          <p:cNvPr id="65" name="Google Shape;65;p1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7" name="Google Shape;67;p1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8" name="Google Shape;68;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4" name="Google Shape;74;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7"/>
        <p:cNvGrpSpPr/>
        <p:nvPr/>
      </p:nvGrpSpPr>
      <p:grpSpPr>
        <a:xfrm>
          <a:off x="0" y="0"/>
          <a:ext cx="0" cy="0"/>
          <a:chOff x="0" y="0"/>
          <a:chExt cx="0" cy="0"/>
        </a:xfrm>
      </p:grpSpPr>
      <p:sp>
        <p:nvSpPr>
          <p:cNvPr id="78" name="Google Shape;78;p12"/>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0" name="Google Shape;80;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ítulo y objetos" type="obj">
  <p:cSld name="OBJECT">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ítulo, texto y objetos" type="txAndObj">
  <p:cSld name="TEXT_AND_OBJECT">
    <p:spTree>
      <p:nvGrpSpPr>
        <p:cNvPr id="1" name="Shape 86"/>
        <p:cNvGrpSpPr/>
        <p:nvPr/>
      </p:nvGrpSpPr>
      <p:grpSpPr>
        <a:xfrm>
          <a:off x="0" y="0"/>
          <a:ext cx="0" cy="0"/>
          <a:chOff x="0" y="0"/>
          <a:chExt cx="0" cy="0"/>
        </a:xfrm>
      </p:grpSpPr>
      <p:sp>
        <p:nvSpPr>
          <p:cNvPr id="87" name="Google Shape;87;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14"/>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9" name="Google Shape;89;p14"/>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 name="Google Shape;90;p1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88888"/>
                </a:solidFill>
                <a:latin typeface="Calibri"/>
                <a:ea typeface="Calibri"/>
                <a:cs typeface="Calibri"/>
                <a:sym typeface="Calibri"/>
              </a:defRPr>
            </a:lvl1pPr>
            <a:lvl2pPr marL="0" lvl="1" indent="0" algn="r">
              <a:spcBef>
                <a:spcPts val="0"/>
              </a:spcBef>
              <a:buNone/>
              <a:defRPr sz="1200">
                <a:solidFill>
                  <a:srgbClr val="888888"/>
                </a:solidFill>
                <a:latin typeface="Calibri"/>
                <a:ea typeface="Calibri"/>
                <a:cs typeface="Calibri"/>
                <a:sym typeface="Calibri"/>
              </a:defRPr>
            </a:lvl2pPr>
            <a:lvl3pPr marL="0" lvl="2" indent="0" algn="r">
              <a:spcBef>
                <a:spcPts val="0"/>
              </a:spcBef>
              <a:buNone/>
              <a:defRPr sz="1200">
                <a:solidFill>
                  <a:srgbClr val="888888"/>
                </a:solidFill>
                <a:latin typeface="Calibri"/>
                <a:ea typeface="Calibri"/>
                <a:cs typeface="Calibri"/>
                <a:sym typeface="Calibri"/>
              </a:defRPr>
            </a:lvl3pPr>
            <a:lvl4pPr marL="0" lvl="3" indent="0" algn="r">
              <a:spcBef>
                <a:spcPts val="0"/>
              </a:spcBef>
              <a:buNone/>
              <a:defRPr sz="1200">
                <a:solidFill>
                  <a:srgbClr val="888888"/>
                </a:solidFill>
                <a:latin typeface="Calibri"/>
                <a:ea typeface="Calibri"/>
                <a:cs typeface="Calibri"/>
                <a:sym typeface="Calibri"/>
              </a:defRPr>
            </a:lvl4pPr>
            <a:lvl5pPr marL="0" lvl="4" indent="0" algn="r">
              <a:spcBef>
                <a:spcPts val="0"/>
              </a:spcBef>
              <a:buNone/>
              <a:defRPr sz="1200">
                <a:solidFill>
                  <a:srgbClr val="888888"/>
                </a:solidFill>
                <a:latin typeface="Calibri"/>
                <a:ea typeface="Calibri"/>
                <a:cs typeface="Calibri"/>
                <a:sym typeface="Calibri"/>
              </a:defRPr>
            </a:lvl5pPr>
            <a:lvl6pPr marL="0" lvl="5" indent="0" algn="r">
              <a:spcBef>
                <a:spcPts val="0"/>
              </a:spcBef>
              <a:buNone/>
              <a:defRPr sz="1200">
                <a:solidFill>
                  <a:srgbClr val="888888"/>
                </a:solidFill>
                <a:latin typeface="Calibri"/>
                <a:ea typeface="Calibri"/>
                <a:cs typeface="Calibri"/>
                <a:sym typeface="Calibri"/>
              </a:defRPr>
            </a:lvl6pPr>
            <a:lvl7pPr marL="0" lvl="6" indent="0" algn="r">
              <a:spcBef>
                <a:spcPts val="0"/>
              </a:spcBef>
              <a:buNone/>
              <a:defRPr sz="1200">
                <a:solidFill>
                  <a:srgbClr val="888888"/>
                </a:solidFill>
                <a:latin typeface="Calibri"/>
                <a:ea typeface="Calibri"/>
                <a:cs typeface="Calibri"/>
                <a:sym typeface="Calibri"/>
              </a:defRPr>
            </a:lvl7pPr>
            <a:lvl8pPr marL="0" lvl="7" indent="0" algn="r">
              <a:spcBef>
                <a:spcPts val="0"/>
              </a:spcBef>
              <a:buNone/>
              <a:defRPr sz="1200">
                <a:solidFill>
                  <a:srgbClr val="888888"/>
                </a:solidFill>
                <a:latin typeface="Calibri"/>
                <a:ea typeface="Calibri"/>
                <a:cs typeface="Calibri"/>
                <a:sym typeface="Calibri"/>
              </a:defRPr>
            </a:lvl8pPr>
            <a:lvl9pPr marL="0" lvl="8" indent="0" algn="r">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2.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5"/>
          <p:cNvSpPr/>
          <p:nvPr/>
        </p:nvSpPr>
        <p:spPr>
          <a:xfrm rot="2736822">
            <a:off x="4091941" y="3634402"/>
            <a:ext cx="485982" cy="458297"/>
          </a:xfrm>
          <a:prstGeom prst="rect">
            <a:avLst/>
          </a:prstGeom>
          <a:solidFill>
            <a:srgbClr val="0F243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99" name="Google Shape;99;p15"/>
          <p:cNvGrpSpPr/>
          <p:nvPr/>
        </p:nvGrpSpPr>
        <p:grpSpPr>
          <a:xfrm>
            <a:off x="0" y="0"/>
            <a:ext cx="9144001" cy="6858000"/>
            <a:chOff x="0" y="0"/>
            <a:chExt cx="9144001" cy="6858000"/>
          </a:xfrm>
        </p:grpSpPr>
        <p:sp>
          <p:nvSpPr>
            <p:cNvPr id="100" name="Google Shape;100;p15"/>
            <p:cNvSpPr/>
            <p:nvPr/>
          </p:nvSpPr>
          <p:spPr>
            <a:xfrm>
              <a:off x="1" y="0"/>
              <a:ext cx="9144000" cy="6858000"/>
            </a:xfrm>
            <a:prstGeom prst="rect">
              <a:avLst/>
            </a:prstGeom>
            <a:solidFill>
              <a:srgbClr val="10253F"/>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01" name="Google Shape;101;p15"/>
            <p:cNvPicPr preferRelativeResize="0"/>
            <p:nvPr/>
          </p:nvPicPr>
          <p:blipFill rotWithShape="1">
            <a:blip r:embed="rId3">
              <a:alphaModFix/>
            </a:blip>
            <a:srcRect/>
            <a:stretch/>
          </p:blipFill>
          <p:spPr>
            <a:xfrm>
              <a:off x="0" y="0"/>
              <a:ext cx="9144000" cy="219061"/>
            </a:xfrm>
            <a:prstGeom prst="rect">
              <a:avLst/>
            </a:prstGeom>
            <a:noFill/>
            <a:ln>
              <a:noFill/>
            </a:ln>
          </p:spPr>
        </p:pic>
        <p:pic>
          <p:nvPicPr>
            <p:cNvPr id="102" name="Google Shape;102;p15"/>
            <p:cNvPicPr preferRelativeResize="0"/>
            <p:nvPr/>
          </p:nvPicPr>
          <p:blipFill rotWithShape="1">
            <a:blip r:embed="rId3">
              <a:alphaModFix/>
            </a:blip>
            <a:srcRect/>
            <a:stretch/>
          </p:blipFill>
          <p:spPr>
            <a:xfrm>
              <a:off x="0" y="6638939"/>
              <a:ext cx="9144000" cy="219061"/>
            </a:xfrm>
            <a:prstGeom prst="rect">
              <a:avLst/>
            </a:prstGeom>
            <a:noFill/>
            <a:ln>
              <a:noFill/>
            </a:ln>
          </p:spPr>
        </p:pic>
      </p:grpSp>
      <p:sp>
        <p:nvSpPr>
          <p:cNvPr id="103" name="Google Shape;103;p15"/>
          <p:cNvSpPr/>
          <p:nvPr/>
        </p:nvSpPr>
        <p:spPr>
          <a:xfrm>
            <a:off x="867449" y="3450977"/>
            <a:ext cx="7331102" cy="40011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ES" sz="3600" b="1" dirty="0" smtClean="0">
                <a:solidFill>
                  <a:srgbClr val="FFD44B"/>
                </a:solidFill>
                <a:latin typeface="PT Sans"/>
                <a:ea typeface="PT Sans"/>
                <a:cs typeface="PT Sans"/>
                <a:sym typeface="PT Sans"/>
              </a:rPr>
              <a:t>Luminotecnia: </a:t>
            </a:r>
            <a:r>
              <a:rPr lang="es-ES" sz="3600" b="1" i="0" u="none" strike="noStrike" cap="none" dirty="0" smtClean="0">
                <a:solidFill>
                  <a:srgbClr val="FFD44B"/>
                </a:solidFill>
                <a:latin typeface="PT Sans"/>
                <a:ea typeface="PT Sans"/>
                <a:cs typeface="PT Sans"/>
                <a:sym typeface="PT Sans"/>
              </a:rPr>
              <a:t>Método de los lúmenes</a:t>
            </a:r>
            <a:endParaRPr sz="3600" b="1" i="0" u="none" strike="noStrike" cap="none" dirty="0">
              <a:solidFill>
                <a:srgbClr val="FFD44B"/>
              </a:solidFill>
              <a:latin typeface="PT Sans"/>
              <a:ea typeface="PT Sans"/>
              <a:cs typeface="PT Sans"/>
              <a:sym typeface="PT Sans"/>
            </a:endParaRPr>
          </a:p>
        </p:txBody>
      </p:sp>
      <p:pic>
        <p:nvPicPr>
          <p:cNvPr id="104" name="Google Shape;104;p15"/>
          <p:cNvPicPr preferRelativeResize="0"/>
          <p:nvPr/>
        </p:nvPicPr>
        <p:blipFill rotWithShape="1">
          <a:blip r:embed="rId4">
            <a:alphaModFix/>
          </a:blip>
          <a:srcRect/>
          <a:stretch/>
        </p:blipFill>
        <p:spPr>
          <a:xfrm>
            <a:off x="2732830" y="2271787"/>
            <a:ext cx="3871664" cy="735126"/>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7"/>
          <p:cNvSpPr txBox="1">
            <a:spLocks noGrp="1"/>
          </p:cNvSpPr>
          <p:nvPr>
            <p:ph type="body" idx="4294967295"/>
          </p:nvPr>
        </p:nvSpPr>
        <p:spPr>
          <a:xfrm>
            <a:off x="457199" y="1600201"/>
            <a:ext cx="8298997" cy="3612696"/>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Clr>
                <a:schemeClr val="dk1"/>
              </a:buClr>
              <a:buSzPts val="1800"/>
              <a:buNone/>
            </a:pPr>
            <a:r>
              <a:rPr lang="es-ES" sz="1800" dirty="0"/>
              <a:t>El objetivo de una buena iluminación es brindar seguridad, confort  o resaltar los elementos que componen un ambiente determinado</a:t>
            </a:r>
            <a:r>
              <a:rPr lang="es-ES" sz="1800" dirty="0" smtClean="0"/>
              <a:t>.</a:t>
            </a:r>
          </a:p>
          <a:p>
            <a:pPr marL="0" lvl="0" indent="0" algn="just" rtl="0">
              <a:spcBef>
                <a:spcPts val="0"/>
              </a:spcBef>
              <a:spcAft>
                <a:spcPts val="0"/>
              </a:spcAft>
              <a:buClr>
                <a:schemeClr val="dk1"/>
              </a:buClr>
              <a:buSzPts val="1800"/>
              <a:buNone/>
            </a:pPr>
            <a:endParaRPr lang="es-ES" sz="1800" dirty="0"/>
          </a:p>
          <a:p>
            <a:pPr marL="0" lvl="0" indent="0" algn="just" rtl="0">
              <a:spcBef>
                <a:spcPts val="0"/>
              </a:spcBef>
              <a:spcAft>
                <a:spcPts val="0"/>
              </a:spcAft>
              <a:buClr>
                <a:schemeClr val="dk1"/>
              </a:buClr>
              <a:buSzPts val="1800"/>
              <a:buNone/>
            </a:pPr>
            <a:r>
              <a:rPr lang="es-ES" sz="1800" dirty="0" smtClean="0"/>
              <a:t>El método de los lúmenes nos permite calcular la cantidad de luminarias necesarias para iluminar un local y también para distribuirlas uniformemente.</a:t>
            </a:r>
            <a:endParaRPr dirty="0"/>
          </a:p>
        </p:txBody>
      </p:sp>
      <p:sp>
        <p:nvSpPr>
          <p:cNvPr id="118" name="Google Shape;118;p17"/>
          <p:cNvSpPr txBox="1">
            <a:spLocks noGrp="1"/>
          </p:cNvSpPr>
          <p:nvPr>
            <p:ph type="title" idx="4294967295"/>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Calibri"/>
              <a:buNone/>
            </a:pPr>
            <a:r>
              <a:rPr lang="es-ES" b="1">
                <a:solidFill>
                  <a:schemeClr val="lt1"/>
                </a:solidFill>
              </a:rPr>
              <a:t>OBJETIVOS:</a:t>
            </a:r>
            <a:endParaRPr b="1">
              <a:solidFill>
                <a:schemeClr val="lt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7"/>
          <p:cNvSpPr txBox="1">
            <a:spLocks noGrp="1"/>
          </p:cNvSpPr>
          <p:nvPr>
            <p:ph type="body" idx="4294967295"/>
          </p:nvPr>
        </p:nvSpPr>
        <p:spPr>
          <a:xfrm>
            <a:off x="289711" y="1665838"/>
            <a:ext cx="8466485" cy="5078994"/>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Clr>
                <a:schemeClr val="dk1"/>
              </a:buClr>
              <a:buSzPts val="1800"/>
              <a:buNone/>
            </a:pPr>
            <a:r>
              <a:rPr lang="es-ES" sz="1800" b="1" dirty="0" smtClean="0"/>
              <a:t>Lámpara</a:t>
            </a:r>
            <a:r>
              <a:rPr lang="es-ES" sz="1800" dirty="0" smtClean="0"/>
              <a:t>: artefacto eléctrico que convierte la energía eléctrica en energía lumínica.</a:t>
            </a:r>
          </a:p>
          <a:p>
            <a:pPr marL="0" lvl="0" indent="0" algn="just" rtl="0">
              <a:spcBef>
                <a:spcPts val="0"/>
              </a:spcBef>
              <a:spcAft>
                <a:spcPts val="0"/>
              </a:spcAft>
              <a:buClr>
                <a:schemeClr val="dk1"/>
              </a:buClr>
              <a:buSzPts val="1800"/>
              <a:buNone/>
            </a:pPr>
            <a:endParaRPr lang="es-ES" sz="1800" dirty="0" smtClean="0"/>
          </a:p>
          <a:p>
            <a:pPr marL="0" lvl="0" indent="0" algn="just" rtl="0">
              <a:spcBef>
                <a:spcPts val="0"/>
              </a:spcBef>
              <a:spcAft>
                <a:spcPts val="0"/>
              </a:spcAft>
              <a:buClr>
                <a:schemeClr val="dk1"/>
              </a:buClr>
              <a:buSzPts val="1800"/>
              <a:buNone/>
            </a:pPr>
            <a:r>
              <a:rPr lang="es-ES" sz="1800" b="1" dirty="0" smtClean="0"/>
              <a:t>Luminaria</a:t>
            </a:r>
            <a:r>
              <a:rPr lang="es-ES" sz="1800" dirty="0" smtClean="0"/>
              <a:t>: Artefacto eléctrico que soporta una o mas lámparas con el objetivo de iluminar un lugar.</a:t>
            </a:r>
            <a:endParaRPr lang="es-ES" sz="1800" dirty="0"/>
          </a:p>
          <a:p>
            <a:pPr marL="0" lvl="0" indent="0" algn="just" rtl="0">
              <a:spcBef>
                <a:spcPts val="0"/>
              </a:spcBef>
              <a:spcAft>
                <a:spcPts val="0"/>
              </a:spcAft>
              <a:buClr>
                <a:schemeClr val="dk1"/>
              </a:buClr>
              <a:buSzPts val="1800"/>
              <a:buNone/>
            </a:pPr>
            <a:endParaRPr lang="es-ES" sz="1800" dirty="0" smtClean="0"/>
          </a:p>
          <a:p>
            <a:pPr marL="0" lvl="0" indent="0" algn="just" rtl="0">
              <a:spcBef>
                <a:spcPts val="0"/>
              </a:spcBef>
              <a:spcAft>
                <a:spcPts val="0"/>
              </a:spcAft>
              <a:buClr>
                <a:schemeClr val="dk1"/>
              </a:buClr>
              <a:buSzPts val="1800"/>
              <a:buNone/>
            </a:pPr>
            <a:r>
              <a:rPr lang="es-ES" sz="1800" b="1" dirty="0" smtClean="0"/>
              <a:t>Flujo luminoso</a:t>
            </a:r>
            <a:r>
              <a:rPr lang="es-ES" sz="1800" dirty="0" smtClean="0"/>
              <a:t>: cantidad de luz emitida por una lámpara u objeto luminoso (se mide en lúmenes o Lm).</a:t>
            </a:r>
          </a:p>
          <a:p>
            <a:pPr marL="0" lvl="0" indent="0" algn="just" rtl="0">
              <a:spcBef>
                <a:spcPts val="0"/>
              </a:spcBef>
              <a:spcAft>
                <a:spcPts val="0"/>
              </a:spcAft>
              <a:buClr>
                <a:schemeClr val="dk1"/>
              </a:buClr>
              <a:buSzPts val="1800"/>
              <a:buNone/>
            </a:pPr>
            <a:endParaRPr lang="es-ES" sz="1800" dirty="0"/>
          </a:p>
          <a:p>
            <a:pPr marL="0" lvl="0" indent="0" algn="just" rtl="0">
              <a:spcBef>
                <a:spcPts val="0"/>
              </a:spcBef>
              <a:spcAft>
                <a:spcPts val="0"/>
              </a:spcAft>
              <a:buClr>
                <a:schemeClr val="dk1"/>
              </a:buClr>
              <a:buSzPts val="1800"/>
              <a:buNone/>
            </a:pPr>
            <a:r>
              <a:rPr lang="es-ES" sz="1800" b="1" dirty="0" smtClean="0"/>
              <a:t>Local</a:t>
            </a:r>
            <a:r>
              <a:rPr lang="es-ES" sz="1800" dirty="0" smtClean="0"/>
              <a:t>: habitación o lugar delimitado al cual se requiere iluminar.</a:t>
            </a:r>
          </a:p>
          <a:p>
            <a:pPr marL="0" lvl="0" indent="0" algn="just" rtl="0">
              <a:spcBef>
                <a:spcPts val="0"/>
              </a:spcBef>
              <a:spcAft>
                <a:spcPts val="0"/>
              </a:spcAft>
              <a:buClr>
                <a:schemeClr val="dk1"/>
              </a:buClr>
              <a:buSzPts val="1800"/>
              <a:buNone/>
            </a:pPr>
            <a:endParaRPr lang="es-ES" sz="1800" dirty="0"/>
          </a:p>
          <a:p>
            <a:pPr marL="0" lvl="0" indent="0" algn="just" rtl="0">
              <a:spcBef>
                <a:spcPts val="0"/>
              </a:spcBef>
              <a:spcAft>
                <a:spcPts val="0"/>
              </a:spcAft>
              <a:buClr>
                <a:schemeClr val="dk1"/>
              </a:buClr>
              <a:buSzPts val="1800"/>
              <a:buNone/>
            </a:pPr>
            <a:r>
              <a:rPr lang="es-ES" sz="1800" b="1" dirty="0" smtClean="0"/>
              <a:t>Índice de local</a:t>
            </a:r>
            <a:r>
              <a:rPr lang="es-ES" sz="1800" dirty="0" smtClean="0"/>
              <a:t>: es un factor geométrico que relaciona la distribución del flujo luminoso en el local.</a:t>
            </a:r>
          </a:p>
          <a:p>
            <a:pPr marL="0" lvl="0" indent="0" algn="just" rtl="0">
              <a:spcBef>
                <a:spcPts val="0"/>
              </a:spcBef>
              <a:spcAft>
                <a:spcPts val="0"/>
              </a:spcAft>
              <a:buClr>
                <a:schemeClr val="dk1"/>
              </a:buClr>
              <a:buSzPts val="1800"/>
              <a:buNone/>
            </a:pPr>
            <a:endParaRPr lang="es-ES" sz="1800" dirty="0"/>
          </a:p>
          <a:p>
            <a:pPr marL="0" lvl="0" indent="0" algn="just" rtl="0">
              <a:spcBef>
                <a:spcPts val="0"/>
              </a:spcBef>
              <a:spcAft>
                <a:spcPts val="0"/>
              </a:spcAft>
              <a:buClr>
                <a:schemeClr val="dk1"/>
              </a:buClr>
              <a:buSzPts val="1800"/>
              <a:buNone/>
            </a:pPr>
            <a:r>
              <a:rPr lang="es-ES" sz="1800" b="1" dirty="0" smtClean="0"/>
              <a:t>Índice de reflexión (o factor de reflexión)</a:t>
            </a:r>
            <a:r>
              <a:rPr lang="es-ES" sz="1800" dirty="0" smtClean="0"/>
              <a:t>: porcentaje de luz que refleja una superficie.</a:t>
            </a:r>
          </a:p>
          <a:p>
            <a:pPr marL="0" lvl="0" indent="0" algn="just" rtl="0">
              <a:spcBef>
                <a:spcPts val="0"/>
              </a:spcBef>
              <a:spcAft>
                <a:spcPts val="0"/>
              </a:spcAft>
              <a:buClr>
                <a:schemeClr val="dk1"/>
              </a:buClr>
              <a:buSzPts val="1800"/>
              <a:buNone/>
            </a:pPr>
            <a:endParaRPr lang="es-ES" sz="1800" dirty="0"/>
          </a:p>
          <a:p>
            <a:pPr marL="0" lvl="0" indent="0" algn="just" rtl="0">
              <a:spcBef>
                <a:spcPts val="0"/>
              </a:spcBef>
              <a:spcAft>
                <a:spcPts val="0"/>
              </a:spcAft>
              <a:buClr>
                <a:schemeClr val="dk1"/>
              </a:buClr>
              <a:buSzPts val="1800"/>
              <a:buNone/>
            </a:pPr>
            <a:r>
              <a:rPr lang="es-ES" sz="1800" b="1" dirty="0" smtClean="0"/>
              <a:t>Factor de utilización</a:t>
            </a:r>
            <a:r>
              <a:rPr lang="es-ES" sz="1800" dirty="0" smtClean="0"/>
              <a:t>: porcentaje de utilización del flujo luminoso que emite una luminaria, este factor depende de los índices de reflexión de las superficies que rodean a la luminaria.</a:t>
            </a:r>
            <a:endParaRPr dirty="0"/>
          </a:p>
        </p:txBody>
      </p:sp>
      <p:sp>
        <p:nvSpPr>
          <p:cNvPr id="118" name="Google Shape;118;p17"/>
          <p:cNvSpPr txBox="1">
            <a:spLocks noGrp="1"/>
          </p:cNvSpPr>
          <p:nvPr>
            <p:ph type="title" idx="4294967295"/>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Calibri"/>
              <a:buNone/>
            </a:pPr>
            <a:r>
              <a:rPr lang="es-ES" b="1" dirty="0" smtClean="0">
                <a:solidFill>
                  <a:schemeClr val="lt1"/>
                </a:solidFill>
              </a:rPr>
              <a:t>Definiciones:</a:t>
            </a:r>
            <a:endParaRPr b="1" dirty="0">
              <a:solidFill>
                <a:schemeClr val="lt1"/>
              </a:solidFill>
            </a:endParaRPr>
          </a:p>
        </p:txBody>
      </p:sp>
    </p:spTree>
    <p:extLst>
      <p:ext uri="{BB962C8B-B14F-4D97-AF65-F5344CB8AC3E}">
        <p14:creationId xmlns:p14="http://schemas.microsoft.com/office/powerpoint/2010/main" val="3498619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7"/>
          <p:cNvSpPr txBox="1">
            <a:spLocks noGrp="1"/>
          </p:cNvSpPr>
          <p:nvPr>
            <p:ph type="body" idx="4294967295"/>
          </p:nvPr>
        </p:nvSpPr>
        <p:spPr>
          <a:xfrm>
            <a:off x="289711" y="1665838"/>
            <a:ext cx="8466485" cy="5078994"/>
          </a:xfrm>
          <a:prstGeom prst="rect">
            <a:avLst/>
          </a:prstGeom>
          <a:noFill/>
          <a:ln>
            <a:noFill/>
          </a:ln>
        </p:spPr>
        <p:txBody>
          <a:bodyPr spcFirstLastPara="1" wrap="square" lIns="91425" tIns="45700" rIns="91425" bIns="45700" anchor="t" anchorCtr="0">
            <a:noAutofit/>
          </a:bodyPr>
          <a:lstStyle/>
          <a:p>
            <a:pPr marL="0" lvl="0" indent="0" algn="just">
              <a:spcBef>
                <a:spcPts val="0"/>
              </a:spcBef>
              <a:buSzPts val="1800"/>
              <a:buNone/>
            </a:pPr>
            <a:r>
              <a:rPr lang="es-ES" sz="1800" b="1" dirty="0"/>
              <a:t>i</a:t>
            </a:r>
            <a:r>
              <a:rPr lang="es-ES" sz="1800" b="1" dirty="0" smtClean="0"/>
              <a:t>luminancia (nivel de iluminación)</a:t>
            </a:r>
            <a:r>
              <a:rPr lang="es-ES" sz="1800" dirty="0" smtClean="0"/>
              <a:t>: flujo luminoso por cada unidad de área, su unidad es el lux ( Lm/m</a:t>
            </a:r>
            <a:r>
              <a:rPr lang="es-ES" sz="1800" baseline="30000" dirty="0" smtClean="0"/>
              <a:t>2</a:t>
            </a:r>
            <a:r>
              <a:rPr lang="es-ES" sz="1800" dirty="0" smtClean="0"/>
              <a:t>).</a:t>
            </a:r>
          </a:p>
          <a:p>
            <a:pPr marL="0" lvl="0" indent="0" algn="just" rtl="0">
              <a:spcBef>
                <a:spcPts val="0"/>
              </a:spcBef>
              <a:spcAft>
                <a:spcPts val="0"/>
              </a:spcAft>
              <a:buClr>
                <a:schemeClr val="dk1"/>
              </a:buClr>
              <a:buSzPts val="1800"/>
              <a:buNone/>
            </a:pPr>
            <a:endParaRPr lang="es-ES" sz="1800" dirty="0" smtClean="0"/>
          </a:p>
          <a:p>
            <a:pPr marL="0" lvl="0" indent="0" algn="just" rtl="0">
              <a:spcBef>
                <a:spcPts val="0"/>
              </a:spcBef>
              <a:spcAft>
                <a:spcPts val="0"/>
              </a:spcAft>
              <a:buClr>
                <a:schemeClr val="dk1"/>
              </a:buClr>
              <a:buSzPts val="1800"/>
              <a:buNone/>
            </a:pPr>
            <a:r>
              <a:rPr lang="es-ES" sz="1800" b="1" dirty="0"/>
              <a:t>F</a:t>
            </a:r>
            <a:r>
              <a:rPr lang="es-ES" sz="1800" b="1" dirty="0" smtClean="0"/>
              <a:t>actor de mantenimiento</a:t>
            </a:r>
            <a:r>
              <a:rPr lang="es-ES" sz="1800" dirty="0" smtClean="0"/>
              <a:t>: porcentaje de flujo luminoso que emitirá una luminaria luego de pasar mucho tiempo instalada considerando suciedades y deterioro. Este factor es alto si se realiza un buen mantenimiento (y periódico) y es bajo si no se realiza mantenimiento a la luminaria.</a:t>
            </a:r>
            <a:endParaRPr lang="es-ES" sz="1800" dirty="0"/>
          </a:p>
          <a:p>
            <a:pPr marL="0" lvl="0" indent="0" algn="just" rtl="0">
              <a:spcBef>
                <a:spcPts val="0"/>
              </a:spcBef>
              <a:spcAft>
                <a:spcPts val="0"/>
              </a:spcAft>
              <a:buClr>
                <a:schemeClr val="dk1"/>
              </a:buClr>
              <a:buSzPts val="1800"/>
              <a:buNone/>
            </a:pPr>
            <a:endParaRPr lang="es-ES" sz="1800" dirty="0" smtClean="0"/>
          </a:p>
          <a:p>
            <a:pPr marL="0" lvl="0" indent="0" algn="just" rtl="0">
              <a:spcBef>
                <a:spcPts val="0"/>
              </a:spcBef>
              <a:spcAft>
                <a:spcPts val="0"/>
              </a:spcAft>
              <a:buClr>
                <a:schemeClr val="dk1"/>
              </a:buClr>
              <a:buSzPts val="1800"/>
              <a:buNone/>
            </a:pPr>
            <a:r>
              <a:rPr lang="es-ES" sz="1800" b="1" dirty="0" smtClean="0"/>
              <a:t>Numero Total de luminarias</a:t>
            </a:r>
            <a:r>
              <a:rPr lang="es-ES" sz="1800" dirty="0" smtClean="0"/>
              <a:t>: cantidad total de luminarias en un local para cumplir con el requerimiento de nivel de iluminación mínimo.</a:t>
            </a:r>
          </a:p>
          <a:p>
            <a:pPr marL="0" lvl="0" indent="0" algn="just" rtl="0">
              <a:spcBef>
                <a:spcPts val="0"/>
              </a:spcBef>
              <a:spcAft>
                <a:spcPts val="0"/>
              </a:spcAft>
              <a:buClr>
                <a:schemeClr val="dk1"/>
              </a:buClr>
              <a:buSzPts val="1800"/>
              <a:buNone/>
            </a:pPr>
            <a:endParaRPr lang="es-ES" sz="1800" dirty="0"/>
          </a:p>
          <a:p>
            <a:pPr marL="0" lvl="0" indent="0" algn="just" rtl="0">
              <a:spcBef>
                <a:spcPts val="0"/>
              </a:spcBef>
              <a:spcAft>
                <a:spcPts val="0"/>
              </a:spcAft>
              <a:buClr>
                <a:schemeClr val="dk1"/>
              </a:buClr>
              <a:buSzPts val="1800"/>
              <a:buNone/>
            </a:pPr>
            <a:r>
              <a:rPr lang="es-ES" sz="1800" b="1" dirty="0" smtClean="0"/>
              <a:t>Plano de trabajo</a:t>
            </a:r>
            <a:r>
              <a:rPr lang="es-ES" sz="1800" dirty="0" smtClean="0"/>
              <a:t>: superficie “imaginaria” que tiene las dimensiones de largo y ancho del local pero tiene la altura igual a la cual se realizara la tarea.</a:t>
            </a:r>
          </a:p>
          <a:p>
            <a:pPr marL="0" lvl="0" indent="0" algn="just" rtl="0">
              <a:spcBef>
                <a:spcPts val="0"/>
              </a:spcBef>
              <a:spcAft>
                <a:spcPts val="0"/>
              </a:spcAft>
              <a:buClr>
                <a:schemeClr val="dk1"/>
              </a:buClr>
              <a:buSzPts val="1800"/>
              <a:buNone/>
            </a:pPr>
            <a:endParaRPr lang="es-ES" sz="1800" dirty="0"/>
          </a:p>
          <a:p>
            <a:pPr marL="0" lvl="0" indent="0" algn="just" rtl="0">
              <a:spcBef>
                <a:spcPts val="0"/>
              </a:spcBef>
              <a:spcAft>
                <a:spcPts val="0"/>
              </a:spcAft>
              <a:buClr>
                <a:schemeClr val="dk1"/>
              </a:buClr>
              <a:buSzPts val="1800"/>
              <a:buNone/>
            </a:pPr>
            <a:r>
              <a:rPr lang="es-ES" sz="1800" b="1" dirty="0" smtClean="0"/>
              <a:t>Plano de luminarias</a:t>
            </a:r>
            <a:r>
              <a:rPr lang="es-ES" sz="1800" dirty="0" smtClean="0"/>
              <a:t>: superficie “imaginaria” que tiene las dimensiones de largo y ancho del local pero tiene una altura igual a la altura en que aparece el haz de luz de una luminaria.</a:t>
            </a:r>
          </a:p>
          <a:p>
            <a:pPr marL="0" lvl="0" indent="0" algn="just" rtl="0">
              <a:spcBef>
                <a:spcPts val="0"/>
              </a:spcBef>
              <a:spcAft>
                <a:spcPts val="0"/>
              </a:spcAft>
              <a:buClr>
                <a:schemeClr val="dk1"/>
              </a:buClr>
              <a:buSzPts val="1800"/>
              <a:buNone/>
            </a:pPr>
            <a:endParaRPr lang="es-ES" sz="1800" dirty="0"/>
          </a:p>
        </p:txBody>
      </p:sp>
      <p:sp>
        <p:nvSpPr>
          <p:cNvPr id="118" name="Google Shape;118;p17"/>
          <p:cNvSpPr txBox="1">
            <a:spLocks noGrp="1"/>
          </p:cNvSpPr>
          <p:nvPr>
            <p:ph type="title" idx="4294967295"/>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Calibri"/>
              <a:buNone/>
            </a:pPr>
            <a:r>
              <a:rPr lang="es-ES" b="1" dirty="0" smtClean="0">
                <a:solidFill>
                  <a:schemeClr val="lt1"/>
                </a:solidFill>
              </a:rPr>
              <a:t>Definiciones:</a:t>
            </a:r>
            <a:endParaRPr b="1" dirty="0">
              <a:solidFill>
                <a:schemeClr val="lt1"/>
              </a:solidFill>
            </a:endParaRPr>
          </a:p>
        </p:txBody>
      </p:sp>
    </p:spTree>
    <p:extLst>
      <p:ext uri="{BB962C8B-B14F-4D97-AF65-F5344CB8AC3E}">
        <p14:creationId xmlns:p14="http://schemas.microsoft.com/office/powerpoint/2010/main" val="571213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8" name="Google Shape;118;p17"/>
          <p:cNvSpPr txBox="1">
            <a:spLocks noGrp="1"/>
          </p:cNvSpPr>
          <p:nvPr>
            <p:ph type="title" idx="4294967295"/>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Calibri"/>
              <a:buNone/>
            </a:pPr>
            <a:r>
              <a:rPr lang="es-ES" b="1" dirty="0" smtClean="0">
                <a:solidFill>
                  <a:schemeClr val="lt1"/>
                </a:solidFill>
              </a:rPr>
              <a:t>1) Índice de local</a:t>
            </a:r>
            <a:endParaRPr b="1" dirty="0">
              <a:solidFill>
                <a:schemeClr val="lt1"/>
              </a:solidFill>
            </a:endParaRPr>
          </a:p>
        </p:txBody>
      </p:sp>
      <p:grpSp>
        <p:nvGrpSpPr>
          <p:cNvPr id="4" name="Grupo 3"/>
          <p:cNvGrpSpPr/>
          <p:nvPr/>
        </p:nvGrpSpPr>
        <p:grpSpPr>
          <a:xfrm>
            <a:off x="5455920" y="2110569"/>
            <a:ext cx="3592656" cy="2804331"/>
            <a:chOff x="4781894" y="2148499"/>
            <a:chExt cx="4335262" cy="3392221"/>
          </a:xfrm>
        </p:grpSpPr>
        <p:grpSp>
          <p:nvGrpSpPr>
            <p:cNvPr id="3" name="Grupo 2"/>
            <p:cNvGrpSpPr/>
            <p:nvPr/>
          </p:nvGrpSpPr>
          <p:grpSpPr>
            <a:xfrm>
              <a:off x="4781894" y="2148499"/>
              <a:ext cx="4335262" cy="3392221"/>
              <a:chOff x="4781894" y="2148499"/>
              <a:chExt cx="4335262" cy="3392221"/>
            </a:xfrm>
          </p:grpSpPr>
          <p:pic>
            <p:nvPicPr>
              <p:cNvPr id="1026" name="Picture 2" descr="https://recursos.citcea.upc.edu/llum/interior/graficos/iluint2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1894" y="2148499"/>
                <a:ext cx="4187925" cy="3392221"/>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8302027" y="3856776"/>
                <a:ext cx="349847" cy="181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6" name="Rectángulo 5"/>
              <p:cNvSpPr/>
              <p:nvPr/>
            </p:nvSpPr>
            <p:spPr>
              <a:xfrm>
                <a:off x="8699500" y="3856776"/>
                <a:ext cx="417656" cy="181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sp>
          <p:nvSpPr>
            <p:cNvPr id="8" name="Rectángulo 7"/>
            <p:cNvSpPr/>
            <p:nvPr/>
          </p:nvSpPr>
          <p:spPr>
            <a:xfrm>
              <a:off x="8412201" y="2281238"/>
              <a:ext cx="479346" cy="1828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mc:AlternateContent xmlns:mc="http://schemas.openxmlformats.org/markup-compatibility/2006" xmlns:a14="http://schemas.microsoft.com/office/drawing/2010/main">
        <mc:Choice Requires="a14">
          <p:sp>
            <p:nvSpPr>
              <p:cNvPr id="5" name="CuadroTexto 4"/>
              <p:cNvSpPr txBox="1"/>
              <p:nvPr/>
            </p:nvSpPr>
            <p:spPr>
              <a:xfrm>
                <a:off x="1443698" y="2837063"/>
                <a:ext cx="2507994" cy="89447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2800" b="0" i="1" smtClean="0">
                          <a:latin typeface="Cambria Math" panose="02040503050406030204" pitchFamily="18" charset="0"/>
                        </a:rPr>
                        <m:t>𝐾</m:t>
                      </m:r>
                      <m:r>
                        <a:rPr lang="es-ES" sz="2800" b="0" i="1" smtClean="0">
                          <a:latin typeface="Cambria Math" panose="02040503050406030204" pitchFamily="18" charset="0"/>
                        </a:rPr>
                        <m:t>=</m:t>
                      </m:r>
                      <m:f>
                        <m:fPr>
                          <m:ctrlPr>
                            <a:rPr lang="es-ES" sz="2800" b="0" i="1" smtClean="0">
                              <a:latin typeface="Cambria Math" panose="02040503050406030204" pitchFamily="18" charset="0"/>
                            </a:rPr>
                          </m:ctrlPr>
                        </m:fPr>
                        <m:num>
                          <m:r>
                            <a:rPr lang="es-ES" sz="2800" b="0" i="1" smtClean="0">
                              <a:latin typeface="Cambria Math" panose="02040503050406030204" pitchFamily="18" charset="0"/>
                            </a:rPr>
                            <m:t>𝑎</m:t>
                          </m:r>
                          <m:r>
                            <a:rPr lang="es-ES" sz="2800" b="0" i="1" smtClean="0">
                              <a:latin typeface="Cambria Math" panose="02040503050406030204" pitchFamily="18" charset="0"/>
                              <a:ea typeface="Cambria Math" panose="02040503050406030204" pitchFamily="18" charset="0"/>
                            </a:rPr>
                            <m:t>∙</m:t>
                          </m:r>
                          <m:r>
                            <a:rPr lang="es-ES" sz="2800" b="0" i="1" smtClean="0">
                              <a:latin typeface="Cambria Math" panose="02040503050406030204" pitchFamily="18" charset="0"/>
                            </a:rPr>
                            <m:t>𝑏</m:t>
                          </m:r>
                        </m:num>
                        <m:den>
                          <m:r>
                            <a:rPr lang="es-ES" sz="2800" b="0" i="1" smtClean="0">
                              <a:latin typeface="Cambria Math" panose="02040503050406030204" pitchFamily="18" charset="0"/>
                            </a:rPr>
                            <m:t>h</m:t>
                          </m:r>
                          <m:r>
                            <a:rPr lang="es-ES" sz="2800" b="0" i="1" smtClean="0">
                              <a:latin typeface="Cambria Math" panose="02040503050406030204" pitchFamily="18" charset="0"/>
                            </a:rPr>
                            <m:t> ∙(</m:t>
                          </m:r>
                          <m:r>
                            <a:rPr lang="es-ES" sz="2800" b="0" i="1" smtClean="0">
                              <a:latin typeface="Cambria Math" panose="02040503050406030204" pitchFamily="18" charset="0"/>
                            </a:rPr>
                            <m:t>𝑎</m:t>
                          </m:r>
                          <m:r>
                            <a:rPr lang="es-ES" sz="2800" b="0" i="1" smtClean="0">
                              <a:latin typeface="Cambria Math" panose="02040503050406030204" pitchFamily="18" charset="0"/>
                            </a:rPr>
                            <m:t>+</m:t>
                          </m:r>
                          <m:r>
                            <a:rPr lang="es-ES" sz="2800" b="0" i="1" smtClean="0">
                              <a:latin typeface="Cambria Math" panose="02040503050406030204" pitchFamily="18" charset="0"/>
                            </a:rPr>
                            <m:t>𝑏</m:t>
                          </m:r>
                          <m:r>
                            <a:rPr lang="es-ES" sz="2800" b="0" i="1" smtClean="0">
                              <a:latin typeface="Cambria Math" panose="02040503050406030204" pitchFamily="18" charset="0"/>
                            </a:rPr>
                            <m:t>)</m:t>
                          </m:r>
                        </m:den>
                      </m:f>
                    </m:oMath>
                  </m:oMathPara>
                </a14:m>
                <a:endParaRPr lang="es-ES" sz="2800" dirty="0"/>
              </a:p>
            </p:txBody>
          </p:sp>
        </mc:Choice>
        <mc:Fallback xmlns="">
          <p:sp>
            <p:nvSpPr>
              <p:cNvPr id="5" name="CuadroTexto 4"/>
              <p:cNvSpPr txBox="1">
                <a:spLocks noRot="1" noChangeAspect="1" noMove="1" noResize="1" noEditPoints="1" noAdjustHandles="1" noChangeArrowheads="1" noChangeShapeType="1" noTextEdit="1"/>
              </p:cNvSpPr>
              <p:nvPr/>
            </p:nvSpPr>
            <p:spPr>
              <a:xfrm>
                <a:off x="1443698" y="2837063"/>
                <a:ext cx="2507994" cy="894476"/>
              </a:xfrm>
              <a:prstGeom prst="rect">
                <a:avLst/>
              </a:prstGeom>
              <a:blipFill>
                <a:blip r:embed="rId4"/>
                <a:stretch>
                  <a:fillRect/>
                </a:stretch>
              </a:blipFill>
            </p:spPr>
            <p:txBody>
              <a:bodyPr/>
              <a:lstStyle/>
              <a:p>
                <a:r>
                  <a:rPr lang="es-ES">
                    <a:noFill/>
                  </a:rPr>
                  <a:t> </a:t>
                </a:r>
              </a:p>
            </p:txBody>
          </p:sp>
        </mc:Fallback>
      </mc:AlternateContent>
      <p:pic>
        <p:nvPicPr>
          <p:cNvPr id="1028" name="Picture 4" descr="Alturas del plano de trabajo: actividad sentad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742" y="5402452"/>
            <a:ext cx="3790950" cy="100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3717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8" name="Google Shape;118;p17"/>
          <p:cNvSpPr txBox="1">
            <a:spLocks noGrp="1"/>
          </p:cNvSpPr>
          <p:nvPr>
            <p:ph type="title" idx="4294967295"/>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Calibri"/>
              <a:buNone/>
            </a:pPr>
            <a:r>
              <a:rPr lang="es-ES" b="1" dirty="0">
                <a:solidFill>
                  <a:schemeClr val="lt1"/>
                </a:solidFill>
              </a:rPr>
              <a:t>2</a:t>
            </a:r>
            <a:r>
              <a:rPr lang="es-ES" b="1" dirty="0" smtClean="0">
                <a:solidFill>
                  <a:schemeClr val="lt1"/>
                </a:solidFill>
              </a:rPr>
              <a:t>) Índice de reflexión</a:t>
            </a:r>
            <a:endParaRPr b="1" dirty="0">
              <a:solidFill>
                <a:schemeClr val="lt1"/>
              </a:solidFill>
            </a:endParaRPr>
          </a:p>
        </p:txBody>
      </p:sp>
      <p:grpSp>
        <p:nvGrpSpPr>
          <p:cNvPr id="4" name="Grupo 3"/>
          <p:cNvGrpSpPr/>
          <p:nvPr/>
        </p:nvGrpSpPr>
        <p:grpSpPr>
          <a:xfrm>
            <a:off x="5455920" y="2110569"/>
            <a:ext cx="3592656" cy="2804331"/>
            <a:chOff x="4781894" y="2148499"/>
            <a:chExt cx="4335262" cy="3392221"/>
          </a:xfrm>
        </p:grpSpPr>
        <p:grpSp>
          <p:nvGrpSpPr>
            <p:cNvPr id="3" name="Grupo 2"/>
            <p:cNvGrpSpPr/>
            <p:nvPr/>
          </p:nvGrpSpPr>
          <p:grpSpPr>
            <a:xfrm>
              <a:off x="4781894" y="2148499"/>
              <a:ext cx="4335262" cy="3392221"/>
              <a:chOff x="4781894" y="2148499"/>
              <a:chExt cx="4335262" cy="3392221"/>
            </a:xfrm>
          </p:grpSpPr>
          <p:pic>
            <p:nvPicPr>
              <p:cNvPr id="1026" name="Picture 2" descr="https://recursos.citcea.upc.edu/llum/interior/graficos/iluint2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1894" y="2148499"/>
                <a:ext cx="4187925" cy="3392221"/>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8302027" y="3856776"/>
                <a:ext cx="349847" cy="181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6" name="Rectángulo 5"/>
              <p:cNvSpPr/>
              <p:nvPr/>
            </p:nvSpPr>
            <p:spPr>
              <a:xfrm>
                <a:off x="8699500" y="3856776"/>
                <a:ext cx="417656" cy="181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sp>
          <p:nvSpPr>
            <p:cNvPr id="8" name="Rectángulo 7"/>
            <p:cNvSpPr/>
            <p:nvPr/>
          </p:nvSpPr>
          <p:spPr>
            <a:xfrm>
              <a:off x="8412201" y="2281238"/>
              <a:ext cx="479346" cy="1828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sp>
        <p:nvSpPr>
          <p:cNvPr id="7" name="Rectángulo 6"/>
          <p:cNvSpPr/>
          <p:nvPr/>
        </p:nvSpPr>
        <p:spPr>
          <a:xfrm>
            <a:off x="182880" y="5937915"/>
            <a:ext cx="8519582" cy="738664"/>
          </a:xfrm>
          <a:prstGeom prst="rect">
            <a:avLst/>
          </a:prstGeom>
        </p:spPr>
        <p:txBody>
          <a:bodyPr wrap="square">
            <a:spAutoFit/>
          </a:bodyPr>
          <a:lstStyle/>
          <a:p>
            <a:pPr lvl="0" algn="just">
              <a:buClr>
                <a:schemeClr val="dk1"/>
              </a:buClr>
              <a:buSzPts val="1800"/>
            </a:pPr>
            <a:r>
              <a:rPr lang="es-ES" b="1" dirty="0" smtClean="0"/>
              <a:t>Se debe considerar un índice de reflexión por cada superficie del local. Esto es las paredes, suelo y el techo. El índice de reflexión se relaciona con el color de la superficie. La tabla muestra máximos y mínimos, se suele usar un valor intermedio.</a:t>
            </a:r>
            <a:endParaRPr lang="es-ES" dirty="0"/>
          </a:p>
        </p:txBody>
      </p:sp>
      <p:pic>
        <p:nvPicPr>
          <p:cNvPr id="2050" name="Picture 2" descr="https://4.bp.blogspot.com/-tQD6N4YQVj8/WeVaacQljLI/AAAAAAAABZs/_s-jofBLyVQ-a-QR59BmGsvLbEFCEh7oACKgBGAs/s1600/imag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849" y="1798123"/>
            <a:ext cx="4296133" cy="4041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0254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8" name="Google Shape;118;p17"/>
          <p:cNvSpPr txBox="1">
            <a:spLocks noGrp="1"/>
          </p:cNvSpPr>
          <p:nvPr>
            <p:ph type="title" idx="4294967295"/>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Calibri"/>
              <a:buNone/>
            </a:pPr>
            <a:r>
              <a:rPr lang="es-ES" b="1" dirty="0" smtClean="0">
                <a:solidFill>
                  <a:schemeClr val="lt1"/>
                </a:solidFill>
              </a:rPr>
              <a:t>3) Factor de utilización </a:t>
            </a:r>
            <a:endParaRPr b="1" dirty="0">
              <a:solidFill>
                <a:schemeClr val="lt1"/>
              </a:solidFill>
            </a:endParaRPr>
          </a:p>
        </p:txBody>
      </p:sp>
      <p:sp>
        <p:nvSpPr>
          <p:cNvPr id="7" name="Rectángulo 6"/>
          <p:cNvSpPr/>
          <p:nvPr/>
        </p:nvSpPr>
        <p:spPr>
          <a:xfrm>
            <a:off x="182880" y="5937915"/>
            <a:ext cx="8519582" cy="954107"/>
          </a:xfrm>
          <a:prstGeom prst="rect">
            <a:avLst/>
          </a:prstGeom>
        </p:spPr>
        <p:txBody>
          <a:bodyPr wrap="square">
            <a:spAutoFit/>
          </a:bodyPr>
          <a:lstStyle/>
          <a:p>
            <a:pPr lvl="0" algn="just">
              <a:buClr>
                <a:schemeClr val="dk1"/>
              </a:buClr>
              <a:buSzPts val="1800"/>
            </a:pPr>
            <a:r>
              <a:rPr lang="es-ES" b="1" dirty="0" smtClean="0"/>
              <a:t>El factor de utilización depende de varios otros factores como son el índice de local, factor de reflexión del techo, factor de reflexión de las paredes y en ocasiones factor de reflexión del suelo.</a:t>
            </a:r>
          </a:p>
          <a:p>
            <a:pPr lvl="0" algn="just">
              <a:buClr>
                <a:schemeClr val="dk1"/>
              </a:buClr>
              <a:buSzPts val="1800"/>
            </a:pPr>
            <a:r>
              <a:rPr lang="es-ES" b="1" dirty="0" smtClean="0"/>
              <a:t>Las tablas de factor de utilización solo sirven para una luminaria especifica, por lo que existe una gran cantidad de tablas.</a:t>
            </a:r>
            <a:endParaRPr lang="es-ES" dirty="0"/>
          </a:p>
        </p:txBody>
      </p:sp>
      <p:pic>
        <p:nvPicPr>
          <p:cNvPr id="3074" name="Picture 2" descr="Ejercici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6052" y="1683147"/>
            <a:ext cx="5751895" cy="349170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Rectángulo 4"/>
              <p:cNvSpPr/>
              <p:nvPr/>
            </p:nvSpPr>
            <p:spPr>
              <a:xfrm>
                <a:off x="3328457" y="5209529"/>
                <a:ext cx="3257045" cy="461665"/>
              </a:xfrm>
              <a:prstGeom prst="rect">
                <a:avLst/>
              </a:prstGeom>
            </p:spPr>
            <p:txBody>
              <a:bodyPr wrap="none">
                <a:spAutoFit/>
              </a:bodyPr>
              <a:lstStyle/>
              <a:p>
                <a14:m>
                  <m:oMath xmlns:m="http://schemas.openxmlformats.org/officeDocument/2006/math">
                    <m:r>
                      <a:rPr lang="es-ES" sz="2400" i="1">
                        <a:latin typeface="Cambria Math" panose="02040503050406030204" pitchFamily="18" charset="0"/>
                        <a:ea typeface="Cambria Math" panose="02040503050406030204" pitchFamily="18" charset="0"/>
                      </a:rPr>
                      <m:t>𝜂</m:t>
                    </m:r>
                  </m:oMath>
                </a14:m>
                <a:r>
                  <a:rPr lang="es-ES" sz="2400" dirty="0" smtClean="0"/>
                  <a:t>=factor de utilización </a:t>
                </a:r>
                <a:endParaRPr lang="es-ES" sz="2400" dirty="0"/>
              </a:p>
            </p:txBody>
          </p:sp>
        </mc:Choice>
        <mc:Fallback xmlns="">
          <p:sp>
            <p:nvSpPr>
              <p:cNvPr id="5" name="Rectángulo 4"/>
              <p:cNvSpPr>
                <a:spLocks noRot="1" noChangeAspect="1" noMove="1" noResize="1" noEditPoints="1" noAdjustHandles="1" noChangeArrowheads="1" noChangeShapeType="1" noTextEdit="1"/>
              </p:cNvSpPr>
              <p:nvPr/>
            </p:nvSpPr>
            <p:spPr>
              <a:xfrm>
                <a:off x="3328457" y="5209529"/>
                <a:ext cx="3257045" cy="461665"/>
              </a:xfrm>
              <a:prstGeom prst="rect">
                <a:avLst/>
              </a:prstGeom>
              <a:blipFill>
                <a:blip r:embed="rId4"/>
                <a:stretch>
                  <a:fillRect l="-562" t="-9333" r="-2060" b="-32000"/>
                </a:stretch>
              </a:blipFill>
            </p:spPr>
            <p:txBody>
              <a:bodyPr/>
              <a:lstStyle/>
              <a:p>
                <a:r>
                  <a:rPr lang="es-ES">
                    <a:noFill/>
                  </a:rPr>
                  <a:t> </a:t>
                </a:r>
              </a:p>
            </p:txBody>
          </p:sp>
        </mc:Fallback>
      </mc:AlternateContent>
    </p:spTree>
    <p:extLst>
      <p:ext uri="{BB962C8B-B14F-4D97-AF65-F5344CB8AC3E}">
        <p14:creationId xmlns:p14="http://schemas.microsoft.com/office/powerpoint/2010/main" val="2646796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8" name="Google Shape;118;p17"/>
          <p:cNvSpPr txBox="1">
            <a:spLocks noGrp="1"/>
          </p:cNvSpPr>
          <p:nvPr>
            <p:ph type="title" idx="4294967295"/>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Calibri"/>
              <a:buNone/>
            </a:pPr>
            <a:r>
              <a:rPr lang="es-ES" b="1" dirty="0" smtClean="0">
                <a:solidFill>
                  <a:schemeClr val="lt1"/>
                </a:solidFill>
              </a:rPr>
              <a:t>3) Factor de utilización </a:t>
            </a:r>
            <a:endParaRPr b="1" dirty="0">
              <a:solidFill>
                <a:schemeClr val="lt1"/>
              </a:solidFill>
            </a:endParaRPr>
          </a:p>
        </p:txBody>
      </p:sp>
      <p:sp>
        <p:nvSpPr>
          <p:cNvPr id="7" name="Rectángulo 6"/>
          <p:cNvSpPr/>
          <p:nvPr/>
        </p:nvSpPr>
        <p:spPr>
          <a:xfrm>
            <a:off x="624418" y="6146259"/>
            <a:ext cx="8519582" cy="523220"/>
          </a:xfrm>
          <a:prstGeom prst="rect">
            <a:avLst/>
          </a:prstGeom>
        </p:spPr>
        <p:txBody>
          <a:bodyPr wrap="square">
            <a:spAutoFit/>
          </a:bodyPr>
          <a:lstStyle/>
          <a:p>
            <a:pPr lvl="0" algn="just">
              <a:buClr>
                <a:schemeClr val="dk1"/>
              </a:buClr>
              <a:buSzPts val="1800"/>
            </a:pPr>
            <a:r>
              <a:rPr lang="es-ES" b="1" dirty="0" smtClean="0"/>
              <a:t>Este es un ejemplo de factor de utilización para una </a:t>
            </a:r>
            <a:r>
              <a:rPr lang="es-ES" b="1" dirty="0"/>
              <a:t>luminaria Westinghouse Modelo </a:t>
            </a:r>
            <a:r>
              <a:rPr lang="es-ES" b="1" dirty="0" err="1"/>
              <a:t>Bellatrix</a:t>
            </a:r>
            <a:r>
              <a:rPr lang="es-ES" b="1" dirty="0"/>
              <a:t> 220 (2 </a:t>
            </a:r>
            <a:r>
              <a:rPr lang="es-ES" b="1" dirty="0" smtClean="0"/>
              <a:t>tubos fluorescentes).</a:t>
            </a:r>
            <a:endParaRPr lang="es-ES" b="1" dirty="0"/>
          </a:p>
        </p:txBody>
      </p:sp>
      <p:pic>
        <p:nvPicPr>
          <p:cNvPr id="3076" name="Picture 4" descr="Luminotecnia. Prof. Luz Stella Moreno Martín - PDF Descargar lib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3363" y="1417638"/>
            <a:ext cx="5571702" cy="4522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684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8" name="Google Shape;118;p17"/>
          <p:cNvSpPr txBox="1">
            <a:spLocks noGrp="1"/>
          </p:cNvSpPr>
          <p:nvPr>
            <p:ph type="title" idx="4294967295"/>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Calibri"/>
              <a:buNone/>
            </a:pPr>
            <a:r>
              <a:rPr lang="es-ES" b="1" dirty="0">
                <a:solidFill>
                  <a:schemeClr val="lt1"/>
                </a:solidFill>
              </a:rPr>
              <a:t>4</a:t>
            </a:r>
            <a:r>
              <a:rPr lang="es-ES" b="1" dirty="0" smtClean="0">
                <a:solidFill>
                  <a:schemeClr val="lt1"/>
                </a:solidFill>
              </a:rPr>
              <a:t>) Factor de mantenimiento</a:t>
            </a:r>
            <a:endParaRPr b="1" dirty="0">
              <a:solidFill>
                <a:schemeClr val="lt1"/>
              </a:solidFill>
            </a:endParaRPr>
          </a:p>
        </p:txBody>
      </p:sp>
      <p:sp>
        <p:nvSpPr>
          <p:cNvPr id="7" name="Rectángulo 6"/>
          <p:cNvSpPr/>
          <p:nvPr/>
        </p:nvSpPr>
        <p:spPr>
          <a:xfrm>
            <a:off x="624418" y="6146259"/>
            <a:ext cx="8519582" cy="307777"/>
          </a:xfrm>
          <a:prstGeom prst="rect">
            <a:avLst/>
          </a:prstGeom>
        </p:spPr>
        <p:txBody>
          <a:bodyPr wrap="square">
            <a:spAutoFit/>
          </a:bodyPr>
          <a:lstStyle/>
          <a:p>
            <a:pPr lvl="0" algn="just">
              <a:buClr>
                <a:schemeClr val="dk1"/>
              </a:buClr>
              <a:buSzPts val="1800"/>
            </a:pPr>
            <a:r>
              <a:rPr lang="es-ES" b="1" dirty="0" smtClean="0"/>
              <a:t>No existe un único criterio para aplicar al factor de mantenimiento, pero todos son muy similares.</a:t>
            </a:r>
            <a:endParaRPr lang="es-ES" b="1" dirty="0"/>
          </a:p>
        </p:txBody>
      </p:sp>
      <mc:AlternateContent xmlns:mc="http://schemas.openxmlformats.org/markup-compatibility/2006" xmlns:a14="http://schemas.microsoft.com/office/drawing/2010/main">
        <mc:Choice Requires="a14">
          <p:graphicFrame>
            <p:nvGraphicFramePr>
              <p:cNvPr id="2" name="Tabla 1"/>
              <p:cNvGraphicFramePr>
                <a:graphicFrameLocks noGrp="1"/>
              </p:cNvGraphicFramePr>
              <p:nvPr>
                <p:extLst>
                  <p:ext uri="{D42A27DB-BD31-4B8C-83A1-F6EECF244321}">
                    <p14:modId xmlns:p14="http://schemas.microsoft.com/office/powerpoint/2010/main" val="2706580412"/>
                  </p:ext>
                </p:extLst>
              </p:nvPr>
            </p:nvGraphicFramePr>
            <p:xfrm>
              <a:off x="1524000" y="3029030"/>
              <a:ext cx="6096000" cy="1259840"/>
            </p:xfrm>
            <a:graphic>
              <a:graphicData uri="http://schemas.openxmlformats.org/drawingml/2006/table">
                <a:tbl>
                  <a:tblPr firstRow="1" bandRow="1">
                    <a:tableStyleId>{0CABB812-29CE-40EE-A2BB-794CD17913C7}</a:tableStyleId>
                  </a:tblPr>
                  <a:tblGrid>
                    <a:gridCol w="3048000">
                      <a:extLst>
                        <a:ext uri="{9D8B030D-6E8A-4147-A177-3AD203B41FA5}">
                          <a16:colId xmlns:a16="http://schemas.microsoft.com/office/drawing/2014/main" val="3235825106"/>
                        </a:ext>
                      </a:extLst>
                    </a:gridCol>
                    <a:gridCol w="3048000">
                      <a:extLst>
                        <a:ext uri="{9D8B030D-6E8A-4147-A177-3AD203B41FA5}">
                          <a16:colId xmlns:a16="http://schemas.microsoft.com/office/drawing/2014/main" val="2623965483"/>
                        </a:ext>
                      </a:extLst>
                    </a:gridCol>
                  </a:tblGrid>
                  <a:tr h="370840">
                    <a:tc>
                      <a:txBody>
                        <a:bodyPr/>
                        <a:lstStyle/>
                        <a:p>
                          <a:r>
                            <a:rPr lang="es-ES" b="1" dirty="0" smtClean="0"/>
                            <a:t>Ambiente</a:t>
                          </a:r>
                          <a:endParaRPr lang="es-ES" b="1" dirty="0"/>
                        </a:p>
                      </a:txBody>
                      <a:tcPr/>
                    </a:tc>
                    <a:tc>
                      <a:txBody>
                        <a:bodyPr/>
                        <a:lstStyle/>
                        <a:p>
                          <a:r>
                            <a:rPr lang="es-ES" b="1" dirty="0" smtClean="0"/>
                            <a:t>Coeficiente</a:t>
                          </a:r>
                          <a:r>
                            <a:rPr lang="es-ES" b="1" baseline="0" dirty="0" smtClean="0"/>
                            <a:t> de mantenimiento (</a:t>
                          </a:r>
                          <a14:m>
                            <m:oMath xmlns:m="http://schemas.openxmlformats.org/officeDocument/2006/math">
                              <m:sSub>
                                <m:sSubPr>
                                  <m:ctrlPr>
                                    <a:rPr lang="es-ES" b="1" i="1" baseline="0" smtClean="0">
                                      <a:latin typeface="Cambria Math" panose="02040503050406030204" pitchFamily="18" charset="0"/>
                                    </a:rPr>
                                  </m:ctrlPr>
                                </m:sSubPr>
                                <m:e>
                                  <m:r>
                                    <a:rPr lang="es-ES" b="1" i="1" baseline="0" smtClean="0">
                                      <a:latin typeface="Cambria Math" panose="02040503050406030204" pitchFamily="18" charset="0"/>
                                    </a:rPr>
                                    <m:t>𝒇</m:t>
                                  </m:r>
                                </m:e>
                                <m:sub>
                                  <m:r>
                                    <a:rPr lang="es-ES" b="1" i="1" baseline="0" smtClean="0">
                                      <a:latin typeface="Cambria Math" panose="02040503050406030204" pitchFamily="18" charset="0"/>
                                    </a:rPr>
                                    <m:t>𝒎</m:t>
                                  </m:r>
                                </m:sub>
                              </m:sSub>
                              <m:r>
                                <a:rPr lang="es-ES" b="1" i="1" baseline="0" smtClean="0">
                                  <a:latin typeface="Cambria Math" panose="02040503050406030204" pitchFamily="18" charset="0"/>
                                </a:rPr>
                                <m:t>)</m:t>
                              </m:r>
                            </m:oMath>
                          </a14:m>
                          <a:endParaRPr lang="es-ES" b="1" dirty="0"/>
                        </a:p>
                      </a:txBody>
                      <a:tcPr/>
                    </a:tc>
                    <a:extLst>
                      <a:ext uri="{0D108BD9-81ED-4DB2-BD59-A6C34878D82A}">
                        <a16:rowId xmlns:a16="http://schemas.microsoft.com/office/drawing/2014/main" val="2595619605"/>
                      </a:ext>
                    </a:extLst>
                  </a:tr>
                  <a:tr h="370840">
                    <a:tc>
                      <a:txBody>
                        <a:bodyPr/>
                        <a:lstStyle/>
                        <a:p>
                          <a:pPr algn="ctr"/>
                          <a:r>
                            <a:rPr lang="es-ES" dirty="0" smtClean="0"/>
                            <a:t>Limpio</a:t>
                          </a:r>
                          <a:endParaRPr lang="es-ES" dirty="0"/>
                        </a:p>
                      </a:txBody>
                      <a:tcPr/>
                    </a:tc>
                    <a:tc>
                      <a:txBody>
                        <a:bodyPr/>
                        <a:lstStyle/>
                        <a:p>
                          <a:pPr algn="ctr"/>
                          <a:r>
                            <a:rPr lang="es-ES" dirty="0" smtClean="0"/>
                            <a:t>0.8</a:t>
                          </a:r>
                          <a:endParaRPr lang="es-ES" dirty="0"/>
                        </a:p>
                      </a:txBody>
                      <a:tcPr/>
                    </a:tc>
                    <a:extLst>
                      <a:ext uri="{0D108BD9-81ED-4DB2-BD59-A6C34878D82A}">
                        <a16:rowId xmlns:a16="http://schemas.microsoft.com/office/drawing/2014/main" val="96642370"/>
                      </a:ext>
                    </a:extLst>
                  </a:tr>
                  <a:tr h="370840">
                    <a:tc>
                      <a:txBody>
                        <a:bodyPr/>
                        <a:lstStyle/>
                        <a:p>
                          <a:pPr algn="ctr"/>
                          <a:r>
                            <a:rPr lang="es-ES" dirty="0" smtClean="0"/>
                            <a:t>Sucio</a:t>
                          </a:r>
                          <a:endParaRPr lang="es-ES" dirty="0"/>
                        </a:p>
                      </a:txBody>
                      <a:tcPr/>
                    </a:tc>
                    <a:tc>
                      <a:txBody>
                        <a:bodyPr/>
                        <a:lstStyle/>
                        <a:p>
                          <a:pPr algn="ctr"/>
                          <a:r>
                            <a:rPr lang="es-ES" dirty="0" smtClean="0"/>
                            <a:t>0.6</a:t>
                          </a:r>
                          <a:endParaRPr lang="es-ES" dirty="0"/>
                        </a:p>
                      </a:txBody>
                      <a:tcPr/>
                    </a:tc>
                    <a:extLst>
                      <a:ext uri="{0D108BD9-81ED-4DB2-BD59-A6C34878D82A}">
                        <a16:rowId xmlns:a16="http://schemas.microsoft.com/office/drawing/2014/main" val="849082262"/>
                      </a:ext>
                    </a:extLst>
                  </a:tr>
                </a:tbl>
              </a:graphicData>
            </a:graphic>
          </p:graphicFrame>
        </mc:Choice>
        <mc:Fallback xmlns="">
          <p:graphicFrame>
            <p:nvGraphicFramePr>
              <p:cNvPr id="2" name="Tabla 1"/>
              <p:cNvGraphicFramePr>
                <a:graphicFrameLocks noGrp="1"/>
              </p:cNvGraphicFramePr>
              <p:nvPr>
                <p:extLst>
                  <p:ext uri="{D42A27DB-BD31-4B8C-83A1-F6EECF244321}">
                    <p14:modId xmlns:p14="http://schemas.microsoft.com/office/powerpoint/2010/main" val="2706580412"/>
                  </p:ext>
                </p:extLst>
              </p:nvPr>
            </p:nvGraphicFramePr>
            <p:xfrm>
              <a:off x="1524000" y="3029030"/>
              <a:ext cx="6096000" cy="1259840"/>
            </p:xfrm>
            <a:graphic>
              <a:graphicData uri="http://schemas.openxmlformats.org/drawingml/2006/table">
                <a:tbl>
                  <a:tblPr firstRow="1" bandRow="1">
                    <a:tableStyleId>{0CABB812-29CE-40EE-A2BB-794CD17913C7}</a:tableStyleId>
                  </a:tblPr>
                  <a:tblGrid>
                    <a:gridCol w="3048000">
                      <a:extLst>
                        <a:ext uri="{9D8B030D-6E8A-4147-A177-3AD203B41FA5}">
                          <a16:colId xmlns:a16="http://schemas.microsoft.com/office/drawing/2014/main" val="3235825106"/>
                        </a:ext>
                      </a:extLst>
                    </a:gridCol>
                    <a:gridCol w="3048000">
                      <a:extLst>
                        <a:ext uri="{9D8B030D-6E8A-4147-A177-3AD203B41FA5}">
                          <a16:colId xmlns:a16="http://schemas.microsoft.com/office/drawing/2014/main" val="2623965483"/>
                        </a:ext>
                      </a:extLst>
                    </a:gridCol>
                  </a:tblGrid>
                  <a:tr h="518160">
                    <a:tc>
                      <a:txBody>
                        <a:bodyPr/>
                        <a:lstStyle/>
                        <a:p>
                          <a:r>
                            <a:rPr lang="es-ES" b="1" dirty="0" smtClean="0"/>
                            <a:t>Ambiente</a:t>
                          </a:r>
                          <a:endParaRPr lang="es-ES" b="1" dirty="0"/>
                        </a:p>
                      </a:txBody>
                      <a:tcPr/>
                    </a:tc>
                    <a:tc>
                      <a:txBody>
                        <a:bodyPr/>
                        <a:lstStyle/>
                        <a:p>
                          <a:endParaRPr lang="es-ES"/>
                        </a:p>
                      </a:txBody>
                      <a:tcPr>
                        <a:blipFill>
                          <a:blip r:embed="rId3"/>
                          <a:stretch>
                            <a:fillRect l="-100400" t="-1163" r="-600" b="-144186"/>
                          </a:stretch>
                        </a:blipFill>
                      </a:tcPr>
                    </a:tc>
                    <a:extLst>
                      <a:ext uri="{0D108BD9-81ED-4DB2-BD59-A6C34878D82A}">
                        <a16:rowId xmlns:a16="http://schemas.microsoft.com/office/drawing/2014/main" val="2595619605"/>
                      </a:ext>
                    </a:extLst>
                  </a:tr>
                  <a:tr h="370840">
                    <a:tc>
                      <a:txBody>
                        <a:bodyPr/>
                        <a:lstStyle/>
                        <a:p>
                          <a:pPr algn="ctr"/>
                          <a:r>
                            <a:rPr lang="es-ES" dirty="0" smtClean="0"/>
                            <a:t>Limpio</a:t>
                          </a:r>
                          <a:endParaRPr lang="es-ES" dirty="0"/>
                        </a:p>
                      </a:txBody>
                      <a:tcPr/>
                    </a:tc>
                    <a:tc>
                      <a:txBody>
                        <a:bodyPr/>
                        <a:lstStyle/>
                        <a:p>
                          <a:pPr algn="ctr"/>
                          <a:r>
                            <a:rPr lang="es-ES" dirty="0" smtClean="0"/>
                            <a:t>0.8</a:t>
                          </a:r>
                          <a:endParaRPr lang="es-ES" dirty="0"/>
                        </a:p>
                      </a:txBody>
                      <a:tcPr/>
                    </a:tc>
                    <a:extLst>
                      <a:ext uri="{0D108BD9-81ED-4DB2-BD59-A6C34878D82A}">
                        <a16:rowId xmlns:a16="http://schemas.microsoft.com/office/drawing/2014/main" val="96642370"/>
                      </a:ext>
                    </a:extLst>
                  </a:tr>
                  <a:tr h="370840">
                    <a:tc>
                      <a:txBody>
                        <a:bodyPr/>
                        <a:lstStyle/>
                        <a:p>
                          <a:pPr algn="ctr"/>
                          <a:r>
                            <a:rPr lang="es-ES" dirty="0" smtClean="0"/>
                            <a:t>Sucio</a:t>
                          </a:r>
                          <a:endParaRPr lang="es-ES" dirty="0"/>
                        </a:p>
                      </a:txBody>
                      <a:tcPr/>
                    </a:tc>
                    <a:tc>
                      <a:txBody>
                        <a:bodyPr/>
                        <a:lstStyle/>
                        <a:p>
                          <a:pPr algn="ctr"/>
                          <a:r>
                            <a:rPr lang="es-ES" dirty="0" smtClean="0"/>
                            <a:t>0.6</a:t>
                          </a:r>
                          <a:endParaRPr lang="es-ES" dirty="0"/>
                        </a:p>
                      </a:txBody>
                      <a:tcPr/>
                    </a:tc>
                    <a:extLst>
                      <a:ext uri="{0D108BD9-81ED-4DB2-BD59-A6C34878D82A}">
                        <a16:rowId xmlns:a16="http://schemas.microsoft.com/office/drawing/2014/main" val="849082262"/>
                      </a:ext>
                    </a:extLst>
                  </a:tr>
                </a:tbl>
              </a:graphicData>
            </a:graphic>
          </p:graphicFrame>
        </mc:Fallback>
      </mc:AlternateContent>
    </p:spTree>
    <p:extLst>
      <p:ext uri="{BB962C8B-B14F-4D97-AF65-F5344CB8AC3E}">
        <p14:creationId xmlns:p14="http://schemas.microsoft.com/office/powerpoint/2010/main" val="130103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p18"/>
          <p:cNvPicPr preferRelativeResize="0"/>
          <p:nvPr/>
        </p:nvPicPr>
        <p:blipFill rotWithShape="1">
          <a:blip r:embed="rId3">
            <a:alphaModFix/>
          </a:blip>
          <a:srcRect/>
          <a:stretch/>
        </p:blipFill>
        <p:spPr>
          <a:xfrm>
            <a:off x="4534580" y="1494744"/>
            <a:ext cx="4570062" cy="3636510"/>
          </a:xfrm>
          <a:prstGeom prst="rect">
            <a:avLst/>
          </a:prstGeom>
          <a:noFill/>
          <a:ln>
            <a:noFill/>
          </a:ln>
        </p:spPr>
      </p:pic>
      <p:sp>
        <p:nvSpPr>
          <p:cNvPr id="124" name="Google Shape;124;p18"/>
          <p:cNvSpPr txBox="1"/>
          <p:nvPr/>
        </p:nvSpPr>
        <p:spPr>
          <a:xfrm>
            <a:off x="0" y="351744"/>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4400"/>
              <a:buFont typeface="Calibri"/>
              <a:buNone/>
            </a:pPr>
            <a:r>
              <a:rPr lang="es-ES" sz="4400" b="1" dirty="0">
                <a:solidFill>
                  <a:schemeClr val="lt1"/>
                </a:solidFill>
                <a:latin typeface="Calibri"/>
                <a:ea typeface="Calibri"/>
                <a:cs typeface="Calibri"/>
                <a:sym typeface="Calibri"/>
              </a:rPr>
              <a:t>5</a:t>
            </a:r>
            <a:r>
              <a:rPr lang="es-ES" sz="4400" b="1" dirty="0" smtClean="0">
                <a:solidFill>
                  <a:schemeClr val="lt1"/>
                </a:solidFill>
                <a:latin typeface="Calibri"/>
                <a:ea typeface="Calibri"/>
                <a:cs typeface="Calibri"/>
                <a:sym typeface="Calibri"/>
              </a:rPr>
              <a:t>) Nivel de iluminación</a:t>
            </a:r>
            <a:endParaRPr sz="4400" b="1" dirty="0">
              <a:solidFill>
                <a:schemeClr val="lt1"/>
              </a:solidFill>
              <a:latin typeface="Calibri"/>
              <a:ea typeface="Calibri"/>
              <a:cs typeface="Calibri"/>
              <a:sym typeface="Calibri"/>
            </a:endParaRPr>
          </a:p>
        </p:txBody>
      </p:sp>
      <p:sp>
        <p:nvSpPr>
          <p:cNvPr id="125" name="Google Shape;125;p18"/>
          <p:cNvSpPr/>
          <p:nvPr/>
        </p:nvSpPr>
        <p:spPr>
          <a:xfrm>
            <a:off x="220436" y="1737756"/>
            <a:ext cx="4127047" cy="341632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s-ES" sz="1200">
                <a:solidFill>
                  <a:schemeClr val="dk1"/>
                </a:solidFill>
                <a:latin typeface="Calibri"/>
                <a:ea typeface="Calibri"/>
                <a:cs typeface="Calibri"/>
                <a:sym typeface="Calibri"/>
              </a:rPr>
              <a:t>11.2.4.- Los niveles de iluminación indicados en la </a:t>
            </a:r>
            <a:r>
              <a:rPr lang="es-ES" sz="1200" b="1" i="1">
                <a:solidFill>
                  <a:schemeClr val="dk1"/>
                </a:solidFill>
                <a:latin typeface="Calibri"/>
                <a:ea typeface="Calibri"/>
                <a:cs typeface="Calibri"/>
                <a:sym typeface="Calibri"/>
              </a:rPr>
              <a:t>tabla Nº 11.24 son valores adoptados,</a:t>
            </a:r>
            <a:r>
              <a:rPr lang="es-ES" sz="1200">
                <a:solidFill>
                  <a:schemeClr val="dk1"/>
                </a:solidFill>
                <a:latin typeface="Calibri"/>
                <a:ea typeface="Calibri"/>
                <a:cs typeface="Calibri"/>
                <a:sym typeface="Calibri"/>
              </a:rPr>
              <a:t> considerando las tareas visuales más frecuentes y representativas. Para tareas no consideradas y que puedan asimilarse a las indicadas en esa tabla, se adoptará</a:t>
            </a:r>
            <a:endParaRPr/>
          </a:p>
          <a:p>
            <a:pPr marL="0" marR="0" lvl="0" indent="0" algn="just" rtl="0">
              <a:spcBef>
                <a:spcPts val="0"/>
              </a:spcBef>
              <a:spcAft>
                <a:spcPts val="0"/>
              </a:spcAft>
              <a:buNone/>
            </a:pPr>
            <a:r>
              <a:rPr lang="es-ES" sz="1200">
                <a:solidFill>
                  <a:schemeClr val="dk1"/>
                </a:solidFill>
                <a:latin typeface="Calibri"/>
                <a:ea typeface="Calibri"/>
                <a:cs typeface="Calibri"/>
                <a:sym typeface="Calibri"/>
              </a:rPr>
              <a:t>aquel valor correspondiente a la tarea más semejante. En caso de tareas visuales que requieran de gran concentración visual, discriminación de detalles finos, selección de colores, etc., deberán adoptarse niveles de iluminación superiores, justificando la solución dada en estos casos mediante un cálculo de iluminación.</a:t>
            </a:r>
            <a:endParaRPr/>
          </a:p>
          <a:p>
            <a:pPr marL="0" marR="0" lvl="0" indent="0" algn="just" rtl="0">
              <a:spcBef>
                <a:spcPts val="0"/>
              </a:spcBef>
              <a:spcAft>
                <a:spcPts val="0"/>
              </a:spcAft>
              <a:buNone/>
            </a:pPr>
            <a:endParaRPr sz="1200">
              <a:solidFill>
                <a:schemeClr val="dk1"/>
              </a:solidFill>
              <a:latin typeface="Calibri"/>
              <a:ea typeface="Calibri"/>
              <a:cs typeface="Calibri"/>
              <a:sym typeface="Calibri"/>
            </a:endParaRPr>
          </a:p>
          <a:p>
            <a:pPr marL="0" marR="0" lvl="0" indent="0" algn="just" rtl="0">
              <a:spcBef>
                <a:spcPts val="0"/>
              </a:spcBef>
              <a:spcAft>
                <a:spcPts val="0"/>
              </a:spcAft>
              <a:buNone/>
            </a:pPr>
            <a:r>
              <a:rPr lang="es-ES" sz="1200">
                <a:solidFill>
                  <a:schemeClr val="dk1"/>
                </a:solidFill>
                <a:latin typeface="Calibri"/>
                <a:ea typeface="Calibri"/>
                <a:cs typeface="Calibri"/>
                <a:sym typeface="Calibri"/>
              </a:rPr>
              <a:t>11.2.6.- Para el alumbrado de vitrinas comerciales de locales ubicados en calles céntricas, se considerará una potencia de 400 W por metro lineal de vitrina; para locales ubicados en calles comerciales secundarias, </a:t>
            </a:r>
            <a:r>
              <a:rPr lang="es-ES" sz="1200" b="1" i="1">
                <a:solidFill>
                  <a:schemeClr val="dk1"/>
                </a:solidFill>
                <a:latin typeface="Calibri"/>
                <a:ea typeface="Calibri"/>
                <a:cs typeface="Calibri"/>
                <a:sym typeface="Calibri"/>
              </a:rPr>
              <a:t>una potencia de 200 W por metro lineal de vitrina. </a:t>
            </a:r>
            <a:r>
              <a:rPr lang="es-ES" sz="1200">
                <a:solidFill>
                  <a:schemeClr val="dk1"/>
                </a:solidFill>
                <a:latin typeface="Calibri"/>
                <a:ea typeface="Calibri"/>
                <a:cs typeface="Calibri"/>
                <a:sym typeface="Calibri"/>
              </a:rPr>
              <a:t>Para otros casos, como por ejemplo locales comerciales en barrios, se considerarán 100 W por metro lineal de vitrina.</a:t>
            </a:r>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lvl="0">
              <a:buClr>
                <a:schemeClr val="lt1"/>
              </a:buClr>
              <a:buSzPts val="4400"/>
            </a:pPr>
            <a:r>
              <a:rPr lang="es-ES" sz="4400" b="1" dirty="0" smtClean="0">
                <a:solidFill>
                  <a:schemeClr val="lt1"/>
                </a:solidFill>
                <a:latin typeface="Calibri"/>
                <a:ea typeface="Calibri"/>
                <a:cs typeface="Calibri"/>
                <a:sym typeface="Calibri"/>
              </a:rPr>
              <a:t>5) </a:t>
            </a:r>
            <a:r>
              <a:rPr lang="es-ES" sz="4400" b="1" dirty="0">
                <a:solidFill>
                  <a:schemeClr val="lt1"/>
                </a:solidFill>
                <a:latin typeface="Calibri"/>
                <a:ea typeface="Calibri"/>
                <a:cs typeface="Calibri"/>
                <a:sym typeface="Calibri"/>
              </a:rPr>
              <a:t>Nivel de iluminación</a:t>
            </a:r>
          </a:p>
        </p:txBody>
      </p:sp>
      <p:sp>
        <p:nvSpPr>
          <p:cNvPr id="131" name="Google Shape;131;p19"/>
          <p:cNvSpPr/>
          <p:nvPr/>
        </p:nvSpPr>
        <p:spPr>
          <a:xfrm>
            <a:off x="220436" y="1737756"/>
            <a:ext cx="4127047" cy="3231654"/>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s-ES" sz="1200">
                <a:solidFill>
                  <a:schemeClr val="dk1"/>
                </a:solidFill>
                <a:latin typeface="Calibri"/>
                <a:ea typeface="Calibri"/>
                <a:cs typeface="Calibri"/>
                <a:sym typeface="Calibri"/>
              </a:rPr>
              <a:t>11.3.- </a:t>
            </a:r>
            <a:r>
              <a:rPr lang="es-ES" sz="1200" b="1">
                <a:solidFill>
                  <a:schemeClr val="dk1"/>
                </a:solidFill>
                <a:latin typeface="Calibri"/>
                <a:ea typeface="Calibri"/>
                <a:cs typeface="Calibri"/>
                <a:sym typeface="Calibri"/>
              </a:rPr>
              <a:t>ALUMBRADO EN RECINTOS ASISTENCIALES Y EDUCACIONALES</a:t>
            </a:r>
            <a:endParaRPr/>
          </a:p>
          <a:p>
            <a:pPr marL="0" marR="0" lvl="0" indent="0" algn="just" rtl="0">
              <a:spcBef>
                <a:spcPts val="0"/>
              </a:spcBef>
              <a:spcAft>
                <a:spcPts val="0"/>
              </a:spcAft>
              <a:buNone/>
            </a:pPr>
            <a:r>
              <a:rPr lang="es-ES" sz="1200">
                <a:solidFill>
                  <a:schemeClr val="dk1"/>
                </a:solidFill>
                <a:latin typeface="Calibri"/>
                <a:ea typeface="Calibri"/>
                <a:cs typeface="Calibri"/>
                <a:sym typeface="Calibri"/>
              </a:rPr>
              <a:t>11.3.1.- Para determinar la potencia eléctrica necesaria a instalar para alumbrado de recintos asistenciales y educacionales, se deberá tener en cuenta el nivel de iluminación requerido, el tipo de fuente luminosa y el área del recinto por iluminar.</a:t>
            </a:r>
            <a:endParaRPr/>
          </a:p>
          <a:p>
            <a:pPr marL="0" marR="0" lvl="0" indent="0" algn="just" rtl="0">
              <a:spcBef>
                <a:spcPts val="0"/>
              </a:spcBef>
              <a:spcAft>
                <a:spcPts val="0"/>
              </a:spcAft>
              <a:buNone/>
            </a:pPr>
            <a:r>
              <a:rPr lang="es-ES" sz="1200">
                <a:solidFill>
                  <a:schemeClr val="dk1"/>
                </a:solidFill>
                <a:latin typeface="Calibri"/>
                <a:ea typeface="Calibri"/>
                <a:cs typeface="Calibri"/>
                <a:sym typeface="Calibri"/>
              </a:rPr>
              <a:t>11.3.2.- El nivel de iluminación mínimo según el tipo de local y tarea que en él se desarrolle, se determinará de acuerdo a lo señalado en la tabla Nº 11.25.</a:t>
            </a:r>
            <a:endParaRPr/>
          </a:p>
          <a:p>
            <a:pPr marL="0" marR="0" lvl="0" indent="0" algn="just" rtl="0">
              <a:spcBef>
                <a:spcPts val="0"/>
              </a:spcBef>
              <a:spcAft>
                <a:spcPts val="0"/>
              </a:spcAft>
              <a:buNone/>
            </a:pPr>
            <a:r>
              <a:rPr lang="es-ES" sz="1200">
                <a:solidFill>
                  <a:schemeClr val="dk1"/>
                </a:solidFill>
                <a:latin typeface="Calibri"/>
                <a:ea typeface="Calibri"/>
                <a:cs typeface="Calibri"/>
                <a:sym typeface="Calibri"/>
              </a:rPr>
              <a:t>11.3.3.- Para estos casos son válidas las disposiciones señaladas en 11.2.3, 11.2.5 y las de 11.2.4 aplicadas a los valores de la tabla Nº 11.25.</a:t>
            </a:r>
            <a:endParaRPr/>
          </a:p>
          <a:p>
            <a:pPr marL="0" marR="0" lvl="0" indent="0" algn="just" rtl="0">
              <a:spcBef>
                <a:spcPts val="0"/>
              </a:spcBef>
              <a:spcAft>
                <a:spcPts val="0"/>
              </a:spcAft>
              <a:buNone/>
            </a:pPr>
            <a:r>
              <a:rPr lang="es-ES" sz="1200">
                <a:solidFill>
                  <a:schemeClr val="dk1"/>
                </a:solidFill>
                <a:latin typeface="Calibri"/>
                <a:ea typeface="Calibri"/>
                <a:cs typeface="Calibri"/>
                <a:sym typeface="Calibri"/>
              </a:rPr>
              <a:t>11.3.4.- La cantidad de enchufes a instalar en recintos de locales asistenciales se determinará de acuerdo a las necesidades de cada recinto, debiendo haber, en todo caso, un mínimo de dos enchufes por recinto.</a:t>
            </a:r>
            <a:endParaRPr/>
          </a:p>
        </p:txBody>
      </p:sp>
      <p:pic>
        <p:nvPicPr>
          <p:cNvPr id="132" name="Google Shape;132;p19"/>
          <p:cNvPicPr preferRelativeResize="0"/>
          <p:nvPr/>
        </p:nvPicPr>
        <p:blipFill rotWithShape="1">
          <a:blip r:embed="rId3">
            <a:alphaModFix/>
          </a:blip>
          <a:srcRect/>
          <a:stretch/>
        </p:blipFill>
        <p:spPr>
          <a:xfrm>
            <a:off x="4474851" y="1737756"/>
            <a:ext cx="4624926" cy="3650117"/>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lvl="0">
              <a:buClr>
                <a:schemeClr val="lt1"/>
              </a:buClr>
              <a:buSzPts val="4400"/>
            </a:pPr>
            <a:r>
              <a:rPr lang="es-ES" sz="4400" b="1" dirty="0" smtClean="0">
                <a:solidFill>
                  <a:schemeClr val="lt1"/>
                </a:solidFill>
                <a:latin typeface="Calibri"/>
                <a:ea typeface="Calibri"/>
                <a:cs typeface="Calibri"/>
                <a:sym typeface="Calibri"/>
              </a:rPr>
              <a:t>6) Flujo total de iluminación</a:t>
            </a:r>
            <a:endParaRPr lang="es-ES" sz="4400" b="1" dirty="0">
              <a:solidFill>
                <a:schemeClr val="lt1"/>
              </a:solidFill>
              <a:latin typeface="Calibri"/>
              <a:ea typeface="Calibri"/>
              <a:cs typeface="Calibri"/>
              <a:sym typeface="Calibri"/>
            </a:endParaRPr>
          </a:p>
        </p:txBody>
      </p:sp>
      <mc:AlternateContent xmlns:mc="http://schemas.openxmlformats.org/markup-compatibility/2006" xmlns:a14="http://schemas.microsoft.com/office/drawing/2010/main">
        <mc:Choice Requires="a14">
          <p:sp>
            <p:nvSpPr>
              <p:cNvPr id="2" name="CuadroTexto 1"/>
              <p:cNvSpPr txBox="1"/>
              <p:nvPr/>
            </p:nvSpPr>
            <p:spPr>
              <a:xfrm>
                <a:off x="3374020" y="2754775"/>
                <a:ext cx="3536289" cy="763094"/>
              </a:xfrm>
              <a:prstGeom prst="rect">
                <a:avLst/>
              </a:prstGeom>
              <a:noFill/>
            </p:spPr>
            <p:txBody>
              <a:bodyPr wrap="none" lIns="0" tIns="0" rIns="0" bIns="0" rtlCol="0">
                <a:spAutoFit/>
              </a:bodyPr>
              <a:lstStyle/>
              <a:p>
                <a14:m>
                  <m:oMath xmlns:m="http://schemas.openxmlformats.org/officeDocument/2006/math">
                    <m:sSub>
                      <m:sSubPr>
                        <m:ctrlPr>
                          <a:rPr lang="es-ES" sz="3200" b="0" i="1" smtClean="0">
                            <a:latin typeface="Cambria Math" panose="02040503050406030204" pitchFamily="18" charset="0"/>
                            <a:ea typeface="Cambria Math" panose="02040503050406030204" pitchFamily="18" charset="0"/>
                          </a:rPr>
                        </m:ctrlPr>
                      </m:sSubPr>
                      <m:e>
                        <m:r>
                          <m:rPr>
                            <m:sty m:val="p"/>
                          </m:rPr>
                          <a:rPr lang="el-GR" sz="3200" i="1" smtClean="0">
                            <a:latin typeface="Cambria Math" panose="02040503050406030204" pitchFamily="18" charset="0"/>
                            <a:ea typeface="Cambria Math" panose="02040503050406030204" pitchFamily="18" charset="0"/>
                          </a:rPr>
                          <m:t>Φ</m:t>
                        </m:r>
                      </m:e>
                      <m:sub>
                        <m:r>
                          <a:rPr lang="es-ES" sz="3200" b="0" i="1" smtClean="0">
                            <a:latin typeface="Cambria Math" panose="02040503050406030204" pitchFamily="18" charset="0"/>
                            <a:ea typeface="Cambria Math" panose="02040503050406030204" pitchFamily="18" charset="0"/>
                          </a:rPr>
                          <m:t>𝑇</m:t>
                        </m:r>
                      </m:sub>
                    </m:sSub>
                    <m:r>
                      <a:rPr lang="es-ES" sz="3200" b="0" i="1" smtClean="0">
                        <a:latin typeface="Cambria Math" panose="02040503050406030204" pitchFamily="18" charset="0"/>
                        <a:ea typeface="Cambria Math" panose="02040503050406030204" pitchFamily="18" charset="0"/>
                      </a:rPr>
                      <m:t>=</m:t>
                    </m:r>
                    <m:f>
                      <m:fPr>
                        <m:ctrlPr>
                          <a:rPr lang="es-ES" sz="3200" b="0" i="1" smtClean="0">
                            <a:latin typeface="Cambria Math" panose="02040503050406030204" pitchFamily="18" charset="0"/>
                            <a:ea typeface="Cambria Math" panose="02040503050406030204" pitchFamily="18" charset="0"/>
                          </a:rPr>
                        </m:ctrlPr>
                      </m:fPr>
                      <m:num>
                        <m:sSub>
                          <m:sSubPr>
                            <m:ctrlPr>
                              <a:rPr lang="es-ES" sz="3200" b="0" i="1" smtClean="0">
                                <a:latin typeface="Cambria Math" panose="02040503050406030204" pitchFamily="18" charset="0"/>
                                <a:ea typeface="Cambria Math" panose="02040503050406030204" pitchFamily="18" charset="0"/>
                              </a:rPr>
                            </m:ctrlPr>
                          </m:sSubPr>
                          <m:e>
                            <m:r>
                              <a:rPr lang="es-ES" sz="3200" b="0" i="1" smtClean="0">
                                <a:latin typeface="Cambria Math" panose="02040503050406030204" pitchFamily="18" charset="0"/>
                                <a:ea typeface="Cambria Math" panose="02040503050406030204" pitchFamily="18" charset="0"/>
                              </a:rPr>
                              <m:t>𝐸</m:t>
                            </m:r>
                          </m:e>
                          <m:sub>
                            <m:r>
                              <a:rPr lang="es-ES" sz="3200" b="0" i="1" smtClean="0">
                                <a:latin typeface="Cambria Math" panose="02040503050406030204" pitchFamily="18" charset="0"/>
                                <a:ea typeface="Cambria Math" panose="02040503050406030204" pitchFamily="18" charset="0"/>
                              </a:rPr>
                              <m:t>𝑚</m:t>
                            </m:r>
                          </m:sub>
                        </m:sSub>
                        <m:r>
                          <a:rPr lang="es-ES" sz="3200" b="0" i="1" smtClean="0">
                            <a:latin typeface="Cambria Math" panose="02040503050406030204" pitchFamily="18" charset="0"/>
                            <a:ea typeface="Cambria Math" panose="02040503050406030204" pitchFamily="18" charset="0"/>
                          </a:rPr>
                          <m:t>𝑆</m:t>
                        </m:r>
                      </m:num>
                      <m:den>
                        <m:r>
                          <a:rPr lang="es-ES" sz="3200" i="1">
                            <a:latin typeface="Cambria Math" panose="02040503050406030204" pitchFamily="18" charset="0"/>
                            <a:ea typeface="Cambria Math" panose="02040503050406030204" pitchFamily="18" charset="0"/>
                          </a:rPr>
                          <m:t>𝜂</m:t>
                        </m:r>
                        <m:sSub>
                          <m:sSubPr>
                            <m:ctrlPr>
                              <a:rPr lang="es-ES" sz="3200" b="0" i="1" smtClean="0">
                                <a:latin typeface="Cambria Math" panose="02040503050406030204" pitchFamily="18" charset="0"/>
                                <a:ea typeface="Cambria Math" panose="02040503050406030204" pitchFamily="18" charset="0"/>
                              </a:rPr>
                            </m:ctrlPr>
                          </m:sSubPr>
                          <m:e>
                            <m:r>
                              <a:rPr lang="es-ES" sz="3200" b="0" i="1" smtClean="0">
                                <a:latin typeface="Cambria Math" panose="02040503050406030204" pitchFamily="18" charset="0"/>
                                <a:ea typeface="Cambria Math" panose="02040503050406030204" pitchFamily="18" charset="0"/>
                              </a:rPr>
                              <m:t>𝑓</m:t>
                            </m:r>
                          </m:e>
                          <m:sub>
                            <m:r>
                              <a:rPr lang="es-ES" sz="3200" b="0" i="1" smtClean="0">
                                <a:latin typeface="Cambria Math" panose="02040503050406030204" pitchFamily="18" charset="0"/>
                                <a:ea typeface="Cambria Math" panose="02040503050406030204" pitchFamily="18" charset="0"/>
                              </a:rPr>
                              <m:t>𝑚</m:t>
                            </m:r>
                          </m:sub>
                        </m:sSub>
                      </m:den>
                    </m:f>
                    <m:r>
                      <a:rPr lang="es-ES" sz="3200" b="0" i="1" smtClean="0">
                        <a:latin typeface="Cambria Math" panose="02040503050406030204" pitchFamily="18" charset="0"/>
                        <a:ea typeface="Cambria Math" panose="02040503050406030204" pitchFamily="18" charset="0"/>
                      </a:rPr>
                      <m:t>         [</m:t>
                    </m:r>
                    <m:r>
                      <a:rPr lang="es-ES" sz="3200" b="0" i="1" smtClean="0">
                        <a:latin typeface="Cambria Math" panose="02040503050406030204" pitchFamily="18" charset="0"/>
                        <a:ea typeface="Cambria Math" panose="02040503050406030204" pitchFamily="18" charset="0"/>
                      </a:rPr>
                      <m:t>𝐿𝑚</m:t>
                    </m:r>
                    <m:r>
                      <a:rPr lang="es-ES" sz="3200" b="0" i="1" smtClean="0">
                        <a:latin typeface="Cambria Math" panose="02040503050406030204" pitchFamily="18" charset="0"/>
                        <a:ea typeface="Cambria Math" panose="02040503050406030204" pitchFamily="18" charset="0"/>
                      </a:rPr>
                      <m:t>]</m:t>
                    </m:r>
                  </m:oMath>
                </a14:m>
                <a:r>
                  <a:rPr lang="es-ES" sz="3200" dirty="0" smtClean="0"/>
                  <a:t> </a:t>
                </a:r>
                <a:endParaRPr lang="es-ES" sz="3200" dirty="0"/>
              </a:p>
            </p:txBody>
          </p:sp>
        </mc:Choice>
        <mc:Fallback xmlns="">
          <p:sp>
            <p:nvSpPr>
              <p:cNvPr id="2" name="CuadroTexto 1"/>
              <p:cNvSpPr txBox="1">
                <a:spLocks noRot="1" noChangeAspect="1" noMove="1" noResize="1" noEditPoints="1" noAdjustHandles="1" noChangeArrowheads="1" noChangeShapeType="1" noTextEdit="1"/>
              </p:cNvSpPr>
              <p:nvPr/>
            </p:nvSpPr>
            <p:spPr>
              <a:xfrm>
                <a:off x="3374020" y="2754775"/>
                <a:ext cx="3536289" cy="763094"/>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 name="Rectángulo 2"/>
              <p:cNvSpPr/>
              <p:nvPr/>
            </p:nvSpPr>
            <p:spPr>
              <a:xfrm>
                <a:off x="515984" y="5358555"/>
                <a:ext cx="2209771"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Φ</m:t>
                          </m:r>
                        </m:e>
                        <m:sub>
                          <m:r>
                            <a:rPr lang="es-ES" i="1">
                              <a:latin typeface="Cambria Math" panose="02040503050406030204" pitchFamily="18" charset="0"/>
                              <a:ea typeface="Cambria Math" panose="02040503050406030204" pitchFamily="18" charset="0"/>
                            </a:rPr>
                            <m:t>𝑇</m:t>
                          </m:r>
                        </m:sub>
                      </m:sSub>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𝐹𝑙𝑢𝑗𝑜</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𝑙𝑢𝑚𝑖𝑛𝑜𝑠𝑜</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𝑡𝑜𝑡𝑎𝑙</m:t>
                      </m:r>
                    </m:oMath>
                  </m:oMathPara>
                </a14:m>
                <a:endParaRPr lang="es-ES" b="0" dirty="0" smtClean="0">
                  <a:ea typeface="Cambria Math" panose="02040503050406030204" pitchFamily="18" charset="0"/>
                </a:endParaRPr>
              </a:p>
            </p:txBody>
          </p:sp>
        </mc:Choice>
        <mc:Fallback xmlns="">
          <p:sp>
            <p:nvSpPr>
              <p:cNvPr id="3" name="Rectángulo 2"/>
              <p:cNvSpPr>
                <a:spLocks noRot="1" noChangeAspect="1" noMove="1" noResize="1" noEditPoints="1" noAdjustHandles="1" noChangeArrowheads="1" noChangeShapeType="1" noTextEdit="1"/>
              </p:cNvSpPr>
              <p:nvPr/>
            </p:nvSpPr>
            <p:spPr>
              <a:xfrm>
                <a:off x="515984" y="5358555"/>
                <a:ext cx="2209771" cy="307777"/>
              </a:xfrm>
              <a:prstGeom prst="rect">
                <a:avLst/>
              </a:prstGeom>
              <a:blipFill>
                <a:blip r:embed="rId4"/>
                <a:stretch>
                  <a:fillRect b="-78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 name="Rectángulo 6"/>
              <p:cNvSpPr/>
              <p:nvPr/>
            </p:nvSpPr>
            <p:spPr>
              <a:xfrm>
                <a:off x="515984" y="5666332"/>
                <a:ext cx="3826817"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𝐸</m:t>
                          </m:r>
                        </m:e>
                        <m:sub>
                          <m:r>
                            <a:rPr lang="es-ES" b="0" i="1" smtClean="0">
                              <a:latin typeface="Cambria Math" panose="02040503050406030204" pitchFamily="18" charset="0"/>
                              <a:ea typeface="Cambria Math" panose="02040503050406030204" pitchFamily="18" charset="0"/>
                            </a:rPr>
                            <m:t>𝑚</m:t>
                          </m:r>
                        </m:sub>
                      </m:sSub>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𝑖𝑙𝑢𝑚𝑖𝑛𝑎𝑛𝑐𝑖𝑎</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𝑚𝑒𝑑𝑖𝑎</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𝑟𝑒𝑞𝑢𝑒𝑟𝑖𝑑𝑎</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𝑝𝑜𝑟</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𝑛𝑜𝑟𝑚𝑎</m:t>
                      </m:r>
                    </m:oMath>
                  </m:oMathPara>
                </a14:m>
                <a:endParaRPr lang="es-ES" b="0" dirty="0" smtClean="0">
                  <a:ea typeface="Cambria Math" panose="02040503050406030204" pitchFamily="18" charset="0"/>
                </a:endParaRPr>
              </a:p>
            </p:txBody>
          </p:sp>
        </mc:Choice>
        <mc:Fallback xmlns="">
          <p:sp>
            <p:nvSpPr>
              <p:cNvPr id="7" name="Rectángulo 6"/>
              <p:cNvSpPr>
                <a:spLocks noRot="1" noChangeAspect="1" noMove="1" noResize="1" noEditPoints="1" noAdjustHandles="1" noChangeArrowheads="1" noChangeShapeType="1" noTextEdit="1"/>
              </p:cNvSpPr>
              <p:nvPr/>
            </p:nvSpPr>
            <p:spPr>
              <a:xfrm>
                <a:off x="515984" y="5666332"/>
                <a:ext cx="3826817" cy="307777"/>
              </a:xfrm>
              <a:prstGeom prst="rect">
                <a:avLst/>
              </a:prstGeom>
              <a:blipFill>
                <a:blip r:embed="rId5"/>
                <a:stretch>
                  <a:fillRect b="-1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 name="Rectángulo 7"/>
              <p:cNvSpPr/>
              <p:nvPr/>
            </p:nvSpPr>
            <p:spPr>
              <a:xfrm>
                <a:off x="515983" y="5974109"/>
                <a:ext cx="2489143"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ea typeface="Cambria Math" panose="02040503050406030204" pitchFamily="18" charset="0"/>
                        </a:rPr>
                        <m:t>𝑆</m:t>
                      </m:r>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𝐴𝑟𝑒𝑎</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𝑑𝑒𝑙</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𝑝𝑙𝑎𝑛𝑜</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𝑑𝑒</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𝑡𝑟𝑎𝑏𝑎𝑗𝑜</m:t>
                      </m:r>
                    </m:oMath>
                  </m:oMathPara>
                </a14:m>
                <a:endParaRPr lang="es-ES" b="0" dirty="0" smtClean="0">
                  <a:ea typeface="Cambria Math" panose="02040503050406030204" pitchFamily="18" charset="0"/>
                </a:endParaRPr>
              </a:p>
            </p:txBody>
          </p:sp>
        </mc:Choice>
        <mc:Fallback xmlns="">
          <p:sp>
            <p:nvSpPr>
              <p:cNvPr id="8" name="Rectángulo 7"/>
              <p:cNvSpPr>
                <a:spLocks noRot="1" noChangeAspect="1" noMove="1" noResize="1" noEditPoints="1" noAdjustHandles="1" noChangeArrowheads="1" noChangeShapeType="1" noTextEdit="1"/>
              </p:cNvSpPr>
              <p:nvPr/>
            </p:nvSpPr>
            <p:spPr>
              <a:xfrm>
                <a:off x="515983" y="5974109"/>
                <a:ext cx="2489143" cy="307777"/>
              </a:xfrm>
              <a:prstGeom prst="rect">
                <a:avLst/>
              </a:prstGeom>
              <a:blipFill>
                <a:blip r:embed="rId6"/>
                <a:stretch>
                  <a:fillRect b="-1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 name="Rectángulo 8"/>
              <p:cNvSpPr/>
              <p:nvPr/>
            </p:nvSpPr>
            <p:spPr>
              <a:xfrm>
                <a:off x="5159360" y="5358554"/>
                <a:ext cx="2104807"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i="1" smtClean="0">
                          <a:latin typeface="Cambria Math" panose="02040503050406030204" pitchFamily="18" charset="0"/>
                          <a:ea typeface="Cambria Math" panose="02040503050406030204" pitchFamily="18" charset="0"/>
                        </a:rPr>
                        <m:t>𝜂</m:t>
                      </m:r>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𝐹𝑎𝑐𝑡𝑜𝑟</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𝑑𝑒</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𝑢𝑡𝑖𝑙𝑖𝑧𝑎𝑐𝑖</m:t>
                      </m:r>
                      <m:r>
                        <a:rPr lang="es-ES" b="0" i="1" smtClean="0">
                          <a:latin typeface="Cambria Math" panose="02040503050406030204" pitchFamily="18" charset="0"/>
                          <a:ea typeface="Cambria Math" panose="02040503050406030204" pitchFamily="18" charset="0"/>
                        </a:rPr>
                        <m:t>ó</m:t>
                      </m:r>
                      <m:r>
                        <a:rPr lang="es-ES" b="0" i="1" smtClean="0">
                          <a:latin typeface="Cambria Math" panose="02040503050406030204" pitchFamily="18" charset="0"/>
                          <a:ea typeface="Cambria Math" panose="02040503050406030204" pitchFamily="18" charset="0"/>
                        </a:rPr>
                        <m:t>𝑛</m:t>
                      </m:r>
                    </m:oMath>
                  </m:oMathPara>
                </a14:m>
                <a:endParaRPr lang="es-ES" b="0" dirty="0" smtClean="0">
                  <a:ea typeface="Cambria Math" panose="02040503050406030204" pitchFamily="18" charset="0"/>
                </a:endParaRPr>
              </a:p>
            </p:txBody>
          </p:sp>
        </mc:Choice>
        <mc:Fallback xmlns="">
          <p:sp>
            <p:nvSpPr>
              <p:cNvPr id="9" name="Rectángulo 8"/>
              <p:cNvSpPr>
                <a:spLocks noRot="1" noChangeAspect="1" noMove="1" noResize="1" noEditPoints="1" noAdjustHandles="1" noChangeArrowheads="1" noChangeShapeType="1" noTextEdit="1"/>
              </p:cNvSpPr>
              <p:nvPr/>
            </p:nvSpPr>
            <p:spPr>
              <a:xfrm>
                <a:off x="5159360" y="5358554"/>
                <a:ext cx="2104807" cy="307777"/>
              </a:xfrm>
              <a:prstGeom prst="rect">
                <a:avLst/>
              </a:prstGeom>
              <a:blipFill>
                <a:blip r:embed="rId7"/>
                <a:stretch>
                  <a:fillRect b="-196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 name="Rectángulo 9"/>
              <p:cNvSpPr/>
              <p:nvPr/>
            </p:nvSpPr>
            <p:spPr>
              <a:xfrm>
                <a:off x="5159360" y="5664485"/>
                <a:ext cx="2675028"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𝑓</m:t>
                          </m:r>
                        </m:e>
                        <m:sub>
                          <m:r>
                            <a:rPr lang="es-ES" b="0" i="1" smtClean="0">
                              <a:latin typeface="Cambria Math" panose="02040503050406030204" pitchFamily="18" charset="0"/>
                              <a:ea typeface="Cambria Math" panose="02040503050406030204" pitchFamily="18" charset="0"/>
                            </a:rPr>
                            <m:t>𝑚</m:t>
                          </m:r>
                        </m:sub>
                      </m:sSub>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𝐹𝑎𝑐𝑡𝑜𝑟</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𝑑𝑒</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𝑚𝑎𝑛𝑡𝑒𝑛𝑖𝑚𝑖𝑒𝑛𝑡𝑜</m:t>
                      </m:r>
                    </m:oMath>
                  </m:oMathPara>
                </a14:m>
                <a:endParaRPr lang="es-ES" b="0" dirty="0" smtClean="0">
                  <a:ea typeface="Cambria Math" panose="02040503050406030204" pitchFamily="18" charset="0"/>
                </a:endParaRPr>
              </a:p>
            </p:txBody>
          </p:sp>
        </mc:Choice>
        <mc:Fallback xmlns="">
          <p:sp>
            <p:nvSpPr>
              <p:cNvPr id="10" name="Rectángulo 9"/>
              <p:cNvSpPr>
                <a:spLocks noRot="1" noChangeAspect="1" noMove="1" noResize="1" noEditPoints="1" noAdjustHandles="1" noChangeArrowheads="1" noChangeShapeType="1" noTextEdit="1"/>
              </p:cNvSpPr>
              <p:nvPr/>
            </p:nvSpPr>
            <p:spPr>
              <a:xfrm>
                <a:off x="5159360" y="5664485"/>
                <a:ext cx="2675028" cy="307777"/>
              </a:xfrm>
              <a:prstGeom prst="rect">
                <a:avLst/>
              </a:prstGeom>
              <a:blipFill>
                <a:blip r:embed="rId8"/>
                <a:stretch>
                  <a:fillRect b="-7843"/>
                </a:stretch>
              </a:blipFill>
            </p:spPr>
            <p:txBody>
              <a:bodyPr/>
              <a:lstStyle/>
              <a:p>
                <a:r>
                  <a:rPr lang="es-ES">
                    <a:noFill/>
                  </a:rPr>
                  <a:t> </a:t>
                </a:r>
              </a:p>
            </p:txBody>
          </p:sp>
        </mc:Fallback>
      </mc:AlternateContent>
    </p:spTree>
    <p:extLst>
      <p:ext uri="{BB962C8B-B14F-4D97-AF65-F5344CB8AC3E}">
        <p14:creationId xmlns:p14="http://schemas.microsoft.com/office/powerpoint/2010/main" val="20580742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lvl="0">
              <a:buClr>
                <a:schemeClr val="lt1"/>
              </a:buClr>
              <a:buSzPts val="4400"/>
            </a:pPr>
            <a:r>
              <a:rPr lang="es-ES" sz="4400" b="1" dirty="0" smtClean="0">
                <a:solidFill>
                  <a:schemeClr val="lt1"/>
                </a:solidFill>
                <a:latin typeface="Calibri"/>
                <a:ea typeface="Calibri"/>
                <a:cs typeface="Calibri"/>
                <a:sym typeface="Calibri"/>
              </a:rPr>
              <a:t>7) Numero total de luminarias</a:t>
            </a:r>
            <a:endParaRPr lang="es-ES" sz="4400" b="1" dirty="0">
              <a:solidFill>
                <a:schemeClr val="lt1"/>
              </a:solidFill>
              <a:latin typeface="Calibri"/>
              <a:ea typeface="Calibri"/>
              <a:cs typeface="Calibri"/>
              <a:sym typeface="Calibri"/>
            </a:endParaRPr>
          </a:p>
        </p:txBody>
      </p:sp>
      <mc:AlternateContent xmlns:mc="http://schemas.openxmlformats.org/markup-compatibility/2006" xmlns:a14="http://schemas.microsoft.com/office/drawing/2010/main">
        <mc:Choice Requires="a14">
          <p:sp>
            <p:nvSpPr>
              <p:cNvPr id="2" name="CuadroTexto 1"/>
              <p:cNvSpPr txBox="1"/>
              <p:nvPr/>
            </p:nvSpPr>
            <p:spPr>
              <a:xfrm>
                <a:off x="3374020" y="2754775"/>
                <a:ext cx="2685672" cy="767774"/>
              </a:xfrm>
              <a:prstGeom prst="rect">
                <a:avLst/>
              </a:prstGeom>
              <a:noFill/>
            </p:spPr>
            <p:txBody>
              <a:bodyPr wrap="none" lIns="0" tIns="0" rIns="0" bIns="0" rtlCol="0">
                <a:spAutoFit/>
              </a:bodyPr>
              <a:lstStyle/>
              <a:p>
                <a14:m>
                  <m:oMath xmlns:m="http://schemas.openxmlformats.org/officeDocument/2006/math">
                    <m:sSub>
                      <m:sSubPr>
                        <m:ctrlPr>
                          <a:rPr lang="es-ES" sz="3200" b="0" i="1" smtClean="0">
                            <a:latin typeface="Cambria Math" panose="02040503050406030204" pitchFamily="18" charset="0"/>
                            <a:ea typeface="Cambria Math" panose="02040503050406030204" pitchFamily="18" charset="0"/>
                          </a:rPr>
                        </m:ctrlPr>
                      </m:sSubPr>
                      <m:e>
                        <m:r>
                          <a:rPr lang="es-ES" sz="3200" b="0" i="1" smtClean="0">
                            <a:latin typeface="Cambria Math" panose="02040503050406030204" pitchFamily="18" charset="0"/>
                            <a:ea typeface="Cambria Math" panose="02040503050406030204" pitchFamily="18" charset="0"/>
                          </a:rPr>
                          <m:t>𝑁</m:t>
                        </m:r>
                      </m:e>
                      <m:sub>
                        <m:r>
                          <a:rPr lang="es-ES" sz="3200" b="0" i="1" smtClean="0">
                            <a:latin typeface="Cambria Math" panose="02040503050406030204" pitchFamily="18" charset="0"/>
                            <a:ea typeface="Cambria Math" panose="02040503050406030204" pitchFamily="18" charset="0"/>
                          </a:rPr>
                          <m:t>𝑇</m:t>
                        </m:r>
                      </m:sub>
                    </m:sSub>
                    <m:r>
                      <a:rPr lang="es-ES" sz="3200" b="0" i="1" smtClean="0">
                        <a:latin typeface="Cambria Math" panose="02040503050406030204" pitchFamily="18" charset="0"/>
                        <a:ea typeface="Cambria Math" panose="02040503050406030204" pitchFamily="18" charset="0"/>
                      </a:rPr>
                      <m:t>=</m:t>
                    </m:r>
                    <m:f>
                      <m:fPr>
                        <m:ctrlPr>
                          <a:rPr lang="es-ES" sz="3200" b="0" i="1" smtClean="0">
                            <a:latin typeface="Cambria Math" panose="02040503050406030204" pitchFamily="18" charset="0"/>
                            <a:ea typeface="Cambria Math" panose="02040503050406030204" pitchFamily="18" charset="0"/>
                          </a:rPr>
                        </m:ctrlPr>
                      </m:fPr>
                      <m:num>
                        <m:sSub>
                          <m:sSubPr>
                            <m:ctrlPr>
                              <a:rPr lang="es-ES" sz="3200" i="1">
                                <a:latin typeface="Cambria Math" panose="02040503050406030204" pitchFamily="18" charset="0"/>
                                <a:ea typeface="Cambria Math" panose="02040503050406030204" pitchFamily="18" charset="0"/>
                              </a:rPr>
                            </m:ctrlPr>
                          </m:sSubPr>
                          <m:e>
                            <m:r>
                              <m:rPr>
                                <m:sty m:val="p"/>
                              </m:rPr>
                              <a:rPr lang="el-GR" sz="3200" i="1">
                                <a:latin typeface="Cambria Math" panose="02040503050406030204" pitchFamily="18" charset="0"/>
                                <a:ea typeface="Cambria Math" panose="02040503050406030204" pitchFamily="18" charset="0"/>
                              </a:rPr>
                              <m:t>Φ</m:t>
                            </m:r>
                          </m:e>
                          <m:sub>
                            <m:r>
                              <a:rPr lang="es-ES" sz="3200" i="1">
                                <a:latin typeface="Cambria Math" panose="02040503050406030204" pitchFamily="18" charset="0"/>
                                <a:ea typeface="Cambria Math" panose="02040503050406030204" pitchFamily="18" charset="0"/>
                              </a:rPr>
                              <m:t>𝑇</m:t>
                            </m:r>
                          </m:sub>
                        </m:sSub>
                      </m:num>
                      <m:den>
                        <m:r>
                          <a:rPr lang="es-ES" sz="3200" b="0" i="1" smtClean="0">
                            <a:latin typeface="Cambria Math" panose="02040503050406030204" pitchFamily="18" charset="0"/>
                            <a:ea typeface="Cambria Math" panose="02040503050406030204" pitchFamily="18" charset="0"/>
                          </a:rPr>
                          <m:t>𝑛</m:t>
                        </m:r>
                        <m:sSub>
                          <m:sSubPr>
                            <m:ctrlPr>
                              <a:rPr lang="es-ES" sz="3200" b="0" i="1" smtClean="0">
                                <a:latin typeface="Cambria Math" panose="02040503050406030204" pitchFamily="18" charset="0"/>
                                <a:ea typeface="Cambria Math" panose="02040503050406030204" pitchFamily="18" charset="0"/>
                              </a:rPr>
                            </m:ctrlPr>
                          </m:sSubPr>
                          <m:e>
                            <m:r>
                              <m:rPr>
                                <m:sty m:val="p"/>
                              </m:rPr>
                              <a:rPr lang="el-GR" sz="3200" i="1">
                                <a:latin typeface="Cambria Math" panose="02040503050406030204" pitchFamily="18" charset="0"/>
                                <a:ea typeface="Cambria Math" panose="02040503050406030204" pitchFamily="18" charset="0"/>
                              </a:rPr>
                              <m:t>Φ</m:t>
                            </m:r>
                          </m:e>
                          <m:sub>
                            <m:r>
                              <a:rPr lang="es-ES" sz="3200" b="0" i="1" smtClean="0">
                                <a:latin typeface="Cambria Math" panose="02040503050406030204" pitchFamily="18" charset="0"/>
                                <a:ea typeface="Cambria Math" panose="02040503050406030204" pitchFamily="18" charset="0"/>
                              </a:rPr>
                              <m:t>𝐿</m:t>
                            </m:r>
                          </m:sub>
                        </m:sSub>
                      </m:den>
                    </m:f>
                    <m:r>
                      <a:rPr lang="es-ES" sz="3200" b="0" i="1" smtClean="0">
                        <a:latin typeface="Cambria Math" panose="02040503050406030204" pitchFamily="18" charset="0"/>
                        <a:ea typeface="Cambria Math" panose="02040503050406030204" pitchFamily="18" charset="0"/>
                      </a:rPr>
                      <m:t>[</m:t>
                    </m:r>
                    <m:r>
                      <a:rPr lang="es-ES" sz="3200" b="0" i="1" smtClean="0">
                        <a:latin typeface="Cambria Math" panose="02040503050406030204" pitchFamily="18" charset="0"/>
                        <a:ea typeface="Cambria Math" panose="02040503050406030204" pitchFamily="18" charset="0"/>
                      </a:rPr>
                      <m:t>𝐿𝑚</m:t>
                    </m:r>
                    <m:r>
                      <a:rPr lang="es-ES" sz="3200" b="0" i="1" smtClean="0">
                        <a:latin typeface="Cambria Math" panose="02040503050406030204" pitchFamily="18" charset="0"/>
                        <a:ea typeface="Cambria Math" panose="02040503050406030204" pitchFamily="18" charset="0"/>
                      </a:rPr>
                      <m:t>]</m:t>
                    </m:r>
                  </m:oMath>
                </a14:m>
                <a:r>
                  <a:rPr lang="es-ES" sz="3200" dirty="0" smtClean="0"/>
                  <a:t> </a:t>
                </a:r>
                <a:endParaRPr lang="es-ES" sz="3200" dirty="0"/>
              </a:p>
            </p:txBody>
          </p:sp>
        </mc:Choice>
        <mc:Fallback xmlns="">
          <p:sp>
            <p:nvSpPr>
              <p:cNvPr id="2" name="CuadroTexto 1"/>
              <p:cNvSpPr txBox="1">
                <a:spLocks noRot="1" noChangeAspect="1" noMove="1" noResize="1" noEditPoints="1" noAdjustHandles="1" noChangeArrowheads="1" noChangeShapeType="1" noTextEdit="1"/>
              </p:cNvSpPr>
              <p:nvPr/>
            </p:nvSpPr>
            <p:spPr>
              <a:xfrm>
                <a:off x="3374020" y="2754775"/>
                <a:ext cx="2685672" cy="767774"/>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 name="Rectángulo 2"/>
              <p:cNvSpPr/>
              <p:nvPr/>
            </p:nvSpPr>
            <p:spPr>
              <a:xfrm>
                <a:off x="515984" y="5358555"/>
                <a:ext cx="3349058"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ea typeface="Cambria Math" panose="02040503050406030204" pitchFamily="18" charset="0"/>
                        </a:rPr>
                        <m:t>𝑛</m:t>
                      </m:r>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𝑁𝑢𝑚𝑒𝑟𝑜</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𝑑𝑒</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𝑙𝑎𝑚𝑝𝑎𝑟𝑎𝑠</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𝑝𝑜𝑟</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𝑙𝑢𝑚𝑖𝑛𝑎𝑟𝑖𝑎</m:t>
                      </m:r>
                    </m:oMath>
                  </m:oMathPara>
                </a14:m>
                <a:endParaRPr lang="es-ES" b="0" dirty="0" smtClean="0">
                  <a:ea typeface="Cambria Math" panose="02040503050406030204" pitchFamily="18" charset="0"/>
                </a:endParaRPr>
              </a:p>
            </p:txBody>
          </p:sp>
        </mc:Choice>
        <mc:Fallback xmlns="">
          <p:sp>
            <p:nvSpPr>
              <p:cNvPr id="3" name="Rectángulo 2"/>
              <p:cNvSpPr>
                <a:spLocks noRot="1" noChangeAspect="1" noMove="1" noResize="1" noEditPoints="1" noAdjustHandles="1" noChangeArrowheads="1" noChangeShapeType="1" noTextEdit="1"/>
              </p:cNvSpPr>
              <p:nvPr/>
            </p:nvSpPr>
            <p:spPr>
              <a:xfrm>
                <a:off x="515984" y="5358555"/>
                <a:ext cx="3349058" cy="307777"/>
              </a:xfrm>
              <a:prstGeom prst="rect">
                <a:avLst/>
              </a:prstGeom>
              <a:blipFill>
                <a:blip r:embed="rId4"/>
                <a:stretch>
                  <a:fillRect b="-78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 name="Rectángulo 6"/>
              <p:cNvSpPr/>
              <p:nvPr/>
            </p:nvSpPr>
            <p:spPr>
              <a:xfrm>
                <a:off x="515984" y="5666332"/>
                <a:ext cx="3077124"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i="1" smtClean="0">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Φ</m:t>
                          </m:r>
                        </m:e>
                        <m:sub>
                          <m:r>
                            <a:rPr lang="es-ES" i="1">
                              <a:latin typeface="Cambria Math" panose="02040503050406030204" pitchFamily="18" charset="0"/>
                              <a:ea typeface="Cambria Math" panose="02040503050406030204" pitchFamily="18" charset="0"/>
                            </a:rPr>
                            <m:t>𝐿</m:t>
                          </m:r>
                        </m:sub>
                      </m:sSub>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𝐹𝑙𝑢𝑗𝑜</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𝑙𝑢𝑚𝑖𝑛𝑖𝑐𝑜</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𝑑𝑒</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𝑢𝑛𝑎</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𝑙𝑎𝑚𝑝𝑎𝑟𝑎</m:t>
                      </m:r>
                    </m:oMath>
                  </m:oMathPara>
                </a14:m>
                <a:endParaRPr lang="es-ES" b="0" dirty="0" smtClean="0">
                  <a:ea typeface="Cambria Math" panose="02040503050406030204" pitchFamily="18" charset="0"/>
                </a:endParaRPr>
              </a:p>
            </p:txBody>
          </p:sp>
        </mc:Choice>
        <mc:Fallback xmlns="">
          <p:sp>
            <p:nvSpPr>
              <p:cNvPr id="7" name="Rectángulo 6"/>
              <p:cNvSpPr>
                <a:spLocks noRot="1" noChangeAspect="1" noMove="1" noResize="1" noEditPoints="1" noAdjustHandles="1" noChangeArrowheads="1" noChangeShapeType="1" noTextEdit="1"/>
              </p:cNvSpPr>
              <p:nvPr/>
            </p:nvSpPr>
            <p:spPr>
              <a:xfrm>
                <a:off x="515984" y="5666332"/>
                <a:ext cx="3077124" cy="307777"/>
              </a:xfrm>
              <a:prstGeom prst="rect">
                <a:avLst/>
              </a:prstGeom>
              <a:blipFill>
                <a:blip r:embed="rId5"/>
                <a:stretch>
                  <a:fillRect b="-10000"/>
                </a:stretch>
              </a:blipFill>
            </p:spPr>
            <p:txBody>
              <a:bodyPr/>
              <a:lstStyle/>
              <a:p>
                <a:r>
                  <a:rPr lang="es-ES">
                    <a:noFill/>
                  </a:rPr>
                  <a:t> </a:t>
                </a:r>
              </a:p>
            </p:txBody>
          </p:sp>
        </mc:Fallback>
      </mc:AlternateContent>
      <p:sp>
        <p:nvSpPr>
          <p:cNvPr id="11" name="Rectángulo 10"/>
          <p:cNvSpPr/>
          <p:nvPr/>
        </p:nvSpPr>
        <p:spPr>
          <a:xfrm>
            <a:off x="4490976" y="4712225"/>
            <a:ext cx="3889094" cy="954107"/>
          </a:xfrm>
          <a:prstGeom prst="rect">
            <a:avLst/>
          </a:prstGeom>
        </p:spPr>
        <p:txBody>
          <a:bodyPr wrap="square">
            <a:spAutoFit/>
          </a:bodyPr>
          <a:lstStyle/>
          <a:p>
            <a:pPr lvl="0" algn="just">
              <a:buClr>
                <a:schemeClr val="dk1"/>
              </a:buClr>
              <a:buSzPts val="1800"/>
            </a:pPr>
            <a:r>
              <a:rPr lang="es-ES" b="1" dirty="0" smtClean="0"/>
              <a:t>El flujo luminoso de una lámpara se encuentra en la hoja técnica de datos que proporciona el fabricante para cada lámpara.</a:t>
            </a:r>
            <a:endParaRPr lang="es-ES" b="1" dirty="0"/>
          </a:p>
        </p:txBody>
      </p:sp>
    </p:spTree>
    <p:extLst>
      <p:ext uri="{BB962C8B-B14F-4D97-AF65-F5344CB8AC3E}">
        <p14:creationId xmlns:p14="http://schemas.microsoft.com/office/powerpoint/2010/main" val="40063502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lvl="0">
              <a:buClr>
                <a:schemeClr val="lt1"/>
              </a:buClr>
              <a:buSzPts val="4400"/>
            </a:pPr>
            <a:r>
              <a:rPr lang="es-ES" sz="4400" b="1" dirty="0" smtClean="0">
                <a:solidFill>
                  <a:schemeClr val="lt1"/>
                </a:solidFill>
                <a:latin typeface="Calibri"/>
                <a:ea typeface="Calibri"/>
                <a:cs typeface="Calibri"/>
                <a:sym typeface="Calibri"/>
              </a:rPr>
              <a:t>7) Numero total de luminarias</a:t>
            </a:r>
            <a:endParaRPr lang="es-ES" sz="4400" b="1" dirty="0">
              <a:solidFill>
                <a:schemeClr val="lt1"/>
              </a:solidFill>
              <a:latin typeface="Calibri"/>
              <a:ea typeface="Calibri"/>
              <a:cs typeface="Calibri"/>
              <a:sym typeface="Calibri"/>
            </a:endParaRPr>
          </a:p>
        </p:txBody>
      </p:sp>
      <p:pic>
        <p:nvPicPr>
          <p:cNvPr id="5" name="Imagen 4"/>
          <p:cNvPicPr>
            <a:picLocks noChangeAspect="1"/>
          </p:cNvPicPr>
          <p:nvPr/>
        </p:nvPicPr>
        <p:blipFill>
          <a:blip r:embed="rId3"/>
          <a:stretch>
            <a:fillRect/>
          </a:stretch>
        </p:blipFill>
        <p:spPr>
          <a:xfrm>
            <a:off x="1164565" y="1417638"/>
            <a:ext cx="4507268" cy="5079448"/>
          </a:xfrm>
          <a:prstGeom prst="rect">
            <a:avLst/>
          </a:prstGeom>
        </p:spPr>
      </p:pic>
      <p:sp>
        <p:nvSpPr>
          <p:cNvPr id="9" name="Rectángulo 8"/>
          <p:cNvSpPr/>
          <p:nvPr/>
        </p:nvSpPr>
        <p:spPr>
          <a:xfrm>
            <a:off x="6040376" y="2905780"/>
            <a:ext cx="2455924" cy="954107"/>
          </a:xfrm>
          <a:prstGeom prst="rect">
            <a:avLst/>
          </a:prstGeom>
        </p:spPr>
        <p:txBody>
          <a:bodyPr wrap="square">
            <a:spAutoFit/>
          </a:bodyPr>
          <a:lstStyle/>
          <a:p>
            <a:pPr lvl="0" algn="just">
              <a:buClr>
                <a:schemeClr val="dk1"/>
              </a:buClr>
              <a:buSzPts val="1800"/>
            </a:pPr>
            <a:r>
              <a:rPr lang="es-ES" b="1" dirty="0" smtClean="0"/>
              <a:t>Estos son algunos ejemplos de flujos luminosos por lámpara para la marca Osram.</a:t>
            </a:r>
            <a:endParaRPr lang="es-ES" b="1" dirty="0"/>
          </a:p>
        </p:txBody>
      </p:sp>
    </p:spTree>
    <p:extLst>
      <p:ext uri="{BB962C8B-B14F-4D97-AF65-F5344CB8AC3E}">
        <p14:creationId xmlns:p14="http://schemas.microsoft.com/office/powerpoint/2010/main" val="10281214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lvl="0">
              <a:buClr>
                <a:schemeClr val="lt1"/>
              </a:buClr>
              <a:buSzPts val="4400"/>
            </a:pPr>
            <a:r>
              <a:rPr lang="es-ES" sz="4400" b="1" dirty="0">
                <a:solidFill>
                  <a:schemeClr val="lt1"/>
                </a:solidFill>
                <a:latin typeface="Calibri"/>
                <a:ea typeface="Calibri"/>
                <a:cs typeface="Calibri"/>
                <a:sym typeface="Calibri"/>
              </a:rPr>
              <a:t>8</a:t>
            </a:r>
            <a:r>
              <a:rPr lang="es-ES" sz="4400" b="1" dirty="0" smtClean="0">
                <a:solidFill>
                  <a:schemeClr val="lt1"/>
                </a:solidFill>
                <a:latin typeface="Calibri"/>
                <a:ea typeface="Calibri"/>
                <a:cs typeface="Calibri"/>
                <a:sym typeface="Calibri"/>
              </a:rPr>
              <a:t>) Distribución de luminarias</a:t>
            </a:r>
            <a:endParaRPr lang="es-ES" sz="4400" b="1" dirty="0">
              <a:solidFill>
                <a:schemeClr val="lt1"/>
              </a:solidFill>
              <a:latin typeface="Calibri"/>
              <a:ea typeface="Calibri"/>
              <a:cs typeface="Calibri"/>
              <a:sym typeface="Calibri"/>
            </a:endParaRPr>
          </a:p>
        </p:txBody>
      </p:sp>
      <mc:AlternateContent xmlns:mc="http://schemas.openxmlformats.org/markup-compatibility/2006" xmlns:a14="http://schemas.microsoft.com/office/drawing/2010/main">
        <mc:Choice Requires="a14">
          <p:sp>
            <p:nvSpPr>
              <p:cNvPr id="3" name="Rectángulo 2"/>
              <p:cNvSpPr/>
              <p:nvPr/>
            </p:nvSpPr>
            <p:spPr>
              <a:xfrm>
                <a:off x="515984" y="5358555"/>
                <a:ext cx="5157309"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𝑁</m:t>
                          </m:r>
                        </m:e>
                        <m:sub>
                          <m:r>
                            <a:rPr lang="es-ES" b="0" i="1" smtClean="0">
                              <a:latin typeface="Cambria Math" panose="02040503050406030204" pitchFamily="18" charset="0"/>
                              <a:ea typeface="Cambria Math" panose="02040503050406030204" pitchFamily="18" charset="0"/>
                            </a:rPr>
                            <m:t>𝑎𝑛𝑐h𝑜</m:t>
                          </m:r>
                        </m:sub>
                      </m:sSub>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𝑁𝑢𝑚𝑒𝑟𝑜</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𝑑𝑒</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𝑙𝑢𝑚𝑖𝑛𝑎𝑟𝑖𝑎𝑠</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𝑒𝑛</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𝑑𝑖𝑟𝑒𝑐𝑐𝑖𝑜𝑛</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𝑎𝑙</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𝑎𝑛𝑐h𝑜</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𝑑𝑒𝑙</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𝑙𝑜𝑐𝑎𝑙</m:t>
                      </m:r>
                    </m:oMath>
                  </m:oMathPara>
                </a14:m>
                <a:endParaRPr lang="es-ES" b="0" dirty="0" smtClean="0">
                  <a:ea typeface="Cambria Math" panose="02040503050406030204" pitchFamily="18" charset="0"/>
                </a:endParaRPr>
              </a:p>
            </p:txBody>
          </p:sp>
        </mc:Choice>
        <mc:Fallback xmlns="">
          <p:sp>
            <p:nvSpPr>
              <p:cNvPr id="3" name="Rectángulo 2"/>
              <p:cNvSpPr>
                <a:spLocks noRot="1" noChangeAspect="1" noMove="1" noResize="1" noEditPoints="1" noAdjustHandles="1" noChangeArrowheads="1" noChangeShapeType="1" noTextEdit="1"/>
              </p:cNvSpPr>
              <p:nvPr/>
            </p:nvSpPr>
            <p:spPr>
              <a:xfrm>
                <a:off x="515984" y="5358555"/>
                <a:ext cx="5157309" cy="307777"/>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 name="Rectángulo 6"/>
              <p:cNvSpPr/>
              <p:nvPr/>
            </p:nvSpPr>
            <p:spPr>
              <a:xfrm>
                <a:off x="449875" y="5666331"/>
                <a:ext cx="5289525" cy="32528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𝑁</m:t>
                          </m:r>
                        </m:e>
                        <m:sub>
                          <m:r>
                            <a:rPr lang="es-ES" b="0" i="1" smtClean="0">
                              <a:latin typeface="Cambria Math" panose="02040503050406030204" pitchFamily="18" charset="0"/>
                              <a:ea typeface="Cambria Math" panose="02040503050406030204" pitchFamily="18" charset="0"/>
                            </a:rPr>
                            <m:t>𝑙𝑎𝑟𝑔𝑜</m:t>
                          </m:r>
                        </m:sub>
                      </m:sSub>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𝑁𝑢𝑚𝑒𝑟𝑜</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𝑑𝑒</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𝑙𝑢𝑚𝑖𝑛𝑎𝑟𝑖𝑎𝑠</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𝑒𝑛</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𝑑𝑖𝑟𝑒𝑐𝑐𝑖𝑜𝑛</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𝑎𝑙</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𝑙𝑎𝑟𝑔𝑜</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𝑑𝑒𝑙</m:t>
                      </m:r>
                      <m:r>
                        <a:rPr lang="es-ES" b="0" i="1" smtClean="0">
                          <a:latin typeface="Cambria Math" panose="02040503050406030204" pitchFamily="18" charset="0"/>
                          <a:ea typeface="Cambria Math" panose="02040503050406030204" pitchFamily="18" charset="0"/>
                        </a:rPr>
                        <m:t> </m:t>
                      </m:r>
                      <m:r>
                        <a:rPr lang="es-ES" b="0" i="1" smtClean="0">
                          <a:latin typeface="Cambria Math" panose="02040503050406030204" pitchFamily="18" charset="0"/>
                          <a:ea typeface="Cambria Math" panose="02040503050406030204" pitchFamily="18" charset="0"/>
                        </a:rPr>
                        <m:t>𝑙𝑜𝑐𝑎𝑙</m:t>
                      </m:r>
                    </m:oMath>
                  </m:oMathPara>
                </a14:m>
                <a:endParaRPr lang="es-ES" b="0" dirty="0" smtClean="0">
                  <a:ea typeface="Cambria Math" panose="02040503050406030204" pitchFamily="18" charset="0"/>
                </a:endParaRPr>
              </a:p>
            </p:txBody>
          </p:sp>
        </mc:Choice>
        <mc:Fallback xmlns="">
          <p:sp>
            <p:nvSpPr>
              <p:cNvPr id="7" name="Rectángulo 6"/>
              <p:cNvSpPr>
                <a:spLocks noRot="1" noChangeAspect="1" noMove="1" noResize="1" noEditPoints="1" noAdjustHandles="1" noChangeArrowheads="1" noChangeShapeType="1" noTextEdit="1"/>
              </p:cNvSpPr>
              <p:nvPr/>
            </p:nvSpPr>
            <p:spPr>
              <a:xfrm>
                <a:off x="449875" y="5666331"/>
                <a:ext cx="5289525" cy="325282"/>
              </a:xfrm>
              <a:prstGeom prst="rect">
                <a:avLst/>
              </a:prstGeom>
              <a:blipFill>
                <a:blip r:embed="rId4"/>
                <a:stretch>
                  <a:fillRect b="-3774"/>
                </a:stretch>
              </a:blipFill>
            </p:spPr>
            <p:txBody>
              <a:bodyPr/>
              <a:lstStyle/>
              <a:p>
                <a:r>
                  <a:rPr lang="es-ES">
                    <a:noFill/>
                  </a:rPr>
                  <a:t> </a:t>
                </a:r>
              </a:p>
            </p:txBody>
          </p:sp>
        </mc:Fallback>
      </mc:AlternateContent>
      <p:pic>
        <p:nvPicPr>
          <p:cNvPr id="4" name="Imagen 3"/>
          <p:cNvPicPr>
            <a:picLocks noChangeAspect="1"/>
          </p:cNvPicPr>
          <p:nvPr/>
        </p:nvPicPr>
        <p:blipFill>
          <a:blip r:embed="rId5"/>
          <a:stretch>
            <a:fillRect/>
          </a:stretch>
        </p:blipFill>
        <p:spPr>
          <a:xfrm>
            <a:off x="645182" y="2084925"/>
            <a:ext cx="2919820" cy="1043133"/>
          </a:xfrm>
          <a:prstGeom prst="rect">
            <a:avLst/>
          </a:prstGeom>
        </p:spPr>
      </p:pic>
      <p:pic>
        <p:nvPicPr>
          <p:cNvPr id="5" name="Imagen 4"/>
          <p:cNvPicPr>
            <a:picLocks noChangeAspect="1"/>
          </p:cNvPicPr>
          <p:nvPr/>
        </p:nvPicPr>
        <p:blipFill>
          <a:blip r:embed="rId6"/>
          <a:stretch>
            <a:fillRect/>
          </a:stretch>
        </p:blipFill>
        <p:spPr>
          <a:xfrm>
            <a:off x="594438" y="3303039"/>
            <a:ext cx="3097886" cy="1102176"/>
          </a:xfrm>
          <a:prstGeom prst="rect">
            <a:avLst/>
          </a:prstGeom>
        </p:spPr>
      </p:pic>
      <p:pic>
        <p:nvPicPr>
          <p:cNvPr id="8" name="Imagen 7"/>
          <p:cNvPicPr>
            <a:picLocks noChangeAspect="1"/>
          </p:cNvPicPr>
          <p:nvPr/>
        </p:nvPicPr>
        <p:blipFill>
          <a:blip r:embed="rId7"/>
          <a:stretch>
            <a:fillRect/>
          </a:stretch>
        </p:blipFill>
        <p:spPr>
          <a:xfrm>
            <a:off x="4114800" y="1889109"/>
            <a:ext cx="4850287" cy="3305751"/>
          </a:xfrm>
          <a:prstGeom prst="rect">
            <a:avLst/>
          </a:prstGeom>
        </p:spPr>
      </p:pic>
    </p:spTree>
    <p:extLst>
      <p:ext uri="{BB962C8B-B14F-4D97-AF65-F5344CB8AC3E}">
        <p14:creationId xmlns:p14="http://schemas.microsoft.com/office/powerpoint/2010/main" val="18344268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lvl="0">
              <a:buClr>
                <a:schemeClr val="lt1"/>
              </a:buClr>
              <a:buSzPts val="4400"/>
            </a:pPr>
            <a:r>
              <a:rPr lang="es-ES" sz="4400" b="1" dirty="0" smtClean="0">
                <a:solidFill>
                  <a:schemeClr val="lt1"/>
                </a:solidFill>
                <a:latin typeface="Calibri"/>
                <a:ea typeface="Calibri"/>
                <a:cs typeface="Calibri"/>
                <a:sym typeface="Calibri"/>
              </a:rPr>
              <a:t>9) Verificación</a:t>
            </a:r>
            <a:endParaRPr lang="es-ES" sz="4400" b="1" dirty="0">
              <a:solidFill>
                <a:schemeClr val="lt1"/>
              </a:solidFill>
              <a:latin typeface="Calibri"/>
              <a:ea typeface="Calibri"/>
              <a:cs typeface="Calibri"/>
              <a:sym typeface="Calibri"/>
            </a:endParaRPr>
          </a:p>
        </p:txBody>
      </p:sp>
      <p:pic>
        <p:nvPicPr>
          <p:cNvPr id="6146" name="Picture 2" descr="https://3.bp.blogspot.com/-LoRaOu2RV_Q/WQDRohn0UpI/AAAAAAAAAEI/MSnXxAdGmBsS5MKhkM2e6rSmkRKFTboMQCLcB/s1600/ILU%2B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1733550"/>
            <a:ext cx="7658100" cy="3390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89379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lvl="0">
              <a:buClr>
                <a:schemeClr val="lt1"/>
              </a:buClr>
              <a:buSzPts val="4400"/>
            </a:pPr>
            <a:r>
              <a:rPr lang="es-ES" sz="4400" b="1" dirty="0" smtClean="0">
                <a:solidFill>
                  <a:schemeClr val="lt1"/>
                </a:solidFill>
                <a:latin typeface="Calibri"/>
                <a:ea typeface="Calibri"/>
                <a:cs typeface="Calibri"/>
                <a:sym typeface="Calibri"/>
              </a:rPr>
              <a:t>9) Verificación</a:t>
            </a:r>
            <a:endParaRPr lang="es-ES" sz="4400" b="1" dirty="0">
              <a:solidFill>
                <a:schemeClr val="lt1"/>
              </a:solidFill>
              <a:latin typeface="Calibri"/>
              <a:ea typeface="Calibri"/>
              <a:cs typeface="Calibri"/>
              <a:sym typeface="Calibri"/>
            </a:endParaRPr>
          </a:p>
        </p:txBody>
      </p:sp>
      <p:pic>
        <p:nvPicPr>
          <p:cNvPr id="2" name="Imagen 1"/>
          <p:cNvPicPr>
            <a:picLocks noChangeAspect="1"/>
          </p:cNvPicPr>
          <p:nvPr/>
        </p:nvPicPr>
        <p:blipFill>
          <a:blip r:embed="rId3"/>
          <a:stretch>
            <a:fillRect/>
          </a:stretch>
        </p:blipFill>
        <p:spPr>
          <a:xfrm>
            <a:off x="2937925" y="1417638"/>
            <a:ext cx="3222365" cy="3064017"/>
          </a:xfrm>
          <a:prstGeom prst="rect">
            <a:avLst/>
          </a:prstGeom>
        </p:spPr>
      </p:pic>
      <p:pic>
        <p:nvPicPr>
          <p:cNvPr id="8" name="Imagen 7"/>
          <p:cNvPicPr>
            <a:picLocks noChangeAspect="1"/>
          </p:cNvPicPr>
          <p:nvPr/>
        </p:nvPicPr>
        <p:blipFill>
          <a:blip r:embed="rId4"/>
          <a:stretch>
            <a:fillRect/>
          </a:stretch>
        </p:blipFill>
        <p:spPr>
          <a:xfrm>
            <a:off x="1696695" y="4693069"/>
            <a:ext cx="5967420" cy="1863171"/>
          </a:xfrm>
          <a:prstGeom prst="rect">
            <a:avLst/>
          </a:prstGeom>
        </p:spPr>
      </p:pic>
    </p:spTree>
    <p:extLst>
      <p:ext uri="{BB962C8B-B14F-4D97-AF65-F5344CB8AC3E}">
        <p14:creationId xmlns:p14="http://schemas.microsoft.com/office/powerpoint/2010/main" val="21399184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9"/>
          <p:cNvSpPr txBox="1">
            <a:spLocks noGrp="1"/>
          </p:cNvSpPr>
          <p:nvPr>
            <p:ph type="title" idx="4294967295"/>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Calibri"/>
              <a:buNone/>
            </a:pPr>
            <a:r>
              <a:rPr lang="es-ES">
                <a:solidFill>
                  <a:schemeClr val="lt1"/>
                </a:solidFill>
              </a:rPr>
              <a:t>GRADOS IP</a:t>
            </a:r>
            <a:endParaRPr>
              <a:solidFill>
                <a:schemeClr val="lt1"/>
              </a:solidFill>
            </a:endParaRPr>
          </a:p>
        </p:txBody>
      </p:sp>
      <p:pic>
        <p:nvPicPr>
          <p:cNvPr id="213" name="Google Shape;213;p29"/>
          <p:cNvPicPr preferRelativeResize="0">
            <a:picLocks noGrp="1"/>
          </p:cNvPicPr>
          <p:nvPr>
            <p:ph type="body" idx="4294967295"/>
          </p:nvPr>
        </p:nvPicPr>
        <p:blipFill rotWithShape="1">
          <a:blip r:embed="rId3">
            <a:alphaModFix/>
          </a:blip>
          <a:srcRect/>
          <a:stretch/>
        </p:blipFill>
        <p:spPr>
          <a:xfrm>
            <a:off x="98198" y="1714500"/>
            <a:ext cx="8637587" cy="3897313"/>
          </a:xfrm>
          <a:prstGeom prst="rect">
            <a:avLst/>
          </a:prstGeom>
          <a:noFill/>
          <a:ln>
            <a:noFill/>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0"/>
          <p:cNvSpPr txBox="1">
            <a:spLocks noGrp="1"/>
          </p:cNvSpPr>
          <p:nvPr>
            <p:ph type="title" idx="4294967295"/>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Calibri"/>
              <a:buNone/>
            </a:pPr>
            <a:r>
              <a:rPr lang="es-ES">
                <a:solidFill>
                  <a:schemeClr val="lt1"/>
                </a:solidFill>
              </a:rPr>
              <a:t>LUMINARIAS ESTANCAS </a:t>
            </a:r>
            <a:endParaRPr>
              <a:solidFill>
                <a:schemeClr val="lt1"/>
              </a:solidFill>
            </a:endParaRPr>
          </a:p>
        </p:txBody>
      </p:sp>
      <p:pic>
        <p:nvPicPr>
          <p:cNvPr id="219" name="Google Shape;219;p30"/>
          <p:cNvPicPr preferRelativeResize="0"/>
          <p:nvPr/>
        </p:nvPicPr>
        <p:blipFill rotWithShape="1">
          <a:blip r:embed="rId3">
            <a:alphaModFix/>
          </a:blip>
          <a:srcRect/>
          <a:stretch/>
        </p:blipFill>
        <p:spPr>
          <a:xfrm>
            <a:off x="357188" y="3771900"/>
            <a:ext cx="5684837" cy="2247900"/>
          </a:xfrm>
          <a:prstGeom prst="rect">
            <a:avLst/>
          </a:prstGeom>
          <a:noFill/>
          <a:ln>
            <a:noFill/>
          </a:ln>
        </p:spPr>
      </p:pic>
      <p:sp>
        <p:nvSpPr>
          <p:cNvPr id="220" name="Google Shape;220;p30"/>
          <p:cNvSpPr txBox="1"/>
          <p:nvPr/>
        </p:nvSpPr>
        <p:spPr>
          <a:xfrm>
            <a:off x="281667" y="1687967"/>
            <a:ext cx="5225144" cy="203132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s-ES" sz="1800">
                <a:solidFill>
                  <a:schemeClr val="dk1"/>
                </a:solidFill>
                <a:latin typeface="Arial"/>
                <a:ea typeface="Arial"/>
                <a:cs typeface="Arial"/>
                <a:sym typeface="Arial"/>
              </a:rPr>
              <a:t>Sumergible para empotrar modelo en acero inoxidable para lámparas de halogenuro metálico. Inmersión máxima de 20 Metros. Luminaria para puertos marinos. </a:t>
            </a:r>
            <a:endParaRPr/>
          </a:p>
          <a:p>
            <a:pPr marL="0" marR="0" lvl="0" indent="0" algn="just" rtl="0">
              <a:spcBef>
                <a:spcPts val="0"/>
              </a:spcBef>
              <a:spcAft>
                <a:spcPts val="0"/>
              </a:spcAft>
              <a:buNone/>
            </a:pPr>
            <a:r>
              <a:rPr lang="es-ES" sz="1800">
                <a:solidFill>
                  <a:schemeClr val="dk1"/>
                </a:solidFill>
                <a:latin typeface="Arial"/>
                <a:ea typeface="Arial"/>
                <a:cs typeface="Arial"/>
                <a:sym typeface="Arial"/>
              </a:rPr>
              <a:t>Su instalación a lo largo del muelle, permite realizar un gran número de efectos lumínicos</a:t>
            </a:r>
            <a:endParaRPr/>
          </a:p>
          <a:p>
            <a:pPr marL="0" marR="0" lvl="0" indent="0" algn="just" rtl="0">
              <a:spcBef>
                <a:spcPts val="0"/>
              </a:spcBef>
              <a:spcAft>
                <a:spcPts val="0"/>
              </a:spcAft>
              <a:buNone/>
            </a:pPr>
            <a:r>
              <a:rPr lang="es-ES" sz="1800">
                <a:solidFill>
                  <a:schemeClr val="dk1"/>
                </a:solidFill>
                <a:latin typeface="Arial"/>
                <a:ea typeface="Arial"/>
                <a:cs typeface="Arial"/>
                <a:sym typeface="Arial"/>
              </a:rPr>
              <a:t>sobre la superficie del mar.</a:t>
            </a:r>
            <a:endParaRPr/>
          </a:p>
        </p:txBody>
      </p:sp>
      <p:sp>
        <p:nvSpPr>
          <p:cNvPr id="221" name="Google Shape;221;p30"/>
          <p:cNvSpPr txBox="1"/>
          <p:nvPr/>
        </p:nvSpPr>
        <p:spPr>
          <a:xfrm>
            <a:off x="6527346" y="4373562"/>
            <a:ext cx="1500188" cy="7699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4400">
                <a:solidFill>
                  <a:schemeClr val="dk1"/>
                </a:solidFill>
                <a:latin typeface="Arial"/>
                <a:ea typeface="Arial"/>
                <a:cs typeface="Arial"/>
                <a:sym typeface="Arial"/>
              </a:rPr>
              <a:t>IP 68</a:t>
            </a:r>
            <a:endParaRPr/>
          </a:p>
        </p:txBody>
      </p:sp>
      <p:pic>
        <p:nvPicPr>
          <p:cNvPr id="222" name="Google Shape;222;p30"/>
          <p:cNvPicPr preferRelativeResize="0"/>
          <p:nvPr/>
        </p:nvPicPr>
        <p:blipFill rotWithShape="1">
          <a:blip r:embed="rId4">
            <a:alphaModFix/>
          </a:blip>
          <a:srcRect/>
          <a:stretch/>
        </p:blipFill>
        <p:spPr>
          <a:xfrm>
            <a:off x="5970134" y="1606323"/>
            <a:ext cx="2324100" cy="2019300"/>
          </a:xfrm>
          <a:prstGeom prst="rect">
            <a:avLst/>
          </a:prstGeom>
          <a:noFill/>
          <a:ln>
            <a:no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1"/>
          <p:cNvSpPr txBox="1">
            <a:spLocks noGrp="1"/>
          </p:cNvSpPr>
          <p:nvPr>
            <p:ph type="title" idx="4294967295"/>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Calibri"/>
              <a:buNone/>
            </a:pPr>
            <a:r>
              <a:rPr lang="es-ES">
                <a:solidFill>
                  <a:schemeClr val="lt1"/>
                </a:solidFill>
              </a:rPr>
              <a:t>LUMINARIAS ESTANCAS</a:t>
            </a:r>
            <a:endParaRPr>
              <a:solidFill>
                <a:schemeClr val="lt1"/>
              </a:solidFill>
            </a:endParaRPr>
          </a:p>
        </p:txBody>
      </p:sp>
      <p:sp>
        <p:nvSpPr>
          <p:cNvPr id="228" name="Google Shape;228;p31"/>
          <p:cNvSpPr txBox="1"/>
          <p:nvPr/>
        </p:nvSpPr>
        <p:spPr>
          <a:xfrm>
            <a:off x="289832" y="1730375"/>
            <a:ext cx="5421086" cy="12003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1800">
                <a:solidFill>
                  <a:schemeClr val="dk1"/>
                </a:solidFill>
                <a:latin typeface="Arial"/>
                <a:ea typeface="Arial"/>
                <a:cs typeface="Arial"/>
                <a:sym typeface="Arial"/>
              </a:rPr>
              <a:t>Empotrable sumergible de pared modelo fabricado en PVC. Lámpara PAR-56 led en RGB o blanca de alta intensidad con una vida media de 100.000</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horas y una potencia media de consumo de 60W. </a:t>
            </a:r>
            <a:endParaRPr/>
          </a:p>
        </p:txBody>
      </p:sp>
      <p:sp>
        <p:nvSpPr>
          <p:cNvPr id="229" name="Google Shape;229;p31"/>
          <p:cNvSpPr txBox="1"/>
          <p:nvPr/>
        </p:nvSpPr>
        <p:spPr>
          <a:xfrm>
            <a:off x="1655310" y="3118757"/>
            <a:ext cx="1500187" cy="7699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4400">
                <a:solidFill>
                  <a:schemeClr val="dk1"/>
                </a:solidFill>
                <a:latin typeface="Arial"/>
                <a:ea typeface="Arial"/>
                <a:cs typeface="Arial"/>
                <a:sym typeface="Arial"/>
              </a:rPr>
              <a:t>IP 68</a:t>
            </a:r>
            <a:endParaRPr/>
          </a:p>
        </p:txBody>
      </p:sp>
      <p:pic>
        <p:nvPicPr>
          <p:cNvPr id="230" name="Google Shape;230;p31"/>
          <p:cNvPicPr preferRelativeResize="0"/>
          <p:nvPr/>
        </p:nvPicPr>
        <p:blipFill rotWithShape="1">
          <a:blip r:embed="rId3">
            <a:alphaModFix/>
          </a:blip>
          <a:srcRect t="9234" b="7908"/>
          <a:stretch/>
        </p:blipFill>
        <p:spPr>
          <a:xfrm>
            <a:off x="5832247" y="1527288"/>
            <a:ext cx="2720975" cy="1967594"/>
          </a:xfrm>
          <a:prstGeom prst="rect">
            <a:avLst/>
          </a:prstGeom>
          <a:noFill/>
          <a:ln>
            <a:noFill/>
          </a:ln>
        </p:spPr>
      </p:pic>
      <p:pic>
        <p:nvPicPr>
          <p:cNvPr id="231" name="Google Shape;231;p31"/>
          <p:cNvPicPr preferRelativeResize="0"/>
          <p:nvPr/>
        </p:nvPicPr>
        <p:blipFill rotWithShape="1">
          <a:blip r:embed="rId4">
            <a:alphaModFix/>
          </a:blip>
          <a:srcRect t="33391"/>
          <a:stretch/>
        </p:blipFill>
        <p:spPr>
          <a:xfrm>
            <a:off x="434749" y="4237946"/>
            <a:ext cx="3800475" cy="1852612"/>
          </a:xfrm>
          <a:prstGeom prst="rect">
            <a:avLst/>
          </a:prstGeom>
          <a:noFill/>
          <a:ln>
            <a:noFill/>
          </a:ln>
        </p:spPr>
      </p:pic>
      <p:pic>
        <p:nvPicPr>
          <p:cNvPr id="232" name="Google Shape;232;p31"/>
          <p:cNvPicPr preferRelativeResize="0"/>
          <p:nvPr/>
        </p:nvPicPr>
        <p:blipFill rotWithShape="1">
          <a:blip r:embed="rId5">
            <a:alphaModFix/>
          </a:blip>
          <a:srcRect/>
          <a:stretch/>
        </p:blipFill>
        <p:spPr>
          <a:xfrm>
            <a:off x="5061858" y="3604533"/>
            <a:ext cx="3686175" cy="2486025"/>
          </a:xfrm>
          <a:prstGeom prst="rect">
            <a:avLst/>
          </a:prstGeom>
          <a:noFill/>
          <a:ln>
            <a:no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idx="4294967295"/>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Calibri"/>
              <a:buNone/>
            </a:pPr>
            <a:r>
              <a:rPr lang="es-ES">
                <a:solidFill>
                  <a:schemeClr val="lt1"/>
                </a:solidFill>
              </a:rPr>
              <a:t>LUMINARIAS ESTANCAS</a:t>
            </a:r>
            <a:endParaRPr>
              <a:solidFill>
                <a:schemeClr val="lt1"/>
              </a:solidFill>
            </a:endParaRPr>
          </a:p>
        </p:txBody>
      </p:sp>
      <p:pic>
        <p:nvPicPr>
          <p:cNvPr id="238" name="Google Shape;238;p32"/>
          <p:cNvPicPr preferRelativeResize="0"/>
          <p:nvPr/>
        </p:nvPicPr>
        <p:blipFill rotWithShape="1">
          <a:blip r:embed="rId3">
            <a:alphaModFix/>
          </a:blip>
          <a:srcRect l="5975" t="6072" r="4382" b="2833"/>
          <a:stretch/>
        </p:blipFill>
        <p:spPr>
          <a:xfrm>
            <a:off x="308202" y="1785938"/>
            <a:ext cx="2143125" cy="2143125"/>
          </a:xfrm>
          <a:prstGeom prst="rect">
            <a:avLst/>
          </a:prstGeom>
          <a:noFill/>
          <a:ln>
            <a:noFill/>
          </a:ln>
        </p:spPr>
      </p:pic>
      <p:sp>
        <p:nvSpPr>
          <p:cNvPr id="239" name="Google Shape;239;p32"/>
          <p:cNvSpPr txBox="1"/>
          <p:nvPr/>
        </p:nvSpPr>
        <p:spPr>
          <a:xfrm>
            <a:off x="3143250" y="1785938"/>
            <a:ext cx="5143500" cy="9239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1800">
                <a:solidFill>
                  <a:schemeClr val="dk1"/>
                </a:solidFill>
                <a:latin typeface="Arial"/>
                <a:ea typeface="Arial"/>
                <a:cs typeface="Arial"/>
                <a:sym typeface="Arial"/>
              </a:rPr>
              <a:t>Luminaria de uso exterior. 500mm x 500mm. Apto para tubos fluorescentes, 3 tubos de 36 W cada uno. Grado de estanqueidad IP 54</a:t>
            </a:r>
            <a:endParaRPr/>
          </a:p>
        </p:txBody>
      </p:sp>
      <p:pic>
        <p:nvPicPr>
          <p:cNvPr id="240" name="Google Shape;240;p32"/>
          <p:cNvPicPr preferRelativeResize="0"/>
          <p:nvPr/>
        </p:nvPicPr>
        <p:blipFill rotWithShape="1">
          <a:blip r:embed="rId4">
            <a:alphaModFix/>
          </a:blip>
          <a:srcRect/>
          <a:stretch/>
        </p:blipFill>
        <p:spPr>
          <a:xfrm>
            <a:off x="3247346" y="2928938"/>
            <a:ext cx="5116512" cy="2944812"/>
          </a:xfrm>
          <a:prstGeom prst="rect">
            <a:avLst/>
          </a:prstGeom>
          <a:noFill/>
          <a:ln>
            <a:noFill/>
          </a:ln>
        </p:spPr>
      </p:pic>
      <p:sp>
        <p:nvSpPr>
          <p:cNvPr id="241" name="Google Shape;241;p32"/>
          <p:cNvSpPr txBox="1"/>
          <p:nvPr/>
        </p:nvSpPr>
        <p:spPr>
          <a:xfrm>
            <a:off x="785813" y="4696505"/>
            <a:ext cx="1571625" cy="76993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4400">
                <a:solidFill>
                  <a:schemeClr val="dk1"/>
                </a:solidFill>
                <a:latin typeface="Arial"/>
                <a:ea typeface="Arial"/>
                <a:cs typeface="Arial"/>
                <a:sym typeface="Arial"/>
              </a:rPr>
              <a:t>IP 54</a:t>
            </a:r>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3"/>
          <p:cNvSpPr txBox="1">
            <a:spLocks noGrp="1"/>
          </p:cNvSpPr>
          <p:nvPr>
            <p:ph type="title" idx="4294967295"/>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Calibri"/>
              <a:buNone/>
            </a:pPr>
            <a:r>
              <a:rPr lang="es-ES">
                <a:solidFill>
                  <a:schemeClr val="lt1"/>
                </a:solidFill>
              </a:rPr>
              <a:t>LUMINARIAS ANTIEXPLOSIVAS</a:t>
            </a:r>
            <a:endParaRPr>
              <a:solidFill>
                <a:schemeClr val="lt1"/>
              </a:solidFill>
            </a:endParaRPr>
          </a:p>
        </p:txBody>
      </p:sp>
      <p:sp>
        <p:nvSpPr>
          <p:cNvPr id="247" name="Google Shape;247;p33"/>
          <p:cNvSpPr txBox="1">
            <a:spLocks noGrp="1"/>
          </p:cNvSpPr>
          <p:nvPr>
            <p:ph type="body" idx="4294967295"/>
          </p:nvPr>
        </p:nvSpPr>
        <p:spPr>
          <a:xfrm>
            <a:off x="0" y="1600200"/>
            <a:ext cx="2400300" cy="1900238"/>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2000"/>
              <a:buFont typeface="Noto Sans Symbols"/>
              <a:buNone/>
            </a:pPr>
            <a:endParaRPr sz="2000"/>
          </a:p>
          <a:p>
            <a:pPr marL="342900" lvl="0" indent="-342900" algn="l" rtl="0">
              <a:spcBef>
                <a:spcPts val="400"/>
              </a:spcBef>
              <a:spcAft>
                <a:spcPts val="0"/>
              </a:spcAft>
              <a:buClr>
                <a:schemeClr val="dk1"/>
              </a:buClr>
              <a:buSzPts val="2000"/>
              <a:buFont typeface="Noto Sans Symbols"/>
              <a:buNone/>
            </a:pPr>
            <a:endParaRPr sz="2000"/>
          </a:p>
        </p:txBody>
      </p:sp>
      <p:sp>
        <p:nvSpPr>
          <p:cNvPr id="248" name="Google Shape;248;p33"/>
          <p:cNvSpPr txBox="1"/>
          <p:nvPr/>
        </p:nvSpPr>
        <p:spPr>
          <a:xfrm>
            <a:off x="500063" y="1714500"/>
            <a:ext cx="3765776"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1800">
                <a:solidFill>
                  <a:schemeClr val="dk1"/>
                </a:solidFill>
                <a:latin typeface="Arial"/>
                <a:ea typeface="Arial"/>
                <a:cs typeface="Arial"/>
                <a:sym typeface="Arial"/>
              </a:rPr>
              <a:t>Diseño capaz de resistir la presión de una mezcla inflamable que penetre en su interior</a:t>
            </a:r>
            <a:endParaRPr/>
          </a:p>
        </p:txBody>
      </p:sp>
      <p:cxnSp>
        <p:nvCxnSpPr>
          <p:cNvPr id="249" name="Google Shape;249;p33"/>
          <p:cNvCxnSpPr>
            <a:stCxn id="248" idx="3"/>
            <a:endCxn id="250" idx="1"/>
          </p:cNvCxnSpPr>
          <p:nvPr/>
        </p:nvCxnSpPr>
        <p:spPr>
          <a:xfrm rot="10800000" flipH="1">
            <a:off x="4265839" y="1751665"/>
            <a:ext cx="877800" cy="424500"/>
          </a:xfrm>
          <a:prstGeom prst="straightConnector1">
            <a:avLst/>
          </a:prstGeom>
          <a:noFill/>
          <a:ln w="9525" cap="flat" cmpd="sng">
            <a:solidFill>
              <a:schemeClr val="dk1"/>
            </a:solidFill>
            <a:prstDash val="solid"/>
            <a:round/>
            <a:headEnd type="none" w="sm" len="sm"/>
            <a:tailEnd type="stealth" w="med" len="med"/>
          </a:ln>
        </p:spPr>
      </p:cxnSp>
      <p:cxnSp>
        <p:nvCxnSpPr>
          <p:cNvPr id="251" name="Google Shape;251;p33"/>
          <p:cNvCxnSpPr>
            <a:stCxn id="248" idx="3"/>
            <a:endCxn id="252" idx="1"/>
          </p:cNvCxnSpPr>
          <p:nvPr/>
        </p:nvCxnSpPr>
        <p:spPr>
          <a:xfrm>
            <a:off x="4265839" y="2176165"/>
            <a:ext cx="949200" cy="500100"/>
          </a:xfrm>
          <a:prstGeom prst="straightConnector1">
            <a:avLst/>
          </a:prstGeom>
          <a:noFill/>
          <a:ln w="9525" cap="flat" cmpd="sng">
            <a:solidFill>
              <a:schemeClr val="dk1"/>
            </a:solidFill>
            <a:prstDash val="solid"/>
            <a:round/>
            <a:headEnd type="none" w="sm" len="sm"/>
            <a:tailEnd type="stealth" w="med" len="med"/>
          </a:ln>
        </p:spPr>
      </p:cxnSp>
      <p:sp>
        <p:nvSpPr>
          <p:cNvPr id="250" name="Google Shape;250;p33"/>
          <p:cNvSpPr txBox="1"/>
          <p:nvPr/>
        </p:nvSpPr>
        <p:spPr>
          <a:xfrm>
            <a:off x="5143500" y="1428750"/>
            <a:ext cx="3824968" cy="64611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1800">
                <a:solidFill>
                  <a:schemeClr val="dk1"/>
                </a:solidFill>
                <a:latin typeface="Arial"/>
                <a:ea typeface="Arial"/>
                <a:cs typeface="Arial"/>
                <a:sym typeface="Arial"/>
              </a:rPr>
              <a:t>No sufre deformaciones permanentes</a:t>
            </a:r>
            <a:endParaRPr sz="1800">
              <a:solidFill>
                <a:schemeClr val="dk1"/>
              </a:solidFill>
              <a:latin typeface="Arial"/>
              <a:ea typeface="Arial"/>
              <a:cs typeface="Arial"/>
              <a:sym typeface="Arial"/>
            </a:endParaRPr>
          </a:p>
        </p:txBody>
      </p:sp>
      <p:sp>
        <p:nvSpPr>
          <p:cNvPr id="252" name="Google Shape;252;p33"/>
          <p:cNvSpPr txBox="1"/>
          <p:nvPr/>
        </p:nvSpPr>
        <p:spPr>
          <a:xfrm>
            <a:off x="5214938" y="2214563"/>
            <a:ext cx="3622901"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1800">
                <a:solidFill>
                  <a:schemeClr val="dk1"/>
                </a:solidFill>
                <a:latin typeface="Arial"/>
                <a:ea typeface="Arial"/>
                <a:cs typeface="Arial"/>
                <a:sym typeface="Arial"/>
              </a:rPr>
              <a:t>No permite que los gases calientes de la combustión alcancen el exterior</a:t>
            </a:r>
            <a:endParaRPr/>
          </a:p>
        </p:txBody>
      </p:sp>
      <p:sp>
        <p:nvSpPr>
          <p:cNvPr id="253" name="Google Shape;253;p33"/>
          <p:cNvSpPr txBox="1"/>
          <p:nvPr/>
        </p:nvSpPr>
        <p:spPr>
          <a:xfrm>
            <a:off x="3071813" y="3339803"/>
            <a:ext cx="2857500" cy="523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2800">
                <a:solidFill>
                  <a:schemeClr val="dk1"/>
                </a:solidFill>
                <a:latin typeface="Arial"/>
                <a:ea typeface="Arial"/>
                <a:cs typeface="Arial"/>
                <a:sym typeface="Arial"/>
              </a:rPr>
              <a:t>¿Cómo lo hace?</a:t>
            </a:r>
            <a:endParaRPr/>
          </a:p>
        </p:txBody>
      </p:sp>
      <p:sp>
        <p:nvSpPr>
          <p:cNvPr id="254" name="Google Shape;254;p33"/>
          <p:cNvSpPr txBox="1"/>
          <p:nvPr/>
        </p:nvSpPr>
        <p:spPr>
          <a:xfrm>
            <a:off x="357188" y="4125615"/>
            <a:ext cx="4214812" cy="1754326"/>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s-ES" sz="1800">
                <a:solidFill>
                  <a:schemeClr val="dk1"/>
                </a:solidFill>
                <a:latin typeface="Arial"/>
                <a:ea typeface="Arial"/>
                <a:cs typeface="Arial"/>
                <a:sym typeface="Arial"/>
              </a:rPr>
              <a:t>Se construyen estructuras para luminarias que sean capaces de resistir la máxima presión teórica posible, permitiendo que cierta presión se disipe mediante la salida de gases a través de las juntas.	</a:t>
            </a:r>
            <a:endParaRPr/>
          </a:p>
        </p:txBody>
      </p:sp>
      <p:sp>
        <p:nvSpPr>
          <p:cNvPr id="255" name="Google Shape;255;p33"/>
          <p:cNvSpPr txBox="1"/>
          <p:nvPr/>
        </p:nvSpPr>
        <p:spPr>
          <a:xfrm>
            <a:off x="5368018" y="4125615"/>
            <a:ext cx="3639230" cy="1754188"/>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s-ES" sz="1800">
                <a:solidFill>
                  <a:schemeClr val="dk1"/>
                </a:solidFill>
                <a:latin typeface="Arial"/>
                <a:ea typeface="Arial"/>
                <a:cs typeface="Arial"/>
                <a:sym typeface="Arial"/>
              </a:rPr>
              <a:t>Las juntas , o intersticios, previenen la propagación de la llama desde el interior de la caja al exterior provocando el enfriamiento de la misma con caminos diseñados a tal fin</a:t>
            </a:r>
            <a:endParaRPr/>
          </a:p>
        </p:txBody>
      </p:sp>
      <p:cxnSp>
        <p:nvCxnSpPr>
          <p:cNvPr id="256" name="Google Shape;256;p33"/>
          <p:cNvCxnSpPr>
            <a:stCxn id="253" idx="1"/>
            <a:endCxn id="254" idx="0"/>
          </p:cNvCxnSpPr>
          <p:nvPr/>
        </p:nvCxnSpPr>
        <p:spPr>
          <a:xfrm flipH="1">
            <a:off x="2464613" y="3601741"/>
            <a:ext cx="607200" cy="523800"/>
          </a:xfrm>
          <a:prstGeom prst="bentConnector2">
            <a:avLst/>
          </a:prstGeom>
          <a:noFill/>
          <a:ln w="9525" cap="flat" cmpd="sng">
            <a:solidFill>
              <a:schemeClr val="dk1"/>
            </a:solidFill>
            <a:prstDash val="solid"/>
            <a:round/>
            <a:headEnd type="none" w="sm" len="sm"/>
            <a:tailEnd type="stealth" w="med" len="med"/>
          </a:ln>
        </p:spPr>
      </p:cxnSp>
      <p:cxnSp>
        <p:nvCxnSpPr>
          <p:cNvPr id="257" name="Google Shape;257;p33"/>
          <p:cNvCxnSpPr>
            <a:stCxn id="253" idx="3"/>
            <a:endCxn id="255" idx="0"/>
          </p:cNvCxnSpPr>
          <p:nvPr/>
        </p:nvCxnSpPr>
        <p:spPr>
          <a:xfrm>
            <a:off x="5929313" y="3601741"/>
            <a:ext cx="1258200" cy="523800"/>
          </a:xfrm>
          <a:prstGeom prst="bentConnector2">
            <a:avLst/>
          </a:prstGeom>
          <a:noFill/>
          <a:ln w="9525" cap="flat" cmpd="sng">
            <a:solidFill>
              <a:schemeClr val="dk1"/>
            </a:solidFill>
            <a:prstDash val="solid"/>
            <a:round/>
            <a:headEnd type="none" w="sm" len="sm"/>
            <a:tailEnd type="stealth" w="med" len="med"/>
          </a:ln>
        </p:spPr>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34"/>
          <p:cNvSpPr txBox="1">
            <a:spLocks noGrp="1"/>
          </p:cNvSpPr>
          <p:nvPr>
            <p:ph type="title" idx="4294967295"/>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Calibri"/>
              <a:buNone/>
            </a:pPr>
            <a:r>
              <a:rPr lang="es-ES">
                <a:solidFill>
                  <a:schemeClr val="lt1"/>
                </a:solidFill>
              </a:rPr>
              <a:t>LUMINARIAS ANTIEXPLOSIVAS</a:t>
            </a:r>
            <a:endParaRPr>
              <a:solidFill>
                <a:schemeClr val="lt1"/>
              </a:solidFill>
            </a:endParaRPr>
          </a:p>
        </p:txBody>
      </p:sp>
      <p:sp>
        <p:nvSpPr>
          <p:cNvPr id="263" name="Google Shape;263;p34"/>
          <p:cNvSpPr txBox="1"/>
          <p:nvPr/>
        </p:nvSpPr>
        <p:spPr>
          <a:xfrm>
            <a:off x="357188" y="1714500"/>
            <a:ext cx="6000750" cy="4302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2200">
                <a:solidFill>
                  <a:schemeClr val="dk1"/>
                </a:solidFill>
                <a:latin typeface="Arial"/>
                <a:ea typeface="Arial"/>
                <a:cs typeface="Arial"/>
                <a:sym typeface="Arial"/>
              </a:rPr>
              <a:t>Artefacto aplique para lámpara incandescente</a:t>
            </a:r>
            <a:endParaRPr/>
          </a:p>
        </p:txBody>
      </p:sp>
      <p:pic>
        <p:nvPicPr>
          <p:cNvPr id="264" name="Google Shape;264;p34"/>
          <p:cNvPicPr preferRelativeResize="0"/>
          <p:nvPr/>
        </p:nvPicPr>
        <p:blipFill rotWithShape="1">
          <a:blip r:embed="rId3">
            <a:alphaModFix/>
          </a:blip>
          <a:srcRect/>
          <a:stretch/>
        </p:blipFill>
        <p:spPr>
          <a:xfrm>
            <a:off x="7002462" y="1516062"/>
            <a:ext cx="1712913" cy="2557463"/>
          </a:xfrm>
          <a:prstGeom prst="rect">
            <a:avLst/>
          </a:prstGeom>
          <a:noFill/>
          <a:ln>
            <a:noFill/>
          </a:ln>
        </p:spPr>
      </p:pic>
      <p:sp>
        <p:nvSpPr>
          <p:cNvPr id="265" name="Google Shape;265;p34"/>
          <p:cNvSpPr txBox="1"/>
          <p:nvPr/>
        </p:nvSpPr>
        <p:spPr>
          <a:xfrm>
            <a:off x="357188" y="2322739"/>
            <a:ext cx="6317116" cy="138499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s-ES" sz="1400">
                <a:solidFill>
                  <a:schemeClr val="dk1"/>
                </a:solidFill>
                <a:latin typeface="Arial"/>
                <a:ea typeface="Arial"/>
                <a:cs typeface="Arial"/>
                <a:sym typeface="Arial"/>
              </a:rPr>
              <a:t>Se utilizan como medios de iluminación en zonas de riesgo de explosión, por su pequeño tamaño permite su colocación como aplique en techos de baja altura o en paredes de fosas o pasillos.</a:t>
            </a:r>
            <a:endParaRPr/>
          </a:p>
          <a:p>
            <a:pPr marL="0" marR="0" lvl="0" indent="0" algn="just" rtl="0">
              <a:spcBef>
                <a:spcPts val="0"/>
              </a:spcBef>
              <a:spcAft>
                <a:spcPts val="0"/>
              </a:spcAft>
              <a:buNone/>
            </a:pPr>
            <a:r>
              <a:rPr lang="es-ES" sz="1400">
                <a:solidFill>
                  <a:schemeClr val="dk1"/>
                </a:solidFill>
                <a:latin typeface="Arial"/>
                <a:ea typeface="Arial"/>
                <a:cs typeface="Arial"/>
                <a:sym typeface="Arial"/>
              </a:rPr>
              <a:t>Su diseño permite la colocación de lámparas de bajo consumo.</a:t>
            </a:r>
            <a:endParaRPr/>
          </a:p>
          <a:p>
            <a:pPr marL="0" marR="0" lvl="0" indent="0" algn="just" rtl="0">
              <a:spcBef>
                <a:spcPts val="0"/>
              </a:spcBef>
              <a:spcAft>
                <a:spcPts val="0"/>
              </a:spcAft>
              <a:buNone/>
            </a:pPr>
            <a:r>
              <a:rPr lang="es-ES" sz="1400">
                <a:solidFill>
                  <a:schemeClr val="dk1"/>
                </a:solidFill>
                <a:latin typeface="Arial"/>
                <a:ea typeface="Arial"/>
                <a:cs typeface="Arial"/>
                <a:sym typeface="Arial"/>
              </a:rPr>
              <a:t>La lámpara esta protegida por un vidrio de borosilicato tipo pirex y este a su vez por una reja antibandálica.</a:t>
            </a:r>
            <a:endParaRPr/>
          </a:p>
        </p:txBody>
      </p:sp>
      <p:pic>
        <p:nvPicPr>
          <p:cNvPr id="266" name="Google Shape;266;p34"/>
          <p:cNvPicPr preferRelativeResize="0"/>
          <p:nvPr/>
        </p:nvPicPr>
        <p:blipFill rotWithShape="1">
          <a:blip r:embed="rId4">
            <a:alphaModFix/>
          </a:blip>
          <a:srcRect/>
          <a:stretch/>
        </p:blipFill>
        <p:spPr>
          <a:xfrm>
            <a:off x="744992" y="4073525"/>
            <a:ext cx="1390650" cy="2209800"/>
          </a:xfrm>
          <a:prstGeom prst="rect">
            <a:avLst/>
          </a:prstGeom>
          <a:noFill/>
          <a:ln>
            <a:noFill/>
          </a:ln>
        </p:spPr>
      </p:pic>
      <p:sp>
        <p:nvSpPr>
          <p:cNvPr id="267" name="Google Shape;267;p34"/>
          <p:cNvSpPr txBox="1"/>
          <p:nvPr/>
        </p:nvSpPr>
        <p:spPr>
          <a:xfrm>
            <a:off x="2492149" y="4036446"/>
            <a:ext cx="6072187" cy="4302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2200">
                <a:solidFill>
                  <a:schemeClr val="dk1"/>
                </a:solidFill>
                <a:latin typeface="Arial"/>
                <a:ea typeface="Arial"/>
                <a:cs typeface="Arial"/>
                <a:sym typeface="Arial"/>
              </a:rPr>
              <a:t>Artefacto portátil para lámpara incandescente</a:t>
            </a:r>
            <a:endParaRPr/>
          </a:p>
        </p:txBody>
      </p:sp>
      <p:sp>
        <p:nvSpPr>
          <p:cNvPr id="268" name="Google Shape;268;p34"/>
          <p:cNvSpPr txBox="1"/>
          <p:nvPr/>
        </p:nvSpPr>
        <p:spPr>
          <a:xfrm>
            <a:off x="2492149" y="4618136"/>
            <a:ext cx="5921148" cy="132397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s-ES" sz="1600">
                <a:solidFill>
                  <a:schemeClr val="dk1"/>
                </a:solidFill>
                <a:latin typeface="Arial"/>
                <a:ea typeface="Arial"/>
                <a:cs typeface="Arial"/>
                <a:sym typeface="Arial"/>
              </a:rPr>
              <a:t>Se utilizan como medios de iluminación en zonas de riesgo de explosión, por su diseño es adecuada para el uso en iluminación localizada especialmente en tareas de mantenimiento como ser limpieza de tanques, silos u otros trabajos que requieran iluminación de mano.</a:t>
            </a:r>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5"/>
          <p:cNvSpPr txBox="1">
            <a:spLocks noGrp="1"/>
          </p:cNvSpPr>
          <p:nvPr>
            <p:ph type="title" idx="4294967295"/>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Calibri"/>
              <a:buNone/>
            </a:pPr>
            <a:r>
              <a:rPr lang="es-ES">
                <a:solidFill>
                  <a:schemeClr val="lt1"/>
                </a:solidFill>
              </a:rPr>
              <a:t>LUMINARIAS ANTIEXPLOSIVAS</a:t>
            </a:r>
            <a:endParaRPr>
              <a:solidFill>
                <a:schemeClr val="lt1"/>
              </a:solidFill>
            </a:endParaRPr>
          </a:p>
        </p:txBody>
      </p:sp>
      <p:pic>
        <p:nvPicPr>
          <p:cNvPr id="274" name="Google Shape;274;p35"/>
          <p:cNvPicPr preferRelativeResize="0"/>
          <p:nvPr/>
        </p:nvPicPr>
        <p:blipFill rotWithShape="1">
          <a:blip r:embed="rId3">
            <a:alphaModFix/>
          </a:blip>
          <a:srcRect/>
          <a:stretch/>
        </p:blipFill>
        <p:spPr>
          <a:xfrm>
            <a:off x="6500813" y="1857375"/>
            <a:ext cx="1952625" cy="1476375"/>
          </a:xfrm>
          <a:prstGeom prst="rect">
            <a:avLst/>
          </a:prstGeom>
          <a:noFill/>
          <a:ln>
            <a:noFill/>
          </a:ln>
        </p:spPr>
      </p:pic>
      <p:sp>
        <p:nvSpPr>
          <p:cNvPr id="275" name="Google Shape;275;p35"/>
          <p:cNvSpPr txBox="1"/>
          <p:nvPr/>
        </p:nvSpPr>
        <p:spPr>
          <a:xfrm>
            <a:off x="428625" y="1785938"/>
            <a:ext cx="6000750" cy="4302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2200">
                <a:solidFill>
                  <a:schemeClr val="dk1"/>
                </a:solidFill>
                <a:latin typeface="Arial"/>
                <a:ea typeface="Arial"/>
                <a:cs typeface="Arial"/>
                <a:sym typeface="Arial"/>
              </a:rPr>
              <a:t>Proyector para lámpara de descarga</a:t>
            </a:r>
            <a:endParaRPr/>
          </a:p>
        </p:txBody>
      </p:sp>
      <p:sp>
        <p:nvSpPr>
          <p:cNvPr id="276" name="Google Shape;276;p35"/>
          <p:cNvSpPr txBox="1"/>
          <p:nvPr/>
        </p:nvSpPr>
        <p:spPr>
          <a:xfrm>
            <a:off x="428625" y="2195514"/>
            <a:ext cx="5572125" cy="1077912"/>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s-ES" sz="1600">
                <a:solidFill>
                  <a:schemeClr val="dk1"/>
                </a:solidFill>
                <a:latin typeface="Arial"/>
                <a:ea typeface="Arial"/>
                <a:cs typeface="Arial"/>
                <a:sym typeface="Arial"/>
              </a:rPr>
              <a:t>Aptos para ser colocados en áreas con peligro de explosión, en especial para ser instalados en estaciones de servicios tanto de combustibles líquidos como de GNC.  Diseñado para hasta 400W</a:t>
            </a:r>
            <a:endParaRPr/>
          </a:p>
        </p:txBody>
      </p:sp>
      <p:sp>
        <p:nvSpPr>
          <p:cNvPr id="277" name="Google Shape;277;p35"/>
          <p:cNvSpPr txBox="1"/>
          <p:nvPr/>
        </p:nvSpPr>
        <p:spPr>
          <a:xfrm>
            <a:off x="2500313" y="4071938"/>
            <a:ext cx="4357687" cy="4302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2200">
                <a:solidFill>
                  <a:schemeClr val="dk1"/>
                </a:solidFill>
                <a:latin typeface="Arial"/>
                <a:ea typeface="Arial"/>
                <a:cs typeface="Arial"/>
                <a:sym typeface="Arial"/>
              </a:rPr>
              <a:t>Proyector para lámpara dicroica</a:t>
            </a:r>
            <a:endParaRPr/>
          </a:p>
        </p:txBody>
      </p:sp>
      <p:sp>
        <p:nvSpPr>
          <p:cNvPr id="278" name="Google Shape;278;p35"/>
          <p:cNvSpPr txBox="1"/>
          <p:nvPr/>
        </p:nvSpPr>
        <p:spPr>
          <a:xfrm>
            <a:off x="2500313" y="4498068"/>
            <a:ext cx="5857875" cy="1077913"/>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s-ES" sz="1600">
                <a:solidFill>
                  <a:schemeClr val="dk1"/>
                </a:solidFill>
                <a:latin typeface="Arial"/>
                <a:ea typeface="Arial"/>
                <a:cs typeface="Arial"/>
                <a:sym typeface="Arial"/>
              </a:rPr>
              <a:t>Se utilizan como medio de iluminación focalizada en especial en interiores de tanques como así también en toda zona con peligro de explosión que requiera una iluminación intensa. </a:t>
            </a:r>
            <a:endParaRPr/>
          </a:p>
          <a:p>
            <a:pPr marL="0" marR="0" lvl="0" indent="0" algn="l" rtl="0">
              <a:spcBef>
                <a:spcPts val="0"/>
              </a:spcBef>
              <a:spcAft>
                <a:spcPts val="0"/>
              </a:spcAft>
              <a:buNone/>
            </a:pPr>
            <a:r>
              <a:rPr lang="es-ES" sz="1600">
                <a:solidFill>
                  <a:schemeClr val="dk1"/>
                </a:solidFill>
                <a:latin typeface="Arial"/>
                <a:ea typeface="Arial"/>
                <a:cs typeface="Arial"/>
                <a:sym typeface="Arial"/>
              </a:rPr>
              <a:t>Su diseño permite el alojamiento de lámpara dicroica.</a:t>
            </a:r>
            <a:endParaRPr/>
          </a:p>
        </p:txBody>
      </p:sp>
      <p:pic>
        <p:nvPicPr>
          <p:cNvPr id="279" name="Google Shape;279;p35"/>
          <p:cNvPicPr preferRelativeResize="0"/>
          <p:nvPr/>
        </p:nvPicPr>
        <p:blipFill rotWithShape="1">
          <a:blip r:embed="rId4">
            <a:alphaModFix/>
          </a:blip>
          <a:srcRect/>
          <a:stretch/>
        </p:blipFill>
        <p:spPr>
          <a:xfrm>
            <a:off x="763360" y="4071938"/>
            <a:ext cx="1457325" cy="1543050"/>
          </a:xfrm>
          <a:prstGeom prst="rect">
            <a:avLst/>
          </a:prstGeom>
          <a:noFill/>
          <a:ln>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6"/>
          <p:cNvSpPr txBox="1">
            <a:spLocks noGrp="1"/>
          </p:cNvSpPr>
          <p:nvPr>
            <p:ph type="title" idx="4294967295"/>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Calibri"/>
              <a:buNone/>
            </a:pPr>
            <a:r>
              <a:rPr lang="es-ES">
                <a:solidFill>
                  <a:schemeClr val="lt1"/>
                </a:solidFill>
              </a:rPr>
              <a:t>LUMINARIAS ANTIEXPLOSIVAS</a:t>
            </a:r>
            <a:endParaRPr>
              <a:solidFill>
                <a:schemeClr val="lt1"/>
              </a:solidFill>
            </a:endParaRPr>
          </a:p>
        </p:txBody>
      </p:sp>
      <p:pic>
        <p:nvPicPr>
          <p:cNvPr id="285" name="Google Shape;285;p36"/>
          <p:cNvPicPr preferRelativeResize="0"/>
          <p:nvPr/>
        </p:nvPicPr>
        <p:blipFill rotWithShape="1">
          <a:blip r:embed="rId3">
            <a:alphaModFix/>
          </a:blip>
          <a:srcRect/>
          <a:stretch/>
        </p:blipFill>
        <p:spPr>
          <a:xfrm>
            <a:off x="1166812" y="1558926"/>
            <a:ext cx="1762125" cy="2905125"/>
          </a:xfrm>
          <a:prstGeom prst="rect">
            <a:avLst/>
          </a:prstGeom>
          <a:noFill/>
          <a:ln>
            <a:noFill/>
          </a:ln>
        </p:spPr>
      </p:pic>
      <p:sp>
        <p:nvSpPr>
          <p:cNvPr id="286" name="Google Shape;286;p36"/>
          <p:cNvSpPr txBox="1"/>
          <p:nvPr/>
        </p:nvSpPr>
        <p:spPr>
          <a:xfrm>
            <a:off x="2500313" y="1571625"/>
            <a:ext cx="6000750" cy="43021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2200">
                <a:solidFill>
                  <a:schemeClr val="dk1"/>
                </a:solidFill>
                <a:latin typeface="Arial"/>
                <a:ea typeface="Arial"/>
                <a:cs typeface="Arial"/>
                <a:sym typeface="Arial"/>
              </a:rPr>
              <a:t>Artefacto para tubo fluorescente </a:t>
            </a:r>
            <a:endParaRPr/>
          </a:p>
        </p:txBody>
      </p:sp>
      <p:sp>
        <p:nvSpPr>
          <p:cNvPr id="287" name="Google Shape;287;p36"/>
          <p:cNvSpPr txBox="1"/>
          <p:nvPr/>
        </p:nvSpPr>
        <p:spPr>
          <a:xfrm>
            <a:off x="2500313" y="1977345"/>
            <a:ext cx="6215062" cy="1600438"/>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s-ES" sz="1400">
                <a:solidFill>
                  <a:schemeClr val="dk1"/>
                </a:solidFill>
                <a:latin typeface="Arial"/>
                <a:ea typeface="Arial"/>
                <a:cs typeface="Arial"/>
                <a:sym typeface="Arial"/>
              </a:rPr>
              <a:t>Se utilizan como medios de iluminación en zonas de riesgo de explosión, tienen las características del tipo de iluminación difusa encontrándose las lámparas tubulares protegidas mediante tubos de acrílicos, posee a su vez pantalla reflectora color blanco níveo, sus cabezales poseen una tapa a rosca por donde se facilita el mantenimiento del equipo, a pedido se pueden construir con tubos de vidrio de borosilicato. Se fabrican para uno o dos tubos de hasta 105 W</a:t>
            </a:r>
            <a:endParaRPr/>
          </a:p>
        </p:txBody>
      </p:sp>
      <p:pic>
        <p:nvPicPr>
          <p:cNvPr id="288" name="Google Shape;288;p36"/>
          <p:cNvPicPr preferRelativeResize="0"/>
          <p:nvPr/>
        </p:nvPicPr>
        <p:blipFill rotWithShape="1">
          <a:blip r:embed="rId4">
            <a:alphaModFix/>
          </a:blip>
          <a:srcRect/>
          <a:stretch/>
        </p:blipFill>
        <p:spPr>
          <a:xfrm>
            <a:off x="7434264" y="3440793"/>
            <a:ext cx="1085850" cy="2638425"/>
          </a:xfrm>
          <a:prstGeom prst="rect">
            <a:avLst/>
          </a:prstGeom>
          <a:noFill/>
          <a:ln>
            <a:noFill/>
          </a:ln>
        </p:spPr>
      </p:pic>
      <p:sp>
        <p:nvSpPr>
          <p:cNvPr id="289" name="Google Shape;289;p36"/>
          <p:cNvSpPr txBox="1"/>
          <p:nvPr/>
        </p:nvSpPr>
        <p:spPr>
          <a:xfrm>
            <a:off x="642938" y="4500563"/>
            <a:ext cx="6000750" cy="4302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2200">
                <a:solidFill>
                  <a:schemeClr val="dk1"/>
                </a:solidFill>
                <a:latin typeface="Arial"/>
                <a:ea typeface="Arial"/>
                <a:cs typeface="Arial"/>
                <a:sym typeface="Arial"/>
              </a:rPr>
              <a:t>Linterna antiexplosiva</a:t>
            </a:r>
            <a:endParaRPr/>
          </a:p>
        </p:txBody>
      </p:sp>
      <p:sp>
        <p:nvSpPr>
          <p:cNvPr id="290" name="Google Shape;290;p36"/>
          <p:cNvSpPr txBox="1"/>
          <p:nvPr/>
        </p:nvSpPr>
        <p:spPr>
          <a:xfrm>
            <a:off x="642938" y="4869771"/>
            <a:ext cx="6357938" cy="954107"/>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s-ES" sz="1400">
                <a:solidFill>
                  <a:schemeClr val="dk1"/>
                </a:solidFill>
                <a:latin typeface="Arial"/>
                <a:ea typeface="Arial"/>
                <a:cs typeface="Arial"/>
                <a:sym typeface="Arial"/>
              </a:rPr>
              <a:t>Las linternas antiexplosivas resultan un elemento indispensable para todo tipo de trabajo de mantenimiento en lugares donde exista peligro de explosión. Su diseño anatómico permite un fácil manipuleo y evita los deslizamientos. Posee un corte automático de circuito en caso de rotura del bulbo.</a:t>
            </a:r>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37"/>
          <p:cNvSpPr txBox="1">
            <a:spLocks noGrp="1"/>
          </p:cNvSpPr>
          <p:nvPr>
            <p:ph type="title" idx="4294967295"/>
          </p:nvPr>
        </p:nvSpPr>
        <p:spPr>
          <a:xfrm>
            <a:off x="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Calibri"/>
              <a:buNone/>
            </a:pPr>
            <a:r>
              <a:rPr lang="es-ES">
                <a:solidFill>
                  <a:schemeClr val="lt1"/>
                </a:solidFill>
              </a:rPr>
              <a:t>INSTALACIÓN ANTIEXPLOSIVA</a:t>
            </a:r>
            <a:endParaRPr>
              <a:solidFill>
                <a:schemeClr val="lt1"/>
              </a:solidFill>
            </a:endParaRPr>
          </a:p>
        </p:txBody>
      </p:sp>
      <p:pic>
        <p:nvPicPr>
          <p:cNvPr id="296" name="Google Shape;296;p37"/>
          <p:cNvPicPr preferRelativeResize="0"/>
          <p:nvPr/>
        </p:nvPicPr>
        <p:blipFill rotWithShape="1">
          <a:blip r:embed="rId3">
            <a:alphaModFix/>
          </a:blip>
          <a:srcRect/>
          <a:stretch/>
        </p:blipFill>
        <p:spPr>
          <a:xfrm>
            <a:off x="1251177" y="1417638"/>
            <a:ext cx="7081837" cy="4383088"/>
          </a:xfrm>
          <a:prstGeom prst="rect">
            <a:avLst/>
          </a:prstGeom>
          <a:noFill/>
          <a:ln>
            <a:noFill/>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39"/>
          <p:cNvSpPr/>
          <p:nvPr/>
        </p:nvSpPr>
        <p:spPr>
          <a:xfrm rot="2736822">
            <a:off x="4091941" y="3634402"/>
            <a:ext cx="485982" cy="458297"/>
          </a:xfrm>
          <a:prstGeom prst="rect">
            <a:avLst/>
          </a:prstGeom>
          <a:solidFill>
            <a:srgbClr val="0F243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310" name="Google Shape;310;p39"/>
          <p:cNvGrpSpPr/>
          <p:nvPr/>
        </p:nvGrpSpPr>
        <p:grpSpPr>
          <a:xfrm>
            <a:off x="0" y="0"/>
            <a:ext cx="9144001" cy="6858000"/>
            <a:chOff x="0" y="0"/>
            <a:chExt cx="9144001" cy="6858000"/>
          </a:xfrm>
        </p:grpSpPr>
        <p:sp>
          <p:nvSpPr>
            <p:cNvPr id="311" name="Google Shape;311;p39"/>
            <p:cNvSpPr/>
            <p:nvPr/>
          </p:nvSpPr>
          <p:spPr>
            <a:xfrm>
              <a:off x="1" y="0"/>
              <a:ext cx="9144000" cy="6858000"/>
            </a:xfrm>
            <a:prstGeom prst="rect">
              <a:avLst/>
            </a:prstGeom>
            <a:solidFill>
              <a:srgbClr val="10253F"/>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12" name="Google Shape;312;p39"/>
            <p:cNvPicPr preferRelativeResize="0"/>
            <p:nvPr/>
          </p:nvPicPr>
          <p:blipFill rotWithShape="1">
            <a:blip r:embed="rId3">
              <a:alphaModFix/>
            </a:blip>
            <a:srcRect/>
            <a:stretch/>
          </p:blipFill>
          <p:spPr>
            <a:xfrm>
              <a:off x="0" y="0"/>
              <a:ext cx="9144000" cy="219061"/>
            </a:xfrm>
            <a:prstGeom prst="rect">
              <a:avLst/>
            </a:prstGeom>
            <a:noFill/>
            <a:ln>
              <a:noFill/>
            </a:ln>
          </p:spPr>
        </p:pic>
        <p:pic>
          <p:nvPicPr>
            <p:cNvPr id="313" name="Google Shape;313;p39"/>
            <p:cNvPicPr preferRelativeResize="0"/>
            <p:nvPr/>
          </p:nvPicPr>
          <p:blipFill rotWithShape="1">
            <a:blip r:embed="rId3">
              <a:alphaModFix/>
            </a:blip>
            <a:srcRect/>
            <a:stretch/>
          </p:blipFill>
          <p:spPr>
            <a:xfrm>
              <a:off x="0" y="6638939"/>
              <a:ext cx="9144000" cy="219061"/>
            </a:xfrm>
            <a:prstGeom prst="rect">
              <a:avLst/>
            </a:prstGeom>
            <a:noFill/>
            <a:ln>
              <a:noFill/>
            </a:ln>
          </p:spPr>
        </p:pic>
      </p:grpSp>
      <p:pic>
        <p:nvPicPr>
          <p:cNvPr id="314" name="Google Shape;314;p39"/>
          <p:cNvPicPr preferRelativeResize="0"/>
          <p:nvPr/>
        </p:nvPicPr>
        <p:blipFill rotWithShape="1">
          <a:blip r:embed="rId4">
            <a:alphaModFix/>
          </a:blip>
          <a:srcRect/>
          <a:stretch/>
        </p:blipFill>
        <p:spPr>
          <a:xfrm>
            <a:off x="2732830" y="2794485"/>
            <a:ext cx="3871664" cy="735126"/>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647</TotalTime>
  <Words>1490</Words>
  <Application>Microsoft Office PowerPoint</Application>
  <PresentationFormat>Presentación en pantalla (4:3)</PresentationFormat>
  <Paragraphs>118</Paragraphs>
  <Slides>27</Slides>
  <Notes>27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27</vt:i4>
      </vt:variant>
    </vt:vector>
  </HeadingPairs>
  <TitlesOfParts>
    <vt:vector size="33" baseType="lpstr">
      <vt:lpstr>Calibri</vt:lpstr>
      <vt:lpstr>PT Sans</vt:lpstr>
      <vt:lpstr>Noto Sans Symbols</vt:lpstr>
      <vt:lpstr>Cambria Math</vt:lpstr>
      <vt:lpstr>Arial</vt:lpstr>
      <vt:lpstr>Tema de Office</vt:lpstr>
      <vt:lpstr>Presentación de PowerPoint</vt:lpstr>
      <vt:lpstr>OBJETIVOS:</vt:lpstr>
      <vt:lpstr>Definiciones:</vt:lpstr>
      <vt:lpstr>Definiciones:</vt:lpstr>
      <vt:lpstr>1) Índice de local</vt:lpstr>
      <vt:lpstr>2) Índice de reflexión</vt:lpstr>
      <vt:lpstr>3) Factor de utilización </vt:lpstr>
      <vt:lpstr>3) Factor de utilización </vt:lpstr>
      <vt:lpstr>4) Factor de mantenimiento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GRADOS IP</vt:lpstr>
      <vt:lpstr>LUMINARIAS ESTANCAS </vt:lpstr>
      <vt:lpstr>LUMINARIAS ESTANCAS</vt:lpstr>
      <vt:lpstr>LUMINARIAS ESTANCAS</vt:lpstr>
      <vt:lpstr>LUMINARIAS ANTIEXPLOSIVAS</vt:lpstr>
      <vt:lpstr>LUMINARIAS ANTIEXPLOSIVAS</vt:lpstr>
      <vt:lpstr>LUMINARIAS ANTIEXPLOSIVAS</vt:lpstr>
      <vt:lpstr>LUMINARIAS ANTIEXPLOSIVAS</vt:lpstr>
      <vt:lpstr>INSTALACIÓN ANTIEXPLOSIVA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Gabriel</dc:creator>
  <cp:lastModifiedBy>Gabriel</cp:lastModifiedBy>
  <cp:revision>28</cp:revision>
  <dcterms:modified xsi:type="dcterms:W3CDTF">2021-09-13T15:39:48Z</dcterms:modified>
</cp:coreProperties>
</file>