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DAD"/>
    <a:srgbClr val="8D963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0594B-4D16-4849-B742-108E3E516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738" y="1028700"/>
            <a:ext cx="8915399" cy="3748681"/>
          </a:xfrm>
        </p:spPr>
        <p:txBody>
          <a:bodyPr>
            <a:noAutofit/>
          </a:bodyPr>
          <a:lstStyle/>
          <a:p>
            <a:r>
              <a:rPr lang="es-419" sz="4800" b="1" dirty="0"/>
              <a:t>Ideas principales</a:t>
            </a:r>
            <a:br>
              <a:rPr lang="es-419" sz="4800" b="1" dirty="0"/>
            </a:br>
            <a:r>
              <a:rPr lang="es-419" sz="4800" b="1" dirty="0"/>
              <a:t>Integración de las energías</a:t>
            </a:r>
            <a:br>
              <a:rPr lang="es-419" sz="4800" b="1" dirty="0"/>
            </a:br>
            <a:r>
              <a:rPr lang="es-419" sz="4800" b="1" dirty="0"/>
              <a:t>renovables no convencionales en Colombia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BF94D3-C2C2-4D4D-9854-176169DB2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738" y="4777379"/>
            <a:ext cx="8915399" cy="1126283"/>
          </a:xfrm>
        </p:spPr>
        <p:txBody>
          <a:bodyPr/>
          <a:lstStyle/>
          <a:p>
            <a:r>
              <a:rPr lang="es-419" dirty="0"/>
              <a:t>William Andrés Sánchez Huertas</a:t>
            </a:r>
          </a:p>
        </p:txBody>
      </p:sp>
    </p:spTree>
    <p:extLst>
      <p:ext uri="{BB962C8B-B14F-4D97-AF65-F5344CB8AC3E}">
        <p14:creationId xmlns:p14="http://schemas.microsoft.com/office/powerpoint/2010/main" val="3054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13ACB-09A3-47B1-A706-6DA2E79D3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0" y="628651"/>
            <a:ext cx="9913937" cy="723899"/>
          </a:xfrm>
        </p:spPr>
        <p:txBody>
          <a:bodyPr>
            <a:normAutofit/>
          </a:bodyPr>
          <a:lstStyle/>
          <a:p>
            <a:r>
              <a:rPr lang="es-419" sz="2400" b="1" dirty="0"/>
              <a:t>POTENCIALES ENERGÉTICOS PARA DIFERENTES ZONAS DEL PAIS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DDA6A-4062-4714-AD7F-818258BCA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0" y="1352549"/>
            <a:ext cx="9694862" cy="4760529"/>
          </a:xfrm>
        </p:spPr>
        <p:txBody>
          <a:bodyPr/>
          <a:lstStyle/>
          <a:p>
            <a:r>
              <a:rPr lang="es-419" sz="1600" dirty="0"/>
              <a:t>1. Potencial Eólico								2. Promedio de Irradiación</a:t>
            </a:r>
            <a:r>
              <a:rPr lang="es-419" dirty="0"/>
              <a:t>. </a:t>
            </a:r>
          </a:p>
          <a:p>
            <a:endParaRPr lang="es-419" dirty="0"/>
          </a:p>
          <a:p>
            <a:endParaRPr lang="es-419" dirty="0"/>
          </a:p>
          <a:p>
            <a:endParaRPr lang="es-419" dirty="0"/>
          </a:p>
          <a:p>
            <a:r>
              <a:rPr lang="es-419" sz="1600" dirty="0"/>
              <a:t>3. Potencial Energético Residuos Agrícolas			4. Potencial Geotérmico</a:t>
            </a:r>
          </a:p>
          <a:p>
            <a:endParaRPr lang="es-419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951AFC-15FF-4A83-A602-039631E31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643" y="1696772"/>
            <a:ext cx="2119107" cy="1283749"/>
          </a:xfrm>
          <a:prstGeom prst="rect">
            <a:avLst/>
          </a:prstGeom>
        </p:spPr>
      </p:pic>
      <p:sp>
        <p:nvSpPr>
          <p:cNvPr id="6" name="Cuadro de texto 2">
            <a:extLst>
              <a:ext uri="{FF2B5EF4-FFF2-40B4-BE49-F238E27FC236}">
                <a16:creationId xmlns:a16="http://schemas.microsoft.com/office/drawing/2014/main" id="{939381A9-607E-4B3F-8620-474BF4860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1843" y="1696772"/>
            <a:ext cx="1590675" cy="542925"/>
          </a:xfrm>
          <a:prstGeom prst="rect">
            <a:avLst/>
          </a:prstGeom>
          <a:solidFill>
            <a:srgbClr val="DBEDA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Irradiación en Alemania (3,0 kWh/m2/d)</a:t>
            </a:r>
            <a:endParaRPr lang="es-419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7BDCA24-CCFC-4B90-A1C1-767FBA426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1699515"/>
            <a:ext cx="4664175" cy="12810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4FB7E0-E2D9-4ADD-9D30-995C63831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0" y="3429001"/>
            <a:ext cx="4664175" cy="1776202"/>
          </a:xfrm>
          <a:prstGeom prst="rect">
            <a:avLst/>
          </a:prstGeom>
        </p:spPr>
      </p:pic>
      <p:sp>
        <p:nvSpPr>
          <p:cNvPr id="9" name="Cuadro de texto 2">
            <a:extLst>
              <a:ext uri="{FF2B5EF4-FFF2-40B4-BE49-F238E27FC236}">
                <a16:creationId xmlns:a16="http://schemas.microsoft.com/office/drawing/2014/main" id="{D87C002A-B8EB-4538-9C11-01B0A0FAC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0643" y="3384236"/>
            <a:ext cx="2419350" cy="495300"/>
          </a:xfrm>
          <a:prstGeom prst="rect">
            <a:avLst/>
          </a:prstGeom>
          <a:solidFill>
            <a:srgbClr val="DBEDA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estima que en Colombia se pueden aprovechar de 1 a 2 GW.</a:t>
            </a:r>
            <a:endParaRPr lang="es-419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Cuadro de texto 2">
            <a:extLst>
              <a:ext uri="{FF2B5EF4-FFF2-40B4-BE49-F238E27FC236}">
                <a16:creationId xmlns:a16="http://schemas.microsoft.com/office/drawing/2014/main" id="{D78A9306-033A-4C32-804A-E5EE9A558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5503480"/>
            <a:ext cx="9452768" cy="6095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419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Colombia posee diversos recursos naturales que le brindan gran potencial energético usados como fuentes no convencionales de energía Renovable.</a:t>
            </a:r>
            <a:endParaRPr lang="es-419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4601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13ACB-09A3-47B1-A706-6DA2E79D3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0" y="628651"/>
            <a:ext cx="9913937" cy="723899"/>
          </a:xfrm>
        </p:spPr>
        <p:txBody>
          <a:bodyPr>
            <a:normAutofit/>
          </a:bodyPr>
          <a:lstStyle/>
          <a:p>
            <a:r>
              <a:rPr lang="es-419" sz="2400" b="1" dirty="0"/>
              <a:t>Instrumentos y Análisis de Rentabilidad de proyectos FNCER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DDA6A-4062-4714-AD7F-818258BCA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0" y="1352550"/>
            <a:ext cx="9694862" cy="4558672"/>
          </a:xfrm>
        </p:spPr>
        <p:txBody>
          <a:bodyPr/>
          <a:lstStyle/>
          <a:p>
            <a:r>
              <a:rPr lang="es-419" sz="1600" dirty="0"/>
              <a:t>Instrumentos para impulsar y volver competitivos proyectos de FNCER.</a:t>
            </a:r>
          </a:p>
          <a:p>
            <a:endParaRPr lang="es-419" dirty="0"/>
          </a:p>
          <a:p>
            <a:endParaRPr lang="es-419" dirty="0"/>
          </a:p>
          <a:p>
            <a:endParaRPr lang="es-419" dirty="0"/>
          </a:p>
          <a:p>
            <a:endParaRPr lang="es-419" dirty="0"/>
          </a:p>
          <a:p>
            <a:r>
              <a:rPr lang="es-419" sz="1600" dirty="0"/>
              <a:t>Análisis de Rentabilidad de </a:t>
            </a:r>
            <a:r>
              <a:rPr lang="es-419" sz="1600" dirty="0" err="1"/>
              <a:t>Proy</a:t>
            </a:r>
            <a:r>
              <a:rPr lang="es-419" sz="1600" dirty="0"/>
              <a:t>. FNCER</a:t>
            </a:r>
            <a:r>
              <a:rPr lang="es-419" dirty="0"/>
              <a:t>		</a:t>
            </a:r>
            <a:r>
              <a:rPr lang="es-419" sz="1600" dirty="0"/>
              <a:t>Recomendaciones</a:t>
            </a:r>
            <a:endParaRPr lang="es-419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970C1FF-9E66-4F50-BB89-A4793B639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3857564"/>
            <a:ext cx="4015884" cy="2053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5C7B778-E374-4122-A928-DF25F94B4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1667089"/>
            <a:ext cx="2185799" cy="159970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EBA388-240E-4AF5-BEA3-C6DF5F6F6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71" y="1667089"/>
            <a:ext cx="3333836" cy="159998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6878461-67C2-44BF-95D1-882FBDB42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359" y="1667089"/>
            <a:ext cx="3496691" cy="1599700"/>
          </a:xfrm>
          <a:prstGeom prst="rect">
            <a:avLst/>
          </a:prstGeom>
        </p:spPr>
      </p:pic>
      <p:sp>
        <p:nvSpPr>
          <p:cNvPr id="14" name="Cuadro de texto 2">
            <a:extLst>
              <a:ext uri="{FF2B5EF4-FFF2-40B4-BE49-F238E27FC236}">
                <a16:creationId xmlns:a16="http://schemas.microsoft.com/office/drawing/2014/main" id="{BC3E26B6-6C09-4746-AAF7-A07AB7D2B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012" y="3857564"/>
            <a:ext cx="4010025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419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Fácil acceso a incentivos.</a:t>
            </a:r>
            <a:endParaRPr lang="es-419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419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Valoración de la complementariedad a través de ENFICC.</a:t>
            </a:r>
            <a:endParaRPr lang="es-419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419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Incorporación de un esquema de mercado intradiario.</a:t>
            </a:r>
            <a:endParaRPr lang="es-419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419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Esquema de medición neta.</a:t>
            </a:r>
            <a:endParaRPr lang="es-419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419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Revaluación del REE como requisito para acceder a la figura de cogenerador.</a:t>
            </a:r>
            <a:endParaRPr lang="es-419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949897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201</TotalTime>
  <Words>127</Words>
  <Application>Microsoft Office PowerPoint</Application>
  <PresentationFormat>Panorámica</PresentationFormat>
  <Paragraphs>27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Century Gothic</vt:lpstr>
      <vt:lpstr>Times New Roman</vt:lpstr>
      <vt:lpstr>Wingdings 3</vt:lpstr>
      <vt:lpstr>Espiral</vt:lpstr>
      <vt:lpstr>Ideas principales Integración de las energías renovables no convencionales en Colombia </vt:lpstr>
      <vt:lpstr>POTENCIALES ENERGÉTICOS PARA DIFERENTES ZONAS DEL PAIS</vt:lpstr>
      <vt:lpstr>Instrumentos y Análisis de Rentabilidad de proyectos FNCER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andres sanchez huertas</dc:creator>
  <cp:lastModifiedBy>william andres sanchez huertas</cp:lastModifiedBy>
  <cp:revision>16</cp:revision>
  <dcterms:created xsi:type="dcterms:W3CDTF">2018-02-20T23:39:50Z</dcterms:created>
  <dcterms:modified xsi:type="dcterms:W3CDTF">2018-02-21T03:01:38Z</dcterms:modified>
</cp:coreProperties>
</file>