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63" r:id="rId5"/>
    <p:sldId id="257" r:id="rId6"/>
    <p:sldId id="258" r:id="rId7"/>
    <p:sldId id="259" r:id="rId8"/>
    <p:sldId id="260" r:id="rId9"/>
    <p:sldId id="261" r:id="rId10"/>
    <p:sldId id="262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BB799-E86B-4B65-883B-3C88CE81ABB2}" type="datetimeFigureOut">
              <a:rPr lang="pt-PT" smtClean="0"/>
              <a:t>17-01-2013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1BFE6-F1CB-414B-AFA8-8DED378D82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22826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BB799-E86B-4B65-883B-3C88CE81ABB2}" type="datetimeFigureOut">
              <a:rPr lang="pt-PT" smtClean="0"/>
              <a:t>17-01-2013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1BFE6-F1CB-414B-AFA8-8DED378D82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74381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BB799-E86B-4B65-883B-3C88CE81ABB2}" type="datetimeFigureOut">
              <a:rPr lang="pt-PT" smtClean="0"/>
              <a:t>17-01-2013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1BFE6-F1CB-414B-AFA8-8DED378D82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23431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BB799-E86B-4B65-883B-3C88CE81ABB2}" type="datetimeFigureOut">
              <a:rPr lang="pt-PT" smtClean="0"/>
              <a:t>17-01-2013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1BFE6-F1CB-414B-AFA8-8DED378D82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52949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BB799-E86B-4B65-883B-3C88CE81ABB2}" type="datetimeFigureOut">
              <a:rPr lang="pt-PT" smtClean="0"/>
              <a:t>17-01-2013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1BFE6-F1CB-414B-AFA8-8DED378D82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76688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BB799-E86B-4B65-883B-3C88CE81ABB2}" type="datetimeFigureOut">
              <a:rPr lang="pt-PT" smtClean="0"/>
              <a:t>17-01-2013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1BFE6-F1CB-414B-AFA8-8DED378D82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80776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BB799-E86B-4B65-883B-3C88CE81ABB2}" type="datetimeFigureOut">
              <a:rPr lang="pt-PT" smtClean="0"/>
              <a:t>17-01-2013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1BFE6-F1CB-414B-AFA8-8DED378D82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5839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BB799-E86B-4B65-883B-3C88CE81ABB2}" type="datetimeFigureOut">
              <a:rPr lang="pt-PT" smtClean="0"/>
              <a:t>17-01-2013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1BFE6-F1CB-414B-AFA8-8DED378D82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90592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BB799-E86B-4B65-883B-3C88CE81ABB2}" type="datetimeFigureOut">
              <a:rPr lang="pt-PT" smtClean="0"/>
              <a:t>17-01-2013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1BFE6-F1CB-414B-AFA8-8DED378D82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65206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BB799-E86B-4B65-883B-3C88CE81ABB2}" type="datetimeFigureOut">
              <a:rPr lang="pt-PT" smtClean="0"/>
              <a:t>17-01-2013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1BFE6-F1CB-414B-AFA8-8DED378D82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92597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BB799-E86B-4B65-883B-3C88CE81ABB2}" type="datetimeFigureOut">
              <a:rPr lang="pt-PT" smtClean="0"/>
              <a:t>17-01-2013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1BFE6-F1CB-414B-AFA8-8DED378D82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29636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5BB799-E86B-4B65-883B-3C88CE81ABB2}" type="datetimeFigureOut">
              <a:rPr lang="pt-PT" smtClean="0"/>
              <a:t>17-01-2013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1BFE6-F1CB-414B-AFA8-8DED378D82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7245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pt-PT" sz="9600" dirty="0" smtClean="0">
                <a:solidFill>
                  <a:srgbClr val="FF0000"/>
                </a:solidFill>
                <a:latin typeface="Freestyle Script" pitchFamily="66" charset="0"/>
              </a:rPr>
              <a:t>Cabos de Fibra Óptica</a:t>
            </a:r>
            <a:endParaRPr lang="pt-PT" sz="9600" dirty="0">
              <a:solidFill>
                <a:srgbClr val="FF0000"/>
              </a:solidFill>
              <a:latin typeface="Freestyle Script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257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4900" dirty="0">
                <a:solidFill>
                  <a:srgbClr val="FFC000"/>
                </a:solidFill>
                <a:latin typeface="Arabic Typesetting" pitchFamily="66" charset="-78"/>
                <a:cs typeface="Arabic Typesetting" pitchFamily="66" charset="-78"/>
              </a:rPr>
              <a:t>Estrutura da fibra óptica</a:t>
            </a:r>
            <a:r>
              <a:rPr lang="pt-PT" dirty="0"/>
              <a:t/>
            </a:r>
            <a:br>
              <a:rPr lang="pt-PT" dirty="0"/>
            </a:b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dirty="0">
                <a:solidFill>
                  <a:srgbClr val="FF0000"/>
                </a:solidFill>
              </a:rPr>
              <a:t>As fibras ópticas são constituídas basicamente de materiais dielétricos (isolantes) que, como já dissemos, permitem total imunidade a interferências eletromagnética; uma região cilíndrica composta de uma região central, denominada núcleo, por onde passa a luz; e uma região periférica denominada casca que envolve o núcleo. </a:t>
            </a:r>
            <a:endParaRPr lang="pt-PT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t-BR" dirty="0"/>
              <a:t> </a:t>
            </a:r>
            <a:endParaRPr lang="pt-PT" dirty="0"/>
          </a:p>
          <a:p>
            <a:pPr marL="0" indent="0">
              <a:buNone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56816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PT" sz="16000" dirty="0" smtClean="0">
                <a:solidFill>
                  <a:srgbClr val="FFC000"/>
                </a:solidFill>
                <a:latin typeface="Arabic Typesetting" pitchFamily="66" charset="-78"/>
                <a:cs typeface="Arabic Typesetting" pitchFamily="66" charset="-78"/>
              </a:rPr>
              <a:t>…</a:t>
            </a:r>
            <a:endParaRPr lang="pt-PT" sz="16000" dirty="0">
              <a:solidFill>
                <a:srgbClr val="FFC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2400" dirty="0">
                <a:solidFill>
                  <a:srgbClr val="FF0000"/>
                </a:solidFill>
              </a:rPr>
              <a:t>A fibra óptica é composta por um núcleo envolto por uma casca, ambos de vidro sólido com altos índices de pureza, porém com índices de refração diferentes. O índice de refração do núcleo (n1) é sempre maior que o índice de refração da casca (n2). Se o ângulo de incidência da luz em uma das extremidades da fibra for menor que um dado ângulo, chamado de ângulo crítico ocorrerá à reflexão total da luz no interior da fibra. </a:t>
            </a:r>
            <a:endParaRPr lang="pt-PT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t-PT" dirty="0"/>
          </a:p>
        </p:txBody>
      </p:sp>
      <p:pic>
        <p:nvPicPr>
          <p:cNvPr id="4098" name="Picture 2" descr="fibraoptica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688" y="4149080"/>
            <a:ext cx="2808312" cy="1877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5580112" y="6052512"/>
            <a:ext cx="37538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dirty="0">
                <a:solidFill>
                  <a:srgbClr val="FF0000"/>
                </a:solidFill>
              </a:rPr>
              <a:t>Estrutura em corte da fibra óptica </a:t>
            </a:r>
          </a:p>
        </p:txBody>
      </p:sp>
    </p:spTree>
    <p:extLst>
      <p:ext uri="{BB962C8B-B14F-4D97-AF65-F5344CB8AC3E}">
        <p14:creationId xmlns:p14="http://schemas.microsoft.com/office/powerpoint/2010/main" val="2258439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sz="4900" dirty="0">
                <a:solidFill>
                  <a:srgbClr val="FFC000"/>
                </a:solidFill>
                <a:latin typeface="Arabic Typesetting" pitchFamily="66" charset="-78"/>
                <a:cs typeface="Arabic Typesetting" pitchFamily="66" charset="-78"/>
              </a:rPr>
              <a:t>Conceito de fibra óptica</a:t>
            </a:r>
            <a:r>
              <a:rPr lang="pt-PT" dirty="0"/>
              <a:t/>
            </a:r>
            <a:br>
              <a:rPr lang="pt-PT" dirty="0"/>
            </a:b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PT" b="1" i="1" u="sng" dirty="0">
                <a:solidFill>
                  <a:srgbClr val="FF0000"/>
                </a:solidFill>
              </a:rPr>
              <a:t>Fibra Óptica</a:t>
            </a:r>
            <a:r>
              <a:rPr lang="pt-PT" dirty="0">
                <a:solidFill>
                  <a:srgbClr val="FF0000"/>
                </a:solidFill>
              </a:rPr>
              <a:t>: É um guia de onda dieléctrico com estrutura circular cilíndrica e sessão circular recta que funciona como meio de transmissão a longa distância sem interferência externa para a luz produzida pelo transmissor óptico</a:t>
            </a:r>
          </a:p>
        </p:txBody>
      </p:sp>
    </p:spTree>
    <p:extLst>
      <p:ext uri="{BB962C8B-B14F-4D97-AF65-F5344CB8AC3E}">
        <p14:creationId xmlns:p14="http://schemas.microsoft.com/office/powerpoint/2010/main" val="4217461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>
                <a:solidFill>
                  <a:srgbClr val="FFC000"/>
                </a:solidFill>
                <a:latin typeface="Arabic Typesetting" pitchFamily="66" charset="-78"/>
                <a:cs typeface="Arabic Typesetting" pitchFamily="66" charset="-78"/>
              </a:rPr>
              <a:t>Cabos de Fibra Óptica + Monomodo</a:t>
            </a:r>
            <a:endParaRPr lang="pt-PT" dirty="0">
              <a:solidFill>
                <a:srgbClr val="FFC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t-PT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As fibras </a:t>
            </a:r>
            <a:r>
              <a:rPr lang="pt-PT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monomodais</a:t>
            </a:r>
            <a:r>
              <a:rPr lang="pt-PT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são adequadas para aplicações que envolvam grandes distâncias, embora requeiram conectores de maior precisão e dispositivos de alto custo. </a:t>
            </a:r>
            <a:endParaRPr lang="pt-PT" sz="2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pt-PT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Nas </a:t>
            </a:r>
            <a:r>
              <a:rPr lang="pt-PT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fibras </a:t>
            </a:r>
            <a:r>
              <a:rPr lang="pt-PT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monomodais</a:t>
            </a:r>
            <a:r>
              <a:rPr lang="pt-PT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a luz possui apenas um modo de propagação, ou seja, a luz percorre interior do núcleo por apenas um caminho. </a:t>
            </a:r>
            <a:endParaRPr lang="pt-PT" sz="2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pt-PT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As </a:t>
            </a:r>
            <a:r>
              <a:rPr lang="pt-PT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dimensões do núcleo variam entre 8 </a:t>
            </a:r>
            <a:r>
              <a:rPr lang="pt-PT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ηm</a:t>
            </a:r>
            <a:r>
              <a:rPr lang="pt-PT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a 10 </a:t>
            </a:r>
            <a:r>
              <a:rPr lang="pt-PT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ηm</a:t>
            </a:r>
            <a:r>
              <a:rPr lang="pt-PT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e a casca em torno de 125 </a:t>
            </a:r>
            <a:r>
              <a:rPr lang="pt-PT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ηm</a:t>
            </a:r>
            <a:r>
              <a:rPr lang="pt-PT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pt-PT" sz="2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pt-PT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As </a:t>
            </a:r>
            <a:r>
              <a:rPr lang="pt-PT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fibras </a:t>
            </a:r>
            <a:r>
              <a:rPr lang="pt-PT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monomodais</a:t>
            </a:r>
            <a:r>
              <a:rPr lang="pt-PT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também se diferenciam pela variação do índice de </a:t>
            </a:r>
            <a:r>
              <a:rPr lang="pt-PT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refração</a:t>
            </a:r>
            <a:r>
              <a:rPr lang="pt-PT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do núcleo em relação à casca; classificam-se em Índice Degrau Standard, Dispersão Deslocada (</a:t>
            </a:r>
            <a:r>
              <a:rPr lang="pt-PT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Dispersion</a:t>
            </a:r>
            <a:r>
              <a:rPr lang="pt-PT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Shifed</a:t>
            </a:r>
            <a:r>
              <a:rPr lang="pt-PT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 ou Non-Zero </a:t>
            </a:r>
            <a:r>
              <a:rPr lang="pt-PT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Dispersion</a:t>
            </a:r>
            <a:r>
              <a:rPr lang="pt-PT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04354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PT" sz="16000" dirty="0" smtClean="0">
                <a:solidFill>
                  <a:srgbClr val="FFC000"/>
                </a:solidFill>
              </a:rPr>
              <a:t>…</a:t>
            </a:r>
            <a:endParaRPr lang="pt-PT" sz="16000" dirty="0">
              <a:solidFill>
                <a:srgbClr val="FFC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784" y="5373216"/>
            <a:ext cx="2657143" cy="723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6490090" y="6113702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rgbClr val="FFFF00"/>
                </a:solidFill>
              </a:rPr>
              <a:t>Propagação da luz em </a:t>
            </a:r>
            <a:r>
              <a:rPr lang="pt-PT" dirty="0" err="1">
                <a:solidFill>
                  <a:srgbClr val="FFFF00"/>
                </a:solidFill>
              </a:rPr>
              <a:t>monomodal</a:t>
            </a:r>
            <a:r>
              <a:rPr lang="pt-PT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899592" y="2132856"/>
            <a:ext cx="72008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rgbClr val="FF0000"/>
                </a:solidFill>
              </a:rPr>
              <a:t>As características destas fibras são muito superiores às multimodos, banda passante mais larga, o que aumenta a capacidade de transmissão. Apresenta perdas mais baixas, aumentando, com isto, a distância entre as transmissões sem o uso de repetidores de sinal. Os enlaces com fibras monomodo, geralmente, ultrapassam 50 km entre os repetidores. </a:t>
            </a:r>
            <a:endParaRPr lang="pt-PT" sz="2800" dirty="0">
              <a:solidFill>
                <a:srgbClr val="FF0000"/>
              </a:solidFill>
            </a:endParaRP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821266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>
                <a:solidFill>
                  <a:srgbClr val="FFC000"/>
                </a:solidFill>
                <a:latin typeface="Arabic Typesetting" pitchFamily="66" charset="-78"/>
                <a:cs typeface="Arabic Typesetting" pitchFamily="66" charset="-78"/>
              </a:rPr>
              <a:t>Cabos de Fibra Óptica + Multimodo</a:t>
            </a:r>
            <a:endParaRPr lang="pt-PT" dirty="0"/>
          </a:p>
        </p:txBody>
      </p:sp>
      <p:sp>
        <p:nvSpPr>
          <p:cNvPr id="3" name="CaixaDeTexto 2"/>
          <p:cNvSpPr txBox="1"/>
          <p:nvPr/>
        </p:nvSpPr>
        <p:spPr>
          <a:xfrm>
            <a:off x="1115616" y="1628800"/>
            <a:ext cx="741682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As fibras multimodo </a:t>
            </a:r>
            <a:r>
              <a:rPr lang="pt-BR" b="1" dirty="0">
                <a:solidFill>
                  <a:srgbClr val="FF0000"/>
                </a:solidFill>
              </a:rPr>
              <a:t>(MMF MultiMode Fiber)</a:t>
            </a:r>
            <a:r>
              <a:rPr lang="pt-BR" dirty="0">
                <a:solidFill>
                  <a:srgbClr val="FF0000"/>
                </a:solidFill>
              </a:rPr>
              <a:t> foram as primeiras a serem comercializadas. Porque possuem o diâmetro do núcleo maior do que as fibras monomodais, de modo que a luz tenha vários modos de propagação, ou seja, a luz percorre o interior da fibra óptica por diversos caminhos. E também porque os conectores e transmissores ópticos utilizados com elas são mais baratos. </a:t>
            </a:r>
            <a:endParaRPr lang="pt-PT" dirty="0">
              <a:solidFill>
                <a:srgbClr val="FF0000"/>
              </a:solidFill>
            </a:endParaRPr>
          </a:p>
          <a:p>
            <a:r>
              <a:rPr lang="pt-BR" dirty="0">
                <a:solidFill>
                  <a:srgbClr val="FF0000"/>
                </a:solidFill>
              </a:rPr>
              <a:t> </a:t>
            </a:r>
            <a:endParaRPr lang="pt-PT" dirty="0">
              <a:solidFill>
                <a:srgbClr val="FF0000"/>
              </a:solidFill>
            </a:endParaRPr>
          </a:p>
          <a:p>
            <a:r>
              <a:rPr lang="pt-BR" dirty="0">
                <a:solidFill>
                  <a:srgbClr val="FF0000"/>
                </a:solidFill>
              </a:rPr>
              <a:t>As setas verde, azul e vermelha representam os três modos possíveis de propagação (neste exemplo), sendo que as setas verde e azul estão representando a propagação por reflexão. As dimensões são 62,5 ηm para o núcleo e 125 ηm para a casca. Dependendo da variação de índice de refração entre o núcleo e a casca, as fibras multimodais podem ser classificadas em: </a:t>
            </a:r>
            <a:r>
              <a:rPr lang="pt-BR" b="1" i="1" dirty="0">
                <a:solidFill>
                  <a:srgbClr val="FF0000"/>
                </a:solidFill>
              </a:rPr>
              <a:t>Índice Gradual e Índice Degrau.</a:t>
            </a:r>
            <a:r>
              <a:rPr lang="pt-BR" dirty="0">
                <a:solidFill>
                  <a:srgbClr val="FF0000"/>
                </a:solidFill>
              </a:rPr>
              <a:t> </a:t>
            </a:r>
            <a:endParaRPr lang="pt-PT" dirty="0">
              <a:solidFill>
                <a:srgbClr val="FF0000"/>
              </a:solidFill>
            </a:endParaRPr>
          </a:p>
          <a:p>
            <a:endParaRPr lang="pt-P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5085184"/>
            <a:ext cx="2657475" cy="72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5832139" y="5809084"/>
            <a:ext cx="3161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rgbClr val="FF0000"/>
                </a:solidFill>
              </a:rPr>
              <a:t>Propagação da luz multimodal </a:t>
            </a:r>
          </a:p>
        </p:txBody>
      </p:sp>
    </p:spTree>
    <p:extLst>
      <p:ext uri="{BB962C8B-B14F-4D97-AF65-F5344CB8AC3E}">
        <p14:creationId xmlns:p14="http://schemas.microsoft.com/office/powerpoint/2010/main" val="171000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4900" dirty="0">
                <a:solidFill>
                  <a:srgbClr val="FFC000"/>
                </a:solidFill>
                <a:latin typeface="Arabic Typesetting" pitchFamily="66" charset="-78"/>
                <a:cs typeface="Arabic Typesetting" pitchFamily="66" charset="-78"/>
              </a:rPr>
              <a:t>Multimodo de Índice Degrau</a:t>
            </a:r>
            <a:r>
              <a:rPr lang="pt-PT" dirty="0"/>
              <a:t/>
            </a:r>
            <a:br>
              <a:rPr lang="pt-PT" dirty="0"/>
            </a:b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>
                <a:solidFill>
                  <a:srgbClr val="FF0000"/>
                </a:solidFill>
              </a:rPr>
              <a:t>Possuem um núcleo composto por um material homogêneo de índice de refração constante e sempre superior ao da casca. As fibras de índice degrau possuem mais simplicidade em sua fabricação e, por isto, possuem características inferiores aos outros tipos de fibras a banda passante é muito estreita, o que restringe a capacidade de transmissão da fibra. As perdas sofridas pelo sinal transmitido são bastante altas quando comparadas com as fibras monomodo, o que restringe suas aplicações com relação à distância e à capacidade de transmissão. </a:t>
            </a:r>
            <a:endParaRPr lang="pt-PT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t-PT" dirty="0"/>
          </a:p>
        </p:txBody>
      </p:sp>
      <p:pic>
        <p:nvPicPr>
          <p:cNvPr id="2050" name="Picture 2" descr="tutfo_fig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460" y="4149080"/>
            <a:ext cx="4118858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5580112" y="6524285"/>
            <a:ext cx="27241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 smtClean="0">
                <a:solidFill>
                  <a:srgbClr val="FF0000"/>
                </a:solidFill>
              </a:rPr>
              <a:t>Fibra </a:t>
            </a:r>
            <a:r>
              <a:rPr lang="pt-PT" dirty="0">
                <a:solidFill>
                  <a:srgbClr val="FF0000"/>
                </a:solidFill>
              </a:rPr>
              <a:t>Óptica Multimodo ID </a:t>
            </a:r>
          </a:p>
        </p:txBody>
      </p:sp>
    </p:spTree>
    <p:extLst>
      <p:ext uri="{BB962C8B-B14F-4D97-AF65-F5344CB8AC3E}">
        <p14:creationId xmlns:p14="http://schemas.microsoft.com/office/powerpoint/2010/main" val="696042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4900" dirty="0">
                <a:solidFill>
                  <a:srgbClr val="FFC000"/>
                </a:solidFill>
                <a:latin typeface="Arabic Typesetting" pitchFamily="66" charset="-78"/>
                <a:cs typeface="Arabic Typesetting" pitchFamily="66" charset="-78"/>
              </a:rPr>
              <a:t>Multimodo de Índice Gradual</a:t>
            </a:r>
            <a:r>
              <a:rPr lang="pt-PT" dirty="0"/>
              <a:t/>
            </a:r>
            <a:br>
              <a:rPr lang="pt-PT" dirty="0"/>
            </a:b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t-BR" dirty="0">
                <a:solidFill>
                  <a:srgbClr val="FF0000"/>
                </a:solidFill>
              </a:rPr>
              <a:t>Possuem um núcleo composto com índices de refração variáveis. Esta variação permite a redução do alargamento do impulso luminoso. São fibras mais utilizadas que as de índice degrau. Sua fabricação é mais complexa porque somente conseguimos o índice de refração gradual dopando com doses diferentes o núcleo da fibra, o que faz com que o índice de refração diminua gradualmente do centro do núcleo até a casca. Mas, na prática, esse índice faz com que os raios de luz percorram caminhos diferentes, com velocidades diferentes, e chegue à outra extremidade da fibra ao mesmo tempo praticamente, aumentando a banda passante e, conseqüentemente, a capacidade de transmissão da fibra óptica. </a:t>
            </a:r>
            <a:endParaRPr lang="pt-PT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t-BR" dirty="0">
                <a:solidFill>
                  <a:srgbClr val="FF0000"/>
                </a:solidFill>
              </a:rPr>
              <a:t> </a:t>
            </a:r>
            <a:endParaRPr lang="pt-PT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t-BR" dirty="0"/>
              <a:t> 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562571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PT" sz="16000" dirty="0" smtClean="0">
                <a:solidFill>
                  <a:srgbClr val="FFC000"/>
                </a:solidFill>
                <a:latin typeface="Arabic Typesetting" pitchFamily="66" charset="-78"/>
                <a:cs typeface="Arabic Typesetting" pitchFamily="66" charset="-78"/>
              </a:rPr>
              <a:t>…</a:t>
            </a:r>
            <a:endParaRPr lang="pt-PT" sz="16000" dirty="0">
              <a:solidFill>
                <a:srgbClr val="FFC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 </a:t>
            </a:r>
            <a:r>
              <a:rPr lang="pt-PT" sz="2400" dirty="0" smtClean="0">
                <a:solidFill>
                  <a:srgbClr val="FF0000"/>
                </a:solidFill>
              </a:rPr>
              <a:t>São </a:t>
            </a:r>
            <a:r>
              <a:rPr lang="pt-PT" sz="2400" dirty="0">
                <a:solidFill>
                  <a:srgbClr val="FF0000"/>
                </a:solidFill>
              </a:rPr>
              <a:t>fibras que com tecnologia de fabricação mais complexa e possuem característica principais uma menor atenuação 1dBm/km, maior capacidade de transmissão de dados (largura de Banda de 1Ghz), isso em relação as fibras de multimodo de índice Degrau.</a:t>
            </a:r>
          </a:p>
        </p:txBody>
      </p:sp>
      <p:pic>
        <p:nvPicPr>
          <p:cNvPr id="3074" name="Picture 2" descr="tutfo_fig3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717032"/>
            <a:ext cx="4269423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5508104" y="5476095"/>
            <a:ext cx="30242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dirty="0" smtClean="0">
                <a:solidFill>
                  <a:srgbClr val="FF0000"/>
                </a:solidFill>
              </a:rPr>
              <a:t>Fibra </a:t>
            </a:r>
            <a:r>
              <a:rPr lang="pt-PT" sz="2800" dirty="0">
                <a:solidFill>
                  <a:srgbClr val="FF0000"/>
                </a:solidFill>
              </a:rPr>
              <a:t>Multimodo IG</a:t>
            </a:r>
          </a:p>
        </p:txBody>
      </p:sp>
    </p:spTree>
    <p:extLst>
      <p:ext uri="{BB962C8B-B14F-4D97-AF65-F5344CB8AC3E}">
        <p14:creationId xmlns:p14="http://schemas.microsoft.com/office/powerpoint/2010/main" val="32850300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4900" dirty="0">
                <a:solidFill>
                  <a:srgbClr val="FFC000"/>
                </a:solidFill>
                <a:latin typeface="Arabic Typesetting" pitchFamily="66" charset="-78"/>
                <a:cs typeface="Arabic Typesetting" pitchFamily="66" charset="-78"/>
              </a:rPr>
              <a:t>FONTES ÓPTICAS</a:t>
            </a:r>
            <a:r>
              <a:rPr lang="pt-PT" b="1" u="dbl" dirty="0"/>
              <a:t/>
            </a:r>
            <a:br>
              <a:rPr lang="pt-PT" b="1" u="dbl" dirty="0"/>
            </a:b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t-BR" b="1" dirty="0">
                <a:solidFill>
                  <a:srgbClr val="92D050"/>
                </a:solidFill>
              </a:rPr>
              <a:t>Tipos de Fontes Ópticas</a:t>
            </a:r>
            <a:endParaRPr lang="pt-PT" b="1" dirty="0">
              <a:solidFill>
                <a:srgbClr val="92D050"/>
              </a:solidFill>
            </a:endParaRPr>
          </a:p>
          <a:p>
            <a:r>
              <a:rPr lang="pt-PT" dirty="0">
                <a:solidFill>
                  <a:srgbClr val="FF0000"/>
                </a:solidFill>
              </a:rPr>
              <a:t>Para sistemas ópticos, encontramos dois tipos de fontes ópticas que são frequentemente utilizadas: LED e LASER.</a:t>
            </a:r>
          </a:p>
          <a:p>
            <a:r>
              <a:rPr lang="pt-PT" dirty="0">
                <a:solidFill>
                  <a:srgbClr val="FF0000"/>
                </a:solidFill>
              </a:rPr>
              <a:t>Cada um destes dois tipos de fontes oferece certas vantagens e desvantagens, e diferenciam-se entre si sob diversos aspectos:</a:t>
            </a:r>
          </a:p>
          <a:p>
            <a:pPr lvl="0"/>
            <a:r>
              <a:rPr lang="pt-PT" dirty="0">
                <a:solidFill>
                  <a:srgbClr val="FF0000"/>
                </a:solidFill>
              </a:rPr>
              <a:t>Potência luminosa: os lasers oferecem maior potência óptica se comparados com os leds , LED : (-7 a -14dBm) e LASER: (1dBm)</a:t>
            </a:r>
          </a:p>
          <a:p>
            <a:pPr lvl="0"/>
            <a:r>
              <a:rPr lang="pt-PT" dirty="0">
                <a:solidFill>
                  <a:srgbClr val="FF0000"/>
                </a:solidFill>
              </a:rPr>
              <a:t>Largura espectral: os lasers tem largura espectral menor que os leds, o que proporciona menor dispersão material.</a:t>
            </a:r>
          </a:p>
          <a:p>
            <a:pPr marL="0" indent="0">
              <a:buNone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290557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PT" sz="16000" dirty="0" smtClean="0">
                <a:solidFill>
                  <a:srgbClr val="FFC000"/>
                </a:solidFill>
                <a:latin typeface="Arabic Typesetting" pitchFamily="66" charset="-78"/>
                <a:cs typeface="Arabic Typesetting" pitchFamily="66" charset="-78"/>
              </a:rPr>
              <a:t>…</a:t>
            </a:r>
            <a:endParaRPr lang="pt-PT" sz="16000" dirty="0">
              <a:solidFill>
                <a:srgbClr val="FFC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2501" y="4869160"/>
            <a:ext cx="3321499" cy="198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467544" y="1166843"/>
            <a:ext cx="82809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itchFamily="34" charset="0"/>
              <a:buChar char="•"/>
            </a:pPr>
            <a:r>
              <a:rPr lang="pt-PT" sz="2000" dirty="0" smtClean="0">
                <a:solidFill>
                  <a:srgbClr val="FF0000"/>
                </a:solidFill>
              </a:rPr>
              <a:t>Tipos </a:t>
            </a:r>
            <a:r>
              <a:rPr lang="pt-PT" sz="2000" dirty="0">
                <a:solidFill>
                  <a:srgbClr val="FF0000"/>
                </a:solidFill>
              </a:rPr>
              <a:t>e velocidades de modulação:   os lasers tem velocidade maior que os leds, mas necessitam de circuitos complexos para manter uma boa linearidade.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pt-PT" sz="2000" dirty="0" smtClean="0">
                <a:solidFill>
                  <a:srgbClr val="FF0000"/>
                </a:solidFill>
              </a:rPr>
              <a:t>Acoplamento com a fibra óptica: o feixe de luz emitido pelo laser é mais concentrado que o emitido pelo led, permitindo uma eficiência de acoplamento maior.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pt-PT" sz="2000" dirty="0" smtClean="0">
                <a:solidFill>
                  <a:srgbClr val="FF0000"/>
                </a:solidFill>
              </a:rPr>
              <a:t>Variações </a:t>
            </a:r>
            <a:r>
              <a:rPr lang="pt-PT" sz="2000" dirty="0">
                <a:solidFill>
                  <a:srgbClr val="FF0000"/>
                </a:solidFill>
              </a:rPr>
              <a:t>com temperatura: os lasers são mais sensíveis que os leds à temperatura.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pt-PT" sz="2000" dirty="0">
                <a:solidFill>
                  <a:srgbClr val="FF0000"/>
                </a:solidFill>
              </a:rPr>
              <a:t>Vida útil e degradação: os leds tem vida útil maior </a:t>
            </a:r>
            <a:r>
              <a:rPr lang="pt-PT" sz="2000" dirty="0" smtClean="0">
                <a:solidFill>
                  <a:srgbClr val="FF0000"/>
                </a:solidFill>
              </a:rPr>
              <a:t>que os lasers (aproximadamente 10 vezes mais), além de ter degradação bem definida.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pt-PT" sz="2000" dirty="0" smtClean="0">
                <a:solidFill>
                  <a:srgbClr val="FF0000"/>
                </a:solidFill>
              </a:rPr>
              <a:t>Custos: os lasers são mais caros que os leds, pois a dificuldade de fabricação é maior.</a:t>
            </a:r>
            <a:endParaRPr lang="pt-PT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869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PT" sz="16000" dirty="0">
                <a:solidFill>
                  <a:srgbClr val="FFC000"/>
                </a:solidFill>
                <a:latin typeface="Arabic Typesetting" pitchFamily="66" charset="-78"/>
                <a:cs typeface="Arabic Typesetting" pitchFamily="66" charset="-78"/>
              </a:rPr>
              <a:t>…</a:t>
            </a:r>
            <a:endParaRPr lang="pt-PT" sz="1600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z="2800" dirty="0">
                <a:solidFill>
                  <a:srgbClr val="FF0000"/>
                </a:solidFill>
              </a:rPr>
              <a:t>Ruídos: os lasers apresentam menos ruídos que os leds. Ambos podem ser fabricados do mesmo material, de acordo com o comprimento onda desejado: * </a:t>
            </a:r>
            <a:r>
              <a:rPr lang="pt-PT" sz="2800" dirty="0" err="1">
                <a:solidFill>
                  <a:srgbClr val="FF0000"/>
                </a:solidFill>
              </a:rPr>
              <a:t>AlGaAs</a:t>
            </a:r>
            <a:r>
              <a:rPr lang="pt-PT" sz="2800" dirty="0">
                <a:solidFill>
                  <a:srgbClr val="FF0000"/>
                </a:solidFill>
              </a:rPr>
              <a:t> (</a:t>
            </a:r>
            <a:r>
              <a:rPr lang="pt-PT" sz="2800" dirty="0" err="1">
                <a:solidFill>
                  <a:srgbClr val="FF0000"/>
                </a:solidFill>
              </a:rPr>
              <a:t>arseneto</a:t>
            </a:r>
            <a:r>
              <a:rPr lang="pt-PT" sz="2800" dirty="0">
                <a:solidFill>
                  <a:srgbClr val="FF0000"/>
                </a:solidFill>
              </a:rPr>
              <a:t> de alumínio e gálio) para 850 </a:t>
            </a:r>
            <a:r>
              <a:rPr lang="pt-PT" sz="2800" dirty="0" err="1">
                <a:solidFill>
                  <a:srgbClr val="FF0000"/>
                </a:solidFill>
              </a:rPr>
              <a:t>nm</a:t>
            </a:r>
            <a:r>
              <a:rPr lang="pt-PT" sz="2800" dirty="0">
                <a:solidFill>
                  <a:srgbClr val="FF0000"/>
                </a:solidFill>
              </a:rPr>
              <a:t>.</a:t>
            </a:r>
          </a:p>
          <a:p>
            <a:r>
              <a:rPr lang="pt-PT" sz="2800" dirty="0">
                <a:solidFill>
                  <a:srgbClr val="FF0000"/>
                </a:solidFill>
              </a:rPr>
              <a:t>* </a:t>
            </a:r>
            <a:r>
              <a:rPr lang="pt-PT" sz="2800" dirty="0" err="1">
                <a:solidFill>
                  <a:srgbClr val="FF0000"/>
                </a:solidFill>
              </a:rPr>
              <a:t>InGaAsP</a:t>
            </a:r>
            <a:r>
              <a:rPr lang="pt-PT" sz="2800" dirty="0">
                <a:solidFill>
                  <a:srgbClr val="FF0000"/>
                </a:solidFill>
              </a:rPr>
              <a:t> (</a:t>
            </a:r>
            <a:r>
              <a:rPr lang="pt-PT" sz="2800" dirty="0" err="1">
                <a:solidFill>
                  <a:srgbClr val="FF0000"/>
                </a:solidFill>
              </a:rPr>
              <a:t>arseneto</a:t>
            </a:r>
            <a:r>
              <a:rPr lang="pt-PT" sz="2800" dirty="0">
                <a:solidFill>
                  <a:srgbClr val="FF0000"/>
                </a:solidFill>
              </a:rPr>
              <a:t> </a:t>
            </a:r>
            <a:r>
              <a:rPr lang="pt-PT" sz="2800" dirty="0" err="1">
                <a:solidFill>
                  <a:srgbClr val="FF0000"/>
                </a:solidFill>
              </a:rPr>
              <a:t>fosfeto</a:t>
            </a:r>
            <a:r>
              <a:rPr lang="pt-PT" sz="2800" dirty="0">
                <a:solidFill>
                  <a:srgbClr val="FF0000"/>
                </a:solidFill>
              </a:rPr>
              <a:t> de índio e gálio) para 1300 e 1550 </a:t>
            </a:r>
            <a:r>
              <a:rPr lang="pt-PT" sz="2800" dirty="0" err="1">
                <a:solidFill>
                  <a:srgbClr val="FF0000"/>
                </a:solidFill>
              </a:rPr>
              <a:t>nm</a:t>
            </a:r>
            <a:r>
              <a:rPr lang="pt-PT" dirty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endParaRPr lang="pt-P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300" y="5006000"/>
            <a:ext cx="5092700" cy="186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4411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4900" b="1" dirty="0">
                <a:solidFill>
                  <a:srgbClr val="FFC000"/>
                </a:solidFill>
                <a:latin typeface="Arabic Typesetting" pitchFamily="66" charset="-78"/>
                <a:cs typeface="Arabic Typesetting" pitchFamily="66" charset="-78"/>
              </a:rPr>
              <a:t>Laser</a:t>
            </a:r>
            <a:r>
              <a:rPr lang="pt-PT" b="1" dirty="0"/>
              <a:t/>
            </a:r>
            <a:br>
              <a:rPr lang="pt-PT" b="1" dirty="0"/>
            </a:b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PT" sz="2200" dirty="0" smtClean="0">
                <a:solidFill>
                  <a:srgbClr val="FF0000"/>
                </a:solidFill>
              </a:rPr>
              <a:t>	</a:t>
            </a:r>
            <a:r>
              <a:rPr lang="pt-PT" sz="2000" dirty="0" smtClean="0">
                <a:solidFill>
                  <a:srgbClr val="FF0000"/>
                </a:solidFill>
              </a:rPr>
              <a:t>Para </a:t>
            </a:r>
            <a:r>
              <a:rPr lang="pt-PT" sz="2000" dirty="0">
                <a:solidFill>
                  <a:srgbClr val="FF0000"/>
                </a:solidFill>
              </a:rPr>
              <a:t>entendermos o funcionamento de um laser, vamos tomar um laser a gás (</a:t>
            </a:r>
            <a:r>
              <a:rPr lang="pt-PT" sz="2000" dirty="0" err="1">
                <a:solidFill>
                  <a:srgbClr val="FF0000"/>
                </a:solidFill>
              </a:rPr>
              <a:t>HeNe</a:t>
            </a:r>
            <a:r>
              <a:rPr lang="pt-PT" sz="2000" dirty="0">
                <a:solidFill>
                  <a:srgbClr val="FF0000"/>
                </a:solidFill>
              </a:rPr>
              <a:t>) de maneira didáctica onde os números usados são ilusórios para maior visualização dos fenómenos.</a:t>
            </a:r>
          </a:p>
          <a:p>
            <a:pPr marL="0" indent="0">
              <a:buNone/>
            </a:pPr>
            <a:r>
              <a:rPr lang="pt-PT" sz="2000" dirty="0" smtClean="0">
                <a:solidFill>
                  <a:srgbClr val="FF0000"/>
                </a:solidFill>
              </a:rPr>
              <a:t>	Um </a:t>
            </a:r>
            <a:r>
              <a:rPr lang="pt-PT" sz="2000" dirty="0">
                <a:solidFill>
                  <a:srgbClr val="FF0000"/>
                </a:solidFill>
              </a:rPr>
              <a:t>átomo é composto de um núcleo e de </a:t>
            </a:r>
            <a:r>
              <a:rPr lang="pt-PT" sz="2000" dirty="0" smtClean="0">
                <a:solidFill>
                  <a:srgbClr val="FF0000"/>
                </a:solidFill>
              </a:rPr>
              <a:t>eléctron </a:t>
            </a:r>
            <a:r>
              <a:rPr lang="pt-PT" sz="2000" dirty="0">
                <a:solidFill>
                  <a:srgbClr val="FF0000"/>
                </a:solidFill>
              </a:rPr>
              <a:t>que permanecem girando em torno do mesmo em órbitas bem definidas. Quanto mais afastado do núcleo gira o </a:t>
            </a:r>
            <a:r>
              <a:rPr lang="pt-PT" sz="2000" dirty="0" err="1">
                <a:solidFill>
                  <a:srgbClr val="FF0000"/>
                </a:solidFill>
              </a:rPr>
              <a:t>elétron</a:t>
            </a:r>
            <a:r>
              <a:rPr lang="pt-PT" sz="2000" dirty="0">
                <a:solidFill>
                  <a:srgbClr val="FF0000"/>
                </a:solidFill>
              </a:rPr>
              <a:t>, menor a sua energia. Quando um </a:t>
            </a:r>
            <a:r>
              <a:rPr lang="pt-PT" sz="2000" dirty="0" err="1">
                <a:solidFill>
                  <a:srgbClr val="FF0000"/>
                </a:solidFill>
              </a:rPr>
              <a:t>elétron</a:t>
            </a:r>
            <a:r>
              <a:rPr lang="pt-PT" sz="2000" dirty="0">
                <a:solidFill>
                  <a:srgbClr val="FF0000"/>
                </a:solidFill>
              </a:rPr>
              <a:t> ganha energia ele muda de sua órbita para uma órbita mais interna, sendo este um estado não natural para o átomo mas sim forçado. Como esse estado não é natural, o átomo por qualquer distúrbio tende a voltar a seu estado natural, liberando a energia recebida em forma de ondas </a:t>
            </a:r>
            <a:r>
              <a:rPr lang="pt-PT" sz="2000" dirty="0" err="1">
                <a:solidFill>
                  <a:srgbClr val="FF0000"/>
                </a:solidFill>
              </a:rPr>
              <a:t>eletromagnéticas</a:t>
            </a:r>
            <a:r>
              <a:rPr lang="pt-PT" sz="2000" dirty="0">
                <a:solidFill>
                  <a:srgbClr val="FF0000"/>
                </a:solidFill>
              </a:rPr>
              <a:t> de comprimento de onda definido em função das órbitas do átomo.</a:t>
            </a:r>
          </a:p>
          <a:p>
            <a:pPr marL="0" indent="0">
              <a:buNone/>
            </a:pPr>
            <a:endParaRPr lang="pt-PT" dirty="0"/>
          </a:p>
        </p:txBody>
      </p:sp>
      <p:pic>
        <p:nvPicPr>
          <p:cNvPr id="1026" name="Imagem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214452"/>
            <a:ext cx="3763928" cy="1643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7313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>
                <a:solidFill>
                  <a:srgbClr val="FFC000"/>
                </a:solidFill>
                <a:latin typeface="Arabic Typesetting" pitchFamily="66" charset="-78"/>
                <a:cs typeface="Arabic Typesetting" pitchFamily="66" charset="-78"/>
              </a:rPr>
              <a:t>LED</a:t>
            </a:r>
            <a:endParaRPr lang="pt-PT" dirty="0">
              <a:solidFill>
                <a:srgbClr val="FFC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t-BR" dirty="0" smtClean="0">
                <a:solidFill>
                  <a:srgbClr val="FF0000"/>
                </a:solidFill>
              </a:rPr>
              <a:t>	</a:t>
            </a:r>
            <a:r>
              <a:rPr lang="pt-BR" sz="2100" dirty="0" smtClean="0">
                <a:solidFill>
                  <a:srgbClr val="FF0000"/>
                </a:solidFill>
              </a:rPr>
              <a:t>As </a:t>
            </a:r>
            <a:r>
              <a:rPr lang="pt-BR" sz="2100" dirty="0">
                <a:solidFill>
                  <a:srgbClr val="FF0000"/>
                </a:solidFill>
              </a:rPr>
              <a:t>fontes de luz mais comuns para os sistemas de comunicação por fibra óptica são os LEDs, porque emitem luz invisível próxima do infravermelho. Sua operação é como a operação básica de um diodo comum. Uma pequena tensão é aplicada entre seus terminais, fazendo uma pequena corrente fluir atráves da junção. Este diodo é formado por duas regiões de aterial semiciondutor, dopado com impurezas do tipo P e do tipo N. A região P é a que possui menos elétrons do que átomos, o que implica em lacunas onde há espaços para os elétrons na estrutura crstalina. Já a região N é caracterizada por apresentar mais életrons livres do que lacunas.</a:t>
            </a:r>
            <a:endParaRPr lang="pt-PT" sz="21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t-PT" sz="2100" b="1" cap="all" dirty="0" smtClean="0">
                <a:solidFill>
                  <a:srgbClr val="FF0000"/>
                </a:solidFill>
              </a:rPr>
              <a:t>	Díodo </a:t>
            </a:r>
            <a:r>
              <a:rPr lang="pt-PT" sz="2100" b="1" cap="all" dirty="0">
                <a:solidFill>
                  <a:srgbClr val="FF0000"/>
                </a:solidFill>
              </a:rPr>
              <a:t>emissor luminescente (LED)</a:t>
            </a:r>
            <a:r>
              <a:rPr lang="pt-PT" sz="2100" cap="all" dirty="0">
                <a:solidFill>
                  <a:srgbClr val="FF0000"/>
                </a:solidFill>
              </a:rPr>
              <a:t> é uma fonte de ondas não </a:t>
            </a:r>
            <a:r>
              <a:rPr lang="pt-PT" sz="2100" cap="all" dirty="0" err="1">
                <a:solidFill>
                  <a:srgbClr val="FF0000"/>
                </a:solidFill>
              </a:rPr>
              <a:t>monocromáticasom</a:t>
            </a:r>
            <a:r>
              <a:rPr lang="pt-PT" sz="2100" cap="all" dirty="0">
                <a:solidFill>
                  <a:srgbClr val="FF0000"/>
                </a:solidFill>
              </a:rPr>
              <a:t> uma grande largura de espectro de emissão (</a:t>
            </a:r>
            <a:r>
              <a:rPr lang="pt-PT" sz="2100" cap="all" dirty="0">
                <a:solidFill>
                  <a:srgbClr val="FF0000"/>
                </a:solidFill>
                <a:sym typeface="Symbol"/>
              </a:rPr>
              <a:t></a:t>
            </a:r>
            <a:r>
              <a:rPr lang="pt-PT" sz="2100" cap="all" dirty="0">
                <a:solidFill>
                  <a:srgbClr val="FF0000"/>
                </a:solidFill>
              </a:rPr>
              <a:t> </a:t>
            </a:r>
            <a:r>
              <a:rPr lang="pt-PT" sz="2100" cap="all" dirty="0">
                <a:solidFill>
                  <a:srgbClr val="FF0000"/>
                </a:solidFill>
                <a:sym typeface="Symbol"/>
              </a:rPr>
              <a:t></a:t>
            </a:r>
            <a:r>
              <a:rPr lang="pt-PT" sz="2100" cap="all" dirty="0">
                <a:solidFill>
                  <a:srgbClr val="FF0000"/>
                </a:solidFill>
              </a:rPr>
              <a:t> 400 Å), não coerente, de rapidez média; LED tem longa vida de serviço, baixo preço e geralmente é usado nas linhas de curto alcance.</a:t>
            </a:r>
            <a:endParaRPr lang="pt-PT" sz="2100" b="1" cap="all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t-PT" dirty="0"/>
          </a:p>
        </p:txBody>
      </p:sp>
      <p:pic>
        <p:nvPicPr>
          <p:cNvPr id="2050" name="Imagem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3131840" cy="1512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Imagem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628140"/>
            <a:ext cx="2520280" cy="1073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0275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>
                <a:latin typeface="Baskerville Old Face" pitchFamily="18" charset="0"/>
              </a:rPr>
              <a:t>Trabalhado realizado por:</a:t>
            </a:r>
            <a:endParaRPr lang="pt-PT" dirty="0">
              <a:latin typeface="Baskerville Old Face" pitchFamily="18" charset="0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PT" dirty="0" smtClean="0"/>
              <a:t>Pedro Filipe Silva Peixoto Nº 17</a:t>
            </a:r>
          </a:p>
          <a:p>
            <a:pPr marL="0" indent="0">
              <a:buNone/>
            </a:pPr>
            <a:r>
              <a:rPr lang="pt-PT" dirty="0" smtClean="0"/>
              <a:t>José Ricardo Pereira Teixeira Nº11</a:t>
            </a:r>
          </a:p>
          <a:p>
            <a:pPr marL="0" indent="0">
              <a:buNone/>
            </a:pPr>
            <a:r>
              <a:rPr lang="pt-PT" dirty="0" smtClean="0"/>
              <a:t>Leonel Luís Moreira Teixeira Nº12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 smtClean="0"/>
              <a:t>CEF 11  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76230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978</Words>
  <Application>Microsoft Office PowerPoint</Application>
  <PresentationFormat>Apresentação no Ecrã (4:3)</PresentationFormat>
  <Paragraphs>59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16</vt:i4>
      </vt:variant>
    </vt:vector>
  </HeadingPairs>
  <TitlesOfParts>
    <vt:vector size="17" baseType="lpstr">
      <vt:lpstr>Tema do Office</vt:lpstr>
      <vt:lpstr>Cabos de Fibra Óptica</vt:lpstr>
      <vt:lpstr>Estrutura da fibra óptica </vt:lpstr>
      <vt:lpstr>…</vt:lpstr>
      <vt:lpstr>Conceito de fibra óptica </vt:lpstr>
      <vt:lpstr>Cabos de Fibra Óptica + Monomodo</vt:lpstr>
      <vt:lpstr>…</vt:lpstr>
      <vt:lpstr>Cabos de Fibra Óptica + Multimodo</vt:lpstr>
      <vt:lpstr>Multimodo de Índice Degrau </vt:lpstr>
      <vt:lpstr>Multimodo de Índice Gradual </vt:lpstr>
      <vt:lpstr>…</vt:lpstr>
      <vt:lpstr>FONTES ÓPTICAS </vt:lpstr>
      <vt:lpstr>…</vt:lpstr>
      <vt:lpstr>…</vt:lpstr>
      <vt:lpstr>Laser </vt:lpstr>
      <vt:lpstr>LED</vt:lpstr>
      <vt:lpstr>Trabalhado realizado por: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Cabos de Fibra Óptica</dc:title>
  <dc:creator>User</dc:creator>
  <cp:lastModifiedBy>User</cp:lastModifiedBy>
  <cp:revision>8</cp:revision>
  <dcterms:created xsi:type="dcterms:W3CDTF">2013-01-17T08:56:03Z</dcterms:created>
  <dcterms:modified xsi:type="dcterms:W3CDTF">2013-01-17T11:46:59Z</dcterms:modified>
</cp:coreProperties>
</file>